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3" r:id="rId1"/>
  </p:sldMasterIdLst>
  <p:notesMasterIdLst>
    <p:notesMasterId r:id="rId93"/>
  </p:notesMasterIdLst>
  <p:handoutMasterIdLst>
    <p:handoutMasterId r:id="rId94"/>
  </p:handoutMasterIdLst>
  <p:sldIdLst>
    <p:sldId id="961" r:id="rId2"/>
    <p:sldId id="533" r:id="rId3"/>
    <p:sldId id="958" r:id="rId4"/>
    <p:sldId id="963" r:id="rId5"/>
    <p:sldId id="836" r:id="rId6"/>
    <p:sldId id="968" r:id="rId7"/>
    <p:sldId id="877" r:id="rId8"/>
    <p:sldId id="315" r:id="rId9"/>
    <p:sldId id="749" r:id="rId10"/>
    <p:sldId id="878" r:id="rId11"/>
    <p:sldId id="879" r:id="rId12"/>
    <p:sldId id="881" r:id="rId13"/>
    <p:sldId id="618" r:id="rId14"/>
    <p:sldId id="753" r:id="rId15"/>
    <p:sldId id="842" r:id="rId16"/>
    <p:sldId id="882" r:id="rId17"/>
    <p:sldId id="969" r:id="rId18"/>
    <p:sldId id="883" r:id="rId19"/>
    <p:sldId id="970" r:id="rId20"/>
    <p:sldId id="885" r:id="rId21"/>
    <p:sldId id="886" r:id="rId22"/>
    <p:sldId id="971" r:id="rId23"/>
    <p:sldId id="889" r:id="rId24"/>
    <p:sldId id="890" r:id="rId25"/>
    <p:sldId id="901" r:id="rId26"/>
    <p:sldId id="892" r:id="rId27"/>
    <p:sldId id="893" r:id="rId28"/>
    <p:sldId id="972" r:id="rId29"/>
    <p:sldId id="894" r:id="rId30"/>
    <p:sldId id="973" r:id="rId31"/>
    <p:sldId id="902" r:id="rId32"/>
    <p:sldId id="974" r:id="rId33"/>
    <p:sldId id="903" r:id="rId34"/>
    <p:sldId id="975" r:id="rId35"/>
    <p:sldId id="977" r:id="rId36"/>
    <p:sldId id="978" r:id="rId37"/>
    <p:sldId id="907" r:id="rId38"/>
    <p:sldId id="908" r:id="rId39"/>
    <p:sldId id="910" r:id="rId40"/>
    <p:sldId id="911" r:id="rId41"/>
    <p:sldId id="913" r:id="rId42"/>
    <p:sldId id="914" r:id="rId43"/>
    <p:sldId id="979" r:id="rId44"/>
    <p:sldId id="980" r:id="rId45"/>
    <p:sldId id="923" r:id="rId46"/>
    <p:sldId id="982" r:id="rId47"/>
    <p:sldId id="917" r:id="rId48"/>
    <p:sldId id="983" r:id="rId49"/>
    <p:sldId id="919" r:id="rId50"/>
    <p:sldId id="985" r:id="rId51"/>
    <p:sldId id="657" r:id="rId52"/>
    <p:sldId id="817" r:id="rId53"/>
    <p:sldId id="986" r:id="rId54"/>
    <p:sldId id="926" r:id="rId55"/>
    <p:sldId id="987" r:id="rId56"/>
    <p:sldId id="930" r:id="rId57"/>
    <p:sldId id="988" r:id="rId58"/>
    <p:sldId id="997" r:id="rId59"/>
    <p:sldId id="931" r:id="rId60"/>
    <p:sldId id="932" r:id="rId61"/>
    <p:sldId id="998" r:id="rId62"/>
    <p:sldId id="990" r:id="rId63"/>
    <p:sldId id="999" r:id="rId64"/>
    <p:sldId id="934" r:id="rId65"/>
    <p:sldId id="935" r:id="rId66"/>
    <p:sldId id="946" r:id="rId67"/>
    <p:sldId id="936" r:id="rId68"/>
    <p:sldId id="945" r:id="rId69"/>
    <p:sldId id="992" r:id="rId70"/>
    <p:sldId id="993" r:id="rId71"/>
    <p:sldId id="937" r:id="rId72"/>
    <p:sldId id="510" r:id="rId73"/>
    <p:sldId id="690" r:id="rId74"/>
    <p:sldId id="827" r:id="rId75"/>
    <p:sldId id="949" r:id="rId76"/>
    <p:sldId id="695" r:id="rId77"/>
    <p:sldId id="994" r:id="rId78"/>
    <p:sldId id="697" r:id="rId79"/>
    <p:sldId id="700" r:id="rId80"/>
    <p:sldId id="702" r:id="rId81"/>
    <p:sldId id="704" r:id="rId82"/>
    <p:sldId id="706" r:id="rId83"/>
    <p:sldId id="830" r:id="rId84"/>
    <p:sldId id="710" r:id="rId85"/>
    <p:sldId id="995" r:id="rId86"/>
    <p:sldId id="712" r:id="rId87"/>
    <p:sldId id="952" r:id="rId88"/>
    <p:sldId id="996" r:id="rId89"/>
    <p:sldId id="954" r:id="rId90"/>
    <p:sldId id="955" r:id="rId91"/>
    <p:sldId id="1000" r:id="rId92"/>
  </p:sldIdLst>
  <p:sldSz cx="12190413" cy="6859588"/>
  <p:notesSz cx="6858000" cy="9144000"/>
  <p:defaultTextStyle>
    <a:defPPr>
      <a:defRPr lang="zh-CN"/>
    </a:defPPr>
    <a:lvl1pPr marL="0" algn="l" defTabSz="1219140" rtl="0" eaLnBrk="1" latinLnBrk="0" hangingPunct="1">
      <a:defRPr sz="2400" kern="1200">
        <a:solidFill>
          <a:schemeClr val="tx1"/>
        </a:solidFill>
        <a:latin typeface="+mn-lt"/>
        <a:ea typeface="+mn-ea"/>
        <a:cs typeface="+mn-cs"/>
      </a:defRPr>
    </a:lvl1pPr>
    <a:lvl2pPr marL="609570" algn="l" defTabSz="1219140" rtl="0" eaLnBrk="1" latinLnBrk="0" hangingPunct="1">
      <a:defRPr sz="2400" kern="1200">
        <a:solidFill>
          <a:schemeClr val="tx1"/>
        </a:solidFill>
        <a:latin typeface="+mn-lt"/>
        <a:ea typeface="+mn-ea"/>
        <a:cs typeface="+mn-cs"/>
      </a:defRPr>
    </a:lvl2pPr>
    <a:lvl3pPr marL="1219140" algn="l" defTabSz="1219140" rtl="0" eaLnBrk="1" latinLnBrk="0" hangingPunct="1">
      <a:defRPr sz="2400" kern="1200">
        <a:solidFill>
          <a:schemeClr val="tx1"/>
        </a:solidFill>
        <a:latin typeface="+mn-lt"/>
        <a:ea typeface="+mn-ea"/>
        <a:cs typeface="+mn-cs"/>
      </a:defRPr>
    </a:lvl3pPr>
    <a:lvl4pPr marL="1828709" algn="l" defTabSz="1219140" rtl="0" eaLnBrk="1" latinLnBrk="0" hangingPunct="1">
      <a:defRPr sz="2400" kern="1200">
        <a:solidFill>
          <a:schemeClr val="tx1"/>
        </a:solidFill>
        <a:latin typeface="+mn-lt"/>
        <a:ea typeface="+mn-ea"/>
        <a:cs typeface="+mn-cs"/>
      </a:defRPr>
    </a:lvl4pPr>
    <a:lvl5pPr marL="2438278" algn="l" defTabSz="1219140" rtl="0" eaLnBrk="1" latinLnBrk="0" hangingPunct="1">
      <a:defRPr sz="2400" kern="1200">
        <a:solidFill>
          <a:schemeClr val="tx1"/>
        </a:solidFill>
        <a:latin typeface="+mn-lt"/>
        <a:ea typeface="+mn-ea"/>
        <a:cs typeface="+mn-cs"/>
      </a:defRPr>
    </a:lvl5pPr>
    <a:lvl6pPr marL="3047848" algn="l" defTabSz="1219140" rtl="0" eaLnBrk="1" latinLnBrk="0" hangingPunct="1">
      <a:defRPr sz="2400" kern="1200">
        <a:solidFill>
          <a:schemeClr val="tx1"/>
        </a:solidFill>
        <a:latin typeface="+mn-lt"/>
        <a:ea typeface="+mn-ea"/>
        <a:cs typeface="+mn-cs"/>
      </a:defRPr>
    </a:lvl6pPr>
    <a:lvl7pPr marL="3657418" algn="l" defTabSz="1219140" rtl="0" eaLnBrk="1" latinLnBrk="0" hangingPunct="1">
      <a:defRPr sz="2400" kern="1200">
        <a:solidFill>
          <a:schemeClr val="tx1"/>
        </a:solidFill>
        <a:latin typeface="+mn-lt"/>
        <a:ea typeface="+mn-ea"/>
        <a:cs typeface="+mn-cs"/>
      </a:defRPr>
    </a:lvl7pPr>
    <a:lvl8pPr marL="4266987" algn="l" defTabSz="1219140" rtl="0" eaLnBrk="1" latinLnBrk="0" hangingPunct="1">
      <a:defRPr sz="2400" kern="1200">
        <a:solidFill>
          <a:schemeClr val="tx1"/>
        </a:solidFill>
        <a:latin typeface="+mn-lt"/>
        <a:ea typeface="+mn-ea"/>
        <a:cs typeface="+mn-cs"/>
      </a:defRPr>
    </a:lvl8pPr>
    <a:lvl9pPr marL="4876557" algn="l" defTabSz="1219140" rtl="0" eaLnBrk="1" latinLnBrk="0" hangingPunct="1">
      <a:defRPr sz="24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CCFF"/>
    <a:srgbClr val="0066FF"/>
    <a:srgbClr val="00CC00"/>
    <a:srgbClr val="CC00FF"/>
    <a:srgbClr val="99FF99"/>
    <a:srgbClr val="6600FF"/>
    <a:srgbClr val="000000"/>
    <a:srgbClr val="0000CC"/>
    <a:srgbClr val="00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浅色样式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7DF18680-E054-41AD-8BC1-D1AEF772440D}" styleName="中度样式 2 - 强调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5758FB7-9AC5-4552-8A53-C91805E547FA}" styleName="主题样式 1 - 强调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8A107856-5554-42FB-B03E-39F5DBC370BA}" styleName="中度样式 4 - 强调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159" autoAdjust="0"/>
    <p:restoredTop sz="92254" autoAdjust="0"/>
  </p:normalViewPr>
  <p:slideViewPr>
    <p:cSldViewPr>
      <p:cViewPr varScale="1">
        <p:scale>
          <a:sx n="67" d="100"/>
          <a:sy n="67" d="100"/>
        </p:scale>
        <p:origin x="-804" y="-102"/>
      </p:cViewPr>
      <p:guideLst>
        <p:guide orient="horz" pos="2161"/>
        <p:guide pos="384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86" d="100"/>
          <a:sy n="86" d="100"/>
        </p:scale>
        <p:origin x="-3846" y="-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presProps" Target="presProps.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notesMaster" Target="notesMasters/notesMaster1.xml"/><Relationship Id="rId98"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ED594FB-2808-45A5-BDC8-80C0F481B27E}" type="datetimeFigureOut">
              <a:rPr lang="zh-CN" altLang="en-US" smtClean="0"/>
              <a:t>2016/10/11</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85B4082-C5AE-46D0-A000-D929E8B25956}" type="slidenum">
              <a:rPr lang="zh-CN" altLang="en-US" smtClean="0"/>
              <a:t>‹#›</a:t>
            </a:fld>
            <a:endParaRPr lang="zh-CN" altLang="en-US"/>
          </a:p>
        </p:txBody>
      </p:sp>
    </p:spTree>
    <p:extLst>
      <p:ext uri="{BB962C8B-B14F-4D97-AF65-F5344CB8AC3E}">
        <p14:creationId xmlns:p14="http://schemas.microsoft.com/office/powerpoint/2010/main" val="72366997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9FAA0F-2349-45DA-9EBD-9D94C9A1CFA0}" type="datetimeFigureOut">
              <a:rPr lang="zh-CN" altLang="en-US" smtClean="0"/>
              <a:t>2016/10/11</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F37086-15D0-443D-AF17-A3F21825C045}" type="slidenum">
              <a:rPr lang="zh-CN" altLang="en-US" smtClean="0"/>
              <a:t>‹#›</a:t>
            </a:fld>
            <a:endParaRPr lang="zh-CN" altLang="en-US"/>
          </a:p>
        </p:txBody>
      </p:sp>
    </p:spTree>
    <p:extLst>
      <p:ext uri="{BB962C8B-B14F-4D97-AF65-F5344CB8AC3E}">
        <p14:creationId xmlns:p14="http://schemas.microsoft.com/office/powerpoint/2010/main" val="1916352994"/>
      </p:ext>
    </p:extLst>
  </p:cSld>
  <p:clrMap bg1="lt1" tx1="dk1" bg2="lt2" tx2="dk2" accent1="accent1" accent2="accent2" accent3="accent3" accent4="accent4" accent5="accent5" accent6="accent6" hlink="hlink" folHlink="folHlink"/>
  <p:notesStyle>
    <a:lvl1pPr marL="0" algn="l" defTabSz="1219140" rtl="0" eaLnBrk="1" latinLnBrk="0" hangingPunct="1">
      <a:defRPr sz="1600" kern="1200">
        <a:solidFill>
          <a:schemeClr val="tx1"/>
        </a:solidFill>
        <a:latin typeface="+mn-lt"/>
        <a:ea typeface="+mn-ea"/>
        <a:cs typeface="+mn-cs"/>
      </a:defRPr>
    </a:lvl1pPr>
    <a:lvl2pPr marL="609570" algn="l" defTabSz="1219140" rtl="0" eaLnBrk="1" latinLnBrk="0" hangingPunct="1">
      <a:defRPr sz="1600" kern="1200">
        <a:solidFill>
          <a:schemeClr val="tx1"/>
        </a:solidFill>
        <a:latin typeface="+mn-lt"/>
        <a:ea typeface="+mn-ea"/>
        <a:cs typeface="+mn-cs"/>
      </a:defRPr>
    </a:lvl2pPr>
    <a:lvl3pPr marL="1219140" algn="l" defTabSz="1219140" rtl="0" eaLnBrk="1" latinLnBrk="0" hangingPunct="1">
      <a:defRPr sz="1600" kern="1200">
        <a:solidFill>
          <a:schemeClr val="tx1"/>
        </a:solidFill>
        <a:latin typeface="+mn-lt"/>
        <a:ea typeface="+mn-ea"/>
        <a:cs typeface="+mn-cs"/>
      </a:defRPr>
    </a:lvl3pPr>
    <a:lvl4pPr marL="1828709" algn="l" defTabSz="1219140" rtl="0" eaLnBrk="1" latinLnBrk="0" hangingPunct="1">
      <a:defRPr sz="1600" kern="1200">
        <a:solidFill>
          <a:schemeClr val="tx1"/>
        </a:solidFill>
        <a:latin typeface="+mn-lt"/>
        <a:ea typeface="+mn-ea"/>
        <a:cs typeface="+mn-cs"/>
      </a:defRPr>
    </a:lvl4pPr>
    <a:lvl5pPr marL="2438278" algn="l" defTabSz="1219140" rtl="0" eaLnBrk="1" latinLnBrk="0" hangingPunct="1">
      <a:defRPr sz="1600" kern="1200">
        <a:solidFill>
          <a:schemeClr val="tx1"/>
        </a:solidFill>
        <a:latin typeface="+mn-lt"/>
        <a:ea typeface="+mn-ea"/>
        <a:cs typeface="+mn-cs"/>
      </a:defRPr>
    </a:lvl5pPr>
    <a:lvl6pPr marL="3047848" algn="l" defTabSz="1219140" rtl="0" eaLnBrk="1" latinLnBrk="0" hangingPunct="1">
      <a:defRPr sz="1600" kern="1200">
        <a:solidFill>
          <a:schemeClr val="tx1"/>
        </a:solidFill>
        <a:latin typeface="+mn-lt"/>
        <a:ea typeface="+mn-ea"/>
        <a:cs typeface="+mn-cs"/>
      </a:defRPr>
    </a:lvl6pPr>
    <a:lvl7pPr marL="3657418" algn="l" defTabSz="1219140" rtl="0" eaLnBrk="1" latinLnBrk="0" hangingPunct="1">
      <a:defRPr sz="1600" kern="1200">
        <a:solidFill>
          <a:schemeClr val="tx1"/>
        </a:solidFill>
        <a:latin typeface="+mn-lt"/>
        <a:ea typeface="+mn-ea"/>
        <a:cs typeface="+mn-cs"/>
      </a:defRPr>
    </a:lvl7pPr>
    <a:lvl8pPr marL="4266987" algn="l" defTabSz="1219140" rtl="0" eaLnBrk="1" latinLnBrk="0" hangingPunct="1">
      <a:defRPr sz="1600" kern="1200">
        <a:solidFill>
          <a:schemeClr val="tx1"/>
        </a:solidFill>
        <a:latin typeface="+mn-lt"/>
        <a:ea typeface="+mn-ea"/>
        <a:cs typeface="+mn-cs"/>
      </a:defRPr>
    </a:lvl8pPr>
    <a:lvl9pPr marL="4876557" algn="l" defTabSz="1219140"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3F37086-15D0-443D-AF17-A3F21825C045}" type="slidenum">
              <a:rPr lang="zh-CN" altLang="en-US" smtClean="0"/>
              <a:t>2</a:t>
            </a:fld>
            <a:endParaRPr lang="zh-CN" altLang="en-US"/>
          </a:p>
        </p:txBody>
      </p:sp>
    </p:spTree>
    <p:extLst>
      <p:ext uri="{BB962C8B-B14F-4D97-AF65-F5344CB8AC3E}">
        <p14:creationId xmlns:p14="http://schemas.microsoft.com/office/powerpoint/2010/main" val="28613043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3F37086-15D0-443D-AF17-A3F21825C045}" type="slidenum">
              <a:rPr lang="zh-CN" altLang="en-US" smtClean="0"/>
              <a:t>3</a:t>
            </a:fld>
            <a:endParaRPr lang="zh-CN" altLang="en-US"/>
          </a:p>
        </p:txBody>
      </p:sp>
    </p:spTree>
    <p:extLst>
      <p:ext uri="{BB962C8B-B14F-4D97-AF65-F5344CB8AC3E}">
        <p14:creationId xmlns:p14="http://schemas.microsoft.com/office/powerpoint/2010/main" val="28613043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3F37086-15D0-443D-AF17-A3F21825C045}" type="slidenum">
              <a:rPr lang="zh-CN" altLang="en-US" smtClean="0"/>
              <a:t>5</a:t>
            </a:fld>
            <a:endParaRPr lang="zh-CN" altLang="en-US"/>
          </a:p>
        </p:txBody>
      </p:sp>
    </p:spTree>
    <p:extLst>
      <p:ext uri="{BB962C8B-B14F-4D97-AF65-F5344CB8AC3E}">
        <p14:creationId xmlns:p14="http://schemas.microsoft.com/office/powerpoint/2010/main" val="28613043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3F37086-15D0-443D-AF17-A3F21825C045}" type="slidenum">
              <a:rPr lang="zh-CN" altLang="en-US" smtClean="0"/>
              <a:t>6</a:t>
            </a:fld>
            <a:endParaRPr lang="zh-CN" altLang="en-US"/>
          </a:p>
        </p:txBody>
      </p:sp>
    </p:spTree>
    <p:extLst>
      <p:ext uri="{BB962C8B-B14F-4D97-AF65-F5344CB8AC3E}">
        <p14:creationId xmlns:p14="http://schemas.microsoft.com/office/powerpoint/2010/main" val="28613043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33204722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userDrawn="1">
  <p:cSld name="3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78766718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userDrawn="1">
  <p:cSld name="2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3428764"/>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userDrawn="1">
  <p:cSld name="1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717464022"/>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8_两栏内容">
    <p:spTree>
      <p:nvGrpSpPr>
        <p:cNvPr id="1" name=""/>
        <p:cNvGrpSpPr/>
        <p:nvPr/>
      </p:nvGrpSpPr>
      <p:grpSpPr>
        <a:xfrm>
          <a:off x="0" y="0"/>
          <a:ext cx="0" cy="0"/>
          <a:chOff x="0" y="0"/>
          <a:chExt cx="0" cy="0"/>
        </a:xfrm>
      </p:grpSpPr>
      <p:sp>
        <p:nvSpPr>
          <p:cNvPr id="2" name="AutoShape 46"/>
          <p:cNvSpPr>
            <a:spLocks noChangeArrowheads="1"/>
          </p:cNvSpPr>
          <p:nvPr userDrawn="1"/>
        </p:nvSpPr>
        <p:spPr bwMode="gray">
          <a:xfrm>
            <a:off x="-370369" y="10718"/>
            <a:ext cx="12880358" cy="616092"/>
          </a:xfrm>
          <a:prstGeom prst="roundRect">
            <a:avLst>
              <a:gd name="adj" fmla="val 50000"/>
            </a:avLst>
          </a:prstGeom>
          <a:gradFill rotWithShape="1">
            <a:gsLst>
              <a:gs pos="0">
                <a:srgbClr val="F8F8F8"/>
              </a:gs>
              <a:gs pos="100000">
                <a:srgbClr val="F8F8F8">
                  <a:gamma/>
                  <a:shade val="76471"/>
                  <a:invGamma/>
                </a:srgbClr>
              </a:gs>
            </a:gsLst>
            <a:lin ang="5400000" scaled="1"/>
          </a:gradFill>
          <a:ln w="19050">
            <a:solidFill>
              <a:srgbClr val="C0C0C0"/>
            </a:solidFill>
            <a:round/>
            <a:headEnd/>
            <a:tailEnd/>
          </a:ln>
          <a:effectLst>
            <a:outerShdw dist="53882" dir="2700000" algn="ctr" rotWithShape="0">
              <a:srgbClr val="292929">
                <a:alpha val="50000"/>
              </a:srgbClr>
            </a:outerShdw>
          </a:effectLst>
        </p:spPr>
        <p:txBody>
          <a:bodyPr wrap="none" lIns="121898" tIns="60948" rIns="121898" bIns="60948" anchor="ctr"/>
          <a:lstStyle/>
          <a:p>
            <a:pPr algn="ctr">
              <a:defRPr/>
            </a:pPr>
            <a:endParaRPr lang="zh-CN" altLang="en-US" sz="2400" b="1">
              <a:solidFill>
                <a:schemeClr val="tx1"/>
              </a:solidFill>
              <a:latin typeface="Times New Roman" pitchFamily="18" charset="0"/>
              <a:cs typeface="Times New Roman" pitchFamily="18" charset="0"/>
            </a:endParaRPr>
          </a:p>
        </p:txBody>
      </p:sp>
      <p:graphicFrame>
        <p:nvGraphicFramePr>
          <p:cNvPr id="3" name="表格 2"/>
          <p:cNvGraphicFramePr>
            <a:graphicFrameLocks noGrp="1"/>
          </p:cNvGraphicFramePr>
          <p:nvPr userDrawn="1">
            <p:extLst>
              <p:ext uri="{D42A27DB-BD31-4B8C-83A1-F6EECF244321}">
                <p14:modId xmlns:p14="http://schemas.microsoft.com/office/powerpoint/2010/main" val="497922553"/>
              </p:ext>
            </p:extLst>
          </p:nvPr>
        </p:nvGraphicFramePr>
        <p:xfrm>
          <a:off x="201223" y="43238"/>
          <a:ext cx="11653880" cy="519643"/>
        </p:xfrm>
        <a:graphic>
          <a:graphicData uri="http://schemas.openxmlformats.org/drawingml/2006/table">
            <a:tbl>
              <a:tblPr firstRow="1" bandRow="1">
                <a:tableStyleId>{5C22544A-7EE6-4342-B048-85BDC9FD1C3A}</a:tableStyleId>
              </a:tblPr>
              <a:tblGrid>
                <a:gridCol w="832420"/>
                <a:gridCol w="832420"/>
                <a:gridCol w="832420"/>
                <a:gridCol w="832420"/>
                <a:gridCol w="832420"/>
                <a:gridCol w="832420"/>
                <a:gridCol w="832420"/>
                <a:gridCol w="832420"/>
                <a:gridCol w="832420"/>
                <a:gridCol w="832420"/>
                <a:gridCol w="832420"/>
                <a:gridCol w="832420"/>
                <a:gridCol w="832420"/>
                <a:gridCol w="832420"/>
              </a:tblGrid>
              <a:tr h="519643">
                <a:tc>
                  <a:txBody>
                    <a:bodyPr/>
                    <a:lstStyle/>
                    <a:p>
                      <a:pPr>
                        <a:lnSpc>
                          <a:spcPct val="50000"/>
                        </a:lnSpc>
                      </a:pPr>
                      <a:endParaRPr lang="zh-CN" altLang="en-US" sz="1900" baseline="0" dirty="0"/>
                    </a:p>
                  </a:txBody>
                  <a:tcPr marL="121904" marR="121904" marT="60974" marB="60974">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Tree>
    <p:extLst>
      <p:ext uri="{BB962C8B-B14F-4D97-AF65-F5344CB8AC3E}">
        <p14:creationId xmlns:p14="http://schemas.microsoft.com/office/powerpoint/2010/main" val="2357907710"/>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5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086316142"/>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7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402833319"/>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userDrawn="1">
  <p:cSld name="5_标题幻灯片">
    <p:bg>
      <p:bgPr>
        <a:solidFill>
          <a:srgbClr val="F3EFE5"/>
        </a:solidFill>
        <a:effectLst/>
      </p:bgPr>
    </p:bg>
    <p:spTree>
      <p:nvGrpSpPr>
        <p:cNvPr id="1" name=""/>
        <p:cNvGrpSpPr/>
        <p:nvPr/>
      </p:nvGrpSpPr>
      <p:grpSpPr>
        <a:xfrm>
          <a:off x="0" y="0"/>
          <a:ext cx="0" cy="0"/>
          <a:chOff x="0" y="0"/>
          <a:chExt cx="0" cy="0"/>
        </a:xfrm>
      </p:grpSpPr>
      <p:sp>
        <p:nvSpPr>
          <p:cNvPr id="16" name="矩形 15"/>
          <p:cNvSpPr/>
          <p:nvPr userDrawn="1"/>
        </p:nvSpPr>
        <p:spPr>
          <a:xfrm>
            <a:off x="0" y="2122088"/>
            <a:ext cx="12190413" cy="246010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36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25364996"/>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99496628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7427958"/>
      </p:ext>
    </p:extLst>
  </p:cSld>
  <p:clrMap bg1="lt1" tx1="dk1" bg2="lt2" tx2="dk2" accent1="accent1" accent2="accent2" accent3="accent3" accent4="accent4" accent5="accent5" accent6="accent6" hlink="hlink" folHlink="folHlink"/>
  <p:sldLayoutIdLst>
    <p:sldLayoutId id="2147483794" r:id="rId1"/>
    <p:sldLayoutId id="2147483811" r:id="rId2"/>
    <p:sldLayoutId id="2147483812" r:id="rId3"/>
    <p:sldLayoutId id="2147483813" r:id="rId4"/>
    <p:sldLayoutId id="2147483817" r:id="rId5"/>
    <p:sldLayoutId id="2147483815" r:id="rId6"/>
    <p:sldLayoutId id="2147483816" r:id="rId7"/>
    <p:sldLayoutId id="2147483818" r:id="rId8"/>
    <p:sldLayoutId id="2147483819" r:id="rId9"/>
  </p:sldLayoutIdLst>
  <p:timing>
    <p:tnLst>
      <p:par>
        <p:cTn id="1" dur="indefinite" restart="never" nodeType="tmRoot"/>
      </p:par>
    </p:tnLst>
  </p:timing>
  <p:txStyles>
    <p:titleStyle>
      <a:lvl1pPr algn="ctr" defTabSz="1219140" rtl="0" eaLnBrk="1" latinLnBrk="0" hangingPunct="1">
        <a:spcBef>
          <a:spcPct val="0"/>
        </a:spcBef>
        <a:buNone/>
        <a:defRPr sz="5900" kern="1200">
          <a:solidFill>
            <a:schemeClr val="tx1"/>
          </a:solidFill>
          <a:latin typeface="+mj-lt"/>
          <a:ea typeface="+mj-ea"/>
          <a:cs typeface="+mj-cs"/>
        </a:defRPr>
      </a:lvl1pPr>
    </p:titleStyle>
    <p:bodyStyle>
      <a:lvl1pPr marL="457178" indent="-457178" algn="l" defTabSz="121914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50" indent="-380981" algn="l" defTabSz="1219140" rtl="0" eaLnBrk="1" latinLnBrk="0" hangingPunct="1">
        <a:spcBef>
          <a:spcPct val="20000"/>
        </a:spcBef>
        <a:buFont typeface="Arial" pitchFamily="34" charset="0"/>
        <a:buChar char="–"/>
        <a:defRPr sz="3700" kern="1200">
          <a:solidFill>
            <a:schemeClr val="tx1"/>
          </a:solidFill>
          <a:latin typeface="+mn-lt"/>
          <a:ea typeface="+mn-ea"/>
          <a:cs typeface="+mn-cs"/>
        </a:defRPr>
      </a:lvl2pPr>
      <a:lvl3pPr marL="1523925" indent="-304784" algn="l" defTabSz="121914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493"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06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63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zh-CN"/>
      </a:defPPr>
      <a:lvl1pPr marL="0" algn="l" defTabSz="1219140" rtl="0" eaLnBrk="1" latinLnBrk="0" hangingPunct="1">
        <a:defRPr sz="2400" kern="1200">
          <a:solidFill>
            <a:schemeClr val="tx1"/>
          </a:solidFill>
          <a:latin typeface="+mn-lt"/>
          <a:ea typeface="+mn-ea"/>
          <a:cs typeface="+mn-cs"/>
        </a:defRPr>
      </a:lvl1pPr>
      <a:lvl2pPr marL="609570" algn="l" defTabSz="1219140" rtl="0" eaLnBrk="1" latinLnBrk="0" hangingPunct="1">
        <a:defRPr sz="2400" kern="1200">
          <a:solidFill>
            <a:schemeClr val="tx1"/>
          </a:solidFill>
          <a:latin typeface="+mn-lt"/>
          <a:ea typeface="+mn-ea"/>
          <a:cs typeface="+mn-cs"/>
        </a:defRPr>
      </a:lvl2pPr>
      <a:lvl3pPr marL="1219140" algn="l" defTabSz="1219140" rtl="0" eaLnBrk="1" latinLnBrk="0" hangingPunct="1">
        <a:defRPr sz="2400" kern="1200">
          <a:solidFill>
            <a:schemeClr val="tx1"/>
          </a:solidFill>
          <a:latin typeface="+mn-lt"/>
          <a:ea typeface="+mn-ea"/>
          <a:cs typeface="+mn-cs"/>
        </a:defRPr>
      </a:lvl3pPr>
      <a:lvl4pPr marL="1828709" algn="l" defTabSz="1219140" rtl="0" eaLnBrk="1" latinLnBrk="0" hangingPunct="1">
        <a:defRPr sz="2400" kern="1200">
          <a:solidFill>
            <a:schemeClr val="tx1"/>
          </a:solidFill>
          <a:latin typeface="+mn-lt"/>
          <a:ea typeface="+mn-ea"/>
          <a:cs typeface="+mn-cs"/>
        </a:defRPr>
      </a:lvl4pPr>
      <a:lvl5pPr marL="2438278" algn="l" defTabSz="1219140" rtl="0" eaLnBrk="1" latinLnBrk="0" hangingPunct="1">
        <a:defRPr sz="2400" kern="1200">
          <a:solidFill>
            <a:schemeClr val="tx1"/>
          </a:solidFill>
          <a:latin typeface="+mn-lt"/>
          <a:ea typeface="+mn-ea"/>
          <a:cs typeface="+mn-cs"/>
        </a:defRPr>
      </a:lvl5pPr>
      <a:lvl6pPr marL="3047848" algn="l" defTabSz="1219140" rtl="0" eaLnBrk="1" latinLnBrk="0" hangingPunct="1">
        <a:defRPr sz="2400" kern="1200">
          <a:solidFill>
            <a:schemeClr val="tx1"/>
          </a:solidFill>
          <a:latin typeface="+mn-lt"/>
          <a:ea typeface="+mn-ea"/>
          <a:cs typeface="+mn-cs"/>
        </a:defRPr>
      </a:lvl6pPr>
      <a:lvl7pPr marL="3657418" algn="l" defTabSz="1219140" rtl="0" eaLnBrk="1" latinLnBrk="0" hangingPunct="1">
        <a:defRPr sz="2400" kern="1200">
          <a:solidFill>
            <a:schemeClr val="tx1"/>
          </a:solidFill>
          <a:latin typeface="+mn-lt"/>
          <a:ea typeface="+mn-ea"/>
          <a:cs typeface="+mn-cs"/>
        </a:defRPr>
      </a:lvl7pPr>
      <a:lvl8pPr marL="4266987" algn="l" defTabSz="1219140" rtl="0" eaLnBrk="1" latinLnBrk="0" hangingPunct="1">
        <a:defRPr sz="2400" kern="1200">
          <a:solidFill>
            <a:schemeClr val="tx1"/>
          </a:solidFill>
          <a:latin typeface="+mn-lt"/>
          <a:ea typeface="+mn-ea"/>
          <a:cs typeface="+mn-cs"/>
        </a:defRPr>
      </a:lvl8pPr>
      <a:lvl9pPr marL="4876557" algn="l" defTabSz="121914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slide" Target="slide64.xml"/><Relationship Id="rId3" Type="http://schemas.openxmlformats.org/officeDocument/2006/relationships/slide" Target="slide8.xml"/><Relationship Id="rId7" Type="http://schemas.openxmlformats.org/officeDocument/2006/relationships/slide" Target="slide37.xml"/><Relationship Id="rId2" Type="http://schemas.openxmlformats.org/officeDocument/2006/relationships/slide" Target="slide5.xml"/><Relationship Id="rId1" Type="http://schemas.openxmlformats.org/officeDocument/2006/relationships/slideLayout" Target="../slideLayouts/slideLayout9.xml"/><Relationship Id="rId6" Type="http://schemas.openxmlformats.org/officeDocument/2006/relationships/slide" Target="slide72.xml"/><Relationship Id="rId5" Type="http://schemas.openxmlformats.org/officeDocument/2006/relationships/slide" Target="slide51.xml"/><Relationship Id="rId4" Type="http://schemas.openxmlformats.org/officeDocument/2006/relationships/slide" Target="slide20.xml"/><Relationship Id="rId9" Type="http://schemas.openxmlformats.org/officeDocument/2006/relationships/slide" Target="slide3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slide" Target="slide11.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slide" Target="slide17.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19.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slide" Target="slide28.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slide" Target="slide30.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slide" Target="slide34.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slide" Target="slide46.xml"/><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slide" Target="slide53.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slide" Target="slide59.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slide" Target="slide69.xml"/><Relationship Id="rId2" Type="http://schemas.openxmlformats.org/officeDocument/2006/relationships/slide" Target="slide68.xml"/><Relationship Id="rId1" Type="http://schemas.openxmlformats.org/officeDocument/2006/relationships/slideLayout" Target="../slideLayouts/slideLayout1.xml"/><Relationship Id="rId4" Type="http://schemas.openxmlformats.org/officeDocument/2006/relationships/slide" Target="slide71.xml"/></Relationships>
</file>

<file path=ppt/slides/_rels/slide69.xml.rels><?xml version="1.0" encoding="UTF-8" standalone="yes"?>
<Relationships xmlns="http://schemas.openxmlformats.org/package/2006/relationships"><Relationship Id="rId3" Type="http://schemas.openxmlformats.org/officeDocument/2006/relationships/slide" Target="slide69.xml"/><Relationship Id="rId2" Type="http://schemas.openxmlformats.org/officeDocument/2006/relationships/slide" Target="slide68.xml"/><Relationship Id="rId1" Type="http://schemas.openxmlformats.org/officeDocument/2006/relationships/slideLayout" Target="../slideLayouts/slideLayout2.xml"/><Relationship Id="rId5" Type="http://schemas.openxmlformats.org/officeDocument/2006/relationships/slide" Target="slide70.xml"/><Relationship Id="rId4" Type="http://schemas.openxmlformats.org/officeDocument/2006/relationships/slide" Target="slide71.xml"/></Relationships>
</file>

<file path=ppt/slides/_rels/slide70.xml.rels><?xml version="1.0" encoding="UTF-8" standalone="yes"?>
<Relationships xmlns="http://schemas.openxmlformats.org/package/2006/relationships"><Relationship Id="rId3" Type="http://schemas.openxmlformats.org/officeDocument/2006/relationships/slide" Target="slide69.xml"/><Relationship Id="rId2" Type="http://schemas.openxmlformats.org/officeDocument/2006/relationships/slide" Target="slide68.xml"/><Relationship Id="rId1" Type="http://schemas.openxmlformats.org/officeDocument/2006/relationships/slideLayout" Target="../slideLayouts/slideLayout2.xml"/><Relationship Id="rId4" Type="http://schemas.openxmlformats.org/officeDocument/2006/relationships/slide" Target="slide71.xml"/></Relationships>
</file>

<file path=ppt/slides/_rels/slide71.xml.rels><?xml version="1.0" encoding="UTF-8" standalone="yes"?>
<Relationships xmlns="http://schemas.openxmlformats.org/package/2006/relationships"><Relationship Id="rId3" Type="http://schemas.openxmlformats.org/officeDocument/2006/relationships/slide" Target="slide69.xml"/><Relationship Id="rId2" Type="http://schemas.openxmlformats.org/officeDocument/2006/relationships/slide" Target="slide68.xml"/><Relationship Id="rId1" Type="http://schemas.openxmlformats.org/officeDocument/2006/relationships/slideLayout" Target="../slideLayouts/slideLayout1.xml"/><Relationship Id="rId5" Type="http://schemas.openxmlformats.org/officeDocument/2006/relationships/slide" Target="slide4.xml"/><Relationship Id="rId4" Type="http://schemas.openxmlformats.org/officeDocument/2006/relationships/slide" Target="slide71.xml"/></Relationships>
</file>

<file path=ppt/slides/_rels/slide72.xml.rels><?xml version="1.0" encoding="UTF-8" standalone="yes"?>
<Relationships xmlns="http://schemas.openxmlformats.org/package/2006/relationships"><Relationship Id="rId8" Type="http://schemas.openxmlformats.org/officeDocument/2006/relationships/slide" Target="slide80.xml"/><Relationship Id="rId13" Type="http://schemas.openxmlformats.org/officeDocument/2006/relationships/slide" Target="slide86.xml"/><Relationship Id="rId3" Type="http://schemas.openxmlformats.org/officeDocument/2006/relationships/slide" Target="slide73.xml"/><Relationship Id="rId7" Type="http://schemas.openxmlformats.org/officeDocument/2006/relationships/slide" Target="slide79.xml"/><Relationship Id="rId12" Type="http://schemas.openxmlformats.org/officeDocument/2006/relationships/slide" Target="slide84.xml"/><Relationship Id="rId2" Type="http://schemas.openxmlformats.org/officeDocument/2006/relationships/slide" Target="slide72.xml"/><Relationship Id="rId1" Type="http://schemas.openxmlformats.org/officeDocument/2006/relationships/slideLayout" Target="../slideLayouts/slideLayout1.xml"/><Relationship Id="rId6" Type="http://schemas.openxmlformats.org/officeDocument/2006/relationships/slide" Target="slide78.xml"/><Relationship Id="rId11" Type="http://schemas.openxmlformats.org/officeDocument/2006/relationships/slide" Target="slide83.xml"/><Relationship Id="rId5" Type="http://schemas.openxmlformats.org/officeDocument/2006/relationships/slide" Target="slide76.xml"/><Relationship Id="rId15" Type="http://schemas.openxmlformats.org/officeDocument/2006/relationships/slide" Target="slide89.xml"/><Relationship Id="rId10" Type="http://schemas.openxmlformats.org/officeDocument/2006/relationships/slide" Target="slide82.xml"/><Relationship Id="rId4" Type="http://schemas.openxmlformats.org/officeDocument/2006/relationships/slide" Target="slide74.xml"/><Relationship Id="rId9" Type="http://schemas.openxmlformats.org/officeDocument/2006/relationships/slide" Target="slide81.xml"/><Relationship Id="rId14" Type="http://schemas.openxmlformats.org/officeDocument/2006/relationships/slide" Target="slide87.xml"/></Relationships>
</file>

<file path=ppt/slides/_rels/slide73.xml.rels><?xml version="1.0" encoding="UTF-8" standalone="yes"?>
<Relationships xmlns="http://schemas.openxmlformats.org/package/2006/relationships"><Relationship Id="rId8" Type="http://schemas.openxmlformats.org/officeDocument/2006/relationships/slide" Target="slide80.xml"/><Relationship Id="rId13" Type="http://schemas.openxmlformats.org/officeDocument/2006/relationships/slide" Target="slide86.xml"/><Relationship Id="rId3" Type="http://schemas.openxmlformats.org/officeDocument/2006/relationships/slide" Target="slide73.xml"/><Relationship Id="rId7" Type="http://schemas.openxmlformats.org/officeDocument/2006/relationships/slide" Target="slide79.xml"/><Relationship Id="rId12" Type="http://schemas.openxmlformats.org/officeDocument/2006/relationships/slide" Target="slide84.xml"/><Relationship Id="rId2" Type="http://schemas.openxmlformats.org/officeDocument/2006/relationships/slide" Target="slide72.xml"/><Relationship Id="rId1" Type="http://schemas.openxmlformats.org/officeDocument/2006/relationships/slideLayout" Target="../slideLayouts/slideLayout1.xml"/><Relationship Id="rId6" Type="http://schemas.openxmlformats.org/officeDocument/2006/relationships/slide" Target="slide78.xml"/><Relationship Id="rId11" Type="http://schemas.openxmlformats.org/officeDocument/2006/relationships/slide" Target="slide83.xml"/><Relationship Id="rId5" Type="http://schemas.openxmlformats.org/officeDocument/2006/relationships/slide" Target="slide76.xml"/><Relationship Id="rId15" Type="http://schemas.openxmlformats.org/officeDocument/2006/relationships/slide" Target="slide89.xml"/><Relationship Id="rId10" Type="http://schemas.openxmlformats.org/officeDocument/2006/relationships/slide" Target="slide82.xml"/><Relationship Id="rId4" Type="http://schemas.openxmlformats.org/officeDocument/2006/relationships/slide" Target="slide74.xml"/><Relationship Id="rId9" Type="http://schemas.openxmlformats.org/officeDocument/2006/relationships/slide" Target="slide81.xml"/><Relationship Id="rId14" Type="http://schemas.openxmlformats.org/officeDocument/2006/relationships/slide" Target="slide87.xml"/></Relationships>
</file>

<file path=ppt/slides/_rels/slide74.xml.rels><?xml version="1.0" encoding="UTF-8" standalone="yes"?>
<Relationships xmlns="http://schemas.openxmlformats.org/package/2006/relationships"><Relationship Id="rId8" Type="http://schemas.openxmlformats.org/officeDocument/2006/relationships/slide" Target="slide80.xml"/><Relationship Id="rId13" Type="http://schemas.openxmlformats.org/officeDocument/2006/relationships/slide" Target="slide86.xml"/><Relationship Id="rId3" Type="http://schemas.openxmlformats.org/officeDocument/2006/relationships/slide" Target="slide73.xml"/><Relationship Id="rId7" Type="http://schemas.openxmlformats.org/officeDocument/2006/relationships/slide" Target="slide79.xml"/><Relationship Id="rId12" Type="http://schemas.openxmlformats.org/officeDocument/2006/relationships/slide" Target="slide84.xml"/><Relationship Id="rId2" Type="http://schemas.openxmlformats.org/officeDocument/2006/relationships/slide" Target="slide72.xml"/><Relationship Id="rId16" Type="http://schemas.openxmlformats.org/officeDocument/2006/relationships/slide" Target="slide75.xml"/><Relationship Id="rId1" Type="http://schemas.openxmlformats.org/officeDocument/2006/relationships/slideLayout" Target="../slideLayouts/slideLayout1.xml"/><Relationship Id="rId6" Type="http://schemas.openxmlformats.org/officeDocument/2006/relationships/slide" Target="slide78.xml"/><Relationship Id="rId11" Type="http://schemas.openxmlformats.org/officeDocument/2006/relationships/slide" Target="slide83.xml"/><Relationship Id="rId5" Type="http://schemas.openxmlformats.org/officeDocument/2006/relationships/slide" Target="slide76.xml"/><Relationship Id="rId15" Type="http://schemas.openxmlformats.org/officeDocument/2006/relationships/slide" Target="slide89.xml"/><Relationship Id="rId10" Type="http://schemas.openxmlformats.org/officeDocument/2006/relationships/slide" Target="slide82.xml"/><Relationship Id="rId4" Type="http://schemas.openxmlformats.org/officeDocument/2006/relationships/slide" Target="slide74.xml"/><Relationship Id="rId9" Type="http://schemas.openxmlformats.org/officeDocument/2006/relationships/slide" Target="slide81.xml"/><Relationship Id="rId14" Type="http://schemas.openxmlformats.org/officeDocument/2006/relationships/slide" Target="slide87.xml"/></Relationships>
</file>

<file path=ppt/slides/_rels/slide75.xml.rels><?xml version="1.0" encoding="UTF-8" standalone="yes"?>
<Relationships xmlns="http://schemas.openxmlformats.org/package/2006/relationships"><Relationship Id="rId8" Type="http://schemas.openxmlformats.org/officeDocument/2006/relationships/slide" Target="slide80.xml"/><Relationship Id="rId13" Type="http://schemas.openxmlformats.org/officeDocument/2006/relationships/slide" Target="slide86.xml"/><Relationship Id="rId3" Type="http://schemas.openxmlformats.org/officeDocument/2006/relationships/slide" Target="slide73.xml"/><Relationship Id="rId7" Type="http://schemas.openxmlformats.org/officeDocument/2006/relationships/slide" Target="slide79.xml"/><Relationship Id="rId12" Type="http://schemas.openxmlformats.org/officeDocument/2006/relationships/slide" Target="slide84.xml"/><Relationship Id="rId2" Type="http://schemas.openxmlformats.org/officeDocument/2006/relationships/slide" Target="slide72.xml"/><Relationship Id="rId1" Type="http://schemas.openxmlformats.org/officeDocument/2006/relationships/slideLayout" Target="../slideLayouts/slideLayout1.xml"/><Relationship Id="rId6" Type="http://schemas.openxmlformats.org/officeDocument/2006/relationships/slide" Target="slide78.xml"/><Relationship Id="rId11" Type="http://schemas.openxmlformats.org/officeDocument/2006/relationships/slide" Target="slide83.xml"/><Relationship Id="rId5" Type="http://schemas.openxmlformats.org/officeDocument/2006/relationships/slide" Target="slide76.xml"/><Relationship Id="rId15" Type="http://schemas.openxmlformats.org/officeDocument/2006/relationships/slide" Target="slide89.xml"/><Relationship Id="rId10" Type="http://schemas.openxmlformats.org/officeDocument/2006/relationships/slide" Target="slide82.xml"/><Relationship Id="rId4" Type="http://schemas.openxmlformats.org/officeDocument/2006/relationships/slide" Target="slide74.xml"/><Relationship Id="rId9" Type="http://schemas.openxmlformats.org/officeDocument/2006/relationships/slide" Target="slide81.xml"/><Relationship Id="rId14" Type="http://schemas.openxmlformats.org/officeDocument/2006/relationships/slide" Target="slide87.xml"/></Relationships>
</file>

<file path=ppt/slides/_rels/slide76.xml.rels><?xml version="1.0" encoding="UTF-8" standalone="yes"?>
<Relationships xmlns="http://schemas.openxmlformats.org/package/2006/relationships"><Relationship Id="rId8" Type="http://schemas.openxmlformats.org/officeDocument/2006/relationships/slide" Target="slide80.xml"/><Relationship Id="rId13" Type="http://schemas.openxmlformats.org/officeDocument/2006/relationships/slide" Target="slide86.xml"/><Relationship Id="rId3" Type="http://schemas.openxmlformats.org/officeDocument/2006/relationships/slide" Target="slide73.xml"/><Relationship Id="rId7" Type="http://schemas.openxmlformats.org/officeDocument/2006/relationships/slide" Target="slide79.xml"/><Relationship Id="rId12" Type="http://schemas.openxmlformats.org/officeDocument/2006/relationships/slide" Target="slide84.xml"/><Relationship Id="rId2" Type="http://schemas.openxmlformats.org/officeDocument/2006/relationships/slide" Target="slide72.xml"/><Relationship Id="rId16" Type="http://schemas.openxmlformats.org/officeDocument/2006/relationships/slide" Target="slide77.xml"/><Relationship Id="rId1" Type="http://schemas.openxmlformats.org/officeDocument/2006/relationships/slideLayout" Target="../slideLayouts/slideLayout1.xml"/><Relationship Id="rId6" Type="http://schemas.openxmlformats.org/officeDocument/2006/relationships/slide" Target="slide78.xml"/><Relationship Id="rId11" Type="http://schemas.openxmlformats.org/officeDocument/2006/relationships/slide" Target="slide83.xml"/><Relationship Id="rId5" Type="http://schemas.openxmlformats.org/officeDocument/2006/relationships/slide" Target="slide76.xml"/><Relationship Id="rId15" Type="http://schemas.openxmlformats.org/officeDocument/2006/relationships/slide" Target="slide89.xml"/><Relationship Id="rId10" Type="http://schemas.openxmlformats.org/officeDocument/2006/relationships/slide" Target="slide82.xml"/><Relationship Id="rId4" Type="http://schemas.openxmlformats.org/officeDocument/2006/relationships/slide" Target="slide74.xml"/><Relationship Id="rId9" Type="http://schemas.openxmlformats.org/officeDocument/2006/relationships/slide" Target="slide81.xml"/><Relationship Id="rId14" Type="http://schemas.openxmlformats.org/officeDocument/2006/relationships/slide" Target="slide87.xml"/></Relationships>
</file>

<file path=ppt/slides/_rels/slide77.xml.rels><?xml version="1.0" encoding="UTF-8" standalone="yes"?>
<Relationships xmlns="http://schemas.openxmlformats.org/package/2006/relationships"><Relationship Id="rId8" Type="http://schemas.openxmlformats.org/officeDocument/2006/relationships/slide" Target="slide80.xml"/><Relationship Id="rId13" Type="http://schemas.openxmlformats.org/officeDocument/2006/relationships/slide" Target="slide86.xml"/><Relationship Id="rId3" Type="http://schemas.openxmlformats.org/officeDocument/2006/relationships/slide" Target="slide73.xml"/><Relationship Id="rId7" Type="http://schemas.openxmlformats.org/officeDocument/2006/relationships/slide" Target="slide79.xml"/><Relationship Id="rId12" Type="http://schemas.openxmlformats.org/officeDocument/2006/relationships/slide" Target="slide84.xml"/><Relationship Id="rId2" Type="http://schemas.openxmlformats.org/officeDocument/2006/relationships/slide" Target="slide72.xml"/><Relationship Id="rId1" Type="http://schemas.openxmlformats.org/officeDocument/2006/relationships/slideLayout" Target="../slideLayouts/slideLayout1.xml"/><Relationship Id="rId6" Type="http://schemas.openxmlformats.org/officeDocument/2006/relationships/slide" Target="slide78.xml"/><Relationship Id="rId11" Type="http://schemas.openxmlformats.org/officeDocument/2006/relationships/slide" Target="slide83.xml"/><Relationship Id="rId5" Type="http://schemas.openxmlformats.org/officeDocument/2006/relationships/slide" Target="slide76.xml"/><Relationship Id="rId15" Type="http://schemas.openxmlformats.org/officeDocument/2006/relationships/slide" Target="slide89.xml"/><Relationship Id="rId10" Type="http://schemas.openxmlformats.org/officeDocument/2006/relationships/slide" Target="slide82.xml"/><Relationship Id="rId4" Type="http://schemas.openxmlformats.org/officeDocument/2006/relationships/slide" Target="slide74.xml"/><Relationship Id="rId9" Type="http://schemas.openxmlformats.org/officeDocument/2006/relationships/slide" Target="slide81.xml"/><Relationship Id="rId14" Type="http://schemas.openxmlformats.org/officeDocument/2006/relationships/slide" Target="slide87.xml"/></Relationships>
</file>

<file path=ppt/slides/_rels/slide78.xml.rels><?xml version="1.0" encoding="UTF-8" standalone="yes"?>
<Relationships xmlns="http://schemas.openxmlformats.org/package/2006/relationships"><Relationship Id="rId8" Type="http://schemas.openxmlformats.org/officeDocument/2006/relationships/slide" Target="slide80.xml"/><Relationship Id="rId13" Type="http://schemas.openxmlformats.org/officeDocument/2006/relationships/slide" Target="slide86.xml"/><Relationship Id="rId3" Type="http://schemas.openxmlformats.org/officeDocument/2006/relationships/slide" Target="slide73.xml"/><Relationship Id="rId7" Type="http://schemas.openxmlformats.org/officeDocument/2006/relationships/slide" Target="slide79.xml"/><Relationship Id="rId12" Type="http://schemas.openxmlformats.org/officeDocument/2006/relationships/slide" Target="slide84.xml"/><Relationship Id="rId2" Type="http://schemas.openxmlformats.org/officeDocument/2006/relationships/slide" Target="slide72.xml"/><Relationship Id="rId1" Type="http://schemas.openxmlformats.org/officeDocument/2006/relationships/slideLayout" Target="../slideLayouts/slideLayout1.xml"/><Relationship Id="rId6" Type="http://schemas.openxmlformats.org/officeDocument/2006/relationships/slide" Target="slide78.xml"/><Relationship Id="rId11" Type="http://schemas.openxmlformats.org/officeDocument/2006/relationships/slide" Target="slide83.xml"/><Relationship Id="rId5" Type="http://schemas.openxmlformats.org/officeDocument/2006/relationships/slide" Target="slide76.xml"/><Relationship Id="rId15" Type="http://schemas.openxmlformats.org/officeDocument/2006/relationships/slide" Target="slide89.xml"/><Relationship Id="rId10" Type="http://schemas.openxmlformats.org/officeDocument/2006/relationships/slide" Target="slide82.xml"/><Relationship Id="rId4" Type="http://schemas.openxmlformats.org/officeDocument/2006/relationships/slide" Target="slide74.xml"/><Relationship Id="rId9" Type="http://schemas.openxmlformats.org/officeDocument/2006/relationships/slide" Target="slide81.xml"/><Relationship Id="rId14" Type="http://schemas.openxmlformats.org/officeDocument/2006/relationships/slide" Target="slide87.xml"/></Relationships>
</file>

<file path=ppt/slides/_rels/slide79.xml.rels><?xml version="1.0" encoding="UTF-8" standalone="yes"?>
<Relationships xmlns="http://schemas.openxmlformats.org/package/2006/relationships"><Relationship Id="rId8" Type="http://schemas.openxmlformats.org/officeDocument/2006/relationships/slide" Target="slide80.xml"/><Relationship Id="rId13" Type="http://schemas.openxmlformats.org/officeDocument/2006/relationships/slide" Target="slide86.xml"/><Relationship Id="rId3" Type="http://schemas.openxmlformats.org/officeDocument/2006/relationships/slide" Target="slide73.xml"/><Relationship Id="rId7" Type="http://schemas.openxmlformats.org/officeDocument/2006/relationships/slide" Target="slide79.xml"/><Relationship Id="rId12" Type="http://schemas.openxmlformats.org/officeDocument/2006/relationships/slide" Target="slide84.xml"/><Relationship Id="rId2" Type="http://schemas.openxmlformats.org/officeDocument/2006/relationships/slide" Target="slide72.xml"/><Relationship Id="rId1" Type="http://schemas.openxmlformats.org/officeDocument/2006/relationships/slideLayout" Target="../slideLayouts/slideLayout1.xml"/><Relationship Id="rId6" Type="http://schemas.openxmlformats.org/officeDocument/2006/relationships/slide" Target="slide78.xml"/><Relationship Id="rId11" Type="http://schemas.openxmlformats.org/officeDocument/2006/relationships/slide" Target="slide83.xml"/><Relationship Id="rId5" Type="http://schemas.openxmlformats.org/officeDocument/2006/relationships/slide" Target="slide76.xml"/><Relationship Id="rId15" Type="http://schemas.openxmlformats.org/officeDocument/2006/relationships/slide" Target="slide89.xml"/><Relationship Id="rId10" Type="http://schemas.openxmlformats.org/officeDocument/2006/relationships/slide" Target="slide82.xml"/><Relationship Id="rId4" Type="http://schemas.openxmlformats.org/officeDocument/2006/relationships/slide" Target="slide74.xml"/><Relationship Id="rId9" Type="http://schemas.openxmlformats.org/officeDocument/2006/relationships/slide" Target="slide81.xml"/><Relationship Id="rId14" Type="http://schemas.openxmlformats.org/officeDocument/2006/relationships/slide" Target="slide87.xml"/></Relationships>
</file>

<file path=ppt/slides/_rels/slide80.xml.rels><?xml version="1.0" encoding="UTF-8" standalone="yes"?>
<Relationships xmlns="http://schemas.openxmlformats.org/package/2006/relationships"><Relationship Id="rId8" Type="http://schemas.openxmlformats.org/officeDocument/2006/relationships/slide" Target="slide80.xml"/><Relationship Id="rId13" Type="http://schemas.openxmlformats.org/officeDocument/2006/relationships/slide" Target="slide86.xml"/><Relationship Id="rId3" Type="http://schemas.openxmlformats.org/officeDocument/2006/relationships/slide" Target="slide73.xml"/><Relationship Id="rId7" Type="http://schemas.openxmlformats.org/officeDocument/2006/relationships/slide" Target="slide79.xml"/><Relationship Id="rId12" Type="http://schemas.openxmlformats.org/officeDocument/2006/relationships/slide" Target="slide84.xml"/><Relationship Id="rId2" Type="http://schemas.openxmlformats.org/officeDocument/2006/relationships/slide" Target="slide72.xml"/><Relationship Id="rId1" Type="http://schemas.openxmlformats.org/officeDocument/2006/relationships/slideLayout" Target="../slideLayouts/slideLayout1.xml"/><Relationship Id="rId6" Type="http://schemas.openxmlformats.org/officeDocument/2006/relationships/slide" Target="slide78.xml"/><Relationship Id="rId11" Type="http://schemas.openxmlformats.org/officeDocument/2006/relationships/slide" Target="slide83.xml"/><Relationship Id="rId5" Type="http://schemas.openxmlformats.org/officeDocument/2006/relationships/slide" Target="slide76.xml"/><Relationship Id="rId15" Type="http://schemas.openxmlformats.org/officeDocument/2006/relationships/slide" Target="slide89.xml"/><Relationship Id="rId10" Type="http://schemas.openxmlformats.org/officeDocument/2006/relationships/slide" Target="slide82.xml"/><Relationship Id="rId4" Type="http://schemas.openxmlformats.org/officeDocument/2006/relationships/slide" Target="slide74.xml"/><Relationship Id="rId9" Type="http://schemas.openxmlformats.org/officeDocument/2006/relationships/slide" Target="slide81.xml"/><Relationship Id="rId14" Type="http://schemas.openxmlformats.org/officeDocument/2006/relationships/slide" Target="slide87.xml"/></Relationships>
</file>

<file path=ppt/slides/_rels/slide81.xml.rels><?xml version="1.0" encoding="UTF-8" standalone="yes"?>
<Relationships xmlns="http://schemas.openxmlformats.org/package/2006/relationships"><Relationship Id="rId8" Type="http://schemas.openxmlformats.org/officeDocument/2006/relationships/slide" Target="slide80.xml"/><Relationship Id="rId13" Type="http://schemas.openxmlformats.org/officeDocument/2006/relationships/slide" Target="slide86.xml"/><Relationship Id="rId3" Type="http://schemas.openxmlformats.org/officeDocument/2006/relationships/slide" Target="slide73.xml"/><Relationship Id="rId7" Type="http://schemas.openxmlformats.org/officeDocument/2006/relationships/slide" Target="slide79.xml"/><Relationship Id="rId12" Type="http://schemas.openxmlformats.org/officeDocument/2006/relationships/slide" Target="slide84.xml"/><Relationship Id="rId2" Type="http://schemas.openxmlformats.org/officeDocument/2006/relationships/slide" Target="slide72.xml"/><Relationship Id="rId1" Type="http://schemas.openxmlformats.org/officeDocument/2006/relationships/slideLayout" Target="../slideLayouts/slideLayout1.xml"/><Relationship Id="rId6" Type="http://schemas.openxmlformats.org/officeDocument/2006/relationships/slide" Target="slide78.xml"/><Relationship Id="rId11" Type="http://schemas.openxmlformats.org/officeDocument/2006/relationships/slide" Target="slide83.xml"/><Relationship Id="rId5" Type="http://schemas.openxmlformats.org/officeDocument/2006/relationships/slide" Target="slide76.xml"/><Relationship Id="rId15" Type="http://schemas.openxmlformats.org/officeDocument/2006/relationships/slide" Target="slide89.xml"/><Relationship Id="rId10" Type="http://schemas.openxmlformats.org/officeDocument/2006/relationships/slide" Target="slide82.xml"/><Relationship Id="rId4" Type="http://schemas.openxmlformats.org/officeDocument/2006/relationships/slide" Target="slide74.xml"/><Relationship Id="rId9" Type="http://schemas.openxmlformats.org/officeDocument/2006/relationships/slide" Target="slide81.xml"/><Relationship Id="rId14" Type="http://schemas.openxmlformats.org/officeDocument/2006/relationships/slide" Target="slide87.xml"/></Relationships>
</file>

<file path=ppt/slides/_rels/slide82.xml.rels><?xml version="1.0" encoding="UTF-8" standalone="yes"?>
<Relationships xmlns="http://schemas.openxmlformats.org/package/2006/relationships"><Relationship Id="rId8" Type="http://schemas.openxmlformats.org/officeDocument/2006/relationships/slide" Target="slide80.xml"/><Relationship Id="rId13" Type="http://schemas.openxmlformats.org/officeDocument/2006/relationships/slide" Target="slide86.xml"/><Relationship Id="rId3" Type="http://schemas.openxmlformats.org/officeDocument/2006/relationships/slide" Target="slide73.xml"/><Relationship Id="rId7" Type="http://schemas.openxmlformats.org/officeDocument/2006/relationships/slide" Target="slide79.xml"/><Relationship Id="rId12" Type="http://schemas.openxmlformats.org/officeDocument/2006/relationships/slide" Target="slide84.xml"/><Relationship Id="rId2" Type="http://schemas.openxmlformats.org/officeDocument/2006/relationships/slide" Target="slide72.xml"/><Relationship Id="rId1" Type="http://schemas.openxmlformats.org/officeDocument/2006/relationships/slideLayout" Target="../slideLayouts/slideLayout1.xml"/><Relationship Id="rId6" Type="http://schemas.openxmlformats.org/officeDocument/2006/relationships/slide" Target="slide78.xml"/><Relationship Id="rId11" Type="http://schemas.openxmlformats.org/officeDocument/2006/relationships/slide" Target="slide83.xml"/><Relationship Id="rId5" Type="http://schemas.openxmlformats.org/officeDocument/2006/relationships/slide" Target="slide76.xml"/><Relationship Id="rId15" Type="http://schemas.openxmlformats.org/officeDocument/2006/relationships/slide" Target="slide89.xml"/><Relationship Id="rId10" Type="http://schemas.openxmlformats.org/officeDocument/2006/relationships/slide" Target="slide82.xml"/><Relationship Id="rId4" Type="http://schemas.openxmlformats.org/officeDocument/2006/relationships/slide" Target="slide74.xml"/><Relationship Id="rId9" Type="http://schemas.openxmlformats.org/officeDocument/2006/relationships/slide" Target="slide81.xml"/><Relationship Id="rId14" Type="http://schemas.openxmlformats.org/officeDocument/2006/relationships/slide" Target="slide87.xml"/></Relationships>
</file>

<file path=ppt/slides/_rels/slide83.xml.rels><?xml version="1.0" encoding="UTF-8" standalone="yes"?>
<Relationships xmlns="http://schemas.openxmlformats.org/package/2006/relationships"><Relationship Id="rId8" Type="http://schemas.openxmlformats.org/officeDocument/2006/relationships/slide" Target="slide80.xml"/><Relationship Id="rId13" Type="http://schemas.openxmlformats.org/officeDocument/2006/relationships/slide" Target="slide86.xml"/><Relationship Id="rId3" Type="http://schemas.openxmlformats.org/officeDocument/2006/relationships/slide" Target="slide73.xml"/><Relationship Id="rId7" Type="http://schemas.openxmlformats.org/officeDocument/2006/relationships/slide" Target="slide79.xml"/><Relationship Id="rId12" Type="http://schemas.openxmlformats.org/officeDocument/2006/relationships/slide" Target="slide84.xml"/><Relationship Id="rId2" Type="http://schemas.openxmlformats.org/officeDocument/2006/relationships/slide" Target="slide72.xml"/><Relationship Id="rId1" Type="http://schemas.openxmlformats.org/officeDocument/2006/relationships/slideLayout" Target="../slideLayouts/slideLayout1.xml"/><Relationship Id="rId6" Type="http://schemas.openxmlformats.org/officeDocument/2006/relationships/slide" Target="slide78.xml"/><Relationship Id="rId11" Type="http://schemas.openxmlformats.org/officeDocument/2006/relationships/slide" Target="slide83.xml"/><Relationship Id="rId5" Type="http://schemas.openxmlformats.org/officeDocument/2006/relationships/slide" Target="slide76.xml"/><Relationship Id="rId15" Type="http://schemas.openxmlformats.org/officeDocument/2006/relationships/slide" Target="slide89.xml"/><Relationship Id="rId10" Type="http://schemas.openxmlformats.org/officeDocument/2006/relationships/slide" Target="slide82.xml"/><Relationship Id="rId4" Type="http://schemas.openxmlformats.org/officeDocument/2006/relationships/slide" Target="slide74.xml"/><Relationship Id="rId9" Type="http://schemas.openxmlformats.org/officeDocument/2006/relationships/slide" Target="slide81.xml"/><Relationship Id="rId14" Type="http://schemas.openxmlformats.org/officeDocument/2006/relationships/slide" Target="slide87.xml"/></Relationships>
</file>

<file path=ppt/slides/_rels/slide84.xml.rels><?xml version="1.0" encoding="UTF-8" standalone="yes"?>
<Relationships xmlns="http://schemas.openxmlformats.org/package/2006/relationships"><Relationship Id="rId8" Type="http://schemas.openxmlformats.org/officeDocument/2006/relationships/slide" Target="slide80.xml"/><Relationship Id="rId13" Type="http://schemas.openxmlformats.org/officeDocument/2006/relationships/slide" Target="slide86.xml"/><Relationship Id="rId3" Type="http://schemas.openxmlformats.org/officeDocument/2006/relationships/slide" Target="slide73.xml"/><Relationship Id="rId7" Type="http://schemas.openxmlformats.org/officeDocument/2006/relationships/slide" Target="slide79.xml"/><Relationship Id="rId12" Type="http://schemas.openxmlformats.org/officeDocument/2006/relationships/slide" Target="slide84.xml"/><Relationship Id="rId2" Type="http://schemas.openxmlformats.org/officeDocument/2006/relationships/slide" Target="slide72.xml"/><Relationship Id="rId16" Type="http://schemas.openxmlformats.org/officeDocument/2006/relationships/slide" Target="slide85.xml"/><Relationship Id="rId1" Type="http://schemas.openxmlformats.org/officeDocument/2006/relationships/slideLayout" Target="../slideLayouts/slideLayout1.xml"/><Relationship Id="rId6" Type="http://schemas.openxmlformats.org/officeDocument/2006/relationships/slide" Target="slide78.xml"/><Relationship Id="rId11" Type="http://schemas.openxmlformats.org/officeDocument/2006/relationships/slide" Target="slide83.xml"/><Relationship Id="rId5" Type="http://schemas.openxmlformats.org/officeDocument/2006/relationships/slide" Target="slide76.xml"/><Relationship Id="rId15" Type="http://schemas.openxmlformats.org/officeDocument/2006/relationships/slide" Target="slide89.xml"/><Relationship Id="rId10" Type="http://schemas.openxmlformats.org/officeDocument/2006/relationships/slide" Target="slide82.xml"/><Relationship Id="rId4" Type="http://schemas.openxmlformats.org/officeDocument/2006/relationships/slide" Target="slide74.xml"/><Relationship Id="rId9" Type="http://schemas.openxmlformats.org/officeDocument/2006/relationships/slide" Target="slide81.xml"/><Relationship Id="rId14" Type="http://schemas.openxmlformats.org/officeDocument/2006/relationships/slide" Target="slide87.xml"/></Relationships>
</file>

<file path=ppt/slides/_rels/slide85.xml.rels><?xml version="1.0" encoding="UTF-8" standalone="yes"?>
<Relationships xmlns="http://schemas.openxmlformats.org/package/2006/relationships"><Relationship Id="rId8" Type="http://schemas.openxmlformats.org/officeDocument/2006/relationships/slide" Target="slide80.xml"/><Relationship Id="rId13" Type="http://schemas.openxmlformats.org/officeDocument/2006/relationships/slide" Target="slide86.xml"/><Relationship Id="rId3" Type="http://schemas.openxmlformats.org/officeDocument/2006/relationships/slide" Target="slide73.xml"/><Relationship Id="rId7" Type="http://schemas.openxmlformats.org/officeDocument/2006/relationships/slide" Target="slide79.xml"/><Relationship Id="rId12" Type="http://schemas.openxmlformats.org/officeDocument/2006/relationships/slide" Target="slide84.xml"/><Relationship Id="rId2" Type="http://schemas.openxmlformats.org/officeDocument/2006/relationships/slide" Target="slide72.xml"/><Relationship Id="rId1" Type="http://schemas.openxmlformats.org/officeDocument/2006/relationships/slideLayout" Target="../slideLayouts/slideLayout1.xml"/><Relationship Id="rId6" Type="http://schemas.openxmlformats.org/officeDocument/2006/relationships/slide" Target="slide78.xml"/><Relationship Id="rId11" Type="http://schemas.openxmlformats.org/officeDocument/2006/relationships/slide" Target="slide83.xml"/><Relationship Id="rId5" Type="http://schemas.openxmlformats.org/officeDocument/2006/relationships/slide" Target="slide76.xml"/><Relationship Id="rId15" Type="http://schemas.openxmlformats.org/officeDocument/2006/relationships/slide" Target="slide89.xml"/><Relationship Id="rId10" Type="http://schemas.openxmlformats.org/officeDocument/2006/relationships/slide" Target="slide82.xml"/><Relationship Id="rId4" Type="http://schemas.openxmlformats.org/officeDocument/2006/relationships/slide" Target="slide74.xml"/><Relationship Id="rId9" Type="http://schemas.openxmlformats.org/officeDocument/2006/relationships/slide" Target="slide81.xml"/><Relationship Id="rId14" Type="http://schemas.openxmlformats.org/officeDocument/2006/relationships/slide" Target="slide87.xml"/></Relationships>
</file>

<file path=ppt/slides/_rels/slide86.xml.rels><?xml version="1.0" encoding="UTF-8" standalone="yes"?>
<Relationships xmlns="http://schemas.openxmlformats.org/package/2006/relationships"><Relationship Id="rId8" Type="http://schemas.openxmlformats.org/officeDocument/2006/relationships/slide" Target="slide80.xml"/><Relationship Id="rId13" Type="http://schemas.openxmlformats.org/officeDocument/2006/relationships/slide" Target="slide86.xml"/><Relationship Id="rId3" Type="http://schemas.openxmlformats.org/officeDocument/2006/relationships/slide" Target="slide73.xml"/><Relationship Id="rId7" Type="http://schemas.openxmlformats.org/officeDocument/2006/relationships/slide" Target="slide79.xml"/><Relationship Id="rId12" Type="http://schemas.openxmlformats.org/officeDocument/2006/relationships/slide" Target="slide84.xml"/><Relationship Id="rId2" Type="http://schemas.openxmlformats.org/officeDocument/2006/relationships/slide" Target="slide72.xml"/><Relationship Id="rId1" Type="http://schemas.openxmlformats.org/officeDocument/2006/relationships/slideLayout" Target="../slideLayouts/slideLayout1.xml"/><Relationship Id="rId6" Type="http://schemas.openxmlformats.org/officeDocument/2006/relationships/slide" Target="slide78.xml"/><Relationship Id="rId11" Type="http://schemas.openxmlformats.org/officeDocument/2006/relationships/slide" Target="slide83.xml"/><Relationship Id="rId5" Type="http://schemas.openxmlformats.org/officeDocument/2006/relationships/slide" Target="slide76.xml"/><Relationship Id="rId15" Type="http://schemas.openxmlformats.org/officeDocument/2006/relationships/slide" Target="slide89.xml"/><Relationship Id="rId10" Type="http://schemas.openxmlformats.org/officeDocument/2006/relationships/slide" Target="slide82.xml"/><Relationship Id="rId4" Type="http://schemas.openxmlformats.org/officeDocument/2006/relationships/slide" Target="slide74.xml"/><Relationship Id="rId9" Type="http://schemas.openxmlformats.org/officeDocument/2006/relationships/slide" Target="slide81.xml"/><Relationship Id="rId14" Type="http://schemas.openxmlformats.org/officeDocument/2006/relationships/slide" Target="slide87.xml"/></Relationships>
</file>

<file path=ppt/slides/_rels/slide87.xml.rels><?xml version="1.0" encoding="UTF-8" standalone="yes"?>
<Relationships xmlns="http://schemas.openxmlformats.org/package/2006/relationships"><Relationship Id="rId8" Type="http://schemas.openxmlformats.org/officeDocument/2006/relationships/slide" Target="slide80.xml"/><Relationship Id="rId13" Type="http://schemas.openxmlformats.org/officeDocument/2006/relationships/slide" Target="slide86.xml"/><Relationship Id="rId3" Type="http://schemas.openxmlformats.org/officeDocument/2006/relationships/slide" Target="slide73.xml"/><Relationship Id="rId7" Type="http://schemas.openxmlformats.org/officeDocument/2006/relationships/slide" Target="slide79.xml"/><Relationship Id="rId12" Type="http://schemas.openxmlformats.org/officeDocument/2006/relationships/slide" Target="slide84.xml"/><Relationship Id="rId2" Type="http://schemas.openxmlformats.org/officeDocument/2006/relationships/slide" Target="slide72.xml"/><Relationship Id="rId1" Type="http://schemas.openxmlformats.org/officeDocument/2006/relationships/slideLayout" Target="../slideLayouts/slideLayout1.xml"/><Relationship Id="rId6" Type="http://schemas.openxmlformats.org/officeDocument/2006/relationships/slide" Target="slide78.xml"/><Relationship Id="rId11" Type="http://schemas.openxmlformats.org/officeDocument/2006/relationships/slide" Target="slide83.xml"/><Relationship Id="rId5" Type="http://schemas.openxmlformats.org/officeDocument/2006/relationships/slide" Target="slide76.xml"/><Relationship Id="rId15" Type="http://schemas.openxmlformats.org/officeDocument/2006/relationships/slide" Target="slide89.xml"/><Relationship Id="rId10" Type="http://schemas.openxmlformats.org/officeDocument/2006/relationships/slide" Target="slide82.xml"/><Relationship Id="rId4" Type="http://schemas.openxmlformats.org/officeDocument/2006/relationships/slide" Target="slide74.xml"/><Relationship Id="rId9" Type="http://schemas.openxmlformats.org/officeDocument/2006/relationships/slide" Target="slide81.xml"/><Relationship Id="rId14" Type="http://schemas.openxmlformats.org/officeDocument/2006/relationships/slide" Target="slide87.xml"/></Relationships>
</file>

<file path=ppt/slides/_rels/slide88.xml.rels><?xml version="1.0" encoding="UTF-8" standalone="yes"?>
<Relationships xmlns="http://schemas.openxmlformats.org/package/2006/relationships"><Relationship Id="rId8" Type="http://schemas.openxmlformats.org/officeDocument/2006/relationships/slide" Target="slide80.xml"/><Relationship Id="rId13" Type="http://schemas.openxmlformats.org/officeDocument/2006/relationships/slide" Target="slide86.xml"/><Relationship Id="rId3" Type="http://schemas.openxmlformats.org/officeDocument/2006/relationships/slide" Target="slide73.xml"/><Relationship Id="rId7" Type="http://schemas.openxmlformats.org/officeDocument/2006/relationships/slide" Target="slide79.xml"/><Relationship Id="rId12" Type="http://schemas.openxmlformats.org/officeDocument/2006/relationships/slide" Target="slide84.xml"/><Relationship Id="rId2" Type="http://schemas.openxmlformats.org/officeDocument/2006/relationships/slide" Target="slide72.xml"/><Relationship Id="rId1" Type="http://schemas.openxmlformats.org/officeDocument/2006/relationships/slideLayout" Target="../slideLayouts/slideLayout1.xml"/><Relationship Id="rId6" Type="http://schemas.openxmlformats.org/officeDocument/2006/relationships/slide" Target="slide78.xml"/><Relationship Id="rId11" Type="http://schemas.openxmlformats.org/officeDocument/2006/relationships/slide" Target="slide83.xml"/><Relationship Id="rId5" Type="http://schemas.openxmlformats.org/officeDocument/2006/relationships/slide" Target="slide76.xml"/><Relationship Id="rId15" Type="http://schemas.openxmlformats.org/officeDocument/2006/relationships/slide" Target="slide89.xml"/><Relationship Id="rId10" Type="http://schemas.openxmlformats.org/officeDocument/2006/relationships/slide" Target="slide82.xml"/><Relationship Id="rId4" Type="http://schemas.openxmlformats.org/officeDocument/2006/relationships/slide" Target="slide74.xml"/><Relationship Id="rId9" Type="http://schemas.openxmlformats.org/officeDocument/2006/relationships/slide" Target="slide81.xml"/><Relationship Id="rId14" Type="http://schemas.openxmlformats.org/officeDocument/2006/relationships/slide" Target="slide87.xml"/></Relationships>
</file>

<file path=ppt/slides/_rels/slide89.xml.rels><?xml version="1.0" encoding="UTF-8" standalone="yes"?>
<Relationships xmlns="http://schemas.openxmlformats.org/package/2006/relationships"><Relationship Id="rId8" Type="http://schemas.openxmlformats.org/officeDocument/2006/relationships/slide" Target="slide80.xml"/><Relationship Id="rId13" Type="http://schemas.openxmlformats.org/officeDocument/2006/relationships/slide" Target="slide86.xml"/><Relationship Id="rId3" Type="http://schemas.openxmlformats.org/officeDocument/2006/relationships/slide" Target="slide73.xml"/><Relationship Id="rId7" Type="http://schemas.openxmlformats.org/officeDocument/2006/relationships/slide" Target="slide79.xml"/><Relationship Id="rId12" Type="http://schemas.openxmlformats.org/officeDocument/2006/relationships/slide" Target="slide84.xml"/><Relationship Id="rId2" Type="http://schemas.openxmlformats.org/officeDocument/2006/relationships/slide" Target="slide72.xml"/><Relationship Id="rId1" Type="http://schemas.openxmlformats.org/officeDocument/2006/relationships/slideLayout" Target="../slideLayouts/slideLayout1.xml"/><Relationship Id="rId6" Type="http://schemas.openxmlformats.org/officeDocument/2006/relationships/slide" Target="slide78.xml"/><Relationship Id="rId11" Type="http://schemas.openxmlformats.org/officeDocument/2006/relationships/slide" Target="slide83.xml"/><Relationship Id="rId5" Type="http://schemas.openxmlformats.org/officeDocument/2006/relationships/slide" Target="slide76.xml"/><Relationship Id="rId15" Type="http://schemas.openxmlformats.org/officeDocument/2006/relationships/slide" Target="slide89.xml"/><Relationship Id="rId10" Type="http://schemas.openxmlformats.org/officeDocument/2006/relationships/slide" Target="slide82.xml"/><Relationship Id="rId4" Type="http://schemas.openxmlformats.org/officeDocument/2006/relationships/slide" Target="slide74.xml"/><Relationship Id="rId9" Type="http://schemas.openxmlformats.org/officeDocument/2006/relationships/slide" Target="slide81.xml"/><Relationship Id="rId14" Type="http://schemas.openxmlformats.org/officeDocument/2006/relationships/slide" Target="slide87.xml"/></Relationships>
</file>

<file path=ppt/slides/_rels/slide90.xml.rels><?xml version="1.0" encoding="UTF-8" standalone="yes"?>
<Relationships xmlns="http://schemas.openxmlformats.org/package/2006/relationships"><Relationship Id="rId8" Type="http://schemas.openxmlformats.org/officeDocument/2006/relationships/slide" Target="slide80.xml"/><Relationship Id="rId13" Type="http://schemas.openxmlformats.org/officeDocument/2006/relationships/slide" Target="slide86.xml"/><Relationship Id="rId3" Type="http://schemas.openxmlformats.org/officeDocument/2006/relationships/slide" Target="slide73.xml"/><Relationship Id="rId7" Type="http://schemas.openxmlformats.org/officeDocument/2006/relationships/slide" Target="slide79.xml"/><Relationship Id="rId12" Type="http://schemas.openxmlformats.org/officeDocument/2006/relationships/slide" Target="slide84.xml"/><Relationship Id="rId2" Type="http://schemas.openxmlformats.org/officeDocument/2006/relationships/slide" Target="slide72.xml"/><Relationship Id="rId16"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slide" Target="slide78.xml"/><Relationship Id="rId11" Type="http://schemas.openxmlformats.org/officeDocument/2006/relationships/slide" Target="slide83.xml"/><Relationship Id="rId5" Type="http://schemas.openxmlformats.org/officeDocument/2006/relationships/slide" Target="slide76.xml"/><Relationship Id="rId15" Type="http://schemas.openxmlformats.org/officeDocument/2006/relationships/slide" Target="slide89.xml"/><Relationship Id="rId10" Type="http://schemas.openxmlformats.org/officeDocument/2006/relationships/slide" Target="slide82.xml"/><Relationship Id="rId4" Type="http://schemas.openxmlformats.org/officeDocument/2006/relationships/slide" Target="slide74.xml"/><Relationship Id="rId9" Type="http://schemas.openxmlformats.org/officeDocument/2006/relationships/slide" Target="slide81.xml"/><Relationship Id="rId14" Type="http://schemas.openxmlformats.org/officeDocument/2006/relationships/slide" Target="slide87.xml"/></Relationships>
</file>

<file path=ppt/slides/_rels/slide91.xml.rels><?xml version="1.0" encoding="UTF-8" standalone="yes"?>
<Relationships xmlns="http://schemas.openxmlformats.org/package/2006/relationships"><Relationship Id="rId2" Type="http://schemas.openxmlformats.org/officeDocument/2006/relationships/hyperlink" Target="http://www.91taoke.com/"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079245" y="2310802"/>
            <a:ext cx="7487857" cy="2161092"/>
          </a:xfrm>
          <a:prstGeom prst="rect">
            <a:avLst/>
          </a:prstGeom>
        </p:spPr>
        <p:txBody>
          <a:bodyPr wrap="square" lIns="91438" tIns="45719" rIns="91438" bIns="45719">
            <a:spAutoFit/>
          </a:bodyPr>
          <a:lstStyle/>
          <a:p>
            <a:pPr>
              <a:lnSpc>
                <a:spcPct val="120000"/>
              </a:lnSpc>
            </a:pPr>
            <a:r>
              <a:rPr lang="zh-CN" altLang="en-US" sz="4000" b="1" dirty="0" smtClean="0">
                <a:solidFill>
                  <a:schemeClr val="bg1"/>
                </a:solidFill>
                <a:latin typeface="微软雅黑" panose="020B0503020204020204" pitchFamily="34" charset="-122"/>
                <a:ea typeface="微软雅黑" panose="020B0503020204020204" pitchFamily="34" charset="-122"/>
              </a:rPr>
              <a:t>第</a:t>
            </a:r>
            <a:r>
              <a:rPr lang="zh-CN" altLang="en-US" sz="4000" b="1" dirty="0">
                <a:solidFill>
                  <a:schemeClr val="bg1"/>
                </a:solidFill>
                <a:latin typeface="微软雅黑" panose="020B0503020204020204" pitchFamily="34" charset="-122"/>
                <a:ea typeface="微软雅黑" panose="020B0503020204020204" pitchFamily="34" charset="-122"/>
              </a:rPr>
              <a:t>十五</a:t>
            </a:r>
            <a:r>
              <a:rPr lang="zh-CN" altLang="en-US" sz="4000" b="1" dirty="0" smtClean="0">
                <a:solidFill>
                  <a:schemeClr val="bg1"/>
                </a:solidFill>
                <a:latin typeface="微软雅黑" panose="020B0503020204020204" pitchFamily="34" charset="-122"/>
                <a:ea typeface="微软雅黑" panose="020B0503020204020204" pitchFamily="34" charset="-122"/>
              </a:rPr>
              <a:t>课</a:t>
            </a:r>
            <a:r>
              <a:rPr lang="zh-CN" altLang="en-US" sz="5600" b="1" dirty="0">
                <a:solidFill>
                  <a:schemeClr val="bg1"/>
                </a:solidFill>
                <a:latin typeface="微软雅黑" panose="020B0503020204020204" pitchFamily="34" charset="-122"/>
                <a:ea typeface="微软雅黑" panose="020B0503020204020204" pitchFamily="34" charset="-122"/>
              </a:rPr>
              <a:t>　</a:t>
            </a:r>
            <a:endParaRPr lang="en-US" altLang="zh-CN" sz="5600" b="1" dirty="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5600" b="1" dirty="0" smtClean="0">
                <a:solidFill>
                  <a:schemeClr val="bg1"/>
                </a:solidFill>
                <a:latin typeface="微软雅黑" panose="020B0503020204020204" pitchFamily="34" charset="-122"/>
                <a:ea typeface="微软雅黑" panose="020B0503020204020204" pitchFamily="34" charset="-122"/>
              </a:rPr>
              <a:t>我国政府受人民的监督</a:t>
            </a:r>
            <a:endParaRPr lang="zh-CN" altLang="en-US" sz="5600" b="1" dirty="0">
              <a:solidFill>
                <a:schemeClr val="bg1"/>
              </a:solidFill>
              <a:latin typeface="微软雅黑" panose="020B0503020204020204" pitchFamily="34" charset="-122"/>
              <a:ea typeface="微软雅黑" panose="020B0503020204020204" pitchFamily="34" charset="-122"/>
            </a:endParaRP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818" y="2133650"/>
            <a:ext cx="3671475"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288055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50"/>
          <p:cNvSpPr txBox="1">
            <a:spLocks noChangeArrowheads="1"/>
          </p:cNvSpPr>
          <p:nvPr/>
        </p:nvSpPr>
        <p:spPr bwMode="auto">
          <a:xfrm>
            <a:off x="691352" y="2241069"/>
            <a:ext cx="10084374" cy="3354740"/>
          </a:xfrm>
          <a:prstGeom prst="rect">
            <a:avLst/>
          </a:prstGeom>
          <a:noFill/>
          <a:ln>
            <a:noFill/>
          </a:ln>
          <a:effectLst/>
          <a:extLst/>
        </p:spPr>
        <p:txBody>
          <a:bodyPr wrap="square" lIns="121898" tIns="60948" rIns="121898" bIns="60948" anchor="ctr">
            <a:spAutoFit/>
          </a:bodyPr>
          <a:lstStyle>
            <a:lvl1pPr algn="l" eaLnBrk="0" hangingPunct="0">
              <a:defRPr sz="2400" b="1">
                <a:solidFill>
                  <a:schemeClr val="tx1"/>
                </a:solidFill>
                <a:latin typeface="Arial" charset="0"/>
                <a:ea typeface="宋体" pitchFamily="2" charset="-122"/>
              </a:defRPr>
            </a:lvl1pPr>
            <a:lvl2pPr marL="742950" indent="-285750" algn="l" eaLnBrk="0" hangingPunct="0">
              <a:defRPr sz="2400" b="1">
                <a:solidFill>
                  <a:schemeClr val="tx1"/>
                </a:solidFill>
                <a:latin typeface="Arial" charset="0"/>
                <a:ea typeface="宋体" pitchFamily="2" charset="-122"/>
              </a:defRPr>
            </a:lvl2pPr>
            <a:lvl3pPr marL="1143000" indent="-228600" algn="l" eaLnBrk="0" hangingPunct="0">
              <a:defRPr sz="2400" b="1">
                <a:solidFill>
                  <a:schemeClr val="tx1"/>
                </a:solidFill>
                <a:latin typeface="Arial" charset="0"/>
                <a:ea typeface="宋体" pitchFamily="2" charset="-122"/>
              </a:defRPr>
            </a:lvl3pPr>
            <a:lvl4pPr marL="1600200" indent="-228600" algn="l" eaLnBrk="0" hangingPunct="0">
              <a:defRPr sz="2400" b="1">
                <a:solidFill>
                  <a:schemeClr val="tx1"/>
                </a:solidFill>
                <a:latin typeface="Arial" charset="0"/>
                <a:ea typeface="宋体" pitchFamily="2" charset="-122"/>
              </a:defRPr>
            </a:lvl4pPr>
            <a:lvl5pPr marL="2057400" indent="-228600" algn="l" eaLnBrk="0" hangingPunct="0">
              <a:defRPr sz="2400" b="1">
                <a:solidFill>
                  <a:schemeClr val="tx1"/>
                </a:solidFill>
                <a:latin typeface="Arial" charset="0"/>
                <a:ea typeface="宋体" pitchFamily="2" charset="-122"/>
              </a:defRPr>
            </a:lvl5pPr>
            <a:lvl6pPr marL="2514600" indent="-228600" eaLnBrk="0" fontAlgn="base" hangingPunct="0">
              <a:spcBef>
                <a:spcPct val="0"/>
              </a:spcBef>
              <a:spcAft>
                <a:spcPct val="0"/>
              </a:spcAft>
              <a:defRPr sz="2400" b="1">
                <a:solidFill>
                  <a:schemeClr val="tx1"/>
                </a:solidFill>
                <a:latin typeface="Arial" charset="0"/>
                <a:ea typeface="宋体" pitchFamily="2" charset="-122"/>
              </a:defRPr>
            </a:lvl6pPr>
            <a:lvl7pPr marL="2971800" indent="-228600" eaLnBrk="0" fontAlgn="base" hangingPunct="0">
              <a:spcBef>
                <a:spcPct val="0"/>
              </a:spcBef>
              <a:spcAft>
                <a:spcPct val="0"/>
              </a:spcAft>
              <a:defRPr sz="2400" b="1">
                <a:solidFill>
                  <a:schemeClr val="tx1"/>
                </a:solidFill>
                <a:latin typeface="Arial" charset="0"/>
                <a:ea typeface="宋体" pitchFamily="2" charset="-122"/>
              </a:defRPr>
            </a:lvl7pPr>
            <a:lvl8pPr marL="3429000" indent="-228600" eaLnBrk="0" fontAlgn="base" hangingPunct="0">
              <a:spcBef>
                <a:spcPct val="0"/>
              </a:spcBef>
              <a:spcAft>
                <a:spcPct val="0"/>
              </a:spcAft>
              <a:defRPr sz="2400" b="1">
                <a:solidFill>
                  <a:schemeClr val="tx1"/>
                </a:solidFill>
                <a:latin typeface="Arial" charset="0"/>
                <a:ea typeface="宋体" pitchFamily="2" charset="-122"/>
              </a:defRPr>
            </a:lvl8pPr>
            <a:lvl9pPr marL="3886200" indent="-228600" eaLnBrk="0" fontAlgn="base" hangingPunct="0">
              <a:spcBef>
                <a:spcPct val="0"/>
              </a:spcBef>
              <a:spcAft>
                <a:spcPct val="0"/>
              </a:spcAft>
              <a:defRPr sz="2400" b="1">
                <a:solidFill>
                  <a:schemeClr val="tx1"/>
                </a:solidFill>
                <a:latin typeface="Arial" charset="0"/>
                <a:ea typeface="宋体" pitchFamily="2" charset="-122"/>
              </a:defRPr>
            </a:lvl9pPr>
          </a:lstStyle>
          <a:p>
            <a:pPr>
              <a:lnSpc>
                <a:spcPct val="150000"/>
              </a:lnSpc>
              <a:spcAft>
                <a:spcPts val="0"/>
              </a:spcAft>
              <a:tabLst>
                <a:tab pos="1890395" algn="l"/>
              </a:tabLst>
            </a:pPr>
            <a:r>
              <a:rPr lang="en-US" altLang="zh-CN" sz="2800" b="0" kern="100" dirty="0">
                <a:latin typeface="Times New Roman"/>
                <a:ea typeface="华文细黑"/>
                <a:cs typeface="Courier New"/>
              </a:rPr>
              <a:t>1.</a:t>
            </a:r>
            <a:r>
              <a:rPr lang="zh-CN" altLang="en-US" sz="2800" b="0" kern="100" dirty="0">
                <a:latin typeface="Times New Roman"/>
                <a:ea typeface="华文细黑"/>
                <a:cs typeface="Courier New"/>
              </a:rPr>
              <a:t>政府权力的行使与监督：政府依法行政的意义和要求；提高政府依法行政的水平</a:t>
            </a:r>
            <a:r>
              <a:rPr lang="en-US" altLang="zh-CN" sz="2800" b="0" kern="100" dirty="0">
                <a:latin typeface="Times New Roman"/>
                <a:ea typeface="华文细黑"/>
                <a:cs typeface="Courier New"/>
              </a:rPr>
              <a:t>(</a:t>
            </a:r>
            <a:r>
              <a:rPr lang="zh-CN" altLang="en-US" sz="2800" b="0" kern="100" dirty="0">
                <a:latin typeface="Times New Roman"/>
                <a:ea typeface="华文细黑"/>
                <a:cs typeface="Courier New"/>
              </a:rPr>
              <a:t>常考点</a:t>
            </a:r>
            <a:r>
              <a:rPr lang="en-US" altLang="zh-CN" sz="2800" b="0" kern="100" dirty="0">
                <a:latin typeface="Times New Roman"/>
                <a:ea typeface="华文细黑"/>
                <a:cs typeface="Courier New"/>
              </a:rPr>
              <a:t>)</a:t>
            </a:r>
            <a:r>
              <a:rPr lang="zh-CN" altLang="en-US" sz="2800" b="0" kern="100" dirty="0">
                <a:latin typeface="Times New Roman"/>
                <a:ea typeface="华文细黑"/>
                <a:cs typeface="Courier New"/>
              </a:rPr>
              <a:t>；对政府权力进行制约和监督的意义</a:t>
            </a:r>
            <a:r>
              <a:rPr lang="en-US" altLang="zh-CN" sz="2800" b="0" kern="100" dirty="0">
                <a:latin typeface="Times New Roman"/>
                <a:ea typeface="华文细黑"/>
                <a:cs typeface="Courier New"/>
              </a:rPr>
              <a:t>(</a:t>
            </a:r>
            <a:r>
              <a:rPr lang="zh-CN" altLang="en-US" sz="2800" b="0" kern="100" dirty="0">
                <a:latin typeface="Times New Roman"/>
                <a:ea typeface="华文细黑"/>
                <a:cs typeface="Courier New"/>
              </a:rPr>
              <a:t>常考点</a:t>
            </a:r>
            <a:r>
              <a:rPr lang="en-US" altLang="zh-CN" sz="2800" b="0" kern="100" dirty="0">
                <a:latin typeface="Times New Roman"/>
                <a:ea typeface="华文细黑"/>
                <a:cs typeface="Courier New"/>
              </a:rPr>
              <a:t>)</a:t>
            </a:r>
            <a:r>
              <a:rPr lang="zh-CN" altLang="en-US" sz="2800" b="0" kern="100" dirty="0">
                <a:latin typeface="Times New Roman"/>
                <a:ea typeface="华文细黑"/>
                <a:cs typeface="Courier New"/>
              </a:rPr>
              <a:t>；我国的行政监督体系</a:t>
            </a:r>
            <a:r>
              <a:rPr lang="zh-CN" altLang="en-US" sz="2800" b="0" kern="100" dirty="0" smtClean="0">
                <a:latin typeface="Times New Roman"/>
                <a:ea typeface="华文细黑"/>
                <a:cs typeface="Courier New"/>
              </a:rPr>
              <a:t>。</a:t>
            </a:r>
            <a:endParaRPr lang="en-US" altLang="zh-CN" sz="2800" b="0" kern="100" dirty="0" smtClean="0">
              <a:latin typeface="Times New Roman"/>
              <a:ea typeface="华文细黑"/>
              <a:cs typeface="Courier New"/>
            </a:endParaRPr>
          </a:p>
          <a:p>
            <a:pPr>
              <a:lnSpc>
                <a:spcPct val="150000"/>
              </a:lnSpc>
              <a:spcAft>
                <a:spcPts val="0"/>
              </a:spcAft>
              <a:tabLst>
                <a:tab pos="1890395" algn="l"/>
              </a:tabLst>
            </a:pPr>
            <a:r>
              <a:rPr lang="en-US" altLang="zh-CN" sz="2800" b="0" kern="100" dirty="0" smtClean="0">
                <a:latin typeface="Times New Roman"/>
                <a:ea typeface="华文细黑"/>
                <a:cs typeface="Courier New"/>
              </a:rPr>
              <a:t>2</a:t>
            </a:r>
            <a:r>
              <a:rPr lang="en-US" altLang="zh-CN" sz="2800" b="0" kern="100" dirty="0">
                <a:latin typeface="Times New Roman"/>
                <a:ea typeface="华文细黑"/>
                <a:cs typeface="Courier New"/>
              </a:rPr>
              <a:t>.</a:t>
            </a:r>
            <a:r>
              <a:rPr lang="zh-CN" altLang="en-US" sz="2800" b="0" kern="100" dirty="0">
                <a:latin typeface="Times New Roman"/>
                <a:ea typeface="华文细黑"/>
                <a:cs typeface="Courier New"/>
              </a:rPr>
              <a:t>政府的权威：政府的权威及其体现；我国政府权威的来源和树立</a:t>
            </a:r>
            <a:r>
              <a:rPr lang="en-US" altLang="zh-CN" sz="2800" b="0" kern="100" dirty="0">
                <a:latin typeface="Times New Roman"/>
                <a:ea typeface="华文细黑"/>
                <a:cs typeface="Courier New"/>
              </a:rPr>
              <a:t>(</a:t>
            </a:r>
            <a:r>
              <a:rPr lang="zh-CN" altLang="en-US" sz="2800" b="0" kern="100" dirty="0">
                <a:latin typeface="Times New Roman"/>
                <a:ea typeface="华文细黑"/>
                <a:cs typeface="Courier New"/>
              </a:rPr>
              <a:t>常考点</a:t>
            </a:r>
            <a:r>
              <a:rPr lang="en-US" altLang="zh-CN" sz="2800" b="0" kern="100" dirty="0">
                <a:latin typeface="Times New Roman"/>
                <a:ea typeface="华文细黑"/>
                <a:cs typeface="Courier New"/>
              </a:rPr>
              <a:t>)</a:t>
            </a:r>
            <a:r>
              <a:rPr lang="zh-CN" altLang="en-US" sz="2800" b="0" kern="100" dirty="0">
                <a:latin typeface="Times New Roman"/>
                <a:ea typeface="华文细黑"/>
                <a:cs typeface="Courier New"/>
              </a:rPr>
              <a:t>。</a:t>
            </a:r>
            <a:endParaRPr lang="zh-CN" altLang="zh-CN" sz="1050" b="0" kern="100" dirty="0">
              <a:effectLst/>
              <a:latin typeface="宋体"/>
              <a:cs typeface="Courier New"/>
            </a:endParaRPr>
          </a:p>
        </p:txBody>
      </p:sp>
      <p:sp>
        <p:nvSpPr>
          <p:cNvPr id="7" name="Text Box 50"/>
          <p:cNvSpPr txBox="1">
            <a:spLocks noChangeArrowheads="1"/>
          </p:cNvSpPr>
          <p:nvPr/>
        </p:nvSpPr>
        <p:spPr bwMode="auto">
          <a:xfrm>
            <a:off x="766614" y="1163064"/>
            <a:ext cx="2324685" cy="886052"/>
          </a:xfrm>
          <a:prstGeom prst="rect">
            <a:avLst/>
          </a:prstGeom>
          <a:noFill/>
          <a:ln>
            <a:noFill/>
          </a:ln>
          <a:effectLst/>
          <a:extLst/>
        </p:spPr>
        <p:txBody>
          <a:bodyPr wrap="square" lIns="121898" tIns="60948" rIns="121898" bIns="60948" anchor="ctr">
            <a:spAutoFit/>
          </a:bodyPr>
          <a:lstStyle>
            <a:lvl1pPr algn="l" eaLnBrk="0" hangingPunct="0">
              <a:defRPr sz="2400" b="1">
                <a:solidFill>
                  <a:schemeClr val="tx1"/>
                </a:solidFill>
                <a:latin typeface="Arial" charset="0"/>
                <a:ea typeface="宋体" pitchFamily="2" charset="-122"/>
              </a:defRPr>
            </a:lvl1pPr>
            <a:lvl2pPr marL="742950" indent="-285750" algn="l" eaLnBrk="0" hangingPunct="0">
              <a:defRPr sz="2400" b="1">
                <a:solidFill>
                  <a:schemeClr val="tx1"/>
                </a:solidFill>
                <a:latin typeface="Arial" charset="0"/>
                <a:ea typeface="宋体" pitchFamily="2" charset="-122"/>
              </a:defRPr>
            </a:lvl2pPr>
            <a:lvl3pPr marL="1143000" indent="-228600" algn="l" eaLnBrk="0" hangingPunct="0">
              <a:defRPr sz="2400" b="1">
                <a:solidFill>
                  <a:schemeClr val="tx1"/>
                </a:solidFill>
                <a:latin typeface="Arial" charset="0"/>
                <a:ea typeface="宋体" pitchFamily="2" charset="-122"/>
              </a:defRPr>
            </a:lvl3pPr>
            <a:lvl4pPr marL="1600200" indent="-228600" algn="l" eaLnBrk="0" hangingPunct="0">
              <a:defRPr sz="2400" b="1">
                <a:solidFill>
                  <a:schemeClr val="tx1"/>
                </a:solidFill>
                <a:latin typeface="Arial" charset="0"/>
                <a:ea typeface="宋体" pitchFamily="2" charset="-122"/>
              </a:defRPr>
            </a:lvl4pPr>
            <a:lvl5pPr marL="2057400" indent="-228600" algn="l" eaLnBrk="0" hangingPunct="0">
              <a:defRPr sz="2400" b="1">
                <a:solidFill>
                  <a:schemeClr val="tx1"/>
                </a:solidFill>
                <a:latin typeface="Arial" charset="0"/>
                <a:ea typeface="宋体" pitchFamily="2" charset="-122"/>
              </a:defRPr>
            </a:lvl5pPr>
            <a:lvl6pPr marL="2514600" indent="-228600" eaLnBrk="0" fontAlgn="base" hangingPunct="0">
              <a:spcBef>
                <a:spcPct val="0"/>
              </a:spcBef>
              <a:spcAft>
                <a:spcPct val="0"/>
              </a:spcAft>
              <a:defRPr sz="2400" b="1">
                <a:solidFill>
                  <a:schemeClr val="tx1"/>
                </a:solidFill>
                <a:latin typeface="Arial" charset="0"/>
                <a:ea typeface="宋体" pitchFamily="2" charset="-122"/>
              </a:defRPr>
            </a:lvl6pPr>
            <a:lvl7pPr marL="2971800" indent="-228600" eaLnBrk="0" fontAlgn="base" hangingPunct="0">
              <a:spcBef>
                <a:spcPct val="0"/>
              </a:spcBef>
              <a:spcAft>
                <a:spcPct val="0"/>
              </a:spcAft>
              <a:defRPr sz="2400" b="1">
                <a:solidFill>
                  <a:schemeClr val="tx1"/>
                </a:solidFill>
                <a:latin typeface="Arial" charset="0"/>
                <a:ea typeface="宋体" pitchFamily="2" charset="-122"/>
              </a:defRPr>
            </a:lvl7pPr>
            <a:lvl8pPr marL="3429000" indent="-228600" eaLnBrk="0" fontAlgn="base" hangingPunct="0">
              <a:spcBef>
                <a:spcPct val="0"/>
              </a:spcBef>
              <a:spcAft>
                <a:spcPct val="0"/>
              </a:spcAft>
              <a:defRPr sz="2400" b="1">
                <a:solidFill>
                  <a:schemeClr val="tx1"/>
                </a:solidFill>
                <a:latin typeface="Arial" charset="0"/>
                <a:ea typeface="宋体" pitchFamily="2" charset="-122"/>
              </a:defRPr>
            </a:lvl8pPr>
            <a:lvl9pPr marL="3886200" indent="-228600" eaLnBrk="0" fontAlgn="base" hangingPunct="0">
              <a:spcBef>
                <a:spcPct val="0"/>
              </a:spcBef>
              <a:spcAft>
                <a:spcPct val="0"/>
              </a:spcAft>
              <a:defRPr sz="2400" b="1">
                <a:solidFill>
                  <a:schemeClr val="tx1"/>
                </a:solidFill>
                <a:latin typeface="Arial" charset="0"/>
                <a:ea typeface="宋体" pitchFamily="2" charset="-122"/>
              </a:defRPr>
            </a:lvl9pPr>
          </a:lstStyle>
          <a:p>
            <a:pPr eaLnBrk="1" hangingPunct="1">
              <a:lnSpc>
                <a:spcPct val="150000"/>
              </a:lnSpc>
              <a:spcBef>
                <a:spcPct val="0"/>
              </a:spcBef>
            </a:pPr>
            <a:r>
              <a:rPr lang="zh-CN" altLang="en-US" sz="3700" dirty="0" smtClean="0">
                <a:solidFill>
                  <a:schemeClr val="accent6">
                    <a:lumMod val="75000"/>
                  </a:schemeClr>
                </a:solidFill>
                <a:latin typeface="+mj-lt"/>
                <a:ea typeface="+mj-ea"/>
                <a:cs typeface="+mj-cs"/>
              </a:rPr>
              <a:t>考点展示</a:t>
            </a:r>
            <a:endParaRPr lang="zh-CN" altLang="en-US" sz="3700" dirty="0">
              <a:solidFill>
                <a:schemeClr val="accent6">
                  <a:lumMod val="75000"/>
                </a:schemeClr>
              </a:solidFill>
              <a:latin typeface="+mj-lt"/>
              <a:ea typeface="+mj-ea"/>
              <a:cs typeface="+mj-cs"/>
            </a:endParaRPr>
          </a:p>
        </p:txBody>
      </p:sp>
    </p:spTree>
    <p:extLst>
      <p:ext uri="{BB962C8B-B14F-4D97-AF65-F5344CB8AC3E}">
        <p14:creationId xmlns:p14="http://schemas.microsoft.com/office/powerpoint/2010/main" val="30008781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69054" y="981660"/>
            <a:ext cx="10850716" cy="3453831"/>
          </a:xfrm>
          <a:prstGeom prst="rect">
            <a:avLst/>
          </a:prstGeom>
        </p:spPr>
        <p:txBody>
          <a:bodyPr>
            <a:spAutoFit/>
          </a:bodyPr>
          <a:lstStyle/>
          <a:p>
            <a:pPr lvl="0" algn="just">
              <a:lnSpc>
                <a:spcPct val="150000"/>
              </a:lnSpc>
              <a:tabLst>
                <a:tab pos="1890395" algn="l"/>
              </a:tabLst>
            </a:pPr>
            <a:r>
              <a:rPr lang="zh-CN" altLang="en-US" sz="3700" b="1" dirty="0" smtClean="0">
                <a:solidFill>
                  <a:srgbClr val="F79646">
                    <a:lumMod val="75000"/>
                  </a:srgbClr>
                </a:solidFill>
                <a:latin typeface="Arial Black"/>
                <a:ea typeface="微软雅黑"/>
              </a:rPr>
              <a:t>复习点睛</a:t>
            </a:r>
          </a:p>
          <a:p>
            <a:pPr algn="just">
              <a:lnSpc>
                <a:spcPct val="150000"/>
              </a:lnSpc>
              <a:spcAft>
                <a:spcPts val="0"/>
              </a:spcAft>
            </a:pP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一个关键：有效制约和监督权力的关键。</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两个体系：行政系统内部监督体系、行政系统外部监督体系。</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3.</a:t>
            </a:r>
            <a:r>
              <a:rPr lang="zh-CN" altLang="zh-CN" sz="2800" kern="100" dirty="0">
                <a:latin typeface="Times New Roman"/>
                <a:ea typeface="华文细黑"/>
                <a:cs typeface="Times New Roman"/>
              </a:rPr>
              <a:t>两大意义：依法行政的意义、接受监督的意义。</a:t>
            </a:r>
            <a:endParaRPr lang="zh-CN" altLang="zh-CN" sz="1050" kern="100" dirty="0">
              <a:latin typeface="宋体"/>
              <a:cs typeface="Courier New"/>
            </a:endParaRPr>
          </a:p>
          <a:p>
            <a:pPr>
              <a:lnSpc>
                <a:spcPct val="150000"/>
              </a:lnSpc>
            </a:pPr>
            <a:r>
              <a:rPr lang="en-US" altLang="zh-CN" sz="2800" kern="100" dirty="0">
                <a:latin typeface="Times New Roman"/>
                <a:ea typeface="华文细黑"/>
              </a:rPr>
              <a:t>4.</a:t>
            </a:r>
            <a:r>
              <a:rPr lang="zh-CN" altLang="zh-CN" sz="2800" kern="100" dirty="0">
                <a:latin typeface="Times New Roman"/>
                <a:ea typeface="华文细黑"/>
                <a:cs typeface="Times New Roman"/>
              </a:rPr>
              <a:t>三种决策：科学决策、民主决策、依法决策。</a:t>
            </a:r>
            <a:endParaRPr lang="zh-CN" altLang="en-US" dirty="0"/>
          </a:p>
        </p:txBody>
      </p:sp>
    </p:spTree>
    <p:extLst>
      <p:ext uri="{BB962C8B-B14F-4D97-AF65-F5344CB8AC3E}">
        <p14:creationId xmlns:p14="http://schemas.microsoft.com/office/powerpoint/2010/main" val="179543718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8" name="直接连接符 27"/>
          <p:cNvCxnSpPr/>
          <p:nvPr/>
        </p:nvCxnSpPr>
        <p:spPr>
          <a:xfrm flipV="1">
            <a:off x="3039105" y="1620651"/>
            <a:ext cx="4555087" cy="1"/>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3039105" y="2414229"/>
            <a:ext cx="455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3039105" y="4794963"/>
            <a:ext cx="455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直接连接符 30"/>
          <p:cNvCxnSpPr>
            <a:endCxn id="24" idx="1"/>
          </p:cNvCxnSpPr>
          <p:nvPr/>
        </p:nvCxnSpPr>
        <p:spPr>
          <a:xfrm>
            <a:off x="3039105" y="3207807"/>
            <a:ext cx="6330670" cy="23965"/>
          </a:xfrm>
          <a:prstGeom prst="line">
            <a:avLst/>
          </a:prstGeom>
        </p:spPr>
        <p:style>
          <a:lnRef idx="1">
            <a:schemeClr val="accent1"/>
          </a:lnRef>
          <a:fillRef idx="0">
            <a:schemeClr val="accent1"/>
          </a:fillRef>
          <a:effectRef idx="0">
            <a:schemeClr val="accent1"/>
          </a:effectRef>
          <a:fontRef idx="minor">
            <a:schemeClr val="tx1"/>
          </a:fontRef>
        </p:style>
      </p:cxnSp>
      <p:sp>
        <p:nvSpPr>
          <p:cNvPr id="6" name="矩形 5">
            <a:hlinkClick r:id="rId2" action="ppaction://hlinksldjump"/>
          </p:cNvPr>
          <p:cNvSpPr/>
          <p:nvPr/>
        </p:nvSpPr>
        <p:spPr>
          <a:xfrm>
            <a:off x="3039105" y="909514"/>
            <a:ext cx="3490693" cy="628694"/>
          </a:xfrm>
          <a:prstGeom prst="rect">
            <a:avLst/>
          </a:prstGeom>
        </p:spPr>
        <p:txBody>
          <a:bodyPr wrap="none" lIns="121917" tIns="60958" rIns="121917" bIns="60958">
            <a:spAutoFit/>
          </a:bodyPr>
          <a:lstStyle/>
          <a:p>
            <a:pPr lvl="0">
              <a:lnSpc>
                <a:spcPct val="130000"/>
              </a:lnSpc>
            </a:pPr>
            <a:r>
              <a:rPr lang="zh-CN" altLang="en-US" sz="2800" b="1" dirty="0" smtClean="0">
                <a:solidFill>
                  <a:srgbClr val="3114AC"/>
                </a:solidFill>
                <a:latin typeface="微软雅黑" pitchFamily="34" charset="-122"/>
                <a:ea typeface="微软雅黑" pitchFamily="34" charset="-122"/>
              </a:rPr>
              <a:t>主干构建 </a:t>
            </a:r>
            <a:r>
              <a:rPr lang="en-US" altLang="zh-CN" sz="2800" b="1" dirty="0" smtClean="0">
                <a:solidFill>
                  <a:srgbClr val="3114AC"/>
                </a:solidFill>
                <a:latin typeface="微软雅黑" pitchFamily="34" charset="-122"/>
                <a:ea typeface="微软雅黑" pitchFamily="34" charset="-122"/>
              </a:rPr>
              <a:t>·</a:t>
            </a:r>
            <a:r>
              <a:rPr lang="zh-CN" altLang="en-US" sz="2800" b="1" dirty="0" smtClean="0">
                <a:solidFill>
                  <a:srgbClr val="3114AC"/>
                </a:solidFill>
                <a:latin typeface="微软雅黑" pitchFamily="34" charset="-122"/>
                <a:ea typeface="微软雅黑" pitchFamily="34" charset="-122"/>
              </a:rPr>
              <a:t> 精要概览</a:t>
            </a:r>
            <a:endParaRPr lang="zh-CN" altLang="en-US" sz="2800" b="1" dirty="0">
              <a:solidFill>
                <a:srgbClr val="3114AC"/>
              </a:solidFill>
              <a:latin typeface="微软雅黑" pitchFamily="34" charset="-122"/>
              <a:ea typeface="微软雅黑" pitchFamily="34" charset="-122"/>
            </a:endParaRPr>
          </a:p>
        </p:txBody>
      </p:sp>
      <p:sp>
        <p:nvSpPr>
          <p:cNvPr id="14" name="矩形 13">
            <a:hlinkClick r:id="rId3" action="ppaction://hlinksldjump"/>
          </p:cNvPr>
          <p:cNvSpPr/>
          <p:nvPr/>
        </p:nvSpPr>
        <p:spPr>
          <a:xfrm>
            <a:off x="3039105" y="1703093"/>
            <a:ext cx="3836942" cy="683260"/>
          </a:xfrm>
          <a:prstGeom prst="rect">
            <a:avLst/>
          </a:prstGeom>
        </p:spPr>
        <p:txBody>
          <a:bodyPr wrap="none" lIns="121917" tIns="60958" rIns="121917" bIns="60958">
            <a:spAutoFit/>
          </a:bodyPr>
          <a:lstStyle/>
          <a:p>
            <a:pPr lvl="0">
              <a:lnSpc>
                <a:spcPct val="130000"/>
              </a:lnSpc>
            </a:pPr>
            <a:r>
              <a:rPr lang="zh-CN" altLang="en-US" sz="2800" b="1" dirty="0">
                <a:solidFill>
                  <a:srgbClr val="C00000"/>
                </a:solidFill>
                <a:latin typeface="微软雅黑" pitchFamily="34" charset="-122"/>
                <a:ea typeface="微软雅黑" pitchFamily="34" charset="-122"/>
              </a:rPr>
              <a:t>考点一　政府依法行政</a:t>
            </a:r>
          </a:p>
        </p:txBody>
      </p:sp>
      <p:sp>
        <p:nvSpPr>
          <p:cNvPr id="19" name="矩形 18">
            <a:hlinkClick r:id="rId4" action="ppaction://hlinksldjump"/>
          </p:cNvPr>
          <p:cNvSpPr/>
          <p:nvPr/>
        </p:nvSpPr>
        <p:spPr>
          <a:xfrm>
            <a:off x="3039105" y="2637706"/>
            <a:ext cx="5991378" cy="553994"/>
          </a:xfrm>
          <a:prstGeom prst="rect">
            <a:avLst/>
          </a:prstGeom>
        </p:spPr>
        <p:txBody>
          <a:bodyPr wrap="none" lIns="121917" tIns="60958" rIns="121917" bIns="60958">
            <a:spAutoFit/>
          </a:bodyPr>
          <a:lstStyle/>
          <a:p>
            <a:r>
              <a:rPr lang="zh-CN" altLang="en-US" sz="2800" b="1" dirty="0">
                <a:solidFill>
                  <a:srgbClr val="C00000"/>
                </a:solidFill>
                <a:latin typeface="微软雅黑" pitchFamily="34" charset="-122"/>
                <a:ea typeface="微软雅黑" pitchFamily="34" charset="-122"/>
              </a:rPr>
              <a:t>考点二　对政府权力进行制约和监督</a:t>
            </a:r>
          </a:p>
        </p:txBody>
      </p:sp>
      <p:sp>
        <p:nvSpPr>
          <p:cNvPr id="21" name="矩形 20">
            <a:hlinkClick r:id="rId5" action="ppaction://hlinksldjump"/>
          </p:cNvPr>
          <p:cNvSpPr/>
          <p:nvPr/>
        </p:nvSpPr>
        <p:spPr>
          <a:xfrm>
            <a:off x="3039105" y="4083827"/>
            <a:ext cx="1682506" cy="628694"/>
          </a:xfrm>
          <a:prstGeom prst="rect">
            <a:avLst/>
          </a:prstGeom>
        </p:spPr>
        <p:txBody>
          <a:bodyPr wrap="none" lIns="121917" tIns="60958" rIns="121917" bIns="60958">
            <a:spAutoFit/>
          </a:bodyPr>
          <a:lstStyle/>
          <a:p>
            <a:pPr lvl="0">
              <a:lnSpc>
                <a:spcPct val="130000"/>
              </a:lnSpc>
            </a:pPr>
            <a:r>
              <a:rPr lang="zh-CN" altLang="en-US" sz="2800" b="1" smtClean="0">
                <a:solidFill>
                  <a:srgbClr val="3114AC"/>
                </a:solidFill>
                <a:latin typeface="微软雅黑" pitchFamily="34" charset="-122"/>
                <a:ea typeface="微软雅黑" pitchFamily="34" charset="-122"/>
              </a:rPr>
              <a:t>易错</a:t>
            </a:r>
            <a:r>
              <a:rPr lang="zh-CN" altLang="en-US" sz="2800" b="1">
                <a:solidFill>
                  <a:srgbClr val="3114AC"/>
                </a:solidFill>
                <a:latin typeface="微软雅黑" pitchFamily="34" charset="-122"/>
                <a:ea typeface="微软雅黑" pitchFamily="34" charset="-122"/>
              </a:rPr>
              <a:t>矫正</a:t>
            </a:r>
            <a:endParaRPr lang="zh-CN" altLang="en-US" sz="2800" b="1" dirty="0">
              <a:solidFill>
                <a:srgbClr val="3114AC"/>
              </a:solidFill>
              <a:latin typeface="微软雅黑" pitchFamily="34" charset="-122"/>
              <a:ea typeface="微软雅黑" pitchFamily="34" charset="-122"/>
            </a:endParaRPr>
          </a:p>
        </p:txBody>
      </p:sp>
      <p:sp>
        <p:nvSpPr>
          <p:cNvPr id="17" name="矩形 3"/>
          <p:cNvSpPr>
            <a:spLocks noChangeArrowheads="1"/>
          </p:cNvSpPr>
          <p:nvPr/>
        </p:nvSpPr>
        <p:spPr bwMode="auto">
          <a:xfrm>
            <a:off x="311101" y="282745"/>
            <a:ext cx="4127921" cy="698777"/>
          </a:xfrm>
          <a:prstGeom prst="rect">
            <a:avLst/>
          </a:prstGeom>
          <a:noFill/>
          <a:ln w="9525">
            <a:noFill/>
            <a:prstDash val="dash"/>
            <a:miter lim="800000"/>
            <a:headEnd/>
            <a:tailEnd/>
          </a:ln>
        </p:spPr>
        <p:txBody>
          <a:bodyPr wrap="square" lIns="121917" tIns="60958" rIns="121917" bIns="60958">
            <a:spAutoFit/>
          </a:bodyPr>
          <a:lstStyle/>
          <a:p>
            <a:pPr indent="609585">
              <a:lnSpc>
                <a:spcPct val="129000"/>
              </a:lnSpc>
              <a:spcAft>
                <a:spcPts val="800"/>
              </a:spcAft>
              <a:defRPr/>
            </a:pPr>
            <a:r>
              <a:rPr lang="zh-CN" altLang="en-US" sz="2900" b="1" dirty="0">
                <a:solidFill>
                  <a:srgbClr val="C00000"/>
                </a:solidFill>
                <a:latin typeface="微软雅黑" pitchFamily="34" charset="-122"/>
                <a:ea typeface="微软雅黑" pitchFamily="34" charset="-122"/>
              </a:rPr>
              <a:t> 栏目索引</a:t>
            </a:r>
          </a:p>
        </p:txBody>
      </p:sp>
      <p:sp>
        <p:nvSpPr>
          <p:cNvPr id="25" name="矩形 24"/>
          <p:cNvSpPr/>
          <p:nvPr/>
        </p:nvSpPr>
        <p:spPr>
          <a:xfrm>
            <a:off x="815304" y="89471"/>
            <a:ext cx="172778" cy="103606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zh-CN" altLang="en-US"/>
          </a:p>
        </p:txBody>
      </p:sp>
      <p:cxnSp>
        <p:nvCxnSpPr>
          <p:cNvPr id="26" name="直接连接符 25"/>
          <p:cNvCxnSpPr/>
          <p:nvPr/>
        </p:nvCxnSpPr>
        <p:spPr>
          <a:xfrm flipV="1">
            <a:off x="1025361" y="69176"/>
            <a:ext cx="0" cy="105636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3039105" y="6382122"/>
            <a:ext cx="4554000" cy="0"/>
          </a:xfrm>
          <a:prstGeom prst="line">
            <a:avLst/>
          </a:prstGeom>
        </p:spPr>
        <p:style>
          <a:lnRef idx="1">
            <a:schemeClr val="accent1"/>
          </a:lnRef>
          <a:fillRef idx="0">
            <a:schemeClr val="accent1"/>
          </a:fillRef>
          <a:effectRef idx="0">
            <a:schemeClr val="accent1"/>
          </a:effectRef>
          <a:fontRef idx="minor">
            <a:schemeClr val="tx1"/>
          </a:fontRef>
        </p:style>
      </p:cxnSp>
      <p:sp>
        <p:nvSpPr>
          <p:cNvPr id="16" name="矩形 15">
            <a:hlinkClick r:id="rId6" action="ppaction://hlinksldjump"/>
          </p:cNvPr>
          <p:cNvSpPr/>
          <p:nvPr/>
        </p:nvSpPr>
        <p:spPr>
          <a:xfrm>
            <a:off x="3039105" y="5670983"/>
            <a:ext cx="1682506" cy="628694"/>
          </a:xfrm>
          <a:prstGeom prst="rect">
            <a:avLst/>
          </a:prstGeom>
        </p:spPr>
        <p:txBody>
          <a:bodyPr wrap="none" lIns="121917" tIns="60958" rIns="121917" bIns="60958">
            <a:spAutoFit/>
          </a:bodyPr>
          <a:lstStyle/>
          <a:p>
            <a:pPr lvl="0">
              <a:lnSpc>
                <a:spcPct val="130000"/>
              </a:lnSpc>
            </a:pPr>
            <a:r>
              <a:rPr lang="zh-CN" altLang="en-US" sz="2800" b="1" dirty="0" smtClean="0">
                <a:solidFill>
                  <a:srgbClr val="3114AC"/>
                </a:solidFill>
                <a:latin typeface="微软雅黑" pitchFamily="34" charset="-122"/>
                <a:ea typeface="微软雅黑" pitchFamily="34" charset="-122"/>
              </a:rPr>
              <a:t>练出高分</a:t>
            </a:r>
            <a:endParaRPr lang="zh-CN" altLang="en-US" sz="2800" dirty="0">
              <a:solidFill>
                <a:srgbClr val="3114AC"/>
              </a:solidFill>
              <a:latin typeface="微软雅黑" pitchFamily="34" charset="-122"/>
              <a:ea typeface="微软雅黑" pitchFamily="34" charset="-122"/>
            </a:endParaRPr>
          </a:p>
        </p:txBody>
      </p:sp>
      <p:cxnSp>
        <p:nvCxnSpPr>
          <p:cNvPr id="18" name="直接连接符 17"/>
          <p:cNvCxnSpPr/>
          <p:nvPr/>
        </p:nvCxnSpPr>
        <p:spPr>
          <a:xfrm>
            <a:off x="3039105" y="4001385"/>
            <a:ext cx="4554000" cy="0"/>
          </a:xfrm>
          <a:prstGeom prst="line">
            <a:avLst/>
          </a:prstGeom>
        </p:spPr>
        <p:style>
          <a:lnRef idx="1">
            <a:schemeClr val="accent1"/>
          </a:lnRef>
          <a:fillRef idx="0">
            <a:schemeClr val="accent1"/>
          </a:fillRef>
          <a:effectRef idx="0">
            <a:schemeClr val="accent1"/>
          </a:effectRef>
          <a:fontRef idx="minor">
            <a:schemeClr val="tx1"/>
          </a:fontRef>
        </p:style>
      </p:cxnSp>
      <p:sp>
        <p:nvSpPr>
          <p:cNvPr id="20" name="矩形 19">
            <a:hlinkClick r:id="rId7" action="ppaction://hlinksldjump"/>
          </p:cNvPr>
          <p:cNvSpPr/>
          <p:nvPr/>
        </p:nvSpPr>
        <p:spPr>
          <a:xfrm>
            <a:off x="3039105" y="3290249"/>
            <a:ext cx="3477869" cy="683260"/>
          </a:xfrm>
          <a:prstGeom prst="rect">
            <a:avLst/>
          </a:prstGeom>
        </p:spPr>
        <p:txBody>
          <a:bodyPr wrap="none" lIns="121917" tIns="60958" rIns="121917" bIns="60958">
            <a:spAutoFit/>
          </a:bodyPr>
          <a:lstStyle/>
          <a:p>
            <a:pPr lvl="0">
              <a:lnSpc>
                <a:spcPct val="130000"/>
              </a:lnSpc>
            </a:pPr>
            <a:r>
              <a:rPr lang="zh-CN" altLang="en-US" sz="2800" b="1" dirty="0">
                <a:solidFill>
                  <a:srgbClr val="C00000"/>
                </a:solidFill>
                <a:latin typeface="微软雅黑" pitchFamily="34" charset="-122"/>
                <a:ea typeface="微软雅黑" pitchFamily="34" charset="-122"/>
              </a:rPr>
              <a:t>考点三　</a:t>
            </a:r>
            <a:r>
              <a:rPr lang="zh-CN" altLang="en-US" sz="2800" b="1" dirty="0" smtClean="0">
                <a:solidFill>
                  <a:srgbClr val="C00000"/>
                </a:solidFill>
                <a:latin typeface="微软雅黑" pitchFamily="34" charset="-122"/>
                <a:ea typeface="微软雅黑" pitchFamily="34" charset="-122"/>
              </a:rPr>
              <a:t>政府的权威</a:t>
            </a:r>
            <a:endParaRPr lang="zh-CN" altLang="en-US" sz="2800" b="1" dirty="0">
              <a:solidFill>
                <a:srgbClr val="C00000"/>
              </a:solidFill>
              <a:latin typeface="微软雅黑" pitchFamily="34" charset="-122"/>
              <a:ea typeface="微软雅黑" pitchFamily="34" charset="-122"/>
            </a:endParaRPr>
          </a:p>
        </p:txBody>
      </p:sp>
      <p:cxnSp>
        <p:nvCxnSpPr>
          <p:cNvPr id="22" name="直接连接符 21"/>
          <p:cNvCxnSpPr/>
          <p:nvPr/>
        </p:nvCxnSpPr>
        <p:spPr>
          <a:xfrm>
            <a:off x="3039105" y="5588541"/>
            <a:ext cx="4554000" cy="0"/>
          </a:xfrm>
          <a:prstGeom prst="line">
            <a:avLst/>
          </a:prstGeom>
        </p:spPr>
        <p:style>
          <a:lnRef idx="1">
            <a:schemeClr val="accent1"/>
          </a:lnRef>
          <a:fillRef idx="0">
            <a:schemeClr val="accent1"/>
          </a:fillRef>
          <a:effectRef idx="0">
            <a:schemeClr val="accent1"/>
          </a:effectRef>
          <a:fontRef idx="minor">
            <a:schemeClr val="tx1"/>
          </a:fontRef>
        </p:style>
      </p:cxnSp>
      <p:sp>
        <p:nvSpPr>
          <p:cNvPr id="23" name="矩形 22">
            <a:hlinkClick r:id="rId8" action="ppaction://hlinksldjump"/>
          </p:cNvPr>
          <p:cNvSpPr/>
          <p:nvPr/>
        </p:nvSpPr>
        <p:spPr>
          <a:xfrm>
            <a:off x="3039105" y="4877405"/>
            <a:ext cx="1682506" cy="628694"/>
          </a:xfrm>
          <a:prstGeom prst="rect">
            <a:avLst/>
          </a:prstGeom>
        </p:spPr>
        <p:txBody>
          <a:bodyPr wrap="none" lIns="121917" tIns="60958" rIns="121917" bIns="60958">
            <a:spAutoFit/>
          </a:bodyPr>
          <a:lstStyle/>
          <a:p>
            <a:pPr lvl="0">
              <a:lnSpc>
                <a:spcPct val="130000"/>
              </a:lnSpc>
            </a:pPr>
            <a:r>
              <a:rPr lang="zh-CN" altLang="en-US" sz="2800" b="1" dirty="0" smtClean="0">
                <a:solidFill>
                  <a:srgbClr val="3114AC"/>
                </a:solidFill>
                <a:latin typeface="微软雅黑" pitchFamily="34" charset="-122"/>
                <a:ea typeface="微软雅黑" pitchFamily="34" charset="-122"/>
              </a:rPr>
              <a:t>热点聚焦</a:t>
            </a:r>
            <a:endParaRPr lang="zh-CN" altLang="en-US" sz="2800" b="1" dirty="0">
              <a:solidFill>
                <a:srgbClr val="3114AC"/>
              </a:solidFill>
              <a:latin typeface="微软雅黑" pitchFamily="34" charset="-122"/>
              <a:ea typeface="微软雅黑" pitchFamily="34" charset="-122"/>
            </a:endParaRPr>
          </a:p>
        </p:txBody>
      </p:sp>
      <p:sp>
        <p:nvSpPr>
          <p:cNvPr id="24" name="矩形 23">
            <a:hlinkClick r:id="rId9" action="ppaction://hlinksldjump"/>
          </p:cNvPr>
          <p:cNvSpPr/>
          <p:nvPr/>
        </p:nvSpPr>
        <p:spPr>
          <a:xfrm>
            <a:off x="9369775" y="2831664"/>
            <a:ext cx="2820638" cy="800215"/>
          </a:xfrm>
          <a:prstGeom prst="rect">
            <a:avLst/>
          </a:prstGeom>
        </p:spPr>
        <p:txBody>
          <a:bodyPr wrap="none" lIns="121917" tIns="60958" rIns="121917" bIns="60958">
            <a:spAutoFit/>
          </a:bodyPr>
          <a:lstStyle/>
          <a:p>
            <a:pPr lvl="0"/>
            <a:r>
              <a:rPr lang="zh-CN" altLang="en-US" sz="1600" dirty="0" smtClean="0">
                <a:solidFill>
                  <a:schemeClr val="accent6">
                    <a:lumMod val="75000"/>
                  </a:schemeClr>
                </a:solidFill>
                <a:latin typeface="Times New Roman" pitchFamily="18" charset="0"/>
                <a:ea typeface="微软雅黑" pitchFamily="34" charset="-122"/>
                <a:cs typeface="Times New Roman" pitchFamily="18" charset="0"/>
              </a:rPr>
              <a:t>特色栏目之</a:t>
            </a:r>
            <a:endParaRPr lang="en-US" altLang="zh-CN" sz="1600" dirty="0" smtClean="0">
              <a:solidFill>
                <a:schemeClr val="accent6">
                  <a:lumMod val="75000"/>
                </a:schemeClr>
              </a:solidFill>
              <a:latin typeface="Times New Roman" pitchFamily="18" charset="0"/>
              <a:ea typeface="Times New Roman" pitchFamily="18" charset="0"/>
              <a:cs typeface="Times New Roman" pitchFamily="18" charset="0"/>
            </a:endParaRPr>
          </a:p>
          <a:p>
            <a:pPr lvl="0"/>
            <a:r>
              <a:rPr lang="zh-CN" altLang="en-US" sz="2800" dirty="0" smtClean="0">
                <a:solidFill>
                  <a:schemeClr val="accent6">
                    <a:lumMod val="75000"/>
                  </a:schemeClr>
                </a:solidFill>
                <a:latin typeface="Times New Roman" pitchFamily="18" charset="0"/>
                <a:ea typeface="微软雅黑" pitchFamily="34" charset="-122"/>
                <a:cs typeface="Times New Roman" pitchFamily="18" charset="0"/>
              </a:rPr>
              <a:t>思维建模系列</a:t>
            </a:r>
            <a:r>
              <a:rPr lang="en-US" altLang="zh-CN" sz="2800" dirty="0" smtClean="0">
                <a:solidFill>
                  <a:schemeClr val="accent6">
                    <a:lumMod val="75000"/>
                  </a:schemeClr>
                </a:solidFill>
                <a:latin typeface="Times New Roman" pitchFamily="18" charset="0"/>
                <a:ea typeface="Times New Roman" pitchFamily="18" charset="0"/>
                <a:cs typeface="Times New Roman" pitchFamily="18" charset="0"/>
              </a:rPr>
              <a:t>10</a:t>
            </a:r>
            <a:endParaRPr lang="zh-CN" altLang="en-US" sz="2800" dirty="0">
              <a:solidFill>
                <a:schemeClr val="accent6">
                  <a:lumMod val="75000"/>
                </a:schemeClr>
              </a:solidFill>
              <a:latin typeface="Times New Roman" pitchFamily="18" charset="0"/>
              <a:ea typeface="微软雅黑" pitchFamily="34" charset="-122"/>
              <a:cs typeface="Times New Roman" pitchFamily="18" charset="0"/>
            </a:endParaRPr>
          </a:p>
        </p:txBody>
      </p:sp>
    </p:spTree>
    <p:extLst>
      <p:ext uri="{BB962C8B-B14F-4D97-AF65-F5344CB8AC3E}">
        <p14:creationId xmlns:p14="http://schemas.microsoft.com/office/powerpoint/2010/main" val="187174181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 name="直接连接符 16"/>
          <p:cNvCxnSpPr/>
          <p:nvPr/>
        </p:nvCxnSpPr>
        <p:spPr>
          <a:xfrm>
            <a:off x="2604" y="652790"/>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2" name="矩形 1"/>
          <p:cNvSpPr/>
          <p:nvPr/>
        </p:nvSpPr>
        <p:spPr>
          <a:xfrm>
            <a:off x="694606" y="1557586"/>
            <a:ext cx="576064" cy="4401205"/>
          </a:xfrm>
          <a:prstGeom prst="rect">
            <a:avLst/>
          </a:prstGeom>
          <a:ln>
            <a:solidFill>
              <a:schemeClr val="tx1"/>
            </a:solidFill>
          </a:ln>
        </p:spPr>
        <p:txBody>
          <a:bodyPr wrap="square">
            <a:spAutoFit/>
          </a:bodyPr>
          <a:lstStyle/>
          <a:p>
            <a:r>
              <a:rPr lang="zh-CN" altLang="en-US" sz="2800" kern="100" dirty="0" smtClean="0">
                <a:latin typeface="Times New Roman"/>
                <a:ea typeface="华文细黑"/>
                <a:cs typeface="Times New Roman"/>
              </a:rPr>
              <a:t>我国政府受人民的监督</a:t>
            </a:r>
            <a:endParaRPr lang="zh-CN" altLang="en-US" sz="2800" kern="100" dirty="0">
              <a:latin typeface="Times New Roman"/>
              <a:ea typeface="华文细黑"/>
              <a:cs typeface="Times New Roman"/>
            </a:endParaRPr>
          </a:p>
        </p:txBody>
      </p:sp>
      <p:sp>
        <p:nvSpPr>
          <p:cNvPr id="20" name="矩形 19"/>
          <p:cNvSpPr/>
          <p:nvPr/>
        </p:nvSpPr>
        <p:spPr>
          <a:xfrm>
            <a:off x="1963120" y="1053530"/>
            <a:ext cx="1138579" cy="1384995"/>
          </a:xfrm>
          <a:prstGeom prst="rect">
            <a:avLst/>
          </a:prstGeom>
          <a:ln>
            <a:solidFill>
              <a:schemeClr val="tx1"/>
            </a:solidFill>
          </a:ln>
        </p:spPr>
        <p:txBody>
          <a:bodyPr wrap="square">
            <a:spAutoFit/>
          </a:bodyPr>
          <a:lstStyle/>
          <a:p>
            <a:pPr algn="ctr"/>
            <a:r>
              <a:rPr lang="zh-CN" altLang="zh-CN" sz="2800" kern="100" dirty="0">
                <a:latin typeface="Times New Roman"/>
                <a:ea typeface="华文细黑"/>
                <a:cs typeface="Times New Roman"/>
              </a:rPr>
              <a:t>政府</a:t>
            </a:r>
            <a:r>
              <a:rPr lang="zh-CN" altLang="zh-CN" sz="2800" kern="100" dirty="0" smtClean="0">
                <a:latin typeface="Times New Roman"/>
                <a:ea typeface="华文细黑"/>
                <a:cs typeface="Times New Roman"/>
              </a:rPr>
              <a:t>决策</a:t>
            </a:r>
            <a:r>
              <a:rPr lang="en-US" altLang="zh-CN" sz="2800" kern="100" dirty="0">
                <a:latin typeface="Symbol"/>
                <a:ea typeface="华文细黑"/>
                <a:cs typeface="Times New Roman"/>
              </a:rPr>
              <a:t>(</a:t>
            </a:r>
            <a:r>
              <a:rPr lang="zh-CN" altLang="zh-CN" sz="2800" kern="100" dirty="0">
                <a:latin typeface="Times New Roman"/>
                <a:ea typeface="华文细黑"/>
                <a:cs typeface="Times New Roman"/>
              </a:rPr>
              <a:t>决策</a:t>
            </a:r>
            <a:r>
              <a:rPr lang="en-US" altLang="zh-CN" sz="2800" kern="100" dirty="0">
                <a:latin typeface="Symbol"/>
                <a:ea typeface="华文细黑"/>
                <a:cs typeface="Times New Roman"/>
              </a:rPr>
              <a:t>)</a:t>
            </a:r>
            <a:endParaRPr lang="zh-CN" altLang="en-US" sz="2800" kern="100" dirty="0">
              <a:latin typeface="Times New Roman"/>
              <a:ea typeface="华文细黑"/>
              <a:cs typeface="Times New Roman"/>
            </a:endParaRPr>
          </a:p>
        </p:txBody>
      </p:sp>
      <p:sp>
        <p:nvSpPr>
          <p:cNvPr id="25" name="矩形 24"/>
          <p:cNvSpPr/>
          <p:nvPr/>
        </p:nvSpPr>
        <p:spPr>
          <a:xfrm>
            <a:off x="1918742" y="5229994"/>
            <a:ext cx="1511414" cy="1384995"/>
          </a:xfrm>
          <a:prstGeom prst="rect">
            <a:avLst/>
          </a:prstGeom>
          <a:ln>
            <a:solidFill>
              <a:schemeClr val="tx1"/>
            </a:solidFill>
          </a:ln>
        </p:spPr>
        <p:txBody>
          <a:bodyPr wrap="square">
            <a:spAutoFit/>
          </a:bodyPr>
          <a:lstStyle/>
          <a:p>
            <a:pPr algn="ctr"/>
            <a:r>
              <a:rPr lang="zh-CN" altLang="en-US" sz="2800" kern="100" dirty="0" smtClean="0">
                <a:latin typeface="Times New Roman"/>
                <a:ea typeface="华文细黑"/>
                <a:cs typeface="Times New Roman"/>
              </a:rPr>
              <a:t>依法行政（执行）</a:t>
            </a:r>
            <a:endParaRPr lang="zh-CN" altLang="en-US" sz="2800" kern="100" dirty="0">
              <a:latin typeface="Times New Roman"/>
              <a:ea typeface="华文细黑"/>
              <a:cs typeface="Times New Roman"/>
            </a:endParaRPr>
          </a:p>
        </p:txBody>
      </p:sp>
      <p:sp>
        <p:nvSpPr>
          <p:cNvPr id="23" name="左大括号 22"/>
          <p:cNvSpPr/>
          <p:nvPr/>
        </p:nvSpPr>
        <p:spPr>
          <a:xfrm>
            <a:off x="3430156" y="971723"/>
            <a:ext cx="144016" cy="1948834"/>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a:p>
        </p:txBody>
      </p:sp>
      <p:sp>
        <p:nvSpPr>
          <p:cNvPr id="26" name="矩形 25"/>
          <p:cNvSpPr/>
          <p:nvPr/>
        </p:nvSpPr>
        <p:spPr>
          <a:xfrm>
            <a:off x="3718942" y="693490"/>
            <a:ext cx="7690367" cy="2505301"/>
          </a:xfrm>
          <a:prstGeom prst="rect">
            <a:avLst/>
          </a:prstGeom>
        </p:spPr>
        <p:txBody>
          <a:bodyPr wrap="square">
            <a:spAutoFit/>
          </a:bodyPr>
          <a:lstStyle/>
          <a:p>
            <a:pPr>
              <a:lnSpc>
                <a:spcPct val="140000"/>
              </a:lnSpc>
            </a:pPr>
            <a:r>
              <a:rPr lang="zh-CN" altLang="zh-CN" sz="2800" kern="100" dirty="0">
                <a:latin typeface="Times New Roman"/>
                <a:ea typeface="华文细黑"/>
                <a:cs typeface="Times New Roman"/>
              </a:rPr>
              <a:t>科学决策：完善决策信息和智力支持</a:t>
            </a:r>
            <a:r>
              <a:rPr lang="zh-CN" altLang="zh-CN" sz="2800" kern="100" dirty="0" smtClean="0">
                <a:latin typeface="Times New Roman"/>
                <a:ea typeface="华文细黑"/>
                <a:cs typeface="Times New Roman"/>
              </a:rPr>
              <a:t>系统</a:t>
            </a:r>
            <a:endParaRPr lang="en-US" altLang="zh-CN" sz="2800" kern="100" dirty="0" smtClean="0">
              <a:latin typeface="Times New Roman"/>
              <a:ea typeface="华文细黑"/>
            </a:endParaRPr>
          </a:p>
          <a:p>
            <a:pPr>
              <a:lnSpc>
                <a:spcPct val="140000"/>
              </a:lnSpc>
            </a:pPr>
            <a:r>
              <a:rPr lang="zh-CN" altLang="zh-CN" sz="2800" kern="100" dirty="0" smtClean="0">
                <a:latin typeface="Times New Roman"/>
                <a:ea typeface="华文细黑"/>
                <a:cs typeface="Times New Roman"/>
              </a:rPr>
              <a:t>民主</a:t>
            </a:r>
            <a:r>
              <a:rPr lang="zh-CN" altLang="zh-CN" sz="2800" kern="100" dirty="0">
                <a:latin typeface="Times New Roman"/>
                <a:ea typeface="华文细黑"/>
                <a:cs typeface="Times New Roman"/>
              </a:rPr>
              <a:t>决策：增强决策透明度和公众</a:t>
            </a:r>
            <a:r>
              <a:rPr lang="zh-CN" altLang="zh-CN" sz="2800" kern="100" dirty="0" smtClean="0">
                <a:latin typeface="Times New Roman"/>
                <a:ea typeface="华文细黑"/>
                <a:cs typeface="Times New Roman"/>
              </a:rPr>
              <a:t>参与度</a:t>
            </a:r>
            <a:endParaRPr lang="en-US" altLang="zh-CN" sz="2800" kern="100" dirty="0" smtClean="0">
              <a:latin typeface="Times New Roman"/>
              <a:ea typeface="华文细黑"/>
            </a:endParaRPr>
          </a:p>
          <a:p>
            <a:pPr>
              <a:lnSpc>
                <a:spcPct val="140000"/>
              </a:lnSpc>
            </a:pPr>
            <a:r>
              <a:rPr lang="zh-CN" altLang="zh-CN" sz="2800" kern="100" dirty="0" smtClean="0">
                <a:latin typeface="Times New Roman"/>
                <a:ea typeface="华文细黑"/>
                <a:cs typeface="Times New Roman"/>
              </a:rPr>
              <a:t>依法</a:t>
            </a:r>
            <a:r>
              <a:rPr lang="zh-CN" altLang="zh-CN" sz="2800" kern="100" dirty="0">
                <a:latin typeface="Times New Roman"/>
                <a:ea typeface="华文细黑"/>
                <a:cs typeface="Times New Roman"/>
              </a:rPr>
              <a:t>决策：确保决策制度科学、程序正当、过程公开、责任明确</a:t>
            </a:r>
            <a:endParaRPr lang="zh-CN" altLang="en-US" sz="2800" kern="100" dirty="0">
              <a:latin typeface="Times New Roman"/>
              <a:ea typeface="华文细黑"/>
              <a:cs typeface="Times New Roman"/>
            </a:endParaRPr>
          </a:p>
        </p:txBody>
      </p:sp>
      <p:sp>
        <p:nvSpPr>
          <p:cNvPr id="49" name="对角圆角矩形 48"/>
          <p:cNvSpPr/>
          <p:nvPr/>
        </p:nvSpPr>
        <p:spPr>
          <a:xfrm>
            <a:off x="8759502" y="261442"/>
            <a:ext cx="3170910" cy="535364"/>
          </a:xfrm>
          <a:prstGeom prst="round2Diag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zh-CN" altLang="en-US" b="1" dirty="0">
                <a:solidFill>
                  <a:schemeClr val="bg1"/>
                </a:solidFill>
                <a:latin typeface="微软雅黑" pitchFamily="34" charset="-122"/>
                <a:ea typeface="微软雅黑" pitchFamily="34" charset="-122"/>
              </a:rPr>
              <a:t>主干构建 ∙ 精要概览</a:t>
            </a:r>
          </a:p>
        </p:txBody>
      </p:sp>
      <p:cxnSp>
        <p:nvCxnSpPr>
          <p:cNvPr id="7" name="直接连接符 6"/>
          <p:cNvCxnSpPr/>
          <p:nvPr/>
        </p:nvCxnSpPr>
        <p:spPr>
          <a:xfrm>
            <a:off x="1558702" y="1269554"/>
            <a:ext cx="36004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1558702" y="1269554"/>
            <a:ext cx="0" cy="500105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1301913" y="3213770"/>
            <a:ext cx="29755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a:off x="1558702" y="6270606"/>
            <a:ext cx="29755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2" name="左大括号 51"/>
          <p:cNvSpPr/>
          <p:nvPr/>
        </p:nvSpPr>
        <p:spPr>
          <a:xfrm>
            <a:off x="3459128" y="4454417"/>
            <a:ext cx="144016" cy="1948834"/>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a:p>
        </p:txBody>
      </p:sp>
      <p:sp>
        <p:nvSpPr>
          <p:cNvPr id="12" name="矩形 11"/>
          <p:cNvSpPr/>
          <p:nvPr/>
        </p:nvSpPr>
        <p:spPr>
          <a:xfrm>
            <a:off x="3731523" y="4274726"/>
            <a:ext cx="902811" cy="523220"/>
          </a:xfrm>
          <a:prstGeom prst="rect">
            <a:avLst/>
          </a:prstGeom>
        </p:spPr>
        <p:txBody>
          <a:bodyPr wrap="none">
            <a:spAutoFit/>
          </a:bodyPr>
          <a:lstStyle/>
          <a:p>
            <a:r>
              <a:rPr lang="zh-CN" altLang="zh-CN" sz="2800" kern="100" dirty="0">
                <a:latin typeface="Times New Roman"/>
                <a:ea typeface="华文细黑"/>
                <a:cs typeface="Times New Roman"/>
              </a:rPr>
              <a:t>意义</a:t>
            </a:r>
            <a:endParaRPr lang="zh-CN" altLang="en-US" sz="2800" dirty="0"/>
          </a:p>
        </p:txBody>
      </p:sp>
      <p:sp>
        <p:nvSpPr>
          <p:cNvPr id="53" name="矩形 52"/>
          <p:cNvSpPr/>
          <p:nvPr/>
        </p:nvSpPr>
        <p:spPr>
          <a:xfrm>
            <a:off x="3790950" y="5858902"/>
            <a:ext cx="6647974" cy="523220"/>
          </a:xfrm>
          <a:prstGeom prst="rect">
            <a:avLst/>
          </a:prstGeom>
        </p:spPr>
        <p:txBody>
          <a:bodyPr wrap="none">
            <a:spAutoFit/>
          </a:bodyPr>
          <a:lstStyle/>
          <a:p>
            <a:r>
              <a:rPr lang="zh-CN" altLang="zh-CN" sz="2800" kern="100" dirty="0">
                <a:latin typeface="Times New Roman"/>
                <a:ea typeface="华文细黑"/>
                <a:cs typeface="Times New Roman"/>
              </a:rPr>
              <a:t>要求：法定职责必须为、法无授权不可为</a:t>
            </a:r>
            <a:endParaRPr lang="zh-CN" altLang="en-US" sz="2800" kern="100" dirty="0">
              <a:latin typeface="Times New Roman"/>
              <a:ea typeface="华文细黑"/>
              <a:cs typeface="Times New Roman"/>
            </a:endParaRPr>
          </a:p>
        </p:txBody>
      </p:sp>
      <p:sp>
        <p:nvSpPr>
          <p:cNvPr id="54" name="左大括号 53"/>
          <p:cNvSpPr/>
          <p:nvPr/>
        </p:nvSpPr>
        <p:spPr>
          <a:xfrm>
            <a:off x="4799062" y="3281160"/>
            <a:ext cx="144016" cy="1948834"/>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a:p>
        </p:txBody>
      </p:sp>
      <p:sp>
        <p:nvSpPr>
          <p:cNvPr id="14" name="矩形 13"/>
          <p:cNvSpPr/>
          <p:nvPr/>
        </p:nvSpPr>
        <p:spPr>
          <a:xfrm>
            <a:off x="5057876" y="2919109"/>
            <a:ext cx="7446042" cy="2677656"/>
          </a:xfrm>
          <a:prstGeom prst="rect">
            <a:avLst/>
          </a:prstGeom>
        </p:spPr>
        <p:txBody>
          <a:bodyPr>
            <a:spAutoFit/>
          </a:bodyPr>
          <a:lstStyle/>
          <a:p>
            <a:pPr>
              <a:lnSpc>
                <a:spcPct val="150000"/>
              </a:lnSpc>
            </a:pPr>
            <a:r>
              <a:rPr lang="zh-CN" altLang="zh-CN" sz="2800" kern="100" dirty="0">
                <a:latin typeface="Times New Roman"/>
                <a:ea typeface="华文细黑"/>
                <a:cs typeface="Times New Roman"/>
              </a:rPr>
              <a:t>有利于保障</a:t>
            </a:r>
            <a:r>
              <a:rPr lang="en-US" altLang="zh-CN" sz="2800" kern="100" dirty="0" smtClean="0">
                <a:latin typeface="宋体"/>
                <a:ea typeface="华文细黑"/>
                <a:cs typeface="Times New Roman"/>
              </a:rPr>
              <a:t>①</a:t>
            </a:r>
            <a:r>
              <a:rPr lang="en-US" altLang="zh-CN" sz="2800" u="sng" kern="100" dirty="0" smtClean="0">
                <a:latin typeface="Times New Roman"/>
                <a:ea typeface="华文细黑"/>
                <a:cs typeface="Times New Roman"/>
              </a:rPr>
              <a:t>		</a:t>
            </a:r>
            <a:r>
              <a:rPr lang="zh-CN" altLang="zh-CN" sz="2800" kern="100" dirty="0" smtClean="0">
                <a:latin typeface="Times New Roman"/>
                <a:ea typeface="华文细黑"/>
                <a:cs typeface="Times New Roman"/>
              </a:rPr>
              <a:t>的</a:t>
            </a:r>
            <a:r>
              <a:rPr lang="zh-CN" altLang="zh-CN" sz="2800" kern="100" dirty="0">
                <a:latin typeface="Times New Roman"/>
                <a:ea typeface="华文细黑"/>
                <a:cs typeface="Times New Roman"/>
              </a:rPr>
              <a:t>权利和</a:t>
            </a:r>
            <a:r>
              <a:rPr lang="zh-CN" altLang="zh-CN" sz="2800" kern="100" dirty="0" smtClean="0">
                <a:latin typeface="Times New Roman"/>
                <a:ea typeface="华文细黑"/>
                <a:cs typeface="Times New Roman"/>
              </a:rPr>
              <a:t>自由</a:t>
            </a:r>
            <a:endParaRPr lang="en-US" altLang="zh-CN" sz="2800" kern="100" dirty="0" smtClean="0">
              <a:latin typeface="Times New Roman"/>
              <a:ea typeface="华文细黑"/>
            </a:endParaRPr>
          </a:p>
          <a:p>
            <a:pPr>
              <a:lnSpc>
                <a:spcPct val="150000"/>
              </a:lnSpc>
            </a:pPr>
            <a:r>
              <a:rPr lang="zh-CN" altLang="zh-CN" sz="2800" kern="100" dirty="0" smtClean="0">
                <a:latin typeface="Times New Roman"/>
                <a:ea typeface="华文细黑"/>
                <a:cs typeface="Times New Roman"/>
              </a:rPr>
              <a:t>有利于</a:t>
            </a:r>
            <a:r>
              <a:rPr lang="zh-CN" altLang="zh-CN" sz="2800" kern="100" dirty="0">
                <a:latin typeface="Times New Roman"/>
                <a:ea typeface="华文细黑"/>
                <a:cs typeface="Times New Roman"/>
              </a:rPr>
              <a:t>加强</a:t>
            </a:r>
            <a:r>
              <a:rPr lang="en-US" altLang="zh-CN" sz="2800" kern="100" dirty="0" smtClean="0">
                <a:latin typeface="宋体"/>
                <a:ea typeface="华文细黑"/>
                <a:cs typeface="Times New Roman"/>
              </a:rPr>
              <a:t>②</a:t>
            </a:r>
            <a:r>
              <a:rPr lang="en-US" altLang="zh-CN" sz="2800" u="sng" kern="100" dirty="0" smtClean="0">
                <a:latin typeface="Times New Roman"/>
                <a:ea typeface="华文细黑"/>
                <a:cs typeface="Times New Roman"/>
              </a:rPr>
              <a:t>            </a:t>
            </a:r>
            <a:r>
              <a:rPr lang="zh-CN" altLang="zh-CN" sz="2800" kern="100" dirty="0" smtClean="0">
                <a:latin typeface="Times New Roman"/>
                <a:ea typeface="华文细黑"/>
                <a:cs typeface="Times New Roman"/>
              </a:rPr>
              <a:t>建设</a:t>
            </a:r>
            <a:endParaRPr lang="en-US" altLang="zh-CN" sz="2800" kern="100" dirty="0" smtClean="0">
              <a:latin typeface="Times New Roman"/>
              <a:ea typeface="华文细黑"/>
            </a:endParaRPr>
          </a:p>
          <a:p>
            <a:pPr>
              <a:lnSpc>
                <a:spcPct val="150000"/>
              </a:lnSpc>
            </a:pPr>
            <a:r>
              <a:rPr lang="zh-CN" altLang="zh-CN" sz="2800" kern="100" dirty="0" smtClean="0">
                <a:latin typeface="Times New Roman"/>
                <a:ea typeface="华文细黑"/>
                <a:cs typeface="Times New Roman"/>
              </a:rPr>
              <a:t>有利于</a:t>
            </a:r>
            <a:r>
              <a:rPr lang="zh-CN" altLang="zh-CN" sz="2800" kern="100" dirty="0">
                <a:latin typeface="Times New Roman"/>
                <a:ea typeface="华文细黑"/>
                <a:cs typeface="Times New Roman"/>
              </a:rPr>
              <a:t>防止行政权力的</a:t>
            </a:r>
            <a:r>
              <a:rPr lang="en-US" altLang="zh-CN" sz="2800" kern="100" dirty="0" smtClean="0">
                <a:latin typeface="宋体"/>
                <a:ea typeface="华文细黑"/>
                <a:cs typeface="Times New Roman"/>
              </a:rPr>
              <a:t>③</a:t>
            </a:r>
            <a:r>
              <a:rPr lang="en-US" altLang="zh-CN" sz="2800" u="sng" kern="100" dirty="0" smtClean="0">
                <a:latin typeface="Times New Roman"/>
                <a:ea typeface="华文细黑"/>
                <a:cs typeface="Times New Roman"/>
              </a:rPr>
              <a:t>		</a:t>
            </a:r>
            <a:endParaRPr lang="en-US" altLang="zh-CN" sz="2800" kern="100" dirty="0" smtClean="0">
              <a:latin typeface="Times New Roman"/>
              <a:ea typeface="华文细黑"/>
            </a:endParaRPr>
          </a:p>
          <a:p>
            <a:pPr>
              <a:lnSpc>
                <a:spcPct val="150000"/>
              </a:lnSpc>
            </a:pPr>
            <a:r>
              <a:rPr lang="zh-CN" altLang="zh-CN" sz="2800" kern="100" dirty="0" smtClean="0">
                <a:latin typeface="Times New Roman"/>
                <a:ea typeface="华文细黑"/>
                <a:cs typeface="Times New Roman"/>
              </a:rPr>
              <a:t>有利于</a:t>
            </a:r>
            <a:r>
              <a:rPr lang="zh-CN" altLang="zh-CN" sz="2800" kern="100" dirty="0">
                <a:latin typeface="Times New Roman"/>
                <a:ea typeface="华文细黑"/>
                <a:cs typeface="Times New Roman"/>
              </a:rPr>
              <a:t>推进社会主义</a:t>
            </a:r>
            <a:r>
              <a:rPr lang="en-US" altLang="zh-CN" sz="2800" kern="100" dirty="0" smtClean="0">
                <a:latin typeface="宋体"/>
                <a:ea typeface="华文细黑"/>
                <a:cs typeface="Times New Roman"/>
              </a:rPr>
              <a:t>④</a:t>
            </a:r>
            <a:r>
              <a:rPr lang="en-US" altLang="zh-CN" sz="2800" u="sng" kern="100" dirty="0" smtClean="0">
                <a:latin typeface="Times New Roman"/>
                <a:ea typeface="华文细黑"/>
                <a:cs typeface="Times New Roman"/>
              </a:rPr>
              <a:t>		     </a:t>
            </a:r>
            <a:r>
              <a:rPr lang="zh-CN" altLang="zh-CN" sz="2800" kern="100" dirty="0" smtClean="0">
                <a:latin typeface="Times New Roman"/>
                <a:ea typeface="华文细黑"/>
                <a:cs typeface="Times New Roman"/>
              </a:rPr>
              <a:t>建设</a:t>
            </a:r>
            <a:endParaRPr lang="zh-CN" altLang="en-US" sz="2800" dirty="0"/>
          </a:p>
        </p:txBody>
      </p:sp>
      <p:sp>
        <p:nvSpPr>
          <p:cNvPr id="55" name="矩形 54"/>
          <p:cNvSpPr/>
          <p:nvPr/>
        </p:nvSpPr>
        <p:spPr>
          <a:xfrm>
            <a:off x="7210553" y="2997746"/>
            <a:ext cx="1620957" cy="523220"/>
          </a:xfrm>
          <a:prstGeom prst="rect">
            <a:avLst/>
          </a:prstGeom>
        </p:spPr>
        <p:txBody>
          <a:bodyPr wrap="none">
            <a:spAutoFit/>
          </a:bodyPr>
          <a:lstStyle/>
          <a:p>
            <a:r>
              <a:rPr lang="zh-CN" altLang="en-US" sz="2800" kern="100" dirty="0">
                <a:solidFill>
                  <a:schemeClr val="accent6">
                    <a:lumMod val="75000"/>
                  </a:schemeClr>
                </a:solidFill>
                <a:latin typeface="Times New Roman"/>
                <a:ea typeface="华文细黑"/>
                <a:cs typeface="Times New Roman"/>
              </a:rPr>
              <a:t>人民群众</a:t>
            </a:r>
            <a:endParaRPr lang="zh-CN" altLang="en-US" sz="2800" dirty="0">
              <a:solidFill>
                <a:schemeClr val="accent6">
                  <a:lumMod val="75000"/>
                </a:schemeClr>
              </a:solidFill>
            </a:endParaRPr>
          </a:p>
        </p:txBody>
      </p:sp>
      <p:sp>
        <p:nvSpPr>
          <p:cNvPr id="56" name="矩形 55"/>
          <p:cNvSpPr/>
          <p:nvPr/>
        </p:nvSpPr>
        <p:spPr>
          <a:xfrm>
            <a:off x="7362953" y="3645818"/>
            <a:ext cx="902811" cy="523220"/>
          </a:xfrm>
          <a:prstGeom prst="rect">
            <a:avLst/>
          </a:prstGeom>
        </p:spPr>
        <p:txBody>
          <a:bodyPr wrap="none">
            <a:spAutoFit/>
          </a:bodyPr>
          <a:lstStyle/>
          <a:p>
            <a:r>
              <a:rPr lang="zh-CN" altLang="en-US" sz="2800" kern="100" dirty="0">
                <a:solidFill>
                  <a:schemeClr val="accent6">
                    <a:lumMod val="75000"/>
                  </a:schemeClr>
                </a:solidFill>
                <a:latin typeface="Times New Roman"/>
                <a:ea typeface="华文细黑"/>
                <a:cs typeface="Times New Roman"/>
              </a:rPr>
              <a:t>廉政</a:t>
            </a:r>
            <a:endParaRPr lang="zh-CN" altLang="en-US" sz="2800" dirty="0">
              <a:solidFill>
                <a:schemeClr val="accent6">
                  <a:lumMod val="75000"/>
                </a:schemeClr>
              </a:solidFill>
            </a:endParaRPr>
          </a:p>
        </p:txBody>
      </p:sp>
      <p:sp>
        <p:nvSpPr>
          <p:cNvPr id="57" name="矩形 56"/>
          <p:cNvSpPr/>
          <p:nvPr/>
        </p:nvSpPr>
        <p:spPr>
          <a:xfrm>
            <a:off x="9155737" y="4274726"/>
            <a:ext cx="1980029" cy="523220"/>
          </a:xfrm>
          <a:prstGeom prst="rect">
            <a:avLst/>
          </a:prstGeom>
        </p:spPr>
        <p:txBody>
          <a:bodyPr wrap="none">
            <a:spAutoFit/>
          </a:bodyPr>
          <a:lstStyle/>
          <a:p>
            <a:r>
              <a:rPr lang="zh-CN" altLang="en-US" sz="2800" kern="100" dirty="0">
                <a:solidFill>
                  <a:schemeClr val="accent6">
                    <a:lumMod val="75000"/>
                  </a:schemeClr>
                </a:solidFill>
                <a:latin typeface="Times New Roman"/>
                <a:ea typeface="华文细黑"/>
                <a:cs typeface="Times New Roman"/>
              </a:rPr>
              <a:t>缺失和滥用</a:t>
            </a:r>
            <a:endParaRPr lang="zh-CN" altLang="en-US" sz="2800" dirty="0">
              <a:solidFill>
                <a:schemeClr val="accent6">
                  <a:lumMod val="75000"/>
                </a:schemeClr>
              </a:solidFill>
            </a:endParaRPr>
          </a:p>
        </p:txBody>
      </p:sp>
      <p:sp>
        <p:nvSpPr>
          <p:cNvPr id="58" name="矩形 57"/>
          <p:cNvSpPr/>
          <p:nvPr/>
        </p:nvSpPr>
        <p:spPr>
          <a:xfrm>
            <a:off x="8759502" y="4922798"/>
            <a:ext cx="1620957" cy="523220"/>
          </a:xfrm>
          <a:prstGeom prst="rect">
            <a:avLst/>
          </a:prstGeom>
        </p:spPr>
        <p:txBody>
          <a:bodyPr wrap="none">
            <a:spAutoFit/>
          </a:bodyPr>
          <a:lstStyle/>
          <a:p>
            <a:r>
              <a:rPr lang="zh-CN" altLang="en-US" sz="2800" kern="100" dirty="0">
                <a:solidFill>
                  <a:schemeClr val="accent6">
                    <a:lumMod val="75000"/>
                  </a:schemeClr>
                </a:solidFill>
                <a:latin typeface="Times New Roman"/>
                <a:ea typeface="华文细黑"/>
                <a:cs typeface="Times New Roman"/>
              </a:rPr>
              <a:t>民主法制</a:t>
            </a:r>
            <a:endParaRPr lang="zh-CN" altLang="en-US" sz="2800" dirty="0">
              <a:solidFill>
                <a:schemeClr val="accent6">
                  <a:lumMod val="75000"/>
                </a:schemeClr>
              </a:solidFill>
            </a:endParaRPr>
          </a:p>
        </p:txBody>
      </p:sp>
      <p:sp>
        <p:nvSpPr>
          <p:cNvPr id="22" name="矩形 21"/>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4" name="圆角矩形 23"/>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50858436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blinds(horizontal)">
                                      <p:cBhvr>
                                        <p:cTn id="7" dur="500"/>
                                        <p:tgtEl>
                                          <p:spTgt spid="5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6"/>
                                        </p:tgtEl>
                                        <p:attrNameLst>
                                          <p:attrName>style.visibility</p:attrName>
                                        </p:attrNameLst>
                                      </p:cBhvr>
                                      <p:to>
                                        <p:strVal val="visible"/>
                                      </p:to>
                                    </p:set>
                                    <p:animEffect transition="in" filter="blinds(horizontal)">
                                      <p:cBhvr>
                                        <p:cTn id="12" dur="500"/>
                                        <p:tgtEl>
                                          <p:spTgt spid="5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7"/>
                                        </p:tgtEl>
                                        <p:attrNameLst>
                                          <p:attrName>style.visibility</p:attrName>
                                        </p:attrNameLst>
                                      </p:cBhvr>
                                      <p:to>
                                        <p:strVal val="visible"/>
                                      </p:to>
                                    </p:set>
                                    <p:animEffect transition="in" filter="blinds(horizontal)">
                                      <p:cBhvr>
                                        <p:cTn id="17" dur="500"/>
                                        <p:tgtEl>
                                          <p:spTgt spid="57"/>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8"/>
                                        </p:tgtEl>
                                        <p:attrNameLst>
                                          <p:attrName>style.visibility</p:attrName>
                                        </p:attrNameLst>
                                      </p:cBhvr>
                                      <p:to>
                                        <p:strVal val="visible"/>
                                      </p:to>
                                    </p:set>
                                    <p:animEffect transition="in" filter="blinds(horizontal)">
                                      <p:cBhvr>
                                        <p:cTn id="22" dur="500"/>
                                        <p:tgtEl>
                                          <p:spTgt spid="5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1" nodeType="clickEffect">
                                  <p:stCondLst>
                                    <p:cond delay="0"/>
                                  </p:stCondLst>
                                  <p:childTnLst>
                                    <p:animEffect transition="out" filter="fade">
                                      <p:cBhvr>
                                        <p:cTn id="26" dur="500"/>
                                        <p:tgtEl>
                                          <p:spTgt spid="55"/>
                                        </p:tgtEl>
                                      </p:cBhvr>
                                    </p:animEffect>
                                    <p:set>
                                      <p:cBhvr>
                                        <p:cTn id="27" dur="1" fill="hold">
                                          <p:stCondLst>
                                            <p:cond delay="499"/>
                                          </p:stCondLst>
                                        </p:cTn>
                                        <p:tgtEl>
                                          <p:spTgt spid="55"/>
                                        </p:tgtEl>
                                        <p:attrNameLst>
                                          <p:attrName>style.visibility</p:attrName>
                                        </p:attrNameLst>
                                      </p:cBhvr>
                                      <p:to>
                                        <p:strVal val="hidden"/>
                                      </p:to>
                                    </p:set>
                                  </p:childTnLst>
                                </p:cTn>
                              </p:par>
                              <p:par>
                                <p:cTn id="28" presetID="10" presetClass="exit" presetSubtype="0" fill="hold" grpId="1" nodeType="withEffect">
                                  <p:stCondLst>
                                    <p:cond delay="0"/>
                                  </p:stCondLst>
                                  <p:childTnLst>
                                    <p:animEffect transition="out" filter="fade">
                                      <p:cBhvr>
                                        <p:cTn id="29" dur="500"/>
                                        <p:tgtEl>
                                          <p:spTgt spid="56"/>
                                        </p:tgtEl>
                                      </p:cBhvr>
                                    </p:animEffect>
                                    <p:set>
                                      <p:cBhvr>
                                        <p:cTn id="30" dur="1" fill="hold">
                                          <p:stCondLst>
                                            <p:cond delay="499"/>
                                          </p:stCondLst>
                                        </p:cTn>
                                        <p:tgtEl>
                                          <p:spTgt spid="56"/>
                                        </p:tgtEl>
                                        <p:attrNameLst>
                                          <p:attrName>style.visibility</p:attrName>
                                        </p:attrNameLst>
                                      </p:cBhvr>
                                      <p:to>
                                        <p:strVal val="hidden"/>
                                      </p:to>
                                    </p:set>
                                  </p:childTnLst>
                                </p:cTn>
                              </p:par>
                              <p:par>
                                <p:cTn id="31" presetID="10" presetClass="exit" presetSubtype="0" fill="hold" grpId="1" nodeType="withEffect">
                                  <p:stCondLst>
                                    <p:cond delay="0"/>
                                  </p:stCondLst>
                                  <p:childTnLst>
                                    <p:animEffect transition="out" filter="fade">
                                      <p:cBhvr>
                                        <p:cTn id="32" dur="500"/>
                                        <p:tgtEl>
                                          <p:spTgt spid="57"/>
                                        </p:tgtEl>
                                      </p:cBhvr>
                                    </p:animEffect>
                                    <p:set>
                                      <p:cBhvr>
                                        <p:cTn id="33" dur="1" fill="hold">
                                          <p:stCondLst>
                                            <p:cond delay="499"/>
                                          </p:stCondLst>
                                        </p:cTn>
                                        <p:tgtEl>
                                          <p:spTgt spid="57"/>
                                        </p:tgtEl>
                                        <p:attrNameLst>
                                          <p:attrName>style.visibility</p:attrName>
                                        </p:attrNameLst>
                                      </p:cBhvr>
                                      <p:to>
                                        <p:strVal val="hidden"/>
                                      </p:to>
                                    </p:set>
                                  </p:childTnLst>
                                </p:cTn>
                              </p:par>
                              <p:par>
                                <p:cTn id="34" presetID="10" presetClass="exit" presetSubtype="0" fill="hold" grpId="1" nodeType="withEffect">
                                  <p:stCondLst>
                                    <p:cond delay="0"/>
                                  </p:stCondLst>
                                  <p:childTnLst>
                                    <p:animEffect transition="out" filter="fade">
                                      <p:cBhvr>
                                        <p:cTn id="35" dur="500"/>
                                        <p:tgtEl>
                                          <p:spTgt spid="58"/>
                                        </p:tgtEl>
                                      </p:cBhvr>
                                    </p:animEffect>
                                    <p:set>
                                      <p:cBhvr>
                                        <p:cTn id="36" dur="1" fill="hold">
                                          <p:stCondLst>
                                            <p:cond delay="499"/>
                                          </p:stCondLst>
                                        </p:cTn>
                                        <p:tgtEl>
                                          <p:spTgt spid="58"/>
                                        </p:tgtEl>
                                        <p:attrNameLst>
                                          <p:attrName>style.visibility</p:attrName>
                                        </p:attrNameLst>
                                      </p:cBhvr>
                                      <p:to>
                                        <p:strVal val="hidden"/>
                                      </p:to>
                                    </p:set>
                                  </p:childTnLst>
                                </p:cTn>
                              </p:par>
                            </p:childTnLst>
                          </p:cTn>
                        </p:par>
                      </p:childTnLst>
                    </p:cTn>
                  </p:par>
                </p:childTnLst>
              </p:cTn>
              <p:nextCondLst>
                <p:cond evt="onClick" delay="0">
                  <p:tgtEl>
                    <p:spTgt spid="24"/>
                  </p:tgtEl>
                </p:cond>
              </p:nextCondLst>
            </p:seq>
          </p:childTnLst>
        </p:cTn>
      </p:par>
    </p:tnLst>
    <p:bldLst>
      <p:bldP spid="55" grpId="0"/>
      <p:bldP spid="55" grpId="1"/>
      <p:bldP spid="56" grpId="0"/>
      <p:bldP spid="56" grpId="1"/>
      <p:bldP spid="57" grpId="0"/>
      <p:bldP spid="57" grpId="1"/>
      <p:bldP spid="58" grpId="0"/>
      <p:bldP spid="58"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p:cNvSpPr/>
          <p:nvPr/>
        </p:nvSpPr>
        <p:spPr>
          <a:xfrm>
            <a:off x="1424339" y="574210"/>
            <a:ext cx="1290387" cy="830997"/>
          </a:xfrm>
          <a:prstGeom prst="rect">
            <a:avLst/>
          </a:prstGeom>
          <a:ln>
            <a:solidFill>
              <a:schemeClr val="tx1"/>
            </a:solidFill>
          </a:ln>
        </p:spPr>
        <p:txBody>
          <a:bodyPr wrap="square">
            <a:spAutoFit/>
          </a:bodyPr>
          <a:lstStyle/>
          <a:p>
            <a:pPr algn="ctr"/>
            <a:r>
              <a:rPr lang="zh-CN" altLang="zh-CN" kern="100" dirty="0">
                <a:latin typeface="Times New Roman"/>
                <a:ea typeface="华文细黑"/>
                <a:cs typeface="Times New Roman"/>
              </a:rPr>
              <a:t>制约</a:t>
            </a:r>
            <a:r>
              <a:rPr lang="zh-CN" altLang="zh-CN" kern="100" dirty="0" smtClean="0">
                <a:latin typeface="Times New Roman"/>
                <a:ea typeface="华文细黑"/>
                <a:cs typeface="Times New Roman"/>
              </a:rPr>
              <a:t>监督</a:t>
            </a:r>
            <a:r>
              <a:rPr lang="en-US" altLang="zh-CN" kern="100" dirty="0" smtClean="0">
                <a:latin typeface="Times New Roman"/>
                <a:ea typeface="华文细黑"/>
              </a:rPr>
              <a:t> </a:t>
            </a:r>
            <a:r>
              <a:rPr lang="en-US" altLang="zh-CN" kern="100" dirty="0">
                <a:latin typeface="Symbol"/>
                <a:ea typeface="华文细黑"/>
                <a:cs typeface="Times New Roman"/>
              </a:rPr>
              <a:t>(</a:t>
            </a:r>
            <a:r>
              <a:rPr lang="zh-CN" altLang="zh-CN" kern="100" dirty="0">
                <a:latin typeface="Times New Roman"/>
                <a:ea typeface="华文细黑"/>
                <a:cs typeface="Times New Roman"/>
              </a:rPr>
              <a:t>监督</a:t>
            </a:r>
            <a:r>
              <a:rPr lang="en-US" altLang="zh-CN" kern="100" dirty="0">
                <a:latin typeface="Symbol"/>
                <a:ea typeface="华文细黑"/>
                <a:cs typeface="Times New Roman"/>
              </a:rPr>
              <a:t>)</a:t>
            </a:r>
            <a:endParaRPr lang="zh-CN" altLang="en-US" kern="100" dirty="0">
              <a:latin typeface="Times New Roman"/>
              <a:ea typeface="华文细黑"/>
              <a:cs typeface="Times New Roman"/>
            </a:endParaRPr>
          </a:p>
        </p:txBody>
      </p:sp>
      <p:sp>
        <p:nvSpPr>
          <p:cNvPr id="25" name="矩形 24"/>
          <p:cNvSpPr/>
          <p:nvPr/>
        </p:nvSpPr>
        <p:spPr>
          <a:xfrm>
            <a:off x="1342678" y="4981515"/>
            <a:ext cx="1805122" cy="1040567"/>
          </a:xfrm>
          <a:prstGeom prst="rect">
            <a:avLst/>
          </a:prstGeom>
          <a:ln>
            <a:solidFill>
              <a:schemeClr val="tx1"/>
            </a:solidFill>
          </a:ln>
        </p:spPr>
        <p:txBody>
          <a:bodyPr wrap="square">
            <a:spAutoFit/>
          </a:bodyPr>
          <a:lstStyle/>
          <a:p>
            <a:pPr algn="ctr"/>
            <a:r>
              <a:rPr lang="zh-CN" altLang="en-US" sz="2800" kern="100" dirty="0" smtClean="0">
                <a:latin typeface="Times New Roman"/>
                <a:ea typeface="华文细黑"/>
                <a:cs typeface="Times New Roman"/>
              </a:rPr>
              <a:t>政府权威（效果）</a:t>
            </a:r>
            <a:endParaRPr lang="zh-CN" altLang="en-US" sz="2800" kern="100" dirty="0">
              <a:latin typeface="Times New Roman"/>
              <a:ea typeface="华文细黑"/>
              <a:cs typeface="Times New Roman"/>
            </a:endParaRPr>
          </a:p>
        </p:txBody>
      </p:sp>
      <p:sp>
        <p:nvSpPr>
          <p:cNvPr id="23" name="左大括号 22"/>
          <p:cNvSpPr/>
          <p:nvPr/>
        </p:nvSpPr>
        <p:spPr>
          <a:xfrm>
            <a:off x="2782838" y="437017"/>
            <a:ext cx="144016" cy="2143717"/>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a:p>
        </p:txBody>
      </p:sp>
      <p:sp>
        <p:nvSpPr>
          <p:cNvPr id="26" name="矩形 25"/>
          <p:cNvSpPr/>
          <p:nvPr/>
        </p:nvSpPr>
        <p:spPr>
          <a:xfrm>
            <a:off x="3036140" y="189434"/>
            <a:ext cx="9107738" cy="1643527"/>
          </a:xfrm>
          <a:prstGeom prst="rect">
            <a:avLst/>
          </a:prstGeom>
        </p:spPr>
        <p:txBody>
          <a:bodyPr wrap="square">
            <a:spAutoFit/>
          </a:bodyPr>
          <a:lstStyle/>
          <a:p>
            <a:pPr>
              <a:lnSpc>
                <a:spcPct val="140000"/>
              </a:lnSpc>
            </a:pPr>
            <a:r>
              <a:rPr lang="zh-CN" altLang="zh-CN" kern="100" dirty="0">
                <a:latin typeface="Times New Roman"/>
                <a:ea typeface="华文细黑"/>
                <a:cs typeface="Times New Roman"/>
              </a:rPr>
              <a:t>必要性：权力是把</a:t>
            </a:r>
            <a:r>
              <a:rPr lang="en-US" altLang="zh-CN" kern="100" dirty="0" smtClean="0">
                <a:latin typeface="宋体"/>
                <a:ea typeface="华文细黑"/>
                <a:cs typeface="Times New Roman"/>
              </a:rPr>
              <a:t>⑤</a:t>
            </a:r>
            <a:r>
              <a:rPr lang="en-US" altLang="zh-CN" u="sng" kern="100" dirty="0" smtClean="0">
                <a:latin typeface="Times New Roman"/>
                <a:ea typeface="华文细黑"/>
                <a:cs typeface="Times New Roman"/>
              </a:rPr>
              <a:t>	</a:t>
            </a:r>
          </a:p>
          <a:p>
            <a:pPr>
              <a:lnSpc>
                <a:spcPct val="140000"/>
              </a:lnSpc>
            </a:pPr>
            <a:r>
              <a:rPr lang="zh-CN" altLang="zh-CN" kern="100" dirty="0" smtClean="0">
                <a:latin typeface="Times New Roman"/>
                <a:ea typeface="华文细黑"/>
                <a:cs typeface="Times New Roman"/>
              </a:rPr>
              <a:t>关键</a:t>
            </a:r>
            <a:r>
              <a:rPr lang="zh-CN" altLang="zh-CN" kern="100" dirty="0">
                <a:latin typeface="Times New Roman"/>
                <a:ea typeface="华文细黑"/>
                <a:cs typeface="Times New Roman"/>
              </a:rPr>
              <a:t>：健全权力运行的制约和监督体系，一靠</a:t>
            </a:r>
            <a:r>
              <a:rPr lang="en-US" altLang="zh-CN" kern="100" dirty="0" smtClean="0">
                <a:latin typeface="宋体"/>
                <a:ea typeface="华文细黑"/>
                <a:cs typeface="Times New Roman"/>
              </a:rPr>
              <a:t>⑥</a:t>
            </a:r>
            <a:r>
              <a:rPr lang="en-US" altLang="zh-CN" u="sng" kern="100" dirty="0">
                <a:latin typeface="Times New Roman"/>
                <a:ea typeface="华文细黑"/>
                <a:cs typeface="Times New Roman"/>
              </a:rPr>
              <a:t> </a:t>
            </a:r>
            <a:r>
              <a:rPr lang="en-US" altLang="zh-CN" u="sng" kern="100" dirty="0" smtClean="0">
                <a:latin typeface="Times New Roman"/>
                <a:ea typeface="华文细黑"/>
                <a:cs typeface="Times New Roman"/>
              </a:rPr>
              <a:t>       </a:t>
            </a:r>
            <a:r>
              <a:rPr lang="zh-CN" altLang="zh-CN" kern="100" dirty="0" smtClean="0">
                <a:latin typeface="Times New Roman"/>
                <a:ea typeface="华文细黑"/>
                <a:cs typeface="Times New Roman"/>
              </a:rPr>
              <a:t>；</a:t>
            </a:r>
            <a:r>
              <a:rPr lang="zh-CN" altLang="zh-CN" kern="100" dirty="0">
                <a:latin typeface="Times New Roman"/>
                <a:ea typeface="华文细黑"/>
                <a:cs typeface="Times New Roman"/>
              </a:rPr>
              <a:t>二靠</a:t>
            </a:r>
            <a:r>
              <a:rPr lang="en-US" altLang="zh-CN" kern="100" dirty="0" smtClean="0">
                <a:latin typeface="宋体"/>
                <a:ea typeface="华文细黑"/>
                <a:cs typeface="Times New Roman"/>
              </a:rPr>
              <a:t>⑦</a:t>
            </a:r>
            <a:endParaRPr lang="en-US" altLang="zh-CN" kern="100" dirty="0" smtClean="0">
              <a:latin typeface="Times New Roman"/>
              <a:ea typeface="华文细黑"/>
            </a:endParaRPr>
          </a:p>
          <a:p>
            <a:pPr>
              <a:lnSpc>
                <a:spcPct val="140000"/>
              </a:lnSpc>
            </a:pPr>
            <a:r>
              <a:rPr lang="zh-CN" altLang="zh-CN" kern="100" dirty="0" smtClean="0">
                <a:latin typeface="Times New Roman"/>
                <a:ea typeface="华文细黑"/>
                <a:cs typeface="Times New Roman"/>
              </a:rPr>
              <a:t>体系</a:t>
            </a:r>
            <a:r>
              <a:rPr lang="zh-CN" altLang="zh-CN" kern="100" dirty="0">
                <a:latin typeface="Times New Roman"/>
                <a:ea typeface="华文细黑"/>
                <a:cs typeface="Times New Roman"/>
              </a:rPr>
              <a:t>：行政系统外部的监督和行政系统</a:t>
            </a:r>
            <a:r>
              <a:rPr lang="en-US" altLang="zh-CN" kern="100" dirty="0" smtClean="0">
                <a:latin typeface="宋体"/>
                <a:ea typeface="华文细黑"/>
                <a:cs typeface="Times New Roman"/>
              </a:rPr>
              <a:t>⑧</a:t>
            </a:r>
            <a:r>
              <a:rPr lang="en-US" altLang="zh-CN" u="sng" kern="100" dirty="0" smtClean="0">
                <a:latin typeface="Times New Roman"/>
                <a:ea typeface="华文细黑"/>
                <a:cs typeface="Times New Roman"/>
              </a:rPr>
              <a:t>       </a:t>
            </a:r>
            <a:r>
              <a:rPr lang="zh-CN" altLang="zh-CN" kern="100" dirty="0" smtClean="0">
                <a:latin typeface="Times New Roman"/>
                <a:ea typeface="华文细黑"/>
                <a:cs typeface="Times New Roman"/>
              </a:rPr>
              <a:t>的</a:t>
            </a:r>
            <a:r>
              <a:rPr lang="zh-CN" altLang="zh-CN" kern="100" dirty="0">
                <a:latin typeface="Times New Roman"/>
                <a:ea typeface="华文细黑"/>
                <a:cs typeface="Times New Roman"/>
              </a:rPr>
              <a:t>监督</a:t>
            </a:r>
            <a:endParaRPr lang="zh-CN" altLang="en-US" kern="100" dirty="0">
              <a:latin typeface="Times New Roman"/>
              <a:ea typeface="华文细黑"/>
              <a:cs typeface="Times New Roman"/>
            </a:endParaRPr>
          </a:p>
        </p:txBody>
      </p:sp>
      <p:cxnSp>
        <p:nvCxnSpPr>
          <p:cNvPr id="7" name="直接连接符 6"/>
          <p:cNvCxnSpPr/>
          <p:nvPr/>
        </p:nvCxnSpPr>
        <p:spPr>
          <a:xfrm>
            <a:off x="1054646" y="636518"/>
            <a:ext cx="36004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1054646" y="636518"/>
            <a:ext cx="0" cy="500105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a:off x="1054646" y="5637570"/>
            <a:ext cx="29755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2" name="左大括号 51"/>
          <p:cNvSpPr/>
          <p:nvPr/>
        </p:nvSpPr>
        <p:spPr>
          <a:xfrm>
            <a:off x="3243104" y="3860232"/>
            <a:ext cx="144016" cy="2593898"/>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a:p>
        </p:txBody>
      </p:sp>
      <p:sp>
        <p:nvSpPr>
          <p:cNvPr id="12" name="矩形 11"/>
          <p:cNvSpPr/>
          <p:nvPr/>
        </p:nvSpPr>
        <p:spPr>
          <a:xfrm>
            <a:off x="3020606" y="2335093"/>
            <a:ext cx="800219" cy="461665"/>
          </a:xfrm>
          <a:prstGeom prst="rect">
            <a:avLst/>
          </a:prstGeom>
        </p:spPr>
        <p:txBody>
          <a:bodyPr wrap="none">
            <a:spAutoFit/>
          </a:bodyPr>
          <a:lstStyle/>
          <a:p>
            <a:r>
              <a:rPr lang="zh-CN" altLang="zh-CN" kern="100" dirty="0">
                <a:latin typeface="Times New Roman"/>
                <a:ea typeface="华文细黑"/>
                <a:cs typeface="Times New Roman"/>
              </a:rPr>
              <a:t>意义</a:t>
            </a:r>
            <a:endParaRPr lang="zh-CN" altLang="en-US" dirty="0"/>
          </a:p>
        </p:txBody>
      </p:sp>
      <p:sp>
        <p:nvSpPr>
          <p:cNvPr id="53" name="矩形 52"/>
          <p:cNvSpPr/>
          <p:nvPr/>
        </p:nvSpPr>
        <p:spPr>
          <a:xfrm>
            <a:off x="3429937" y="3660854"/>
            <a:ext cx="7925568" cy="2862322"/>
          </a:xfrm>
          <a:prstGeom prst="rect">
            <a:avLst/>
          </a:prstGeom>
        </p:spPr>
        <p:txBody>
          <a:bodyPr wrap="none">
            <a:spAutoFit/>
          </a:bodyPr>
          <a:lstStyle/>
          <a:p>
            <a:pPr>
              <a:lnSpc>
                <a:spcPct val="150000"/>
              </a:lnSpc>
            </a:pPr>
            <a:r>
              <a:rPr lang="zh-CN" altLang="zh-CN" kern="100" dirty="0">
                <a:latin typeface="Times New Roman"/>
                <a:ea typeface="华文细黑"/>
                <a:cs typeface="Times New Roman"/>
              </a:rPr>
              <a:t>含义：政府在社会管理和公共服务过程中形成的</a:t>
            </a:r>
            <a:r>
              <a:rPr lang="zh-CN" altLang="zh-CN" kern="100" dirty="0" smtClean="0">
                <a:latin typeface="Times New Roman"/>
                <a:ea typeface="华文细黑"/>
                <a:cs typeface="Times New Roman"/>
              </a:rPr>
              <a:t>得到</a:t>
            </a:r>
            <a:endParaRPr lang="en-US" altLang="zh-CN" kern="100" dirty="0" smtClean="0">
              <a:latin typeface="Times New Roman"/>
              <a:ea typeface="华文细黑"/>
              <a:cs typeface="Times New Roman"/>
            </a:endParaRPr>
          </a:p>
          <a:p>
            <a:pPr>
              <a:lnSpc>
                <a:spcPct val="150000"/>
              </a:lnSpc>
            </a:pPr>
            <a:r>
              <a:rPr lang="zh-CN" altLang="zh-CN" kern="100" dirty="0" smtClean="0">
                <a:latin typeface="Times New Roman"/>
                <a:ea typeface="华文细黑"/>
                <a:cs typeface="Times New Roman"/>
              </a:rPr>
              <a:t>人民</a:t>
            </a:r>
            <a:r>
              <a:rPr lang="zh-CN" altLang="zh-CN" kern="100" dirty="0">
                <a:latin typeface="Times New Roman"/>
                <a:ea typeface="华文细黑"/>
                <a:cs typeface="Times New Roman"/>
              </a:rPr>
              <a:t>认可的</a:t>
            </a:r>
            <a:r>
              <a:rPr lang="en-US" altLang="zh-CN" kern="100" dirty="0">
                <a:latin typeface="Times New Roman"/>
                <a:ea typeface="华文细黑"/>
              </a:rPr>
              <a:t>, </a:t>
            </a:r>
            <a:r>
              <a:rPr lang="zh-CN" altLang="zh-CN" kern="100" dirty="0">
                <a:latin typeface="Times New Roman"/>
                <a:ea typeface="华文细黑"/>
                <a:cs typeface="Times New Roman"/>
              </a:rPr>
              <a:t>威望和</a:t>
            </a:r>
            <a:r>
              <a:rPr lang="zh-CN" altLang="zh-CN" kern="100" dirty="0" smtClean="0">
                <a:latin typeface="Times New Roman"/>
                <a:ea typeface="华文细黑"/>
                <a:cs typeface="Times New Roman"/>
              </a:rPr>
              <a:t>影响力</a:t>
            </a:r>
            <a:endParaRPr lang="en-US" altLang="zh-CN" kern="100" dirty="0" smtClean="0">
              <a:latin typeface="Times New Roman"/>
              <a:ea typeface="华文细黑"/>
            </a:endParaRPr>
          </a:p>
          <a:p>
            <a:pPr>
              <a:lnSpc>
                <a:spcPct val="150000"/>
              </a:lnSpc>
            </a:pPr>
            <a:r>
              <a:rPr lang="zh-CN" altLang="zh-CN" kern="100" dirty="0" smtClean="0">
                <a:latin typeface="Times New Roman"/>
                <a:ea typeface="华文细黑"/>
                <a:cs typeface="Times New Roman"/>
              </a:rPr>
              <a:t>决定</a:t>
            </a:r>
            <a:r>
              <a:rPr lang="zh-CN" altLang="zh-CN" kern="100" dirty="0">
                <a:latin typeface="Times New Roman"/>
                <a:ea typeface="华文细黑"/>
                <a:cs typeface="Times New Roman"/>
              </a:rPr>
              <a:t>因素：是由</a:t>
            </a:r>
            <a:r>
              <a:rPr lang="en-US" altLang="zh-CN" kern="100" dirty="0" smtClean="0">
                <a:latin typeface="Cambria Math"/>
                <a:ea typeface="华文细黑"/>
                <a:cs typeface="Cambria Math"/>
              </a:rPr>
              <a:t>⑪</a:t>
            </a:r>
            <a:r>
              <a:rPr lang="en-US" altLang="zh-CN" u="sng" kern="100" dirty="0" smtClean="0">
                <a:latin typeface="Times New Roman"/>
                <a:ea typeface="华文细黑"/>
                <a:cs typeface="Times New Roman"/>
              </a:rPr>
              <a:t>               </a:t>
            </a:r>
            <a:r>
              <a:rPr lang="zh-CN" altLang="zh-CN" kern="100" dirty="0" smtClean="0">
                <a:latin typeface="Times New Roman"/>
                <a:ea typeface="华文细黑"/>
                <a:cs typeface="Times New Roman"/>
              </a:rPr>
              <a:t>决定的</a:t>
            </a:r>
            <a:endParaRPr lang="en-US" altLang="zh-CN" kern="100" dirty="0" smtClean="0">
              <a:latin typeface="Times New Roman"/>
              <a:ea typeface="华文细黑"/>
            </a:endParaRPr>
          </a:p>
          <a:p>
            <a:pPr>
              <a:lnSpc>
                <a:spcPct val="150000"/>
              </a:lnSpc>
            </a:pPr>
            <a:r>
              <a:rPr lang="zh-CN" altLang="zh-CN" kern="100" dirty="0" smtClean="0">
                <a:latin typeface="Times New Roman"/>
                <a:ea typeface="华文细黑"/>
                <a:cs typeface="Times New Roman"/>
              </a:rPr>
              <a:t>如何</a:t>
            </a:r>
            <a:r>
              <a:rPr lang="zh-CN" altLang="zh-CN" kern="100" dirty="0">
                <a:latin typeface="Times New Roman"/>
                <a:ea typeface="华文细黑"/>
                <a:cs typeface="Times New Roman"/>
              </a:rPr>
              <a:t>树立：通过政府及其工作人员的</a:t>
            </a:r>
            <a:r>
              <a:rPr lang="zh-CN" altLang="zh-CN" kern="100" dirty="0" smtClean="0">
                <a:latin typeface="Times New Roman"/>
                <a:ea typeface="华文细黑"/>
                <a:cs typeface="Times New Roman"/>
              </a:rPr>
              <a:t>决策</a:t>
            </a:r>
            <a:endParaRPr lang="en-US" altLang="zh-CN" kern="100" dirty="0" smtClean="0">
              <a:latin typeface="Times New Roman"/>
              <a:ea typeface="华文细黑"/>
              <a:cs typeface="Times New Roman"/>
            </a:endParaRPr>
          </a:p>
          <a:p>
            <a:pPr>
              <a:lnSpc>
                <a:spcPct val="150000"/>
              </a:lnSpc>
            </a:pPr>
            <a:r>
              <a:rPr lang="en-US" altLang="zh-CN" kern="100" dirty="0" smtClean="0">
                <a:latin typeface="Cambria Math"/>
                <a:ea typeface="华文细黑"/>
                <a:cs typeface="Cambria Math"/>
              </a:rPr>
              <a:t>⑫</a:t>
            </a:r>
            <a:r>
              <a:rPr lang="en-US" altLang="zh-CN" u="sng" kern="100" dirty="0" smtClean="0">
                <a:latin typeface="Times New Roman"/>
                <a:ea typeface="华文细黑"/>
                <a:cs typeface="Times New Roman"/>
              </a:rPr>
              <a:t>         </a:t>
            </a:r>
            <a:r>
              <a:rPr lang="zh-CN" altLang="zh-CN" kern="100" dirty="0" smtClean="0">
                <a:latin typeface="Times New Roman"/>
                <a:ea typeface="华文细黑"/>
                <a:cs typeface="Times New Roman"/>
              </a:rPr>
              <a:t>、</a:t>
            </a:r>
            <a:r>
              <a:rPr lang="zh-CN" altLang="zh-CN" kern="100" dirty="0">
                <a:latin typeface="Times New Roman"/>
                <a:ea typeface="华文细黑"/>
                <a:cs typeface="Times New Roman"/>
              </a:rPr>
              <a:t>执行顺畅、廉洁高效、业绩卓著等树立起来的</a:t>
            </a:r>
            <a:endParaRPr lang="zh-CN" altLang="en-US" kern="100" dirty="0">
              <a:latin typeface="Times New Roman"/>
              <a:ea typeface="华文细黑"/>
              <a:cs typeface="Times New Roman"/>
            </a:endParaRPr>
          </a:p>
        </p:txBody>
      </p:sp>
      <p:sp>
        <p:nvSpPr>
          <p:cNvPr id="54" name="左大括号 53"/>
          <p:cNvSpPr/>
          <p:nvPr/>
        </p:nvSpPr>
        <p:spPr>
          <a:xfrm>
            <a:off x="3790950" y="1753692"/>
            <a:ext cx="144016" cy="1771668"/>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a:p>
        </p:txBody>
      </p:sp>
      <p:sp>
        <p:nvSpPr>
          <p:cNvPr id="14" name="矩形 13"/>
          <p:cNvSpPr/>
          <p:nvPr/>
        </p:nvSpPr>
        <p:spPr>
          <a:xfrm>
            <a:off x="4078982" y="1572622"/>
            <a:ext cx="7446042" cy="2308324"/>
          </a:xfrm>
          <a:prstGeom prst="rect">
            <a:avLst/>
          </a:prstGeom>
        </p:spPr>
        <p:txBody>
          <a:bodyPr>
            <a:spAutoFit/>
          </a:bodyPr>
          <a:lstStyle/>
          <a:p>
            <a:pPr>
              <a:lnSpc>
                <a:spcPct val="150000"/>
              </a:lnSpc>
            </a:pPr>
            <a:r>
              <a:rPr lang="zh-CN" altLang="zh-CN" kern="100" dirty="0">
                <a:latin typeface="Times New Roman"/>
                <a:ea typeface="华文细黑"/>
                <a:cs typeface="Times New Roman"/>
              </a:rPr>
              <a:t>有利于政府作出正确的</a:t>
            </a:r>
            <a:r>
              <a:rPr lang="en-US" altLang="zh-CN" kern="100" dirty="0" smtClean="0">
                <a:latin typeface="宋体"/>
                <a:ea typeface="华文细黑"/>
                <a:cs typeface="Times New Roman"/>
              </a:rPr>
              <a:t>⑨</a:t>
            </a:r>
            <a:r>
              <a:rPr lang="en-US" altLang="zh-CN" u="sng" kern="100" dirty="0" smtClean="0">
                <a:latin typeface="Times New Roman"/>
                <a:ea typeface="华文细黑"/>
                <a:cs typeface="Times New Roman"/>
              </a:rPr>
              <a:t>		</a:t>
            </a:r>
            <a:endParaRPr lang="en-US" altLang="zh-CN" kern="100" dirty="0" smtClean="0">
              <a:latin typeface="Times New Roman"/>
              <a:ea typeface="华文细黑"/>
            </a:endParaRPr>
          </a:p>
          <a:p>
            <a:pPr>
              <a:lnSpc>
                <a:spcPct val="150000"/>
              </a:lnSpc>
            </a:pPr>
            <a:r>
              <a:rPr lang="zh-CN" altLang="zh-CN" kern="100" dirty="0" smtClean="0">
                <a:latin typeface="Times New Roman"/>
                <a:ea typeface="华文细黑"/>
                <a:cs typeface="Times New Roman"/>
              </a:rPr>
              <a:t>提高</a:t>
            </a:r>
            <a:r>
              <a:rPr lang="en-US" altLang="zh-CN" kern="100" dirty="0" smtClean="0">
                <a:latin typeface="宋体"/>
                <a:ea typeface="华文细黑"/>
                <a:cs typeface="Times New Roman"/>
              </a:rPr>
              <a:t>⑩</a:t>
            </a:r>
            <a:r>
              <a:rPr lang="en-US" altLang="zh-CN" u="sng" kern="100" dirty="0" smtClean="0">
                <a:latin typeface="Times New Roman"/>
                <a:ea typeface="华文细黑"/>
                <a:cs typeface="Times New Roman"/>
              </a:rPr>
              <a:t>       </a:t>
            </a:r>
            <a:r>
              <a:rPr lang="zh-CN" altLang="zh-CN" kern="100" dirty="0" smtClean="0">
                <a:latin typeface="Times New Roman"/>
                <a:ea typeface="华文细黑"/>
                <a:cs typeface="Times New Roman"/>
              </a:rPr>
              <a:t>水平</a:t>
            </a:r>
            <a:r>
              <a:rPr lang="zh-CN" altLang="zh-CN" kern="100" dirty="0">
                <a:latin typeface="Times New Roman"/>
                <a:ea typeface="华文细黑"/>
                <a:cs typeface="Times New Roman"/>
              </a:rPr>
              <a:t>和</a:t>
            </a:r>
            <a:r>
              <a:rPr lang="zh-CN" altLang="zh-CN" kern="100" dirty="0" smtClean="0">
                <a:latin typeface="Times New Roman"/>
                <a:ea typeface="华文细黑"/>
                <a:cs typeface="Times New Roman"/>
              </a:rPr>
              <a:t>工作效率</a:t>
            </a:r>
            <a:endParaRPr lang="en-US" altLang="zh-CN" kern="100" dirty="0" smtClean="0">
              <a:latin typeface="Times New Roman"/>
              <a:ea typeface="华文细黑"/>
            </a:endParaRPr>
          </a:p>
          <a:p>
            <a:pPr>
              <a:lnSpc>
                <a:spcPct val="150000"/>
              </a:lnSpc>
            </a:pPr>
            <a:r>
              <a:rPr lang="zh-CN" altLang="zh-CN" kern="100" dirty="0" smtClean="0">
                <a:latin typeface="Times New Roman"/>
                <a:ea typeface="华文细黑"/>
                <a:cs typeface="Times New Roman"/>
              </a:rPr>
              <a:t>防止</a:t>
            </a:r>
            <a:r>
              <a:rPr lang="zh-CN" altLang="zh-CN" kern="100" dirty="0">
                <a:latin typeface="Times New Roman"/>
                <a:ea typeface="华文细黑"/>
                <a:cs typeface="Times New Roman"/>
              </a:rPr>
              <a:t>滥用权力，防止各种腐败</a:t>
            </a:r>
            <a:r>
              <a:rPr lang="zh-CN" altLang="zh-CN" kern="100" dirty="0" smtClean="0">
                <a:latin typeface="Times New Roman"/>
                <a:ea typeface="华文细黑"/>
                <a:cs typeface="Times New Roman"/>
              </a:rPr>
              <a:t>行为</a:t>
            </a:r>
            <a:endParaRPr lang="en-US" altLang="zh-CN" kern="100" dirty="0" smtClean="0">
              <a:latin typeface="Times New Roman"/>
              <a:ea typeface="华文细黑"/>
            </a:endParaRPr>
          </a:p>
          <a:p>
            <a:pPr>
              <a:lnSpc>
                <a:spcPct val="150000"/>
              </a:lnSpc>
            </a:pPr>
            <a:r>
              <a:rPr lang="zh-CN" altLang="zh-CN" kern="100" dirty="0" smtClean="0">
                <a:latin typeface="Times New Roman"/>
                <a:ea typeface="华文细黑"/>
                <a:cs typeface="Times New Roman"/>
              </a:rPr>
              <a:t>真正</a:t>
            </a:r>
            <a:r>
              <a:rPr lang="zh-CN" altLang="zh-CN" kern="100" dirty="0">
                <a:latin typeface="Times New Roman"/>
                <a:ea typeface="华文细黑"/>
                <a:cs typeface="Times New Roman"/>
              </a:rPr>
              <a:t>做到权为民所用</a:t>
            </a:r>
            <a:endParaRPr lang="zh-CN" altLang="en-US" dirty="0"/>
          </a:p>
        </p:txBody>
      </p:sp>
      <p:sp>
        <p:nvSpPr>
          <p:cNvPr id="4" name="矩形 3"/>
          <p:cNvSpPr/>
          <p:nvPr/>
        </p:nvSpPr>
        <p:spPr>
          <a:xfrm>
            <a:off x="5871051" y="231825"/>
            <a:ext cx="1107996" cy="461665"/>
          </a:xfrm>
          <a:prstGeom prst="rect">
            <a:avLst/>
          </a:prstGeom>
        </p:spPr>
        <p:txBody>
          <a:bodyPr wrap="none">
            <a:spAutoFit/>
          </a:bodyPr>
          <a:lstStyle/>
          <a:p>
            <a:r>
              <a:rPr lang="zh-CN" altLang="zh-CN" kern="100" dirty="0">
                <a:solidFill>
                  <a:schemeClr val="accent6">
                    <a:lumMod val="75000"/>
                  </a:schemeClr>
                </a:solidFill>
                <a:latin typeface="Times New Roman"/>
                <a:ea typeface="华文细黑"/>
                <a:cs typeface="Times New Roman"/>
              </a:rPr>
              <a:t>双</a:t>
            </a:r>
            <a:r>
              <a:rPr lang="zh-CN" altLang="zh-CN" kern="100" dirty="0" smtClean="0">
                <a:solidFill>
                  <a:schemeClr val="accent6">
                    <a:lumMod val="75000"/>
                  </a:schemeClr>
                </a:solidFill>
                <a:latin typeface="Times New Roman"/>
                <a:ea typeface="华文细黑"/>
                <a:cs typeface="Times New Roman"/>
              </a:rPr>
              <a:t>刃</a:t>
            </a:r>
            <a:r>
              <a:rPr lang="zh-CN" altLang="en-US" kern="100" dirty="0" smtClean="0">
                <a:solidFill>
                  <a:schemeClr val="accent6">
                    <a:lumMod val="75000"/>
                  </a:schemeClr>
                </a:solidFill>
                <a:latin typeface="Times New Roman"/>
                <a:ea typeface="华文细黑"/>
                <a:cs typeface="Times New Roman"/>
              </a:rPr>
              <a:t>剑</a:t>
            </a:r>
            <a:endParaRPr lang="zh-CN" altLang="en-US" dirty="0">
              <a:solidFill>
                <a:schemeClr val="accent6">
                  <a:lumMod val="75000"/>
                </a:schemeClr>
              </a:solidFill>
            </a:endParaRPr>
          </a:p>
        </p:txBody>
      </p:sp>
      <p:sp>
        <p:nvSpPr>
          <p:cNvPr id="21" name="矩形 20"/>
          <p:cNvSpPr/>
          <p:nvPr/>
        </p:nvSpPr>
        <p:spPr>
          <a:xfrm>
            <a:off x="9399443" y="735881"/>
            <a:ext cx="800219" cy="461665"/>
          </a:xfrm>
          <a:prstGeom prst="rect">
            <a:avLst/>
          </a:prstGeom>
        </p:spPr>
        <p:txBody>
          <a:bodyPr wrap="none">
            <a:spAutoFit/>
          </a:bodyPr>
          <a:lstStyle/>
          <a:p>
            <a:r>
              <a:rPr lang="zh-CN" altLang="en-US" kern="100" dirty="0">
                <a:solidFill>
                  <a:schemeClr val="accent6">
                    <a:lumMod val="75000"/>
                  </a:schemeClr>
                </a:solidFill>
                <a:latin typeface="Times New Roman"/>
                <a:ea typeface="华文细黑"/>
                <a:cs typeface="Times New Roman"/>
              </a:rPr>
              <a:t>民主</a:t>
            </a:r>
            <a:endParaRPr lang="zh-CN" altLang="en-US" dirty="0">
              <a:solidFill>
                <a:schemeClr val="accent6">
                  <a:lumMod val="75000"/>
                </a:schemeClr>
              </a:solidFill>
            </a:endParaRPr>
          </a:p>
        </p:txBody>
      </p:sp>
      <p:sp>
        <p:nvSpPr>
          <p:cNvPr id="22" name="矩形 21"/>
          <p:cNvSpPr/>
          <p:nvPr/>
        </p:nvSpPr>
        <p:spPr>
          <a:xfrm>
            <a:off x="11279782" y="735881"/>
            <a:ext cx="800219" cy="461665"/>
          </a:xfrm>
          <a:prstGeom prst="rect">
            <a:avLst/>
          </a:prstGeom>
        </p:spPr>
        <p:txBody>
          <a:bodyPr wrap="none">
            <a:spAutoFit/>
          </a:bodyPr>
          <a:lstStyle/>
          <a:p>
            <a:r>
              <a:rPr lang="zh-CN" altLang="en-US" kern="100" dirty="0">
                <a:solidFill>
                  <a:schemeClr val="accent6">
                    <a:lumMod val="75000"/>
                  </a:schemeClr>
                </a:solidFill>
                <a:latin typeface="Times New Roman"/>
                <a:ea typeface="华文细黑"/>
                <a:cs typeface="Times New Roman"/>
              </a:rPr>
              <a:t>法制</a:t>
            </a:r>
            <a:endParaRPr lang="zh-CN" altLang="en-US" dirty="0">
              <a:solidFill>
                <a:schemeClr val="accent6">
                  <a:lumMod val="75000"/>
                </a:schemeClr>
              </a:solidFill>
            </a:endParaRPr>
          </a:p>
        </p:txBody>
      </p:sp>
      <p:cxnSp>
        <p:nvCxnSpPr>
          <p:cNvPr id="6" name="直接连接符 5"/>
          <p:cNvCxnSpPr/>
          <p:nvPr/>
        </p:nvCxnSpPr>
        <p:spPr>
          <a:xfrm>
            <a:off x="11279782" y="1197546"/>
            <a:ext cx="80021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8463339" y="1269554"/>
            <a:ext cx="800219" cy="461665"/>
          </a:xfrm>
          <a:prstGeom prst="rect">
            <a:avLst/>
          </a:prstGeom>
        </p:spPr>
        <p:txBody>
          <a:bodyPr wrap="none">
            <a:spAutoFit/>
          </a:bodyPr>
          <a:lstStyle/>
          <a:p>
            <a:r>
              <a:rPr lang="zh-CN" altLang="en-US" kern="100" dirty="0">
                <a:solidFill>
                  <a:schemeClr val="accent6">
                    <a:lumMod val="75000"/>
                  </a:schemeClr>
                </a:solidFill>
                <a:latin typeface="Times New Roman"/>
                <a:ea typeface="华文细黑"/>
                <a:cs typeface="Times New Roman"/>
              </a:rPr>
              <a:t>内部</a:t>
            </a:r>
            <a:endParaRPr lang="zh-CN" altLang="en-US" dirty="0">
              <a:solidFill>
                <a:schemeClr val="accent6">
                  <a:lumMod val="75000"/>
                </a:schemeClr>
              </a:solidFill>
            </a:endParaRPr>
          </a:p>
        </p:txBody>
      </p:sp>
      <p:sp>
        <p:nvSpPr>
          <p:cNvPr id="28" name="矩形 27"/>
          <p:cNvSpPr/>
          <p:nvPr/>
        </p:nvSpPr>
        <p:spPr>
          <a:xfrm>
            <a:off x="7607374" y="1629594"/>
            <a:ext cx="800219" cy="461665"/>
          </a:xfrm>
          <a:prstGeom prst="rect">
            <a:avLst/>
          </a:prstGeom>
        </p:spPr>
        <p:txBody>
          <a:bodyPr wrap="none">
            <a:spAutoFit/>
          </a:bodyPr>
          <a:lstStyle/>
          <a:p>
            <a:r>
              <a:rPr lang="zh-CN" altLang="en-US" kern="100" dirty="0">
                <a:solidFill>
                  <a:schemeClr val="accent6">
                    <a:lumMod val="75000"/>
                  </a:schemeClr>
                </a:solidFill>
                <a:latin typeface="Times New Roman"/>
                <a:ea typeface="华文细黑"/>
                <a:cs typeface="Times New Roman"/>
              </a:rPr>
              <a:t>决策</a:t>
            </a:r>
            <a:endParaRPr lang="zh-CN" altLang="en-US" dirty="0">
              <a:solidFill>
                <a:schemeClr val="accent6">
                  <a:lumMod val="75000"/>
                </a:schemeClr>
              </a:solidFill>
            </a:endParaRPr>
          </a:p>
        </p:txBody>
      </p:sp>
      <p:sp>
        <p:nvSpPr>
          <p:cNvPr id="29" name="矩形 28"/>
          <p:cNvSpPr/>
          <p:nvPr/>
        </p:nvSpPr>
        <p:spPr>
          <a:xfrm>
            <a:off x="4943078" y="2205658"/>
            <a:ext cx="800219" cy="461665"/>
          </a:xfrm>
          <a:prstGeom prst="rect">
            <a:avLst/>
          </a:prstGeom>
        </p:spPr>
        <p:txBody>
          <a:bodyPr wrap="none">
            <a:spAutoFit/>
          </a:bodyPr>
          <a:lstStyle/>
          <a:p>
            <a:r>
              <a:rPr lang="zh-CN" altLang="en-US" kern="100" dirty="0">
                <a:solidFill>
                  <a:schemeClr val="accent6">
                    <a:lumMod val="75000"/>
                  </a:schemeClr>
                </a:solidFill>
                <a:latin typeface="Times New Roman"/>
                <a:ea typeface="华文细黑"/>
                <a:cs typeface="Times New Roman"/>
              </a:rPr>
              <a:t>行政</a:t>
            </a:r>
            <a:endParaRPr lang="zh-CN" altLang="en-US" dirty="0">
              <a:solidFill>
                <a:schemeClr val="accent6">
                  <a:lumMod val="75000"/>
                </a:schemeClr>
              </a:solidFill>
            </a:endParaRPr>
          </a:p>
        </p:txBody>
      </p:sp>
      <p:sp>
        <p:nvSpPr>
          <p:cNvPr id="30" name="矩形 29"/>
          <p:cNvSpPr/>
          <p:nvPr/>
        </p:nvSpPr>
        <p:spPr>
          <a:xfrm>
            <a:off x="5903570" y="4840337"/>
            <a:ext cx="1415772" cy="461665"/>
          </a:xfrm>
          <a:prstGeom prst="rect">
            <a:avLst/>
          </a:prstGeom>
        </p:spPr>
        <p:txBody>
          <a:bodyPr wrap="none">
            <a:spAutoFit/>
          </a:bodyPr>
          <a:lstStyle/>
          <a:p>
            <a:r>
              <a:rPr lang="zh-CN" altLang="en-US" kern="100" dirty="0">
                <a:solidFill>
                  <a:schemeClr val="accent6">
                    <a:lumMod val="75000"/>
                  </a:schemeClr>
                </a:solidFill>
                <a:latin typeface="Times New Roman"/>
                <a:ea typeface="华文细黑"/>
                <a:cs typeface="Times New Roman"/>
              </a:rPr>
              <a:t>国家性质</a:t>
            </a:r>
            <a:endParaRPr lang="zh-CN" altLang="en-US" dirty="0">
              <a:solidFill>
                <a:schemeClr val="accent6">
                  <a:lumMod val="75000"/>
                </a:schemeClr>
              </a:solidFill>
            </a:endParaRPr>
          </a:p>
        </p:txBody>
      </p:sp>
      <p:sp>
        <p:nvSpPr>
          <p:cNvPr id="31" name="矩形 30"/>
          <p:cNvSpPr/>
          <p:nvPr/>
        </p:nvSpPr>
        <p:spPr>
          <a:xfrm>
            <a:off x="3782819" y="5878066"/>
            <a:ext cx="800219" cy="461665"/>
          </a:xfrm>
          <a:prstGeom prst="rect">
            <a:avLst/>
          </a:prstGeom>
        </p:spPr>
        <p:txBody>
          <a:bodyPr wrap="none">
            <a:spAutoFit/>
          </a:bodyPr>
          <a:lstStyle/>
          <a:p>
            <a:r>
              <a:rPr lang="zh-CN" altLang="en-US" kern="100" dirty="0">
                <a:solidFill>
                  <a:schemeClr val="accent6">
                    <a:lumMod val="75000"/>
                  </a:schemeClr>
                </a:solidFill>
                <a:latin typeface="Times New Roman"/>
                <a:ea typeface="华文细黑"/>
                <a:cs typeface="Times New Roman"/>
              </a:rPr>
              <a:t>科学</a:t>
            </a:r>
            <a:endParaRPr lang="zh-CN" altLang="en-US" dirty="0">
              <a:solidFill>
                <a:schemeClr val="accent6">
                  <a:lumMod val="75000"/>
                </a:schemeClr>
              </a:solidFill>
            </a:endParaRPr>
          </a:p>
        </p:txBody>
      </p:sp>
      <p:sp>
        <p:nvSpPr>
          <p:cNvPr id="24" name="矩形 23"/>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32" name="圆角矩形 31"/>
          <p:cNvSpPr/>
          <p:nvPr/>
        </p:nvSpPr>
        <p:spPr>
          <a:xfrm>
            <a:off x="10343678"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
        <p:nvSpPr>
          <p:cNvPr id="33" name="圆角矩形 32">
            <a:hlinkClick r:id="rId3" action="ppaction://hlinksldjump"/>
          </p:cNvPr>
          <p:cNvSpPr/>
          <p:nvPr/>
        </p:nvSpPr>
        <p:spPr>
          <a:xfrm>
            <a:off x="11376626" y="6653833"/>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b="1" dirty="0" smtClean="0">
                <a:solidFill>
                  <a:srgbClr val="0000FF"/>
                </a:solidFill>
                <a:latin typeface="黑体" pitchFamily="49" charset="-122"/>
                <a:ea typeface="黑体" pitchFamily="49" charset="-122"/>
              </a:rPr>
              <a:t>返回</a:t>
            </a:r>
            <a:endParaRPr lang="zh-CN" altLang="en-US" sz="1400" b="1" dirty="0">
              <a:solidFill>
                <a:srgbClr val="0000FF"/>
              </a:solidFill>
              <a:latin typeface="黑体" pitchFamily="49" charset="-122"/>
              <a:ea typeface="黑体" pitchFamily="49" charset="-122"/>
            </a:endParaRPr>
          </a:p>
        </p:txBody>
      </p:sp>
    </p:spTree>
    <p:extLst>
      <p:ext uri="{BB962C8B-B14F-4D97-AF65-F5344CB8AC3E}">
        <p14:creationId xmlns:p14="http://schemas.microsoft.com/office/powerpoint/2010/main" val="363150638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blinds(horizontal)">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blinds(horizontal)">
                                      <p:cBhvr>
                                        <p:cTn id="17" dur="500"/>
                                        <p:tgtEl>
                                          <p:spTgt spid="22"/>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blinds(horizontal)">
                                      <p:cBhvr>
                                        <p:cTn id="22" dur="500"/>
                                        <p:tgtEl>
                                          <p:spTgt spid="27"/>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blinds(horizontal)">
                                      <p:cBhvr>
                                        <p:cTn id="27" dur="500"/>
                                        <p:tgtEl>
                                          <p:spTgt spid="28"/>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9"/>
                                        </p:tgtEl>
                                        <p:attrNameLst>
                                          <p:attrName>style.visibility</p:attrName>
                                        </p:attrNameLst>
                                      </p:cBhvr>
                                      <p:to>
                                        <p:strVal val="visible"/>
                                      </p:to>
                                    </p:set>
                                    <p:animEffect transition="in" filter="blinds(horizontal)">
                                      <p:cBhvr>
                                        <p:cTn id="32" dur="500"/>
                                        <p:tgtEl>
                                          <p:spTgt spid="29"/>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blinds(horizontal)">
                                      <p:cBhvr>
                                        <p:cTn id="37" dur="500"/>
                                        <p:tgtEl>
                                          <p:spTgt spid="30"/>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blinds(horizontal)">
                                      <p:cBhvr>
                                        <p:cTn id="42" dur="500"/>
                                        <p:tgtEl>
                                          <p:spTgt spid="31"/>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xit" presetSubtype="0" fill="hold" grpId="1" nodeType="clickEffect">
                                  <p:stCondLst>
                                    <p:cond delay="0"/>
                                  </p:stCondLst>
                                  <p:childTnLst>
                                    <p:animEffect transition="out" filter="fade">
                                      <p:cBhvr>
                                        <p:cTn id="46" dur="500"/>
                                        <p:tgtEl>
                                          <p:spTgt spid="4"/>
                                        </p:tgtEl>
                                      </p:cBhvr>
                                    </p:animEffect>
                                    <p:set>
                                      <p:cBhvr>
                                        <p:cTn id="47" dur="1" fill="hold">
                                          <p:stCondLst>
                                            <p:cond delay="499"/>
                                          </p:stCondLst>
                                        </p:cTn>
                                        <p:tgtEl>
                                          <p:spTgt spid="4"/>
                                        </p:tgtEl>
                                        <p:attrNameLst>
                                          <p:attrName>style.visibility</p:attrName>
                                        </p:attrNameLst>
                                      </p:cBhvr>
                                      <p:to>
                                        <p:strVal val="hidden"/>
                                      </p:to>
                                    </p:set>
                                  </p:childTnLst>
                                </p:cTn>
                              </p:par>
                              <p:par>
                                <p:cTn id="48" presetID="10" presetClass="exit" presetSubtype="0" fill="hold" grpId="1" nodeType="withEffect">
                                  <p:stCondLst>
                                    <p:cond delay="0"/>
                                  </p:stCondLst>
                                  <p:childTnLst>
                                    <p:animEffect transition="out" filter="fade">
                                      <p:cBhvr>
                                        <p:cTn id="49" dur="500"/>
                                        <p:tgtEl>
                                          <p:spTgt spid="21"/>
                                        </p:tgtEl>
                                      </p:cBhvr>
                                    </p:animEffect>
                                    <p:set>
                                      <p:cBhvr>
                                        <p:cTn id="50" dur="1" fill="hold">
                                          <p:stCondLst>
                                            <p:cond delay="499"/>
                                          </p:stCondLst>
                                        </p:cTn>
                                        <p:tgtEl>
                                          <p:spTgt spid="21"/>
                                        </p:tgtEl>
                                        <p:attrNameLst>
                                          <p:attrName>style.visibility</p:attrName>
                                        </p:attrNameLst>
                                      </p:cBhvr>
                                      <p:to>
                                        <p:strVal val="hidden"/>
                                      </p:to>
                                    </p:set>
                                  </p:childTnLst>
                                </p:cTn>
                              </p:par>
                              <p:par>
                                <p:cTn id="51" presetID="10" presetClass="exit" presetSubtype="0" fill="hold" grpId="1" nodeType="withEffect">
                                  <p:stCondLst>
                                    <p:cond delay="0"/>
                                  </p:stCondLst>
                                  <p:childTnLst>
                                    <p:animEffect transition="out" filter="fade">
                                      <p:cBhvr>
                                        <p:cTn id="52" dur="500"/>
                                        <p:tgtEl>
                                          <p:spTgt spid="22"/>
                                        </p:tgtEl>
                                      </p:cBhvr>
                                    </p:animEffect>
                                    <p:set>
                                      <p:cBhvr>
                                        <p:cTn id="53" dur="1" fill="hold">
                                          <p:stCondLst>
                                            <p:cond delay="499"/>
                                          </p:stCondLst>
                                        </p:cTn>
                                        <p:tgtEl>
                                          <p:spTgt spid="22"/>
                                        </p:tgtEl>
                                        <p:attrNameLst>
                                          <p:attrName>style.visibility</p:attrName>
                                        </p:attrNameLst>
                                      </p:cBhvr>
                                      <p:to>
                                        <p:strVal val="hidden"/>
                                      </p:to>
                                    </p:set>
                                  </p:childTnLst>
                                </p:cTn>
                              </p:par>
                              <p:par>
                                <p:cTn id="54" presetID="10" presetClass="exit" presetSubtype="0" fill="hold" grpId="1" nodeType="withEffect">
                                  <p:stCondLst>
                                    <p:cond delay="0"/>
                                  </p:stCondLst>
                                  <p:childTnLst>
                                    <p:animEffect transition="out" filter="fade">
                                      <p:cBhvr>
                                        <p:cTn id="55" dur="500"/>
                                        <p:tgtEl>
                                          <p:spTgt spid="27"/>
                                        </p:tgtEl>
                                      </p:cBhvr>
                                    </p:animEffect>
                                    <p:set>
                                      <p:cBhvr>
                                        <p:cTn id="56" dur="1" fill="hold">
                                          <p:stCondLst>
                                            <p:cond delay="499"/>
                                          </p:stCondLst>
                                        </p:cTn>
                                        <p:tgtEl>
                                          <p:spTgt spid="27"/>
                                        </p:tgtEl>
                                        <p:attrNameLst>
                                          <p:attrName>style.visibility</p:attrName>
                                        </p:attrNameLst>
                                      </p:cBhvr>
                                      <p:to>
                                        <p:strVal val="hidden"/>
                                      </p:to>
                                    </p:set>
                                  </p:childTnLst>
                                </p:cTn>
                              </p:par>
                              <p:par>
                                <p:cTn id="57" presetID="10" presetClass="exit" presetSubtype="0" fill="hold" grpId="1" nodeType="withEffect">
                                  <p:stCondLst>
                                    <p:cond delay="0"/>
                                  </p:stCondLst>
                                  <p:childTnLst>
                                    <p:animEffect transition="out" filter="fade">
                                      <p:cBhvr>
                                        <p:cTn id="58" dur="500"/>
                                        <p:tgtEl>
                                          <p:spTgt spid="28"/>
                                        </p:tgtEl>
                                      </p:cBhvr>
                                    </p:animEffect>
                                    <p:set>
                                      <p:cBhvr>
                                        <p:cTn id="59" dur="1" fill="hold">
                                          <p:stCondLst>
                                            <p:cond delay="499"/>
                                          </p:stCondLst>
                                        </p:cTn>
                                        <p:tgtEl>
                                          <p:spTgt spid="28"/>
                                        </p:tgtEl>
                                        <p:attrNameLst>
                                          <p:attrName>style.visibility</p:attrName>
                                        </p:attrNameLst>
                                      </p:cBhvr>
                                      <p:to>
                                        <p:strVal val="hidden"/>
                                      </p:to>
                                    </p:set>
                                  </p:childTnLst>
                                </p:cTn>
                              </p:par>
                              <p:par>
                                <p:cTn id="60" presetID="10" presetClass="exit" presetSubtype="0" fill="hold" grpId="1" nodeType="withEffect">
                                  <p:stCondLst>
                                    <p:cond delay="0"/>
                                  </p:stCondLst>
                                  <p:childTnLst>
                                    <p:animEffect transition="out" filter="fade">
                                      <p:cBhvr>
                                        <p:cTn id="61" dur="500"/>
                                        <p:tgtEl>
                                          <p:spTgt spid="29"/>
                                        </p:tgtEl>
                                      </p:cBhvr>
                                    </p:animEffect>
                                    <p:set>
                                      <p:cBhvr>
                                        <p:cTn id="62" dur="1" fill="hold">
                                          <p:stCondLst>
                                            <p:cond delay="499"/>
                                          </p:stCondLst>
                                        </p:cTn>
                                        <p:tgtEl>
                                          <p:spTgt spid="29"/>
                                        </p:tgtEl>
                                        <p:attrNameLst>
                                          <p:attrName>style.visibility</p:attrName>
                                        </p:attrNameLst>
                                      </p:cBhvr>
                                      <p:to>
                                        <p:strVal val="hidden"/>
                                      </p:to>
                                    </p:set>
                                  </p:childTnLst>
                                </p:cTn>
                              </p:par>
                              <p:par>
                                <p:cTn id="63" presetID="10" presetClass="exit" presetSubtype="0" fill="hold" grpId="1" nodeType="withEffect">
                                  <p:stCondLst>
                                    <p:cond delay="0"/>
                                  </p:stCondLst>
                                  <p:childTnLst>
                                    <p:animEffect transition="out" filter="fade">
                                      <p:cBhvr>
                                        <p:cTn id="64" dur="500"/>
                                        <p:tgtEl>
                                          <p:spTgt spid="30"/>
                                        </p:tgtEl>
                                      </p:cBhvr>
                                    </p:animEffect>
                                    <p:set>
                                      <p:cBhvr>
                                        <p:cTn id="65" dur="1" fill="hold">
                                          <p:stCondLst>
                                            <p:cond delay="499"/>
                                          </p:stCondLst>
                                        </p:cTn>
                                        <p:tgtEl>
                                          <p:spTgt spid="30"/>
                                        </p:tgtEl>
                                        <p:attrNameLst>
                                          <p:attrName>style.visibility</p:attrName>
                                        </p:attrNameLst>
                                      </p:cBhvr>
                                      <p:to>
                                        <p:strVal val="hidden"/>
                                      </p:to>
                                    </p:set>
                                  </p:childTnLst>
                                </p:cTn>
                              </p:par>
                              <p:par>
                                <p:cTn id="66" presetID="10" presetClass="exit" presetSubtype="0" fill="hold" grpId="1" nodeType="withEffect">
                                  <p:stCondLst>
                                    <p:cond delay="0"/>
                                  </p:stCondLst>
                                  <p:childTnLst>
                                    <p:animEffect transition="out" filter="fade">
                                      <p:cBhvr>
                                        <p:cTn id="67" dur="500"/>
                                        <p:tgtEl>
                                          <p:spTgt spid="31"/>
                                        </p:tgtEl>
                                      </p:cBhvr>
                                    </p:animEffect>
                                    <p:set>
                                      <p:cBhvr>
                                        <p:cTn id="68"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2"/>
                  </p:tgtEl>
                </p:cond>
              </p:nextCondLst>
            </p:seq>
          </p:childTnLst>
        </p:cTn>
      </p:par>
    </p:tnLst>
    <p:bldLst>
      <p:bldP spid="4" grpId="0"/>
      <p:bldP spid="4" grpId="1"/>
      <p:bldP spid="21" grpId="0"/>
      <p:bldP spid="21" grpId="1"/>
      <p:bldP spid="22" grpId="0"/>
      <p:bldP spid="22" grpId="1"/>
      <p:bldP spid="27" grpId="0"/>
      <p:bldP spid="27" grpId="1"/>
      <p:bldP spid="28" grpId="0"/>
      <p:bldP spid="28" grpId="1"/>
      <p:bldP spid="29" grpId="0"/>
      <p:bldP spid="29" grpId="1"/>
      <p:bldP spid="30" grpId="0"/>
      <p:bldP spid="30" grpId="1"/>
      <p:bldP spid="31" grpId="0"/>
      <p:bldP spid="31"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92016" y="3501802"/>
            <a:ext cx="11647561" cy="2952328"/>
          </a:xfrm>
          <a:prstGeom prst="rect">
            <a:avLst/>
          </a:prstGeom>
          <a:solidFill>
            <a:schemeClr val="accent1">
              <a:lumMod val="20000"/>
              <a:lumOff val="8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just">
              <a:lnSpc>
                <a:spcPct val="150000"/>
              </a:lnSpc>
              <a:spcAft>
                <a:spcPts val="0"/>
              </a:spcAft>
              <a:tabLst>
                <a:tab pos="1890395" algn="l"/>
              </a:tabLst>
            </a:pPr>
            <a:endParaRPr lang="zh-CN" altLang="zh-CN" kern="100" dirty="0">
              <a:ln>
                <a:solidFill>
                  <a:schemeClr val="bg2"/>
                </a:solidFill>
              </a:ln>
              <a:solidFill>
                <a:schemeClr val="accent6">
                  <a:lumMod val="75000"/>
                </a:schemeClr>
              </a:solidFill>
              <a:latin typeface="Times New Roman"/>
              <a:ea typeface="华文细黑"/>
              <a:cs typeface="Times New Roman"/>
            </a:endParaRPr>
          </a:p>
        </p:txBody>
      </p:sp>
      <p:sp>
        <p:nvSpPr>
          <p:cNvPr id="5" name="矩形 4"/>
          <p:cNvSpPr/>
          <p:nvPr/>
        </p:nvSpPr>
        <p:spPr>
          <a:xfrm>
            <a:off x="592081" y="635744"/>
            <a:ext cx="11010769" cy="6028249"/>
          </a:xfrm>
          <a:prstGeom prst="rect">
            <a:avLst/>
          </a:prstGeom>
        </p:spPr>
        <p:txBody>
          <a:bodyPr>
            <a:spAutoFit/>
          </a:bodyPr>
          <a:lstStyle/>
          <a:p>
            <a:pPr algn="just">
              <a:lnSpc>
                <a:spcPct val="150000"/>
              </a:lnSpc>
              <a:spcAft>
                <a:spcPts val="0"/>
              </a:spcAft>
              <a:tabLst>
                <a:tab pos="2340610" algn="l"/>
              </a:tabLst>
            </a:pPr>
            <a:r>
              <a:rPr lang="en-US" altLang="zh-CN" sz="2800" kern="100" dirty="0" smtClean="0">
                <a:latin typeface="Times New Roman"/>
                <a:ea typeface="华文细黑"/>
                <a:cs typeface="Courier New"/>
              </a:rPr>
              <a:t>1.</a:t>
            </a:r>
            <a:r>
              <a:rPr lang="zh-CN" altLang="zh-CN" sz="2800" kern="100" dirty="0">
                <a:latin typeface="Times New Roman"/>
                <a:ea typeface="华文细黑"/>
                <a:cs typeface="Times New Roman"/>
              </a:rPr>
              <a:t>科学决策、民主决策、依法决策</a:t>
            </a:r>
            <a:endParaRPr lang="zh-CN" altLang="zh-CN" sz="280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科学决策：不断完善决策信息和智力支持系统，提高决策的科学性。</a:t>
            </a:r>
            <a:endParaRPr lang="zh-CN" altLang="zh-CN" sz="280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民主决策：增强决策透明度和公众参与度，使决策能够更好地反映民意、集中民智。</a:t>
            </a:r>
            <a:endParaRPr lang="zh-CN" altLang="zh-CN" sz="280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(3)</a:t>
            </a:r>
            <a:r>
              <a:rPr lang="zh-CN" altLang="zh-CN" sz="2800" kern="100" dirty="0">
                <a:latin typeface="Times New Roman"/>
                <a:ea typeface="华文细黑"/>
                <a:cs typeface="Times New Roman"/>
              </a:rPr>
              <a:t>依法决策：确保决策制度科学、程序正当、过程公开、责任明确。</a:t>
            </a:r>
            <a:endParaRPr lang="zh-CN" altLang="zh-CN" sz="2800" kern="100" dirty="0">
              <a:latin typeface="宋体"/>
              <a:cs typeface="Courier New"/>
            </a:endParaRPr>
          </a:p>
          <a:p>
            <a:pPr>
              <a:lnSpc>
                <a:spcPct val="150000"/>
              </a:lnSpc>
            </a:pPr>
            <a:r>
              <a:rPr lang="zh-CN" altLang="zh-CN" sz="2800" b="1" kern="100" dirty="0">
                <a:solidFill>
                  <a:srgbClr val="0000FF"/>
                </a:solidFill>
                <a:latin typeface="Times New Roman"/>
                <a:cs typeface="Times New Roman"/>
              </a:rPr>
              <a:t>提示　</a:t>
            </a:r>
            <a:r>
              <a:rPr lang="zh-CN" altLang="zh-CN" sz="2800" kern="100" dirty="0">
                <a:latin typeface="Times New Roman"/>
                <a:ea typeface="华文细黑"/>
                <a:cs typeface="Times New Roman"/>
              </a:rPr>
              <a:t>如何推进政府决策的科学化、民主化，需要从政府和公民两个角度考虑。政府角度主要是反映民意、集中民智，坚持科学决策、民主决策和依法决策；公民角度主要是通过社情民意反映制度、专家咨询制度等合法渠道参与民主决策。</a:t>
            </a:r>
            <a:endParaRPr lang="zh-CN" altLang="en-US" sz="2800" dirty="0"/>
          </a:p>
        </p:txBody>
      </p:sp>
      <p:sp>
        <p:nvSpPr>
          <p:cNvPr id="3" name="矩形 2"/>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4" name="圆角矩形 3"/>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提醒</a:t>
            </a:r>
          </a:p>
        </p:txBody>
      </p:sp>
      <p:sp>
        <p:nvSpPr>
          <p:cNvPr id="7" name="矩形 6"/>
          <p:cNvSpPr/>
          <p:nvPr/>
        </p:nvSpPr>
        <p:spPr>
          <a:xfrm>
            <a:off x="82433" y="189434"/>
            <a:ext cx="8461045" cy="584775"/>
          </a:xfrm>
          <a:prstGeom prst="rect">
            <a:avLst/>
          </a:prstGeom>
        </p:spPr>
        <p:txBody>
          <a:bodyPr>
            <a:spAutoFit/>
          </a:bodyPr>
          <a:lstStyle/>
          <a:p>
            <a:r>
              <a:rPr lang="zh-CN" altLang="en-US" sz="3200" b="1" dirty="0">
                <a:solidFill>
                  <a:srgbClr val="0000FF"/>
                </a:solidFill>
                <a:latin typeface="微软雅黑"/>
                <a:ea typeface="微软雅黑"/>
              </a:rPr>
              <a:t>考点一　政府依法行政</a:t>
            </a:r>
          </a:p>
        </p:txBody>
      </p:sp>
      <p:cxnSp>
        <p:nvCxnSpPr>
          <p:cNvPr id="8" name="直接连接符 7"/>
          <p:cNvCxnSpPr/>
          <p:nvPr/>
        </p:nvCxnSpPr>
        <p:spPr>
          <a:xfrm>
            <a:off x="-25474" y="741856"/>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9" name="对角圆角矩形 8"/>
          <p:cNvSpPr/>
          <p:nvPr/>
        </p:nvSpPr>
        <p:spPr>
          <a:xfrm>
            <a:off x="10413128" y="333450"/>
            <a:ext cx="1514726" cy="535364"/>
          </a:xfrm>
          <a:prstGeom prst="round2Diag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zh-CN" altLang="en-US" b="1" dirty="0">
                <a:solidFill>
                  <a:schemeClr val="bg1"/>
                </a:solidFill>
                <a:latin typeface="微软雅黑" pitchFamily="34" charset="-122"/>
                <a:ea typeface="微软雅黑" pitchFamily="34" charset="-122"/>
              </a:rPr>
              <a:t>考点梳理</a:t>
            </a:r>
          </a:p>
        </p:txBody>
      </p:sp>
    </p:spTree>
    <p:extLst>
      <p:ext uri="{BB962C8B-B14F-4D97-AF65-F5344CB8AC3E}">
        <p14:creationId xmlns:p14="http://schemas.microsoft.com/office/powerpoint/2010/main" val="8678631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4" end="4"/>
                                            </p:txEl>
                                          </p:spTgt>
                                        </p:tgtEl>
                                        <p:attrNameLst>
                                          <p:attrName>style.visibility</p:attrName>
                                        </p:attrNameLst>
                                      </p:cBhvr>
                                      <p:to>
                                        <p:strVal val="visible"/>
                                      </p:to>
                                    </p:set>
                                    <p:animEffect transition="in" filter="blinds(horizontal)">
                                      <p:cBhvr>
                                        <p:cTn id="7" dur="500"/>
                                        <p:tgtEl>
                                          <p:spTgt spid="5">
                                            <p:txEl>
                                              <p:pRg st="4" end="4"/>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0" nodeType="clickEffect">
                                  <p:stCondLst>
                                    <p:cond delay="0"/>
                                  </p:stCondLst>
                                  <p:childTnLst>
                                    <p:animEffect transition="out" filter="fade">
                                      <p:cBhvr>
                                        <p:cTn id="14" dur="500"/>
                                        <p:tgtEl>
                                          <p:spTgt spid="5">
                                            <p:txEl>
                                              <p:pRg st="4" end="4"/>
                                            </p:txEl>
                                          </p:spTgt>
                                        </p:tgtEl>
                                      </p:cBhvr>
                                    </p:animEffect>
                                    <p:set>
                                      <p:cBhvr>
                                        <p:cTn id="15" dur="1" fill="hold">
                                          <p:stCondLst>
                                            <p:cond delay="499"/>
                                          </p:stCondLst>
                                        </p:cTn>
                                        <p:tgtEl>
                                          <p:spTgt spid="5">
                                            <p:txEl>
                                              <p:pRg st="4" end="4"/>
                                            </p:txEl>
                                          </p:spTgt>
                                        </p:tgtEl>
                                        <p:attrNameLst>
                                          <p:attrName>style.visibility</p:attrName>
                                        </p:attrNameLst>
                                      </p:cBhvr>
                                      <p:to>
                                        <p:strVal val="hidden"/>
                                      </p:to>
                                    </p:set>
                                  </p:childTnLst>
                                </p:cTn>
                              </p:par>
                              <p:par>
                                <p:cTn id="16" presetID="10" presetClass="exit" presetSubtype="0" fill="hold" grpId="1" nodeType="withEffect">
                                  <p:stCondLst>
                                    <p:cond delay="0"/>
                                  </p:stCondLst>
                                  <p:childTnLst>
                                    <p:animEffect transition="out" filter="fade">
                                      <p:cBhvr>
                                        <p:cTn id="17" dur="500"/>
                                        <p:tgtEl>
                                          <p:spTgt spid="6"/>
                                        </p:tgtEl>
                                      </p:cBhvr>
                                    </p:animEffect>
                                    <p:set>
                                      <p:cBhvr>
                                        <p:cTn id="18"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6" grpId="0" animBg="1"/>
      <p:bldP spid="6" grpId="1" animBg="1"/>
      <p:bldP spid="5" grpId="0" uiExpand="1" build="allAtOnce"/>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58102" y="477466"/>
            <a:ext cx="8717423" cy="738664"/>
          </a:xfrm>
          <a:prstGeom prst="rect">
            <a:avLst/>
          </a:prstGeom>
        </p:spPr>
        <p:txBody>
          <a:bodyPr>
            <a:spAutoFit/>
          </a:bodyPr>
          <a:lstStyle/>
          <a:p>
            <a:pPr algn="just">
              <a:lnSpc>
                <a:spcPct val="150000"/>
              </a:lnSpc>
              <a:spcAft>
                <a:spcPts val="0"/>
              </a:spcAft>
              <a:tabLst>
                <a:tab pos="1890395" algn="l"/>
              </a:tabLst>
            </a:pPr>
            <a:r>
              <a:rPr lang="en-US" altLang="zh-CN" sz="2800" kern="100" dirty="0" smtClean="0">
                <a:latin typeface="Times New Roman"/>
                <a:ea typeface="华文细黑"/>
              </a:rPr>
              <a:t>2.</a:t>
            </a:r>
            <a:r>
              <a:rPr lang="zh-CN" altLang="zh-CN" sz="2800" kern="100" dirty="0">
                <a:latin typeface="Times New Roman"/>
                <a:ea typeface="华文细黑"/>
                <a:cs typeface="Times New Roman"/>
              </a:rPr>
              <a:t>依法行政</a:t>
            </a:r>
            <a:endParaRPr lang="zh-CN" altLang="zh-CN" sz="2600" kern="100" dirty="0">
              <a:effectLst/>
              <a:latin typeface="宋体"/>
              <a:cs typeface="Courier New"/>
            </a:endParaRPr>
          </a:p>
        </p:txBody>
      </p:sp>
      <p:graphicFrame>
        <p:nvGraphicFramePr>
          <p:cNvPr id="14" name="表格 13"/>
          <p:cNvGraphicFramePr>
            <a:graphicFrameLocks noGrp="1"/>
          </p:cNvGraphicFramePr>
          <p:nvPr>
            <p:extLst>
              <p:ext uri="{D42A27DB-BD31-4B8C-83A1-F6EECF244321}">
                <p14:modId xmlns:p14="http://schemas.microsoft.com/office/powerpoint/2010/main" val="4159176373"/>
              </p:ext>
            </p:extLst>
          </p:nvPr>
        </p:nvGraphicFramePr>
        <p:xfrm>
          <a:off x="982638" y="1413570"/>
          <a:ext cx="10405156" cy="3200400"/>
        </p:xfrm>
        <a:graphic>
          <a:graphicData uri="http://schemas.openxmlformats.org/drawingml/2006/table">
            <a:tbl>
              <a:tblPr/>
              <a:tblGrid>
                <a:gridCol w="1260140"/>
                <a:gridCol w="1944216"/>
                <a:gridCol w="7200800"/>
              </a:tblGrid>
              <a:tr h="678973">
                <a:tc>
                  <a:txBody>
                    <a:bodyPr/>
                    <a:lstStyle/>
                    <a:p>
                      <a:pPr algn="ctr">
                        <a:lnSpc>
                          <a:spcPct val="150000"/>
                        </a:lnSpc>
                        <a:spcAft>
                          <a:spcPts val="0"/>
                        </a:spcAft>
                        <a:tabLst>
                          <a:tab pos="2340610" algn="l"/>
                        </a:tabLst>
                      </a:pPr>
                      <a:r>
                        <a:rPr lang="zh-CN" sz="2800" kern="100" dirty="0">
                          <a:effectLst/>
                          <a:latin typeface="Times New Roman"/>
                          <a:ea typeface="华文细黑"/>
                          <a:cs typeface="Times New Roman"/>
                        </a:rPr>
                        <a:t>是什么</a:t>
                      </a:r>
                      <a:endParaRPr lang="zh-CN" sz="2800" kern="100" dirty="0">
                        <a:effectLst/>
                        <a:latin typeface="宋体"/>
                        <a:cs typeface="Courier New"/>
                      </a:endParaRPr>
                    </a:p>
                  </a:txBody>
                  <a:tcPr marL="19404" marR="194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2800" kern="100">
                          <a:effectLst/>
                          <a:latin typeface="Times New Roman"/>
                          <a:ea typeface="华文细黑"/>
                          <a:cs typeface="Times New Roman"/>
                        </a:rPr>
                        <a:t>含义</a:t>
                      </a:r>
                      <a:endParaRPr lang="zh-CN" sz="2800" kern="100">
                        <a:effectLst/>
                        <a:latin typeface="宋体"/>
                        <a:cs typeface="Courier New"/>
                      </a:endParaRPr>
                    </a:p>
                  </a:txBody>
                  <a:tcPr marL="19404" marR="194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800" kern="100" dirty="0">
                          <a:effectLst/>
                          <a:latin typeface="Times New Roman"/>
                          <a:ea typeface="华文细黑"/>
                          <a:cs typeface="Times New Roman"/>
                        </a:rPr>
                        <a:t>政府及其工作人员的权力由法律授予，行使行政权力必须依据宪法和法律规定</a:t>
                      </a:r>
                      <a:endParaRPr lang="zh-CN" sz="2800" kern="100" dirty="0">
                        <a:effectLst/>
                        <a:latin typeface="宋体"/>
                        <a:cs typeface="Courier New"/>
                      </a:endParaRPr>
                    </a:p>
                  </a:txBody>
                  <a:tcPr marL="19404" marR="194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9486">
                <a:tc rowSpan="2">
                  <a:txBody>
                    <a:bodyPr/>
                    <a:lstStyle/>
                    <a:p>
                      <a:pPr algn="ctr">
                        <a:lnSpc>
                          <a:spcPct val="150000"/>
                        </a:lnSpc>
                        <a:spcAft>
                          <a:spcPts val="0"/>
                        </a:spcAft>
                        <a:tabLst>
                          <a:tab pos="2340610" algn="l"/>
                        </a:tabLst>
                      </a:pPr>
                      <a:r>
                        <a:rPr lang="zh-CN" sz="2800" kern="100">
                          <a:effectLst/>
                          <a:latin typeface="Times New Roman"/>
                          <a:ea typeface="华文细黑"/>
                          <a:cs typeface="Times New Roman"/>
                        </a:rPr>
                        <a:t>为什么</a:t>
                      </a:r>
                      <a:endParaRPr lang="zh-CN" sz="2800" kern="100">
                        <a:effectLst/>
                        <a:latin typeface="宋体"/>
                        <a:cs typeface="Courier New"/>
                      </a:endParaRPr>
                    </a:p>
                  </a:txBody>
                  <a:tcPr marL="19404" marR="194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2800" kern="100" dirty="0">
                          <a:effectLst/>
                          <a:latin typeface="Times New Roman"/>
                          <a:ea typeface="华文细黑"/>
                          <a:cs typeface="Times New Roman"/>
                        </a:rPr>
                        <a:t>根本原因</a:t>
                      </a:r>
                      <a:endParaRPr lang="zh-CN" sz="2800" kern="100" dirty="0">
                        <a:effectLst/>
                        <a:latin typeface="宋体"/>
                        <a:cs typeface="Courier New"/>
                      </a:endParaRPr>
                    </a:p>
                  </a:txBody>
                  <a:tcPr marL="19404" marR="194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2800" kern="100">
                          <a:effectLst/>
                          <a:latin typeface="Times New Roman"/>
                          <a:ea typeface="华文细黑"/>
                          <a:cs typeface="Times New Roman"/>
                        </a:rPr>
                        <a:t>我国是人民民主专政的社会主义国家</a:t>
                      </a:r>
                      <a:endParaRPr lang="zh-CN" sz="2800" kern="100">
                        <a:effectLst/>
                        <a:latin typeface="宋体"/>
                        <a:cs typeface="Courier New"/>
                      </a:endParaRPr>
                    </a:p>
                  </a:txBody>
                  <a:tcPr marL="19404" marR="194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78973">
                <a:tc vMerge="1">
                  <a:txBody>
                    <a:bodyPr/>
                    <a:lstStyle/>
                    <a:p>
                      <a:endParaRPr lang="zh-CN" altLang="en-US"/>
                    </a:p>
                  </a:txBody>
                  <a:tcPr/>
                </a:tc>
                <a:tc>
                  <a:txBody>
                    <a:bodyPr/>
                    <a:lstStyle/>
                    <a:p>
                      <a:pPr algn="ctr">
                        <a:lnSpc>
                          <a:spcPct val="150000"/>
                        </a:lnSpc>
                        <a:spcAft>
                          <a:spcPts val="0"/>
                        </a:spcAft>
                        <a:tabLst>
                          <a:tab pos="2340610" algn="l"/>
                        </a:tabLst>
                      </a:pPr>
                      <a:r>
                        <a:rPr lang="zh-CN" sz="2800" kern="100">
                          <a:effectLst/>
                          <a:latin typeface="Times New Roman"/>
                          <a:ea typeface="华文细黑"/>
                          <a:cs typeface="Times New Roman"/>
                        </a:rPr>
                        <a:t>必要性</a:t>
                      </a:r>
                      <a:endParaRPr lang="zh-CN" sz="2800" kern="100">
                        <a:effectLst/>
                        <a:latin typeface="宋体"/>
                        <a:cs typeface="Courier New"/>
                      </a:endParaRPr>
                    </a:p>
                  </a:txBody>
                  <a:tcPr marL="19404" marR="194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800" kern="100" dirty="0">
                          <a:effectLst/>
                          <a:latin typeface="Times New Roman"/>
                          <a:ea typeface="华文细黑"/>
                          <a:cs typeface="Times New Roman"/>
                        </a:rPr>
                        <a:t>是贯彻依法治国方略、提高行政管理水平的基本要求，体现了对人民负责的原则</a:t>
                      </a:r>
                      <a:endParaRPr lang="zh-CN" sz="2800" kern="100" dirty="0">
                        <a:effectLst/>
                        <a:latin typeface="宋体"/>
                        <a:cs typeface="Courier New"/>
                      </a:endParaRPr>
                    </a:p>
                  </a:txBody>
                  <a:tcPr marL="19404" marR="194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7328334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extLst>
              <p:ext uri="{D42A27DB-BD31-4B8C-83A1-F6EECF244321}">
                <p14:modId xmlns:p14="http://schemas.microsoft.com/office/powerpoint/2010/main" val="2183729776"/>
              </p:ext>
            </p:extLst>
          </p:nvPr>
        </p:nvGraphicFramePr>
        <p:xfrm>
          <a:off x="802618" y="837506"/>
          <a:ext cx="10405156" cy="4937760"/>
        </p:xfrm>
        <a:graphic>
          <a:graphicData uri="http://schemas.openxmlformats.org/drawingml/2006/table">
            <a:tbl>
              <a:tblPr/>
              <a:tblGrid>
                <a:gridCol w="1260140"/>
                <a:gridCol w="1944216"/>
                <a:gridCol w="7200800"/>
              </a:tblGrid>
              <a:tr h="2036917">
                <a:tc>
                  <a:txBody>
                    <a:bodyPr/>
                    <a:lstStyle/>
                    <a:p>
                      <a:pPr algn="ctr">
                        <a:lnSpc>
                          <a:spcPct val="150000"/>
                        </a:lnSpc>
                        <a:spcAft>
                          <a:spcPts val="0"/>
                        </a:spcAft>
                        <a:tabLst>
                          <a:tab pos="2340610" algn="l"/>
                        </a:tabLst>
                      </a:pPr>
                      <a:r>
                        <a:rPr lang="zh-CN" sz="2400" kern="100" dirty="0">
                          <a:effectLst/>
                          <a:latin typeface="Times New Roman"/>
                          <a:ea typeface="华文细黑"/>
                          <a:cs typeface="Times New Roman"/>
                        </a:rPr>
                        <a:t>为什么</a:t>
                      </a:r>
                      <a:endParaRPr lang="zh-CN" sz="2400" kern="100" dirty="0">
                        <a:effectLst/>
                        <a:latin typeface="宋体"/>
                        <a:cs typeface="Courier New"/>
                      </a:endParaRPr>
                    </a:p>
                  </a:txBody>
                  <a:tcPr marL="19404" marR="194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2400" kern="100" dirty="0">
                          <a:effectLst/>
                          <a:latin typeface="Times New Roman"/>
                          <a:ea typeface="华文细黑"/>
                          <a:cs typeface="Times New Roman"/>
                        </a:rPr>
                        <a:t>意义</a:t>
                      </a:r>
                      <a:endParaRPr lang="zh-CN" sz="2400" kern="100" dirty="0">
                        <a:effectLst/>
                        <a:latin typeface="宋体"/>
                        <a:cs typeface="Courier New"/>
                      </a:endParaRPr>
                    </a:p>
                  </a:txBody>
                  <a:tcPr marL="19404" marR="194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400" kern="100" dirty="0">
                          <a:effectLst/>
                          <a:latin typeface="Times New Roman"/>
                          <a:ea typeface="华文细黑"/>
                          <a:cs typeface="Times New Roman"/>
                        </a:rPr>
                        <a:t>对人民：有利于保障人民群众的权利和自由</a:t>
                      </a:r>
                      <a:endParaRPr lang="zh-CN" sz="2400" kern="100" dirty="0">
                        <a:effectLst/>
                        <a:latin typeface="宋体"/>
                        <a:cs typeface="Courier New"/>
                      </a:endParaRPr>
                    </a:p>
                    <a:p>
                      <a:pPr algn="l">
                        <a:lnSpc>
                          <a:spcPct val="150000"/>
                        </a:lnSpc>
                        <a:spcAft>
                          <a:spcPts val="0"/>
                        </a:spcAft>
                        <a:tabLst>
                          <a:tab pos="2340610" algn="l"/>
                        </a:tabLst>
                      </a:pPr>
                      <a:r>
                        <a:rPr lang="zh-CN" sz="2400" kern="100" dirty="0">
                          <a:effectLst/>
                          <a:latin typeface="Times New Roman"/>
                          <a:ea typeface="华文细黑"/>
                          <a:cs typeface="Times New Roman"/>
                        </a:rPr>
                        <a:t>对政府：有利于加强廉政建设，保证政府及其工作人员不变质，提高政府的权威；有利于防止行政权力的缺失和滥用，提高行政管理水平</a:t>
                      </a:r>
                      <a:endParaRPr lang="zh-CN" sz="2400" kern="100" dirty="0">
                        <a:effectLst/>
                        <a:latin typeface="宋体"/>
                        <a:cs typeface="Courier New"/>
                      </a:endParaRPr>
                    </a:p>
                    <a:p>
                      <a:pPr algn="l">
                        <a:lnSpc>
                          <a:spcPct val="150000"/>
                        </a:lnSpc>
                        <a:spcAft>
                          <a:spcPts val="0"/>
                        </a:spcAft>
                        <a:tabLst>
                          <a:tab pos="2340610" algn="l"/>
                        </a:tabLst>
                      </a:pPr>
                      <a:r>
                        <a:rPr lang="zh-CN" sz="2400" kern="100" dirty="0">
                          <a:effectLst/>
                          <a:latin typeface="Times New Roman"/>
                          <a:ea typeface="华文细黑"/>
                          <a:cs typeface="Times New Roman"/>
                        </a:rPr>
                        <a:t>对社会：有利于带动全社会尊重法律、遵守法律、维护法律，推进社会主义民主法制建设</a:t>
                      </a:r>
                      <a:endParaRPr lang="zh-CN" sz="2400" kern="100" dirty="0">
                        <a:effectLst/>
                        <a:latin typeface="宋体"/>
                        <a:cs typeface="Courier New"/>
                      </a:endParaRPr>
                    </a:p>
                  </a:txBody>
                  <a:tcPr marL="19404" marR="194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09229">
                <a:tc>
                  <a:txBody>
                    <a:bodyPr/>
                    <a:lstStyle/>
                    <a:p>
                      <a:pPr algn="ctr">
                        <a:lnSpc>
                          <a:spcPct val="150000"/>
                        </a:lnSpc>
                        <a:spcAft>
                          <a:spcPts val="0"/>
                        </a:spcAft>
                        <a:tabLst>
                          <a:tab pos="2340610" algn="l"/>
                        </a:tabLst>
                      </a:pPr>
                      <a:r>
                        <a:rPr lang="zh-CN" sz="2400" kern="100" dirty="0">
                          <a:effectLst/>
                          <a:latin typeface="Times New Roman"/>
                          <a:ea typeface="华文细黑"/>
                          <a:cs typeface="Times New Roman"/>
                        </a:rPr>
                        <a:t>怎么样</a:t>
                      </a:r>
                      <a:endParaRPr lang="zh-CN" sz="2400" kern="100" dirty="0">
                        <a:effectLst/>
                        <a:latin typeface="宋体"/>
                        <a:cs typeface="Courier New"/>
                      </a:endParaRPr>
                    </a:p>
                  </a:txBody>
                  <a:tcPr marL="19404" marR="194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a:lnSpc>
                          <a:spcPct val="150000"/>
                        </a:lnSpc>
                        <a:spcAft>
                          <a:spcPts val="0"/>
                        </a:spcAft>
                        <a:tabLst>
                          <a:tab pos="2340610" algn="l"/>
                        </a:tabLst>
                      </a:pPr>
                      <a:r>
                        <a:rPr lang="zh-CN" sz="2400" kern="100" dirty="0">
                          <a:effectLst/>
                          <a:latin typeface="Times New Roman"/>
                          <a:ea typeface="华文细黑"/>
                          <a:cs typeface="Times New Roman"/>
                        </a:rPr>
                        <a:t>政府要坚持法定职责必须为、法无授权不可为，勇于负责、敢于担当，坚决纠正不作为、乱作为，坚决克服懒政、怠政，坚决惩处失职、渎职</a:t>
                      </a:r>
                      <a:endParaRPr lang="zh-CN" sz="2400" kern="100" dirty="0">
                        <a:effectLst/>
                        <a:latin typeface="宋体"/>
                        <a:cs typeface="Courier New"/>
                      </a:endParaRPr>
                    </a:p>
                  </a:txBody>
                  <a:tcPr marL="19404" marR="194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r>
            </a:tbl>
          </a:graphicData>
        </a:graphic>
      </p:graphicFrame>
    </p:spTree>
    <p:extLst>
      <p:ext uri="{BB962C8B-B14F-4D97-AF65-F5344CB8AC3E}">
        <p14:creationId xmlns:p14="http://schemas.microsoft.com/office/powerpoint/2010/main" val="115061323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48551" y="837506"/>
            <a:ext cx="10959223" cy="661015"/>
          </a:xfrm>
          <a:prstGeom prst="rect">
            <a:avLst/>
          </a:prstGeom>
        </p:spPr>
        <p:txBody>
          <a:bodyPr>
            <a:spAutoFit/>
          </a:bodyPr>
          <a:lstStyle/>
          <a:p>
            <a:pPr algn="just">
              <a:lnSpc>
                <a:spcPct val="150000"/>
              </a:lnSpc>
              <a:spcAft>
                <a:spcPts val="0"/>
              </a:spcAft>
              <a:tabLst>
                <a:tab pos="1890395" algn="l"/>
              </a:tabLst>
            </a:pPr>
            <a:r>
              <a:rPr lang="zh-CN" altLang="zh-CN" sz="2800" kern="100" dirty="0">
                <a:latin typeface="Times New Roman"/>
                <a:ea typeface="华文细黑"/>
                <a:cs typeface="Times New Roman"/>
              </a:rPr>
              <a:t>正确区分依法治国、依法执政、依法行政</a:t>
            </a:r>
            <a:endParaRPr lang="en-US" altLang="zh-CN" sz="2800" kern="100" dirty="0" smtClean="0">
              <a:latin typeface="Times New Roman"/>
              <a:ea typeface="华文细黑"/>
              <a:cs typeface="Times New Roman"/>
            </a:endParaRPr>
          </a:p>
        </p:txBody>
      </p:sp>
      <p:sp>
        <p:nvSpPr>
          <p:cNvPr id="7" name="矩形 6"/>
          <p:cNvSpPr/>
          <p:nvPr/>
        </p:nvSpPr>
        <p:spPr>
          <a:xfrm>
            <a:off x="0" y="273968"/>
            <a:ext cx="2062758" cy="504056"/>
          </a:xfrm>
          <a:prstGeom prst="rect">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5474" y="117426"/>
            <a:ext cx="2088232" cy="668428"/>
          </a:xfrm>
          <a:prstGeom prst="rect">
            <a:avLst/>
          </a:prstGeom>
        </p:spPr>
        <p:txBody>
          <a:bodyPr wrap="square" lIns="121898" tIns="60948" rIns="121898" bIns="60948">
            <a:spAutoFit/>
          </a:bodyPr>
          <a:lstStyle/>
          <a:p>
            <a:pPr algn="ctr">
              <a:lnSpc>
                <a:spcPct val="150000"/>
              </a:lnSpc>
              <a:spcAft>
                <a:spcPts val="0"/>
              </a:spcAft>
              <a:tabLst>
                <a:tab pos="1890395" algn="l"/>
              </a:tabLst>
            </a:pPr>
            <a:r>
              <a:rPr lang="zh-CN" altLang="en-US" sz="2800" b="1" kern="100" dirty="0" smtClean="0">
                <a:solidFill>
                  <a:schemeClr val="bg1"/>
                </a:solidFill>
                <a:effectLst/>
                <a:latin typeface="宋体"/>
                <a:cs typeface="Courier New"/>
              </a:rPr>
              <a:t>拓展深化</a:t>
            </a:r>
            <a:endParaRPr lang="zh-CN" altLang="zh-CN" sz="2800" b="1" kern="100" dirty="0">
              <a:solidFill>
                <a:schemeClr val="bg1"/>
              </a:solidFill>
              <a:effectLst/>
              <a:latin typeface="宋体"/>
              <a:cs typeface="Courier New"/>
            </a:endParaRPr>
          </a:p>
        </p:txBody>
      </p:sp>
      <p:graphicFrame>
        <p:nvGraphicFramePr>
          <p:cNvPr id="3" name="表格 2"/>
          <p:cNvGraphicFramePr>
            <a:graphicFrameLocks noGrp="1"/>
          </p:cNvGraphicFramePr>
          <p:nvPr>
            <p:extLst>
              <p:ext uri="{D42A27DB-BD31-4B8C-83A1-F6EECF244321}">
                <p14:modId xmlns:p14="http://schemas.microsoft.com/office/powerpoint/2010/main" val="4063354400"/>
              </p:ext>
            </p:extLst>
          </p:nvPr>
        </p:nvGraphicFramePr>
        <p:xfrm>
          <a:off x="478584" y="1557586"/>
          <a:ext cx="11305254" cy="5029200"/>
        </p:xfrm>
        <a:graphic>
          <a:graphicData uri="http://schemas.openxmlformats.org/drawingml/2006/table">
            <a:tbl>
              <a:tblPr/>
              <a:tblGrid>
                <a:gridCol w="576062"/>
                <a:gridCol w="3960440"/>
                <a:gridCol w="2952328"/>
                <a:gridCol w="3816424"/>
              </a:tblGrid>
              <a:tr h="345097">
                <a:tc>
                  <a:txBody>
                    <a:bodyPr/>
                    <a:lstStyle/>
                    <a:p>
                      <a:pPr algn="ctr">
                        <a:lnSpc>
                          <a:spcPct val="150000"/>
                        </a:lnSpc>
                        <a:spcAft>
                          <a:spcPts val="0"/>
                        </a:spcAft>
                        <a:tabLst>
                          <a:tab pos="2340610" algn="l"/>
                        </a:tabLst>
                      </a:pPr>
                      <a:r>
                        <a:rPr lang="en-US" sz="2200" kern="100" dirty="0">
                          <a:effectLst/>
                          <a:latin typeface="Times New Roman"/>
                          <a:ea typeface="华文细黑"/>
                          <a:cs typeface="Courier New"/>
                        </a:rPr>
                        <a:t> </a:t>
                      </a:r>
                      <a:endParaRPr lang="zh-CN" sz="2200" kern="100" dirty="0">
                        <a:effectLst/>
                        <a:latin typeface="宋体"/>
                        <a:cs typeface="Courier New"/>
                      </a:endParaRPr>
                    </a:p>
                  </a:txBody>
                  <a:tcPr marL="21091" marR="210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2200" kern="100">
                          <a:effectLst/>
                          <a:latin typeface="Times New Roman"/>
                          <a:ea typeface="华文细黑"/>
                          <a:cs typeface="Times New Roman"/>
                        </a:rPr>
                        <a:t>依法治国</a:t>
                      </a:r>
                      <a:endParaRPr lang="zh-CN" sz="2200" kern="100">
                        <a:effectLst/>
                        <a:latin typeface="宋体"/>
                        <a:cs typeface="Courier New"/>
                      </a:endParaRPr>
                    </a:p>
                  </a:txBody>
                  <a:tcPr marL="21091" marR="210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2200" kern="100">
                          <a:effectLst/>
                          <a:latin typeface="Times New Roman"/>
                          <a:ea typeface="华文细黑"/>
                          <a:cs typeface="Times New Roman"/>
                        </a:rPr>
                        <a:t>依法执政</a:t>
                      </a:r>
                      <a:endParaRPr lang="zh-CN" sz="2200" kern="100">
                        <a:effectLst/>
                        <a:latin typeface="宋体"/>
                        <a:cs typeface="Courier New"/>
                      </a:endParaRPr>
                    </a:p>
                  </a:txBody>
                  <a:tcPr marL="21091" marR="210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2200" kern="100">
                          <a:effectLst/>
                          <a:latin typeface="Times New Roman"/>
                          <a:ea typeface="华文细黑"/>
                          <a:cs typeface="Times New Roman"/>
                        </a:rPr>
                        <a:t>依法行政</a:t>
                      </a:r>
                      <a:endParaRPr lang="zh-CN" sz="2200" kern="100">
                        <a:effectLst/>
                        <a:latin typeface="宋体"/>
                        <a:cs typeface="Courier New"/>
                      </a:endParaRPr>
                    </a:p>
                  </a:txBody>
                  <a:tcPr marL="21091" marR="210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67583">
                <a:tc>
                  <a:txBody>
                    <a:bodyPr/>
                    <a:lstStyle/>
                    <a:p>
                      <a:pPr algn="ctr">
                        <a:lnSpc>
                          <a:spcPct val="150000"/>
                        </a:lnSpc>
                        <a:spcAft>
                          <a:spcPts val="0"/>
                        </a:spcAft>
                        <a:tabLst>
                          <a:tab pos="2340610" algn="l"/>
                        </a:tabLst>
                      </a:pPr>
                      <a:r>
                        <a:rPr lang="zh-CN" sz="2200" kern="100">
                          <a:effectLst/>
                          <a:latin typeface="Times New Roman"/>
                          <a:ea typeface="华文细黑"/>
                          <a:cs typeface="Times New Roman"/>
                        </a:rPr>
                        <a:t>含</a:t>
                      </a:r>
                      <a:endParaRPr lang="zh-CN" sz="2200" kern="100">
                        <a:effectLst/>
                        <a:latin typeface="宋体"/>
                        <a:cs typeface="Courier New"/>
                      </a:endParaRPr>
                    </a:p>
                    <a:p>
                      <a:pPr algn="ctr">
                        <a:lnSpc>
                          <a:spcPct val="150000"/>
                        </a:lnSpc>
                        <a:spcAft>
                          <a:spcPts val="0"/>
                        </a:spcAft>
                        <a:tabLst>
                          <a:tab pos="2340610" algn="l"/>
                        </a:tabLst>
                      </a:pPr>
                      <a:r>
                        <a:rPr lang="zh-CN" sz="2200" kern="100">
                          <a:effectLst/>
                          <a:latin typeface="Times New Roman"/>
                          <a:ea typeface="华文细黑"/>
                          <a:cs typeface="Times New Roman"/>
                        </a:rPr>
                        <a:t>义</a:t>
                      </a:r>
                      <a:endParaRPr lang="zh-CN" sz="2200" kern="100">
                        <a:effectLst/>
                        <a:latin typeface="宋体"/>
                        <a:cs typeface="Courier New"/>
                      </a:endParaRPr>
                    </a:p>
                  </a:txBody>
                  <a:tcPr marL="21091" marR="210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200" kern="100" dirty="0">
                          <a:effectLst/>
                          <a:latin typeface="Times New Roman"/>
                          <a:ea typeface="华文细黑"/>
                          <a:cs typeface="Times New Roman"/>
                        </a:rPr>
                        <a:t>就是广大人民群众在党的领导下依照宪法和法律规定，管理国家事务、管理经济文化事业、管理社会事务</a:t>
                      </a:r>
                      <a:endParaRPr lang="zh-CN" sz="2200" kern="100" dirty="0">
                        <a:effectLst/>
                        <a:latin typeface="宋体"/>
                        <a:cs typeface="Courier New"/>
                      </a:endParaRPr>
                    </a:p>
                  </a:txBody>
                  <a:tcPr marL="21091" marR="210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200" kern="100" dirty="0">
                          <a:effectLst/>
                          <a:latin typeface="Times New Roman"/>
                          <a:ea typeface="华文细黑"/>
                          <a:cs typeface="Times New Roman"/>
                        </a:rPr>
                        <a:t>党坚持依法治国，领导立法，带头守法，保证执法，不断推进国家经济、政治、文化和社会生活的法制化、规范化</a:t>
                      </a:r>
                      <a:endParaRPr lang="zh-CN" sz="2200" kern="100" dirty="0">
                        <a:effectLst/>
                        <a:latin typeface="宋体"/>
                        <a:cs typeface="Courier New"/>
                      </a:endParaRPr>
                    </a:p>
                  </a:txBody>
                  <a:tcPr marL="21091" marR="210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200" kern="100" dirty="0">
                          <a:effectLst/>
                          <a:latin typeface="Times New Roman"/>
                          <a:ea typeface="华文细黑"/>
                          <a:cs typeface="Times New Roman"/>
                        </a:rPr>
                        <a:t>政府及其工作人员的权力由法律授予，行使行政权力必须依据宪法和法律规定</a:t>
                      </a:r>
                      <a:endParaRPr lang="zh-CN" sz="2200" kern="100" dirty="0">
                        <a:effectLst/>
                        <a:latin typeface="宋体"/>
                        <a:cs typeface="Courier New"/>
                      </a:endParaRPr>
                    </a:p>
                  </a:txBody>
                  <a:tcPr marL="21091" marR="210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340610" algn="l"/>
                        </a:tabLst>
                      </a:pPr>
                      <a:r>
                        <a:rPr lang="zh-CN" sz="2200" kern="100">
                          <a:effectLst/>
                          <a:latin typeface="Times New Roman"/>
                          <a:ea typeface="华文细黑"/>
                          <a:cs typeface="Times New Roman"/>
                        </a:rPr>
                        <a:t>地</a:t>
                      </a:r>
                      <a:endParaRPr lang="zh-CN" sz="2200" kern="100">
                        <a:effectLst/>
                        <a:latin typeface="宋体"/>
                        <a:cs typeface="Courier New"/>
                      </a:endParaRPr>
                    </a:p>
                    <a:p>
                      <a:pPr algn="ctr">
                        <a:lnSpc>
                          <a:spcPct val="150000"/>
                        </a:lnSpc>
                        <a:spcAft>
                          <a:spcPts val="0"/>
                        </a:spcAft>
                        <a:tabLst>
                          <a:tab pos="2340610" algn="l"/>
                        </a:tabLst>
                      </a:pPr>
                      <a:r>
                        <a:rPr lang="zh-CN" sz="2200" kern="100">
                          <a:effectLst/>
                          <a:latin typeface="Times New Roman"/>
                          <a:ea typeface="华文细黑"/>
                          <a:cs typeface="Times New Roman"/>
                        </a:rPr>
                        <a:t>位</a:t>
                      </a:r>
                      <a:endParaRPr lang="zh-CN" sz="2200" kern="100">
                        <a:effectLst/>
                        <a:latin typeface="宋体"/>
                        <a:cs typeface="Courier New"/>
                      </a:endParaRPr>
                    </a:p>
                  </a:txBody>
                  <a:tcPr marL="21091" marR="210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200" kern="100">
                          <a:effectLst/>
                          <a:latin typeface="Times New Roman"/>
                          <a:ea typeface="华文细黑"/>
                          <a:cs typeface="Times New Roman"/>
                        </a:rPr>
                        <a:t>依法治国是党领导人民治理国家的基本方略</a:t>
                      </a:r>
                      <a:endParaRPr lang="zh-CN" sz="2200" kern="100">
                        <a:effectLst/>
                        <a:latin typeface="宋体"/>
                        <a:cs typeface="Courier New"/>
                      </a:endParaRPr>
                    </a:p>
                  </a:txBody>
                  <a:tcPr marL="21091" marR="210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200" kern="100" dirty="0">
                          <a:effectLst/>
                          <a:latin typeface="Times New Roman"/>
                          <a:ea typeface="华文细黑"/>
                          <a:cs typeface="Times New Roman"/>
                        </a:rPr>
                        <a:t>依法执政是中国共产党执政的基本方式</a:t>
                      </a:r>
                      <a:endParaRPr lang="zh-CN" sz="2200" kern="100" dirty="0">
                        <a:effectLst/>
                        <a:latin typeface="宋体"/>
                        <a:cs typeface="Courier New"/>
                      </a:endParaRPr>
                    </a:p>
                  </a:txBody>
                  <a:tcPr marL="21091" marR="210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200" kern="100">
                          <a:effectLst/>
                          <a:latin typeface="Times New Roman"/>
                          <a:ea typeface="华文细黑"/>
                          <a:cs typeface="Times New Roman"/>
                        </a:rPr>
                        <a:t>依法行政是法治国家的重要标志和实现依法治国的关键</a:t>
                      </a:r>
                      <a:endParaRPr lang="zh-CN" sz="2200" kern="100">
                        <a:effectLst/>
                        <a:latin typeface="宋体"/>
                        <a:cs typeface="Courier New"/>
                      </a:endParaRPr>
                    </a:p>
                  </a:txBody>
                  <a:tcPr marL="21091" marR="210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01175">
                <a:tc>
                  <a:txBody>
                    <a:bodyPr/>
                    <a:lstStyle/>
                    <a:p>
                      <a:pPr algn="ctr">
                        <a:lnSpc>
                          <a:spcPct val="150000"/>
                        </a:lnSpc>
                        <a:spcAft>
                          <a:spcPts val="0"/>
                        </a:spcAft>
                        <a:tabLst>
                          <a:tab pos="2340610" algn="l"/>
                        </a:tabLst>
                      </a:pPr>
                      <a:r>
                        <a:rPr lang="zh-CN" sz="2200" kern="100">
                          <a:effectLst/>
                          <a:latin typeface="Times New Roman"/>
                          <a:ea typeface="华文细黑"/>
                          <a:cs typeface="Times New Roman"/>
                        </a:rPr>
                        <a:t>主</a:t>
                      </a:r>
                      <a:endParaRPr lang="zh-CN" sz="2200" kern="100">
                        <a:effectLst/>
                        <a:latin typeface="宋体"/>
                        <a:cs typeface="Courier New"/>
                      </a:endParaRPr>
                    </a:p>
                    <a:p>
                      <a:pPr algn="ctr">
                        <a:lnSpc>
                          <a:spcPct val="150000"/>
                        </a:lnSpc>
                        <a:spcAft>
                          <a:spcPts val="0"/>
                        </a:spcAft>
                        <a:tabLst>
                          <a:tab pos="2340610" algn="l"/>
                        </a:tabLst>
                      </a:pPr>
                      <a:r>
                        <a:rPr lang="zh-CN" sz="2200" kern="100">
                          <a:effectLst/>
                          <a:latin typeface="Times New Roman"/>
                          <a:ea typeface="华文细黑"/>
                          <a:cs typeface="Times New Roman"/>
                        </a:rPr>
                        <a:t>体</a:t>
                      </a:r>
                      <a:endParaRPr lang="zh-CN" sz="2200" kern="100">
                        <a:effectLst/>
                        <a:latin typeface="宋体"/>
                        <a:cs typeface="Courier New"/>
                      </a:endParaRPr>
                    </a:p>
                  </a:txBody>
                  <a:tcPr marL="21091" marR="210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200" kern="100">
                          <a:effectLst/>
                          <a:latin typeface="Times New Roman"/>
                          <a:ea typeface="华文细黑"/>
                          <a:cs typeface="Times New Roman"/>
                        </a:rPr>
                        <a:t>广大人民群众</a:t>
                      </a:r>
                      <a:r>
                        <a:rPr lang="en-US" sz="2200" kern="100">
                          <a:effectLst/>
                          <a:latin typeface="Times New Roman"/>
                          <a:ea typeface="华文细黑"/>
                          <a:cs typeface="Courier New"/>
                        </a:rPr>
                        <a:t>(</a:t>
                      </a:r>
                      <a:r>
                        <a:rPr lang="zh-CN" sz="2200" kern="100">
                          <a:effectLst/>
                          <a:latin typeface="Times New Roman"/>
                          <a:ea typeface="华文细黑"/>
                          <a:cs typeface="Times New Roman"/>
                        </a:rPr>
                        <a:t>在党的领导下</a:t>
                      </a:r>
                      <a:r>
                        <a:rPr lang="en-US" sz="2200" kern="100">
                          <a:effectLst/>
                          <a:latin typeface="Times New Roman"/>
                          <a:ea typeface="华文细黑"/>
                          <a:cs typeface="Courier New"/>
                        </a:rPr>
                        <a:t>)</a:t>
                      </a:r>
                      <a:endParaRPr lang="zh-CN" sz="2200" kern="100">
                        <a:effectLst/>
                        <a:latin typeface="宋体"/>
                        <a:cs typeface="Courier New"/>
                      </a:endParaRPr>
                    </a:p>
                  </a:txBody>
                  <a:tcPr marL="21091" marR="210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2200" kern="100">
                          <a:effectLst/>
                          <a:latin typeface="Times New Roman"/>
                          <a:ea typeface="华文细黑"/>
                          <a:cs typeface="Times New Roman"/>
                        </a:rPr>
                        <a:t>中国共产党</a:t>
                      </a:r>
                      <a:endParaRPr lang="zh-CN" sz="2200" kern="100">
                        <a:effectLst/>
                        <a:latin typeface="宋体"/>
                        <a:cs typeface="Courier New"/>
                      </a:endParaRPr>
                    </a:p>
                  </a:txBody>
                  <a:tcPr marL="21091" marR="210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2200" kern="100" dirty="0">
                          <a:effectLst/>
                          <a:latin typeface="Times New Roman"/>
                          <a:ea typeface="华文细黑"/>
                          <a:cs typeface="Times New Roman"/>
                        </a:rPr>
                        <a:t>政府</a:t>
                      </a:r>
                      <a:endParaRPr lang="zh-CN" sz="2200" kern="100" dirty="0">
                        <a:effectLst/>
                        <a:latin typeface="宋体"/>
                        <a:cs typeface="Courier New"/>
                      </a:endParaRPr>
                    </a:p>
                  </a:txBody>
                  <a:tcPr marL="21091" marR="210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8" name="矩形 7"/>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9" name="圆角矩形 8">
            <a:hlinkClick r:id="rId2" action="ppaction://hlinksldjump"/>
          </p:cNvPr>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提示</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373451331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矩形 2"/>
          <p:cNvSpPr/>
          <p:nvPr/>
        </p:nvSpPr>
        <p:spPr>
          <a:xfrm>
            <a:off x="292016" y="2133650"/>
            <a:ext cx="11647561" cy="2952328"/>
          </a:xfrm>
          <a:prstGeom prst="rect">
            <a:avLst/>
          </a:prstGeom>
          <a:solidFill>
            <a:schemeClr val="accent1">
              <a:lumMod val="20000"/>
              <a:lumOff val="8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just">
              <a:lnSpc>
                <a:spcPct val="150000"/>
              </a:lnSpc>
              <a:spcAft>
                <a:spcPts val="0"/>
              </a:spcAft>
              <a:tabLst>
                <a:tab pos="1890395" algn="l"/>
              </a:tabLst>
            </a:pPr>
            <a:endParaRPr lang="zh-CN" altLang="zh-CN" kern="100" dirty="0">
              <a:ln>
                <a:solidFill>
                  <a:schemeClr val="bg2"/>
                </a:solidFill>
              </a:ln>
              <a:solidFill>
                <a:schemeClr val="accent6">
                  <a:lumMod val="75000"/>
                </a:schemeClr>
              </a:solidFill>
              <a:latin typeface="Times New Roman"/>
              <a:ea typeface="华文细黑"/>
              <a:cs typeface="Times New Roman"/>
            </a:endParaRPr>
          </a:p>
        </p:txBody>
      </p:sp>
      <p:sp>
        <p:nvSpPr>
          <p:cNvPr id="5" name="矩形 4"/>
          <p:cNvSpPr/>
          <p:nvPr/>
        </p:nvSpPr>
        <p:spPr>
          <a:xfrm>
            <a:off x="478582" y="2133650"/>
            <a:ext cx="11010769" cy="2926368"/>
          </a:xfrm>
          <a:prstGeom prst="rect">
            <a:avLst/>
          </a:prstGeom>
        </p:spPr>
        <p:txBody>
          <a:bodyPr>
            <a:spAutoFit/>
          </a:bodyPr>
          <a:lstStyle/>
          <a:p>
            <a:pPr>
              <a:lnSpc>
                <a:spcPct val="150000"/>
              </a:lnSpc>
            </a:pPr>
            <a:r>
              <a:rPr lang="zh-CN" altLang="zh-CN" sz="2800" b="1" kern="100" dirty="0">
                <a:solidFill>
                  <a:srgbClr val="0000FF"/>
                </a:solidFill>
                <a:latin typeface="Times New Roman"/>
                <a:cs typeface="Times New Roman"/>
              </a:rPr>
              <a:t>提示　</a:t>
            </a:r>
            <a:r>
              <a:rPr lang="zh-CN" altLang="zh-CN" sz="2800" kern="100" dirty="0">
                <a:latin typeface="Times New Roman"/>
                <a:ea typeface="华文细黑"/>
                <a:cs typeface="Times New Roman"/>
              </a:rPr>
              <a:t>依法行政的</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政</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指政府的管理和服务职能，依法执政的</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政</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主要指国家政权，党通过政治领导、思想领导和组织领导来实行对国家政权的控制。依法行政是各级政府机关通过履行政府职能来实现的，依法执政是中国共产党通过政治领导、思想领导和组织领导来实现的。</a:t>
            </a:r>
            <a:endParaRPr lang="zh-CN" altLang="en-US" sz="2800" dirty="0"/>
          </a:p>
        </p:txBody>
      </p:sp>
    </p:spTree>
    <p:extLst>
      <p:ext uri="{BB962C8B-B14F-4D97-AF65-F5344CB8AC3E}">
        <p14:creationId xmlns:p14="http://schemas.microsoft.com/office/powerpoint/2010/main" val="671826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750"/>
                                        <p:tgtEl>
                                          <p:spTgt spid="3"/>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0" y="973692"/>
            <a:ext cx="2062758" cy="504056"/>
          </a:xfrm>
          <a:prstGeom prst="rect">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25474" y="817150"/>
            <a:ext cx="2088232" cy="668428"/>
          </a:xfrm>
          <a:prstGeom prst="rect">
            <a:avLst/>
          </a:prstGeom>
        </p:spPr>
        <p:txBody>
          <a:bodyPr wrap="square" lIns="121898" tIns="60948" rIns="121898" bIns="60948">
            <a:spAutoFit/>
          </a:bodyPr>
          <a:lstStyle/>
          <a:p>
            <a:pPr algn="ctr">
              <a:lnSpc>
                <a:spcPct val="150000"/>
              </a:lnSpc>
              <a:spcAft>
                <a:spcPts val="0"/>
              </a:spcAft>
              <a:tabLst>
                <a:tab pos="1890395" algn="l"/>
              </a:tabLst>
            </a:pPr>
            <a:r>
              <a:rPr lang="zh-CN" altLang="en-US" sz="2800" b="1" kern="100" dirty="0" smtClean="0">
                <a:solidFill>
                  <a:schemeClr val="bg1"/>
                </a:solidFill>
                <a:effectLst/>
                <a:latin typeface="宋体"/>
                <a:cs typeface="Courier New"/>
              </a:rPr>
              <a:t>命题探究</a:t>
            </a:r>
            <a:endParaRPr lang="zh-CN" altLang="zh-CN" sz="2800" b="1" kern="100" dirty="0">
              <a:solidFill>
                <a:schemeClr val="bg1"/>
              </a:solidFill>
              <a:effectLst/>
              <a:latin typeface="宋体"/>
              <a:cs typeface="Courier New"/>
            </a:endParaRPr>
          </a:p>
        </p:txBody>
      </p:sp>
      <p:graphicFrame>
        <p:nvGraphicFramePr>
          <p:cNvPr id="3" name="表格 2"/>
          <p:cNvGraphicFramePr>
            <a:graphicFrameLocks noGrp="1"/>
          </p:cNvGraphicFramePr>
          <p:nvPr>
            <p:extLst>
              <p:ext uri="{D42A27DB-BD31-4B8C-83A1-F6EECF244321}">
                <p14:modId xmlns:p14="http://schemas.microsoft.com/office/powerpoint/2010/main" val="2807215872"/>
              </p:ext>
            </p:extLst>
          </p:nvPr>
        </p:nvGraphicFramePr>
        <p:xfrm>
          <a:off x="1126651" y="1701601"/>
          <a:ext cx="8928994" cy="4104457"/>
        </p:xfrm>
        <a:graphic>
          <a:graphicData uri="http://schemas.openxmlformats.org/drawingml/2006/table">
            <a:tbl>
              <a:tblPr/>
              <a:tblGrid>
                <a:gridCol w="3960443"/>
                <a:gridCol w="4968551"/>
              </a:tblGrid>
              <a:tr h="410635">
                <a:tc>
                  <a:txBody>
                    <a:bodyPr/>
                    <a:lstStyle/>
                    <a:p>
                      <a:pPr algn="ctr">
                        <a:lnSpc>
                          <a:spcPct val="150000"/>
                        </a:lnSpc>
                        <a:spcAft>
                          <a:spcPts val="0"/>
                        </a:spcAft>
                        <a:tabLst>
                          <a:tab pos="2340610" algn="l"/>
                        </a:tabLst>
                      </a:pPr>
                      <a:r>
                        <a:rPr lang="zh-CN" sz="2600" kern="100" dirty="0">
                          <a:effectLst/>
                          <a:latin typeface="Times New Roman"/>
                          <a:ea typeface="华文细黑"/>
                          <a:cs typeface="Times New Roman"/>
                        </a:rPr>
                        <a:t>考情速查</a:t>
                      </a:r>
                      <a:endParaRPr lang="zh-CN" sz="2600" kern="100" dirty="0">
                        <a:effectLst/>
                        <a:latin typeface="宋体"/>
                        <a:cs typeface="Courier New"/>
                      </a:endParaRPr>
                    </a:p>
                  </a:txBody>
                  <a:tcPr marL="44100" marR="44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2600" kern="100">
                          <a:effectLst/>
                          <a:latin typeface="Times New Roman"/>
                          <a:ea typeface="华文细黑"/>
                          <a:cs typeface="Times New Roman"/>
                        </a:rPr>
                        <a:t>命题揭秘</a:t>
                      </a:r>
                      <a:endParaRPr lang="zh-CN" sz="2600" kern="100">
                        <a:effectLst/>
                        <a:latin typeface="宋体"/>
                        <a:cs typeface="Courier New"/>
                      </a:endParaRPr>
                    </a:p>
                  </a:txBody>
                  <a:tcPr marL="44100" marR="44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10097">
                <a:tc>
                  <a:txBody>
                    <a:bodyPr/>
                    <a:lstStyle/>
                    <a:p>
                      <a:pPr algn="l">
                        <a:lnSpc>
                          <a:spcPct val="150000"/>
                        </a:lnSpc>
                        <a:spcAft>
                          <a:spcPts val="0"/>
                        </a:spcAft>
                        <a:tabLst>
                          <a:tab pos="2340610" algn="l"/>
                        </a:tabLst>
                      </a:pPr>
                      <a:r>
                        <a:rPr lang="en-US" sz="2600" kern="100" dirty="0">
                          <a:effectLst/>
                          <a:latin typeface="Times New Roman"/>
                          <a:ea typeface="华文细黑"/>
                          <a:cs typeface="Courier New"/>
                        </a:rPr>
                        <a:t>2015·</a:t>
                      </a:r>
                      <a:r>
                        <a:rPr lang="zh-CN" sz="2600" kern="100" dirty="0">
                          <a:effectLst/>
                          <a:latin typeface="Times New Roman"/>
                          <a:ea typeface="华文细黑"/>
                          <a:cs typeface="Times New Roman"/>
                        </a:rPr>
                        <a:t>全国</a:t>
                      </a:r>
                      <a:r>
                        <a:rPr lang="en-US" sz="2600" kern="100" dirty="0">
                          <a:effectLst/>
                          <a:latin typeface="宋体"/>
                          <a:ea typeface="华文细黑"/>
                          <a:cs typeface="Times New Roman"/>
                        </a:rPr>
                        <a:t>Ⅰ</a:t>
                      </a:r>
                      <a:r>
                        <a:rPr lang="zh-CN" sz="2600" kern="100" dirty="0">
                          <a:effectLst/>
                          <a:latin typeface="Times New Roman"/>
                          <a:ea typeface="华文细黑"/>
                          <a:cs typeface="Times New Roman"/>
                        </a:rPr>
                        <a:t>，</a:t>
                      </a:r>
                      <a:r>
                        <a:rPr lang="en-US" sz="2600" kern="100" dirty="0">
                          <a:effectLst/>
                          <a:latin typeface="Times New Roman"/>
                          <a:ea typeface="华文细黑"/>
                          <a:cs typeface="Courier New"/>
                        </a:rPr>
                        <a:t>38(1)</a:t>
                      </a:r>
                      <a:endParaRPr lang="zh-CN" sz="2600" kern="100" dirty="0">
                        <a:effectLst/>
                        <a:latin typeface="宋体"/>
                        <a:cs typeface="Courier New"/>
                      </a:endParaRPr>
                    </a:p>
                    <a:p>
                      <a:pPr algn="l">
                        <a:lnSpc>
                          <a:spcPct val="150000"/>
                        </a:lnSpc>
                        <a:spcAft>
                          <a:spcPts val="0"/>
                        </a:spcAft>
                        <a:tabLst>
                          <a:tab pos="2340610" algn="l"/>
                        </a:tabLst>
                      </a:pPr>
                      <a:r>
                        <a:rPr lang="en-US" sz="2600" kern="100" dirty="0">
                          <a:effectLst/>
                          <a:latin typeface="Times New Roman"/>
                          <a:ea typeface="华文细黑"/>
                          <a:cs typeface="Courier New"/>
                        </a:rPr>
                        <a:t>2014·</a:t>
                      </a:r>
                      <a:r>
                        <a:rPr lang="zh-CN" sz="2600" kern="100" dirty="0">
                          <a:effectLst/>
                          <a:latin typeface="Times New Roman"/>
                          <a:ea typeface="华文细黑"/>
                          <a:cs typeface="Times New Roman"/>
                        </a:rPr>
                        <a:t>新课标全国</a:t>
                      </a:r>
                      <a:r>
                        <a:rPr lang="en-US" sz="2600" kern="100" dirty="0">
                          <a:effectLst/>
                          <a:latin typeface="宋体"/>
                          <a:ea typeface="华文细黑"/>
                          <a:cs typeface="Times New Roman"/>
                        </a:rPr>
                        <a:t>Ⅰ</a:t>
                      </a:r>
                      <a:r>
                        <a:rPr lang="zh-CN" sz="2600" kern="100" dirty="0">
                          <a:effectLst/>
                          <a:latin typeface="Times New Roman"/>
                          <a:ea typeface="华文细黑"/>
                          <a:cs typeface="Times New Roman"/>
                        </a:rPr>
                        <a:t>，</a:t>
                      </a:r>
                      <a:r>
                        <a:rPr lang="en-US" sz="2600" kern="100" dirty="0">
                          <a:effectLst/>
                          <a:latin typeface="Times New Roman"/>
                          <a:ea typeface="华文细黑"/>
                          <a:cs typeface="Courier New"/>
                        </a:rPr>
                        <a:t>38(1)</a:t>
                      </a:r>
                      <a:endParaRPr lang="zh-CN" sz="2600" kern="100" dirty="0">
                        <a:effectLst/>
                        <a:latin typeface="宋体"/>
                        <a:cs typeface="Courier New"/>
                      </a:endParaRPr>
                    </a:p>
                    <a:p>
                      <a:pPr algn="l">
                        <a:lnSpc>
                          <a:spcPct val="150000"/>
                        </a:lnSpc>
                        <a:spcAft>
                          <a:spcPts val="0"/>
                        </a:spcAft>
                        <a:tabLst>
                          <a:tab pos="2340610" algn="l"/>
                        </a:tabLst>
                      </a:pPr>
                      <a:r>
                        <a:rPr lang="en-US" sz="2600" kern="100" dirty="0">
                          <a:effectLst/>
                          <a:latin typeface="Times New Roman"/>
                          <a:ea typeface="华文细黑"/>
                          <a:cs typeface="Courier New"/>
                        </a:rPr>
                        <a:t>2015·</a:t>
                      </a:r>
                      <a:r>
                        <a:rPr lang="zh-CN" sz="2600" kern="100" dirty="0">
                          <a:effectLst/>
                          <a:latin typeface="Times New Roman"/>
                          <a:ea typeface="华文细黑"/>
                          <a:cs typeface="Times New Roman"/>
                        </a:rPr>
                        <a:t>海南高考，</a:t>
                      </a:r>
                      <a:r>
                        <a:rPr lang="en-US" sz="2600" kern="100" dirty="0">
                          <a:effectLst/>
                          <a:latin typeface="Times New Roman"/>
                          <a:ea typeface="华文细黑"/>
                          <a:cs typeface="Courier New"/>
                        </a:rPr>
                        <a:t>9</a:t>
                      </a:r>
                      <a:r>
                        <a:rPr lang="zh-CN" sz="2600" kern="100" dirty="0">
                          <a:effectLst/>
                          <a:latin typeface="Times New Roman"/>
                          <a:ea typeface="华文细黑"/>
                          <a:cs typeface="Times New Roman"/>
                        </a:rPr>
                        <a:t>、</a:t>
                      </a:r>
                      <a:r>
                        <a:rPr lang="en-US" sz="2600" kern="100" dirty="0">
                          <a:effectLst/>
                          <a:latin typeface="Times New Roman"/>
                          <a:ea typeface="华文细黑"/>
                          <a:cs typeface="Courier New"/>
                        </a:rPr>
                        <a:t>10</a:t>
                      </a:r>
                      <a:endParaRPr lang="zh-CN" sz="2600" kern="100" dirty="0">
                        <a:effectLst/>
                        <a:latin typeface="宋体"/>
                        <a:cs typeface="Courier New"/>
                      </a:endParaRPr>
                    </a:p>
                    <a:p>
                      <a:pPr algn="l">
                        <a:lnSpc>
                          <a:spcPct val="150000"/>
                        </a:lnSpc>
                        <a:spcAft>
                          <a:spcPts val="0"/>
                        </a:spcAft>
                        <a:tabLst>
                          <a:tab pos="2340610" algn="l"/>
                        </a:tabLst>
                      </a:pPr>
                      <a:r>
                        <a:rPr lang="en-US" sz="2600" kern="100" dirty="0">
                          <a:effectLst/>
                          <a:latin typeface="Times New Roman"/>
                          <a:ea typeface="华文细黑"/>
                          <a:cs typeface="Courier New"/>
                        </a:rPr>
                        <a:t>2015·</a:t>
                      </a:r>
                      <a:r>
                        <a:rPr lang="zh-CN" sz="2600" kern="100" dirty="0">
                          <a:effectLst/>
                          <a:latin typeface="Times New Roman"/>
                          <a:ea typeface="华文细黑"/>
                          <a:cs typeface="Times New Roman"/>
                        </a:rPr>
                        <a:t>广东高考，</a:t>
                      </a:r>
                      <a:r>
                        <a:rPr lang="en-US" sz="2600" kern="100" dirty="0">
                          <a:effectLst/>
                          <a:latin typeface="Times New Roman"/>
                          <a:ea typeface="华文细黑"/>
                          <a:cs typeface="Courier New"/>
                        </a:rPr>
                        <a:t>30</a:t>
                      </a:r>
                      <a:endParaRPr lang="zh-CN" sz="2600" kern="100" dirty="0">
                        <a:effectLst/>
                        <a:latin typeface="宋体"/>
                        <a:cs typeface="Courier New"/>
                      </a:endParaRPr>
                    </a:p>
                  </a:txBody>
                  <a:tcPr marL="44100" marR="44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600" kern="100" dirty="0">
                          <a:effectLst/>
                          <a:latin typeface="Times New Roman"/>
                          <a:ea typeface="华文细黑"/>
                          <a:cs typeface="Times New Roman"/>
                        </a:rPr>
                        <a:t>高考对此考点的考查主要结合生活中政府职能转变、行政不当、决策科学或失误等多种事例，理解依法行政的原因或要求等知识，选择题和主观题均可能考查。</a:t>
                      </a:r>
                      <a:endParaRPr lang="zh-CN" sz="2600" kern="100" dirty="0">
                        <a:effectLst/>
                        <a:latin typeface="宋体"/>
                        <a:cs typeface="Courier New"/>
                      </a:endParaRPr>
                    </a:p>
                  </a:txBody>
                  <a:tcPr marL="44100" marR="44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23753466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43562" y="188700"/>
            <a:ext cx="11458743" cy="687600"/>
          </a:xfrm>
          <a:prstGeom prst="rect">
            <a:avLst/>
          </a:prstGeom>
        </p:spPr>
        <p:txBody>
          <a:bodyPr wrap="square" lIns="121898" tIns="60948" rIns="121898" bIns="60948">
            <a:spAutoFit/>
          </a:bodyPr>
          <a:lstStyle/>
          <a:p>
            <a:pPr algn="just">
              <a:lnSpc>
                <a:spcPct val="150000"/>
              </a:lnSpc>
              <a:spcAft>
                <a:spcPts val="0"/>
              </a:spcAft>
              <a:tabLst>
                <a:tab pos="1890395" algn="l"/>
              </a:tabLst>
            </a:pPr>
            <a:r>
              <a:rPr lang="zh-CN" altLang="en-US" sz="2800" b="1" kern="100" dirty="0">
                <a:solidFill>
                  <a:srgbClr val="0000FF"/>
                </a:solidFill>
                <a:latin typeface="Times New Roman" pitchFamily="18" charset="0"/>
                <a:cs typeface="Times New Roman" pitchFamily="18" charset="0"/>
              </a:rPr>
              <a:t>考向</a:t>
            </a:r>
            <a:r>
              <a:rPr lang="en-US" altLang="zh-CN" sz="2800" b="1" kern="100" dirty="0">
                <a:solidFill>
                  <a:srgbClr val="0000FF"/>
                </a:solidFill>
                <a:latin typeface="Times New Roman" pitchFamily="18" charset="0"/>
                <a:cs typeface="Times New Roman" pitchFamily="18" charset="0"/>
              </a:rPr>
              <a:t>1</a:t>
            </a:r>
            <a:r>
              <a:rPr lang="zh-CN" altLang="en-US" sz="2800" b="1" kern="100" dirty="0">
                <a:solidFill>
                  <a:srgbClr val="0000FF"/>
                </a:solidFill>
                <a:latin typeface="Times New Roman" pitchFamily="18" charset="0"/>
                <a:cs typeface="Times New Roman" pitchFamily="18" charset="0"/>
              </a:rPr>
              <a:t>　依法</a:t>
            </a:r>
            <a:r>
              <a:rPr lang="zh-CN" altLang="en-US" sz="2800" b="1" kern="100" dirty="0" smtClean="0">
                <a:solidFill>
                  <a:srgbClr val="0000FF"/>
                </a:solidFill>
                <a:latin typeface="Times New Roman" pitchFamily="18" charset="0"/>
                <a:cs typeface="Times New Roman" pitchFamily="18" charset="0"/>
              </a:rPr>
              <a:t>行政</a:t>
            </a:r>
            <a:r>
              <a:rPr lang="en-US" altLang="zh-CN" sz="2800" b="1" kern="100" dirty="0" smtClean="0">
                <a:solidFill>
                  <a:srgbClr val="0000FF"/>
                </a:solidFill>
                <a:latin typeface="Times New Roman" pitchFamily="18" charset="0"/>
                <a:cs typeface="Times New Roman" pitchFamily="18" charset="0"/>
              </a:rPr>
              <a:t>		</a:t>
            </a:r>
            <a:endParaRPr lang="zh-CN" altLang="zh-CN" sz="2800" b="1" kern="100" dirty="0">
              <a:solidFill>
                <a:srgbClr val="0000FF"/>
              </a:solidFill>
              <a:effectLst/>
              <a:latin typeface="Times New Roman" pitchFamily="18" charset="0"/>
              <a:cs typeface="Times New Roman" pitchFamily="18" charset="0"/>
            </a:endParaRPr>
          </a:p>
        </p:txBody>
      </p:sp>
      <p:sp>
        <p:nvSpPr>
          <p:cNvPr id="4" name="矩形 3"/>
          <p:cNvSpPr/>
          <p:nvPr/>
        </p:nvSpPr>
        <p:spPr>
          <a:xfrm>
            <a:off x="320558" y="876300"/>
            <a:ext cx="11535287" cy="5863144"/>
          </a:xfrm>
          <a:prstGeom prst="rect">
            <a:avLst/>
          </a:prstGeom>
        </p:spPr>
        <p:txBody>
          <a:bodyPr wrap="square">
            <a:spAutoFit/>
          </a:bodyPr>
          <a:lstStyle/>
          <a:p>
            <a:pPr lvl="0">
              <a:lnSpc>
                <a:spcPct val="150000"/>
              </a:lnSpc>
            </a:pPr>
            <a:r>
              <a:rPr lang="zh-CN" altLang="zh-CN" sz="2600" b="1" dirty="0" smtClean="0">
                <a:solidFill>
                  <a:schemeClr val="accent6">
                    <a:lumMod val="75000"/>
                  </a:schemeClr>
                </a:solidFill>
                <a:latin typeface="+mn-ea"/>
              </a:rPr>
              <a:t>典例</a:t>
            </a:r>
            <a:r>
              <a:rPr lang="en-US" altLang="zh-CN" sz="2600" b="1" dirty="0" smtClean="0">
                <a:solidFill>
                  <a:schemeClr val="accent6">
                    <a:lumMod val="75000"/>
                  </a:schemeClr>
                </a:solidFill>
                <a:latin typeface="Times New Roman" pitchFamily="18" charset="0"/>
                <a:ea typeface="Times New Roman" pitchFamily="18" charset="0"/>
                <a:cs typeface="Times New Roman" pitchFamily="18" charset="0"/>
              </a:rPr>
              <a:t>1</a:t>
            </a:r>
            <a:r>
              <a:rPr lang="zh-CN" altLang="zh-CN" sz="2600" dirty="0" smtClean="0">
                <a:solidFill>
                  <a:prstClr val="black"/>
                </a:solidFill>
                <a:latin typeface="Times New Roman" pitchFamily="18" charset="0"/>
                <a:ea typeface="华文细黑" pitchFamily="2" charset="-122"/>
              </a:rPr>
              <a:t>　</a:t>
            </a:r>
            <a:r>
              <a:rPr lang="en-US" altLang="zh-CN" kern="100" dirty="0">
                <a:latin typeface="Times New Roman"/>
                <a:ea typeface="华文细黑"/>
              </a:rPr>
              <a:t> (2014·</a:t>
            </a:r>
            <a:r>
              <a:rPr lang="zh-CN" altLang="zh-CN" kern="100" dirty="0">
                <a:latin typeface="Times New Roman"/>
                <a:ea typeface="华文细黑"/>
                <a:cs typeface="Times New Roman"/>
              </a:rPr>
              <a:t>新课标全国</a:t>
            </a:r>
            <a:r>
              <a:rPr lang="en-US" altLang="zh-CN" kern="100" dirty="0">
                <a:latin typeface="楷体" pitchFamily="49" charset="-122"/>
                <a:ea typeface="楷体" pitchFamily="49" charset="-122"/>
                <a:cs typeface="Times New Roman"/>
              </a:rPr>
              <a:t>Ⅰ</a:t>
            </a:r>
            <a:r>
              <a:rPr lang="en-US" altLang="zh-CN" kern="100" dirty="0">
                <a:latin typeface="楷体" pitchFamily="49" charset="-122"/>
                <a:ea typeface="楷体" pitchFamily="49" charset="-122"/>
              </a:rPr>
              <a:t>)2013</a:t>
            </a:r>
            <a:r>
              <a:rPr lang="zh-CN" altLang="zh-CN" kern="100" dirty="0">
                <a:latin typeface="楷体" pitchFamily="49" charset="-122"/>
                <a:ea typeface="楷体" pitchFamily="49" charset="-122"/>
                <a:cs typeface="Times New Roman"/>
              </a:rPr>
              <a:t>年</a:t>
            </a:r>
            <a:r>
              <a:rPr lang="en-US" altLang="zh-CN" kern="100" dirty="0">
                <a:latin typeface="楷体" pitchFamily="49" charset="-122"/>
                <a:ea typeface="楷体" pitchFamily="49" charset="-122"/>
              </a:rPr>
              <a:t>3</a:t>
            </a:r>
            <a:r>
              <a:rPr lang="zh-CN" altLang="zh-CN" kern="100" dirty="0">
                <a:latin typeface="楷体" pitchFamily="49" charset="-122"/>
                <a:ea typeface="楷体" pitchFamily="49" charset="-122"/>
                <a:cs typeface="Times New Roman"/>
              </a:rPr>
              <a:t>月，十二届全国人大一次会议批准的《国务院机构改革和职能转变方案》明确提出，要减少和下放投资、生产经营活动审批事项，减少资质资格许可和认定，取消不合法不合理的行政事业性收费和政府性基金项目</a:t>
            </a:r>
            <a:r>
              <a:rPr lang="zh-CN" altLang="zh-CN" kern="100" dirty="0" smtClean="0">
                <a:latin typeface="楷体" pitchFamily="49" charset="-122"/>
                <a:ea typeface="楷体" pitchFamily="49" charset="-122"/>
                <a:cs typeface="Times New Roman"/>
              </a:rPr>
              <a:t>。</a:t>
            </a:r>
            <a:r>
              <a:rPr lang="en-US" altLang="zh-CN" kern="100" dirty="0" smtClean="0">
                <a:latin typeface="楷体" pitchFamily="49" charset="-122"/>
                <a:ea typeface="楷体" pitchFamily="49" charset="-122"/>
                <a:cs typeface="Times New Roman"/>
              </a:rPr>
              <a:t>    </a:t>
            </a:r>
          </a:p>
          <a:p>
            <a:pPr lvl="0">
              <a:lnSpc>
                <a:spcPct val="150000"/>
              </a:lnSpc>
            </a:pPr>
            <a:r>
              <a:rPr lang="en-US" altLang="zh-CN" kern="100" dirty="0" smtClean="0">
                <a:latin typeface="楷体" pitchFamily="49" charset="-122"/>
                <a:ea typeface="楷体" pitchFamily="49" charset="-122"/>
              </a:rPr>
              <a:t>5</a:t>
            </a:r>
            <a:r>
              <a:rPr lang="zh-CN" altLang="zh-CN" kern="100" dirty="0">
                <a:latin typeface="楷体" pitchFamily="49" charset="-122"/>
                <a:ea typeface="楷体" pitchFamily="49" charset="-122"/>
                <a:cs typeface="Times New Roman"/>
              </a:rPr>
              <a:t>月</a:t>
            </a:r>
            <a:r>
              <a:rPr lang="en-US" altLang="zh-CN" kern="100" dirty="0">
                <a:latin typeface="楷体" pitchFamily="49" charset="-122"/>
                <a:ea typeface="楷体" pitchFamily="49" charset="-122"/>
              </a:rPr>
              <a:t>13</a:t>
            </a:r>
            <a:r>
              <a:rPr lang="zh-CN" altLang="zh-CN" kern="100" dirty="0">
                <a:latin typeface="楷体" pitchFamily="49" charset="-122"/>
                <a:ea typeface="楷体" pitchFamily="49" charset="-122"/>
                <a:cs typeface="Times New Roman"/>
              </a:rPr>
              <a:t>日，李克强总理强调，继续坚定不移地推行行政审批制度改革，必须把政府的作用与市场和社会的力量结合起来，增加服务供给，满足社会需求</a:t>
            </a:r>
            <a:r>
              <a:rPr lang="zh-CN" altLang="zh-CN" kern="100" dirty="0" smtClean="0">
                <a:latin typeface="楷体" pitchFamily="49" charset="-122"/>
                <a:ea typeface="楷体" pitchFamily="49" charset="-122"/>
                <a:cs typeface="Times New Roman"/>
              </a:rPr>
              <a:t>。</a:t>
            </a:r>
            <a:endParaRPr lang="en-US" altLang="zh-CN" kern="100" dirty="0" smtClean="0">
              <a:latin typeface="楷体" pitchFamily="49" charset="-122"/>
              <a:ea typeface="楷体" pitchFamily="49" charset="-122"/>
              <a:cs typeface="Times New Roman"/>
            </a:endParaRPr>
          </a:p>
          <a:p>
            <a:pPr lvl="0">
              <a:lnSpc>
                <a:spcPct val="150000"/>
              </a:lnSpc>
            </a:pPr>
            <a:r>
              <a:rPr lang="en-US" altLang="zh-CN" kern="100" dirty="0" smtClean="0">
                <a:latin typeface="楷体" pitchFamily="49" charset="-122"/>
                <a:ea typeface="楷体" pitchFamily="49" charset="-122"/>
              </a:rPr>
              <a:t>    2013</a:t>
            </a:r>
            <a:r>
              <a:rPr lang="zh-CN" altLang="zh-CN" kern="100" dirty="0">
                <a:latin typeface="楷体" pitchFamily="49" charset="-122"/>
                <a:ea typeface="楷体" pitchFamily="49" charset="-122"/>
                <a:cs typeface="Times New Roman"/>
              </a:rPr>
              <a:t>年，国务院分批取消和下放了</a:t>
            </a:r>
            <a:r>
              <a:rPr lang="en-US" altLang="zh-CN" kern="100" dirty="0">
                <a:latin typeface="楷体" pitchFamily="49" charset="-122"/>
                <a:ea typeface="楷体" pitchFamily="49" charset="-122"/>
              </a:rPr>
              <a:t>416</a:t>
            </a:r>
            <a:r>
              <a:rPr lang="zh-CN" altLang="zh-CN" kern="100" dirty="0">
                <a:latin typeface="楷体" pitchFamily="49" charset="-122"/>
                <a:ea typeface="楷体" pitchFamily="49" charset="-122"/>
                <a:cs typeface="Times New Roman"/>
              </a:rPr>
              <a:t>项行政审批等事项，修订政府核准的投资项目目录，推动工商登记制度改革。</a:t>
            </a:r>
            <a:r>
              <a:rPr lang="en-US" altLang="zh-CN" kern="100" dirty="0">
                <a:latin typeface="楷体" pitchFamily="49" charset="-122"/>
                <a:ea typeface="楷体" pitchFamily="49" charset="-122"/>
              </a:rPr>
              <a:t>2014</a:t>
            </a:r>
            <a:r>
              <a:rPr lang="zh-CN" altLang="zh-CN" kern="100" dirty="0">
                <a:latin typeface="楷体" pitchFamily="49" charset="-122"/>
                <a:ea typeface="楷体" pitchFamily="49" charset="-122"/>
                <a:cs typeface="Times New Roman"/>
              </a:rPr>
              <a:t>年政府工作报告提出，今年要再取消和下放行政审批事项</a:t>
            </a:r>
            <a:r>
              <a:rPr lang="en-US" altLang="zh-CN" kern="100" dirty="0">
                <a:latin typeface="楷体" pitchFamily="49" charset="-122"/>
                <a:ea typeface="楷体" pitchFamily="49" charset="-122"/>
              </a:rPr>
              <a:t>200</a:t>
            </a:r>
            <a:r>
              <a:rPr lang="zh-CN" altLang="zh-CN" kern="100" dirty="0">
                <a:latin typeface="楷体" pitchFamily="49" charset="-122"/>
                <a:ea typeface="楷体" pitchFamily="49" charset="-122"/>
                <a:cs typeface="Times New Roman"/>
              </a:rPr>
              <a:t>项以上</a:t>
            </a:r>
            <a:r>
              <a:rPr lang="zh-CN" altLang="zh-CN" kern="100" dirty="0" smtClean="0">
                <a:latin typeface="楷体" pitchFamily="49" charset="-122"/>
                <a:ea typeface="楷体" pitchFamily="49" charset="-122"/>
                <a:cs typeface="Times New Roman"/>
              </a:rPr>
              <a:t>。</a:t>
            </a:r>
            <a:endParaRPr lang="en-US" altLang="zh-CN" kern="100" dirty="0" smtClean="0">
              <a:latin typeface="楷体" pitchFamily="49" charset="-122"/>
              <a:ea typeface="楷体" pitchFamily="49" charset="-122"/>
              <a:cs typeface="Times New Roman"/>
            </a:endParaRPr>
          </a:p>
          <a:p>
            <a:pPr>
              <a:lnSpc>
                <a:spcPct val="150000"/>
              </a:lnSpc>
            </a:pPr>
            <a:r>
              <a:rPr lang="zh-CN" altLang="zh-CN" sz="2800" kern="100" dirty="0">
                <a:latin typeface="Times New Roman"/>
                <a:ea typeface="华文细黑"/>
                <a:cs typeface="Times New Roman"/>
              </a:rPr>
              <a:t>结合材料，运用政治生活知识，说明我国政府深化行政审批制度改革的重大意义</a:t>
            </a:r>
            <a:r>
              <a:rPr lang="zh-CN" altLang="zh-CN" sz="2800" kern="100" dirty="0" smtClean="0">
                <a:latin typeface="Times New Roman"/>
                <a:ea typeface="华文细黑"/>
                <a:cs typeface="Times New Roman"/>
              </a:rPr>
              <a:t>。</a:t>
            </a:r>
            <a:endParaRPr lang="zh-CN" altLang="zh-CN" sz="2600" dirty="0" smtClean="0">
              <a:solidFill>
                <a:prstClr val="black"/>
              </a:solidFill>
              <a:latin typeface="楷体" pitchFamily="49" charset="-122"/>
              <a:ea typeface="楷体" pitchFamily="49" charset="-122"/>
            </a:endParaRPr>
          </a:p>
        </p:txBody>
      </p:sp>
      <p:sp>
        <p:nvSpPr>
          <p:cNvPr id="12" name="Rectangle 7"/>
          <p:cNvSpPr>
            <a:spLocks noChangeArrowheads="1"/>
          </p:cNvSpPr>
          <p:nvPr/>
        </p:nvSpPr>
        <p:spPr bwMode="auto">
          <a:xfrm>
            <a:off x="0" y="876300"/>
            <a:ext cx="1219041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Tree>
    <p:extLst>
      <p:ext uri="{BB962C8B-B14F-4D97-AF65-F5344CB8AC3E}">
        <p14:creationId xmlns:p14="http://schemas.microsoft.com/office/powerpoint/2010/main" val="189113465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98711" y="117426"/>
            <a:ext cx="11458743" cy="5940063"/>
          </a:xfrm>
          <a:prstGeom prst="rect">
            <a:avLst/>
          </a:prstGeom>
        </p:spPr>
        <p:txBody>
          <a:bodyPr wrap="square" lIns="121898" tIns="60948" rIns="121898" bIns="60948">
            <a:spAutoFit/>
          </a:bodyPr>
          <a:lstStyle/>
          <a:p>
            <a:pPr>
              <a:lnSpc>
                <a:spcPct val="150000"/>
              </a:lnSpc>
            </a:pPr>
            <a:r>
              <a:rPr lang="zh-CN" altLang="zh-CN" sz="2800" b="1" kern="100" dirty="0" smtClean="0">
                <a:solidFill>
                  <a:srgbClr val="0000FF"/>
                </a:solidFill>
                <a:latin typeface="Times New Roman"/>
                <a:cs typeface="Times New Roman"/>
              </a:rPr>
              <a:t>解析</a:t>
            </a:r>
            <a:r>
              <a:rPr lang="zh-CN" altLang="zh-CN" sz="2800" b="1" kern="100" dirty="0">
                <a:solidFill>
                  <a:srgbClr val="0000FF"/>
                </a:solidFill>
                <a:latin typeface="Times New Roman"/>
                <a:cs typeface="Times New Roman"/>
              </a:rPr>
              <a:t>　</a:t>
            </a:r>
            <a:r>
              <a:rPr lang="zh-CN" altLang="zh-CN" sz="2800" kern="100" dirty="0">
                <a:latin typeface="Times New Roman"/>
                <a:ea typeface="华文细黑"/>
                <a:cs typeface="Times New Roman"/>
              </a:rPr>
              <a:t>对深化行政审批制度改革问题进行</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描述和阐释</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，从最高国家权力机关的批准决定到国务院总理强调改革，以及</a:t>
            </a:r>
            <a:r>
              <a:rPr lang="en-US" altLang="zh-CN" sz="2800" kern="100" dirty="0">
                <a:latin typeface="Times New Roman"/>
                <a:ea typeface="华文细黑"/>
              </a:rPr>
              <a:t>2013</a:t>
            </a:r>
            <a:r>
              <a:rPr lang="zh-CN" altLang="zh-CN" sz="2800" kern="100" dirty="0">
                <a:latin typeface="Times New Roman"/>
                <a:ea typeface="华文细黑"/>
                <a:cs typeface="Times New Roman"/>
              </a:rPr>
              <a:t>、</a:t>
            </a:r>
            <a:r>
              <a:rPr lang="en-US" altLang="zh-CN" sz="2800" kern="100" dirty="0">
                <a:latin typeface="Times New Roman"/>
                <a:ea typeface="华文细黑"/>
              </a:rPr>
              <a:t>2014</a:t>
            </a:r>
            <a:r>
              <a:rPr lang="zh-CN" altLang="zh-CN" sz="2800" kern="100" dirty="0">
                <a:latin typeface="Times New Roman"/>
                <a:ea typeface="华文细黑"/>
                <a:cs typeface="Times New Roman"/>
              </a:rPr>
              <a:t>年的国务院的改革落实，都显示出我们对改革的决心和信心，从政府的职能、依法行政等方面分析作答即可</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nSpc>
                <a:spcPct val="150000"/>
              </a:lnSpc>
            </a:pPr>
            <a:r>
              <a:rPr lang="zh-CN" altLang="zh-CN" sz="2800" b="1" kern="100" dirty="0">
                <a:solidFill>
                  <a:srgbClr val="0000FF"/>
                </a:solidFill>
                <a:latin typeface="Times New Roman"/>
                <a:cs typeface="Times New Roman"/>
              </a:rPr>
              <a:t>答案　</a:t>
            </a:r>
            <a:r>
              <a:rPr lang="zh-CN" altLang="zh-CN" sz="2800" kern="100" dirty="0">
                <a:solidFill>
                  <a:srgbClr val="FF0000"/>
                </a:solidFill>
                <a:latin typeface="Times New Roman"/>
                <a:ea typeface="华文细黑"/>
                <a:cs typeface="Times New Roman"/>
              </a:rPr>
              <a:t>深化行政体制改革，提高政府依法行政水平</a:t>
            </a:r>
            <a:r>
              <a:rPr lang="zh-CN" altLang="zh-CN" sz="2800" kern="100" dirty="0" smtClean="0">
                <a:solidFill>
                  <a:srgbClr val="FF0000"/>
                </a:solidFill>
                <a:latin typeface="Times New Roman"/>
                <a:ea typeface="华文细黑"/>
                <a:cs typeface="Times New Roman"/>
              </a:rPr>
              <a:t>；</a:t>
            </a:r>
            <a:endParaRPr lang="en-US" altLang="zh-CN" sz="2800" kern="100" dirty="0" smtClean="0">
              <a:solidFill>
                <a:srgbClr val="FF0000"/>
              </a:solidFill>
              <a:latin typeface="Times New Roman"/>
              <a:ea typeface="华文细黑"/>
              <a:cs typeface="Times New Roman"/>
            </a:endParaRPr>
          </a:p>
          <a:p>
            <a:pPr>
              <a:lnSpc>
                <a:spcPct val="150000"/>
              </a:lnSpc>
            </a:pPr>
            <a:r>
              <a:rPr lang="en-US" altLang="zh-CN" sz="2800" kern="100" dirty="0" smtClean="0">
                <a:solidFill>
                  <a:srgbClr val="FF0000"/>
                </a:solidFill>
                <a:latin typeface="Times New Roman"/>
                <a:ea typeface="华文细黑"/>
                <a:cs typeface="Times New Roman"/>
              </a:rPr>
              <a:t>            </a:t>
            </a:r>
            <a:r>
              <a:rPr lang="zh-CN" altLang="zh-CN" sz="2800" kern="100" dirty="0" smtClean="0">
                <a:solidFill>
                  <a:srgbClr val="FF0000"/>
                </a:solidFill>
                <a:latin typeface="Times New Roman"/>
                <a:ea typeface="华文细黑"/>
                <a:cs typeface="Times New Roman"/>
              </a:rPr>
              <a:t>加快</a:t>
            </a:r>
            <a:r>
              <a:rPr lang="zh-CN" altLang="zh-CN" sz="2800" kern="100" dirty="0">
                <a:solidFill>
                  <a:srgbClr val="FF0000"/>
                </a:solidFill>
                <a:latin typeface="Times New Roman"/>
                <a:ea typeface="华文细黑"/>
                <a:cs typeface="Times New Roman"/>
              </a:rPr>
              <a:t>推进政府职能转变，全面正确履行政府职能</a:t>
            </a:r>
            <a:r>
              <a:rPr lang="zh-CN" altLang="zh-CN" sz="2800" kern="100" dirty="0" smtClean="0">
                <a:solidFill>
                  <a:srgbClr val="FF0000"/>
                </a:solidFill>
                <a:latin typeface="Times New Roman"/>
                <a:ea typeface="华文细黑"/>
                <a:cs typeface="Times New Roman"/>
              </a:rPr>
              <a:t>；</a:t>
            </a:r>
            <a:endParaRPr lang="en-US" altLang="zh-CN" sz="2800" kern="100" dirty="0" smtClean="0">
              <a:solidFill>
                <a:srgbClr val="FF0000"/>
              </a:solidFill>
              <a:latin typeface="Times New Roman"/>
              <a:ea typeface="华文细黑"/>
              <a:cs typeface="Times New Roman"/>
            </a:endParaRPr>
          </a:p>
          <a:p>
            <a:pPr>
              <a:lnSpc>
                <a:spcPct val="150000"/>
              </a:lnSpc>
            </a:pPr>
            <a:r>
              <a:rPr lang="en-US" altLang="zh-CN" sz="2800" kern="100" dirty="0" smtClean="0">
                <a:solidFill>
                  <a:srgbClr val="FF0000"/>
                </a:solidFill>
                <a:latin typeface="Times New Roman"/>
                <a:ea typeface="华文细黑"/>
                <a:cs typeface="Times New Roman"/>
              </a:rPr>
              <a:t>            </a:t>
            </a:r>
            <a:r>
              <a:rPr lang="zh-CN" altLang="zh-CN" sz="2800" kern="100" dirty="0" smtClean="0">
                <a:solidFill>
                  <a:srgbClr val="FF0000"/>
                </a:solidFill>
                <a:latin typeface="Times New Roman"/>
                <a:ea typeface="华文细黑"/>
                <a:cs typeface="Times New Roman"/>
              </a:rPr>
              <a:t>进一步</a:t>
            </a:r>
            <a:r>
              <a:rPr lang="zh-CN" altLang="zh-CN" sz="2800" kern="100" dirty="0">
                <a:solidFill>
                  <a:srgbClr val="FF0000"/>
                </a:solidFill>
                <a:latin typeface="Times New Roman"/>
                <a:ea typeface="华文细黑"/>
                <a:cs typeface="Times New Roman"/>
              </a:rPr>
              <a:t>简政放权，激发市场和社会的活力，充分发挥中央和地方两个积极性</a:t>
            </a:r>
            <a:r>
              <a:rPr lang="zh-CN" altLang="zh-CN" sz="2800" kern="100" dirty="0" smtClean="0">
                <a:solidFill>
                  <a:srgbClr val="FF0000"/>
                </a:solidFill>
                <a:latin typeface="Times New Roman"/>
                <a:ea typeface="华文细黑"/>
                <a:cs typeface="Times New Roman"/>
              </a:rPr>
              <a:t>；</a:t>
            </a:r>
            <a:endParaRPr lang="en-US" altLang="zh-CN" sz="2800" kern="100" dirty="0" smtClean="0">
              <a:solidFill>
                <a:srgbClr val="FF0000"/>
              </a:solidFill>
              <a:latin typeface="Times New Roman"/>
              <a:ea typeface="华文细黑"/>
              <a:cs typeface="Times New Roman"/>
            </a:endParaRPr>
          </a:p>
          <a:p>
            <a:pPr>
              <a:lnSpc>
                <a:spcPct val="150000"/>
              </a:lnSpc>
            </a:pPr>
            <a:r>
              <a:rPr lang="en-US" altLang="zh-CN" sz="2800" kern="100" dirty="0" smtClean="0">
                <a:solidFill>
                  <a:srgbClr val="FF0000"/>
                </a:solidFill>
                <a:latin typeface="Times New Roman"/>
                <a:ea typeface="华文细黑"/>
                <a:cs typeface="Times New Roman"/>
              </a:rPr>
              <a:t>            </a:t>
            </a:r>
            <a:r>
              <a:rPr lang="zh-CN" altLang="zh-CN" sz="2800" kern="100" dirty="0" smtClean="0">
                <a:solidFill>
                  <a:srgbClr val="FF0000"/>
                </a:solidFill>
                <a:latin typeface="Times New Roman"/>
                <a:ea typeface="华文细黑"/>
                <a:cs typeface="Times New Roman"/>
              </a:rPr>
              <a:t>创新</a:t>
            </a:r>
            <a:r>
              <a:rPr lang="zh-CN" altLang="zh-CN" sz="2800" kern="100" dirty="0">
                <a:solidFill>
                  <a:srgbClr val="FF0000"/>
                </a:solidFill>
                <a:latin typeface="Times New Roman"/>
                <a:ea typeface="华文细黑"/>
                <a:cs typeface="Times New Roman"/>
              </a:rPr>
              <a:t>行政管理方式，提高公共服务能力。</a:t>
            </a:r>
            <a:endParaRPr lang="zh-CN" altLang="zh-CN" sz="2800" b="1" dirty="0">
              <a:solidFill>
                <a:srgbClr val="FF0000"/>
              </a:solidFill>
              <a:latin typeface="Times New Roman" pitchFamily="18" charset="0"/>
              <a:ea typeface="华文细黑" pitchFamily="2" charset="-122"/>
            </a:endParaRPr>
          </a:p>
        </p:txBody>
      </p:sp>
      <p:sp>
        <p:nvSpPr>
          <p:cNvPr id="3" name="矩形 2"/>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b="1"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4" name="圆角矩形 3"/>
          <p:cNvSpPr/>
          <p:nvPr/>
        </p:nvSpPr>
        <p:spPr>
          <a:xfrm>
            <a:off x="10904609" y="6649571"/>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403680837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linds(horizontal)">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blinds(horizontal)">
                                      <p:cBhvr>
                                        <p:cTn id="22" dur="500"/>
                                        <p:tgtEl>
                                          <p:spTgt spid="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Effect transition="in" filter="blinds(horizontal)">
                                      <p:cBhvr>
                                        <p:cTn id="27" dur="500"/>
                                        <p:tgtEl>
                                          <p:spTgt spid="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0" nodeType="clickEffect">
                                  <p:stCondLst>
                                    <p:cond delay="0"/>
                                  </p:stCondLst>
                                  <p:childTnLst>
                                    <p:animEffect transition="out" filter="fade">
                                      <p:cBhvr>
                                        <p:cTn id="31" dur="500"/>
                                        <p:tgtEl>
                                          <p:spTgt spid="2">
                                            <p:txEl>
                                              <p:pRg st="0" end="0"/>
                                            </p:txEl>
                                          </p:spTgt>
                                        </p:tgtEl>
                                      </p:cBhvr>
                                    </p:animEffect>
                                    <p:set>
                                      <p:cBhvr>
                                        <p:cTn id="32" dur="1" fill="hold">
                                          <p:stCondLst>
                                            <p:cond delay="499"/>
                                          </p:stCondLst>
                                        </p:cTn>
                                        <p:tgtEl>
                                          <p:spTgt spid="2">
                                            <p:txEl>
                                              <p:pRg st="0" end="0"/>
                                            </p:txEl>
                                          </p:spTgt>
                                        </p:tgtEl>
                                        <p:attrNameLst>
                                          <p:attrName>style.visibility</p:attrName>
                                        </p:attrNameLst>
                                      </p:cBhvr>
                                      <p:to>
                                        <p:strVal val="hidden"/>
                                      </p:to>
                                    </p:set>
                                  </p:childTnLst>
                                </p:cTn>
                              </p:par>
                              <p:par>
                                <p:cTn id="33" presetID="10" presetClass="exit" presetSubtype="0" fill="hold" grpId="0" nodeType="withEffect">
                                  <p:stCondLst>
                                    <p:cond delay="0"/>
                                  </p:stCondLst>
                                  <p:childTnLst>
                                    <p:animEffect transition="out" filter="fade">
                                      <p:cBhvr>
                                        <p:cTn id="34" dur="500"/>
                                        <p:tgtEl>
                                          <p:spTgt spid="2">
                                            <p:txEl>
                                              <p:pRg st="1" end="1"/>
                                            </p:txEl>
                                          </p:spTgt>
                                        </p:tgtEl>
                                      </p:cBhvr>
                                    </p:animEffect>
                                    <p:set>
                                      <p:cBhvr>
                                        <p:cTn id="35" dur="1" fill="hold">
                                          <p:stCondLst>
                                            <p:cond delay="499"/>
                                          </p:stCondLst>
                                        </p:cTn>
                                        <p:tgtEl>
                                          <p:spTgt spid="2">
                                            <p:txEl>
                                              <p:pRg st="1" end="1"/>
                                            </p:txEl>
                                          </p:spTgt>
                                        </p:tgtEl>
                                        <p:attrNameLst>
                                          <p:attrName>style.visibility</p:attrName>
                                        </p:attrNameLst>
                                      </p:cBhvr>
                                      <p:to>
                                        <p:strVal val="hidden"/>
                                      </p:to>
                                    </p:set>
                                  </p:childTnLst>
                                </p:cTn>
                              </p:par>
                              <p:par>
                                <p:cTn id="36" presetID="10" presetClass="exit" presetSubtype="0" fill="hold" grpId="0" nodeType="withEffect">
                                  <p:stCondLst>
                                    <p:cond delay="0"/>
                                  </p:stCondLst>
                                  <p:childTnLst>
                                    <p:animEffect transition="out" filter="fade">
                                      <p:cBhvr>
                                        <p:cTn id="37" dur="500"/>
                                        <p:tgtEl>
                                          <p:spTgt spid="2">
                                            <p:txEl>
                                              <p:pRg st="2" end="2"/>
                                            </p:txEl>
                                          </p:spTgt>
                                        </p:tgtEl>
                                      </p:cBhvr>
                                    </p:animEffect>
                                    <p:set>
                                      <p:cBhvr>
                                        <p:cTn id="38" dur="1" fill="hold">
                                          <p:stCondLst>
                                            <p:cond delay="499"/>
                                          </p:stCondLst>
                                        </p:cTn>
                                        <p:tgtEl>
                                          <p:spTgt spid="2">
                                            <p:txEl>
                                              <p:pRg st="2" end="2"/>
                                            </p:txEl>
                                          </p:spTgt>
                                        </p:tgtEl>
                                        <p:attrNameLst>
                                          <p:attrName>style.visibility</p:attrName>
                                        </p:attrNameLst>
                                      </p:cBhvr>
                                      <p:to>
                                        <p:strVal val="hidden"/>
                                      </p:to>
                                    </p:set>
                                  </p:childTnLst>
                                </p:cTn>
                              </p:par>
                              <p:par>
                                <p:cTn id="39" presetID="10" presetClass="exit" presetSubtype="0" fill="hold" grpId="0" nodeType="withEffect">
                                  <p:stCondLst>
                                    <p:cond delay="0"/>
                                  </p:stCondLst>
                                  <p:childTnLst>
                                    <p:animEffect transition="out" filter="fade">
                                      <p:cBhvr>
                                        <p:cTn id="40" dur="500"/>
                                        <p:tgtEl>
                                          <p:spTgt spid="2">
                                            <p:txEl>
                                              <p:pRg st="3" end="3"/>
                                            </p:txEl>
                                          </p:spTgt>
                                        </p:tgtEl>
                                      </p:cBhvr>
                                    </p:animEffect>
                                    <p:set>
                                      <p:cBhvr>
                                        <p:cTn id="41" dur="1" fill="hold">
                                          <p:stCondLst>
                                            <p:cond delay="499"/>
                                          </p:stCondLst>
                                        </p:cTn>
                                        <p:tgtEl>
                                          <p:spTgt spid="2">
                                            <p:txEl>
                                              <p:pRg st="3" end="3"/>
                                            </p:txEl>
                                          </p:spTgt>
                                        </p:tgtEl>
                                        <p:attrNameLst>
                                          <p:attrName>style.visibility</p:attrName>
                                        </p:attrNameLst>
                                      </p:cBhvr>
                                      <p:to>
                                        <p:strVal val="hidden"/>
                                      </p:to>
                                    </p:set>
                                  </p:childTnLst>
                                </p:cTn>
                              </p:par>
                              <p:par>
                                <p:cTn id="42" presetID="10" presetClass="exit" presetSubtype="0" fill="hold" grpId="0" nodeType="withEffect">
                                  <p:stCondLst>
                                    <p:cond delay="0"/>
                                  </p:stCondLst>
                                  <p:childTnLst>
                                    <p:animEffect transition="out" filter="fade">
                                      <p:cBhvr>
                                        <p:cTn id="43" dur="500"/>
                                        <p:tgtEl>
                                          <p:spTgt spid="2">
                                            <p:txEl>
                                              <p:pRg st="4" end="4"/>
                                            </p:txEl>
                                          </p:spTgt>
                                        </p:tgtEl>
                                      </p:cBhvr>
                                    </p:animEffect>
                                    <p:set>
                                      <p:cBhvr>
                                        <p:cTn id="44" dur="1" fill="hold">
                                          <p:stCondLst>
                                            <p:cond delay="499"/>
                                          </p:stCondLst>
                                        </p:cTn>
                                        <p:tgtEl>
                                          <p:spTgt spid="2">
                                            <p:txEl>
                                              <p:pRg st="4" end="4"/>
                                            </p:txEl>
                                          </p:spTgt>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2" grpId="0" uiExpand="1" build="allAtOnce"/>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06862" y="379342"/>
            <a:ext cx="11232960" cy="5570732"/>
          </a:xfrm>
          <a:prstGeom prst="rect">
            <a:avLst/>
          </a:prstGeom>
        </p:spPr>
        <p:txBody>
          <a:bodyPr wrap="square" lIns="121898" tIns="60948" rIns="121898" bIns="60948">
            <a:spAutoFit/>
          </a:bodyPr>
          <a:lstStyle/>
          <a:p>
            <a:pPr algn="just">
              <a:lnSpc>
                <a:spcPct val="150000"/>
              </a:lnSpc>
              <a:spcAft>
                <a:spcPts val="0"/>
              </a:spcAft>
              <a:tabLst>
                <a:tab pos="2340610" algn="l"/>
              </a:tabLst>
            </a:pPr>
            <a:r>
              <a:rPr lang="zh-CN" altLang="zh-CN" sz="2600" b="1" dirty="0" smtClean="0">
                <a:solidFill>
                  <a:schemeClr val="accent6">
                    <a:lumMod val="75000"/>
                  </a:schemeClr>
                </a:solidFill>
                <a:latin typeface="+mn-ea"/>
              </a:rPr>
              <a:t>跟踪训练</a:t>
            </a:r>
            <a:r>
              <a:rPr lang="en-US" altLang="zh-CN" sz="2600" b="1" dirty="0" smtClean="0">
                <a:solidFill>
                  <a:schemeClr val="accent6">
                    <a:lumMod val="75000"/>
                  </a:schemeClr>
                </a:solidFill>
                <a:latin typeface="+mn-ea"/>
                <a:cs typeface="Times New Roman" pitchFamily="18" charset="0"/>
              </a:rPr>
              <a:t>1</a:t>
            </a:r>
            <a:r>
              <a:rPr lang="zh-CN" altLang="zh-CN" sz="2600" kern="100" dirty="0" smtClean="0">
                <a:solidFill>
                  <a:schemeClr val="accent6">
                    <a:lumMod val="75000"/>
                  </a:schemeClr>
                </a:solidFill>
                <a:latin typeface="+mn-ea"/>
                <a:cs typeface="Times New Roman"/>
              </a:rPr>
              <a:t>　</a:t>
            </a:r>
            <a:r>
              <a:rPr lang="en-US" altLang="zh-CN" sz="2600" kern="100" dirty="0">
                <a:latin typeface="Times New Roman"/>
                <a:ea typeface="华文细黑"/>
                <a:cs typeface="Courier New"/>
              </a:rPr>
              <a:t> 2015</a:t>
            </a:r>
            <a:r>
              <a:rPr lang="zh-CN" altLang="zh-CN" sz="2600" kern="100" dirty="0">
                <a:latin typeface="Times New Roman"/>
                <a:ea typeface="华文细黑"/>
                <a:cs typeface="Times New Roman"/>
              </a:rPr>
              <a:t>年</a:t>
            </a:r>
            <a:r>
              <a:rPr lang="en-US" altLang="zh-CN" sz="2600" kern="100" dirty="0">
                <a:latin typeface="Times New Roman"/>
                <a:ea typeface="华文细黑"/>
                <a:cs typeface="Courier New"/>
              </a:rPr>
              <a:t>3</a:t>
            </a:r>
            <a:r>
              <a:rPr lang="zh-CN" altLang="zh-CN" sz="2600" kern="100" dirty="0">
                <a:latin typeface="Times New Roman"/>
                <a:ea typeface="华文细黑"/>
                <a:cs typeface="Times New Roman"/>
              </a:rPr>
              <a:t>月，国务院印发《关于取消和调整一批行政审批项目等事项的决定》，取消和下放</a:t>
            </a:r>
            <a:r>
              <a:rPr lang="en-US" altLang="zh-CN" sz="2600" kern="100" dirty="0">
                <a:latin typeface="Times New Roman"/>
                <a:ea typeface="华文细黑"/>
                <a:cs typeface="Courier New"/>
              </a:rPr>
              <a:t>90</a:t>
            </a:r>
            <a:r>
              <a:rPr lang="zh-CN" altLang="zh-CN" sz="2600" kern="100" dirty="0">
                <a:latin typeface="Times New Roman"/>
                <a:ea typeface="华文细黑"/>
                <a:cs typeface="Times New Roman"/>
              </a:rPr>
              <a:t>项行政审批项目，取消</a:t>
            </a:r>
            <a:r>
              <a:rPr lang="en-US" altLang="zh-CN" sz="2600" kern="100" dirty="0">
                <a:latin typeface="Times New Roman"/>
                <a:ea typeface="华文细黑"/>
                <a:cs typeface="Courier New"/>
              </a:rPr>
              <a:t>67</a:t>
            </a:r>
            <a:r>
              <a:rPr lang="zh-CN" altLang="zh-CN" sz="2600" kern="100" dirty="0">
                <a:latin typeface="Times New Roman"/>
                <a:ea typeface="华文细黑"/>
                <a:cs typeface="Times New Roman"/>
              </a:rPr>
              <a:t>项职业资格和认定事项。同时，建议取消和下放</a:t>
            </a:r>
            <a:r>
              <a:rPr lang="en-US" altLang="zh-CN" sz="2600" kern="100" dirty="0">
                <a:latin typeface="Times New Roman"/>
                <a:ea typeface="华文细黑"/>
                <a:cs typeface="Courier New"/>
              </a:rPr>
              <a:t>18</a:t>
            </a:r>
            <a:r>
              <a:rPr lang="zh-CN" altLang="zh-CN" sz="2600" kern="100" dirty="0">
                <a:latin typeface="Times New Roman"/>
                <a:ea typeface="华文细黑"/>
                <a:cs typeface="Times New Roman"/>
              </a:rPr>
              <a:t>项依据有关法律设立的行政审批和职业资格许可认定事项，国务院将依照法定程序提请全国人民代表大会常务委员会修订相关法律规定。上述做法体现了政府</a:t>
            </a:r>
            <a:r>
              <a:rPr lang="en-US" altLang="zh-CN" sz="2600" kern="100" dirty="0">
                <a:latin typeface="Times New Roman"/>
                <a:ea typeface="华文细黑"/>
                <a:cs typeface="Courier New"/>
              </a:rPr>
              <a:t>(</a:t>
            </a:r>
            <a:r>
              <a:rPr lang="zh-CN" altLang="zh-CN" sz="2600" kern="100" dirty="0">
                <a:latin typeface="Times New Roman"/>
                <a:ea typeface="华文细黑"/>
                <a:cs typeface="Times New Roman"/>
              </a:rPr>
              <a:t>　　</a:t>
            </a:r>
            <a:r>
              <a:rPr lang="en-US" altLang="zh-CN" sz="2600" kern="100" dirty="0">
                <a:latin typeface="Times New Roman"/>
                <a:ea typeface="华文细黑"/>
                <a:cs typeface="Courier New"/>
              </a:rPr>
              <a:t>)</a:t>
            </a:r>
            <a:endParaRPr lang="zh-CN" altLang="zh-CN" sz="2600" kern="100" dirty="0">
              <a:latin typeface="宋体"/>
              <a:cs typeface="Courier New"/>
            </a:endParaRPr>
          </a:p>
          <a:p>
            <a:pPr algn="just">
              <a:lnSpc>
                <a:spcPct val="150000"/>
              </a:lnSpc>
              <a:spcAft>
                <a:spcPts val="0"/>
              </a:spcAft>
              <a:tabLst>
                <a:tab pos="2340610" algn="l"/>
              </a:tabLst>
            </a:pPr>
            <a:r>
              <a:rPr lang="en-US" altLang="zh-CN" sz="2600" kern="100" dirty="0">
                <a:latin typeface="宋体"/>
                <a:ea typeface="华文细黑"/>
                <a:cs typeface="Times New Roman"/>
              </a:rPr>
              <a:t>①</a:t>
            </a:r>
            <a:r>
              <a:rPr lang="zh-CN" altLang="zh-CN" sz="2600" kern="100" dirty="0">
                <a:latin typeface="Times New Roman"/>
                <a:ea typeface="华文细黑"/>
                <a:cs typeface="Times New Roman"/>
              </a:rPr>
              <a:t>依法行政，适应市场需要　</a:t>
            </a:r>
            <a:r>
              <a:rPr lang="en-US" altLang="zh-CN" sz="2600" kern="100" dirty="0">
                <a:latin typeface="Times New Roman"/>
                <a:ea typeface="华文细黑"/>
                <a:cs typeface="Courier New"/>
              </a:rPr>
              <a:t>	</a:t>
            </a:r>
            <a:r>
              <a:rPr lang="en-US" altLang="zh-CN" sz="2600" kern="100" dirty="0">
                <a:latin typeface="宋体"/>
                <a:ea typeface="华文细黑"/>
                <a:cs typeface="Times New Roman"/>
              </a:rPr>
              <a:t>②</a:t>
            </a:r>
            <a:r>
              <a:rPr lang="zh-CN" altLang="zh-CN" sz="2600" kern="100" dirty="0">
                <a:latin typeface="Times New Roman"/>
                <a:ea typeface="华文细黑"/>
                <a:cs typeface="Times New Roman"/>
              </a:rPr>
              <a:t>管理创新，提高行政效率</a:t>
            </a:r>
            <a:endParaRPr lang="zh-CN" altLang="zh-CN" sz="2600" kern="100" dirty="0">
              <a:latin typeface="宋体"/>
              <a:cs typeface="Courier New"/>
            </a:endParaRPr>
          </a:p>
          <a:p>
            <a:pPr algn="just">
              <a:lnSpc>
                <a:spcPct val="150000"/>
              </a:lnSpc>
              <a:spcAft>
                <a:spcPts val="0"/>
              </a:spcAft>
              <a:tabLst>
                <a:tab pos="2340610" algn="l"/>
              </a:tabLst>
            </a:pPr>
            <a:r>
              <a:rPr lang="en-US" altLang="zh-CN" sz="2600" kern="100" dirty="0">
                <a:latin typeface="宋体"/>
                <a:ea typeface="华文细黑"/>
                <a:cs typeface="Times New Roman"/>
              </a:rPr>
              <a:t>③</a:t>
            </a:r>
            <a:r>
              <a:rPr lang="zh-CN" altLang="zh-CN" sz="2600" kern="100" dirty="0">
                <a:latin typeface="Times New Roman"/>
                <a:ea typeface="华文细黑"/>
                <a:cs typeface="Times New Roman"/>
              </a:rPr>
              <a:t>转变职能，建设有限政府　</a:t>
            </a:r>
            <a:r>
              <a:rPr lang="en-US" altLang="zh-CN" sz="2600" kern="100" dirty="0">
                <a:latin typeface="Times New Roman"/>
                <a:ea typeface="华文细黑"/>
                <a:cs typeface="Courier New"/>
              </a:rPr>
              <a:t>	</a:t>
            </a:r>
            <a:r>
              <a:rPr lang="en-US" altLang="zh-CN" sz="2600" kern="100" dirty="0">
                <a:latin typeface="宋体"/>
                <a:ea typeface="华文细黑"/>
                <a:cs typeface="Times New Roman"/>
              </a:rPr>
              <a:t>④</a:t>
            </a:r>
            <a:r>
              <a:rPr lang="zh-CN" altLang="zh-CN" sz="2600" kern="100" dirty="0">
                <a:latin typeface="Times New Roman"/>
                <a:ea typeface="华文细黑"/>
                <a:cs typeface="Times New Roman"/>
              </a:rPr>
              <a:t>削弱权力，弱化管理职能</a:t>
            </a:r>
            <a:endParaRPr lang="zh-CN" altLang="zh-CN" sz="2600" kern="100" dirty="0">
              <a:latin typeface="宋体"/>
              <a:cs typeface="Courier New"/>
            </a:endParaRPr>
          </a:p>
          <a:p>
            <a:pPr>
              <a:lnSpc>
                <a:spcPct val="150000"/>
              </a:lnSpc>
            </a:pPr>
            <a:r>
              <a:rPr lang="en-US" altLang="zh-CN" sz="2600" kern="100" dirty="0">
                <a:latin typeface="Times New Roman"/>
                <a:ea typeface="华文细黑"/>
              </a:rPr>
              <a:t>A.</a:t>
            </a:r>
            <a:r>
              <a:rPr lang="en-US" altLang="zh-CN" sz="2600" kern="100" dirty="0">
                <a:latin typeface="宋体"/>
                <a:ea typeface="华文细黑"/>
                <a:cs typeface="Times New Roman"/>
              </a:rPr>
              <a:t>①③</a:t>
            </a:r>
            <a:r>
              <a:rPr lang="en-US" altLang="zh-CN" sz="2600" kern="100" dirty="0">
                <a:latin typeface="Times New Roman"/>
                <a:ea typeface="华文细黑"/>
              </a:rPr>
              <a:t>  	</a:t>
            </a:r>
            <a:r>
              <a:rPr lang="en-US" altLang="zh-CN" sz="2600" kern="100" dirty="0" smtClean="0">
                <a:latin typeface="Times New Roman"/>
                <a:ea typeface="华文细黑"/>
              </a:rPr>
              <a:t>	B</a:t>
            </a:r>
            <a:r>
              <a:rPr lang="en-US" altLang="zh-CN" sz="2600" kern="100" dirty="0">
                <a:latin typeface="Times New Roman"/>
                <a:ea typeface="华文细黑"/>
              </a:rPr>
              <a:t>.</a:t>
            </a:r>
            <a:r>
              <a:rPr lang="en-US" altLang="zh-CN" sz="2600" kern="100" dirty="0" smtClean="0">
                <a:latin typeface="宋体"/>
                <a:ea typeface="华文细黑"/>
                <a:cs typeface="Times New Roman"/>
              </a:rPr>
              <a:t>②④</a:t>
            </a:r>
            <a:r>
              <a:rPr lang="en-US" altLang="zh-CN" sz="2800" kern="100" dirty="0">
                <a:latin typeface="Times New Roman"/>
                <a:ea typeface="华文细黑"/>
              </a:rPr>
              <a:t> </a:t>
            </a:r>
            <a:r>
              <a:rPr lang="en-US" altLang="zh-CN" sz="2800" kern="100" dirty="0" smtClean="0">
                <a:latin typeface="Times New Roman"/>
                <a:ea typeface="华文细黑"/>
              </a:rPr>
              <a:t>		C</a:t>
            </a:r>
            <a:r>
              <a:rPr lang="en-US" altLang="zh-CN" sz="2800" kern="100" dirty="0">
                <a:latin typeface="Times New Roman"/>
                <a:ea typeface="华文细黑"/>
              </a:rPr>
              <a:t>.</a:t>
            </a:r>
            <a:r>
              <a:rPr lang="en-US" altLang="zh-CN" sz="2800" kern="100" dirty="0">
                <a:latin typeface="宋体"/>
                <a:ea typeface="华文细黑"/>
                <a:cs typeface="Times New Roman"/>
              </a:rPr>
              <a:t>③④</a:t>
            </a:r>
            <a:r>
              <a:rPr lang="en-US" altLang="zh-CN" sz="2800" kern="100" dirty="0">
                <a:latin typeface="Times New Roman"/>
                <a:ea typeface="华文细黑"/>
              </a:rPr>
              <a:t>  	</a:t>
            </a:r>
            <a:r>
              <a:rPr lang="en-US" altLang="zh-CN" sz="2800" kern="100" dirty="0" smtClean="0">
                <a:latin typeface="Times New Roman"/>
                <a:ea typeface="华文细黑"/>
              </a:rPr>
              <a:t>		D</a:t>
            </a:r>
            <a:r>
              <a:rPr lang="en-US" altLang="zh-CN" sz="2800" kern="100" dirty="0">
                <a:latin typeface="Times New Roman"/>
                <a:ea typeface="华文细黑"/>
              </a:rPr>
              <a:t>.</a:t>
            </a:r>
            <a:r>
              <a:rPr lang="en-US" altLang="zh-CN" sz="2800" kern="100" dirty="0" smtClean="0">
                <a:latin typeface="宋体"/>
                <a:ea typeface="华文细黑"/>
                <a:cs typeface="Times New Roman"/>
              </a:rPr>
              <a:t>①②</a:t>
            </a:r>
          </a:p>
          <a:p>
            <a:pPr>
              <a:lnSpc>
                <a:spcPct val="150000"/>
              </a:lnSpc>
            </a:pPr>
            <a:r>
              <a:rPr lang="zh-CN" altLang="zh-CN" sz="2800" b="1" kern="100" dirty="0">
                <a:solidFill>
                  <a:srgbClr val="0000FF"/>
                </a:solidFill>
                <a:latin typeface="Times New Roman"/>
                <a:cs typeface="Times New Roman"/>
              </a:rPr>
              <a:t>解析　</a:t>
            </a:r>
            <a:r>
              <a:rPr lang="en-US" altLang="zh-CN" sz="2800" kern="100" dirty="0">
                <a:latin typeface="宋体"/>
                <a:ea typeface="华文细黑"/>
                <a:cs typeface="Times New Roman"/>
              </a:rPr>
              <a:t>②</a:t>
            </a:r>
            <a:r>
              <a:rPr lang="zh-CN" altLang="zh-CN" sz="2800" kern="100" dirty="0">
                <a:latin typeface="Times New Roman"/>
                <a:ea typeface="华文细黑"/>
                <a:cs typeface="Times New Roman"/>
              </a:rPr>
              <a:t>不符合题意，</a:t>
            </a:r>
            <a:r>
              <a:rPr lang="en-US" altLang="zh-CN" sz="2800" kern="100" dirty="0">
                <a:latin typeface="宋体"/>
                <a:ea typeface="华文细黑"/>
                <a:cs typeface="Times New Roman"/>
              </a:rPr>
              <a:t>④</a:t>
            </a:r>
            <a:r>
              <a:rPr lang="zh-CN" altLang="zh-CN" sz="2800" kern="100" dirty="0">
                <a:latin typeface="Times New Roman"/>
                <a:ea typeface="华文细黑"/>
                <a:cs typeface="Times New Roman"/>
              </a:rPr>
              <a:t>表述错误。</a:t>
            </a:r>
            <a:endParaRPr lang="en-US" altLang="zh-CN" sz="2600" kern="100" dirty="0" smtClean="0">
              <a:latin typeface="Times New Roman"/>
              <a:ea typeface="华文细黑"/>
              <a:cs typeface="Times New Roman"/>
            </a:endParaRPr>
          </a:p>
        </p:txBody>
      </p:sp>
      <p:sp>
        <p:nvSpPr>
          <p:cNvPr id="3" name="矩形 2"/>
          <p:cNvSpPr/>
          <p:nvPr/>
        </p:nvSpPr>
        <p:spPr>
          <a:xfrm>
            <a:off x="6010894" y="2853730"/>
            <a:ext cx="444352" cy="523220"/>
          </a:xfrm>
          <a:prstGeom prst="rect">
            <a:avLst/>
          </a:prstGeom>
        </p:spPr>
        <p:txBody>
          <a:bodyPr wrap="none">
            <a:spAutoFit/>
          </a:bodyPr>
          <a:lstStyle/>
          <a:p>
            <a:r>
              <a:rPr lang="en-US" altLang="zh-CN" sz="2800" kern="100" dirty="0">
                <a:solidFill>
                  <a:schemeClr val="accent6">
                    <a:lumMod val="75000"/>
                  </a:schemeClr>
                </a:solidFill>
                <a:latin typeface="Times New Roman"/>
                <a:ea typeface="华文细黑"/>
                <a:cs typeface="Times New Roman"/>
              </a:rPr>
              <a:t>A</a:t>
            </a:r>
            <a:endParaRPr lang="zh-CN" altLang="en-US" sz="2800" kern="100" dirty="0">
              <a:solidFill>
                <a:schemeClr val="accent6">
                  <a:lumMod val="75000"/>
                </a:schemeClr>
              </a:solidFill>
              <a:latin typeface="Times New Roman"/>
              <a:ea typeface="华文细黑"/>
              <a:cs typeface="Times New Roman"/>
            </a:endParaRPr>
          </a:p>
        </p:txBody>
      </p:sp>
      <p:sp>
        <p:nvSpPr>
          <p:cNvPr id="4" name="矩形 3"/>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b="1"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5" name="圆角矩形 4"/>
          <p:cNvSpPr/>
          <p:nvPr/>
        </p:nvSpPr>
        <p:spPr>
          <a:xfrm>
            <a:off x="10904609" y="6649571"/>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54341645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animEffect transition="in" filter="blinds(horizontal)">
                                      <p:cBhvr>
                                        <p:cTn id="7" dur="500"/>
                                        <p:tgtEl>
                                          <p:spTgt spid="2">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2">
                                            <p:txEl>
                                              <p:pRg st="4" end="4"/>
                                            </p:txEl>
                                          </p:spTgt>
                                        </p:tgtEl>
                                      </p:cBhvr>
                                    </p:animEffect>
                                    <p:set>
                                      <p:cBhvr>
                                        <p:cTn id="17" dur="1" fill="hold">
                                          <p:stCondLst>
                                            <p:cond delay="499"/>
                                          </p:stCondLst>
                                        </p:cTn>
                                        <p:tgtEl>
                                          <p:spTgt spid="2">
                                            <p:txEl>
                                              <p:pRg st="4" end="4"/>
                                            </p:txEl>
                                          </p:spTgt>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3"/>
                                        </p:tgtEl>
                                      </p:cBhvr>
                                    </p:animEffect>
                                    <p:set>
                                      <p:cBhvr>
                                        <p:cTn id="20"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2" grpId="0" uiExpand="1" build="allAtOnce"/>
      <p:bldP spid="3" grpId="0"/>
      <p:bldP spid="3" grpId="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69057" y="117426"/>
            <a:ext cx="11458743" cy="732356"/>
          </a:xfrm>
          <a:prstGeom prst="rect">
            <a:avLst/>
          </a:prstGeom>
        </p:spPr>
        <p:txBody>
          <a:bodyPr wrap="square" lIns="121898" tIns="60948" rIns="121898" bIns="60948">
            <a:spAutoFit/>
          </a:bodyPr>
          <a:lstStyle/>
          <a:p>
            <a:pPr algn="just">
              <a:lnSpc>
                <a:spcPct val="150000"/>
              </a:lnSpc>
              <a:tabLst>
                <a:tab pos="1890395" algn="l"/>
              </a:tabLst>
            </a:pPr>
            <a:r>
              <a:rPr lang="zh-CN" altLang="en-US" sz="3000" b="1" kern="100" dirty="0">
                <a:solidFill>
                  <a:srgbClr val="0000FF"/>
                </a:solidFill>
                <a:latin typeface="Times New Roman" pitchFamily="18" charset="0"/>
                <a:cs typeface="Times New Roman" pitchFamily="18" charset="0"/>
              </a:rPr>
              <a:t>考向</a:t>
            </a:r>
            <a:r>
              <a:rPr lang="en-US" altLang="zh-CN" sz="3000" b="1" kern="100" dirty="0">
                <a:solidFill>
                  <a:srgbClr val="0000FF"/>
                </a:solidFill>
                <a:latin typeface="Times New Roman" pitchFamily="18" charset="0"/>
                <a:cs typeface="Times New Roman" pitchFamily="18" charset="0"/>
              </a:rPr>
              <a:t>2</a:t>
            </a:r>
            <a:r>
              <a:rPr lang="zh-CN" altLang="en-US" sz="3000" b="1" kern="100" dirty="0">
                <a:solidFill>
                  <a:srgbClr val="0000FF"/>
                </a:solidFill>
                <a:latin typeface="Times New Roman" pitchFamily="18" charset="0"/>
                <a:cs typeface="Times New Roman" pitchFamily="18" charset="0"/>
              </a:rPr>
              <a:t>　民主决策</a:t>
            </a:r>
            <a:endParaRPr lang="zh-CN" altLang="zh-CN" sz="3000" b="1" kern="100" dirty="0">
              <a:solidFill>
                <a:srgbClr val="0000FF"/>
              </a:solidFill>
              <a:latin typeface="Times New Roman" pitchFamily="18" charset="0"/>
              <a:cs typeface="Times New Roman" pitchFamily="18" charset="0"/>
            </a:endParaRPr>
          </a:p>
        </p:txBody>
      </p:sp>
      <p:sp>
        <p:nvSpPr>
          <p:cNvPr id="4" name="矩形 3"/>
          <p:cNvSpPr/>
          <p:nvPr/>
        </p:nvSpPr>
        <p:spPr>
          <a:xfrm>
            <a:off x="541119" y="801058"/>
            <a:ext cx="10850716" cy="5827493"/>
          </a:xfrm>
          <a:prstGeom prst="rect">
            <a:avLst/>
          </a:prstGeom>
        </p:spPr>
        <p:txBody>
          <a:bodyPr>
            <a:spAutoFit/>
          </a:bodyPr>
          <a:lstStyle/>
          <a:p>
            <a:pPr algn="just">
              <a:lnSpc>
                <a:spcPct val="150000"/>
              </a:lnSpc>
              <a:spcAft>
                <a:spcPts val="0"/>
              </a:spcAft>
              <a:tabLst>
                <a:tab pos="2340610" algn="l"/>
              </a:tabLst>
            </a:pPr>
            <a:r>
              <a:rPr lang="zh-CN" altLang="zh-CN" sz="2800" b="1" dirty="0" smtClean="0">
                <a:solidFill>
                  <a:schemeClr val="accent6">
                    <a:lumMod val="75000"/>
                  </a:schemeClr>
                </a:solidFill>
                <a:latin typeface="+mn-ea"/>
              </a:rPr>
              <a:t>典例</a:t>
            </a:r>
            <a:r>
              <a:rPr lang="en-US" altLang="zh-CN" sz="2800" b="1" dirty="0" smtClean="0">
                <a:solidFill>
                  <a:schemeClr val="accent6">
                    <a:lumMod val="75000"/>
                  </a:schemeClr>
                </a:solidFill>
                <a:latin typeface="Times New Roman" pitchFamily="18" charset="0"/>
                <a:ea typeface="Times New Roman" pitchFamily="18" charset="0"/>
                <a:cs typeface="Times New Roman" pitchFamily="18" charset="0"/>
              </a:rPr>
              <a:t>2</a:t>
            </a:r>
            <a:r>
              <a:rPr lang="en-US" altLang="zh-CN" sz="2800" b="1" dirty="0" smtClean="0">
                <a:solidFill>
                  <a:schemeClr val="accent6">
                    <a:lumMod val="75000"/>
                  </a:schemeClr>
                </a:solidFill>
                <a:latin typeface="+mn-ea"/>
              </a:rPr>
              <a:t> </a:t>
            </a:r>
            <a:r>
              <a:rPr lang="en-US" altLang="zh-CN" sz="2800" kern="100" dirty="0">
                <a:latin typeface="Times New Roman"/>
                <a:ea typeface="华文细黑"/>
                <a:cs typeface="Courier New"/>
              </a:rPr>
              <a:t>(2015·</a:t>
            </a:r>
            <a:r>
              <a:rPr lang="zh-CN" altLang="zh-CN" sz="2800" kern="100" dirty="0">
                <a:latin typeface="Times New Roman"/>
                <a:ea typeface="华文细黑"/>
                <a:cs typeface="Times New Roman"/>
              </a:rPr>
              <a:t>广东高考</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某市区为推进社会治理新格局的构建，特聘一批社会组织专业人士和社会能人担任区、街镇、社区三级的综合治理委员，建立</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三级联动</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机制，以保障特聘委员为群众排忧解难、为政府出谋划策。特聘委员模式</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latin typeface="宋体"/>
                <a:ea typeface="华文细黑"/>
                <a:cs typeface="Times New Roman"/>
              </a:rPr>
              <a:t>①</a:t>
            </a:r>
            <a:r>
              <a:rPr lang="zh-CN" altLang="zh-CN" sz="2800" kern="100" dirty="0">
                <a:latin typeface="Times New Roman"/>
                <a:ea typeface="华文细黑"/>
                <a:cs typeface="Times New Roman"/>
              </a:rPr>
              <a:t>代行了政府职能，推进了社区基层民主　</a:t>
            </a:r>
            <a:r>
              <a:rPr lang="en-US" altLang="zh-CN" sz="2800" kern="100" dirty="0">
                <a:latin typeface="宋体"/>
                <a:ea typeface="华文细黑"/>
                <a:cs typeface="Times New Roman"/>
              </a:rPr>
              <a:t>②</a:t>
            </a:r>
            <a:r>
              <a:rPr lang="zh-CN" altLang="zh-CN" sz="2800" kern="100" dirty="0">
                <a:latin typeface="Times New Roman"/>
                <a:ea typeface="华文细黑"/>
                <a:cs typeface="Times New Roman"/>
              </a:rPr>
              <a:t>有助于政府从管理角色向服务角色转型　</a:t>
            </a:r>
            <a:r>
              <a:rPr lang="en-US" altLang="zh-CN" sz="2800" kern="100" dirty="0">
                <a:latin typeface="宋体"/>
                <a:ea typeface="华文细黑"/>
                <a:cs typeface="Times New Roman"/>
              </a:rPr>
              <a:t>③</a:t>
            </a:r>
            <a:r>
              <a:rPr lang="zh-CN" altLang="zh-CN" sz="2800" kern="100" dirty="0">
                <a:latin typeface="Times New Roman"/>
                <a:ea typeface="华文细黑"/>
                <a:cs typeface="Times New Roman"/>
              </a:rPr>
              <a:t>创新了社会组织和公民政治参与的方式　</a:t>
            </a:r>
            <a:r>
              <a:rPr lang="en-US" altLang="zh-CN" sz="2800" kern="100" dirty="0">
                <a:latin typeface="宋体"/>
                <a:ea typeface="华文细黑"/>
                <a:cs typeface="Times New Roman"/>
              </a:rPr>
              <a:t>④</a:t>
            </a:r>
            <a:r>
              <a:rPr lang="zh-CN" altLang="zh-CN" sz="2800" kern="100" dirty="0">
                <a:latin typeface="Times New Roman"/>
                <a:ea typeface="华文细黑"/>
                <a:cs typeface="Times New Roman"/>
              </a:rPr>
              <a:t>拓宽了公民参与民主决策和管理的渠道</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A.</a:t>
            </a:r>
            <a:r>
              <a:rPr lang="en-US" altLang="zh-CN" sz="2800" kern="100" dirty="0">
                <a:latin typeface="宋体"/>
                <a:ea typeface="华文细黑"/>
                <a:cs typeface="Times New Roman"/>
              </a:rPr>
              <a:t>①②</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B</a:t>
            </a:r>
            <a:r>
              <a:rPr lang="en-US" altLang="zh-CN" sz="2800" kern="100" dirty="0">
                <a:latin typeface="Times New Roman"/>
                <a:ea typeface="华文细黑"/>
                <a:cs typeface="Courier New"/>
              </a:rPr>
              <a:t>.</a:t>
            </a:r>
            <a:r>
              <a:rPr lang="en-US" altLang="zh-CN" sz="2800" kern="100" dirty="0">
                <a:latin typeface="宋体"/>
                <a:ea typeface="华文细黑"/>
                <a:cs typeface="Times New Roman"/>
              </a:rPr>
              <a:t>①③</a:t>
            </a:r>
            <a:r>
              <a:rPr lang="en-US" altLang="zh-CN" sz="2800" kern="100" dirty="0">
                <a:latin typeface="Times New Roman"/>
                <a:ea typeface="华文细黑"/>
                <a:cs typeface="Courier New"/>
              </a:rPr>
              <a:t>  </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C.</a:t>
            </a:r>
            <a:r>
              <a:rPr lang="en-US" altLang="zh-CN" sz="2800" kern="100" dirty="0">
                <a:latin typeface="宋体"/>
                <a:ea typeface="华文细黑"/>
                <a:cs typeface="Times New Roman"/>
              </a:rPr>
              <a:t>②④</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D</a:t>
            </a:r>
            <a:r>
              <a:rPr lang="en-US" altLang="zh-CN" sz="2800" kern="100" dirty="0">
                <a:latin typeface="Times New Roman"/>
                <a:ea typeface="华文细黑"/>
                <a:cs typeface="Courier New"/>
              </a:rPr>
              <a:t>.</a:t>
            </a:r>
            <a:r>
              <a:rPr lang="en-US" altLang="zh-CN" sz="2800" kern="100" dirty="0">
                <a:latin typeface="宋体"/>
                <a:ea typeface="华文细黑"/>
                <a:cs typeface="Times New Roman"/>
              </a:rPr>
              <a:t>③④</a:t>
            </a:r>
            <a:endParaRPr lang="zh-CN" altLang="zh-CN" sz="1050" kern="100" dirty="0">
              <a:effectLst/>
              <a:latin typeface="宋体"/>
              <a:cs typeface="Courier New"/>
            </a:endParaRPr>
          </a:p>
        </p:txBody>
      </p:sp>
      <p:sp>
        <p:nvSpPr>
          <p:cNvPr id="12" name="Rectangle 7"/>
          <p:cNvSpPr>
            <a:spLocks noChangeArrowheads="1"/>
          </p:cNvSpPr>
          <p:nvPr/>
        </p:nvSpPr>
        <p:spPr bwMode="auto">
          <a:xfrm>
            <a:off x="0" y="876300"/>
            <a:ext cx="1219041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5" name="矩形 4"/>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b="1"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6" name="圆角矩形 5">
            <a:hlinkClick r:id="rId2" action="ppaction://hlinksldjump"/>
          </p:cNvPr>
          <p:cNvSpPr/>
          <p:nvPr/>
        </p:nvSpPr>
        <p:spPr>
          <a:xfrm>
            <a:off x="10904609" y="6649571"/>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146976750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矩形 3"/>
          <p:cNvSpPr/>
          <p:nvPr/>
        </p:nvSpPr>
        <p:spPr>
          <a:xfrm>
            <a:off x="541119" y="1199219"/>
            <a:ext cx="10850716" cy="4534831"/>
          </a:xfrm>
          <a:prstGeom prst="rect">
            <a:avLst/>
          </a:prstGeom>
        </p:spPr>
        <p:txBody>
          <a:bodyPr>
            <a:spAutoFit/>
          </a:bodyPr>
          <a:lstStyle/>
          <a:p>
            <a:pPr>
              <a:lnSpc>
                <a:spcPct val="150000"/>
              </a:lnSpc>
            </a:pPr>
            <a:r>
              <a:rPr lang="zh-CN" altLang="zh-CN" sz="2800" b="1" kern="100" dirty="0" smtClean="0">
                <a:solidFill>
                  <a:srgbClr val="0000FF"/>
                </a:solidFill>
                <a:latin typeface="Times New Roman"/>
                <a:cs typeface="Times New Roman"/>
              </a:rPr>
              <a:t>解析</a:t>
            </a:r>
            <a:r>
              <a:rPr lang="zh-CN" altLang="zh-CN" sz="2800" b="1" kern="100" dirty="0">
                <a:solidFill>
                  <a:srgbClr val="0000FF"/>
                </a:solidFill>
                <a:latin typeface="Times New Roman"/>
                <a:cs typeface="Times New Roman"/>
              </a:rPr>
              <a:t>　</a:t>
            </a:r>
            <a:r>
              <a:rPr lang="en-US" altLang="zh-CN" sz="2800" kern="100" dirty="0">
                <a:latin typeface="宋体"/>
                <a:ea typeface="华文细黑"/>
                <a:cs typeface="Times New Roman"/>
              </a:rPr>
              <a:t>②④</a:t>
            </a:r>
            <a:r>
              <a:rPr lang="zh-CN" altLang="zh-CN" sz="2800" kern="100" dirty="0">
                <a:latin typeface="Times New Roman"/>
                <a:ea typeface="华文细黑"/>
                <a:cs typeface="Times New Roman"/>
              </a:rPr>
              <a:t>选项观点正确且符合题意，题中特聘委员模式，推进社会治理新格局，政府职能实现转变，从管理角色向服务角色转型，同时拓宽了公民参与民主决策和管理的渠道，故入选。</a:t>
            </a:r>
            <a:r>
              <a:rPr lang="en-US" altLang="zh-CN" sz="2800" kern="100" dirty="0">
                <a:latin typeface="宋体"/>
                <a:ea typeface="华文细黑"/>
                <a:cs typeface="Times New Roman"/>
              </a:rPr>
              <a:t>①③</a:t>
            </a:r>
            <a:r>
              <a:rPr lang="zh-CN" altLang="zh-CN" sz="2800" kern="100" dirty="0">
                <a:latin typeface="Times New Roman"/>
                <a:ea typeface="华文细黑"/>
                <a:cs typeface="Times New Roman"/>
              </a:rPr>
              <a:t>选项观点错误。</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代行政府职能</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创新社会组织政治参与的方式</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的说法明显错误，政府职能只能政府履行，特聘委员是公民政治参与，而不是社会组织</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lvl="0" algn="just">
              <a:lnSpc>
                <a:spcPct val="150000"/>
              </a:lnSpc>
              <a:tabLst>
                <a:tab pos="2340610" algn="l"/>
              </a:tabLst>
            </a:pPr>
            <a:r>
              <a:rPr lang="zh-CN" altLang="zh-CN" sz="2800" b="1" kern="100" dirty="0">
                <a:solidFill>
                  <a:srgbClr val="0000FF"/>
                </a:solidFill>
                <a:latin typeface="Times New Roman"/>
                <a:cs typeface="Times New Roman"/>
              </a:rPr>
              <a:t>答案　</a:t>
            </a:r>
            <a:r>
              <a:rPr lang="en-US" altLang="zh-CN" sz="2800" kern="100" dirty="0">
                <a:solidFill>
                  <a:schemeClr val="accent6">
                    <a:lumMod val="75000"/>
                  </a:schemeClr>
                </a:solidFill>
                <a:latin typeface="Times New Roman"/>
                <a:ea typeface="华文细黑"/>
                <a:cs typeface="Times New Roman"/>
              </a:rPr>
              <a:t>C</a:t>
            </a:r>
            <a:endParaRPr lang="zh-CN" altLang="zh-CN" sz="2800" kern="100" dirty="0">
              <a:solidFill>
                <a:schemeClr val="accent6">
                  <a:lumMod val="75000"/>
                </a:schemeClr>
              </a:solidFill>
              <a:latin typeface="Times New Roman"/>
              <a:ea typeface="华文细黑"/>
              <a:cs typeface="Times New Roman"/>
            </a:endParaRPr>
          </a:p>
        </p:txBody>
      </p:sp>
      <p:sp>
        <p:nvSpPr>
          <p:cNvPr id="12" name="Rectangle 7"/>
          <p:cNvSpPr>
            <a:spLocks noChangeArrowheads="1"/>
          </p:cNvSpPr>
          <p:nvPr/>
        </p:nvSpPr>
        <p:spPr bwMode="auto">
          <a:xfrm>
            <a:off x="0" y="876300"/>
            <a:ext cx="1219041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Tree>
    <p:extLst>
      <p:ext uri="{BB962C8B-B14F-4D97-AF65-F5344CB8AC3E}">
        <p14:creationId xmlns:p14="http://schemas.microsoft.com/office/powerpoint/2010/main" val="18403738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750"/>
                                        <p:tgtEl>
                                          <p:spTgt spid="4">
                                            <p:txEl>
                                              <p:pRg st="0" end="0"/>
                                            </p:txEl>
                                          </p:spTgt>
                                        </p:tgtEl>
                                      </p:cBhvr>
                                    </p:animEffect>
                                  </p:childTnLst>
                                </p:cTn>
                              </p:par>
                            </p:childTnLst>
                          </p:cTn>
                        </p:par>
                        <p:par>
                          <p:cTn id="8" fill="hold">
                            <p:stCondLst>
                              <p:cond delay="750"/>
                            </p:stCondLst>
                            <p:childTnLst>
                              <p:par>
                                <p:cTn id="9" presetID="3" presetClass="entr" presetSubtype="10"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blinds(horizontal)">
                                      <p:cBhvr>
                                        <p:cTn id="11" dur="75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7"/>
          <p:cNvSpPr>
            <a:spLocks noChangeArrowheads="1"/>
          </p:cNvSpPr>
          <p:nvPr/>
        </p:nvSpPr>
        <p:spPr bwMode="auto">
          <a:xfrm>
            <a:off x="0" y="876300"/>
            <a:ext cx="1219041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6" name="矩形 5"/>
          <p:cNvSpPr/>
          <p:nvPr/>
        </p:nvSpPr>
        <p:spPr>
          <a:xfrm>
            <a:off x="760664" y="400804"/>
            <a:ext cx="10603027" cy="5909310"/>
          </a:xfrm>
          <a:prstGeom prst="rect">
            <a:avLst/>
          </a:prstGeom>
        </p:spPr>
        <p:txBody>
          <a:bodyPr wrap="square">
            <a:spAutoFit/>
          </a:bodyPr>
          <a:lstStyle/>
          <a:p>
            <a:pPr algn="just">
              <a:lnSpc>
                <a:spcPct val="150000"/>
              </a:lnSpc>
              <a:spcAft>
                <a:spcPts val="0"/>
              </a:spcAft>
              <a:tabLst>
                <a:tab pos="2340610" algn="l"/>
              </a:tabLst>
            </a:pPr>
            <a:r>
              <a:rPr lang="zh-CN" altLang="zh-CN" sz="2800" b="1" dirty="0">
                <a:solidFill>
                  <a:schemeClr val="accent6">
                    <a:lumMod val="75000"/>
                  </a:schemeClr>
                </a:solidFill>
                <a:latin typeface="Times New Roman" pitchFamily="18" charset="0"/>
                <a:cs typeface="Times New Roman" pitchFamily="18" charset="0"/>
              </a:rPr>
              <a:t>跟踪训练</a:t>
            </a:r>
            <a:r>
              <a:rPr lang="en-US" altLang="zh-CN" sz="2800" b="1" dirty="0">
                <a:solidFill>
                  <a:schemeClr val="accent6">
                    <a:lumMod val="75000"/>
                  </a:schemeClr>
                </a:solidFill>
                <a:latin typeface="Times New Roman" pitchFamily="18" charset="0"/>
                <a:cs typeface="Times New Roman" pitchFamily="18" charset="0"/>
              </a:rPr>
              <a:t>2</a:t>
            </a:r>
            <a:r>
              <a:rPr lang="zh-CN" altLang="zh-CN" sz="2800" b="1" dirty="0">
                <a:solidFill>
                  <a:schemeClr val="accent6">
                    <a:lumMod val="75000"/>
                  </a:schemeClr>
                </a:solidFill>
                <a:latin typeface="Times New Roman" pitchFamily="18" charset="0"/>
                <a:cs typeface="Times New Roman" pitchFamily="18" charset="0"/>
              </a:rPr>
              <a:t>　</a:t>
            </a:r>
            <a:r>
              <a:rPr lang="zh-CN" altLang="zh-CN" sz="2800" kern="100" dirty="0">
                <a:latin typeface="Times New Roman"/>
                <a:ea typeface="华文细黑"/>
                <a:cs typeface="Times New Roman"/>
              </a:rPr>
              <a:t>《中共中央关于全面推进依法治国若干重大问题的决定》强调，要建立重大决策终身责任追究制度及责任倒查机制，对决策严重失误或者依法应该及时作出决策但久拖不决造成重大损失、恶劣影响的，严格追究行政首长、负有责任的其他领导人员和相关责任人员的法律责任。这一机制</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latin typeface="宋体"/>
                <a:ea typeface="华文细黑"/>
                <a:cs typeface="Times New Roman"/>
              </a:rPr>
              <a:t>①</a:t>
            </a:r>
            <a:r>
              <a:rPr lang="zh-CN" altLang="zh-CN" sz="2800" kern="100" dirty="0">
                <a:latin typeface="Times New Roman"/>
                <a:ea typeface="华文细黑"/>
                <a:cs typeface="Times New Roman"/>
              </a:rPr>
              <a:t>体现依法行政的基本要求　</a:t>
            </a:r>
            <a:r>
              <a:rPr lang="en-US" altLang="zh-CN" sz="2800" kern="100" dirty="0">
                <a:latin typeface="宋体"/>
                <a:ea typeface="华文细黑"/>
                <a:cs typeface="Times New Roman"/>
              </a:rPr>
              <a:t>②</a:t>
            </a:r>
            <a:r>
              <a:rPr lang="zh-CN" altLang="zh-CN" sz="2800" kern="100" dirty="0">
                <a:latin typeface="Times New Roman"/>
                <a:ea typeface="华文细黑"/>
                <a:cs typeface="Times New Roman"/>
              </a:rPr>
              <a:t>促使政府审慎用权、科学决策　</a:t>
            </a:r>
            <a:r>
              <a:rPr lang="en-US" altLang="zh-CN" sz="2800" kern="100" dirty="0">
                <a:latin typeface="宋体"/>
                <a:ea typeface="华文细黑"/>
                <a:cs typeface="Times New Roman"/>
              </a:rPr>
              <a:t>③</a:t>
            </a:r>
            <a:r>
              <a:rPr lang="zh-CN" altLang="zh-CN" sz="2800" kern="100" dirty="0">
                <a:latin typeface="Times New Roman"/>
                <a:ea typeface="华文细黑"/>
                <a:cs typeface="Times New Roman"/>
              </a:rPr>
              <a:t>强化了各级人大的决定权　</a:t>
            </a:r>
            <a:r>
              <a:rPr lang="en-US" altLang="zh-CN" sz="2800" kern="100" dirty="0">
                <a:latin typeface="宋体"/>
                <a:ea typeface="华文细黑"/>
                <a:cs typeface="Times New Roman"/>
              </a:rPr>
              <a:t>④</a:t>
            </a:r>
            <a:r>
              <a:rPr lang="zh-CN" altLang="zh-CN" sz="2800" kern="100" dirty="0">
                <a:latin typeface="Times New Roman"/>
                <a:ea typeface="华文细黑"/>
                <a:cs typeface="Times New Roman"/>
              </a:rPr>
              <a:t>促使政府将决策权真正归还于民</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A.</a:t>
            </a:r>
            <a:r>
              <a:rPr lang="en-US" altLang="zh-CN" sz="2800" kern="100" dirty="0">
                <a:latin typeface="宋体"/>
                <a:ea typeface="华文细黑"/>
                <a:cs typeface="Times New Roman"/>
              </a:rPr>
              <a:t>①②</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B</a:t>
            </a:r>
            <a:r>
              <a:rPr lang="en-US" altLang="zh-CN" sz="2800" kern="100" dirty="0">
                <a:latin typeface="Times New Roman"/>
                <a:ea typeface="华文细黑"/>
                <a:cs typeface="Courier New"/>
              </a:rPr>
              <a:t>.</a:t>
            </a:r>
            <a:r>
              <a:rPr lang="en-US" altLang="zh-CN" sz="2800" kern="100" dirty="0">
                <a:latin typeface="宋体"/>
                <a:ea typeface="华文细黑"/>
                <a:cs typeface="Times New Roman"/>
              </a:rPr>
              <a:t>①③</a:t>
            </a:r>
            <a:r>
              <a:rPr lang="en-US" altLang="zh-CN" sz="2800" kern="100" dirty="0">
                <a:latin typeface="Times New Roman"/>
                <a:ea typeface="华文细黑"/>
                <a:cs typeface="Courier New"/>
              </a:rPr>
              <a:t>  </a:t>
            </a:r>
            <a:endParaRPr lang="zh-CN" altLang="zh-CN" sz="1050" kern="100" dirty="0">
              <a:latin typeface="宋体"/>
              <a:cs typeface="Courier New"/>
            </a:endParaRPr>
          </a:p>
          <a:p>
            <a:pPr>
              <a:lnSpc>
                <a:spcPct val="150000"/>
              </a:lnSpc>
            </a:pPr>
            <a:r>
              <a:rPr lang="en-US" altLang="zh-CN" sz="2800" kern="100" dirty="0">
                <a:latin typeface="Times New Roman"/>
                <a:ea typeface="华文细黑"/>
              </a:rPr>
              <a:t>C.</a:t>
            </a:r>
            <a:r>
              <a:rPr lang="en-US" altLang="zh-CN" sz="2800" kern="100" dirty="0">
                <a:latin typeface="宋体"/>
                <a:ea typeface="华文细黑"/>
                <a:cs typeface="Times New Roman"/>
              </a:rPr>
              <a:t>②④</a:t>
            </a:r>
            <a:r>
              <a:rPr lang="en-US" altLang="zh-CN" sz="2800" kern="100" dirty="0">
                <a:latin typeface="Times New Roman"/>
                <a:ea typeface="华文细黑"/>
              </a:rPr>
              <a:t>  	</a:t>
            </a:r>
            <a:r>
              <a:rPr lang="en-US" altLang="zh-CN" sz="2800" kern="100" dirty="0" smtClean="0">
                <a:latin typeface="Times New Roman"/>
                <a:ea typeface="华文细黑"/>
              </a:rPr>
              <a:t>		            D</a:t>
            </a:r>
            <a:r>
              <a:rPr lang="en-US" altLang="zh-CN" sz="2800" kern="100" dirty="0">
                <a:latin typeface="Times New Roman"/>
                <a:ea typeface="华文细黑"/>
              </a:rPr>
              <a:t>.</a:t>
            </a:r>
            <a:r>
              <a:rPr lang="en-US" altLang="zh-CN" sz="2800" kern="100" dirty="0">
                <a:latin typeface="宋体"/>
                <a:ea typeface="华文细黑"/>
                <a:cs typeface="Times New Roman"/>
              </a:rPr>
              <a:t>③④</a:t>
            </a:r>
            <a:endParaRPr lang="en-US" altLang="zh-CN" sz="2800" kern="100" dirty="0" smtClean="0">
              <a:latin typeface="Times New Roman"/>
              <a:ea typeface="华文细黑"/>
              <a:cs typeface="Times New Roman"/>
            </a:endParaRPr>
          </a:p>
        </p:txBody>
      </p:sp>
      <p:sp>
        <p:nvSpPr>
          <p:cNvPr id="4" name="矩形 3"/>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b="1"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5" name="圆角矩形 4">
            <a:hlinkClick r:id="rId2" action="ppaction://hlinksldjump"/>
          </p:cNvPr>
          <p:cNvSpPr/>
          <p:nvPr/>
        </p:nvSpPr>
        <p:spPr>
          <a:xfrm>
            <a:off x="9911630" y="6649571"/>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
        <p:nvSpPr>
          <p:cNvPr id="7" name="圆角矩形 6">
            <a:hlinkClick r:id="rId3" action="ppaction://hlinksldjump"/>
          </p:cNvPr>
          <p:cNvSpPr/>
          <p:nvPr/>
        </p:nvSpPr>
        <p:spPr>
          <a:xfrm>
            <a:off x="11376626" y="6653833"/>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b="1" dirty="0" smtClean="0">
                <a:solidFill>
                  <a:srgbClr val="0000FF"/>
                </a:solidFill>
                <a:latin typeface="黑体" pitchFamily="49" charset="-122"/>
                <a:ea typeface="黑体" pitchFamily="49" charset="-122"/>
              </a:rPr>
              <a:t>返回</a:t>
            </a:r>
            <a:endParaRPr lang="zh-CN" altLang="en-US" sz="1400" b="1" dirty="0">
              <a:solidFill>
                <a:srgbClr val="0000FF"/>
              </a:solidFill>
              <a:latin typeface="黑体" pitchFamily="49" charset="-122"/>
              <a:ea typeface="黑体" pitchFamily="49" charset="-122"/>
            </a:endParaRPr>
          </a:p>
        </p:txBody>
      </p:sp>
    </p:spTree>
    <p:extLst>
      <p:ext uri="{BB962C8B-B14F-4D97-AF65-F5344CB8AC3E}">
        <p14:creationId xmlns:p14="http://schemas.microsoft.com/office/powerpoint/2010/main" val="98243755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 name="Rectangle 7"/>
          <p:cNvSpPr>
            <a:spLocks noChangeArrowheads="1"/>
          </p:cNvSpPr>
          <p:nvPr/>
        </p:nvSpPr>
        <p:spPr bwMode="auto">
          <a:xfrm>
            <a:off x="0" y="1376874"/>
            <a:ext cx="1219041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6" name="矩形 5"/>
          <p:cNvSpPr/>
          <p:nvPr/>
        </p:nvSpPr>
        <p:spPr>
          <a:xfrm>
            <a:off x="760664" y="901378"/>
            <a:ext cx="10603027" cy="4616648"/>
          </a:xfrm>
          <a:prstGeom prst="rect">
            <a:avLst/>
          </a:prstGeom>
        </p:spPr>
        <p:txBody>
          <a:bodyPr wrap="square">
            <a:spAutoFit/>
          </a:bodyPr>
          <a:lstStyle/>
          <a:p>
            <a:pPr>
              <a:lnSpc>
                <a:spcPct val="150000"/>
              </a:lnSpc>
            </a:pPr>
            <a:r>
              <a:rPr lang="zh-CN" altLang="zh-CN" sz="2800" b="1" kern="100" dirty="0" smtClean="0">
                <a:solidFill>
                  <a:srgbClr val="0000FF"/>
                </a:solidFill>
                <a:latin typeface="Times New Roman"/>
                <a:cs typeface="Times New Roman"/>
              </a:rPr>
              <a:t>解析</a:t>
            </a:r>
            <a:r>
              <a:rPr lang="zh-CN" altLang="zh-CN" sz="2800" b="1" kern="100" dirty="0">
                <a:solidFill>
                  <a:srgbClr val="0000FF"/>
                </a:solidFill>
                <a:latin typeface="Times New Roman"/>
                <a:cs typeface="Times New Roman"/>
              </a:rPr>
              <a:t>　</a:t>
            </a:r>
            <a:r>
              <a:rPr lang="zh-CN" altLang="zh-CN" sz="2800" kern="100" dirty="0">
                <a:latin typeface="Times New Roman"/>
                <a:ea typeface="华文细黑"/>
                <a:cs typeface="Times New Roman"/>
              </a:rPr>
              <a:t>建立重大决策终身责任追究制度及责任倒查机制，体现了权责统一，故</a:t>
            </a:r>
            <a:r>
              <a:rPr lang="en-US" altLang="zh-CN" sz="2800" kern="100" dirty="0">
                <a:latin typeface="宋体"/>
                <a:ea typeface="华文细黑"/>
                <a:cs typeface="Times New Roman"/>
              </a:rPr>
              <a:t>①</a:t>
            </a:r>
            <a:r>
              <a:rPr lang="zh-CN" altLang="zh-CN" sz="2800" kern="100" dirty="0">
                <a:latin typeface="Times New Roman"/>
                <a:ea typeface="华文细黑"/>
                <a:cs typeface="Times New Roman"/>
              </a:rPr>
              <a:t>可选</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nSpc>
                <a:spcPct val="150000"/>
              </a:lnSpc>
            </a:pPr>
            <a:r>
              <a:rPr lang="zh-CN" altLang="zh-CN" sz="2800" kern="100" dirty="0" smtClean="0">
                <a:latin typeface="Times New Roman"/>
                <a:ea typeface="华文细黑"/>
                <a:cs typeface="Times New Roman"/>
              </a:rPr>
              <a:t>也</a:t>
            </a:r>
            <a:r>
              <a:rPr lang="zh-CN" altLang="zh-CN" sz="2800" kern="100" dirty="0">
                <a:latin typeface="Times New Roman"/>
                <a:ea typeface="华文细黑"/>
                <a:cs typeface="Times New Roman"/>
              </a:rPr>
              <a:t>促使政府必须审慎行使权力，坚持科学决策、民主决策和依法决策，故</a:t>
            </a:r>
            <a:r>
              <a:rPr lang="en-US" altLang="zh-CN" sz="2800" kern="100" dirty="0">
                <a:latin typeface="宋体"/>
                <a:ea typeface="华文细黑"/>
                <a:cs typeface="Times New Roman"/>
              </a:rPr>
              <a:t>②</a:t>
            </a:r>
            <a:r>
              <a:rPr lang="zh-CN" altLang="zh-CN" sz="2800" kern="100" dirty="0">
                <a:latin typeface="Times New Roman"/>
                <a:ea typeface="华文细黑"/>
                <a:cs typeface="Times New Roman"/>
              </a:rPr>
              <a:t>可选</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nSpc>
                <a:spcPct val="150000"/>
              </a:lnSpc>
            </a:pPr>
            <a:r>
              <a:rPr lang="zh-CN" altLang="zh-CN" sz="2800" kern="100" dirty="0" smtClean="0">
                <a:latin typeface="Times New Roman"/>
                <a:ea typeface="华文细黑"/>
                <a:cs typeface="Times New Roman"/>
              </a:rPr>
              <a:t>这</a:t>
            </a:r>
            <a:r>
              <a:rPr lang="zh-CN" altLang="zh-CN" sz="2800" kern="100" dirty="0">
                <a:latin typeface="Times New Roman"/>
                <a:ea typeface="华文细黑"/>
                <a:cs typeface="Times New Roman"/>
              </a:rPr>
              <a:t>与人大的决定权无关；公民参与民主决策，但本身没有决策权，故</a:t>
            </a:r>
            <a:r>
              <a:rPr lang="en-US" altLang="zh-CN" sz="2800" kern="100" dirty="0">
                <a:latin typeface="宋体"/>
                <a:ea typeface="华文细黑"/>
                <a:cs typeface="Times New Roman"/>
              </a:rPr>
              <a:t>③④</a:t>
            </a:r>
            <a:r>
              <a:rPr lang="zh-CN" altLang="zh-CN" sz="2800" kern="100" dirty="0">
                <a:latin typeface="Times New Roman"/>
                <a:ea typeface="华文细黑"/>
                <a:cs typeface="Times New Roman"/>
              </a:rPr>
              <a:t>不选</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lvl="0" algn="just">
              <a:lnSpc>
                <a:spcPct val="150000"/>
              </a:lnSpc>
              <a:tabLst>
                <a:tab pos="2340610" algn="l"/>
              </a:tabLst>
            </a:pPr>
            <a:r>
              <a:rPr lang="zh-CN" altLang="zh-CN" sz="2800" b="1" kern="100" dirty="0">
                <a:solidFill>
                  <a:srgbClr val="0000FF"/>
                </a:solidFill>
                <a:latin typeface="Times New Roman"/>
                <a:cs typeface="Times New Roman"/>
              </a:rPr>
              <a:t>答案　</a:t>
            </a:r>
            <a:r>
              <a:rPr lang="en-US" altLang="zh-CN" sz="2800" kern="100" dirty="0">
                <a:solidFill>
                  <a:schemeClr val="accent6">
                    <a:lumMod val="75000"/>
                  </a:schemeClr>
                </a:solidFill>
                <a:latin typeface="Times New Roman"/>
                <a:ea typeface="华文细黑"/>
                <a:cs typeface="Times New Roman"/>
              </a:rPr>
              <a:t>A</a:t>
            </a:r>
            <a:endParaRPr lang="zh-CN" altLang="zh-CN" sz="2800" kern="100" dirty="0">
              <a:solidFill>
                <a:schemeClr val="accent6">
                  <a:lumMod val="75000"/>
                </a:schemeClr>
              </a:solidFill>
              <a:latin typeface="Times New Roman"/>
              <a:ea typeface="华文细黑"/>
              <a:cs typeface="Times New Roman"/>
            </a:endParaRPr>
          </a:p>
        </p:txBody>
      </p:sp>
    </p:spTree>
    <p:extLst>
      <p:ext uri="{BB962C8B-B14F-4D97-AF65-F5344CB8AC3E}">
        <p14:creationId xmlns:p14="http://schemas.microsoft.com/office/powerpoint/2010/main" val="22517823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750"/>
                                        <p:tgtEl>
                                          <p:spTgt spid="6">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6">
                                            <p:txEl>
                                              <p:pRg st="1" end="1"/>
                                            </p:txEl>
                                          </p:spTgt>
                                        </p:tgtEl>
                                        <p:attrNameLst>
                                          <p:attrName>style.visibility</p:attrName>
                                        </p:attrNameLst>
                                      </p:cBhvr>
                                      <p:to>
                                        <p:strVal val="visible"/>
                                      </p:to>
                                    </p:set>
                                    <p:animEffect transition="in" filter="blinds(horizontal)">
                                      <p:cBhvr>
                                        <p:cTn id="10" dur="750"/>
                                        <p:tgtEl>
                                          <p:spTgt spid="6">
                                            <p:txEl>
                                              <p:pRg st="1" end="1"/>
                                            </p:txEl>
                                          </p:spTgt>
                                        </p:tgtEl>
                                      </p:cBhvr>
                                    </p:animEffect>
                                  </p:childTnLst>
                                </p:cTn>
                              </p:par>
                            </p:childTnLst>
                          </p:cTn>
                        </p:par>
                        <p:par>
                          <p:cTn id="11" fill="hold">
                            <p:stCondLst>
                              <p:cond delay="750"/>
                            </p:stCondLst>
                            <p:childTnLst>
                              <p:par>
                                <p:cTn id="12" presetID="3" presetClass="entr" presetSubtype="10" fill="hold" nodeType="afterEffect">
                                  <p:stCondLst>
                                    <p:cond delay="0"/>
                                  </p:stCondLst>
                                  <p:childTnLst>
                                    <p:set>
                                      <p:cBhvr>
                                        <p:cTn id="13" dur="1" fill="hold">
                                          <p:stCondLst>
                                            <p:cond delay="0"/>
                                          </p:stCondLst>
                                        </p:cTn>
                                        <p:tgtEl>
                                          <p:spTgt spid="6">
                                            <p:txEl>
                                              <p:pRg st="2" end="2"/>
                                            </p:txEl>
                                          </p:spTgt>
                                        </p:tgtEl>
                                        <p:attrNameLst>
                                          <p:attrName>style.visibility</p:attrName>
                                        </p:attrNameLst>
                                      </p:cBhvr>
                                      <p:to>
                                        <p:strVal val="visible"/>
                                      </p:to>
                                    </p:set>
                                    <p:animEffect transition="in" filter="blinds(horizontal)">
                                      <p:cBhvr>
                                        <p:cTn id="14" dur="750"/>
                                        <p:tgtEl>
                                          <p:spTgt spid="6">
                                            <p:txEl>
                                              <p:pRg st="2" end="2"/>
                                            </p:txEl>
                                          </p:spTgt>
                                        </p:tgtEl>
                                      </p:cBhvr>
                                    </p:animEffect>
                                  </p:childTnLst>
                                </p:cTn>
                              </p:par>
                            </p:childTnLst>
                          </p:cTn>
                        </p:par>
                        <p:par>
                          <p:cTn id="15" fill="hold">
                            <p:stCondLst>
                              <p:cond delay="1500"/>
                            </p:stCondLst>
                            <p:childTnLst>
                              <p:par>
                                <p:cTn id="16" presetID="3" presetClass="entr" presetSubtype="10" fill="hold" nodeType="afterEffect">
                                  <p:stCondLst>
                                    <p:cond delay="0"/>
                                  </p:stCondLst>
                                  <p:childTnLst>
                                    <p:set>
                                      <p:cBhvr>
                                        <p:cTn id="17" dur="1" fill="hold">
                                          <p:stCondLst>
                                            <p:cond delay="0"/>
                                          </p:stCondLst>
                                        </p:cTn>
                                        <p:tgtEl>
                                          <p:spTgt spid="6">
                                            <p:txEl>
                                              <p:pRg st="3" end="3"/>
                                            </p:txEl>
                                          </p:spTgt>
                                        </p:tgtEl>
                                        <p:attrNameLst>
                                          <p:attrName>style.visibility</p:attrName>
                                        </p:attrNameLst>
                                      </p:cBhvr>
                                      <p:to>
                                        <p:strVal val="visible"/>
                                      </p:to>
                                    </p:set>
                                    <p:animEffect transition="in" filter="blinds(horizontal)">
                                      <p:cBhvr>
                                        <p:cTn id="18" dur="75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550590" y="1125538"/>
            <a:ext cx="7927095" cy="769166"/>
          </a:xfrm>
          <a:prstGeom prst="rect">
            <a:avLst/>
          </a:prstGeom>
        </p:spPr>
        <p:txBody>
          <a:bodyPr wrap="square">
            <a:spAutoFit/>
          </a:bodyPr>
          <a:lstStyle/>
          <a:p>
            <a:pPr algn="just">
              <a:lnSpc>
                <a:spcPct val="150000"/>
              </a:lnSpc>
              <a:spcAft>
                <a:spcPts val="0"/>
              </a:spcAft>
              <a:tabLst>
                <a:tab pos="1890395" algn="l"/>
              </a:tabLst>
            </a:pPr>
            <a:r>
              <a:rPr lang="en-US" altLang="zh-CN" sz="2800" kern="100" dirty="0">
                <a:latin typeface="Times New Roman"/>
                <a:ea typeface="华文细黑"/>
              </a:rPr>
              <a:t>1.</a:t>
            </a:r>
            <a:r>
              <a:rPr lang="zh-CN" altLang="zh-CN" sz="2800" kern="100" dirty="0">
                <a:latin typeface="Times New Roman"/>
                <a:ea typeface="华文细黑"/>
                <a:cs typeface="Times New Roman"/>
              </a:rPr>
              <a:t>为什么对政府权力进行制约和监督</a:t>
            </a:r>
            <a:endParaRPr lang="zh-CN" altLang="zh-CN" sz="1050" kern="100" dirty="0">
              <a:effectLst/>
              <a:latin typeface="宋体"/>
              <a:cs typeface="Courier New"/>
            </a:endParaRPr>
          </a:p>
        </p:txBody>
      </p:sp>
      <p:cxnSp>
        <p:nvCxnSpPr>
          <p:cNvPr id="13" name="直接连接符 12"/>
          <p:cNvCxnSpPr/>
          <p:nvPr/>
        </p:nvCxnSpPr>
        <p:spPr>
          <a:xfrm>
            <a:off x="2604" y="909514"/>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9" name="矩形 8"/>
          <p:cNvSpPr/>
          <p:nvPr/>
        </p:nvSpPr>
        <p:spPr>
          <a:xfrm>
            <a:off x="82433" y="261442"/>
            <a:ext cx="8461045" cy="584775"/>
          </a:xfrm>
          <a:prstGeom prst="rect">
            <a:avLst/>
          </a:prstGeom>
        </p:spPr>
        <p:txBody>
          <a:bodyPr>
            <a:spAutoFit/>
          </a:bodyPr>
          <a:lstStyle/>
          <a:p>
            <a:r>
              <a:rPr lang="zh-CN" altLang="en-US" sz="3200" b="1" dirty="0">
                <a:solidFill>
                  <a:srgbClr val="0000FF"/>
                </a:solidFill>
                <a:latin typeface="微软雅黑"/>
                <a:ea typeface="微软雅黑"/>
              </a:rPr>
              <a:t>考点二　对政府权力进行制约和监督</a:t>
            </a:r>
          </a:p>
        </p:txBody>
      </p:sp>
      <p:graphicFrame>
        <p:nvGraphicFramePr>
          <p:cNvPr id="4" name="表格 3"/>
          <p:cNvGraphicFramePr>
            <a:graphicFrameLocks noGrp="1"/>
          </p:cNvGraphicFramePr>
          <p:nvPr>
            <p:extLst>
              <p:ext uri="{D42A27DB-BD31-4B8C-83A1-F6EECF244321}">
                <p14:modId xmlns:p14="http://schemas.microsoft.com/office/powerpoint/2010/main" val="1251834291"/>
              </p:ext>
            </p:extLst>
          </p:nvPr>
        </p:nvGraphicFramePr>
        <p:xfrm>
          <a:off x="406574" y="1989634"/>
          <a:ext cx="11593288" cy="4389120"/>
        </p:xfrm>
        <a:graphic>
          <a:graphicData uri="http://schemas.openxmlformats.org/drawingml/2006/table">
            <a:tbl>
              <a:tblPr/>
              <a:tblGrid>
                <a:gridCol w="1224136"/>
                <a:gridCol w="10369152"/>
              </a:tblGrid>
              <a:tr h="432047">
                <a:tc>
                  <a:txBody>
                    <a:bodyPr/>
                    <a:lstStyle/>
                    <a:p>
                      <a:pPr algn="ctr">
                        <a:lnSpc>
                          <a:spcPct val="150000"/>
                        </a:lnSpc>
                        <a:spcAft>
                          <a:spcPts val="0"/>
                        </a:spcAft>
                        <a:tabLst>
                          <a:tab pos="2340610" algn="l"/>
                        </a:tabLst>
                      </a:pPr>
                      <a:r>
                        <a:rPr lang="zh-CN" sz="2400" kern="100" dirty="0">
                          <a:effectLst/>
                          <a:latin typeface="Times New Roman"/>
                          <a:ea typeface="华文细黑"/>
                          <a:cs typeface="Times New Roman"/>
                        </a:rPr>
                        <a:t>根本</a:t>
                      </a:r>
                      <a:endParaRPr lang="zh-CN" sz="2400" kern="100" dirty="0">
                        <a:effectLst/>
                        <a:latin typeface="宋体"/>
                        <a:cs typeface="Courier New"/>
                      </a:endParaRPr>
                    </a:p>
                    <a:p>
                      <a:pPr algn="ctr">
                        <a:lnSpc>
                          <a:spcPct val="150000"/>
                        </a:lnSpc>
                        <a:spcAft>
                          <a:spcPts val="0"/>
                        </a:spcAft>
                        <a:tabLst>
                          <a:tab pos="2340610" algn="l"/>
                        </a:tabLst>
                      </a:pPr>
                      <a:r>
                        <a:rPr lang="zh-CN" sz="2400" kern="100" dirty="0">
                          <a:effectLst/>
                          <a:latin typeface="Times New Roman"/>
                          <a:ea typeface="华文细黑"/>
                          <a:cs typeface="Times New Roman"/>
                        </a:rPr>
                        <a:t>原因</a:t>
                      </a:r>
                      <a:endParaRPr lang="zh-CN" sz="2400" kern="100" dirty="0">
                        <a:effectLst/>
                        <a:latin typeface="宋体"/>
                        <a:cs typeface="Courier New"/>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400" kern="100" dirty="0">
                          <a:effectLst/>
                          <a:latin typeface="Times New Roman"/>
                          <a:ea typeface="华文细黑"/>
                          <a:cs typeface="Times New Roman"/>
                        </a:rPr>
                        <a:t>我国是人民当家作主的国家，政府的权力是人民赋予的，政府必须自觉地接受人民监督，确保权力为人民谋利益</a:t>
                      </a:r>
                      <a:endParaRPr lang="zh-CN" sz="2400" kern="100" dirty="0">
                        <a:effectLst/>
                        <a:latin typeface="宋体"/>
                        <a:cs typeface="Courier New"/>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39689">
                <a:tc>
                  <a:txBody>
                    <a:bodyPr/>
                    <a:lstStyle/>
                    <a:p>
                      <a:pPr algn="ctr">
                        <a:lnSpc>
                          <a:spcPct val="150000"/>
                        </a:lnSpc>
                        <a:spcAft>
                          <a:spcPts val="0"/>
                        </a:spcAft>
                        <a:tabLst>
                          <a:tab pos="2340610" algn="l"/>
                        </a:tabLst>
                      </a:pPr>
                      <a:r>
                        <a:rPr lang="zh-CN" sz="2400" kern="100">
                          <a:effectLst/>
                          <a:latin typeface="Times New Roman"/>
                          <a:ea typeface="华文细黑"/>
                          <a:cs typeface="Times New Roman"/>
                        </a:rPr>
                        <a:t>必要性</a:t>
                      </a:r>
                      <a:endParaRPr lang="zh-CN" sz="2400" kern="100">
                        <a:effectLst/>
                        <a:latin typeface="宋体"/>
                        <a:cs typeface="Courier New"/>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2400" kern="100" dirty="0">
                          <a:effectLst/>
                          <a:latin typeface="Times New Roman"/>
                          <a:ea typeface="华文细黑"/>
                          <a:cs typeface="Times New Roman"/>
                        </a:rPr>
                        <a:t>权力是把双刃剑。为了防止权力的滥用，需要对政府权力进行制约和监督</a:t>
                      </a:r>
                      <a:endParaRPr lang="zh-CN" sz="2400" kern="100" dirty="0">
                        <a:effectLst/>
                        <a:latin typeface="宋体"/>
                        <a:cs typeface="Courier New"/>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58759">
                <a:tc>
                  <a:txBody>
                    <a:bodyPr/>
                    <a:lstStyle/>
                    <a:p>
                      <a:pPr algn="ctr">
                        <a:lnSpc>
                          <a:spcPct val="150000"/>
                        </a:lnSpc>
                        <a:spcAft>
                          <a:spcPts val="0"/>
                        </a:spcAft>
                        <a:tabLst>
                          <a:tab pos="2340610" algn="l"/>
                        </a:tabLst>
                      </a:pPr>
                      <a:r>
                        <a:rPr lang="zh-CN" sz="2400" kern="100">
                          <a:effectLst/>
                          <a:latin typeface="Times New Roman"/>
                          <a:ea typeface="华文细黑"/>
                          <a:cs typeface="Times New Roman"/>
                        </a:rPr>
                        <a:t>意义</a:t>
                      </a:r>
                      <a:endParaRPr lang="zh-CN" sz="2400" kern="100">
                        <a:effectLst/>
                        <a:latin typeface="宋体"/>
                        <a:cs typeface="Courier New"/>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400" kern="100" dirty="0">
                          <a:effectLst/>
                          <a:latin typeface="Times New Roman"/>
                          <a:ea typeface="华文细黑"/>
                          <a:cs typeface="Times New Roman"/>
                        </a:rPr>
                        <a:t>政府接受监督是坚持依法行政、做好工作的必要保证</a:t>
                      </a:r>
                      <a:endParaRPr lang="zh-CN" sz="2400" kern="100" dirty="0">
                        <a:effectLst/>
                        <a:latin typeface="宋体"/>
                        <a:cs typeface="Courier New"/>
                      </a:endParaRPr>
                    </a:p>
                    <a:p>
                      <a:pPr algn="l">
                        <a:lnSpc>
                          <a:spcPct val="150000"/>
                        </a:lnSpc>
                        <a:spcAft>
                          <a:spcPts val="0"/>
                        </a:spcAft>
                        <a:tabLst>
                          <a:tab pos="2340610" algn="l"/>
                        </a:tabLst>
                      </a:pPr>
                      <a:r>
                        <a:rPr lang="en-US" sz="2400" kern="100" dirty="0">
                          <a:effectLst/>
                          <a:latin typeface="宋体"/>
                          <a:ea typeface="华文细黑"/>
                          <a:cs typeface="Times New Roman"/>
                        </a:rPr>
                        <a:t>①</a:t>
                      </a:r>
                      <a:r>
                        <a:rPr lang="zh-CN" sz="2400" kern="100" dirty="0">
                          <a:effectLst/>
                          <a:latin typeface="Times New Roman"/>
                          <a:ea typeface="华文细黑"/>
                          <a:cs typeface="Times New Roman"/>
                        </a:rPr>
                        <a:t>才能更好地合民意、集民智、聚民心，作出正确的决策</a:t>
                      </a:r>
                      <a:endParaRPr lang="zh-CN" sz="2400" kern="100" dirty="0">
                        <a:effectLst/>
                        <a:latin typeface="宋体"/>
                        <a:cs typeface="Courier New"/>
                      </a:endParaRPr>
                    </a:p>
                    <a:p>
                      <a:pPr algn="l">
                        <a:lnSpc>
                          <a:spcPct val="150000"/>
                        </a:lnSpc>
                        <a:spcAft>
                          <a:spcPts val="0"/>
                        </a:spcAft>
                        <a:tabLst>
                          <a:tab pos="2340610" algn="l"/>
                        </a:tabLst>
                      </a:pPr>
                      <a:r>
                        <a:rPr lang="en-US" sz="2400" kern="100" dirty="0">
                          <a:effectLst/>
                          <a:latin typeface="宋体"/>
                          <a:ea typeface="华文细黑"/>
                          <a:cs typeface="Times New Roman"/>
                        </a:rPr>
                        <a:t>②</a:t>
                      </a:r>
                      <a:r>
                        <a:rPr lang="zh-CN" sz="2400" kern="100" dirty="0">
                          <a:effectLst/>
                          <a:latin typeface="Times New Roman"/>
                          <a:ea typeface="华文细黑"/>
                          <a:cs typeface="Times New Roman"/>
                        </a:rPr>
                        <a:t>才能提高行政水平和工作效率，防止和减少工作失误</a:t>
                      </a:r>
                      <a:endParaRPr lang="zh-CN" sz="2400" kern="100" dirty="0">
                        <a:effectLst/>
                        <a:latin typeface="宋体"/>
                        <a:cs typeface="Courier New"/>
                      </a:endParaRPr>
                    </a:p>
                    <a:p>
                      <a:pPr algn="l">
                        <a:lnSpc>
                          <a:spcPct val="150000"/>
                        </a:lnSpc>
                        <a:spcAft>
                          <a:spcPts val="0"/>
                        </a:spcAft>
                        <a:tabLst>
                          <a:tab pos="2340610" algn="l"/>
                        </a:tabLst>
                      </a:pPr>
                      <a:r>
                        <a:rPr lang="en-US" sz="2400" kern="100" dirty="0">
                          <a:effectLst/>
                          <a:latin typeface="宋体"/>
                          <a:ea typeface="华文细黑"/>
                          <a:cs typeface="Times New Roman"/>
                        </a:rPr>
                        <a:t>③</a:t>
                      </a:r>
                      <a:r>
                        <a:rPr lang="zh-CN" sz="2400" kern="100" dirty="0">
                          <a:effectLst/>
                          <a:latin typeface="Times New Roman"/>
                          <a:ea typeface="华文细黑"/>
                          <a:cs typeface="Times New Roman"/>
                        </a:rPr>
                        <a:t>才能防止滥用权力，防止各种腐败行为</a:t>
                      </a:r>
                      <a:endParaRPr lang="zh-CN" sz="2400" kern="100" dirty="0">
                        <a:effectLst/>
                        <a:latin typeface="宋体"/>
                        <a:cs typeface="Courier New"/>
                      </a:endParaRPr>
                    </a:p>
                    <a:p>
                      <a:pPr algn="l">
                        <a:lnSpc>
                          <a:spcPct val="150000"/>
                        </a:lnSpc>
                        <a:spcAft>
                          <a:spcPts val="0"/>
                        </a:spcAft>
                        <a:tabLst>
                          <a:tab pos="2340610" algn="l"/>
                        </a:tabLst>
                      </a:pPr>
                      <a:r>
                        <a:rPr lang="en-US" sz="2400" kern="100" dirty="0">
                          <a:effectLst/>
                          <a:latin typeface="宋体"/>
                          <a:ea typeface="华文细黑"/>
                          <a:cs typeface="Times New Roman"/>
                        </a:rPr>
                        <a:t>④</a:t>
                      </a:r>
                      <a:r>
                        <a:rPr lang="zh-CN" sz="2400" kern="100" dirty="0">
                          <a:effectLst/>
                          <a:latin typeface="Times New Roman"/>
                          <a:ea typeface="华文细黑"/>
                          <a:cs typeface="Times New Roman"/>
                        </a:rPr>
                        <a:t>才能真正做到权为民所用，造福人民，建立起一个具有权威的政府</a:t>
                      </a:r>
                      <a:endParaRPr lang="zh-CN" sz="2400" kern="100" dirty="0">
                        <a:effectLst/>
                        <a:latin typeface="宋体"/>
                        <a:cs typeface="Courier New"/>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8" name="对角圆角矩形 7"/>
          <p:cNvSpPr/>
          <p:nvPr/>
        </p:nvSpPr>
        <p:spPr>
          <a:xfrm>
            <a:off x="10346268" y="641832"/>
            <a:ext cx="1514726" cy="535364"/>
          </a:xfrm>
          <a:prstGeom prst="round2Diag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zh-CN" altLang="en-US" b="1" dirty="0">
                <a:solidFill>
                  <a:schemeClr val="bg1"/>
                </a:solidFill>
                <a:latin typeface="微软雅黑" pitchFamily="34" charset="-122"/>
                <a:ea typeface="微软雅黑" pitchFamily="34" charset="-122"/>
              </a:rPr>
              <a:t>考点梳理</a:t>
            </a:r>
          </a:p>
        </p:txBody>
      </p:sp>
    </p:spTree>
    <p:extLst>
      <p:ext uri="{BB962C8B-B14F-4D97-AF65-F5344CB8AC3E}">
        <p14:creationId xmlns:p14="http://schemas.microsoft.com/office/powerpoint/2010/main" val="234706434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758784" y="4073215"/>
            <a:ext cx="10016942" cy="1531517"/>
          </a:xfrm>
          <a:prstGeom prst="rect">
            <a:avLst/>
          </a:prstGeom>
          <a:solidFill>
            <a:schemeClr val="accent1">
              <a:lumMod val="20000"/>
              <a:lumOff val="8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just">
              <a:lnSpc>
                <a:spcPct val="150000"/>
              </a:lnSpc>
              <a:spcAft>
                <a:spcPts val="0"/>
              </a:spcAft>
              <a:tabLst>
                <a:tab pos="1890395" algn="l"/>
              </a:tabLst>
            </a:pPr>
            <a:endParaRPr lang="zh-CN" altLang="zh-CN" kern="100" dirty="0">
              <a:ln>
                <a:solidFill>
                  <a:schemeClr val="bg2"/>
                </a:solidFill>
              </a:ln>
              <a:solidFill>
                <a:schemeClr val="accent6">
                  <a:lumMod val="75000"/>
                </a:schemeClr>
              </a:solidFill>
              <a:latin typeface="Times New Roman"/>
              <a:ea typeface="华文细黑"/>
              <a:cs typeface="Times New Roman"/>
            </a:endParaRPr>
          </a:p>
        </p:txBody>
      </p:sp>
      <p:sp>
        <p:nvSpPr>
          <p:cNvPr id="4" name="矩形 3"/>
          <p:cNvSpPr/>
          <p:nvPr/>
        </p:nvSpPr>
        <p:spPr>
          <a:xfrm>
            <a:off x="405011" y="261442"/>
            <a:ext cx="11162803" cy="3354740"/>
          </a:xfrm>
          <a:prstGeom prst="rect">
            <a:avLst/>
          </a:prstGeom>
        </p:spPr>
        <p:txBody>
          <a:bodyPr wrap="square" lIns="121898" tIns="60948" rIns="121898" bIns="60948">
            <a:spAutoFit/>
          </a:bodyPr>
          <a:lstStyle/>
          <a:p>
            <a:pPr algn="just">
              <a:lnSpc>
                <a:spcPct val="150000"/>
              </a:lnSpc>
              <a:spcAft>
                <a:spcPts val="0"/>
              </a:spcAft>
              <a:tabLst>
                <a:tab pos="2340610" algn="l"/>
              </a:tabLst>
            </a:pP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怎样对政府权力进行制约和监督</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关键是健全权力运行的制约和监督体系。这个体系，一靠民主，二靠法制。</a:t>
            </a:r>
            <a:endParaRPr lang="zh-CN" altLang="zh-CN" sz="1050" kern="100" dirty="0">
              <a:latin typeface="宋体"/>
              <a:cs typeface="Courier New"/>
            </a:endParaRPr>
          </a:p>
          <a:p>
            <a:pPr>
              <a:lnSpc>
                <a:spcPct val="150000"/>
              </a:lnSpc>
            </a:pPr>
            <a:r>
              <a:rPr lang="en-US" altLang="zh-CN" sz="2800" kern="100" dirty="0">
                <a:latin typeface="Times New Roman"/>
                <a:ea typeface="华文细黑"/>
              </a:rPr>
              <a:t>(2)</a:t>
            </a:r>
            <a:r>
              <a:rPr lang="zh-CN" altLang="zh-CN" sz="2800" kern="100" dirty="0">
                <a:latin typeface="Times New Roman"/>
                <a:ea typeface="华文细黑"/>
                <a:cs typeface="Times New Roman"/>
              </a:rPr>
              <a:t>全面推进政务公开。推进决策公开、执行公开、管理公开、服务公开、结果公开</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p:txBody>
      </p:sp>
      <p:sp>
        <p:nvSpPr>
          <p:cNvPr id="6" name="矩形 5"/>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7" name="圆角矩形 6"/>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提醒</a:t>
            </a:r>
          </a:p>
        </p:txBody>
      </p:sp>
      <p:sp>
        <p:nvSpPr>
          <p:cNvPr id="11" name="矩形 10"/>
          <p:cNvSpPr/>
          <p:nvPr/>
        </p:nvSpPr>
        <p:spPr>
          <a:xfrm>
            <a:off x="910630" y="4106485"/>
            <a:ext cx="9812557" cy="1771581"/>
          </a:xfrm>
          <a:prstGeom prst="rect">
            <a:avLst/>
          </a:prstGeom>
        </p:spPr>
        <p:txBody>
          <a:bodyPr>
            <a:spAutoFit/>
          </a:bodyPr>
          <a:lstStyle/>
          <a:p>
            <a:pPr lvl="0">
              <a:lnSpc>
                <a:spcPct val="150000"/>
              </a:lnSpc>
            </a:pPr>
            <a:r>
              <a:rPr lang="zh-CN" altLang="zh-CN" sz="2800" b="1" kern="100" dirty="0">
                <a:solidFill>
                  <a:srgbClr val="0000FF"/>
                </a:solidFill>
                <a:latin typeface="Times New Roman"/>
                <a:cs typeface="Times New Roman"/>
              </a:rPr>
              <a:t>提示　</a:t>
            </a:r>
            <a:r>
              <a:rPr lang="zh-CN" altLang="zh-CN" sz="2800" kern="100" dirty="0">
                <a:solidFill>
                  <a:prstClr val="black"/>
                </a:solidFill>
                <a:latin typeface="Times New Roman"/>
                <a:ea typeface="华文细黑"/>
                <a:cs typeface="Times New Roman"/>
              </a:rPr>
              <a:t>政府接受监督与公民参与民主监督不同，但政府接受的监督中包括来自公民的民主监督。</a:t>
            </a:r>
            <a:endParaRPr lang="zh-CN" altLang="zh-CN" sz="2800" kern="100" dirty="0">
              <a:solidFill>
                <a:prstClr val="black"/>
              </a:solidFill>
              <a:latin typeface="宋体"/>
              <a:cs typeface="Courier New"/>
            </a:endParaRPr>
          </a:p>
        </p:txBody>
      </p:sp>
    </p:spTree>
    <p:extLst>
      <p:ext uri="{BB962C8B-B14F-4D97-AF65-F5344CB8AC3E}">
        <p14:creationId xmlns:p14="http://schemas.microsoft.com/office/powerpoint/2010/main" val="288473418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linds(horizontal)">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1" nodeType="clickEffect">
                                  <p:stCondLst>
                                    <p:cond delay="0"/>
                                  </p:stCondLst>
                                  <p:childTnLst>
                                    <p:animEffect transition="out" filter="fade">
                                      <p:cBhvr>
                                        <p:cTn id="14" dur="500"/>
                                        <p:tgtEl>
                                          <p:spTgt spid="11"/>
                                        </p:tgtEl>
                                      </p:cBhvr>
                                    </p:animEffect>
                                    <p:set>
                                      <p:cBhvr>
                                        <p:cTn id="15" dur="1" fill="hold">
                                          <p:stCondLst>
                                            <p:cond delay="499"/>
                                          </p:stCondLst>
                                        </p:cTn>
                                        <p:tgtEl>
                                          <p:spTgt spid="11"/>
                                        </p:tgtEl>
                                        <p:attrNameLst>
                                          <p:attrName>style.visibility</p:attrName>
                                        </p:attrNameLst>
                                      </p:cBhvr>
                                      <p:to>
                                        <p:strVal val="hidden"/>
                                      </p:to>
                                    </p:set>
                                  </p:childTnLst>
                                </p:cTn>
                              </p:par>
                              <p:par>
                                <p:cTn id="16" presetID="10" presetClass="exit" presetSubtype="0" fill="hold" grpId="1" nodeType="withEffect">
                                  <p:stCondLst>
                                    <p:cond delay="0"/>
                                  </p:stCondLst>
                                  <p:childTnLst>
                                    <p:animEffect transition="out" filter="fade">
                                      <p:cBhvr>
                                        <p:cTn id="17" dur="500"/>
                                        <p:tgtEl>
                                          <p:spTgt spid="10"/>
                                        </p:tgtEl>
                                      </p:cBhvr>
                                    </p:animEffect>
                                    <p:set>
                                      <p:cBhvr>
                                        <p:cTn id="18" dur="1" fill="hold">
                                          <p:stCondLst>
                                            <p:cond delay="4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7"/>
                  </p:tgtEl>
                </p:cond>
              </p:nextCondLst>
            </p:seq>
          </p:childTnLst>
        </p:cTn>
      </p:par>
    </p:tnLst>
    <p:bldLst>
      <p:bldP spid="10" grpId="0" animBg="1"/>
      <p:bldP spid="10" grpId="1" animBg="1"/>
      <p:bldP spid="11" grpId="0"/>
      <p:bldP spid="11" grpId="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0642" name="Picture 2" descr="77"/>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46274" y="721888"/>
            <a:ext cx="6849332" cy="5811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405011" y="549474"/>
            <a:ext cx="11162803" cy="687600"/>
          </a:xfrm>
          <a:prstGeom prst="rect">
            <a:avLst/>
          </a:prstGeom>
        </p:spPr>
        <p:txBody>
          <a:bodyPr wrap="square" lIns="121898" tIns="60948" rIns="121898" bIns="60948">
            <a:spAutoFit/>
          </a:bodyPr>
          <a:lstStyle/>
          <a:p>
            <a:pPr algn="just">
              <a:lnSpc>
                <a:spcPct val="150000"/>
              </a:lnSpc>
              <a:spcAft>
                <a:spcPts val="0"/>
              </a:spcAft>
              <a:tabLst>
                <a:tab pos="2340610" algn="l"/>
              </a:tabLst>
            </a:pPr>
            <a:r>
              <a:rPr lang="en-US" altLang="zh-CN" sz="2800" kern="100" dirty="0">
                <a:latin typeface="Times New Roman"/>
                <a:ea typeface="华文细黑"/>
              </a:rPr>
              <a:t>3.</a:t>
            </a:r>
            <a:r>
              <a:rPr lang="zh-CN" altLang="zh-CN" sz="2800" kern="100" dirty="0">
                <a:latin typeface="Times New Roman"/>
                <a:ea typeface="华文细黑"/>
                <a:cs typeface="Times New Roman"/>
              </a:rPr>
              <a:t>我国的行政监督体系</a:t>
            </a:r>
            <a:endParaRPr lang="zh-CN" altLang="zh-CN" sz="2800" kern="100" dirty="0">
              <a:effectLst/>
              <a:latin typeface="宋体"/>
              <a:cs typeface="Courier New"/>
            </a:endParaRPr>
          </a:p>
        </p:txBody>
      </p:sp>
    </p:spTree>
    <p:extLst>
      <p:ext uri="{BB962C8B-B14F-4D97-AF65-F5344CB8AC3E}">
        <p14:creationId xmlns:p14="http://schemas.microsoft.com/office/powerpoint/2010/main" val="22345687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20559" y="1328619"/>
            <a:ext cx="10959223" cy="661015"/>
          </a:xfrm>
          <a:prstGeom prst="rect">
            <a:avLst/>
          </a:prstGeom>
        </p:spPr>
        <p:txBody>
          <a:bodyPr>
            <a:spAutoFit/>
          </a:bodyPr>
          <a:lstStyle/>
          <a:p>
            <a:pPr algn="just">
              <a:lnSpc>
                <a:spcPct val="150000"/>
              </a:lnSpc>
              <a:spcAft>
                <a:spcPts val="0"/>
              </a:spcAft>
              <a:tabLst>
                <a:tab pos="2340610" algn="l"/>
              </a:tabLst>
            </a:pP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比较政府依法行政的意义、政府接受监督的意义及政务公开的意义</a:t>
            </a:r>
            <a:endParaRPr lang="zh-CN" altLang="zh-CN" sz="1050" kern="100" dirty="0">
              <a:effectLst/>
              <a:latin typeface="宋体"/>
              <a:cs typeface="Courier New"/>
            </a:endParaRPr>
          </a:p>
        </p:txBody>
      </p:sp>
      <p:sp>
        <p:nvSpPr>
          <p:cNvPr id="7" name="矩形 6"/>
          <p:cNvSpPr/>
          <p:nvPr/>
        </p:nvSpPr>
        <p:spPr>
          <a:xfrm>
            <a:off x="0" y="829676"/>
            <a:ext cx="2062758" cy="504056"/>
          </a:xfrm>
          <a:prstGeom prst="rect">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5474" y="673134"/>
            <a:ext cx="2088232" cy="668428"/>
          </a:xfrm>
          <a:prstGeom prst="rect">
            <a:avLst/>
          </a:prstGeom>
        </p:spPr>
        <p:txBody>
          <a:bodyPr wrap="square" lIns="121898" tIns="60948" rIns="121898" bIns="60948">
            <a:spAutoFit/>
          </a:bodyPr>
          <a:lstStyle/>
          <a:p>
            <a:pPr algn="ctr">
              <a:lnSpc>
                <a:spcPct val="150000"/>
              </a:lnSpc>
              <a:spcAft>
                <a:spcPts val="0"/>
              </a:spcAft>
              <a:tabLst>
                <a:tab pos="1890395" algn="l"/>
              </a:tabLst>
            </a:pPr>
            <a:r>
              <a:rPr lang="zh-CN" altLang="en-US" sz="2800" b="1" kern="100" dirty="0" smtClean="0">
                <a:solidFill>
                  <a:schemeClr val="bg1"/>
                </a:solidFill>
                <a:effectLst/>
                <a:latin typeface="宋体"/>
                <a:cs typeface="Courier New"/>
              </a:rPr>
              <a:t>拓展深化</a:t>
            </a:r>
            <a:endParaRPr lang="zh-CN" altLang="zh-CN" sz="2800" b="1" kern="100" dirty="0">
              <a:solidFill>
                <a:schemeClr val="bg1"/>
              </a:solidFill>
              <a:effectLst/>
              <a:latin typeface="宋体"/>
              <a:cs typeface="Courier New"/>
            </a:endParaRPr>
          </a:p>
        </p:txBody>
      </p:sp>
      <p:graphicFrame>
        <p:nvGraphicFramePr>
          <p:cNvPr id="3" name="表格 2"/>
          <p:cNvGraphicFramePr>
            <a:graphicFrameLocks noGrp="1"/>
          </p:cNvGraphicFramePr>
          <p:nvPr>
            <p:extLst>
              <p:ext uri="{D42A27DB-BD31-4B8C-83A1-F6EECF244321}">
                <p14:modId xmlns:p14="http://schemas.microsoft.com/office/powerpoint/2010/main" val="831017019"/>
              </p:ext>
            </p:extLst>
          </p:nvPr>
        </p:nvGraphicFramePr>
        <p:xfrm>
          <a:off x="1054646" y="2082170"/>
          <a:ext cx="10729192" cy="4160520"/>
        </p:xfrm>
        <a:graphic>
          <a:graphicData uri="http://schemas.openxmlformats.org/drawingml/2006/table">
            <a:tbl>
              <a:tblPr/>
              <a:tblGrid>
                <a:gridCol w="1152128"/>
                <a:gridCol w="3024336"/>
                <a:gridCol w="2952328"/>
                <a:gridCol w="3600400"/>
              </a:tblGrid>
              <a:tr h="265181">
                <a:tc>
                  <a:txBody>
                    <a:bodyPr/>
                    <a:lstStyle/>
                    <a:p>
                      <a:pPr algn="ctr">
                        <a:lnSpc>
                          <a:spcPct val="150000"/>
                        </a:lnSpc>
                        <a:spcAft>
                          <a:spcPts val="0"/>
                        </a:spcAft>
                        <a:tabLst>
                          <a:tab pos="2340610" algn="l"/>
                        </a:tabLst>
                      </a:pPr>
                      <a:r>
                        <a:rPr lang="zh-CN" sz="2600" kern="100">
                          <a:effectLst/>
                          <a:latin typeface="Times New Roman"/>
                          <a:ea typeface="华文细黑"/>
                          <a:cs typeface="Times New Roman"/>
                        </a:rPr>
                        <a:t>角度</a:t>
                      </a:r>
                      <a:endParaRPr lang="zh-CN" sz="2600" kern="100">
                        <a:effectLst/>
                        <a:latin typeface="宋体"/>
                        <a:cs typeface="Courier New"/>
                      </a:endParaRPr>
                    </a:p>
                  </a:txBody>
                  <a:tcPr marL="10546" marR="105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2600" kern="100">
                          <a:effectLst/>
                          <a:latin typeface="Times New Roman"/>
                          <a:ea typeface="华文细黑"/>
                          <a:cs typeface="Times New Roman"/>
                        </a:rPr>
                        <a:t>依法行政的意义</a:t>
                      </a:r>
                      <a:endParaRPr lang="zh-CN" sz="2600" kern="100">
                        <a:effectLst/>
                        <a:latin typeface="宋体"/>
                        <a:cs typeface="Courier New"/>
                      </a:endParaRPr>
                    </a:p>
                  </a:txBody>
                  <a:tcPr marL="10546" marR="105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2600" kern="100">
                          <a:effectLst/>
                          <a:latin typeface="Times New Roman"/>
                          <a:ea typeface="华文细黑"/>
                          <a:cs typeface="Times New Roman"/>
                        </a:rPr>
                        <a:t>接受监督的意义</a:t>
                      </a:r>
                      <a:endParaRPr lang="zh-CN" sz="2600" kern="100">
                        <a:effectLst/>
                        <a:latin typeface="宋体"/>
                        <a:cs typeface="Courier New"/>
                      </a:endParaRPr>
                    </a:p>
                  </a:txBody>
                  <a:tcPr marL="10546" marR="105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2600" kern="100">
                          <a:effectLst/>
                          <a:latin typeface="Times New Roman"/>
                          <a:ea typeface="华文细黑"/>
                          <a:cs typeface="Times New Roman"/>
                        </a:rPr>
                        <a:t>政务公开</a:t>
                      </a:r>
                      <a:endParaRPr lang="zh-CN" sz="2600" kern="100">
                        <a:effectLst/>
                        <a:latin typeface="宋体"/>
                        <a:cs typeface="Courier New"/>
                      </a:endParaRPr>
                    </a:p>
                    <a:p>
                      <a:pPr algn="ctr">
                        <a:lnSpc>
                          <a:spcPct val="150000"/>
                        </a:lnSpc>
                        <a:spcAft>
                          <a:spcPts val="0"/>
                        </a:spcAft>
                        <a:tabLst>
                          <a:tab pos="2340610" algn="l"/>
                        </a:tabLst>
                      </a:pPr>
                      <a:r>
                        <a:rPr lang="zh-CN" sz="2600" kern="100">
                          <a:effectLst/>
                          <a:latin typeface="Times New Roman"/>
                          <a:ea typeface="华文细黑"/>
                          <a:cs typeface="Times New Roman"/>
                        </a:rPr>
                        <a:t>的意义　</a:t>
                      </a:r>
                      <a:endParaRPr lang="zh-CN" sz="2600" kern="100">
                        <a:effectLst/>
                        <a:latin typeface="宋体"/>
                        <a:cs typeface="Courier New"/>
                      </a:endParaRPr>
                    </a:p>
                  </a:txBody>
                  <a:tcPr marL="10546" marR="105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60724">
                <a:tc>
                  <a:txBody>
                    <a:bodyPr/>
                    <a:lstStyle/>
                    <a:p>
                      <a:pPr algn="ctr">
                        <a:lnSpc>
                          <a:spcPct val="150000"/>
                        </a:lnSpc>
                        <a:spcAft>
                          <a:spcPts val="0"/>
                        </a:spcAft>
                        <a:tabLst>
                          <a:tab pos="2340610" algn="l"/>
                        </a:tabLst>
                      </a:pPr>
                      <a:r>
                        <a:rPr lang="zh-CN" sz="2600" kern="100">
                          <a:effectLst/>
                          <a:latin typeface="Times New Roman"/>
                          <a:ea typeface="华文细黑"/>
                          <a:cs typeface="Times New Roman"/>
                        </a:rPr>
                        <a:t>对人民</a:t>
                      </a:r>
                      <a:endParaRPr lang="zh-CN" sz="2600" kern="100">
                        <a:effectLst/>
                        <a:latin typeface="宋体"/>
                        <a:cs typeface="Courier New"/>
                      </a:endParaRPr>
                    </a:p>
                  </a:txBody>
                  <a:tcPr marL="10546" marR="105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600" kern="100">
                          <a:effectLst/>
                          <a:latin typeface="Times New Roman"/>
                          <a:ea typeface="华文细黑"/>
                          <a:cs typeface="Times New Roman"/>
                        </a:rPr>
                        <a:t>有利于保障人民群众的权利和自由</a:t>
                      </a:r>
                      <a:endParaRPr lang="zh-CN" sz="2600" kern="100">
                        <a:effectLst/>
                        <a:latin typeface="宋体"/>
                        <a:cs typeface="Courier New"/>
                      </a:endParaRPr>
                    </a:p>
                  </a:txBody>
                  <a:tcPr marL="10546" marR="105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600" kern="100" dirty="0">
                          <a:effectLst/>
                          <a:latin typeface="Times New Roman"/>
                          <a:ea typeface="华文细黑"/>
                          <a:cs typeface="Times New Roman"/>
                        </a:rPr>
                        <a:t>才能更好地合民意、集民智、聚民心，作出正确的决策</a:t>
                      </a:r>
                      <a:endParaRPr lang="zh-CN" sz="2600" kern="100" dirty="0">
                        <a:effectLst/>
                        <a:latin typeface="宋体"/>
                        <a:cs typeface="Courier New"/>
                      </a:endParaRPr>
                    </a:p>
                  </a:txBody>
                  <a:tcPr marL="10546" marR="105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600" kern="100" dirty="0">
                          <a:effectLst/>
                          <a:latin typeface="Times New Roman"/>
                          <a:ea typeface="华文细黑"/>
                          <a:cs typeface="Times New Roman"/>
                        </a:rPr>
                        <a:t>更好地保障公民的知情权、参与权、表达权和监督权，便于公民监督政府的工作，维护自己的合法权益</a:t>
                      </a:r>
                      <a:endParaRPr lang="zh-CN" sz="2600" kern="100" dirty="0">
                        <a:effectLst/>
                        <a:latin typeface="宋体"/>
                        <a:cs typeface="Courier New"/>
                      </a:endParaRPr>
                    </a:p>
                  </a:txBody>
                  <a:tcPr marL="10546" marR="105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75401473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extLst>
              <p:ext uri="{D42A27DB-BD31-4B8C-83A1-F6EECF244321}">
                <p14:modId xmlns:p14="http://schemas.microsoft.com/office/powerpoint/2010/main" val="3806456112"/>
              </p:ext>
            </p:extLst>
          </p:nvPr>
        </p:nvGraphicFramePr>
        <p:xfrm>
          <a:off x="910630" y="343400"/>
          <a:ext cx="10441160" cy="6035040"/>
        </p:xfrm>
        <a:graphic>
          <a:graphicData uri="http://schemas.openxmlformats.org/drawingml/2006/table">
            <a:tbl>
              <a:tblPr/>
              <a:tblGrid>
                <a:gridCol w="957721"/>
                <a:gridCol w="3074727"/>
                <a:gridCol w="2880320"/>
                <a:gridCol w="3528392"/>
              </a:tblGrid>
              <a:tr h="3168352">
                <a:tc>
                  <a:txBody>
                    <a:bodyPr/>
                    <a:lstStyle/>
                    <a:p>
                      <a:pPr algn="ctr">
                        <a:lnSpc>
                          <a:spcPct val="150000"/>
                        </a:lnSpc>
                        <a:spcAft>
                          <a:spcPts val="0"/>
                        </a:spcAft>
                        <a:tabLst>
                          <a:tab pos="2340610" algn="l"/>
                        </a:tabLst>
                      </a:pPr>
                      <a:r>
                        <a:rPr lang="zh-CN" sz="2400" kern="100" dirty="0">
                          <a:effectLst/>
                          <a:latin typeface="Times New Roman"/>
                          <a:ea typeface="华文细黑"/>
                          <a:cs typeface="Times New Roman"/>
                        </a:rPr>
                        <a:t>对政府</a:t>
                      </a:r>
                      <a:endParaRPr lang="zh-CN" sz="2400" kern="100" dirty="0">
                        <a:effectLst/>
                        <a:latin typeface="宋体"/>
                        <a:cs typeface="Courier New"/>
                      </a:endParaRPr>
                    </a:p>
                  </a:txBody>
                  <a:tcPr marL="10546" marR="105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400" kern="100" dirty="0">
                          <a:effectLst/>
                          <a:latin typeface="Times New Roman"/>
                          <a:ea typeface="华文细黑"/>
                          <a:cs typeface="Times New Roman"/>
                        </a:rPr>
                        <a:t>有利于加强廉政建设，保证政府及其工作人员不变质，提高政府的权威；有利于防止行政权力的缺失和滥用，提高行政管理水平</a:t>
                      </a:r>
                      <a:endParaRPr lang="zh-CN" sz="2400" kern="100" dirty="0">
                        <a:effectLst/>
                        <a:latin typeface="宋体"/>
                        <a:cs typeface="Courier New"/>
                      </a:endParaRPr>
                    </a:p>
                  </a:txBody>
                  <a:tcPr marL="10546" marR="105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400" kern="100" dirty="0">
                          <a:effectLst/>
                          <a:latin typeface="Times New Roman"/>
                          <a:ea typeface="华文细黑"/>
                          <a:cs typeface="Times New Roman"/>
                        </a:rPr>
                        <a:t>提高行政水平和工作效率，防止和减少工作失误；防止滥用权力，保证清正廉洁；真正做到权为民所用，造福人民，建立起一个具有权威的政府</a:t>
                      </a:r>
                      <a:endParaRPr lang="zh-CN" sz="2400" kern="100" dirty="0">
                        <a:effectLst/>
                        <a:latin typeface="宋体"/>
                        <a:cs typeface="Courier New"/>
                      </a:endParaRPr>
                    </a:p>
                  </a:txBody>
                  <a:tcPr marL="10546" marR="105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400" kern="100" dirty="0">
                          <a:effectLst/>
                          <a:latin typeface="Times New Roman"/>
                          <a:ea typeface="华文细黑"/>
                          <a:cs typeface="Times New Roman"/>
                        </a:rPr>
                        <a:t>有利于规范政府及其工作人员的行政行为，提高政府的公信力</a:t>
                      </a:r>
                      <a:endParaRPr lang="zh-CN" sz="2400" kern="100" dirty="0">
                        <a:effectLst/>
                        <a:latin typeface="宋体"/>
                        <a:cs typeface="Courier New"/>
                      </a:endParaRPr>
                    </a:p>
                  </a:txBody>
                  <a:tcPr marL="10546" marR="105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90327">
                <a:tc>
                  <a:txBody>
                    <a:bodyPr/>
                    <a:lstStyle/>
                    <a:p>
                      <a:pPr algn="ctr">
                        <a:lnSpc>
                          <a:spcPct val="150000"/>
                        </a:lnSpc>
                        <a:spcAft>
                          <a:spcPts val="0"/>
                        </a:spcAft>
                        <a:tabLst>
                          <a:tab pos="2340610" algn="l"/>
                        </a:tabLst>
                      </a:pPr>
                      <a:r>
                        <a:rPr lang="zh-CN" sz="2400" kern="100">
                          <a:effectLst/>
                          <a:latin typeface="Times New Roman"/>
                          <a:ea typeface="华文细黑"/>
                          <a:cs typeface="Times New Roman"/>
                        </a:rPr>
                        <a:t>对社会</a:t>
                      </a:r>
                      <a:endParaRPr lang="zh-CN" sz="2400" kern="100">
                        <a:effectLst/>
                        <a:latin typeface="宋体"/>
                        <a:cs typeface="Courier New"/>
                      </a:endParaRPr>
                    </a:p>
                  </a:txBody>
                  <a:tcPr marL="10546" marR="105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400" kern="100" dirty="0">
                          <a:effectLst/>
                          <a:latin typeface="Times New Roman"/>
                          <a:ea typeface="华文细黑"/>
                          <a:cs typeface="Times New Roman"/>
                        </a:rPr>
                        <a:t>有利于带动全社会尊重法律、遵守法律、维护法律，推进社会主义民主法制建设</a:t>
                      </a:r>
                      <a:endParaRPr lang="zh-CN" sz="2400" kern="100" dirty="0">
                        <a:effectLst/>
                        <a:latin typeface="宋体"/>
                        <a:cs typeface="Courier New"/>
                      </a:endParaRPr>
                    </a:p>
                  </a:txBody>
                  <a:tcPr marL="10546" marR="105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400" kern="100">
                          <a:effectLst/>
                          <a:latin typeface="Times New Roman"/>
                          <a:ea typeface="华文细黑"/>
                          <a:cs typeface="Times New Roman"/>
                        </a:rPr>
                        <a:t>有利于在全社会树立良好的政府形象</a:t>
                      </a:r>
                      <a:endParaRPr lang="zh-CN" sz="2400" kern="100">
                        <a:effectLst/>
                        <a:latin typeface="宋体"/>
                        <a:cs typeface="Courier New"/>
                      </a:endParaRPr>
                    </a:p>
                  </a:txBody>
                  <a:tcPr marL="10546" marR="105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400" kern="100" dirty="0">
                          <a:effectLst/>
                          <a:latin typeface="Times New Roman"/>
                          <a:ea typeface="华文细黑"/>
                          <a:cs typeface="Times New Roman"/>
                        </a:rPr>
                        <a:t>有利于化解社会矛盾，维护社会稳定</a:t>
                      </a:r>
                      <a:endParaRPr lang="zh-CN" sz="2400" kern="100" dirty="0">
                        <a:effectLst/>
                        <a:latin typeface="宋体"/>
                        <a:cs typeface="Courier New"/>
                      </a:endParaRPr>
                    </a:p>
                  </a:txBody>
                  <a:tcPr marL="10546" marR="105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93263830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697506" y="189434"/>
            <a:ext cx="10793813" cy="6555641"/>
          </a:xfrm>
          <a:prstGeom prst="rect">
            <a:avLst/>
          </a:prstGeom>
        </p:spPr>
        <p:txBody>
          <a:bodyPr>
            <a:spAutoFit/>
          </a:bodyPr>
          <a:lstStyle/>
          <a:p>
            <a:pPr algn="just">
              <a:lnSpc>
                <a:spcPct val="150000"/>
              </a:lnSpc>
              <a:spcAft>
                <a:spcPts val="0"/>
              </a:spcAft>
              <a:tabLst>
                <a:tab pos="2340610" algn="l"/>
              </a:tabLst>
            </a:pP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各种监督的效力和作用</a:t>
            </a:r>
            <a:endParaRPr lang="zh-CN" altLang="zh-CN" sz="280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国家权力机关的监督、司法机关的监督及行政系统内部的监督具有明显的强制力和法律效力。</a:t>
            </a:r>
            <a:endParaRPr lang="zh-CN" altLang="zh-CN" sz="2800" kern="100" dirty="0">
              <a:latin typeface="宋体"/>
              <a:cs typeface="Courier New"/>
            </a:endParaRPr>
          </a:p>
          <a:p>
            <a:pPr>
              <a:lnSpc>
                <a:spcPct val="150000"/>
              </a:lnSpc>
            </a:pPr>
            <a:r>
              <a:rPr lang="en-US" altLang="zh-CN" sz="2800" kern="100" dirty="0">
                <a:latin typeface="Times New Roman"/>
                <a:ea typeface="华文细黑"/>
              </a:rPr>
              <a:t>(2)</a:t>
            </a:r>
            <a:r>
              <a:rPr lang="zh-CN" altLang="zh-CN" sz="2800" kern="100" dirty="0">
                <a:latin typeface="Times New Roman"/>
                <a:ea typeface="华文细黑"/>
                <a:cs typeface="Times New Roman"/>
              </a:rPr>
              <a:t>政协作为爱国统一战线组织，具有民主监督的职能，公民有监督权，这些监督不具有强制性和法律效力，但有巨大的影响力</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nSpc>
                <a:spcPct val="150000"/>
              </a:lnSpc>
            </a:pPr>
            <a:r>
              <a:rPr lang="en-US" altLang="zh-CN" sz="2800" kern="100" dirty="0">
                <a:latin typeface="Times New Roman"/>
                <a:ea typeface="华文细黑"/>
              </a:rPr>
              <a:t>(3)</a:t>
            </a:r>
            <a:r>
              <a:rPr lang="zh-CN" altLang="zh-CN" sz="2800" kern="100" dirty="0">
                <a:latin typeface="Times New Roman"/>
                <a:ea typeface="华文细黑"/>
                <a:cs typeface="Times New Roman"/>
              </a:rPr>
              <a:t>中国共产党的监督，虽不具有法律效力，但可以通过党规党纪对党员干部进行有效制约，并可以向权力机关提出相应建议，最终形成强有力的监督</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nSpc>
                <a:spcPct val="150000"/>
              </a:lnSpc>
            </a:pPr>
            <a:r>
              <a:rPr lang="en-US" altLang="zh-CN" sz="2800" kern="100" dirty="0">
                <a:solidFill>
                  <a:prstClr val="black"/>
                </a:solidFill>
                <a:latin typeface="Times New Roman"/>
                <a:ea typeface="华文细黑"/>
              </a:rPr>
              <a:t>(4)</a:t>
            </a:r>
            <a:r>
              <a:rPr lang="zh-CN" altLang="zh-CN" sz="2800" kern="100" dirty="0">
                <a:solidFill>
                  <a:prstClr val="black"/>
                </a:solidFill>
                <a:latin typeface="Times New Roman"/>
                <a:ea typeface="华文细黑"/>
                <a:cs typeface="Times New Roman"/>
              </a:rPr>
              <a:t>行政系统内部的监督主要是上级政府、法制部门、审计部门和监察部门的监督，具有强制性和法律效力。</a:t>
            </a:r>
            <a:endParaRPr lang="zh-CN" altLang="en-US" sz="2800" dirty="0"/>
          </a:p>
        </p:txBody>
      </p:sp>
    </p:spTree>
    <p:extLst>
      <p:ext uri="{BB962C8B-B14F-4D97-AF65-F5344CB8AC3E}">
        <p14:creationId xmlns:p14="http://schemas.microsoft.com/office/powerpoint/2010/main" val="331776155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829676"/>
            <a:ext cx="2062758" cy="504056"/>
          </a:xfrm>
          <a:prstGeom prst="rect">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25474" y="673134"/>
            <a:ext cx="2088232" cy="668428"/>
          </a:xfrm>
          <a:prstGeom prst="rect">
            <a:avLst/>
          </a:prstGeom>
        </p:spPr>
        <p:txBody>
          <a:bodyPr wrap="square" lIns="121898" tIns="60948" rIns="121898" bIns="60948">
            <a:spAutoFit/>
          </a:bodyPr>
          <a:lstStyle/>
          <a:p>
            <a:pPr algn="ctr">
              <a:lnSpc>
                <a:spcPct val="150000"/>
              </a:lnSpc>
              <a:spcAft>
                <a:spcPts val="0"/>
              </a:spcAft>
              <a:tabLst>
                <a:tab pos="1890395" algn="l"/>
              </a:tabLst>
            </a:pPr>
            <a:r>
              <a:rPr lang="zh-CN" altLang="en-US" sz="2800" b="1" dirty="0" smtClean="0">
                <a:solidFill>
                  <a:schemeClr val="bg1"/>
                </a:solidFill>
                <a:latin typeface="黑体" pitchFamily="2" charset="-122"/>
                <a:ea typeface="黑体" pitchFamily="2" charset="-122"/>
              </a:rPr>
              <a:t>命题探究</a:t>
            </a:r>
            <a:endParaRPr lang="zh-CN" altLang="en-US" sz="2800" b="1" dirty="0">
              <a:solidFill>
                <a:schemeClr val="bg1"/>
              </a:solidFill>
              <a:latin typeface="黑体" pitchFamily="2" charset="-122"/>
              <a:ea typeface="黑体" pitchFamily="2" charset="-122"/>
            </a:endParaRPr>
          </a:p>
        </p:txBody>
      </p:sp>
      <p:graphicFrame>
        <p:nvGraphicFramePr>
          <p:cNvPr id="3" name="表格 2"/>
          <p:cNvGraphicFramePr>
            <a:graphicFrameLocks noGrp="1"/>
          </p:cNvGraphicFramePr>
          <p:nvPr>
            <p:extLst>
              <p:ext uri="{D42A27DB-BD31-4B8C-83A1-F6EECF244321}">
                <p14:modId xmlns:p14="http://schemas.microsoft.com/office/powerpoint/2010/main" val="760755655"/>
              </p:ext>
            </p:extLst>
          </p:nvPr>
        </p:nvGraphicFramePr>
        <p:xfrm>
          <a:off x="550590" y="1413570"/>
          <a:ext cx="10369152" cy="4971812"/>
        </p:xfrm>
        <a:graphic>
          <a:graphicData uri="http://schemas.openxmlformats.org/drawingml/2006/table">
            <a:tbl>
              <a:tblPr/>
              <a:tblGrid>
                <a:gridCol w="3528392"/>
                <a:gridCol w="6840760"/>
              </a:tblGrid>
              <a:tr h="336727">
                <a:tc>
                  <a:txBody>
                    <a:bodyPr/>
                    <a:lstStyle/>
                    <a:p>
                      <a:pPr algn="ctr">
                        <a:lnSpc>
                          <a:spcPct val="150000"/>
                        </a:lnSpc>
                        <a:spcAft>
                          <a:spcPts val="0"/>
                        </a:spcAft>
                        <a:tabLst>
                          <a:tab pos="2340610" algn="l"/>
                        </a:tabLst>
                      </a:pPr>
                      <a:r>
                        <a:rPr lang="zh-CN" sz="2600" kern="100">
                          <a:effectLst/>
                          <a:latin typeface="Times New Roman"/>
                          <a:ea typeface="华文细黑"/>
                          <a:cs typeface="Times New Roman"/>
                        </a:rPr>
                        <a:t>考情速查</a:t>
                      </a:r>
                      <a:endParaRPr lang="zh-CN" sz="2600" kern="100">
                        <a:effectLst/>
                        <a:latin typeface="宋体"/>
                        <a:cs typeface="Courier New"/>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2600" kern="100">
                          <a:effectLst/>
                          <a:latin typeface="Times New Roman"/>
                          <a:ea typeface="华文细黑"/>
                          <a:cs typeface="Times New Roman"/>
                        </a:rPr>
                        <a:t>命题揭秘</a:t>
                      </a:r>
                      <a:endParaRPr lang="zh-CN" sz="2600" kern="100">
                        <a:effectLst/>
                        <a:latin typeface="宋体"/>
                        <a:cs typeface="Courier New"/>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77452">
                <a:tc>
                  <a:txBody>
                    <a:bodyPr/>
                    <a:lstStyle/>
                    <a:p>
                      <a:pPr algn="l">
                        <a:lnSpc>
                          <a:spcPct val="150000"/>
                        </a:lnSpc>
                        <a:spcAft>
                          <a:spcPts val="0"/>
                        </a:spcAft>
                        <a:tabLst>
                          <a:tab pos="2340610" algn="l"/>
                        </a:tabLst>
                      </a:pPr>
                      <a:r>
                        <a:rPr lang="en-US" sz="2600" kern="100" dirty="0">
                          <a:effectLst/>
                          <a:latin typeface="Times New Roman"/>
                          <a:ea typeface="华文细黑"/>
                          <a:cs typeface="Courier New"/>
                        </a:rPr>
                        <a:t>2015·</a:t>
                      </a:r>
                      <a:r>
                        <a:rPr lang="zh-CN" sz="2600" kern="100" dirty="0">
                          <a:effectLst/>
                          <a:latin typeface="Times New Roman"/>
                          <a:ea typeface="华文细黑"/>
                          <a:cs typeface="Times New Roman"/>
                        </a:rPr>
                        <a:t>全国</a:t>
                      </a:r>
                      <a:r>
                        <a:rPr lang="en-US" sz="2600" kern="100" dirty="0">
                          <a:effectLst/>
                          <a:latin typeface="宋体"/>
                          <a:ea typeface="华文细黑"/>
                          <a:cs typeface="Times New Roman"/>
                        </a:rPr>
                        <a:t>Ⅰ</a:t>
                      </a:r>
                      <a:r>
                        <a:rPr lang="zh-CN" sz="2600" kern="100" dirty="0">
                          <a:effectLst/>
                          <a:latin typeface="Times New Roman"/>
                          <a:ea typeface="华文细黑"/>
                          <a:cs typeface="Times New Roman"/>
                        </a:rPr>
                        <a:t>，</a:t>
                      </a:r>
                      <a:r>
                        <a:rPr lang="en-US" sz="2600" kern="100" dirty="0">
                          <a:effectLst/>
                          <a:latin typeface="Times New Roman"/>
                          <a:ea typeface="华文细黑"/>
                          <a:cs typeface="Courier New"/>
                        </a:rPr>
                        <a:t>38(1)</a:t>
                      </a:r>
                      <a:endParaRPr lang="zh-CN" sz="2600" kern="100" dirty="0">
                        <a:effectLst/>
                        <a:latin typeface="宋体"/>
                        <a:cs typeface="Courier New"/>
                      </a:endParaRPr>
                    </a:p>
                    <a:p>
                      <a:pPr algn="l">
                        <a:lnSpc>
                          <a:spcPct val="150000"/>
                        </a:lnSpc>
                        <a:spcAft>
                          <a:spcPts val="0"/>
                        </a:spcAft>
                        <a:tabLst>
                          <a:tab pos="2340610" algn="l"/>
                        </a:tabLst>
                      </a:pPr>
                      <a:r>
                        <a:rPr lang="en-US" sz="2600" kern="100" dirty="0">
                          <a:effectLst/>
                          <a:latin typeface="Times New Roman"/>
                          <a:ea typeface="华文细黑"/>
                          <a:cs typeface="Courier New"/>
                        </a:rPr>
                        <a:t>2013·</a:t>
                      </a:r>
                      <a:r>
                        <a:rPr lang="zh-CN" sz="2600" kern="100" dirty="0">
                          <a:effectLst/>
                          <a:latin typeface="Times New Roman"/>
                          <a:ea typeface="华文细黑"/>
                          <a:cs typeface="Times New Roman"/>
                        </a:rPr>
                        <a:t>新课标全国</a:t>
                      </a:r>
                      <a:r>
                        <a:rPr lang="en-US" sz="2600" kern="100" dirty="0">
                          <a:effectLst/>
                          <a:latin typeface="宋体"/>
                          <a:ea typeface="华文细黑"/>
                          <a:cs typeface="Times New Roman"/>
                        </a:rPr>
                        <a:t>Ⅱ</a:t>
                      </a:r>
                      <a:r>
                        <a:rPr lang="zh-CN" sz="2600" kern="100" dirty="0">
                          <a:effectLst/>
                          <a:latin typeface="Times New Roman"/>
                          <a:ea typeface="华文细黑"/>
                          <a:cs typeface="Times New Roman"/>
                        </a:rPr>
                        <a:t>，</a:t>
                      </a:r>
                      <a:r>
                        <a:rPr lang="en-US" sz="2600" kern="100" dirty="0">
                          <a:effectLst/>
                          <a:latin typeface="Times New Roman"/>
                          <a:ea typeface="华文细黑"/>
                          <a:cs typeface="Courier New"/>
                        </a:rPr>
                        <a:t>16</a:t>
                      </a:r>
                      <a:endParaRPr lang="zh-CN" sz="2600" kern="100" dirty="0">
                        <a:effectLst/>
                        <a:latin typeface="宋体"/>
                        <a:cs typeface="Courier New"/>
                      </a:endParaRPr>
                    </a:p>
                    <a:p>
                      <a:pPr algn="l">
                        <a:lnSpc>
                          <a:spcPct val="150000"/>
                        </a:lnSpc>
                        <a:spcAft>
                          <a:spcPts val="0"/>
                        </a:spcAft>
                        <a:tabLst>
                          <a:tab pos="2340610" algn="l"/>
                        </a:tabLst>
                      </a:pPr>
                      <a:r>
                        <a:rPr lang="en-US" sz="2600" kern="100" dirty="0">
                          <a:effectLst/>
                          <a:latin typeface="Times New Roman"/>
                          <a:ea typeface="华文细黑"/>
                          <a:cs typeface="Courier New"/>
                        </a:rPr>
                        <a:t>2015·</a:t>
                      </a:r>
                      <a:r>
                        <a:rPr lang="zh-CN" sz="2600" kern="100" dirty="0">
                          <a:effectLst/>
                          <a:latin typeface="Times New Roman"/>
                          <a:ea typeface="华文细黑"/>
                          <a:cs typeface="Times New Roman"/>
                        </a:rPr>
                        <a:t>广东高考，</a:t>
                      </a:r>
                      <a:r>
                        <a:rPr lang="en-US" sz="2600" kern="100" dirty="0">
                          <a:effectLst/>
                          <a:latin typeface="Times New Roman"/>
                          <a:ea typeface="华文细黑"/>
                          <a:cs typeface="Courier New"/>
                        </a:rPr>
                        <a:t>37(3)</a:t>
                      </a:r>
                      <a:endParaRPr lang="zh-CN" sz="2600" kern="100" dirty="0">
                        <a:effectLst/>
                        <a:latin typeface="宋体"/>
                        <a:cs typeface="Courier New"/>
                      </a:endParaRPr>
                    </a:p>
                    <a:p>
                      <a:pPr algn="l">
                        <a:lnSpc>
                          <a:spcPct val="150000"/>
                        </a:lnSpc>
                        <a:spcAft>
                          <a:spcPts val="0"/>
                        </a:spcAft>
                        <a:tabLst>
                          <a:tab pos="2340610" algn="l"/>
                        </a:tabLst>
                      </a:pPr>
                      <a:r>
                        <a:rPr lang="en-US" sz="2600" kern="100" dirty="0">
                          <a:effectLst/>
                          <a:latin typeface="Times New Roman"/>
                          <a:ea typeface="华文细黑"/>
                          <a:cs typeface="Courier New"/>
                        </a:rPr>
                        <a:t>2015·</a:t>
                      </a:r>
                      <a:r>
                        <a:rPr lang="zh-CN" sz="2600" kern="100" dirty="0">
                          <a:effectLst/>
                          <a:latin typeface="Times New Roman"/>
                          <a:ea typeface="华文细黑"/>
                          <a:cs typeface="Times New Roman"/>
                        </a:rPr>
                        <a:t>安徽高考，</a:t>
                      </a:r>
                      <a:r>
                        <a:rPr lang="en-US" sz="2600" kern="100" dirty="0">
                          <a:effectLst/>
                          <a:latin typeface="Times New Roman"/>
                          <a:ea typeface="华文细黑"/>
                          <a:cs typeface="Courier New"/>
                        </a:rPr>
                        <a:t>39(2)</a:t>
                      </a:r>
                      <a:endParaRPr lang="zh-CN" sz="2600" kern="100" dirty="0">
                        <a:effectLst/>
                        <a:latin typeface="宋体"/>
                        <a:cs typeface="Courier New"/>
                      </a:endParaRPr>
                    </a:p>
                    <a:p>
                      <a:pPr algn="l">
                        <a:lnSpc>
                          <a:spcPct val="150000"/>
                        </a:lnSpc>
                        <a:spcAft>
                          <a:spcPts val="0"/>
                        </a:spcAft>
                        <a:tabLst>
                          <a:tab pos="2340610" algn="l"/>
                        </a:tabLst>
                      </a:pPr>
                      <a:r>
                        <a:rPr lang="en-US" sz="2600" kern="100" dirty="0">
                          <a:effectLst/>
                          <a:latin typeface="Times New Roman"/>
                          <a:ea typeface="华文细黑"/>
                          <a:cs typeface="Courier New"/>
                        </a:rPr>
                        <a:t>2014·</a:t>
                      </a:r>
                      <a:r>
                        <a:rPr lang="zh-CN" sz="2600" kern="100" dirty="0">
                          <a:effectLst/>
                          <a:latin typeface="Times New Roman"/>
                          <a:ea typeface="华文细黑"/>
                          <a:cs typeface="Times New Roman"/>
                        </a:rPr>
                        <a:t>福建高考，</a:t>
                      </a:r>
                      <a:r>
                        <a:rPr lang="en-US" sz="2600" kern="100" dirty="0">
                          <a:effectLst/>
                          <a:latin typeface="Times New Roman"/>
                          <a:ea typeface="华文细黑"/>
                          <a:cs typeface="Courier New"/>
                        </a:rPr>
                        <a:t>27</a:t>
                      </a:r>
                      <a:endParaRPr lang="zh-CN" sz="2600" kern="100" dirty="0">
                        <a:effectLst/>
                        <a:latin typeface="宋体"/>
                        <a:cs typeface="Courier New"/>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600" kern="100" dirty="0">
                          <a:effectLst/>
                          <a:latin typeface="Times New Roman"/>
                          <a:ea typeface="华文细黑"/>
                          <a:cs typeface="Times New Roman"/>
                        </a:rPr>
                        <a:t>一方面，主要采用选择题的形式，结合网络反腐、信息公开等举措，考查行政监督的不同方式，或考查对政府权力监督的意义及要求；另一方面，以主观题的形式综合考查政府怎样做某事，而往往自觉接受监督就是一个答案要点。</a:t>
                      </a:r>
                      <a:endParaRPr lang="zh-CN" sz="2600" kern="100" dirty="0">
                        <a:effectLst/>
                        <a:latin typeface="宋体"/>
                        <a:cs typeface="Courier New"/>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73158145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562056" y="623155"/>
            <a:ext cx="11458743" cy="727932"/>
          </a:xfrm>
          <a:prstGeom prst="rect">
            <a:avLst/>
          </a:prstGeom>
        </p:spPr>
        <p:txBody>
          <a:bodyPr wrap="square" lIns="121898" tIns="60948" rIns="121898" bIns="60948">
            <a:spAutoFit/>
          </a:bodyPr>
          <a:lstStyle/>
          <a:p>
            <a:pPr algn="just">
              <a:lnSpc>
                <a:spcPct val="150000"/>
              </a:lnSpc>
              <a:spcAft>
                <a:spcPts val="0"/>
              </a:spcAft>
              <a:tabLst>
                <a:tab pos="1890395" algn="l"/>
              </a:tabLst>
            </a:pPr>
            <a:r>
              <a:rPr lang="zh-CN" altLang="en-US" sz="3000" b="1" kern="100" dirty="0">
                <a:solidFill>
                  <a:srgbClr val="0000FF"/>
                </a:solidFill>
                <a:latin typeface="Times New Roman" pitchFamily="18" charset="0"/>
                <a:cs typeface="Times New Roman" pitchFamily="18" charset="0"/>
              </a:rPr>
              <a:t>考向</a:t>
            </a:r>
            <a:r>
              <a:rPr lang="en-US" altLang="zh-CN" sz="3000" b="1" kern="100" dirty="0">
                <a:solidFill>
                  <a:srgbClr val="0000FF"/>
                </a:solidFill>
                <a:latin typeface="Times New Roman" pitchFamily="18" charset="0"/>
                <a:cs typeface="Times New Roman" pitchFamily="18" charset="0"/>
              </a:rPr>
              <a:t>1</a:t>
            </a:r>
            <a:r>
              <a:rPr lang="zh-CN" altLang="en-US" sz="3000" b="1" kern="100" dirty="0">
                <a:solidFill>
                  <a:srgbClr val="0000FF"/>
                </a:solidFill>
                <a:latin typeface="Times New Roman" pitchFamily="18" charset="0"/>
                <a:cs typeface="Times New Roman" pitchFamily="18" charset="0"/>
              </a:rPr>
              <a:t>　对政府权力的制约和监督</a:t>
            </a:r>
            <a:endParaRPr lang="zh-CN" altLang="zh-CN" sz="3000" kern="100" dirty="0">
              <a:solidFill>
                <a:srgbClr val="0000FF"/>
              </a:solidFill>
              <a:effectLst/>
              <a:latin typeface="Times New Roman" pitchFamily="18" charset="0"/>
              <a:cs typeface="Times New Roman" pitchFamily="18" charset="0"/>
            </a:endParaRPr>
          </a:p>
        </p:txBody>
      </p:sp>
      <p:sp>
        <p:nvSpPr>
          <p:cNvPr id="4" name="矩形 3"/>
          <p:cNvSpPr/>
          <p:nvPr/>
        </p:nvSpPr>
        <p:spPr>
          <a:xfrm>
            <a:off x="562056" y="1343235"/>
            <a:ext cx="10959223" cy="4534831"/>
          </a:xfrm>
          <a:prstGeom prst="rect">
            <a:avLst/>
          </a:prstGeom>
        </p:spPr>
        <p:txBody>
          <a:bodyPr>
            <a:spAutoFit/>
          </a:bodyPr>
          <a:lstStyle/>
          <a:p>
            <a:pPr algn="just">
              <a:lnSpc>
                <a:spcPct val="150000"/>
              </a:lnSpc>
              <a:spcAft>
                <a:spcPts val="0"/>
              </a:spcAft>
              <a:tabLst>
                <a:tab pos="2340610" algn="l"/>
              </a:tabLst>
            </a:pPr>
            <a:r>
              <a:rPr lang="zh-CN" altLang="zh-CN" sz="2800" b="1" dirty="0" smtClean="0">
                <a:solidFill>
                  <a:schemeClr val="accent6">
                    <a:lumMod val="75000"/>
                  </a:schemeClr>
                </a:solidFill>
                <a:latin typeface="Times New Roman" pitchFamily="18" charset="0"/>
                <a:cs typeface="Times New Roman" pitchFamily="18" charset="0"/>
              </a:rPr>
              <a:t>典例</a:t>
            </a:r>
            <a:r>
              <a:rPr lang="en-US" altLang="zh-CN" sz="2800" b="1" dirty="0" smtClean="0">
                <a:solidFill>
                  <a:schemeClr val="accent6">
                    <a:lumMod val="75000"/>
                  </a:schemeClr>
                </a:solidFill>
                <a:latin typeface="Times New Roman" pitchFamily="18" charset="0"/>
                <a:ea typeface="Times New Roman" pitchFamily="18" charset="0"/>
                <a:cs typeface="Times New Roman" pitchFamily="18" charset="0"/>
              </a:rPr>
              <a:t>3</a:t>
            </a:r>
            <a:r>
              <a:rPr lang="zh-CN" altLang="zh-CN" sz="2800" b="1" dirty="0" smtClean="0">
                <a:solidFill>
                  <a:schemeClr val="accent6">
                    <a:lumMod val="75000"/>
                  </a:schemeClr>
                </a:solidFill>
                <a:latin typeface="+mn-ea"/>
              </a:rPr>
              <a:t>　</a:t>
            </a:r>
            <a:r>
              <a:rPr lang="en-US" altLang="zh-CN" sz="2800" kern="100" dirty="0">
                <a:latin typeface="Times New Roman"/>
                <a:ea typeface="华文细黑"/>
                <a:cs typeface="Courier New"/>
              </a:rPr>
              <a:t> (2014·</a:t>
            </a:r>
            <a:r>
              <a:rPr lang="zh-CN" altLang="zh-CN" sz="2800" kern="100" dirty="0">
                <a:latin typeface="Times New Roman"/>
                <a:ea typeface="华文细黑"/>
                <a:cs typeface="Times New Roman"/>
              </a:rPr>
              <a:t>福建高考</a:t>
            </a:r>
            <a:r>
              <a:rPr lang="en-US" altLang="zh-CN" sz="2800" kern="100" dirty="0">
                <a:latin typeface="Times New Roman"/>
                <a:ea typeface="华文细黑"/>
                <a:cs typeface="Courier New"/>
              </a:rPr>
              <a:t>)</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知屋漏者在宇下，知政失者在草野</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要防止滥用权力，就必须以权力制约权力</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。这两种观点启示我们应该</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保障公民知情权，提高决策的公众参与度</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B.</a:t>
            </a:r>
            <a:r>
              <a:rPr lang="zh-CN" altLang="zh-CN" sz="2800" kern="100" dirty="0">
                <a:latin typeface="Times New Roman"/>
                <a:ea typeface="华文细黑"/>
                <a:cs typeface="Times New Roman"/>
              </a:rPr>
              <a:t>制定科学的考核制度，确保权力的公正运行</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C.</a:t>
            </a:r>
            <a:r>
              <a:rPr lang="zh-CN" altLang="zh-CN" sz="2800" kern="100" dirty="0">
                <a:latin typeface="Times New Roman"/>
                <a:ea typeface="华文细黑"/>
                <a:cs typeface="Times New Roman"/>
              </a:rPr>
              <a:t>完善民主健全法制，加强对权力的制约和监督</a:t>
            </a:r>
            <a:endParaRPr lang="zh-CN" altLang="zh-CN" sz="1050" kern="100" dirty="0">
              <a:latin typeface="宋体"/>
              <a:cs typeface="Courier New"/>
            </a:endParaRPr>
          </a:p>
          <a:p>
            <a:pPr>
              <a:lnSpc>
                <a:spcPct val="150000"/>
              </a:lnSpc>
            </a:pPr>
            <a:r>
              <a:rPr lang="en-US" altLang="zh-CN" sz="2800" kern="100" dirty="0">
                <a:latin typeface="Times New Roman"/>
                <a:ea typeface="华文细黑"/>
              </a:rPr>
              <a:t>D.</a:t>
            </a:r>
            <a:r>
              <a:rPr lang="zh-CN" altLang="zh-CN" sz="2800" kern="100" dirty="0">
                <a:latin typeface="Times New Roman"/>
                <a:ea typeface="华文细黑"/>
                <a:cs typeface="Times New Roman"/>
              </a:rPr>
              <a:t>发挥社会舆论的导向作用，消除特权思想的影响</a:t>
            </a:r>
            <a:endParaRPr lang="zh-CN" altLang="zh-CN" sz="1050" kern="100" dirty="0">
              <a:effectLst/>
              <a:latin typeface="宋体"/>
              <a:cs typeface="Courier New"/>
            </a:endParaRPr>
          </a:p>
        </p:txBody>
      </p:sp>
      <p:sp>
        <p:nvSpPr>
          <p:cNvPr id="12" name="Rectangle 7"/>
          <p:cNvSpPr>
            <a:spLocks noChangeArrowheads="1"/>
          </p:cNvSpPr>
          <p:nvPr/>
        </p:nvSpPr>
        <p:spPr bwMode="auto">
          <a:xfrm>
            <a:off x="241497" y="1166005"/>
            <a:ext cx="1219041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5" name="矩形 4"/>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6" name="圆角矩形 5">
            <a:hlinkClick r:id="rId2" action="ppaction://hlinksldjump"/>
          </p:cNvPr>
          <p:cNvSpPr/>
          <p:nvPr/>
        </p:nvSpPr>
        <p:spPr>
          <a:xfrm>
            <a:off x="10904609" y="6649571"/>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163316626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矩形 3"/>
          <p:cNvSpPr/>
          <p:nvPr/>
        </p:nvSpPr>
        <p:spPr>
          <a:xfrm>
            <a:off x="451916" y="674063"/>
            <a:ext cx="11179503" cy="5262979"/>
          </a:xfrm>
          <a:prstGeom prst="rect">
            <a:avLst/>
          </a:prstGeom>
        </p:spPr>
        <p:txBody>
          <a:bodyPr>
            <a:spAutoFit/>
          </a:bodyPr>
          <a:lstStyle/>
          <a:p>
            <a:pPr>
              <a:lnSpc>
                <a:spcPct val="150000"/>
              </a:lnSpc>
            </a:pPr>
            <a:r>
              <a:rPr lang="zh-CN" altLang="zh-CN" sz="2800" b="1" kern="100" dirty="0" smtClean="0">
                <a:solidFill>
                  <a:srgbClr val="0000FF"/>
                </a:solidFill>
                <a:latin typeface="Times New Roman"/>
                <a:cs typeface="Times New Roman"/>
              </a:rPr>
              <a:t>解析</a:t>
            </a:r>
            <a:r>
              <a:rPr lang="zh-CN" altLang="zh-CN" sz="2800" b="1" kern="100" dirty="0">
                <a:solidFill>
                  <a:srgbClr val="0000FF"/>
                </a:solidFill>
                <a:latin typeface="Times New Roman"/>
                <a:cs typeface="Times New Roman"/>
              </a:rPr>
              <a:t>　</a:t>
            </a:r>
            <a:r>
              <a:rPr lang="zh-CN" altLang="zh-CN" sz="2800" kern="100" dirty="0">
                <a:latin typeface="Times New Roman"/>
                <a:ea typeface="华文细黑"/>
                <a:cs typeface="Times New Roman"/>
              </a:rPr>
              <a:t>本题考查对政府权力的制约和监督。</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要防止滥用权力，就必须以权力制约权力</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，强调了一靠民主，二靠法制，加强对政府权力的制约和监督，</a:t>
            </a:r>
            <a:r>
              <a:rPr lang="en-US" altLang="zh-CN" sz="2800" kern="100" dirty="0">
                <a:latin typeface="Times New Roman"/>
                <a:ea typeface="华文细黑"/>
              </a:rPr>
              <a:t>C</a:t>
            </a:r>
            <a:r>
              <a:rPr lang="zh-CN" altLang="zh-CN" sz="2800" kern="100" dirty="0">
                <a:latin typeface="Times New Roman"/>
                <a:ea typeface="华文细黑"/>
                <a:cs typeface="Times New Roman"/>
              </a:rPr>
              <a:t>项符合题意</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nSpc>
                <a:spcPct val="150000"/>
              </a:lnSpc>
            </a:pPr>
            <a:r>
              <a:rPr lang="en-US" altLang="zh-CN" sz="2800" kern="100" dirty="0" smtClean="0">
                <a:latin typeface="Times New Roman"/>
                <a:ea typeface="华文细黑"/>
              </a:rPr>
              <a:t>A</a:t>
            </a:r>
            <a:r>
              <a:rPr lang="zh-CN" altLang="zh-CN" sz="2800" kern="100" dirty="0">
                <a:latin typeface="Times New Roman"/>
                <a:ea typeface="华文细黑"/>
                <a:cs typeface="Times New Roman"/>
              </a:rPr>
              <a:t>项是促进民主决策的措施，与题意不符</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nSpc>
                <a:spcPct val="150000"/>
              </a:lnSpc>
            </a:pPr>
            <a:r>
              <a:rPr lang="en-US" altLang="zh-CN" sz="2800" kern="100" dirty="0" smtClean="0">
                <a:latin typeface="Times New Roman"/>
                <a:ea typeface="华文细黑"/>
              </a:rPr>
              <a:t>B</a:t>
            </a:r>
            <a:r>
              <a:rPr lang="zh-CN" altLang="zh-CN" sz="2800" kern="100" dirty="0">
                <a:latin typeface="Times New Roman"/>
                <a:ea typeface="华文细黑"/>
                <a:cs typeface="Times New Roman"/>
              </a:rPr>
              <a:t>项强调了制定科学的考核制度确保权力的公正运行，仅仅属于法制的范畴且</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确保</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说法不准确</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nSpc>
                <a:spcPct val="150000"/>
              </a:lnSpc>
            </a:pPr>
            <a:r>
              <a:rPr lang="en-US" altLang="zh-CN" sz="2800" kern="100" dirty="0" smtClean="0">
                <a:latin typeface="Times New Roman"/>
                <a:ea typeface="华文细黑"/>
              </a:rPr>
              <a:t>D</a:t>
            </a:r>
            <a:r>
              <a:rPr lang="zh-CN" altLang="zh-CN" sz="2800" kern="100" dirty="0">
                <a:latin typeface="Times New Roman"/>
                <a:ea typeface="华文细黑"/>
                <a:cs typeface="Times New Roman"/>
              </a:rPr>
              <a:t>项说法有误，仅靠发挥社会舆论的导向作用不能消除特权思想的影响</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lvl="0" algn="just">
              <a:lnSpc>
                <a:spcPct val="150000"/>
              </a:lnSpc>
              <a:tabLst>
                <a:tab pos="2340610" algn="l"/>
              </a:tabLst>
            </a:pPr>
            <a:r>
              <a:rPr lang="zh-CN" altLang="zh-CN" sz="2800" b="1" kern="100" dirty="0">
                <a:solidFill>
                  <a:srgbClr val="0000FF"/>
                </a:solidFill>
                <a:latin typeface="Times New Roman"/>
                <a:cs typeface="Times New Roman"/>
              </a:rPr>
              <a:t>答案</a:t>
            </a:r>
            <a:r>
              <a:rPr lang="zh-CN" altLang="zh-CN" sz="2800" kern="100" dirty="0">
                <a:solidFill>
                  <a:schemeClr val="accent6">
                    <a:lumMod val="75000"/>
                  </a:schemeClr>
                </a:solidFill>
                <a:latin typeface="Times New Roman"/>
                <a:ea typeface="华文细黑"/>
                <a:cs typeface="Times New Roman"/>
              </a:rPr>
              <a:t>　</a:t>
            </a:r>
            <a:r>
              <a:rPr lang="en-US" altLang="zh-CN" sz="2800" kern="100" dirty="0">
                <a:solidFill>
                  <a:schemeClr val="accent6">
                    <a:lumMod val="75000"/>
                  </a:schemeClr>
                </a:solidFill>
                <a:latin typeface="Times New Roman"/>
                <a:ea typeface="华文细黑"/>
                <a:cs typeface="Times New Roman"/>
              </a:rPr>
              <a:t>C</a:t>
            </a:r>
            <a:endParaRPr lang="zh-CN" altLang="zh-CN" sz="2800" kern="100" dirty="0">
              <a:solidFill>
                <a:schemeClr val="accent6">
                  <a:lumMod val="75000"/>
                </a:schemeClr>
              </a:solidFill>
              <a:latin typeface="Times New Roman"/>
              <a:ea typeface="华文细黑"/>
              <a:cs typeface="Times New Roman"/>
            </a:endParaRPr>
          </a:p>
        </p:txBody>
      </p:sp>
      <p:sp>
        <p:nvSpPr>
          <p:cNvPr id="12" name="Rectangle 7"/>
          <p:cNvSpPr>
            <a:spLocks noChangeArrowheads="1"/>
          </p:cNvSpPr>
          <p:nvPr/>
        </p:nvSpPr>
        <p:spPr bwMode="auto">
          <a:xfrm>
            <a:off x="241497" y="693490"/>
            <a:ext cx="1219041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Tree>
    <p:extLst>
      <p:ext uri="{BB962C8B-B14F-4D97-AF65-F5344CB8AC3E}">
        <p14:creationId xmlns:p14="http://schemas.microsoft.com/office/powerpoint/2010/main" val="12118566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750"/>
                                        <p:tgtEl>
                                          <p:spTgt spid="4">
                                            <p:txEl>
                                              <p:pRg st="0" end="0"/>
                                            </p:txEl>
                                          </p:spTgt>
                                        </p:tgtEl>
                                      </p:cBhvr>
                                    </p:animEffect>
                                  </p:childTnLst>
                                </p:cTn>
                              </p:par>
                            </p:childTnLst>
                          </p:cTn>
                        </p:par>
                        <p:par>
                          <p:cTn id="8" fill="hold">
                            <p:stCondLst>
                              <p:cond delay="750"/>
                            </p:stCondLst>
                            <p:childTnLst>
                              <p:par>
                                <p:cTn id="9" presetID="3" presetClass="entr" presetSubtype="10"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blinds(horizontal)">
                                      <p:cBhvr>
                                        <p:cTn id="11" dur="750"/>
                                        <p:tgtEl>
                                          <p:spTgt spid="4">
                                            <p:txEl>
                                              <p:pRg st="1" end="1"/>
                                            </p:txEl>
                                          </p:spTgt>
                                        </p:tgtEl>
                                      </p:cBhvr>
                                    </p:animEffect>
                                  </p:childTnLst>
                                </p:cTn>
                              </p:par>
                            </p:childTnLst>
                          </p:cTn>
                        </p:par>
                        <p:par>
                          <p:cTn id="12" fill="hold">
                            <p:stCondLst>
                              <p:cond delay="1500"/>
                            </p:stCondLst>
                            <p:childTnLst>
                              <p:par>
                                <p:cTn id="13" presetID="3" presetClass="entr" presetSubtype="10" fill="hold"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blinds(horizontal)">
                                      <p:cBhvr>
                                        <p:cTn id="15" dur="750"/>
                                        <p:tgtEl>
                                          <p:spTgt spid="4">
                                            <p:txEl>
                                              <p:pRg st="2" end="2"/>
                                            </p:txEl>
                                          </p:spTgt>
                                        </p:tgtEl>
                                      </p:cBhvr>
                                    </p:animEffect>
                                  </p:childTnLst>
                                </p:cTn>
                              </p:par>
                            </p:childTnLst>
                          </p:cTn>
                        </p:par>
                        <p:par>
                          <p:cTn id="16" fill="hold">
                            <p:stCondLst>
                              <p:cond delay="2250"/>
                            </p:stCondLst>
                            <p:childTnLst>
                              <p:par>
                                <p:cTn id="17" presetID="3" presetClass="entr" presetSubtype="10" fill="hold" nodeType="after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blinds(horizontal)">
                                      <p:cBhvr>
                                        <p:cTn id="19" dur="750"/>
                                        <p:tgtEl>
                                          <p:spTgt spid="4">
                                            <p:txEl>
                                              <p:pRg st="3" end="3"/>
                                            </p:txEl>
                                          </p:spTgt>
                                        </p:tgtEl>
                                      </p:cBhvr>
                                    </p:animEffect>
                                  </p:childTnLst>
                                </p:cTn>
                              </p:par>
                            </p:childTnLst>
                          </p:cTn>
                        </p:par>
                        <p:par>
                          <p:cTn id="20" fill="hold">
                            <p:stCondLst>
                              <p:cond delay="3000"/>
                            </p:stCondLst>
                            <p:childTnLst>
                              <p:par>
                                <p:cTn id="21" presetID="3" presetClass="entr" presetSubtype="10" fill="hold" nodeType="after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Effect transition="in" filter="blinds(horizontal)">
                                      <p:cBhvr>
                                        <p:cTn id="23" dur="75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53951" y="684333"/>
            <a:ext cx="11458743" cy="5211915"/>
          </a:xfrm>
          <a:prstGeom prst="rect">
            <a:avLst/>
          </a:prstGeom>
        </p:spPr>
        <p:txBody>
          <a:bodyPr wrap="square" lIns="121898" tIns="60948" rIns="121898" bIns="60948">
            <a:spAutoFit/>
          </a:bodyPr>
          <a:lstStyle/>
          <a:p>
            <a:pPr algn="just">
              <a:lnSpc>
                <a:spcPct val="150000"/>
              </a:lnSpc>
              <a:spcAft>
                <a:spcPts val="0"/>
              </a:spcAft>
              <a:tabLst>
                <a:tab pos="2340610" algn="l"/>
              </a:tabLst>
            </a:pPr>
            <a:r>
              <a:rPr lang="zh-CN" altLang="zh-CN" sz="2800" b="1" kern="100" dirty="0" smtClean="0">
                <a:solidFill>
                  <a:schemeClr val="accent6">
                    <a:lumMod val="75000"/>
                  </a:schemeClr>
                </a:solidFill>
                <a:latin typeface="Times New Roman"/>
                <a:cs typeface="Times New Roman"/>
              </a:rPr>
              <a:t>跟踪训练</a:t>
            </a:r>
            <a:r>
              <a:rPr lang="en-US" altLang="zh-CN" sz="2800" b="1" kern="100" dirty="0" smtClean="0">
                <a:solidFill>
                  <a:schemeClr val="accent6">
                    <a:lumMod val="75000"/>
                  </a:schemeClr>
                </a:solidFill>
                <a:latin typeface="Times New Roman"/>
                <a:ea typeface="华文细黑"/>
                <a:cs typeface="Courier New"/>
              </a:rPr>
              <a:t>3</a:t>
            </a:r>
            <a:r>
              <a:rPr lang="zh-CN" altLang="zh-CN" sz="2800" kern="100" dirty="0" smtClean="0">
                <a:latin typeface="Times New Roman"/>
                <a:ea typeface="华文细黑"/>
                <a:cs typeface="Times New Roman"/>
              </a:rPr>
              <a:t>　</a:t>
            </a:r>
            <a:r>
              <a:rPr lang="zh-CN" altLang="zh-CN" sz="2800" kern="100" dirty="0">
                <a:latin typeface="Times New Roman"/>
                <a:ea typeface="华文细黑"/>
                <a:cs typeface="Times New Roman"/>
              </a:rPr>
              <a:t>微信问政中，政府的参与，使微信问政具有很强的</a:t>
            </a:r>
            <a:r>
              <a:rPr lang="en-US" altLang="zh-CN" sz="2800" kern="100" dirty="0">
                <a:latin typeface="Times New Roman"/>
                <a:ea typeface="华文细黑"/>
                <a:cs typeface="Courier New"/>
              </a:rPr>
              <a:t>______</a:t>
            </a:r>
            <a:r>
              <a:rPr lang="zh-CN" altLang="zh-CN" sz="2800" kern="100" dirty="0">
                <a:latin typeface="Times New Roman"/>
                <a:ea typeface="华文细黑"/>
                <a:cs typeface="Times New Roman"/>
              </a:rPr>
              <a:t>功能；人大的参与，使之具有很强的</a:t>
            </a:r>
            <a:r>
              <a:rPr lang="en-US" altLang="zh-CN" sz="2800" kern="100" dirty="0">
                <a:latin typeface="Times New Roman"/>
                <a:ea typeface="华文细黑"/>
                <a:cs typeface="Courier New"/>
              </a:rPr>
              <a:t>______</a:t>
            </a:r>
            <a:r>
              <a:rPr lang="zh-CN" altLang="zh-CN" sz="2800" kern="100" dirty="0">
                <a:latin typeface="Times New Roman"/>
                <a:ea typeface="华文细黑"/>
                <a:cs typeface="Times New Roman"/>
              </a:rPr>
              <a:t>功能；市民代表、法律专家的参与，使之具有很强的</a:t>
            </a:r>
            <a:r>
              <a:rPr lang="en-US" altLang="zh-CN" sz="2800" kern="100" dirty="0">
                <a:latin typeface="Times New Roman"/>
                <a:ea typeface="华文细黑"/>
                <a:cs typeface="Courier New"/>
              </a:rPr>
              <a:t>______</a:t>
            </a:r>
            <a:r>
              <a:rPr lang="zh-CN" altLang="zh-CN" sz="2800" kern="100" dirty="0">
                <a:latin typeface="Times New Roman"/>
                <a:ea typeface="华文细黑"/>
                <a:cs typeface="Times New Roman"/>
              </a:rPr>
              <a:t>功能；而相关的媒体的参与，使之具有很强的</a:t>
            </a:r>
            <a:r>
              <a:rPr lang="en-US" altLang="zh-CN" sz="2800" kern="100" dirty="0">
                <a:latin typeface="Times New Roman"/>
                <a:ea typeface="华文细黑"/>
                <a:cs typeface="Courier New"/>
              </a:rPr>
              <a:t>______</a:t>
            </a:r>
            <a:r>
              <a:rPr lang="zh-CN" altLang="zh-CN" sz="2800" kern="100" dirty="0">
                <a:latin typeface="Times New Roman"/>
                <a:ea typeface="华文细黑"/>
                <a:cs typeface="Times New Roman"/>
              </a:rPr>
              <a:t>功能</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行政系统外部监督　行政机关监督　司法机关监督　舆论监督</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B.</a:t>
            </a:r>
            <a:r>
              <a:rPr lang="zh-CN" altLang="zh-CN" sz="2800" kern="100" dirty="0">
                <a:latin typeface="Times New Roman"/>
                <a:ea typeface="华文细黑"/>
                <a:cs typeface="Times New Roman"/>
              </a:rPr>
              <a:t>行政系统内部监督　权力机关监督　民主监督　舆论监督</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C.</a:t>
            </a:r>
            <a:r>
              <a:rPr lang="zh-CN" altLang="zh-CN" sz="2800" kern="100" dirty="0">
                <a:latin typeface="Times New Roman"/>
                <a:ea typeface="华文细黑"/>
                <a:cs typeface="Times New Roman"/>
              </a:rPr>
              <a:t>行政系统外部监督　权力机关监督　民主监督　社会监督</a:t>
            </a:r>
            <a:endParaRPr lang="zh-CN" altLang="zh-CN" sz="1050" kern="100" dirty="0">
              <a:latin typeface="宋体"/>
              <a:cs typeface="Courier New"/>
            </a:endParaRPr>
          </a:p>
          <a:p>
            <a:pPr>
              <a:lnSpc>
                <a:spcPct val="150000"/>
              </a:lnSpc>
            </a:pPr>
            <a:r>
              <a:rPr lang="en-US" altLang="zh-CN" sz="2800" kern="100" dirty="0">
                <a:latin typeface="Times New Roman"/>
                <a:ea typeface="华文细黑"/>
              </a:rPr>
              <a:t>D.</a:t>
            </a:r>
            <a:r>
              <a:rPr lang="zh-CN" altLang="zh-CN" sz="2800" kern="100" dirty="0">
                <a:latin typeface="Times New Roman"/>
                <a:ea typeface="华文细黑"/>
                <a:cs typeface="Times New Roman"/>
              </a:rPr>
              <a:t>行政系统内部监督　行政机关监督　司法机关监督　社会监督</a:t>
            </a:r>
            <a:endParaRPr lang="zh-CN" altLang="zh-CN" sz="1000" kern="100" dirty="0">
              <a:effectLst/>
              <a:latin typeface="宋体"/>
              <a:cs typeface="Courier New"/>
            </a:endParaRPr>
          </a:p>
        </p:txBody>
      </p:sp>
      <p:sp>
        <p:nvSpPr>
          <p:cNvPr id="3" name="矩形 2"/>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4" name="圆角矩形 3">
            <a:hlinkClick r:id="rId2" action="ppaction://hlinksldjump"/>
          </p:cNvPr>
          <p:cNvSpPr/>
          <p:nvPr/>
        </p:nvSpPr>
        <p:spPr>
          <a:xfrm>
            <a:off x="10904609" y="6649571"/>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67680406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矩形 1"/>
          <p:cNvSpPr/>
          <p:nvPr/>
        </p:nvSpPr>
        <p:spPr>
          <a:xfrm>
            <a:off x="685995" y="2061642"/>
            <a:ext cx="10794654" cy="2708410"/>
          </a:xfrm>
          <a:prstGeom prst="rect">
            <a:avLst/>
          </a:prstGeom>
        </p:spPr>
        <p:txBody>
          <a:bodyPr wrap="square" lIns="121898" tIns="60948" rIns="121898" bIns="60948">
            <a:spAutoFit/>
          </a:bodyPr>
          <a:lstStyle/>
          <a:p>
            <a:pPr>
              <a:lnSpc>
                <a:spcPct val="150000"/>
              </a:lnSpc>
            </a:pPr>
            <a:r>
              <a:rPr lang="zh-CN" altLang="zh-CN" sz="2800" b="1" kern="100" dirty="0" smtClean="0">
                <a:solidFill>
                  <a:srgbClr val="0000FF"/>
                </a:solidFill>
                <a:latin typeface="Times New Roman"/>
                <a:cs typeface="Times New Roman"/>
              </a:rPr>
              <a:t>解析</a:t>
            </a:r>
            <a:r>
              <a:rPr lang="zh-CN" altLang="zh-CN" sz="2800" b="1" kern="100" dirty="0">
                <a:solidFill>
                  <a:srgbClr val="0000FF"/>
                </a:solidFill>
                <a:latin typeface="Times New Roman"/>
                <a:cs typeface="Times New Roman"/>
              </a:rPr>
              <a:t>　</a:t>
            </a:r>
            <a:r>
              <a:rPr lang="zh-CN" altLang="zh-CN" sz="2800" kern="100" dirty="0">
                <a:latin typeface="Times New Roman"/>
                <a:ea typeface="华文细黑"/>
                <a:cs typeface="Times New Roman"/>
              </a:rPr>
              <a:t>本题的突破点是人大的监督，是权力机关的监督，再说媒体的监督是舆论监督，微信问政中，政府的参与属于行政系统内部监督，市民代表、法律专家的参与属于民主监督</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lvl="0" algn="just">
              <a:lnSpc>
                <a:spcPct val="150000"/>
              </a:lnSpc>
              <a:tabLst>
                <a:tab pos="2340610" algn="l"/>
              </a:tabLst>
            </a:pPr>
            <a:r>
              <a:rPr lang="zh-CN" altLang="zh-CN" sz="2800" b="1" kern="100" dirty="0">
                <a:solidFill>
                  <a:srgbClr val="0000FF"/>
                </a:solidFill>
                <a:latin typeface="Times New Roman"/>
                <a:cs typeface="Times New Roman"/>
              </a:rPr>
              <a:t>答案　</a:t>
            </a:r>
            <a:r>
              <a:rPr lang="en-US" altLang="zh-CN" sz="2800" kern="100" dirty="0">
                <a:solidFill>
                  <a:schemeClr val="accent6">
                    <a:lumMod val="75000"/>
                  </a:schemeClr>
                </a:solidFill>
                <a:latin typeface="Times New Roman"/>
                <a:ea typeface="华文细黑"/>
                <a:cs typeface="Times New Roman"/>
              </a:rPr>
              <a:t>B</a:t>
            </a:r>
            <a:endParaRPr lang="zh-CN" altLang="zh-CN" sz="2800" kern="100" dirty="0">
              <a:solidFill>
                <a:schemeClr val="accent6">
                  <a:lumMod val="75000"/>
                </a:schemeClr>
              </a:solidFill>
              <a:latin typeface="Times New Roman"/>
              <a:ea typeface="华文细黑"/>
              <a:cs typeface="Times New Roman"/>
            </a:endParaRPr>
          </a:p>
        </p:txBody>
      </p:sp>
    </p:spTree>
    <p:extLst>
      <p:ext uri="{BB962C8B-B14F-4D97-AF65-F5344CB8AC3E}">
        <p14:creationId xmlns:p14="http://schemas.microsoft.com/office/powerpoint/2010/main" val="5412372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750"/>
                                        <p:tgtEl>
                                          <p:spTgt spid="2">
                                            <p:txEl>
                                              <p:pRg st="0" end="0"/>
                                            </p:txEl>
                                          </p:spTgt>
                                        </p:tgtEl>
                                      </p:cBhvr>
                                    </p:animEffect>
                                  </p:childTnLst>
                                </p:cTn>
                              </p:par>
                            </p:childTnLst>
                          </p:cTn>
                        </p:par>
                        <p:par>
                          <p:cTn id="8" fill="hold">
                            <p:stCondLst>
                              <p:cond delay="750"/>
                            </p:stCondLst>
                            <p:childTnLst>
                              <p:par>
                                <p:cTn id="9" presetID="3" presetClass="entr" presetSubtype="10" fill="hold" nodeType="after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Effect transition="in" filter="blinds(horizontal)">
                                      <p:cBhvr>
                                        <p:cTn id="11" dur="75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81608" y="73993"/>
            <a:ext cx="11458743" cy="687600"/>
          </a:xfrm>
          <a:prstGeom prst="rect">
            <a:avLst/>
          </a:prstGeom>
        </p:spPr>
        <p:txBody>
          <a:bodyPr wrap="square" lIns="121898" tIns="60948" rIns="121898" bIns="60948">
            <a:spAutoFit/>
          </a:bodyPr>
          <a:lstStyle/>
          <a:p>
            <a:pPr algn="just">
              <a:lnSpc>
                <a:spcPct val="150000"/>
              </a:lnSpc>
              <a:spcAft>
                <a:spcPts val="0"/>
              </a:spcAft>
              <a:tabLst>
                <a:tab pos="1890395" algn="l"/>
              </a:tabLst>
            </a:pPr>
            <a:r>
              <a:rPr lang="zh-CN" altLang="en-US" sz="2800" b="1" kern="100" dirty="0">
                <a:solidFill>
                  <a:srgbClr val="0000FF"/>
                </a:solidFill>
                <a:latin typeface="Times New Roman" pitchFamily="18" charset="0"/>
                <a:cs typeface="Times New Roman" pitchFamily="18" charset="0"/>
              </a:rPr>
              <a:t>考向</a:t>
            </a:r>
            <a:r>
              <a:rPr lang="en-US" altLang="zh-CN" sz="2800" b="1" kern="100" dirty="0">
                <a:solidFill>
                  <a:srgbClr val="0000FF"/>
                </a:solidFill>
                <a:latin typeface="Times New Roman" pitchFamily="18" charset="0"/>
                <a:cs typeface="Times New Roman" pitchFamily="18" charset="0"/>
              </a:rPr>
              <a:t>2</a:t>
            </a:r>
            <a:r>
              <a:rPr lang="zh-CN" altLang="en-US" sz="2800" b="1" kern="100" dirty="0">
                <a:solidFill>
                  <a:srgbClr val="0000FF"/>
                </a:solidFill>
                <a:latin typeface="Times New Roman" pitchFamily="18" charset="0"/>
                <a:cs typeface="Times New Roman" pitchFamily="18" charset="0"/>
              </a:rPr>
              <a:t>　综合考查政府怎样做某</a:t>
            </a:r>
            <a:r>
              <a:rPr lang="zh-CN" altLang="en-US" sz="2800" b="1" kern="100" dirty="0" smtClean="0">
                <a:solidFill>
                  <a:srgbClr val="0000FF"/>
                </a:solidFill>
                <a:latin typeface="Times New Roman" pitchFamily="18" charset="0"/>
                <a:cs typeface="Times New Roman" pitchFamily="18" charset="0"/>
              </a:rPr>
              <a:t>事</a:t>
            </a:r>
            <a:r>
              <a:rPr lang="en-US" altLang="zh-CN" sz="2800" b="1" kern="100" dirty="0" smtClean="0">
                <a:solidFill>
                  <a:srgbClr val="0000FF"/>
                </a:solidFill>
                <a:latin typeface="Times New Roman" pitchFamily="18" charset="0"/>
                <a:cs typeface="Times New Roman" pitchFamily="18" charset="0"/>
              </a:rPr>
              <a:t>		</a:t>
            </a:r>
            <a:endParaRPr lang="zh-CN" altLang="zh-CN" sz="2800" kern="100" dirty="0">
              <a:solidFill>
                <a:srgbClr val="0000FF"/>
              </a:solidFill>
              <a:effectLst/>
              <a:latin typeface="Times New Roman" pitchFamily="18" charset="0"/>
              <a:cs typeface="Times New Roman" pitchFamily="18" charset="0"/>
            </a:endParaRPr>
          </a:p>
        </p:txBody>
      </p:sp>
      <p:sp>
        <p:nvSpPr>
          <p:cNvPr id="4" name="矩形 3"/>
          <p:cNvSpPr/>
          <p:nvPr/>
        </p:nvSpPr>
        <p:spPr>
          <a:xfrm>
            <a:off x="325095" y="715232"/>
            <a:ext cx="10850716" cy="5180393"/>
          </a:xfrm>
          <a:prstGeom prst="rect">
            <a:avLst/>
          </a:prstGeom>
        </p:spPr>
        <p:txBody>
          <a:bodyPr>
            <a:spAutoFit/>
          </a:bodyPr>
          <a:lstStyle/>
          <a:p>
            <a:pPr algn="just">
              <a:lnSpc>
                <a:spcPct val="150000"/>
              </a:lnSpc>
              <a:spcAft>
                <a:spcPts val="0"/>
              </a:spcAft>
              <a:tabLst>
                <a:tab pos="2340610" algn="l"/>
              </a:tabLst>
            </a:pPr>
            <a:r>
              <a:rPr lang="zh-CN" altLang="zh-CN" sz="2800" b="1" dirty="0" smtClean="0">
                <a:solidFill>
                  <a:schemeClr val="accent6">
                    <a:lumMod val="75000"/>
                  </a:schemeClr>
                </a:solidFill>
                <a:latin typeface="Times New Roman" pitchFamily="18" charset="0"/>
                <a:cs typeface="Times New Roman" pitchFamily="18" charset="0"/>
              </a:rPr>
              <a:t>典例</a:t>
            </a:r>
            <a:r>
              <a:rPr lang="en-US" altLang="zh-CN" sz="2800" b="1" dirty="0" smtClean="0">
                <a:solidFill>
                  <a:schemeClr val="accent6">
                    <a:lumMod val="75000"/>
                  </a:schemeClr>
                </a:solidFill>
                <a:latin typeface="Times New Roman" pitchFamily="18" charset="0"/>
                <a:ea typeface="Times New Roman" pitchFamily="18" charset="0"/>
                <a:cs typeface="Times New Roman" pitchFamily="18" charset="0"/>
              </a:rPr>
              <a:t>4</a:t>
            </a:r>
            <a:r>
              <a:rPr lang="zh-CN" altLang="zh-CN" sz="2800" b="1" kern="100" dirty="0" smtClean="0">
                <a:solidFill>
                  <a:srgbClr val="0000FF"/>
                </a:solidFill>
                <a:latin typeface="Times New Roman"/>
                <a:cs typeface="Times New Roman"/>
              </a:rPr>
              <a:t>　</a:t>
            </a:r>
            <a:r>
              <a:rPr lang="en-US" altLang="zh-CN" sz="2800" kern="100" dirty="0">
                <a:latin typeface="Times New Roman"/>
                <a:ea typeface="华文细黑"/>
                <a:cs typeface="Courier New"/>
              </a:rPr>
              <a:t>(2015·</a:t>
            </a:r>
            <a:r>
              <a:rPr lang="zh-CN" altLang="zh-CN" sz="2800" kern="100" dirty="0">
                <a:latin typeface="Times New Roman"/>
                <a:ea typeface="华文细黑"/>
                <a:cs typeface="Times New Roman"/>
              </a:rPr>
              <a:t>全国</a:t>
            </a:r>
            <a:r>
              <a:rPr lang="en-US" altLang="zh-CN" sz="2800" kern="100" dirty="0">
                <a:latin typeface="宋体"/>
                <a:ea typeface="华文细黑"/>
                <a:cs typeface="Times New Roman"/>
              </a:rPr>
              <a:t>Ⅰ</a:t>
            </a:r>
            <a:r>
              <a:rPr lang="en-US" altLang="zh-CN" sz="2800" kern="100" dirty="0">
                <a:latin typeface="Times New Roman"/>
                <a:ea typeface="华文细黑"/>
                <a:cs typeface="Courier New"/>
              </a:rPr>
              <a:t>)2014</a:t>
            </a:r>
            <a:r>
              <a:rPr lang="zh-CN" altLang="zh-CN" sz="2800" kern="100" dirty="0">
                <a:latin typeface="Times New Roman"/>
                <a:ea typeface="华文细黑"/>
                <a:cs typeface="Times New Roman"/>
              </a:rPr>
              <a:t>年重新修订的《中华人民共和国预算法》规定，</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经人民代表大会批准的预算，非经法定程序，不得调整。各级政府、各部门、各单位的支出必须以经批准的预算为依据，未列入预算的不得支出。</a:t>
            </a:r>
            <a:r>
              <a:rPr lang="en-US" altLang="zh-CN" sz="2800" kern="100" dirty="0">
                <a:latin typeface="宋体"/>
                <a:ea typeface="华文细黑"/>
                <a:cs typeface="Times New Roman"/>
              </a:rPr>
              <a:t>”</a:t>
            </a:r>
            <a:endParaRPr lang="zh-CN" altLang="zh-CN" sz="1050" kern="100" dirty="0">
              <a:latin typeface="宋体"/>
              <a:cs typeface="Courier New"/>
            </a:endParaRPr>
          </a:p>
          <a:p>
            <a:pPr algn="just">
              <a:lnSpc>
                <a:spcPct val="150000"/>
              </a:lnSpc>
              <a:spcAft>
                <a:spcPts val="0"/>
              </a:spcAft>
              <a:tabLst>
                <a:tab pos="2340610" algn="l"/>
              </a:tabLst>
            </a:pPr>
            <a:r>
              <a:rPr lang="zh-CN" altLang="zh-CN" sz="2800" kern="100" dirty="0">
                <a:latin typeface="Times New Roman"/>
                <a:ea typeface="华文细黑"/>
                <a:cs typeface="Times New Roman"/>
              </a:rPr>
              <a:t>为贯彻落实依法治国精神，按照新修订的预算法，国务院出台了《关于深化预算管理制度改革的决定》，财政部发布了《关于进一步加强财政支出预算执行管理的通知》，地方各级政府为预算法的落实进行了积极探索。</a:t>
            </a:r>
            <a:endParaRPr lang="zh-CN" altLang="zh-CN" sz="1050" kern="100" dirty="0">
              <a:effectLst/>
              <a:latin typeface="宋体"/>
              <a:cs typeface="Courier New"/>
            </a:endParaRPr>
          </a:p>
        </p:txBody>
      </p:sp>
      <p:sp>
        <p:nvSpPr>
          <p:cNvPr id="12" name="Rectangle 7"/>
          <p:cNvSpPr>
            <a:spLocks noChangeArrowheads="1"/>
          </p:cNvSpPr>
          <p:nvPr/>
        </p:nvSpPr>
        <p:spPr bwMode="auto">
          <a:xfrm>
            <a:off x="0" y="876300"/>
            <a:ext cx="1219041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Tree>
    <p:extLst>
      <p:ext uri="{BB962C8B-B14F-4D97-AF65-F5344CB8AC3E}">
        <p14:creationId xmlns:p14="http://schemas.microsoft.com/office/powerpoint/2010/main" val="395520068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38434" y="718111"/>
            <a:ext cx="11633436" cy="5952043"/>
          </a:xfrm>
          <a:prstGeom prst="rect">
            <a:avLst/>
          </a:prstGeom>
        </p:spPr>
        <p:txBody>
          <a:bodyPr>
            <a:spAutoFit/>
          </a:bodyPr>
          <a:lstStyle/>
          <a:p>
            <a:pPr algn="just">
              <a:lnSpc>
                <a:spcPct val="150000"/>
              </a:lnSpc>
              <a:spcAft>
                <a:spcPts val="0"/>
              </a:spcAft>
              <a:tabLst>
                <a:tab pos="2340610" algn="l"/>
              </a:tabLst>
            </a:pPr>
            <a:r>
              <a:rPr lang="zh-CN" altLang="zh-CN" sz="2800" kern="100" dirty="0">
                <a:latin typeface="Times New Roman"/>
                <a:ea typeface="华文细黑"/>
                <a:cs typeface="Times New Roman"/>
              </a:rPr>
              <a:t>结合材料和所学政治知识，说明政府应该如何强化预算管理。</a:t>
            </a:r>
            <a:endParaRPr lang="zh-CN" altLang="zh-CN" sz="1050" kern="100" dirty="0">
              <a:latin typeface="宋体"/>
              <a:cs typeface="Courier New"/>
            </a:endParaRPr>
          </a:p>
          <a:p>
            <a:pPr>
              <a:lnSpc>
                <a:spcPct val="150000"/>
              </a:lnSpc>
            </a:pPr>
            <a:r>
              <a:rPr lang="zh-CN" altLang="zh-CN" sz="2800" b="1" kern="100" dirty="0">
                <a:solidFill>
                  <a:srgbClr val="0000FF"/>
                </a:solidFill>
                <a:latin typeface="Times New Roman"/>
                <a:cs typeface="Times New Roman"/>
              </a:rPr>
              <a:t>解析　</a:t>
            </a:r>
            <a:r>
              <a:rPr lang="zh-CN" altLang="zh-CN" sz="2800" kern="100" dirty="0">
                <a:latin typeface="Times New Roman"/>
                <a:ea typeface="华文细黑"/>
                <a:cs typeface="Times New Roman"/>
              </a:rPr>
              <a:t>本题考查范围是政治知识，主体是政府应该如何强化预算管理，题型是措施类非选择题。提取材料中的</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经人大批准</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未列入预算的不得支出</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深化预算管理制度改革</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加强财政支出预算执行管理</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等关键信息。然后围绕上述信息，运用政府依法行政，政府和人大的关系，政府职能，政府权力的行使需要监督等知识组织答案</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nSpc>
                <a:spcPct val="150000"/>
              </a:lnSpc>
            </a:pPr>
            <a:r>
              <a:rPr lang="zh-CN" altLang="zh-CN" sz="2800" b="1" kern="100" dirty="0" smtClean="0">
                <a:solidFill>
                  <a:srgbClr val="0000FF"/>
                </a:solidFill>
                <a:latin typeface="Times New Roman"/>
                <a:cs typeface="Times New Roman"/>
              </a:rPr>
              <a:t>答案</a:t>
            </a:r>
            <a:r>
              <a:rPr lang="zh-CN" altLang="zh-CN" sz="2800" b="1" kern="100" dirty="0">
                <a:solidFill>
                  <a:srgbClr val="0000FF"/>
                </a:solidFill>
                <a:latin typeface="Times New Roman"/>
                <a:cs typeface="Times New Roman"/>
              </a:rPr>
              <a:t>　</a:t>
            </a:r>
            <a:r>
              <a:rPr lang="zh-CN" altLang="zh-CN" sz="2800" kern="100" dirty="0">
                <a:solidFill>
                  <a:schemeClr val="accent6">
                    <a:lumMod val="75000"/>
                  </a:schemeClr>
                </a:solidFill>
                <a:latin typeface="Times New Roman"/>
                <a:ea typeface="华文细黑"/>
                <a:cs typeface="Times New Roman"/>
              </a:rPr>
              <a:t>严格执行人大审批通过的预算；完善预算管理制度体系；按照预算法的要求编制预算和执行预算；运用检查、审计等行政手段强化预算监管；公开预算，增加财政收支的透明度，接受权力机关监督和社会监督。</a:t>
            </a:r>
          </a:p>
        </p:txBody>
      </p:sp>
      <p:sp>
        <p:nvSpPr>
          <p:cNvPr id="12" name="Rectangle 7"/>
          <p:cNvSpPr>
            <a:spLocks noChangeArrowheads="1"/>
          </p:cNvSpPr>
          <p:nvPr/>
        </p:nvSpPr>
        <p:spPr bwMode="auto">
          <a:xfrm>
            <a:off x="0" y="876300"/>
            <a:ext cx="1219041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5" name="矩形 4"/>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6" name="圆角矩形 5"/>
          <p:cNvSpPr/>
          <p:nvPr/>
        </p:nvSpPr>
        <p:spPr>
          <a:xfrm>
            <a:off x="10904609" y="6649571"/>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124535036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blinds(horizontal)">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4">
                                            <p:txEl>
                                              <p:pRg st="1" end="1"/>
                                            </p:txEl>
                                          </p:spTgt>
                                        </p:tgtEl>
                                      </p:cBhvr>
                                    </p:animEffect>
                                    <p:set>
                                      <p:cBhvr>
                                        <p:cTn id="17" dur="1" fill="hold">
                                          <p:stCondLst>
                                            <p:cond delay="499"/>
                                          </p:stCondLst>
                                        </p:cTn>
                                        <p:tgtEl>
                                          <p:spTgt spid="4">
                                            <p:txEl>
                                              <p:pRg st="1" end="1"/>
                                            </p:txEl>
                                          </p:spTgt>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4">
                                            <p:txEl>
                                              <p:pRg st="2" end="2"/>
                                            </p:txEl>
                                          </p:spTgt>
                                        </p:tgtEl>
                                      </p:cBhvr>
                                    </p:animEffect>
                                    <p:set>
                                      <p:cBhvr>
                                        <p:cTn id="20" dur="1" fill="hold">
                                          <p:stCondLst>
                                            <p:cond delay="499"/>
                                          </p:stCondLst>
                                        </p:cTn>
                                        <p:tgtEl>
                                          <p:spTgt spid="4">
                                            <p:txEl>
                                              <p:pRg st="2" end="2"/>
                                            </p:txEl>
                                          </p:spTgt>
                                        </p:tgtEl>
                                        <p:attrNameLst>
                                          <p:attrName>style.visibility</p:attrName>
                                        </p:attrNameLst>
                                      </p:cBhvr>
                                      <p:to>
                                        <p:strVal val="hidden"/>
                                      </p:to>
                                    </p:set>
                                  </p:childTnLst>
                                </p:cTn>
                              </p:par>
                            </p:childTnLst>
                          </p:cTn>
                        </p:par>
                      </p:childTnLst>
                    </p:cTn>
                  </p:par>
                </p:childTnLst>
              </p:cTn>
              <p:nextCondLst>
                <p:cond evt="onClick" delay="0">
                  <p:tgtEl>
                    <p:spTgt spid="6"/>
                  </p:tgtEl>
                </p:cond>
              </p:nextCondLst>
            </p:seq>
          </p:childTnLst>
        </p:cTn>
      </p:par>
    </p:tnLst>
    <p:bldLst>
      <p:bldP spid="4" grpId="0" uiExpand="1" build="allAtOnce"/>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78870" y="118609"/>
            <a:ext cx="11232960" cy="5857477"/>
          </a:xfrm>
          <a:prstGeom prst="rect">
            <a:avLst/>
          </a:prstGeom>
        </p:spPr>
        <p:txBody>
          <a:bodyPr wrap="square" lIns="121898" tIns="60948" rIns="121898" bIns="60948">
            <a:spAutoFit/>
          </a:bodyPr>
          <a:lstStyle/>
          <a:p>
            <a:pPr algn="just">
              <a:lnSpc>
                <a:spcPct val="150000"/>
              </a:lnSpc>
              <a:spcAft>
                <a:spcPts val="0"/>
              </a:spcAft>
              <a:tabLst>
                <a:tab pos="2340610" algn="l"/>
              </a:tabLst>
            </a:pPr>
            <a:r>
              <a:rPr lang="zh-CN" altLang="zh-CN" sz="2800" b="1" dirty="0" smtClean="0">
                <a:solidFill>
                  <a:schemeClr val="accent6">
                    <a:lumMod val="75000"/>
                  </a:schemeClr>
                </a:solidFill>
                <a:latin typeface="Times New Roman" pitchFamily="18" charset="0"/>
                <a:cs typeface="Times New Roman" pitchFamily="18" charset="0"/>
              </a:rPr>
              <a:t>跟踪训练</a:t>
            </a:r>
            <a:r>
              <a:rPr lang="en-US" altLang="zh-CN" sz="2800" b="1" dirty="0" smtClean="0">
                <a:solidFill>
                  <a:schemeClr val="accent6">
                    <a:lumMod val="75000"/>
                  </a:schemeClr>
                </a:solidFill>
                <a:latin typeface="Times New Roman" pitchFamily="18" charset="0"/>
                <a:cs typeface="Times New Roman" pitchFamily="18" charset="0"/>
              </a:rPr>
              <a:t>4</a:t>
            </a:r>
            <a:r>
              <a:rPr lang="zh-CN" altLang="zh-CN" sz="2800" kern="100" dirty="0" smtClean="0">
                <a:latin typeface="Times New Roman"/>
                <a:ea typeface="华文细黑"/>
                <a:cs typeface="Times New Roman"/>
              </a:rPr>
              <a:t>　</a:t>
            </a:r>
            <a:r>
              <a:rPr lang="zh-CN" altLang="zh-CN" sz="2800" kern="100" dirty="0">
                <a:latin typeface="Times New Roman"/>
                <a:ea typeface="华文细黑"/>
                <a:cs typeface="Times New Roman"/>
              </a:rPr>
              <a:t>继开展党的群众路线教育实践活动之后，中共中央办公厅印发通知，对</a:t>
            </a:r>
            <a:r>
              <a:rPr lang="en-US" altLang="zh-CN" sz="2800" kern="100" dirty="0">
                <a:latin typeface="Times New Roman"/>
                <a:ea typeface="华文细黑"/>
                <a:cs typeface="Courier New"/>
              </a:rPr>
              <a:t>2015</a:t>
            </a:r>
            <a:r>
              <a:rPr lang="zh-CN" altLang="zh-CN" sz="2800" kern="100" dirty="0">
                <a:latin typeface="Times New Roman"/>
                <a:ea typeface="华文细黑"/>
                <a:cs typeface="Times New Roman"/>
              </a:rPr>
              <a:t>年在县处级以上领导干部中开展</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三严三实</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专题教育作出安排。作风建设永远在路上。</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三严三实</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是指严以修身、严以用权、严以律己，谋事要实、创业要实、做人要实。其中</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严以用权</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就是要坚持用权为民，按规则、按制度行使权力，把权力关进制度的笼子里，任何时候都不搞特权、不以权谋私，不越位、不错位、不缺位。</a:t>
            </a:r>
            <a:endParaRPr lang="zh-CN" altLang="zh-CN" sz="1050" kern="100" dirty="0">
              <a:latin typeface="宋体"/>
              <a:cs typeface="Courier New"/>
            </a:endParaRPr>
          </a:p>
          <a:p>
            <a:pPr>
              <a:lnSpc>
                <a:spcPct val="150000"/>
              </a:lnSpc>
            </a:pPr>
            <a:r>
              <a:rPr lang="zh-CN" altLang="zh-CN" sz="2800" kern="100" dirty="0">
                <a:latin typeface="Times New Roman"/>
                <a:ea typeface="华文细黑"/>
                <a:cs typeface="Times New Roman"/>
              </a:rPr>
              <a:t>结合材料，运用政治生活知识，说明我国政府及其工作人员如何做到</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严以用权</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a:t>
            </a:r>
            <a:endParaRPr lang="zh-CN" altLang="zh-CN" sz="1050" kern="100" dirty="0">
              <a:effectLst/>
              <a:latin typeface="宋体"/>
              <a:cs typeface="Courier New"/>
            </a:endParaRPr>
          </a:p>
        </p:txBody>
      </p:sp>
      <p:sp>
        <p:nvSpPr>
          <p:cNvPr id="3" name="矩形 2"/>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7" name="圆角矩形 6">
            <a:hlinkClick r:id="rId2" action="ppaction://hlinksldjump"/>
          </p:cNvPr>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303560047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矩形 1"/>
          <p:cNvSpPr/>
          <p:nvPr/>
        </p:nvSpPr>
        <p:spPr>
          <a:xfrm>
            <a:off x="478870" y="950700"/>
            <a:ext cx="11232960" cy="3919254"/>
          </a:xfrm>
          <a:prstGeom prst="rect">
            <a:avLst/>
          </a:prstGeom>
        </p:spPr>
        <p:txBody>
          <a:bodyPr wrap="square" lIns="121898" tIns="60948" rIns="121898" bIns="60948">
            <a:spAutoFit/>
          </a:bodyPr>
          <a:lstStyle/>
          <a:p>
            <a:pPr algn="just">
              <a:lnSpc>
                <a:spcPct val="150000"/>
              </a:lnSpc>
              <a:spcAft>
                <a:spcPts val="0"/>
              </a:spcAft>
              <a:tabLst>
                <a:tab pos="2340610" algn="l"/>
              </a:tabLst>
            </a:pPr>
            <a:r>
              <a:rPr lang="zh-CN" altLang="zh-CN" sz="2800" b="1" kern="100" dirty="0" smtClean="0">
                <a:solidFill>
                  <a:srgbClr val="0000FF"/>
                </a:solidFill>
                <a:latin typeface="Times New Roman"/>
                <a:cs typeface="Times New Roman"/>
              </a:rPr>
              <a:t>答案</a:t>
            </a:r>
            <a:r>
              <a:rPr lang="zh-CN" altLang="zh-CN" sz="2800" kern="100" dirty="0">
                <a:solidFill>
                  <a:schemeClr val="accent6">
                    <a:lumMod val="75000"/>
                  </a:schemeClr>
                </a:solidFill>
                <a:latin typeface="Times New Roman"/>
                <a:ea typeface="华文细黑"/>
                <a:cs typeface="Times New Roman"/>
              </a:rPr>
              <a:t>　</a:t>
            </a:r>
            <a:r>
              <a:rPr lang="en-US" altLang="zh-CN" sz="2800" kern="100" dirty="0">
                <a:solidFill>
                  <a:schemeClr val="accent6">
                    <a:lumMod val="75000"/>
                  </a:schemeClr>
                </a:solidFill>
                <a:latin typeface="Times New Roman"/>
                <a:ea typeface="华文细黑"/>
                <a:cs typeface="Times New Roman"/>
              </a:rPr>
              <a:t>(1)</a:t>
            </a:r>
            <a:r>
              <a:rPr lang="zh-CN" altLang="zh-CN" sz="2800" kern="100" dirty="0">
                <a:solidFill>
                  <a:schemeClr val="accent6">
                    <a:lumMod val="75000"/>
                  </a:schemeClr>
                </a:solidFill>
                <a:latin typeface="Times New Roman"/>
                <a:ea typeface="华文细黑"/>
                <a:cs typeface="Times New Roman"/>
              </a:rPr>
              <a:t>政府要认真履行职能，建设服务型政府，不失位、不越位、不错位。</a:t>
            </a:r>
          </a:p>
          <a:p>
            <a:pPr algn="just">
              <a:lnSpc>
                <a:spcPct val="150000"/>
              </a:lnSpc>
              <a:spcAft>
                <a:spcPts val="0"/>
              </a:spcAft>
              <a:tabLst>
                <a:tab pos="2340610" algn="l"/>
              </a:tabLst>
            </a:pPr>
            <a:r>
              <a:rPr lang="en-US" altLang="zh-CN" sz="2800" kern="100" dirty="0">
                <a:solidFill>
                  <a:schemeClr val="accent6">
                    <a:lumMod val="75000"/>
                  </a:schemeClr>
                </a:solidFill>
                <a:latin typeface="Times New Roman"/>
                <a:ea typeface="华文细黑"/>
                <a:cs typeface="Times New Roman"/>
              </a:rPr>
              <a:t>(2)</a:t>
            </a:r>
            <a:r>
              <a:rPr lang="zh-CN" altLang="zh-CN" sz="2800" kern="100" dirty="0">
                <a:solidFill>
                  <a:schemeClr val="accent6">
                    <a:lumMod val="75000"/>
                  </a:schemeClr>
                </a:solidFill>
                <a:latin typeface="Times New Roman"/>
                <a:ea typeface="华文细黑"/>
                <a:cs typeface="Times New Roman"/>
              </a:rPr>
              <a:t>政府及其工作人员要坚持对人民负责原则，全心全意为人民服务。要坚持用权为民。</a:t>
            </a:r>
          </a:p>
          <a:p>
            <a:pPr algn="just">
              <a:lnSpc>
                <a:spcPct val="150000"/>
              </a:lnSpc>
              <a:spcAft>
                <a:spcPts val="0"/>
              </a:spcAft>
              <a:tabLst>
                <a:tab pos="2340610" algn="l"/>
              </a:tabLst>
            </a:pPr>
            <a:r>
              <a:rPr lang="en-US" altLang="zh-CN" sz="2800" kern="100" dirty="0">
                <a:solidFill>
                  <a:schemeClr val="accent6">
                    <a:lumMod val="75000"/>
                  </a:schemeClr>
                </a:solidFill>
                <a:latin typeface="Times New Roman"/>
                <a:ea typeface="华文细黑"/>
                <a:cs typeface="Times New Roman"/>
              </a:rPr>
              <a:t>(3)</a:t>
            </a:r>
            <a:r>
              <a:rPr lang="zh-CN" altLang="zh-CN" sz="2800" kern="100" dirty="0">
                <a:solidFill>
                  <a:schemeClr val="accent6">
                    <a:lumMod val="75000"/>
                  </a:schemeClr>
                </a:solidFill>
                <a:latin typeface="Times New Roman"/>
                <a:ea typeface="华文细黑"/>
                <a:cs typeface="Times New Roman"/>
              </a:rPr>
              <a:t>政府要依法行政，按规则、按制度依法行使权力。</a:t>
            </a:r>
          </a:p>
          <a:p>
            <a:pPr>
              <a:lnSpc>
                <a:spcPct val="150000"/>
              </a:lnSpc>
            </a:pPr>
            <a:r>
              <a:rPr lang="en-US" altLang="zh-CN" sz="2800" kern="100" dirty="0">
                <a:solidFill>
                  <a:schemeClr val="accent6">
                    <a:lumMod val="75000"/>
                  </a:schemeClr>
                </a:solidFill>
                <a:latin typeface="Times New Roman"/>
                <a:ea typeface="华文细黑"/>
                <a:cs typeface="Times New Roman"/>
              </a:rPr>
              <a:t>(4)</a:t>
            </a:r>
            <a:r>
              <a:rPr lang="zh-CN" altLang="zh-CN" sz="2800" kern="100" dirty="0">
                <a:solidFill>
                  <a:schemeClr val="accent6">
                    <a:lumMod val="75000"/>
                  </a:schemeClr>
                </a:solidFill>
                <a:latin typeface="Times New Roman"/>
                <a:ea typeface="华文细黑"/>
                <a:cs typeface="Times New Roman"/>
              </a:rPr>
              <a:t>政府及其工作人员要自觉接受监督，不搞特权、不以权谋私。</a:t>
            </a:r>
          </a:p>
        </p:txBody>
      </p:sp>
    </p:spTree>
    <p:extLst>
      <p:ext uri="{BB962C8B-B14F-4D97-AF65-F5344CB8AC3E}">
        <p14:creationId xmlns:p14="http://schemas.microsoft.com/office/powerpoint/2010/main" val="33688538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750"/>
                                        <p:tgtEl>
                                          <p:spTgt spid="2">
                                            <p:txEl>
                                              <p:pRg st="0" end="0"/>
                                            </p:txEl>
                                          </p:spTgt>
                                        </p:tgtEl>
                                      </p:cBhvr>
                                    </p:animEffect>
                                  </p:childTnLst>
                                </p:cTn>
                              </p:par>
                            </p:childTnLst>
                          </p:cTn>
                        </p:par>
                        <p:par>
                          <p:cTn id="8" fill="hold">
                            <p:stCondLst>
                              <p:cond delay="750"/>
                            </p:stCondLst>
                            <p:childTnLst>
                              <p:par>
                                <p:cTn id="9" presetID="3" presetClass="entr" presetSubtype="10" fill="hold" nodeType="after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Effect transition="in" filter="blinds(horizontal)">
                                      <p:cBhvr>
                                        <p:cTn id="11" dur="750"/>
                                        <p:tgtEl>
                                          <p:spTgt spid="2">
                                            <p:txEl>
                                              <p:pRg st="1" end="1"/>
                                            </p:txEl>
                                          </p:spTgt>
                                        </p:tgtEl>
                                      </p:cBhvr>
                                    </p:animEffect>
                                  </p:childTnLst>
                                </p:cTn>
                              </p:par>
                            </p:childTnLst>
                          </p:cTn>
                        </p:par>
                        <p:par>
                          <p:cTn id="12" fill="hold">
                            <p:stCondLst>
                              <p:cond delay="1500"/>
                            </p:stCondLst>
                            <p:childTnLst>
                              <p:par>
                                <p:cTn id="13" presetID="3" presetClass="entr" presetSubtype="10" fill="hold" nodeType="after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blinds(horizontal)">
                                      <p:cBhvr>
                                        <p:cTn id="15" dur="750"/>
                                        <p:tgtEl>
                                          <p:spTgt spid="2">
                                            <p:txEl>
                                              <p:pRg st="2" end="2"/>
                                            </p:txEl>
                                          </p:spTgt>
                                        </p:tgtEl>
                                      </p:cBhvr>
                                    </p:animEffect>
                                  </p:childTnLst>
                                </p:cTn>
                              </p:par>
                            </p:childTnLst>
                          </p:cTn>
                        </p:par>
                        <p:par>
                          <p:cTn id="16" fill="hold">
                            <p:stCondLst>
                              <p:cond delay="2250"/>
                            </p:stCondLst>
                            <p:childTnLst>
                              <p:par>
                                <p:cTn id="17" presetID="3" presetClass="entr" presetSubtype="10" fill="hold" nodeType="after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Effect transition="in" filter="blinds(horizontal)">
                                      <p:cBhvr>
                                        <p:cTn id="19" dur="75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353616" y="1917626"/>
            <a:ext cx="11367880" cy="3242170"/>
          </a:xfrm>
          <a:prstGeom prst="rect">
            <a:avLst/>
          </a:prstGeom>
        </p:spPr>
        <p:txBody>
          <a:bodyPr wrap="square">
            <a:spAutoFit/>
          </a:bodyPr>
          <a:lstStyle/>
          <a:p>
            <a:pPr algn="just">
              <a:lnSpc>
                <a:spcPct val="150000"/>
              </a:lnSpc>
              <a:spcAft>
                <a:spcPts val="0"/>
              </a:spcAft>
              <a:tabLst>
                <a:tab pos="2340610" algn="l"/>
              </a:tabLst>
            </a:pPr>
            <a:r>
              <a:rPr lang="zh-CN" altLang="zh-CN" sz="2800" kern="100" dirty="0">
                <a:latin typeface="Times New Roman"/>
                <a:ea typeface="华文细黑"/>
                <a:cs typeface="Times New Roman"/>
              </a:rPr>
              <a:t>政府权力的行使与监督是近几年高考的高频考点，常与政府的性质与职能、政府的宗旨与工作原则等结合起来进行考查。</a:t>
            </a:r>
            <a:endParaRPr lang="zh-CN" altLang="zh-CN" sz="2800" kern="100" dirty="0">
              <a:latin typeface="宋体"/>
              <a:cs typeface="Courier New"/>
            </a:endParaRPr>
          </a:p>
          <a:p>
            <a:pPr algn="just">
              <a:lnSpc>
                <a:spcPct val="150000"/>
              </a:lnSpc>
              <a:spcAft>
                <a:spcPts val="0"/>
              </a:spcAft>
              <a:tabLst>
                <a:tab pos="2340610" algn="l"/>
              </a:tabLst>
            </a:pPr>
            <a:r>
              <a:rPr lang="zh-CN" altLang="zh-CN" sz="2800" kern="100" dirty="0">
                <a:latin typeface="Times New Roman"/>
                <a:ea typeface="华文细黑"/>
                <a:cs typeface="Times New Roman"/>
              </a:rPr>
              <a:t>常见设问方式：</a:t>
            </a:r>
            <a:endParaRPr lang="zh-CN" altLang="zh-CN" sz="280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运用政治生活知识，分析材料中政府的做法。</a:t>
            </a:r>
            <a:endParaRPr lang="zh-CN" altLang="zh-CN" sz="280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政府应该如何正确行使权力？</a:t>
            </a:r>
            <a:endParaRPr lang="zh-CN" altLang="zh-CN" sz="2800" kern="100" dirty="0">
              <a:effectLst/>
              <a:latin typeface="宋体"/>
              <a:cs typeface="Courier New"/>
            </a:endParaRPr>
          </a:p>
        </p:txBody>
      </p:sp>
      <p:sp>
        <p:nvSpPr>
          <p:cNvPr id="15" name="矩形 14"/>
          <p:cNvSpPr/>
          <p:nvPr/>
        </p:nvSpPr>
        <p:spPr>
          <a:xfrm>
            <a:off x="82433" y="-45640"/>
            <a:ext cx="8461045" cy="743986"/>
          </a:xfrm>
          <a:prstGeom prst="rect">
            <a:avLst/>
          </a:prstGeom>
        </p:spPr>
        <p:txBody>
          <a:bodyPr>
            <a:spAutoFit/>
          </a:bodyPr>
          <a:lstStyle/>
          <a:p>
            <a:pPr>
              <a:lnSpc>
                <a:spcPct val="150000"/>
              </a:lnSpc>
              <a:tabLst>
                <a:tab pos="1890395" algn="l"/>
              </a:tabLst>
            </a:pPr>
            <a:r>
              <a:rPr lang="zh-CN" altLang="en-US" sz="3200" b="1" dirty="0">
                <a:solidFill>
                  <a:srgbClr val="0000FF"/>
                </a:solidFill>
                <a:latin typeface="微软雅黑"/>
                <a:ea typeface="微软雅黑"/>
              </a:rPr>
              <a:t>思维建模系列</a:t>
            </a:r>
            <a:endParaRPr lang="en-US" altLang="zh-CN" sz="3200" b="1" dirty="0">
              <a:solidFill>
                <a:srgbClr val="0000FF"/>
              </a:solidFill>
              <a:latin typeface="微软雅黑"/>
              <a:ea typeface="微软雅黑"/>
            </a:endParaRPr>
          </a:p>
        </p:txBody>
      </p:sp>
      <p:cxnSp>
        <p:nvCxnSpPr>
          <p:cNvPr id="16" name="直接连接符 15"/>
          <p:cNvCxnSpPr/>
          <p:nvPr/>
        </p:nvCxnSpPr>
        <p:spPr>
          <a:xfrm>
            <a:off x="-25474" y="741856"/>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18" name="矩形 17"/>
          <p:cNvSpPr/>
          <p:nvPr/>
        </p:nvSpPr>
        <p:spPr>
          <a:xfrm>
            <a:off x="0" y="1282080"/>
            <a:ext cx="5591150" cy="504056"/>
          </a:xfrm>
          <a:prstGeom prst="rect">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241498" y="1125538"/>
            <a:ext cx="6063030" cy="668428"/>
          </a:xfrm>
          <a:prstGeom prst="rect">
            <a:avLst/>
          </a:prstGeom>
        </p:spPr>
        <p:txBody>
          <a:bodyPr wrap="square" lIns="121898" tIns="60948" rIns="121898" bIns="60948">
            <a:spAutoFit/>
          </a:bodyPr>
          <a:lstStyle/>
          <a:p>
            <a:pPr algn="ctr">
              <a:lnSpc>
                <a:spcPct val="150000"/>
              </a:lnSpc>
              <a:tabLst>
                <a:tab pos="1890395" algn="l"/>
              </a:tabLst>
            </a:pPr>
            <a:r>
              <a:rPr lang="en-US" altLang="zh-CN" sz="2800" b="1" dirty="0">
                <a:solidFill>
                  <a:schemeClr val="bg1"/>
                </a:solidFill>
                <a:latin typeface="+mn-ea"/>
              </a:rPr>
              <a:t>10.</a:t>
            </a:r>
            <a:r>
              <a:rPr lang="zh-CN" altLang="zh-CN" sz="2800" b="1" dirty="0">
                <a:solidFill>
                  <a:schemeClr val="bg1"/>
                </a:solidFill>
                <a:latin typeface="+mn-ea"/>
              </a:rPr>
              <a:t>政府怎样做某事</a:t>
            </a:r>
            <a:endParaRPr lang="zh-CN" altLang="zh-CN" sz="2800" b="1" dirty="0">
              <a:solidFill>
                <a:schemeClr val="bg1"/>
              </a:solidFill>
              <a:latin typeface="+mn-ea"/>
              <a:cs typeface="Times New Roman" pitchFamily="18" charset="0"/>
            </a:endParaRPr>
          </a:p>
        </p:txBody>
      </p:sp>
    </p:spTree>
    <p:extLst>
      <p:ext uri="{BB962C8B-B14F-4D97-AF65-F5344CB8AC3E}">
        <p14:creationId xmlns:p14="http://schemas.microsoft.com/office/powerpoint/2010/main" val="388626388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353616" y="693490"/>
            <a:ext cx="11367880" cy="5181162"/>
          </a:xfrm>
          <a:prstGeom prst="rect">
            <a:avLst/>
          </a:prstGeom>
        </p:spPr>
        <p:txBody>
          <a:bodyPr wrap="square">
            <a:spAutoFit/>
          </a:bodyPr>
          <a:lstStyle/>
          <a:p>
            <a:pPr algn="just">
              <a:lnSpc>
                <a:spcPct val="150000"/>
              </a:lnSpc>
              <a:spcAft>
                <a:spcPts val="0"/>
              </a:spcAft>
              <a:tabLst>
                <a:tab pos="2340610" algn="l"/>
              </a:tabLst>
            </a:pPr>
            <a:r>
              <a:rPr lang="zh-CN" altLang="zh-CN" sz="2800" kern="100" dirty="0">
                <a:latin typeface="Times New Roman"/>
                <a:ea typeface="华文细黑"/>
                <a:cs typeface="Times New Roman"/>
              </a:rPr>
              <a:t>常用答题语言：</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履行职能：切实履行好自己的职能，把该管的事情真正管好。</a:t>
            </a:r>
            <a:endParaRPr lang="zh-CN" altLang="zh-CN" sz="1050" kern="100" dirty="0">
              <a:latin typeface="宋体"/>
              <a:cs typeface="Courier New"/>
            </a:endParaRPr>
          </a:p>
          <a:p>
            <a:pPr>
              <a:lnSpc>
                <a:spcPct val="150000"/>
              </a:lnSpc>
            </a:pPr>
            <a:r>
              <a:rPr lang="en-US" altLang="zh-CN" sz="2800" kern="100" dirty="0">
                <a:latin typeface="Times New Roman"/>
                <a:ea typeface="华文细黑"/>
              </a:rPr>
              <a:t>(2)</a:t>
            </a:r>
            <a:r>
              <a:rPr lang="zh-CN" altLang="zh-CN" sz="2800" kern="100" dirty="0">
                <a:latin typeface="Times New Roman"/>
                <a:ea typeface="华文细黑"/>
                <a:cs typeface="Times New Roman"/>
              </a:rPr>
              <a:t>坚持宗旨和原则：坚持为人民服务的宗旨和对人民负责的原则。政府应坚持为人民服务的工作态度，树立求真务实的工作作风，坚持从群众中来到群众中去的工作方法</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gn="just">
              <a:lnSpc>
                <a:spcPct val="150000"/>
              </a:lnSpc>
              <a:spcAft>
                <a:spcPts val="0"/>
              </a:spcAft>
              <a:tabLst>
                <a:tab pos="2340610" algn="l"/>
              </a:tabLst>
            </a:pPr>
            <a:r>
              <a:rPr lang="en-US" altLang="zh-CN" sz="2800" kern="100" dirty="0">
                <a:latin typeface="Times New Roman"/>
                <a:ea typeface="华文细黑"/>
                <a:cs typeface="Courier New"/>
              </a:rPr>
              <a:t>(3)</a:t>
            </a:r>
            <a:r>
              <a:rPr lang="zh-CN" altLang="zh-CN" sz="2800" kern="100" dirty="0">
                <a:latin typeface="Times New Roman"/>
                <a:ea typeface="华文细黑"/>
                <a:cs typeface="Times New Roman"/>
              </a:rPr>
              <a:t>依法行政：坚持依法行政，才能提高行政管理水平。</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(4)</a:t>
            </a:r>
            <a:r>
              <a:rPr lang="zh-CN" altLang="zh-CN" sz="2800" kern="100" dirty="0">
                <a:latin typeface="Times New Roman"/>
                <a:ea typeface="华文细黑"/>
                <a:cs typeface="Times New Roman"/>
              </a:rPr>
              <a:t>接受监督：健全权力运行的制约和监督体系，自觉接受人民监督。</a:t>
            </a:r>
            <a:endParaRPr lang="zh-CN" altLang="zh-CN" sz="1050" kern="100" dirty="0">
              <a:latin typeface="宋体"/>
              <a:cs typeface="Courier New"/>
            </a:endParaRPr>
          </a:p>
          <a:p>
            <a:pPr>
              <a:lnSpc>
                <a:spcPct val="150000"/>
              </a:lnSpc>
            </a:pPr>
            <a:r>
              <a:rPr lang="en-US" altLang="zh-CN" sz="2800" kern="100" dirty="0">
                <a:latin typeface="Times New Roman"/>
                <a:ea typeface="华文细黑"/>
              </a:rPr>
              <a:t>(5)</a:t>
            </a:r>
            <a:r>
              <a:rPr lang="zh-CN" altLang="zh-CN" sz="2800" kern="100" dirty="0">
                <a:latin typeface="Times New Roman"/>
                <a:ea typeface="华文细黑"/>
                <a:cs typeface="Times New Roman"/>
              </a:rPr>
              <a:t>政府决策：坚持科学决策、民主决策、依法决策。</a:t>
            </a:r>
            <a:endParaRPr lang="zh-CN" altLang="zh-CN" sz="2800" kern="100" dirty="0">
              <a:effectLst/>
              <a:latin typeface="宋体"/>
              <a:cs typeface="Courier New"/>
            </a:endParaRPr>
          </a:p>
        </p:txBody>
      </p:sp>
      <p:sp>
        <p:nvSpPr>
          <p:cNvPr id="4" name="矩形 3"/>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b="1"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5" name="圆角矩形 4">
            <a:hlinkClick r:id="rId2" action="ppaction://hlinksldjump"/>
          </p:cNvPr>
          <p:cNvSpPr/>
          <p:nvPr/>
        </p:nvSpPr>
        <p:spPr>
          <a:xfrm>
            <a:off x="11376626" y="6653833"/>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b="1" dirty="0" smtClean="0">
                <a:solidFill>
                  <a:srgbClr val="0000FF"/>
                </a:solidFill>
                <a:latin typeface="黑体" pitchFamily="49" charset="-122"/>
                <a:ea typeface="黑体" pitchFamily="49" charset="-122"/>
              </a:rPr>
              <a:t>返回</a:t>
            </a:r>
            <a:endParaRPr lang="zh-CN" altLang="en-US" sz="1400" b="1" dirty="0">
              <a:solidFill>
                <a:srgbClr val="0000FF"/>
              </a:solidFill>
              <a:latin typeface="黑体" pitchFamily="49" charset="-122"/>
              <a:ea typeface="黑体" pitchFamily="49" charset="-122"/>
            </a:endParaRPr>
          </a:p>
        </p:txBody>
      </p:sp>
    </p:spTree>
    <p:extLst>
      <p:ext uri="{BB962C8B-B14F-4D97-AF65-F5344CB8AC3E}">
        <p14:creationId xmlns:p14="http://schemas.microsoft.com/office/powerpoint/2010/main" val="350673958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p:nvPr/>
        </p:nvCxnSpPr>
        <p:spPr>
          <a:xfrm>
            <a:off x="2604" y="909514"/>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4" name="矩形 3"/>
          <p:cNvSpPr/>
          <p:nvPr/>
        </p:nvSpPr>
        <p:spPr>
          <a:xfrm>
            <a:off x="198676" y="1125538"/>
            <a:ext cx="11873194" cy="4534062"/>
          </a:xfrm>
          <a:prstGeom prst="rect">
            <a:avLst/>
          </a:prstGeom>
        </p:spPr>
        <p:txBody>
          <a:bodyPr>
            <a:spAutoFit/>
          </a:bodyPr>
          <a:lstStyle/>
          <a:p>
            <a:pPr algn="just">
              <a:lnSpc>
                <a:spcPct val="150000"/>
              </a:lnSpc>
              <a:spcAft>
                <a:spcPts val="0"/>
              </a:spcAft>
              <a:tabLst>
                <a:tab pos="2340610" algn="l"/>
              </a:tabLst>
            </a:pP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政府有无权威的决定因素</a:t>
            </a:r>
            <a:endParaRPr lang="zh-CN" altLang="zh-CN" sz="1050" kern="100" dirty="0">
              <a:latin typeface="宋体"/>
              <a:cs typeface="Courier New"/>
            </a:endParaRPr>
          </a:p>
          <a:p>
            <a:pPr algn="just">
              <a:lnSpc>
                <a:spcPct val="150000"/>
              </a:lnSpc>
              <a:spcAft>
                <a:spcPts val="0"/>
              </a:spcAft>
              <a:tabLst>
                <a:tab pos="2340610" algn="l"/>
              </a:tabLst>
            </a:pPr>
            <a:r>
              <a:rPr lang="zh-CN" altLang="zh-CN" sz="2800" kern="100" dirty="0">
                <a:latin typeface="Times New Roman"/>
                <a:ea typeface="华文细黑"/>
                <a:cs typeface="Times New Roman"/>
              </a:rPr>
              <a:t>一个政府能否具有权威是由国家性质决定的。</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政府有无权威的标志</a:t>
            </a:r>
            <a:endParaRPr lang="zh-CN" altLang="zh-CN" sz="1050" kern="100" dirty="0">
              <a:latin typeface="宋体"/>
              <a:cs typeface="Courier New"/>
            </a:endParaRPr>
          </a:p>
          <a:p>
            <a:pPr algn="just">
              <a:lnSpc>
                <a:spcPct val="150000"/>
              </a:lnSpc>
              <a:spcAft>
                <a:spcPts val="0"/>
              </a:spcAft>
              <a:tabLst>
                <a:tab pos="2340610" algn="l"/>
              </a:tabLst>
            </a:pPr>
            <a:r>
              <a:rPr lang="zh-CN" altLang="zh-CN" sz="2800" kern="100" dirty="0">
                <a:latin typeface="Times New Roman"/>
                <a:ea typeface="华文细黑"/>
                <a:cs typeface="Times New Roman"/>
              </a:rPr>
              <a:t>政府的管理和服务是否被人民认可和接受，这是区别政府有无权威的标志。</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3.</a:t>
            </a:r>
            <a:r>
              <a:rPr lang="zh-CN" altLang="zh-CN" sz="2800" kern="100" dirty="0">
                <a:latin typeface="Times New Roman"/>
                <a:ea typeface="华文细黑"/>
                <a:cs typeface="Times New Roman"/>
              </a:rPr>
              <a:t>怎样树立政府的权威</a:t>
            </a:r>
            <a:endParaRPr lang="zh-CN" altLang="zh-CN" sz="1050" kern="100" dirty="0">
              <a:latin typeface="宋体"/>
              <a:cs typeface="Courier New"/>
            </a:endParaRPr>
          </a:p>
          <a:p>
            <a:pPr>
              <a:lnSpc>
                <a:spcPct val="150000"/>
              </a:lnSpc>
            </a:pPr>
            <a:r>
              <a:rPr lang="en-US" altLang="zh-CN" sz="2800" kern="100" dirty="0">
                <a:latin typeface="Times New Roman"/>
                <a:ea typeface="华文细黑"/>
              </a:rPr>
              <a:t>(1)</a:t>
            </a:r>
            <a:r>
              <a:rPr lang="zh-CN" altLang="zh-CN" sz="2800" kern="100" dirty="0">
                <a:latin typeface="Times New Roman"/>
                <a:ea typeface="华文细黑"/>
                <a:cs typeface="Times New Roman"/>
              </a:rPr>
              <a:t>政府及其工作人员要科学决策、依法行政、审慎用权、完善社会管理、优化公共服务，自觉接受人民监督，与人民群众保持和谐关系。</a:t>
            </a:r>
            <a:endParaRPr lang="zh-CN" altLang="zh-CN" sz="2800" kern="100" dirty="0">
              <a:effectLst/>
              <a:latin typeface="宋体"/>
              <a:cs typeface="Courier New"/>
            </a:endParaRPr>
          </a:p>
        </p:txBody>
      </p:sp>
      <p:sp>
        <p:nvSpPr>
          <p:cNvPr id="10" name="矩形 9"/>
          <p:cNvSpPr/>
          <p:nvPr/>
        </p:nvSpPr>
        <p:spPr>
          <a:xfrm>
            <a:off x="10425" y="333450"/>
            <a:ext cx="8461045" cy="584775"/>
          </a:xfrm>
          <a:prstGeom prst="rect">
            <a:avLst/>
          </a:prstGeom>
        </p:spPr>
        <p:txBody>
          <a:bodyPr>
            <a:spAutoFit/>
          </a:bodyPr>
          <a:lstStyle/>
          <a:p>
            <a:r>
              <a:rPr lang="zh-CN" altLang="en-US" sz="3200" b="1" dirty="0">
                <a:solidFill>
                  <a:srgbClr val="0000FF"/>
                </a:solidFill>
                <a:latin typeface="微软雅黑"/>
                <a:ea typeface="微软雅黑"/>
              </a:rPr>
              <a:t>考点三　政府的权威</a:t>
            </a:r>
          </a:p>
        </p:txBody>
      </p:sp>
      <p:sp>
        <p:nvSpPr>
          <p:cNvPr id="7" name="对角圆角矩形 6"/>
          <p:cNvSpPr/>
          <p:nvPr/>
        </p:nvSpPr>
        <p:spPr>
          <a:xfrm>
            <a:off x="10413128" y="590174"/>
            <a:ext cx="1514726" cy="535364"/>
          </a:xfrm>
          <a:prstGeom prst="round2Diag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zh-CN" altLang="en-US" b="1" dirty="0">
                <a:solidFill>
                  <a:schemeClr val="bg1"/>
                </a:solidFill>
                <a:latin typeface="微软雅黑" pitchFamily="34" charset="-122"/>
                <a:ea typeface="微软雅黑" pitchFamily="34" charset="-122"/>
              </a:rPr>
              <a:t>考点梳理</a:t>
            </a:r>
          </a:p>
        </p:txBody>
      </p:sp>
    </p:spTree>
    <p:extLst>
      <p:ext uri="{BB962C8B-B14F-4D97-AF65-F5344CB8AC3E}">
        <p14:creationId xmlns:p14="http://schemas.microsoft.com/office/powerpoint/2010/main" val="413340397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97506" y="1845618"/>
            <a:ext cx="10793813" cy="2147865"/>
          </a:xfrm>
          <a:prstGeom prst="rect">
            <a:avLst/>
          </a:prstGeom>
        </p:spPr>
        <p:txBody>
          <a:bodyPr>
            <a:spAutoFit/>
          </a:bodyPr>
          <a:lstStyle/>
          <a:p>
            <a:pPr algn="just">
              <a:lnSpc>
                <a:spcPct val="150000"/>
              </a:lnSpc>
              <a:spcAft>
                <a:spcPts val="0"/>
              </a:spcAft>
              <a:tabLst>
                <a:tab pos="2340610" algn="l"/>
              </a:tabLst>
            </a:pP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政府及其工作人员要有良好的业绩。</a:t>
            </a:r>
            <a:endParaRPr lang="zh-CN" altLang="zh-CN" sz="2800" kern="100" dirty="0">
              <a:latin typeface="宋体"/>
              <a:cs typeface="Courier New"/>
            </a:endParaRPr>
          </a:p>
          <a:p>
            <a:pPr>
              <a:lnSpc>
                <a:spcPct val="150000"/>
              </a:lnSpc>
            </a:pPr>
            <a:r>
              <a:rPr lang="en-US" altLang="zh-CN" sz="2800" kern="100" dirty="0">
                <a:latin typeface="Times New Roman"/>
                <a:ea typeface="华文细黑"/>
              </a:rPr>
              <a:t>(3)</a:t>
            </a:r>
            <a:r>
              <a:rPr lang="zh-CN" altLang="zh-CN" sz="2800" kern="100" dirty="0">
                <a:latin typeface="Times New Roman"/>
                <a:ea typeface="华文细黑"/>
                <a:cs typeface="Times New Roman"/>
              </a:rPr>
              <a:t>政府工作人员要重品行、作表率，牢记权为民所赋，坚持权为民所用、情为民所系、利为民所谋。</a:t>
            </a:r>
            <a:endParaRPr lang="zh-CN" altLang="en-US" sz="2800" dirty="0"/>
          </a:p>
        </p:txBody>
      </p:sp>
    </p:spTree>
    <p:extLst>
      <p:ext uri="{BB962C8B-B14F-4D97-AF65-F5344CB8AC3E}">
        <p14:creationId xmlns:p14="http://schemas.microsoft.com/office/powerpoint/2010/main" val="344908483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48551" y="1422677"/>
            <a:ext cx="10959223" cy="661015"/>
          </a:xfrm>
          <a:prstGeom prst="rect">
            <a:avLst/>
          </a:prstGeom>
        </p:spPr>
        <p:txBody>
          <a:bodyPr>
            <a:spAutoFit/>
          </a:bodyPr>
          <a:lstStyle/>
          <a:p>
            <a:pPr algn="just">
              <a:lnSpc>
                <a:spcPct val="150000"/>
              </a:lnSpc>
              <a:spcAft>
                <a:spcPts val="0"/>
              </a:spcAft>
              <a:tabLst>
                <a:tab pos="1890395" algn="l"/>
              </a:tabLst>
            </a:pPr>
            <a:r>
              <a:rPr lang="zh-CN" altLang="zh-CN" sz="2800" kern="100" dirty="0">
                <a:latin typeface="Times New Roman"/>
                <a:ea typeface="华文细黑"/>
                <a:cs typeface="Times New Roman"/>
              </a:rPr>
              <a:t>如何提高政府公信力</a:t>
            </a:r>
            <a:endParaRPr lang="en-US" altLang="zh-CN" sz="2800" kern="100" dirty="0" smtClean="0">
              <a:latin typeface="Times New Roman"/>
              <a:ea typeface="华文细黑"/>
              <a:cs typeface="Times New Roman"/>
            </a:endParaRPr>
          </a:p>
        </p:txBody>
      </p:sp>
      <p:sp>
        <p:nvSpPr>
          <p:cNvPr id="7" name="矩形 6"/>
          <p:cNvSpPr/>
          <p:nvPr/>
        </p:nvSpPr>
        <p:spPr>
          <a:xfrm>
            <a:off x="0" y="757668"/>
            <a:ext cx="2062758" cy="504056"/>
          </a:xfrm>
          <a:prstGeom prst="rect">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25474" y="601126"/>
            <a:ext cx="2088232" cy="668428"/>
          </a:xfrm>
          <a:prstGeom prst="rect">
            <a:avLst/>
          </a:prstGeom>
        </p:spPr>
        <p:txBody>
          <a:bodyPr wrap="square" lIns="121898" tIns="60948" rIns="121898" bIns="60948">
            <a:spAutoFit/>
          </a:bodyPr>
          <a:lstStyle/>
          <a:p>
            <a:pPr algn="ctr">
              <a:lnSpc>
                <a:spcPct val="150000"/>
              </a:lnSpc>
              <a:spcAft>
                <a:spcPts val="0"/>
              </a:spcAft>
              <a:tabLst>
                <a:tab pos="1890395" algn="l"/>
              </a:tabLst>
            </a:pPr>
            <a:r>
              <a:rPr lang="zh-CN" altLang="en-US" sz="2800" b="1" kern="100" dirty="0" smtClean="0">
                <a:solidFill>
                  <a:schemeClr val="bg1"/>
                </a:solidFill>
                <a:effectLst/>
                <a:latin typeface="宋体"/>
                <a:cs typeface="Courier New"/>
              </a:rPr>
              <a:t>拓展深化</a:t>
            </a:r>
            <a:endParaRPr lang="zh-CN" altLang="zh-CN" sz="2800" b="1" kern="100" dirty="0">
              <a:solidFill>
                <a:schemeClr val="bg1"/>
              </a:solidFill>
              <a:effectLst/>
              <a:latin typeface="宋体"/>
              <a:cs typeface="Courier New"/>
            </a:endParaRPr>
          </a:p>
        </p:txBody>
      </p:sp>
      <p:graphicFrame>
        <p:nvGraphicFramePr>
          <p:cNvPr id="4" name="表格 3"/>
          <p:cNvGraphicFramePr>
            <a:graphicFrameLocks noGrp="1"/>
          </p:cNvGraphicFramePr>
          <p:nvPr>
            <p:extLst>
              <p:ext uri="{D42A27DB-BD31-4B8C-83A1-F6EECF244321}">
                <p14:modId xmlns:p14="http://schemas.microsoft.com/office/powerpoint/2010/main" val="2791254094"/>
              </p:ext>
            </p:extLst>
          </p:nvPr>
        </p:nvGraphicFramePr>
        <p:xfrm>
          <a:off x="1018642" y="2205658"/>
          <a:ext cx="10693188" cy="4160520"/>
        </p:xfrm>
        <a:graphic>
          <a:graphicData uri="http://schemas.openxmlformats.org/drawingml/2006/table">
            <a:tbl>
              <a:tblPr/>
              <a:tblGrid>
                <a:gridCol w="794498"/>
                <a:gridCol w="9898690"/>
              </a:tblGrid>
              <a:tr h="275006">
                <a:tc>
                  <a:txBody>
                    <a:bodyPr/>
                    <a:lstStyle/>
                    <a:p>
                      <a:pPr algn="ctr">
                        <a:lnSpc>
                          <a:spcPct val="150000"/>
                        </a:lnSpc>
                        <a:spcAft>
                          <a:spcPts val="0"/>
                        </a:spcAft>
                        <a:tabLst>
                          <a:tab pos="2340610" algn="l"/>
                        </a:tabLst>
                      </a:pPr>
                      <a:r>
                        <a:rPr lang="zh-CN" sz="2600" kern="100" dirty="0">
                          <a:effectLst/>
                          <a:latin typeface="Times New Roman"/>
                          <a:ea typeface="华文细黑"/>
                          <a:cs typeface="Times New Roman"/>
                        </a:rPr>
                        <a:t>角度</a:t>
                      </a:r>
                      <a:endParaRPr lang="zh-CN" sz="2600" kern="100" dirty="0">
                        <a:effectLst/>
                        <a:latin typeface="宋体"/>
                        <a:cs typeface="Courier New"/>
                      </a:endParaRPr>
                    </a:p>
                  </a:txBody>
                  <a:tcPr marL="17325" marR="17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2600" kern="100">
                          <a:effectLst/>
                          <a:latin typeface="Times New Roman"/>
                          <a:ea typeface="华文细黑"/>
                          <a:cs typeface="Times New Roman"/>
                        </a:rPr>
                        <a:t>具体内容</a:t>
                      </a:r>
                      <a:endParaRPr lang="zh-CN" sz="2600" kern="100">
                        <a:effectLst/>
                        <a:latin typeface="宋体"/>
                        <a:cs typeface="Courier New"/>
                      </a:endParaRPr>
                    </a:p>
                  </a:txBody>
                  <a:tcPr marL="17325" marR="17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87515">
                <a:tc>
                  <a:txBody>
                    <a:bodyPr/>
                    <a:lstStyle/>
                    <a:p>
                      <a:pPr algn="ctr">
                        <a:lnSpc>
                          <a:spcPct val="150000"/>
                        </a:lnSpc>
                        <a:spcAft>
                          <a:spcPts val="0"/>
                        </a:spcAft>
                        <a:tabLst>
                          <a:tab pos="2340610" algn="l"/>
                        </a:tabLst>
                      </a:pPr>
                      <a:r>
                        <a:rPr lang="zh-CN" sz="2600" kern="100" dirty="0">
                          <a:effectLst/>
                          <a:latin typeface="Times New Roman"/>
                          <a:ea typeface="华文细黑"/>
                          <a:cs typeface="Times New Roman"/>
                        </a:rPr>
                        <a:t>工作原则</a:t>
                      </a:r>
                      <a:endParaRPr lang="zh-CN" sz="2600" kern="100" dirty="0">
                        <a:effectLst/>
                        <a:latin typeface="宋体"/>
                        <a:cs typeface="Courier New"/>
                      </a:endParaRPr>
                    </a:p>
                  </a:txBody>
                  <a:tcPr marL="17325" marR="17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600" kern="100" dirty="0">
                          <a:effectLst/>
                          <a:latin typeface="Times New Roman"/>
                          <a:ea typeface="华文细黑"/>
                          <a:cs typeface="Times New Roman"/>
                        </a:rPr>
                        <a:t>牢固树立为人民服务的思想，坚持权为民所用、情为民所系、利为民所谋，实现好、维护好、发展好最广大人民群众的根本利益</a:t>
                      </a:r>
                      <a:endParaRPr lang="zh-CN" sz="2600" kern="100" dirty="0">
                        <a:effectLst/>
                        <a:latin typeface="宋体"/>
                        <a:cs typeface="Courier New"/>
                      </a:endParaRPr>
                    </a:p>
                  </a:txBody>
                  <a:tcPr marL="17325" marR="17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87515">
                <a:tc>
                  <a:txBody>
                    <a:bodyPr/>
                    <a:lstStyle/>
                    <a:p>
                      <a:pPr algn="ctr">
                        <a:lnSpc>
                          <a:spcPct val="150000"/>
                        </a:lnSpc>
                        <a:spcAft>
                          <a:spcPts val="0"/>
                        </a:spcAft>
                        <a:tabLst>
                          <a:tab pos="2340610" algn="l"/>
                        </a:tabLst>
                      </a:pPr>
                      <a:r>
                        <a:rPr lang="zh-CN" sz="2600" kern="100" dirty="0">
                          <a:effectLst/>
                          <a:latin typeface="Times New Roman"/>
                          <a:ea typeface="华文细黑"/>
                          <a:cs typeface="Times New Roman"/>
                        </a:rPr>
                        <a:t>政府职能</a:t>
                      </a:r>
                      <a:endParaRPr lang="zh-CN" sz="2600" kern="100" dirty="0">
                        <a:effectLst/>
                        <a:latin typeface="宋体"/>
                        <a:cs typeface="Courier New"/>
                      </a:endParaRPr>
                    </a:p>
                  </a:txBody>
                  <a:tcPr marL="17325" marR="17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600" kern="100">
                          <a:effectLst/>
                          <a:latin typeface="Times New Roman"/>
                          <a:ea typeface="华文细黑"/>
                          <a:cs typeface="Times New Roman"/>
                        </a:rPr>
                        <a:t>切实履行政府职能，加强社会管理和公共服务，切实解决人民群众的困难，不断满足人民群众日益增长的物质和文化生活需要</a:t>
                      </a:r>
                      <a:endParaRPr lang="zh-CN" sz="2600" kern="100">
                        <a:effectLst/>
                        <a:latin typeface="宋体"/>
                        <a:cs typeface="Courier New"/>
                      </a:endParaRPr>
                    </a:p>
                  </a:txBody>
                  <a:tcPr marL="17325" marR="17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50012">
                <a:tc>
                  <a:txBody>
                    <a:bodyPr/>
                    <a:lstStyle/>
                    <a:p>
                      <a:pPr algn="ctr">
                        <a:lnSpc>
                          <a:spcPct val="150000"/>
                        </a:lnSpc>
                        <a:spcAft>
                          <a:spcPts val="0"/>
                        </a:spcAft>
                        <a:tabLst>
                          <a:tab pos="2340610" algn="l"/>
                        </a:tabLst>
                      </a:pPr>
                      <a:r>
                        <a:rPr lang="zh-CN" sz="2600" kern="100" dirty="0">
                          <a:effectLst/>
                          <a:latin typeface="Times New Roman"/>
                          <a:ea typeface="华文细黑"/>
                          <a:cs typeface="Times New Roman"/>
                        </a:rPr>
                        <a:t>政府决策</a:t>
                      </a:r>
                      <a:endParaRPr lang="zh-CN" sz="2600" kern="100" dirty="0">
                        <a:effectLst/>
                        <a:latin typeface="宋体"/>
                        <a:cs typeface="Courier New"/>
                      </a:endParaRPr>
                    </a:p>
                  </a:txBody>
                  <a:tcPr marL="17325" marR="17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600" kern="100" dirty="0">
                          <a:effectLst/>
                          <a:latin typeface="Times New Roman"/>
                          <a:ea typeface="华文细黑"/>
                          <a:cs typeface="Times New Roman"/>
                        </a:rPr>
                        <a:t>健全科学决策、民主决策、依法决策机制，提高决策的科学化、民主化、法制化水平</a:t>
                      </a:r>
                      <a:endParaRPr lang="zh-CN" sz="2600" kern="100" dirty="0">
                        <a:effectLst/>
                        <a:latin typeface="宋体"/>
                        <a:cs typeface="Courier New"/>
                      </a:endParaRPr>
                    </a:p>
                  </a:txBody>
                  <a:tcPr marL="17325" marR="17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87189765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extLst>
              <p:ext uri="{D42A27DB-BD31-4B8C-83A1-F6EECF244321}">
                <p14:modId xmlns:p14="http://schemas.microsoft.com/office/powerpoint/2010/main" val="3668113259"/>
              </p:ext>
            </p:extLst>
          </p:nvPr>
        </p:nvGraphicFramePr>
        <p:xfrm>
          <a:off x="802618" y="1557586"/>
          <a:ext cx="10693188" cy="3566160"/>
        </p:xfrm>
        <a:graphic>
          <a:graphicData uri="http://schemas.openxmlformats.org/drawingml/2006/table">
            <a:tbl>
              <a:tblPr/>
              <a:tblGrid>
                <a:gridCol w="794498"/>
                <a:gridCol w="9898690"/>
              </a:tblGrid>
              <a:tr h="550012">
                <a:tc>
                  <a:txBody>
                    <a:bodyPr/>
                    <a:lstStyle/>
                    <a:p>
                      <a:pPr algn="ctr">
                        <a:lnSpc>
                          <a:spcPct val="150000"/>
                        </a:lnSpc>
                        <a:spcAft>
                          <a:spcPts val="0"/>
                        </a:spcAft>
                        <a:tabLst>
                          <a:tab pos="2340610" algn="l"/>
                        </a:tabLst>
                      </a:pPr>
                      <a:r>
                        <a:rPr lang="zh-CN" sz="2600" kern="100" dirty="0">
                          <a:effectLst/>
                          <a:latin typeface="Times New Roman"/>
                          <a:ea typeface="华文细黑"/>
                          <a:cs typeface="Times New Roman"/>
                        </a:rPr>
                        <a:t>依法行政</a:t>
                      </a:r>
                      <a:endParaRPr lang="zh-CN" sz="2600" kern="100" dirty="0">
                        <a:effectLst/>
                        <a:latin typeface="宋体"/>
                        <a:cs typeface="Courier New"/>
                      </a:endParaRPr>
                    </a:p>
                  </a:txBody>
                  <a:tcPr marL="17325" marR="17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2600" kern="100">
                          <a:effectLst/>
                          <a:latin typeface="Times New Roman"/>
                          <a:ea typeface="华文细黑"/>
                          <a:cs typeface="Times New Roman"/>
                        </a:rPr>
                        <a:t>坚持依法行政，做到法定职责必须为、法无授权不可为</a:t>
                      </a:r>
                      <a:endParaRPr lang="zh-CN" sz="2600" kern="100">
                        <a:effectLst/>
                        <a:latin typeface="宋体"/>
                        <a:cs typeface="Courier New"/>
                      </a:endParaRPr>
                    </a:p>
                  </a:txBody>
                  <a:tcPr marL="17325" marR="17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50012">
                <a:tc>
                  <a:txBody>
                    <a:bodyPr/>
                    <a:lstStyle/>
                    <a:p>
                      <a:pPr algn="ctr">
                        <a:lnSpc>
                          <a:spcPct val="150000"/>
                        </a:lnSpc>
                        <a:spcAft>
                          <a:spcPts val="0"/>
                        </a:spcAft>
                        <a:tabLst>
                          <a:tab pos="2340610" algn="l"/>
                        </a:tabLst>
                      </a:pPr>
                      <a:r>
                        <a:rPr lang="zh-CN" sz="2600" kern="100" dirty="0">
                          <a:effectLst/>
                          <a:latin typeface="Times New Roman"/>
                          <a:ea typeface="华文细黑"/>
                          <a:cs typeface="Times New Roman"/>
                        </a:rPr>
                        <a:t>接受监督</a:t>
                      </a:r>
                      <a:endParaRPr lang="zh-CN" sz="2600" kern="100" dirty="0">
                        <a:effectLst/>
                        <a:latin typeface="宋体"/>
                        <a:cs typeface="Courier New"/>
                      </a:endParaRPr>
                    </a:p>
                  </a:txBody>
                  <a:tcPr marL="17325" marR="17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2600" kern="100">
                          <a:effectLst/>
                          <a:latin typeface="Times New Roman"/>
                          <a:ea typeface="华文细黑"/>
                          <a:cs typeface="Times New Roman"/>
                        </a:rPr>
                        <a:t>自觉接受人民监督。完善行政监督体系，全面推进政务公开</a:t>
                      </a:r>
                      <a:endParaRPr lang="zh-CN" sz="2600" kern="100">
                        <a:effectLst/>
                        <a:latin typeface="宋体"/>
                        <a:cs typeface="Courier New"/>
                      </a:endParaRPr>
                    </a:p>
                  </a:txBody>
                  <a:tcPr marL="17325" marR="17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50012">
                <a:tc>
                  <a:txBody>
                    <a:bodyPr/>
                    <a:lstStyle/>
                    <a:p>
                      <a:pPr algn="ctr">
                        <a:lnSpc>
                          <a:spcPct val="150000"/>
                        </a:lnSpc>
                        <a:spcAft>
                          <a:spcPts val="0"/>
                        </a:spcAft>
                        <a:tabLst>
                          <a:tab pos="2340610" algn="l"/>
                        </a:tabLst>
                      </a:pPr>
                      <a:r>
                        <a:rPr lang="zh-CN" sz="2600" kern="100" dirty="0">
                          <a:effectLst/>
                          <a:latin typeface="Times New Roman"/>
                          <a:ea typeface="华文细黑"/>
                          <a:cs typeface="Times New Roman"/>
                        </a:rPr>
                        <a:t>工作人员</a:t>
                      </a:r>
                      <a:endParaRPr lang="zh-CN" sz="2600" kern="100" dirty="0">
                        <a:effectLst/>
                        <a:latin typeface="宋体"/>
                        <a:cs typeface="Courier New"/>
                      </a:endParaRPr>
                    </a:p>
                  </a:txBody>
                  <a:tcPr marL="17325" marR="17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600" kern="100" dirty="0">
                          <a:effectLst/>
                          <a:latin typeface="Times New Roman"/>
                          <a:ea typeface="华文细黑"/>
                          <a:cs typeface="Times New Roman"/>
                        </a:rPr>
                        <a:t>加强对政府工作人员的道德伦理、思想政治、职业道德教育，努力建设一支廉洁奉公、勤政为民、作风优良的公务员队伍</a:t>
                      </a:r>
                      <a:endParaRPr lang="zh-CN" sz="2600" kern="100" dirty="0">
                        <a:effectLst/>
                        <a:latin typeface="宋体"/>
                        <a:cs typeface="Courier New"/>
                      </a:endParaRPr>
                    </a:p>
                  </a:txBody>
                  <a:tcPr marL="17325" marR="17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65836974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0" y="757668"/>
            <a:ext cx="2062758" cy="504056"/>
          </a:xfrm>
          <a:prstGeom prst="rect">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5474" y="601126"/>
            <a:ext cx="2088232" cy="668428"/>
          </a:xfrm>
          <a:prstGeom prst="rect">
            <a:avLst/>
          </a:prstGeom>
        </p:spPr>
        <p:txBody>
          <a:bodyPr wrap="square" lIns="121898" tIns="60948" rIns="121898" bIns="60948">
            <a:spAutoFit/>
          </a:bodyPr>
          <a:lstStyle/>
          <a:p>
            <a:pPr algn="ctr">
              <a:lnSpc>
                <a:spcPct val="150000"/>
              </a:lnSpc>
              <a:spcAft>
                <a:spcPts val="0"/>
              </a:spcAft>
              <a:tabLst>
                <a:tab pos="1890395" algn="l"/>
              </a:tabLst>
            </a:pPr>
            <a:r>
              <a:rPr lang="zh-CN" altLang="en-US" sz="2800" b="1" kern="100" dirty="0" smtClean="0">
                <a:solidFill>
                  <a:schemeClr val="bg1"/>
                </a:solidFill>
                <a:latin typeface="宋体"/>
                <a:cs typeface="Courier New"/>
              </a:rPr>
              <a:t>命题探究</a:t>
            </a:r>
            <a:endParaRPr lang="zh-CN" altLang="en-US" sz="2800" b="1" kern="100" dirty="0">
              <a:solidFill>
                <a:schemeClr val="bg1"/>
              </a:solidFill>
              <a:latin typeface="宋体"/>
              <a:cs typeface="Courier New"/>
            </a:endParaRPr>
          </a:p>
        </p:txBody>
      </p:sp>
      <p:graphicFrame>
        <p:nvGraphicFramePr>
          <p:cNvPr id="3" name="表格 2"/>
          <p:cNvGraphicFramePr>
            <a:graphicFrameLocks noGrp="1"/>
          </p:cNvGraphicFramePr>
          <p:nvPr>
            <p:extLst>
              <p:ext uri="{D42A27DB-BD31-4B8C-83A1-F6EECF244321}">
                <p14:modId xmlns:p14="http://schemas.microsoft.com/office/powerpoint/2010/main" val="2057058147"/>
              </p:ext>
            </p:extLst>
          </p:nvPr>
        </p:nvGraphicFramePr>
        <p:xfrm>
          <a:off x="766614" y="1841122"/>
          <a:ext cx="10369152" cy="3286081"/>
        </p:xfrm>
        <a:graphic>
          <a:graphicData uri="http://schemas.openxmlformats.org/drawingml/2006/table">
            <a:tbl>
              <a:tblPr/>
              <a:tblGrid>
                <a:gridCol w="3816424"/>
                <a:gridCol w="6552728"/>
              </a:tblGrid>
              <a:tr h="388620">
                <a:tc>
                  <a:txBody>
                    <a:bodyPr/>
                    <a:lstStyle/>
                    <a:p>
                      <a:pPr algn="ctr">
                        <a:lnSpc>
                          <a:spcPct val="150000"/>
                        </a:lnSpc>
                        <a:spcAft>
                          <a:spcPts val="0"/>
                        </a:spcAft>
                        <a:tabLst>
                          <a:tab pos="2340610" algn="l"/>
                        </a:tabLst>
                      </a:pPr>
                      <a:r>
                        <a:rPr lang="zh-CN" sz="2800" kern="100" dirty="0">
                          <a:effectLst/>
                          <a:latin typeface="Times New Roman"/>
                          <a:ea typeface="华文细黑"/>
                          <a:cs typeface="Times New Roman"/>
                        </a:rPr>
                        <a:t>考情速查</a:t>
                      </a:r>
                      <a:endParaRPr lang="zh-CN" sz="2800" kern="100" dirty="0">
                        <a:effectLst/>
                        <a:latin typeface="宋体"/>
                        <a:cs typeface="Courier New"/>
                      </a:endParaRPr>
                    </a:p>
                  </a:txBody>
                  <a:tcPr marL="40425" marR="404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2800" kern="100">
                          <a:effectLst/>
                          <a:latin typeface="Times New Roman"/>
                          <a:ea typeface="华文细黑"/>
                          <a:cs typeface="Times New Roman"/>
                        </a:rPr>
                        <a:t>命题揭秘</a:t>
                      </a:r>
                      <a:endParaRPr lang="zh-CN" sz="2800" kern="100">
                        <a:effectLst/>
                        <a:latin typeface="宋体"/>
                        <a:cs typeface="Courier New"/>
                      </a:endParaRPr>
                    </a:p>
                  </a:txBody>
                  <a:tcPr marL="40425" marR="404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46001">
                <a:tc>
                  <a:txBody>
                    <a:bodyPr/>
                    <a:lstStyle/>
                    <a:p>
                      <a:pPr algn="ctr">
                        <a:lnSpc>
                          <a:spcPct val="150000"/>
                        </a:lnSpc>
                        <a:spcAft>
                          <a:spcPts val="0"/>
                        </a:spcAft>
                        <a:tabLst>
                          <a:tab pos="2340610" algn="l"/>
                        </a:tabLst>
                      </a:pPr>
                      <a:r>
                        <a:rPr lang="en-US" sz="2800" kern="100">
                          <a:effectLst/>
                          <a:latin typeface="Times New Roman"/>
                          <a:ea typeface="华文细黑"/>
                          <a:cs typeface="Courier New"/>
                        </a:rPr>
                        <a:t>2015·</a:t>
                      </a:r>
                      <a:r>
                        <a:rPr lang="zh-CN" sz="2800" kern="100">
                          <a:effectLst/>
                          <a:latin typeface="Times New Roman"/>
                          <a:ea typeface="华文细黑"/>
                          <a:cs typeface="Times New Roman"/>
                        </a:rPr>
                        <a:t>北京高考，</a:t>
                      </a:r>
                      <a:r>
                        <a:rPr lang="en-US" sz="2800" kern="100">
                          <a:effectLst/>
                          <a:latin typeface="Times New Roman"/>
                          <a:ea typeface="华文细黑"/>
                          <a:cs typeface="Courier New"/>
                        </a:rPr>
                        <a:t>38(3)</a:t>
                      </a:r>
                      <a:endParaRPr lang="zh-CN" sz="2800" kern="100">
                        <a:effectLst/>
                        <a:latin typeface="宋体"/>
                        <a:cs typeface="Courier New"/>
                      </a:endParaRPr>
                    </a:p>
                    <a:p>
                      <a:pPr algn="ctr">
                        <a:lnSpc>
                          <a:spcPct val="150000"/>
                        </a:lnSpc>
                        <a:spcAft>
                          <a:spcPts val="0"/>
                        </a:spcAft>
                        <a:tabLst>
                          <a:tab pos="2340610" algn="l"/>
                        </a:tabLst>
                      </a:pPr>
                      <a:r>
                        <a:rPr lang="en-US" sz="2800" kern="100">
                          <a:effectLst/>
                          <a:latin typeface="Times New Roman"/>
                          <a:ea typeface="华文细黑"/>
                          <a:cs typeface="Courier New"/>
                        </a:rPr>
                        <a:t>2013·</a:t>
                      </a:r>
                      <a:r>
                        <a:rPr lang="zh-CN" sz="2800" kern="100">
                          <a:effectLst/>
                          <a:latin typeface="Times New Roman"/>
                          <a:ea typeface="华文细黑"/>
                          <a:cs typeface="Times New Roman"/>
                        </a:rPr>
                        <a:t>天津高考，</a:t>
                      </a:r>
                      <a:r>
                        <a:rPr lang="en-US" sz="2800" kern="100">
                          <a:effectLst/>
                          <a:latin typeface="Times New Roman"/>
                          <a:ea typeface="华文细黑"/>
                          <a:cs typeface="Courier New"/>
                        </a:rPr>
                        <a:t>10</a:t>
                      </a:r>
                      <a:endParaRPr lang="zh-CN" sz="2800" kern="100">
                        <a:effectLst/>
                        <a:latin typeface="宋体"/>
                        <a:cs typeface="Courier New"/>
                      </a:endParaRPr>
                    </a:p>
                    <a:p>
                      <a:pPr algn="ctr">
                        <a:lnSpc>
                          <a:spcPct val="150000"/>
                        </a:lnSpc>
                        <a:spcAft>
                          <a:spcPts val="0"/>
                        </a:spcAft>
                        <a:tabLst>
                          <a:tab pos="2340610" algn="l"/>
                        </a:tabLst>
                      </a:pPr>
                      <a:r>
                        <a:rPr lang="en-US" sz="2800" kern="100">
                          <a:effectLst/>
                          <a:latin typeface="Times New Roman"/>
                          <a:ea typeface="华文细黑"/>
                          <a:cs typeface="Courier New"/>
                        </a:rPr>
                        <a:t>2013·</a:t>
                      </a:r>
                      <a:r>
                        <a:rPr lang="zh-CN" sz="2800" kern="100">
                          <a:effectLst/>
                          <a:latin typeface="Times New Roman"/>
                          <a:ea typeface="华文细黑"/>
                          <a:cs typeface="Times New Roman"/>
                        </a:rPr>
                        <a:t>海南高考，</a:t>
                      </a:r>
                      <a:r>
                        <a:rPr lang="en-US" sz="2800" kern="100">
                          <a:effectLst/>
                          <a:latin typeface="Times New Roman"/>
                          <a:ea typeface="华文细黑"/>
                          <a:cs typeface="Courier New"/>
                        </a:rPr>
                        <a:t>24(1)</a:t>
                      </a:r>
                      <a:endParaRPr lang="zh-CN" sz="2800" kern="100">
                        <a:effectLst/>
                        <a:latin typeface="宋体"/>
                        <a:cs typeface="Courier New"/>
                      </a:endParaRPr>
                    </a:p>
                    <a:p>
                      <a:pPr algn="ctr">
                        <a:lnSpc>
                          <a:spcPct val="150000"/>
                        </a:lnSpc>
                        <a:spcAft>
                          <a:spcPts val="0"/>
                        </a:spcAft>
                        <a:tabLst>
                          <a:tab pos="2340610" algn="l"/>
                        </a:tabLst>
                      </a:pPr>
                      <a:r>
                        <a:rPr lang="en-US" sz="2800" kern="100">
                          <a:effectLst/>
                          <a:latin typeface="Times New Roman"/>
                          <a:ea typeface="华文细黑"/>
                          <a:cs typeface="Courier New"/>
                        </a:rPr>
                        <a:t>2013·</a:t>
                      </a:r>
                      <a:r>
                        <a:rPr lang="zh-CN" sz="2800" kern="100">
                          <a:effectLst/>
                          <a:latin typeface="Times New Roman"/>
                          <a:ea typeface="华文细黑"/>
                          <a:cs typeface="Times New Roman"/>
                        </a:rPr>
                        <a:t>重庆高考，</a:t>
                      </a:r>
                      <a:r>
                        <a:rPr lang="en-US" sz="2800" kern="100">
                          <a:effectLst/>
                          <a:latin typeface="Times New Roman"/>
                          <a:ea typeface="华文细黑"/>
                          <a:cs typeface="Courier New"/>
                        </a:rPr>
                        <a:t>14(1)</a:t>
                      </a:r>
                      <a:endParaRPr lang="zh-CN" sz="2800" kern="100">
                        <a:effectLst/>
                        <a:latin typeface="宋体"/>
                        <a:cs typeface="Courier New"/>
                      </a:endParaRPr>
                    </a:p>
                  </a:txBody>
                  <a:tcPr marL="40425" marR="404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800" kern="100" dirty="0">
                          <a:effectLst/>
                          <a:latin typeface="Times New Roman"/>
                          <a:ea typeface="华文细黑"/>
                          <a:cs typeface="Times New Roman"/>
                        </a:rPr>
                        <a:t>政府权威这一考点具有较强的综合性，一方面，以选择题的形式考查政府行为与树立政府权威的关系；另一方面，以主观题的形式考查如何树立政府权威。</a:t>
                      </a:r>
                      <a:endParaRPr lang="zh-CN" sz="2800" kern="100" dirty="0">
                        <a:effectLst/>
                        <a:latin typeface="宋体"/>
                        <a:cs typeface="Courier New"/>
                      </a:endParaRPr>
                    </a:p>
                  </a:txBody>
                  <a:tcPr marL="40425" marR="404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061911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91133" y="117426"/>
            <a:ext cx="11458743" cy="687600"/>
          </a:xfrm>
          <a:prstGeom prst="rect">
            <a:avLst/>
          </a:prstGeom>
        </p:spPr>
        <p:txBody>
          <a:bodyPr wrap="square" lIns="121898" tIns="60948" rIns="121898" bIns="60948">
            <a:spAutoFit/>
          </a:bodyPr>
          <a:lstStyle/>
          <a:p>
            <a:pPr algn="just">
              <a:lnSpc>
                <a:spcPct val="150000"/>
              </a:lnSpc>
              <a:spcAft>
                <a:spcPts val="0"/>
              </a:spcAft>
              <a:tabLst>
                <a:tab pos="1890395" algn="l"/>
              </a:tabLst>
            </a:pPr>
            <a:r>
              <a:rPr lang="zh-CN" altLang="en-US" sz="2800" b="1" kern="100" dirty="0">
                <a:solidFill>
                  <a:srgbClr val="0000FF"/>
                </a:solidFill>
                <a:latin typeface="Times New Roman" pitchFamily="18" charset="0"/>
                <a:cs typeface="Times New Roman" pitchFamily="18" charset="0"/>
              </a:rPr>
              <a:t>考向</a:t>
            </a:r>
            <a:r>
              <a:rPr lang="en-US" altLang="zh-CN" sz="2800" b="1" kern="100" dirty="0">
                <a:solidFill>
                  <a:srgbClr val="0000FF"/>
                </a:solidFill>
                <a:latin typeface="Times New Roman" pitchFamily="18" charset="0"/>
                <a:cs typeface="Times New Roman" pitchFamily="18" charset="0"/>
              </a:rPr>
              <a:t>1</a:t>
            </a:r>
            <a:r>
              <a:rPr lang="zh-CN" altLang="en-US" sz="2800" b="1" kern="100" dirty="0">
                <a:solidFill>
                  <a:srgbClr val="0000FF"/>
                </a:solidFill>
                <a:latin typeface="Times New Roman" pitchFamily="18" charset="0"/>
                <a:cs typeface="Times New Roman" pitchFamily="18" charset="0"/>
              </a:rPr>
              <a:t>　政府权威的</a:t>
            </a:r>
            <a:r>
              <a:rPr lang="zh-CN" altLang="en-US" sz="2800" b="1" kern="100" dirty="0" smtClean="0">
                <a:solidFill>
                  <a:srgbClr val="0000FF"/>
                </a:solidFill>
                <a:latin typeface="Times New Roman" pitchFamily="18" charset="0"/>
                <a:cs typeface="Times New Roman" pitchFamily="18" charset="0"/>
              </a:rPr>
              <a:t>树立</a:t>
            </a:r>
            <a:r>
              <a:rPr lang="en-US" altLang="zh-CN" sz="2800" b="1" kern="100" dirty="0" smtClean="0">
                <a:solidFill>
                  <a:srgbClr val="0000FF"/>
                </a:solidFill>
                <a:latin typeface="Times New Roman" pitchFamily="18" charset="0"/>
                <a:cs typeface="Times New Roman" pitchFamily="18" charset="0"/>
              </a:rPr>
              <a:t>		</a:t>
            </a:r>
            <a:endParaRPr lang="zh-CN" altLang="zh-CN" sz="2800" kern="100" dirty="0">
              <a:solidFill>
                <a:srgbClr val="0000FF"/>
              </a:solidFill>
              <a:effectLst/>
              <a:latin typeface="Times New Roman" pitchFamily="18" charset="0"/>
              <a:cs typeface="Times New Roman" pitchFamily="18" charset="0"/>
            </a:endParaRPr>
          </a:p>
        </p:txBody>
      </p:sp>
      <p:sp>
        <p:nvSpPr>
          <p:cNvPr id="4" name="矩形 3"/>
          <p:cNvSpPr/>
          <p:nvPr/>
        </p:nvSpPr>
        <p:spPr>
          <a:xfrm>
            <a:off x="388311" y="733793"/>
            <a:ext cx="11179503" cy="6140142"/>
          </a:xfrm>
          <a:prstGeom prst="rect">
            <a:avLst/>
          </a:prstGeom>
        </p:spPr>
        <p:txBody>
          <a:bodyPr>
            <a:spAutoFit/>
          </a:bodyPr>
          <a:lstStyle/>
          <a:p>
            <a:pPr algn="just">
              <a:lnSpc>
                <a:spcPct val="150000"/>
              </a:lnSpc>
              <a:spcAft>
                <a:spcPts val="0"/>
              </a:spcAft>
              <a:tabLst>
                <a:tab pos="2340610" algn="l"/>
              </a:tabLst>
            </a:pPr>
            <a:r>
              <a:rPr lang="zh-CN" altLang="zh-CN" sz="2600" b="1" dirty="0" smtClean="0">
                <a:solidFill>
                  <a:schemeClr val="accent6">
                    <a:lumMod val="75000"/>
                  </a:schemeClr>
                </a:solidFill>
                <a:latin typeface="Times New Roman" pitchFamily="18" charset="0"/>
                <a:cs typeface="Times New Roman" pitchFamily="18" charset="0"/>
              </a:rPr>
              <a:t>典例</a:t>
            </a:r>
            <a:r>
              <a:rPr lang="en-US" altLang="zh-CN" sz="2600" b="1" dirty="0" smtClean="0">
                <a:solidFill>
                  <a:schemeClr val="accent6">
                    <a:lumMod val="75000"/>
                  </a:schemeClr>
                </a:solidFill>
                <a:latin typeface="Times New Roman" pitchFamily="18" charset="0"/>
                <a:cs typeface="Times New Roman" pitchFamily="18" charset="0"/>
              </a:rPr>
              <a:t>5</a:t>
            </a:r>
            <a:r>
              <a:rPr lang="zh-CN" altLang="zh-CN" sz="2600" kern="100" dirty="0" smtClean="0">
                <a:latin typeface="Times New Roman"/>
                <a:ea typeface="华文细黑"/>
                <a:cs typeface="Times New Roman"/>
              </a:rPr>
              <a:t>　</a:t>
            </a:r>
            <a:r>
              <a:rPr lang="en-US" altLang="zh-CN" sz="2600" kern="100" dirty="0">
                <a:latin typeface="Times New Roman"/>
                <a:ea typeface="华文细黑"/>
                <a:cs typeface="Courier New"/>
              </a:rPr>
              <a:t>(2013·</a:t>
            </a:r>
            <a:r>
              <a:rPr lang="zh-CN" altLang="zh-CN" sz="2600" kern="100" dirty="0">
                <a:latin typeface="Times New Roman"/>
                <a:ea typeface="华文细黑"/>
                <a:cs typeface="Times New Roman"/>
              </a:rPr>
              <a:t>海南高考</a:t>
            </a:r>
            <a:r>
              <a:rPr lang="en-US" altLang="zh-CN" sz="2600" kern="100" dirty="0">
                <a:latin typeface="Times New Roman"/>
                <a:ea typeface="华文细黑"/>
                <a:cs typeface="Courier New"/>
              </a:rPr>
              <a:t>)</a:t>
            </a:r>
            <a:r>
              <a:rPr lang="zh-CN" altLang="zh-CN" sz="2600" kern="100" dirty="0">
                <a:latin typeface="Times New Roman"/>
                <a:ea typeface="华文细黑"/>
                <a:cs typeface="Times New Roman"/>
              </a:rPr>
              <a:t>阅读材料，完成下题。</a:t>
            </a:r>
            <a:endParaRPr lang="zh-CN" altLang="zh-CN" sz="2600" kern="100" dirty="0">
              <a:latin typeface="宋体"/>
              <a:cs typeface="Courier New"/>
            </a:endParaRPr>
          </a:p>
          <a:p>
            <a:pPr algn="just">
              <a:lnSpc>
                <a:spcPct val="150000"/>
              </a:lnSpc>
              <a:spcAft>
                <a:spcPts val="0"/>
              </a:spcAft>
              <a:tabLst>
                <a:tab pos="2340610" algn="l"/>
              </a:tabLst>
            </a:pPr>
            <a:r>
              <a:rPr lang="zh-CN" altLang="zh-CN" sz="2600" kern="100" dirty="0">
                <a:latin typeface="Times New Roman"/>
                <a:ea typeface="华文细黑"/>
                <a:cs typeface="Times New Roman"/>
              </a:rPr>
              <a:t>近年来，我国一些地方在抓粮食生产的同时，采取多种措施，植树造林绿化环境。由于种种原因，成效大为不同。</a:t>
            </a:r>
            <a:endParaRPr lang="zh-CN" altLang="zh-CN" sz="2600" kern="100" dirty="0">
              <a:latin typeface="宋体"/>
              <a:cs typeface="Courier New"/>
            </a:endParaRPr>
          </a:p>
          <a:p>
            <a:pPr>
              <a:lnSpc>
                <a:spcPct val="150000"/>
              </a:lnSpc>
            </a:pPr>
            <a:r>
              <a:rPr lang="zh-CN" altLang="zh-CN" sz="2800" b="1" kern="100" dirty="0">
                <a:solidFill>
                  <a:srgbClr val="0000FF"/>
                </a:solidFill>
                <a:latin typeface="Times New Roman" pitchFamily="18" charset="0"/>
                <a:cs typeface="Times New Roman" pitchFamily="18" charset="0"/>
              </a:rPr>
              <a:t>材料一</a:t>
            </a:r>
            <a:r>
              <a:rPr lang="zh-CN" altLang="zh-CN" sz="2600" kern="100" dirty="0">
                <a:latin typeface="Times New Roman"/>
                <a:ea typeface="华文细黑"/>
                <a:cs typeface="Times New Roman"/>
              </a:rPr>
              <a:t>　由于气候变迁，甲县的耕地沙化严重。为防止土地退化，实现农业可持续发展，在县政府的领导下，当地利用泡桐树适应性强、扎根较深、生长迅速等特性，探索出农作物与泡桐树间作的耕种模式，既防风固沙绿化环境，营造了良好的农田小气候，又促进了农作物增产。经过多年的努力，甲县已经将</a:t>
            </a:r>
            <a:r>
              <a:rPr lang="en-US" altLang="zh-CN" sz="2600" kern="100" dirty="0">
                <a:latin typeface="Times New Roman"/>
                <a:ea typeface="华文细黑"/>
              </a:rPr>
              <a:t>46</a:t>
            </a:r>
            <a:r>
              <a:rPr lang="zh-CN" altLang="zh-CN" sz="2600" kern="100" dirty="0">
                <a:latin typeface="Times New Roman"/>
                <a:ea typeface="华文细黑"/>
                <a:cs typeface="Times New Roman"/>
              </a:rPr>
              <a:t>万亩</a:t>
            </a:r>
            <a:r>
              <a:rPr lang="en-US" altLang="zh-CN" sz="2600" kern="100" dirty="0">
                <a:latin typeface="Times New Roman"/>
                <a:ea typeface="华文细黑"/>
              </a:rPr>
              <a:t>(1</a:t>
            </a:r>
            <a:r>
              <a:rPr lang="zh-CN" altLang="zh-CN" sz="2600" kern="100" dirty="0">
                <a:latin typeface="Times New Roman"/>
                <a:ea typeface="华文细黑"/>
                <a:cs typeface="Times New Roman"/>
              </a:rPr>
              <a:t>公顷＝</a:t>
            </a:r>
            <a:r>
              <a:rPr lang="en-US" altLang="zh-CN" sz="2600" kern="100" dirty="0">
                <a:latin typeface="Times New Roman"/>
                <a:ea typeface="华文细黑"/>
              </a:rPr>
              <a:t>15</a:t>
            </a:r>
            <a:r>
              <a:rPr lang="zh-CN" altLang="zh-CN" sz="2600" kern="100" dirty="0">
                <a:latin typeface="Times New Roman"/>
                <a:ea typeface="华文细黑"/>
                <a:cs typeface="Times New Roman"/>
              </a:rPr>
              <a:t>亩</a:t>
            </a:r>
            <a:r>
              <a:rPr lang="en-US" altLang="zh-CN" sz="2600" kern="100" dirty="0">
                <a:latin typeface="Times New Roman"/>
                <a:ea typeface="华文细黑"/>
              </a:rPr>
              <a:t>)</a:t>
            </a:r>
            <a:r>
              <a:rPr lang="zh-CN" altLang="zh-CN" sz="2600" kern="100" dirty="0">
                <a:latin typeface="Times New Roman"/>
                <a:ea typeface="华文细黑"/>
                <a:cs typeface="Times New Roman"/>
              </a:rPr>
              <a:t>沙化土改造为良田，森林覆盖率也由上世纪</a:t>
            </a:r>
            <a:r>
              <a:rPr lang="en-US" altLang="zh-CN" sz="2600" kern="100" dirty="0">
                <a:latin typeface="Times New Roman"/>
                <a:ea typeface="华文细黑"/>
              </a:rPr>
              <a:t>80</a:t>
            </a:r>
            <a:r>
              <a:rPr lang="zh-CN" altLang="zh-CN" sz="2600" kern="100" dirty="0">
                <a:latin typeface="Times New Roman"/>
                <a:ea typeface="华文细黑"/>
                <a:cs typeface="Times New Roman"/>
              </a:rPr>
              <a:t>年代的</a:t>
            </a:r>
            <a:r>
              <a:rPr lang="en-US" altLang="zh-CN" sz="2600" kern="100" dirty="0">
                <a:latin typeface="Times New Roman"/>
                <a:ea typeface="华文细黑"/>
              </a:rPr>
              <a:t>8%</a:t>
            </a:r>
            <a:r>
              <a:rPr lang="zh-CN" altLang="zh-CN" sz="2600" kern="100" dirty="0">
                <a:latin typeface="Times New Roman"/>
                <a:ea typeface="华文细黑"/>
                <a:cs typeface="Times New Roman"/>
              </a:rPr>
              <a:t>提高到现在的</a:t>
            </a:r>
            <a:r>
              <a:rPr lang="en-US" altLang="zh-CN" sz="2600" kern="100" dirty="0">
                <a:latin typeface="Times New Roman"/>
                <a:ea typeface="华文细黑"/>
              </a:rPr>
              <a:t>20.16%</a:t>
            </a:r>
            <a:r>
              <a:rPr lang="zh-CN" altLang="zh-CN" sz="2600" kern="100" dirty="0">
                <a:latin typeface="Times New Roman"/>
                <a:ea typeface="华文细黑"/>
                <a:cs typeface="Times New Roman"/>
              </a:rPr>
              <a:t>，主产作物小麦亩产增收</a:t>
            </a:r>
            <a:r>
              <a:rPr lang="en-US" altLang="zh-CN" sz="2600" kern="100" dirty="0">
                <a:latin typeface="Times New Roman"/>
                <a:ea typeface="华文细黑"/>
              </a:rPr>
              <a:t>15%</a:t>
            </a:r>
            <a:r>
              <a:rPr lang="zh-CN" altLang="zh-CN" sz="2600" kern="100" dirty="0">
                <a:latin typeface="Times New Roman"/>
                <a:ea typeface="华文细黑"/>
                <a:cs typeface="Times New Roman"/>
              </a:rPr>
              <a:t>～</a:t>
            </a:r>
            <a:r>
              <a:rPr lang="en-US" altLang="zh-CN" sz="2600" kern="100" dirty="0">
                <a:latin typeface="Times New Roman"/>
                <a:ea typeface="华文细黑"/>
              </a:rPr>
              <a:t>20%</a:t>
            </a:r>
            <a:r>
              <a:rPr lang="zh-CN" altLang="zh-CN" sz="2600" kern="100" dirty="0">
                <a:latin typeface="Times New Roman"/>
                <a:ea typeface="华文细黑"/>
                <a:cs typeface="Times New Roman"/>
              </a:rPr>
              <a:t>，实现生态效益与经济效益双丰收，激发了农民保护生态环境的积极性。</a:t>
            </a:r>
            <a:endParaRPr lang="zh-CN" altLang="zh-CN" sz="2600" kern="100" dirty="0">
              <a:effectLst/>
              <a:latin typeface="宋体"/>
              <a:cs typeface="Courier New"/>
            </a:endParaRPr>
          </a:p>
        </p:txBody>
      </p:sp>
      <p:sp>
        <p:nvSpPr>
          <p:cNvPr id="12" name="Rectangle 7"/>
          <p:cNvSpPr>
            <a:spLocks noChangeArrowheads="1"/>
          </p:cNvSpPr>
          <p:nvPr/>
        </p:nvSpPr>
        <p:spPr bwMode="auto">
          <a:xfrm>
            <a:off x="0" y="556563"/>
            <a:ext cx="1219041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Tree>
    <p:extLst>
      <p:ext uri="{BB962C8B-B14F-4D97-AF65-F5344CB8AC3E}">
        <p14:creationId xmlns:p14="http://schemas.microsoft.com/office/powerpoint/2010/main" val="185332113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88311" y="477466"/>
            <a:ext cx="11179503" cy="5826723"/>
          </a:xfrm>
          <a:prstGeom prst="rect">
            <a:avLst/>
          </a:prstGeom>
        </p:spPr>
        <p:txBody>
          <a:bodyPr>
            <a:spAutoFit/>
          </a:bodyPr>
          <a:lstStyle/>
          <a:p>
            <a:pPr algn="just">
              <a:lnSpc>
                <a:spcPct val="150000"/>
              </a:lnSpc>
              <a:spcAft>
                <a:spcPts val="0"/>
              </a:spcAft>
              <a:tabLst>
                <a:tab pos="2340610" algn="l"/>
              </a:tabLst>
            </a:pPr>
            <a:r>
              <a:rPr lang="zh-CN" altLang="zh-CN" sz="2800" b="1" kern="100" dirty="0">
                <a:solidFill>
                  <a:srgbClr val="0000FF"/>
                </a:solidFill>
                <a:latin typeface="Times New Roman" pitchFamily="18" charset="0"/>
                <a:cs typeface="Times New Roman" pitchFamily="18" charset="0"/>
              </a:rPr>
              <a:t>材料二</a:t>
            </a:r>
            <a:r>
              <a:rPr lang="zh-CN" altLang="zh-CN" sz="2800" kern="100" dirty="0" smtClean="0">
                <a:latin typeface="Times New Roman"/>
                <a:ea typeface="华文细黑"/>
                <a:cs typeface="Times New Roman"/>
              </a:rPr>
              <a:t>　乙县气候温暖湿润，适宜种粮，素有</a:t>
            </a:r>
            <a:r>
              <a:rPr lang="en-US" altLang="zh-CN" sz="2800" kern="100" dirty="0" smtClean="0">
                <a:latin typeface="宋体"/>
                <a:ea typeface="华文细黑"/>
                <a:cs typeface="Times New Roman"/>
              </a:rPr>
              <a:t>“</a:t>
            </a:r>
            <a:r>
              <a:rPr lang="zh-CN" altLang="zh-CN" sz="2800" kern="100" dirty="0" smtClean="0">
                <a:latin typeface="Times New Roman"/>
                <a:ea typeface="华文细黑"/>
                <a:cs typeface="Times New Roman"/>
              </a:rPr>
              <a:t>鱼米之乡</a:t>
            </a:r>
            <a:r>
              <a:rPr lang="en-US" altLang="zh-CN" sz="2800" kern="100" dirty="0" smtClean="0">
                <a:latin typeface="宋体"/>
                <a:ea typeface="华文细黑"/>
                <a:cs typeface="Times New Roman"/>
              </a:rPr>
              <a:t>”</a:t>
            </a:r>
            <a:r>
              <a:rPr lang="zh-CN" altLang="zh-CN" sz="2800" kern="100" dirty="0" smtClean="0">
                <a:latin typeface="Times New Roman"/>
                <a:ea typeface="华文细黑"/>
                <a:cs typeface="Times New Roman"/>
              </a:rPr>
              <a:t>之称，是国家首批商品粮基地。该县为实施森林增长工程，计划五年内植树</a:t>
            </a:r>
            <a:r>
              <a:rPr lang="en-US" altLang="zh-CN" sz="2800" kern="100" dirty="0" smtClean="0">
                <a:latin typeface="Times New Roman"/>
                <a:ea typeface="华文细黑"/>
              </a:rPr>
              <a:t>50</a:t>
            </a:r>
            <a:r>
              <a:rPr lang="zh-CN" altLang="zh-CN" sz="2800" kern="100" dirty="0" smtClean="0">
                <a:latin typeface="Times New Roman"/>
                <a:ea typeface="华文细黑"/>
                <a:cs typeface="Times New Roman"/>
              </a:rPr>
              <a:t>万亩</a:t>
            </a:r>
            <a:r>
              <a:rPr lang="en-US" altLang="zh-CN" sz="2800" kern="100" dirty="0" smtClean="0">
                <a:latin typeface="Times New Roman"/>
                <a:ea typeface="华文细黑"/>
              </a:rPr>
              <a:t>(</a:t>
            </a:r>
            <a:r>
              <a:rPr lang="zh-CN" altLang="zh-CN" sz="2800" kern="100" dirty="0" smtClean="0">
                <a:latin typeface="Times New Roman"/>
                <a:ea typeface="华文细黑"/>
                <a:cs typeface="Times New Roman"/>
              </a:rPr>
              <a:t>约占该县耕地面积的三分之一</a:t>
            </a:r>
            <a:r>
              <a:rPr lang="en-US" altLang="zh-CN" sz="2800" kern="100" dirty="0" smtClean="0">
                <a:latin typeface="Times New Roman"/>
                <a:ea typeface="华文细黑"/>
              </a:rPr>
              <a:t>)</a:t>
            </a:r>
            <a:r>
              <a:rPr lang="zh-CN" altLang="zh-CN" sz="2800" kern="100" dirty="0" smtClean="0">
                <a:latin typeface="Times New Roman"/>
                <a:ea typeface="华文细黑"/>
                <a:cs typeface="Times New Roman"/>
              </a:rPr>
              <a:t>，</a:t>
            </a:r>
            <a:r>
              <a:rPr lang="en-US" altLang="zh-CN" sz="2800" kern="100" dirty="0" smtClean="0">
                <a:latin typeface="Times New Roman"/>
                <a:ea typeface="华文细黑"/>
              </a:rPr>
              <a:t>2013</a:t>
            </a:r>
            <a:r>
              <a:rPr lang="zh-CN" altLang="zh-CN" sz="2800" kern="100" dirty="0" smtClean="0">
                <a:latin typeface="Times New Roman"/>
                <a:ea typeface="华文细黑"/>
                <a:cs typeface="Times New Roman"/>
              </a:rPr>
              <a:t>年一年要完成植树</a:t>
            </a:r>
            <a:r>
              <a:rPr lang="en-US" altLang="zh-CN" sz="2800" kern="100" dirty="0" smtClean="0">
                <a:latin typeface="Times New Roman"/>
                <a:ea typeface="华文细黑"/>
              </a:rPr>
              <a:t>10</a:t>
            </a:r>
            <a:r>
              <a:rPr lang="zh-CN" altLang="zh-CN" sz="2800" kern="100" dirty="0" smtClean="0">
                <a:latin typeface="Times New Roman"/>
                <a:ea typeface="华文细黑"/>
                <a:cs typeface="Times New Roman"/>
              </a:rPr>
              <a:t>万多亩。为此，县政府制定了《实现</a:t>
            </a:r>
            <a:r>
              <a:rPr lang="en-US" altLang="zh-CN" sz="2800" kern="100" dirty="0" smtClean="0">
                <a:latin typeface="宋体"/>
                <a:ea typeface="华文细黑"/>
                <a:cs typeface="Times New Roman"/>
              </a:rPr>
              <a:t>“</a:t>
            </a:r>
            <a:r>
              <a:rPr lang="zh-CN" altLang="zh-CN" sz="2800" kern="100" dirty="0" smtClean="0">
                <a:latin typeface="Times New Roman"/>
                <a:ea typeface="华文细黑"/>
                <a:cs typeface="Times New Roman"/>
              </a:rPr>
              <a:t>森林增长</a:t>
            </a:r>
            <a:r>
              <a:rPr lang="en-US" altLang="zh-CN" sz="2800" kern="100" dirty="0" smtClean="0">
                <a:latin typeface="宋体"/>
                <a:ea typeface="华文细黑"/>
                <a:cs typeface="Times New Roman"/>
              </a:rPr>
              <a:t>”</a:t>
            </a:r>
            <a:r>
              <a:rPr lang="zh-CN" altLang="zh-CN" sz="2800" kern="100" dirty="0" smtClean="0">
                <a:latin typeface="Times New Roman"/>
                <a:ea typeface="华文细黑"/>
                <a:cs typeface="Times New Roman"/>
              </a:rPr>
              <a:t>的实施意见》。由于适宜造林的土地并不多，为了完成任务，一些乡镇以每亩一年</a:t>
            </a:r>
            <a:r>
              <a:rPr lang="en-US" altLang="zh-CN" sz="2800" kern="100" dirty="0" smtClean="0">
                <a:latin typeface="Times New Roman"/>
                <a:ea typeface="华文细黑"/>
              </a:rPr>
              <a:t>600</a:t>
            </a:r>
            <a:r>
              <a:rPr lang="zh-CN" altLang="zh-CN" sz="2800" kern="100" dirty="0" smtClean="0">
                <a:latin typeface="Times New Roman"/>
                <a:ea typeface="华文细黑"/>
                <a:cs typeface="Times New Roman"/>
              </a:rPr>
              <a:t>元左右的价格将已种植小麦和油菜的耕地流转出来植树。有的是农作物与树苗间种，有的是直接将地里的油菜、小麦全部刨掉栽上树苗。这种做法既改变了土地用途，影响了粮食生产，也损害了农民利益，受到许多基层干部和农民的质疑。</a:t>
            </a:r>
            <a:endParaRPr lang="zh-CN" altLang="zh-CN" sz="2600" kern="100" dirty="0">
              <a:effectLst/>
              <a:latin typeface="宋体"/>
              <a:cs typeface="Courier New"/>
            </a:endParaRPr>
          </a:p>
        </p:txBody>
      </p:sp>
      <p:sp>
        <p:nvSpPr>
          <p:cNvPr id="12" name="Rectangle 7"/>
          <p:cNvSpPr>
            <a:spLocks noChangeArrowheads="1"/>
          </p:cNvSpPr>
          <p:nvPr/>
        </p:nvSpPr>
        <p:spPr bwMode="auto">
          <a:xfrm>
            <a:off x="0" y="556563"/>
            <a:ext cx="1219041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Tree>
    <p:extLst>
      <p:ext uri="{BB962C8B-B14F-4D97-AF65-F5344CB8AC3E}">
        <p14:creationId xmlns:p14="http://schemas.microsoft.com/office/powerpoint/2010/main" val="100631067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06574" y="117426"/>
            <a:ext cx="11518253" cy="6561412"/>
          </a:xfrm>
          <a:prstGeom prst="rect">
            <a:avLst/>
          </a:prstGeom>
        </p:spPr>
        <p:txBody>
          <a:bodyPr>
            <a:spAutoFit/>
          </a:bodyPr>
          <a:lstStyle/>
          <a:p>
            <a:pPr algn="just">
              <a:lnSpc>
                <a:spcPct val="150000"/>
              </a:lnSpc>
              <a:spcAft>
                <a:spcPts val="0"/>
              </a:spcAft>
              <a:tabLst>
                <a:tab pos="2340610" algn="l"/>
              </a:tabLst>
            </a:pPr>
            <a:r>
              <a:rPr lang="zh-CN" altLang="zh-CN" sz="2600" kern="100" dirty="0">
                <a:latin typeface="Times New Roman"/>
                <a:ea typeface="华文细黑"/>
                <a:cs typeface="Times New Roman"/>
              </a:rPr>
              <a:t>结合材料，运用政治生活知识，分析两地政府推行的植树造林活动对政府权威产生的不同影响，并说明基层政府应怎样正确行使权力，树立自己的权威</a:t>
            </a:r>
            <a:r>
              <a:rPr lang="zh-CN" altLang="zh-CN" sz="2600" kern="100" dirty="0" smtClean="0">
                <a:latin typeface="Times New Roman"/>
                <a:ea typeface="华文细黑"/>
                <a:cs typeface="Times New Roman"/>
              </a:rPr>
              <a:t>。</a:t>
            </a:r>
            <a:endParaRPr lang="en-US" altLang="zh-CN" sz="2600" kern="100" dirty="0" smtClean="0">
              <a:latin typeface="Times New Roman"/>
              <a:ea typeface="华文细黑"/>
              <a:cs typeface="Times New Roman"/>
            </a:endParaRPr>
          </a:p>
          <a:p>
            <a:pPr algn="just">
              <a:lnSpc>
                <a:spcPct val="150000"/>
              </a:lnSpc>
              <a:spcAft>
                <a:spcPts val="0"/>
              </a:spcAft>
              <a:tabLst>
                <a:tab pos="2340610" algn="l"/>
              </a:tabLst>
            </a:pPr>
            <a:r>
              <a:rPr lang="zh-CN" altLang="zh-CN" sz="2600" b="1" kern="100" dirty="0">
                <a:solidFill>
                  <a:srgbClr val="0000FF"/>
                </a:solidFill>
                <a:latin typeface="Times New Roman"/>
                <a:cs typeface="Times New Roman"/>
              </a:rPr>
              <a:t>解析　</a:t>
            </a:r>
            <a:r>
              <a:rPr lang="zh-CN" altLang="zh-CN" sz="2600" kern="100" dirty="0">
                <a:latin typeface="Times New Roman"/>
                <a:ea typeface="华文细黑"/>
                <a:cs typeface="Times New Roman"/>
              </a:rPr>
              <a:t>第一小问考查政府权威的影响因素，很显然，甲县政府提升了权威，而乙县政府削弱了权威</a:t>
            </a:r>
            <a:r>
              <a:rPr lang="zh-CN" altLang="zh-CN" sz="2600" kern="100" dirty="0" smtClean="0">
                <a:latin typeface="Times New Roman"/>
                <a:ea typeface="华文细黑"/>
                <a:cs typeface="Times New Roman"/>
              </a:rPr>
              <a:t>；</a:t>
            </a:r>
            <a:endParaRPr lang="en-US" altLang="zh-CN" sz="2600" kern="100" dirty="0" smtClean="0">
              <a:latin typeface="Times New Roman"/>
              <a:ea typeface="华文细黑"/>
              <a:cs typeface="Times New Roman"/>
            </a:endParaRPr>
          </a:p>
          <a:p>
            <a:pPr algn="just">
              <a:lnSpc>
                <a:spcPct val="150000"/>
              </a:lnSpc>
              <a:spcAft>
                <a:spcPts val="0"/>
              </a:spcAft>
              <a:tabLst>
                <a:tab pos="2340610" algn="l"/>
              </a:tabLst>
            </a:pPr>
            <a:r>
              <a:rPr lang="zh-CN" altLang="zh-CN" sz="2600" kern="100" dirty="0" smtClean="0">
                <a:latin typeface="Times New Roman"/>
                <a:ea typeface="华文细黑"/>
                <a:cs typeface="Times New Roman"/>
              </a:rPr>
              <a:t>第二</a:t>
            </a:r>
            <a:r>
              <a:rPr lang="zh-CN" altLang="zh-CN" sz="2600" kern="100" dirty="0">
                <a:latin typeface="Times New Roman"/>
                <a:ea typeface="华文细黑"/>
                <a:cs typeface="Times New Roman"/>
              </a:rPr>
              <a:t>小问是考查提升政府权威的措施，直接依据教材知识并结合材料回答即可</a:t>
            </a:r>
            <a:r>
              <a:rPr lang="zh-CN" altLang="zh-CN" sz="2600" kern="100" dirty="0" smtClean="0">
                <a:latin typeface="Times New Roman"/>
                <a:ea typeface="华文细黑"/>
                <a:cs typeface="Times New Roman"/>
              </a:rPr>
              <a:t>。</a:t>
            </a:r>
            <a:endParaRPr lang="en-US" altLang="zh-CN" sz="2600" kern="100" dirty="0" smtClean="0">
              <a:latin typeface="Times New Roman"/>
              <a:ea typeface="华文细黑"/>
              <a:cs typeface="Times New Roman"/>
            </a:endParaRPr>
          </a:p>
          <a:p>
            <a:pPr>
              <a:lnSpc>
                <a:spcPct val="150000"/>
              </a:lnSpc>
            </a:pPr>
            <a:r>
              <a:rPr lang="zh-CN" altLang="zh-CN" sz="2600" b="1" kern="100" dirty="0">
                <a:solidFill>
                  <a:srgbClr val="0000FF"/>
                </a:solidFill>
                <a:latin typeface="Times New Roman"/>
                <a:cs typeface="Times New Roman"/>
              </a:rPr>
              <a:t>答案　</a:t>
            </a:r>
            <a:r>
              <a:rPr lang="en-US" altLang="zh-CN" sz="2600" kern="100" dirty="0">
                <a:solidFill>
                  <a:schemeClr val="accent6">
                    <a:lumMod val="75000"/>
                  </a:schemeClr>
                </a:solidFill>
                <a:latin typeface="Times New Roman"/>
                <a:ea typeface="华文细黑"/>
              </a:rPr>
              <a:t>(1)</a:t>
            </a:r>
            <a:r>
              <a:rPr lang="zh-CN" altLang="zh-CN" sz="2600" kern="100" dirty="0">
                <a:solidFill>
                  <a:schemeClr val="accent6">
                    <a:lumMod val="75000"/>
                  </a:schemeClr>
                </a:solidFill>
                <a:latin typeface="Times New Roman"/>
                <a:ea typeface="华文细黑"/>
                <a:cs typeface="Times New Roman"/>
              </a:rPr>
              <a:t>甲县紧密结合本地实际，获得良好的经济效益与生态效益，得到农民群众的普遍认同，树立了政府的权威。乙县依赖行政权力推行</a:t>
            </a:r>
            <a:r>
              <a:rPr lang="en-US" altLang="zh-CN" sz="2600" kern="100" dirty="0">
                <a:solidFill>
                  <a:schemeClr val="accent6">
                    <a:lumMod val="75000"/>
                  </a:schemeClr>
                </a:solidFill>
                <a:latin typeface="宋体"/>
                <a:ea typeface="华文细黑"/>
                <a:cs typeface="Times New Roman"/>
              </a:rPr>
              <a:t>“</a:t>
            </a:r>
            <a:r>
              <a:rPr lang="zh-CN" altLang="zh-CN" sz="2600" kern="100" dirty="0">
                <a:solidFill>
                  <a:schemeClr val="accent6">
                    <a:lumMod val="75000"/>
                  </a:schemeClr>
                </a:solidFill>
                <a:latin typeface="Times New Roman"/>
                <a:ea typeface="华文细黑"/>
                <a:cs typeface="Times New Roman"/>
              </a:rPr>
              <a:t>森林增长</a:t>
            </a:r>
            <a:r>
              <a:rPr lang="en-US" altLang="zh-CN" sz="2600" kern="100" dirty="0">
                <a:solidFill>
                  <a:schemeClr val="accent6">
                    <a:lumMod val="75000"/>
                  </a:schemeClr>
                </a:solidFill>
                <a:latin typeface="宋体"/>
                <a:ea typeface="华文细黑"/>
                <a:cs typeface="Times New Roman"/>
              </a:rPr>
              <a:t>”</a:t>
            </a:r>
            <a:r>
              <a:rPr lang="zh-CN" altLang="zh-CN" sz="2600" kern="100" dirty="0">
                <a:solidFill>
                  <a:schemeClr val="accent6">
                    <a:lumMod val="75000"/>
                  </a:schemeClr>
                </a:solidFill>
                <a:latin typeface="Times New Roman"/>
                <a:ea typeface="华文细黑"/>
                <a:cs typeface="Times New Roman"/>
              </a:rPr>
              <a:t>工程，没有得到群众的认可和接受，削弱了政府的权威。</a:t>
            </a:r>
            <a:endParaRPr lang="en-US" altLang="zh-CN" sz="2600" kern="100" dirty="0">
              <a:solidFill>
                <a:schemeClr val="accent6">
                  <a:lumMod val="75000"/>
                </a:schemeClr>
              </a:solidFill>
              <a:latin typeface="Times New Roman"/>
              <a:ea typeface="华文细黑"/>
              <a:cs typeface="Times New Roman"/>
            </a:endParaRPr>
          </a:p>
          <a:p>
            <a:pPr algn="just">
              <a:lnSpc>
                <a:spcPct val="150000"/>
              </a:lnSpc>
              <a:spcAft>
                <a:spcPts val="0"/>
              </a:spcAft>
              <a:tabLst>
                <a:tab pos="2340610" algn="l"/>
              </a:tabLst>
            </a:pPr>
            <a:r>
              <a:rPr lang="en-US" altLang="zh-CN" sz="2600" kern="100" dirty="0">
                <a:solidFill>
                  <a:schemeClr val="accent6">
                    <a:lumMod val="75000"/>
                  </a:schemeClr>
                </a:solidFill>
                <a:latin typeface="Times New Roman"/>
                <a:ea typeface="华文细黑"/>
                <a:cs typeface="Courier New"/>
              </a:rPr>
              <a:t>(2)</a:t>
            </a:r>
            <a:r>
              <a:rPr lang="zh-CN" altLang="zh-CN" sz="2600" kern="100" dirty="0">
                <a:solidFill>
                  <a:schemeClr val="accent6">
                    <a:lumMod val="75000"/>
                  </a:schemeClr>
                </a:solidFill>
                <a:latin typeface="Times New Roman"/>
                <a:ea typeface="华文细黑"/>
                <a:cs typeface="Times New Roman"/>
              </a:rPr>
              <a:t>要以人民的认同和拥护为出发点，科学决策，民主决策；要依法行政、审慎用权，接受人民监督；要坚持权为民所用、情为民所系、利为民所谋，提高公信力</a:t>
            </a:r>
            <a:r>
              <a:rPr lang="zh-CN" altLang="zh-CN" sz="2600" kern="100" dirty="0" smtClean="0">
                <a:solidFill>
                  <a:schemeClr val="accent6">
                    <a:lumMod val="75000"/>
                  </a:schemeClr>
                </a:solidFill>
                <a:latin typeface="Times New Roman"/>
                <a:ea typeface="华文细黑"/>
                <a:cs typeface="Times New Roman"/>
              </a:rPr>
              <a:t>。</a:t>
            </a:r>
            <a:endParaRPr lang="zh-CN" altLang="zh-CN" sz="2600" kern="100" dirty="0">
              <a:solidFill>
                <a:schemeClr val="accent6">
                  <a:lumMod val="75000"/>
                </a:schemeClr>
              </a:solidFill>
              <a:latin typeface="宋体"/>
              <a:cs typeface="Courier New"/>
            </a:endParaRPr>
          </a:p>
        </p:txBody>
      </p:sp>
      <p:sp>
        <p:nvSpPr>
          <p:cNvPr id="12" name="Rectangle 7"/>
          <p:cNvSpPr>
            <a:spLocks noChangeArrowheads="1"/>
          </p:cNvSpPr>
          <p:nvPr/>
        </p:nvSpPr>
        <p:spPr bwMode="auto">
          <a:xfrm>
            <a:off x="0" y="556563"/>
            <a:ext cx="1219041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5" name="矩形 4"/>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6" name="圆角矩形 5"/>
          <p:cNvSpPr/>
          <p:nvPr/>
        </p:nvSpPr>
        <p:spPr>
          <a:xfrm>
            <a:off x="10886194"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279437351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blinds(horizontal)">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blinds(horizontal)">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blinds(horizontal)">
                                      <p:cBhvr>
                                        <p:cTn id="22" dur="5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0" nodeType="clickEffect">
                                  <p:stCondLst>
                                    <p:cond delay="0"/>
                                  </p:stCondLst>
                                  <p:childTnLst>
                                    <p:animEffect transition="out" filter="fade">
                                      <p:cBhvr>
                                        <p:cTn id="26" dur="500"/>
                                        <p:tgtEl>
                                          <p:spTgt spid="4">
                                            <p:txEl>
                                              <p:pRg st="1" end="1"/>
                                            </p:txEl>
                                          </p:spTgt>
                                        </p:tgtEl>
                                      </p:cBhvr>
                                    </p:animEffect>
                                    <p:set>
                                      <p:cBhvr>
                                        <p:cTn id="27" dur="1" fill="hold">
                                          <p:stCondLst>
                                            <p:cond delay="499"/>
                                          </p:stCondLst>
                                        </p:cTn>
                                        <p:tgtEl>
                                          <p:spTgt spid="4">
                                            <p:txEl>
                                              <p:pRg st="1" end="1"/>
                                            </p:txEl>
                                          </p:spTgt>
                                        </p:tgtEl>
                                        <p:attrNameLst>
                                          <p:attrName>style.visibility</p:attrName>
                                        </p:attrNameLst>
                                      </p:cBhvr>
                                      <p:to>
                                        <p:strVal val="hidden"/>
                                      </p:to>
                                    </p:set>
                                  </p:childTnLst>
                                </p:cTn>
                              </p:par>
                              <p:par>
                                <p:cTn id="28" presetID="10" presetClass="exit" presetSubtype="0" fill="hold" grpId="0" nodeType="withEffect">
                                  <p:stCondLst>
                                    <p:cond delay="0"/>
                                  </p:stCondLst>
                                  <p:childTnLst>
                                    <p:animEffect transition="out" filter="fade">
                                      <p:cBhvr>
                                        <p:cTn id="29" dur="500"/>
                                        <p:tgtEl>
                                          <p:spTgt spid="4">
                                            <p:txEl>
                                              <p:pRg st="2" end="2"/>
                                            </p:txEl>
                                          </p:spTgt>
                                        </p:tgtEl>
                                      </p:cBhvr>
                                    </p:animEffect>
                                    <p:set>
                                      <p:cBhvr>
                                        <p:cTn id="30" dur="1" fill="hold">
                                          <p:stCondLst>
                                            <p:cond delay="499"/>
                                          </p:stCondLst>
                                        </p:cTn>
                                        <p:tgtEl>
                                          <p:spTgt spid="4">
                                            <p:txEl>
                                              <p:pRg st="2" end="2"/>
                                            </p:txEl>
                                          </p:spTgt>
                                        </p:tgtEl>
                                        <p:attrNameLst>
                                          <p:attrName>style.visibility</p:attrName>
                                        </p:attrNameLst>
                                      </p:cBhvr>
                                      <p:to>
                                        <p:strVal val="hidden"/>
                                      </p:to>
                                    </p:set>
                                  </p:childTnLst>
                                </p:cTn>
                              </p:par>
                              <p:par>
                                <p:cTn id="31" presetID="10" presetClass="exit" presetSubtype="0" fill="hold" grpId="0" nodeType="withEffect">
                                  <p:stCondLst>
                                    <p:cond delay="0"/>
                                  </p:stCondLst>
                                  <p:childTnLst>
                                    <p:animEffect transition="out" filter="fade">
                                      <p:cBhvr>
                                        <p:cTn id="32" dur="500"/>
                                        <p:tgtEl>
                                          <p:spTgt spid="4">
                                            <p:txEl>
                                              <p:pRg st="3" end="3"/>
                                            </p:txEl>
                                          </p:spTgt>
                                        </p:tgtEl>
                                      </p:cBhvr>
                                    </p:animEffect>
                                    <p:set>
                                      <p:cBhvr>
                                        <p:cTn id="33" dur="1" fill="hold">
                                          <p:stCondLst>
                                            <p:cond delay="499"/>
                                          </p:stCondLst>
                                        </p:cTn>
                                        <p:tgtEl>
                                          <p:spTgt spid="4">
                                            <p:txEl>
                                              <p:pRg st="3" end="3"/>
                                            </p:txEl>
                                          </p:spTgt>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4">
                                            <p:txEl>
                                              <p:pRg st="4" end="4"/>
                                            </p:txEl>
                                          </p:spTgt>
                                        </p:tgtEl>
                                      </p:cBhvr>
                                    </p:animEffect>
                                    <p:set>
                                      <p:cBhvr>
                                        <p:cTn id="36" dur="1" fill="hold">
                                          <p:stCondLst>
                                            <p:cond delay="499"/>
                                          </p:stCondLst>
                                        </p:cTn>
                                        <p:tgtEl>
                                          <p:spTgt spid="4">
                                            <p:txEl>
                                              <p:pRg st="4" end="4"/>
                                            </p:txEl>
                                          </p:spTgt>
                                        </p:tgtEl>
                                        <p:attrNameLst>
                                          <p:attrName>style.visibility</p:attrName>
                                        </p:attrNameLst>
                                      </p:cBhvr>
                                      <p:to>
                                        <p:strVal val="hidden"/>
                                      </p:to>
                                    </p:set>
                                  </p:childTnLst>
                                </p:cTn>
                              </p:par>
                            </p:childTnLst>
                          </p:cTn>
                        </p:par>
                      </p:childTnLst>
                    </p:cTn>
                  </p:par>
                </p:childTnLst>
              </p:cTn>
              <p:nextCondLst>
                <p:cond evt="onClick" delay="0">
                  <p:tgtEl>
                    <p:spTgt spid="6"/>
                  </p:tgtEl>
                </p:cond>
              </p:nextCondLst>
            </p:seq>
          </p:childTnLst>
        </p:cTn>
      </p:par>
    </p:tnLst>
    <p:bldLst>
      <p:bldP spid="4" grpId="0" uiExpand="1" build="allAtOnce"/>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06574" y="800357"/>
            <a:ext cx="11458743" cy="5211915"/>
          </a:xfrm>
          <a:prstGeom prst="rect">
            <a:avLst/>
          </a:prstGeom>
        </p:spPr>
        <p:txBody>
          <a:bodyPr wrap="square" lIns="121898" tIns="60948" rIns="121898" bIns="60948">
            <a:spAutoFit/>
          </a:bodyPr>
          <a:lstStyle/>
          <a:p>
            <a:pPr algn="just">
              <a:lnSpc>
                <a:spcPct val="150000"/>
              </a:lnSpc>
              <a:spcAft>
                <a:spcPts val="0"/>
              </a:spcAft>
              <a:tabLst>
                <a:tab pos="2340610" algn="l"/>
              </a:tabLst>
            </a:pPr>
            <a:r>
              <a:rPr lang="zh-CN" altLang="zh-CN" sz="2800" b="1" dirty="0" smtClean="0">
                <a:solidFill>
                  <a:schemeClr val="accent6">
                    <a:lumMod val="75000"/>
                  </a:schemeClr>
                </a:solidFill>
                <a:latin typeface="Times New Roman" pitchFamily="18" charset="0"/>
                <a:cs typeface="Times New Roman" pitchFamily="18" charset="0"/>
              </a:rPr>
              <a:t>跟踪训练</a:t>
            </a:r>
            <a:r>
              <a:rPr lang="en-US" altLang="zh-CN" sz="2800" b="1" dirty="0" smtClean="0">
                <a:solidFill>
                  <a:schemeClr val="accent6">
                    <a:lumMod val="75000"/>
                  </a:schemeClr>
                </a:solidFill>
                <a:latin typeface="Times New Roman" pitchFamily="18" charset="0"/>
                <a:cs typeface="Times New Roman" pitchFamily="18" charset="0"/>
              </a:rPr>
              <a:t>5</a:t>
            </a:r>
            <a:r>
              <a:rPr lang="zh-CN" altLang="zh-CN" sz="2800" kern="100" dirty="0" smtClean="0">
                <a:latin typeface="Times New Roman"/>
                <a:ea typeface="华文细黑"/>
                <a:cs typeface="Times New Roman"/>
              </a:rPr>
              <a:t>　</a:t>
            </a:r>
            <a:r>
              <a:rPr lang="zh-CN" altLang="zh-CN" sz="2800" kern="100" dirty="0">
                <a:latin typeface="Times New Roman"/>
                <a:ea typeface="华文细黑"/>
                <a:cs typeface="Times New Roman"/>
              </a:rPr>
              <a:t>子贡问政。子曰：</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足食，足兵</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军备</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，民信之矣。</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子贡曰：</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必不得已而去，于斯三者何先？</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曰：</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去兵。</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子贡曰：</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必不得已而去，于斯二者何先？</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曰：</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去食。自古皆有死，民无信不立。</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这给我们的启示是</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公民要有序参与政治生活</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B.</a:t>
            </a:r>
            <a:r>
              <a:rPr lang="zh-CN" altLang="zh-CN" sz="2800" kern="100" dirty="0">
                <a:latin typeface="Times New Roman"/>
                <a:ea typeface="华文细黑"/>
                <a:cs typeface="Times New Roman"/>
              </a:rPr>
              <a:t>政府要依法审慎行使权力</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C.</a:t>
            </a:r>
            <a:r>
              <a:rPr lang="zh-CN" altLang="zh-CN" sz="2800" kern="100" dirty="0">
                <a:latin typeface="Times New Roman"/>
                <a:ea typeface="华文细黑"/>
                <a:cs typeface="Times New Roman"/>
              </a:rPr>
              <a:t>人民要相信支持政府工作</a:t>
            </a:r>
            <a:endParaRPr lang="zh-CN" altLang="zh-CN" sz="1050" kern="100" dirty="0">
              <a:latin typeface="宋体"/>
              <a:cs typeface="Courier New"/>
            </a:endParaRPr>
          </a:p>
          <a:p>
            <a:pPr>
              <a:lnSpc>
                <a:spcPct val="150000"/>
              </a:lnSpc>
            </a:pPr>
            <a:r>
              <a:rPr lang="en-US" altLang="zh-CN" sz="2800" kern="100" dirty="0">
                <a:latin typeface="Times New Roman"/>
                <a:ea typeface="华文细黑"/>
              </a:rPr>
              <a:t>D.</a:t>
            </a:r>
            <a:r>
              <a:rPr lang="zh-CN" altLang="zh-CN" sz="2800" kern="100" dirty="0">
                <a:latin typeface="Times New Roman"/>
                <a:ea typeface="华文细黑"/>
                <a:cs typeface="Times New Roman"/>
              </a:rPr>
              <a:t>政府要令行禁止树立权威</a:t>
            </a:r>
            <a:endParaRPr lang="zh-CN" altLang="zh-CN" sz="1050" kern="100" dirty="0">
              <a:effectLst/>
              <a:latin typeface="宋体"/>
              <a:cs typeface="Courier New"/>
            </a:endParaRPr>
          </a:p>
        </p:txBody>
      </p:sp>
      <p:sp>
        <p:nvSpPr>
          <p:cNvPr id="3" name="矩形 2"/>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4" name="圆角矩形 3">
            <a:hlinkClick r:id="rId2" action="ppaction://hlinksldjump"/>
          </p:cNvPr>
          <p:cNvSpPr/>
          <p:nvPr/>
        </p:nvSpPr>
        <p:spPr>
          <a:xfrm>
            <a:off x="10905244"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143293195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矩形 1"/>
          <p:cNvSpPr/>
          <p:nvPr/>
        </p:nvSpPr>
        <p:spPr>
          <a:xfrm>
            <a:off x="630132" y="2457645"/>
            <a:ext cx="11011627" cy="1980261"/>
          </a:xfrm>
          <a:prstGeom prst="rect">
            <a:avLst/>
          </a:prstGeom>
        </p:spPr>
        <p:txBody>
          <a:bodyPr wrap="square" lIns="121898" tIns="60948" rIns="121898" bIns="60948">
            <a:spAutoFit/>
          </a:bodyPr>
          <a:lstStyle/>
          <a:p>
            <a:pPr>
              <a:lnSpc>
                <a:spcPct val="150000"/>
              </a:lnSpc>
            </a:pPr>
            <a:r>
              <a:rPr lang="zh-CN" altLang="zh-CN" sz="2800" b="1" kern="100" dirty="0" smtClean="0">
                <a:solidFill>
                  <a:srgbClr val="0000FF"/>
                </a:solidFill>
                <a:latin typeface="Times New Roman"/>
                <a:cs typeface="Times New Roman"/>
              </a:rPr>
              <a:t>解析</a:t>
            </a:r>
            <a:r>
              <a:rPr lang="zh-CN" altLang="zh-CN" sz="2800" b="1" kern="100" dirty="0">
                <a:solidFill>
                  <a:srgbClr val="0000FF"/>
                </a:solidFill>
                <a:latin typeface="Times New Roman"/>
                <a:cs typeface="Times New Roman"/>
              </a:rPr>
              <a:t>　</a:t>
            </a:r>
            <a:r>
              <a:rPr lang="zh-CN" altLang="zh-CN" sz="2800" kern="100" dirty="0">
                <a:latin typeface="Times New Roman"/>
                <a:ea typeface="华文细黑"/>
                <a:cs typeface="Times New Roman"/>
              </a:rPr>
              <a:t>材料强调诚信的重要性，作为政府要树立政府权威，选</a:t>
            </a:r>
            <a:r>
              <a:rPr lang="en-US" altLang="zh-CN" sz="2800" kern="100" dirty="0">
                <a:latin typeface="Times New Roman"/>
                <a:ea typeface="华文细黑"/>
              </a:rPr>
              <a:t>D</a:t>
            </a:r>
            <a:r>
              <a:rPr lang="zh-CN" altLang="zh-CN" sz="2800" kern="100" dirty="0">
                <a:latin typeface="Times New Roman"/>
                <a:ea typeface="华文细黑"/>
                <a:cs typeface="Times New Roman"/>
              </a:rPr>
              <a:t>。</a:t>
            </a:r>
            <a:r>
              <a:rPr lang="en-US" altLang="zh-CN" sz="2800" kern="100" dirty="0">
                <a:latin typeface="Times New Roman"/>
                <a:ea typeface="华文细黑"/>
              </a:rPr>
              <a:t>A</a:t>
            </a:r>
            <a:r>
              <a:rPr lang="zh-CN" altLang="zh-CN" sz="2800" kern="100" dirty="0">
                <a:latin typeface="Times New Roman"/>
                <a:ea typeface="华文细黑"/>
                <a:cs typeface="Times New Roman"/>
              </a:rPr>
              <a:t>、</a:t>
            </a:r>
            <a:r>
              <a:rPr lang="en-US" altLang="zh-CN" sz="2800" kern="100" dirty="0">
                <a:latin typeface="Times New Roman"/>
                <a:ea typeface="华文细黑"/>
              </a:rPr>
              <a:t>B</a:t>
            </a:r>
            <a:r>
              <a:rPr lang="zh-CN" altLang="zh-CN" sz="2800" kern="100" dirty="0">
                <a:latin typeface="Times New Roman"/>
                <a:ea typeface="华文细黑"/>
                <a:cs typeface="Times New Roman"/>
              </a:rPr>
              <a:t>、</a:t>
            </a:r>
            <a:r>
              <a:rPr lang="en-US" altLang="zh-CN" sz="2800" kern="100" dirty="0">
                <a:latin typeface="Times New Roman"/>
                <a:ea typeface="华文细黑"/>
              </a:rPr>
              <a:t>C</a:t>
            </a:r>
            <a:r>
              <a:rPr lang="zh-CN" altLang="zh-CN" sz="2800" kern="100" dirty="0">
                <a:latin typeface="Times New Roman"/>
                <a:ea typeface="华文细黑"/>
                <a:cs typeface="Times New Roman"/>
              </a:rPr>
              <a:t>与题意不符</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lvl="0" algn="just">
              <a:lnSpc>
                <a:spcPct val="150000"/>
              </a:lnSpc>
              <a:tabLst>
                <a:tab pos="2340610" algn="l"/>
              </a:tabLst>
            </a:pPr>
            <a:r>
              <a:rPr lang="zh-CN" altLang="zh-CN" sz="2800" b="1" kern="100" dirty="0">
                <a:solidFill>
                  <a:srgbClr val="0000FF"/>
                </a:solidFill>
                <a:latin typeface="Times New Roman"/>
                <a:cs typeface="Times New Roman"/>
              </a:rPr>
              <a:t>答案　</a:t>
            </a:r>
            <a:r>
              <a:rPr lang="en-US" altLang="zh-CN" sz="2800" kern="100" dirty="0" smtClean="0">
                <a:solidFill>
                  <a:schemeClr val="accent6">
                    <a:lumMod val="75000"/>
                  </a:schemeClr>
                </a:solidFill>
                <a:latin typeface="Times New Roman"/>
                <a:ea typeface="华文细黑"/>
                <a:cs typeface="Courier New"/>
              </a:rPr>
              <a:t>D</a:t>
            </a:r>
            <a:endParaRPr lang="zh-CN" altLang="zh-CN" sz="1050" kern="100" dirty="0">
              <a:solidFill>
                <a:schemeClr val="accent6">
                  <a:lumMod val="75000"/>
                </a:schemeClr>
              </a:solidFill>
              <a:latin typeface="宋体"/>
              <a:cs typeface="Courier New"/>
            </a:endParaRPr>
          </a:p>
        </p:txBody>
      </p:sp>
    </p:spTree>
    <p:extLst>
      <p:ext uri="{BB962C8B-B14F-4D97-AF65-F5344CB8AC3E}">
        <p14:creationId xmlns:p14="http://schemas.microsoft.com/office/powerpoint/2010/main" val="18600237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750"/>
                                        <p:tgtEl>
                                          <p:spTgt spid="2">
                                            <p:txEl>
                                              <p:pRg st="0" end="0"/>
                                            </p:txEl>
                                          </p:spTgt>
                                        </p:tgtEl>
                                      </p:cBhvr>
                                    </p:animEffect>
                                  </p:childTnLst>
                                </p:cTn>
                              </p:par>
                            </p:childTnLst>
                          </p:cTn>
                        </p:par>
                        <p:par>
                          <p:cTn id="8" fill="hold">
                            <p:stCondLst>
                              <p:cond delay="750"/>
                            </p:stCondLst>
                            <p:childTnLst>
                              <p:par>
                                <p:cTn id="9" presetID="3" presetClass="entr" presetSubtype="10" fill="hold" nodeType="after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Effect transition="in" filter="blinds(horizontal)">
                                      <p:cBhvr>
                                        <p:cTn id="11" dur="75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68528" y="725970"/>
            <a:ext cx="11458743" cy="687600"/>
          </a:xfrm>
          <a:prstGeom prst="rect">
            <a:avLst/>
          </a:prstGeom>
        </p:spPr>
        <p:txBody>
          <a:bodyPr wrap="square" lIns="121898" tIns="60948" rIns="121898" bIns="60948">
            <a:spAutoFit/>
          </a:bodyPr>
          <a:lstStyle/>
          <a:p>
            <a:pPr algn="just">
              <a:lnSpc>
                <a:spcPct val="150000"/>
              </a:lnSpc>
              <a:spcAft>
                <a:spcPts val="0"/>
              </a:spcAft>
              <a:tabLst>
                <a:tab pos="1890395" algn="l"/>
              </a:tabLst>
            </a:pPr>
            <a:r>
              <a:rPr lang="zh-CN" altLang="en-US" sz="2800" b="1" kern="100" dirty="0">
                <a:solidFill>
                  <a:srgbClr val="0000FF"/>
                </a:solidFill>
                <a:latin typeface="Times New Roman" pitchFamily="18" charset="0"/>
                <a:cs typeface="Times New Roman" pitchFamily="18" charset="0"/>
              </a:rPr>
              <a:t>考向</a:t>
            </a:r>
            <a:r>
              <a:rPr lang="en-US" altLang="zh-CN" sz="2800" b="1" kern="100" dirty="0">
                <a:solidFill>
                  <a:srgbClr val="0000FF"/>
                </a:solidFill>
                <a:latin typeface="Times New Roman" pitchFamily="18" charset="0"/>
                <a:cs typeface="Times New Roman" pitchFamily="18" charset="0"/>
              </a:rPr>
              <a:t>2</a:t>
            </a:r>
            <a:r>
              <a:rPr lang="zh-CN" altLang="en-US" sz="2800" b="1" kern="100" dirty="0">
                <a:solidFill>
                  <a:srgbClr val="0000FF"/>
                </a:solidFill>
                <a:latin typeface="Times New Roman" pitchFamily="18" charset="0"/>
                <a:cs typeface="Times New Roman" pitchFamily="18" charset="0"/>
              </a:rPr>
              <a:t>　公民与政府知识的综合</a:t>
            </a:r>
            <a:r>
              <a:rPr lang="zh-CN" altLang="en-US" sz="2800" b="1" kern="100" dirty="0" smtClean="0">
                <a:solidFill>
                  <a:srgbClr val="0000FF"/>
                </a:solidFill>
                <a:latin typeface="Times New Roman" pitchFamily="18" charset="0"/>
                <a:cs typeface="Times New Roman" pitchFamily="18" charset="0"/>
              </a:rPr>
              <a:t>考查</a:t>
            </a:r>
            <a:r>
              <a:rPr lang="en-US" altLang="zh-CN" sz="2800" b="1" kern="100" dirty="0" smtClean="0">
                <a:solidFill>
                  <a:srgbClr val="0000FF"/>
                </a:solidFill>
                <a:latin typeface="Times New Roman" pitchFamily="18" charset="0"/>
                <a:cs typeface="Times New Roman" pitchFamily="18" charset="0"/>
              </a:rPr>
              <a:t>	</a:t>
            </a:r>
            <a:endParaRPr lang="zh-CN" altLang="zh-CN" sz="2800" kern="100" dirty="0">
              <a:solidFill>
                <a:srgbClr val="0000FF"/>
              </a:solidFill>
              <a:effectLst/>
              <a:latin typeface="Times New Roman" pitchFamily="18" charset="0"/>
              <a:cs typeface="Times New Roman" pitchFamily="18" charset="0"/>
            </a:endParaRPr>
          </a:p>
        </p:txBody>
      </p:sp>
      <p:sp>
        <p:nvSpPr>
          <p:cNvPr id="4" name="矩形 3"/>
          <p:cNvSpPr/>
          <p:nvPr/>
        </p:nvSpPr>
        <p:spPr>
          <a:xfrm>
            <a:off x="397103" y="1413570"/>
            <a:ext cx="10850716" cy="4616648"/>
          </a:xfrm>
          <a:prstGeom prst="rect">
            <a:avLst/>
          </a:prstGeom>
        </p:spPr>
        <p:txBody>
          <a:bodyPr>
            <a:spAutoFit/>
          </a:bodyPr>
          <a:lstStyle/>
          <a:p>
            <a:pPr algn="just">
              <a:lnSpc>
                <a:spcPct val="150000"/>
              </a:lnSpc>
              <a:spcAft>
                <a:spcPts val="0"/>
              </a:spcAft>
              <a:tabLst>
                <a:tab pos="1890395" algn="l"/>
              </a:tabLst>
            </a:pPr>
            <a:r>
              <a:rPr lang="zh-CN" altLang="zh-CN" sz="2800" b="1" kern="100" dirty="0">
                <a:solidFill>
                  <a:schemeClr val="accent6">
                    <a:lumMod val="75000"/>
                  </a:schemeClr>
                </a:solidFill>
                <a:latin typeface="Times New Roman"/>
                <a:cs typeface="Times New Roman"/>
              </a:rPr>
              <a:t>典</a:t>
            </a:r>
            <a:r>
              <a:rPr lang="zh-CN" altLang="zh-CN" sz="2800" b="1" kern="100" dirty="0" smtClean="0">
                <a:solidFill>
                  <a:schemeClr val="accent6">
                    <a:lumMod val="75000"/>
                  </a:schemeClr>
                </a:solidFill>
                <a:latin typeface="Times New Roman"/>
                <a:cs typeface="Times New Roman"/>
              </a:rPr>
              <a:t>例</a:t>
            </a:r>
            <a:r>
              <a:rPr lang="en-US" altLang="zh-CN" sz="2800" b="1" kern="100" dirty="0" smtClean="0">
                <a:solidFill>
                  <a:schemeClr val="accent6">
                    <a:lumMod val="75000"/>
                  </a:schemeClr>
                </a:solidFill>
                <a:latin typeface="Times New Roman"/>
                <a:cs typeface="Times New Roman"/>
              </a:rPr>
              <a:t>6</a:t>
            </a:r>
            <a:r>
              <a:rPr lang="zh-CN" altLang="zh-CN" sz="2800" kern="100" dirty="0">
                <a:latin typeface="Times New Roman"/>
                <a:ea typeface="华文细黑"/>
                <a:cs typeface="Times New Roman"/>
              </a:rPr>
              <a:t>　</a:t>
            </a:r>
            <a:r>
              <a:rPr lang="en-US" altLang="zh-CN" sz="2800" kern="100" dirty="0">
                <a:latin typeface="Times New Roman"/>
                <a:ea typeface="华文细黑"/>
              </a:rPr>
              <a:t>(2015·</a:t>
            </a:r>
            <a:r>
              <a:rPr lang="zh-CN" altLang="zh-CN" sz="2800" kern="100" dirty="0">
                <a:latin typeface="Times New Roman"/>
                <a:ea typeface="华文细黑"/>
                <a:cs typeface="Times New Roman"/>
              </a:rPr>
              <a:t>北京高考</a:t>
            </a:r>
            <a:r>
              <a:rPr lang="en-US" altLang="zh-CN" sz="2800" kern="100" dirty="0">
                <a:latin typeface="Times New Roman"/>
                <a:ea typeface="华文细黑"/>
              </a:rPr>
              <a:t>)</a:t>
            </a:r>
            <a:r>
              <a:rPr lang="zh-CN" altLang="zh-CN" sz="2800" kern="100" dirty="0">
                <a:latin typeface="Times New Roman"/>
                <a:ea typeface="华文细黑"/>
                <a:cs typeface="Times New Roman"/>
              </a:rPr>
              <a:t>互联网时代，</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众</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的力量在社会公共领域发挥着日益重要的作用。互联网给公民参与提供了广阔的平台，也给政府治理模式的创新带来了新的机遇。公民通过社交网络为交管部门提供道路拥堵信息；民间环保组织依据政府公开的环境数据绘制</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污染地图</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，帮助政府监管污染企业；市政府通过门户网站向市民征集建议；城管部门请商户和市民通过网络平台为执法人员的工作打分</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公民与政府在越来越多的社会公共领域中形成合力。</a:t>
            </a:r>
            <a:endParaRPr lang="zh-CN" altLang="zh-CN" sz="1050" kern="100" dirty="0">
              <a:effectLst/>
              <a:latin typeface="宋体"/>
              <a:cs typeface="Courier New"/>
            </a:endParaRPr>
          </a:p>
        </p:txBody>
      </p:sp>
      <p:sp>
        <p:nvSpPr>
          <p:cNvPr id="12" name="Rectangle 7"/>
          <p:cNvSpPr>
            <a:spLocks noChangeArrowheads="1"/>
          </p:cNvSpPr>
          <p:nvPr/>
        </p:nvSpPr>
        <p:spPr bwMode="auto">
          <a:xfrm>
            <a:off x="0" y="876300"/>
            <a:ext cx="1219041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Tree>
    <p:extLst>
      <p:ext uri="{BB962C8B-B14F-4D97-AF65-F5344CB8AC3E}">
        <p14:creationId xmlns:p14="http://schemas.microsoft.com/office/powerpoint/2010/main" val="169261169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66426" y="192096"/>
            <a:ext cx="11633436" cy="6334042"/>
          </a:xfrm>
          <a:prstGeom prst="rect">
            <a:avLst/>
          </a:prstGeom>
        </p:spPr>
        <p:txBody>
          <a:bodyPr>
            <a:spAutoFit/>
          </a:bodyPr>
          <a:lstStyle/>
          <a:p>
            <a:pPr algn="just">
              <a:lnSpc>
                <a:spcPct val="130000"/>
              </a:lnSpc>
              <a:spcAft>
                <a:spcPts val="0"/>
              </a:spcAft>
              <a:tabLst>
                <a:tab pos="2340610" algn="l"/>
              </a:tabLst>
            </a:pPr>
            <a:r>
              <a:rPr lang="zh-CN" altLang="zh-CN" kern="100" dirty="0">
                <a:latin typeface="Times New Roman"/>
                <a:ea typeface="华文细黑"/>
                <a:cs typeface="Times New Roman"/>
              </a:rPr>
              <a:t>结合材料，运用政治生活相关知识，以</a:t>
            </a:r>
            <a:r>
              <a:rPr lang="en-US" altLang="zh-CN" kern="100" dirty="0">
                <a:latin typeface="宋体"/>
                <a:ea typeface="华文细黑"/>
                <a:cs typeface="Times New Roman"/>
              </a:rPr>
              <a:t>“</a:t>
            </a:r>
            <a:r>
              <a:rPr lang="zh-CN" altLang="zh-CN" kern="100" dirty="0">
                <a:latin typeface="Times New Roman"/>
                <a:ea typeface="华文细黑"/>
                <a:cs typeface="Times New Roman"/>
              </a:rPr>
              <a:t>互联网时代的公民与政府</a:t>
            </a:r>
            <a:r>
              <a:rPr lang="en-US" altLang="zh-CN" kern="100" dirty="0">
                <a:latin typeface="宋体"/>
                <a:ea typeface="华文细黑"/>
                <a:cs typeface="Times New Roman"/>
              </a:rPr>
              <a:t>”</a:t>
            </a:r>
            <a:r>
              <a:rPr lang="zh-CN" altLang="zh-CN" kern="100" dirty="0">
                <a:latin typeface="Times New Roman"/>
                <a:ea typeface="华文细黑"/>
                <a:cs typeface="Times New Roman"/>
              </a:rPr>
              <a:t>为题，写一篇短评。要求：观点明确，逻辑清晰，论述合理，</a:t>
            </a:r>
            <a:r>
              <a:rPr lang="en-US" altLang="zh-CN" kern="100" dirty="0">
                <a:latin typeface="Times New Roman"/>
                <a:ea typeface="华文细黑"/>
                <a:cs typeface="Courier New"/>
              </a:rPr>
              <a:t>200</a:t>
            </a:r>
            <a:r>
              <a:rPr lang="zh-CN" altLang="zh-CN" kern="100" dirty="0">
                <a:latin typeface="Times New Roman"/>
                <a:ea typeface="华文细黑"/>
                <a:cs typeface="Times New Roman"/>
              </a:rPr>
              <a:t>字左右。</a:t>
            </a:r>
            <a:endParaRPr lang="zh-CN" altLang="zh-CN" kern="100" dirty="0">
              <a:latin typeface="宋体"/>
              <a:cs typeface="Courier New"/>
            </a:endParaRPr>
          </a:p>
          <a:p>
            <a:pPr>
              <a:lnSpc>
                <a:spcPct val="130000"/>
              </a:lnSpc>
            </a:pPr>
            <a:r>
              <a:rPr lang="zh-CN" altLang="zh-CN" b="1" kern="100" dirty="0">
                <a:solidFill>
                  <a:srgbClr val="0000FF"/>
                </a:solidFill>
                <a:latin typeface="Times New Roman"/>
                <a:cs typeface="Times New Roman"/>
              </a:rPr>
              <a:t>解析　</a:t>
            </a:r>
            <a:r>
              <a:rPr lang="zh-CN" altLang="zh-CN" kern="100" dirty="0">
                <a:latin typeface="Times New Roman"/>
                <a:ea typeface="华文细黑"/>
                <a:cs typeface="Times New Roman"/>
              </a:rPr>
              <a:t>写作时要注意限定性要求，从公民与政府的关系角度进行写作。公民应了解政府，寻求政府帮助，支持政府、监督政府，公民可通过社情民意反映制度、专家咨询制度等途径参与政府决策；政府应坚持对人民负责原则，为公民求助、投诉提供渠道，听取民意，科学决策、民主决策，保障公民的知情权、表达权、参与权、监督权</a:t>
            </a:r>
            <a:r>
              <a:rPr lang="zh-CN" altLang="zh-CN" kern="100" dirty="0" smtClean="0">
                <a:latin typeface="Times New Roman"/>
                <a:ea typeface="华文细黑"/>
                <a:cs typeface="Times New Roman"/>
              </a:rPr>
              <a:t>。</a:t>
            </a:r>
            <a:endParaRPr lang="en-US" altLang="zh-CN" kern="100" dirty="0" smtClean="0">
              <a:latin typeface="Times New Roman"/>
              <a:ea typeface="华文细黑"/>
              <a:cs typeface="Times New Roman"/>
            </a:endParaRPr>
          </a:p>
          <a:p>
            <a:pPr lvl="0">
              <a:lnSpc>
                <a:spcPct val="130000"/>
              </a:lnSpc>
            </a:pPr>
            <a:r>
              <a:rPr lang="zh-CN" altLang="zh-CN" b="1" kern="100" dirty="0">
                <a:solidFill>
                  <a:srgbClr val="0000FF"/>
                </a:solidFill>
                <a:latin typeface="Times New Roman"/>
                <a:cs typeface="Times New Roman"/>
              </a:rPr>
              <a:t>答案　</a:t>
            </a:r>
            <a:r>
              <a:rPr lang="zh-CN" altLang="zh-CN" kern="100" dirty="0">
                <a:solidFill>
                  <a:srgbClr val="F79646">
                    <a:lumMod val="75000"/>
                  </a:srgbClr>
                </a:solidFill>
                <a:latin typeface="Times New Roman"/>
                <a:ea typeface="华文细黑"/>
                <a:cs typeface="Times New Roman"/>
              </a:rPr>
              <a:t>示例：互联网为公民与政府的联系和沟通搭建了全新平台，开启了社会治理的</a:t>
            </a:r>
            <a:r>
              <a:rPr lang="en-US" altLang="zh-CN" kern="100" dirty="0">
                <a:solidFill>
                  <a:srgbClr val="F79646">
                    <a:lumMod val="75000"/>
                  </a:srgbClr>
                </a:solidFill>
                <a:latin typeface="宋体"/>
                <a:ea typeface="华文细黑"/>
                <a:cs typeface="Times New Roman"/>
              </a:rPr>
              <a:t>“</a:t>
            </a:r>
            <a:r>
              <a:rPr lang="zh-CN" altLang="zh-CN" kern="100" dirty="0">
                <a:solidFill>
                  <a:srgbClr val="F79646">
                    <a:lumMod val="75000"/>
                  </a:srgbClr>
                </a:solidFill>
                <a:latin typeface="Times New Roman"/>
                <a:ea typeface="华文细黑"/>
                <a:cs typeface="Times New Roman"/>
              </a:rPr>
              <a:t>众智</a:t>
            </a:r>
            <a:r>
              <a:rPr lang="en-US" altLang="zh-CN" kern="100" dirty="0">
                <a:solidFill>
                  <a:srgbClr val="F79646">
                    <a:lumMod val="75000"/>
                  </a:srgbClr>
                </a:solidFill>
                <a:latin typeface="宋体"/>
                <a:ea typeface="华文细黑"/>
                <a:cs typeface="Times New Roman"/>
              </a:rPr>
              <a:t>”</a:t>
            </a:r>
            <a:r>
              <a:rPr lang="zh-CN" altLang="zh-CN" kern="100" dirty="0">
                <a:solidFill>
                  <a:srgbClr val="F79646">
                    <a:lumMod val="75000"/>
                  </a:srgbClr>
                </a:solidFill>
                <a:latin typeface="Times New Roman"/>
                <a:ea typeface="华文细黑"/>
                <a:cs typeface="Times New Roman"/>
              </a:rPr>
              <a:t>模式。互联网激发了公民的热情，公民可以充分行使权利，维护权益，自由表达诉求，广泛参与公共政策的制定、执行、监督，在社会治理中发挥越来越大的作用。政府借助互联网可以更加便捷地与公民沟通，了解民意、集中民智，优化公共政策，创新社会治理，转变传统的管理模式，建设服务型政府。实现政府和公民的良性互动，公民应依法、有序、积极参与政治生活，政府应努力提高透明度，主动回应公民诉求，完善与民众的沟通和协作机制，凝聚公民与政府的合力</a:t>
            </a:r>
            <a:r>
              <a:rPr lang="zh-CN" altLang="zh-CN" kern="100" dirty="0" smtClean="0">
                <a:solidFill>
                  <a:srgbClr val="F79646">
                    <a:lumMod val="75000"/>
                  </a:srgbClr>
                </a:solidFill>
                <a:latin typeface="Times New Roman"/>
                <a:ea typeface="华文细黑"/>
                <a:cs typeface="Times New Roman"/>
              </a:rPr>
              <a:t>。</a:t>
            </a:r>
            <a:endParaRPr lang="zh-CN" altLang="zh-CN" kern="100" dirty="0">
              <a:solidFill>
                <a:srgbClr val="F79646">
                  <a:lumMod val="75000"/>
                </a:srgbClr>
              </a:solidFill>
              <a:latin typeface="宋体"/>
              <a:cs typeface="Courier New"/>
            </a:endParaRPr>
          </a:p>
        </p:txBody>
      </p:sp>
      <p:sp>
        <p:nvSpPr>
          <p:cNvPr id="12" name="Rectangle 7"/>
          <p:cNvSpPr>
            <a:spLocks noChangeArrowheads="1"/>
          </p:cNvSpPr>
          <p:nvPr/>
        </p:nvSpPr>
        <p:spPr bwMode="auto">
          <a:xfrm>
            <a:off x="0" y="876300"/>
            <a:ext cx="1219041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5" name="矩形 4"/>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6" name="圆角矩形 5"/>
          <p:cNvSpPr/>
          <p:nvPr/>
        </p:nvSpPr>
        <p:spPr>
          <a:xfrm>
            <a:off x="10905244"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71272587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blinds(horizontal)">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4">
                                            <p:txEl>
                                              <p:pRg st="1" end="1"/>
                                            </p:txEl>
                                          </p:spTgt>
                                        </p:tgtEl>
                                      </p:cBhvr>
                                    </p:animEffect>
                                    <p:set>
                                      <p:cBhvr>
                                        <p:cTn id="17" dur="1" fill="hold">
                                          <p:stCondLst>
                                            <p:cond delay="499"/>
                                          </p:stCondLst>
                                        </p:cTn>
                                        <p:tgtEl>
                                          <p:spTgt spid="4">
                                            <p:txEl>
                                              <p:pRg st="1" end="1"/>
                                            </p:txEl>
                                          </p:spTgt>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4">
                                            <p:txEl>
                                              <p:pRg st="2" end="2"/>
                                            </p:txEl>
                                          </p:spTgt>
                                        </p:tgtEl>
                                      </p:cBhvr>
                                    </p:animEffect>
                                    <p:set>
                                      <p:cBhvr>
                                        <p:cTn id="20" dur="1" fill="hold">
                                          <p:stCondLst>
                                            <p:cond delay="499"/>
                                          </p:stCondLst>
                                        </p:cTn>
                                        <p:tgtEl>
                                          <p:spTgt spid="4">
                                            <p:txEl>
                                              <p:pRg st="2" end="2"/>
                                            </p:txEl>
                                          </p:spTgt>
                                        </p:tgtEl>
                                        <p:attrNameLst>
                                          <p:attrName>style.visibility</p:attrName>
                                        </p:attrNameLst>
                                      </p:cBhvr>
                                      <p:to>
                                        <p:strVal val="hidden"/>
                                      </p:to>
                                    </p:set>
                                  </p:childTnLst>
                                </p:cTn>
                              </p:par>
                            </p:childTnLst>
                          </p:cTn>
                        </p:par>
                      </p:childTnLst>
                    </p:cTn>
                  </p:par>
                </p:childTnLst>
              </p:cTn>
              <p:nextCondLst>
                <p:cond evt="onClick" delay="0">
                  <p:tgtEl>
                    <p:spTgt spid="6"/>
                  </p:tgtEl>
                </p:cond>
              </p:nextCondLst>
            </p:seq>
          </p:childTnLst>
        </p:cTn>
      </p:par>
    </p:tnLst>
    <p:bldLst>
      <p:bldP spid="4" grpId="0" uiExpand="1" build="allAtOnce"/>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78582" y="117426"/>
            <a:ext cx="11345290" cy="6586394"/>
          </a:xfrm>
          <a:prstGeom prst="rect">
            <a:avLst/>
          </a:prstGeom>
        </p:spPr>
        <p:txBody>
          <a:bodyPr wrap="square" lIns="121898" tIns="60948" rIns="121898" bIns="60948">
            <a:spAutoFit/>
          </a:bodyPr>
          <a:lstStyle/>
          <a:p>
            <a:pPr algn="just">
              <a:lnSpc>
                <a:spcPct val="150000"/>
              </a:lnSpc>
              <a:spcAft>
                <a:spcPts val="0"/>
              </a:spcAft>
              <a:tabLst>
                <a:tab pos="2340610" algn="l"/>
              </a:tabLst>
            </a:pPr>
            <a:r>
              <a:rPr lang="zh-CN" altLang="zh-CN" sz="2800" b="1" kern="100" dirty="0" smtClean="0">
                <a:solidFill>
                  <a:schemeClr val="accent6">
                    <a:lumMod val="75000"/>
                  </a:schemeClr>
                </a:solidFill>
                <a:latin typeface="Times New Roman"/>
                <a:cs typeface="Times New Roman"/>
              </a:rPr>
              <a:t>跟踪训练</a:t>
            </a:r>
            <a:r>
              <a:rPr lang="en-US" altLang="zh-CN" sz="2800" b="1" kern="100" dirty="0" smtClean="0">
                <a:solidFill>
                  <a:schemeClr val="accent6">
                    <a:lumMod val="75000"/>
                  </a:schemeClr>
                </a:solidFill>
                <a:latin typeface="Times New Roman"/>
                <a:ea typeface="华文细黑"/>
                <a:cs typeface="Courier New"/>
              </a:rPr>
              <a:t>6</a:t>
            </a:r>
            <a:r>
              <a:rPr lang="zh-CN" altLang="zh-CN" sz="2800" kern="100" dirty="0" smtClean="0">
                <a:latin typeface="Times New Roman"/>
                <a:ea typeface="华文细黑"/>
                <a:cs typeface="Times New Roman"/>
              </a:rPr>
              <a:t>　</a:t>
            </a:r>
            <a:r>
              <a:rPr lang="en-US" altLang="zh-CN" sz="2800" kern="100" dirty="0">
                <a:latin typeface="Times New Roman"/>
                <a:ea typeface="华文细黑"/>
                <a:cs typeface="Courier New"/>
              </a:rPr>
              <a:t>2015</a:t>
            </a:r>
            <a:r>
              <a:rPr lang="zh-CN" altLang="zh-CN" sz="2800" kern="100" dirty="0">
                <a:latin typeface="Times New Roman"/>
                <a:ea typeface="华文细黑"/>
                <a:cs typeface="Times New Roman"/>
              </a:rPr>
              <a:t>年</a:t>
            </a:r>
            <a:r>
              <a:rPr lang="en-US" altLang="zh-CN" sz="2800" kern="100" dirty="0">
                <a:latin typeface="Times New Roman"/>
                <a:ea typeface="华文细黑"/>
                <a:cs typeface="Courier New"/>
              </a:rPr>
              <a:t>3</a:t>
            </a:r>
            <a:r>
              <a:rPr lang="zh-CN" altLang="zh-CN" sz="2800" kern="100" dirty="0">
                <a:latin typeface="Times New Roman"/>
                <a:ea typeface="华文细黑"/>
                <a:cs typeface="Times New Roman"/>
              </a:rPr>
              <a:t>月</a:t>
            </a: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日起，北京市对全市范围内的建设工程施工工地征收扬尘排污费，依据施工扬尘管理等级标准实施差别化收费政策。北京市开征扬尘排污费，引发网友热烈讨论。</a:t>
            </a:r>
            <a:endParaRPr lang="zh-CN" altLang="zh-CN" sz="1050" kern="100" dirty="0">
              <a:latin typeface="宋体"/>
              <a:cs typeface="Courier New"/>
            </a:endParaRPr>
          </a:p>
          <a:p>
            <a:pPr>
              <a:lnSpc>
                <a:spcPct val="150000"/>
              </a:lnSpc>
            </a:pPr>
            <a:r>
              <a:rPr lang="zh-CN" altLang="zh-CN" sz="2800" kern="100" dirty="0">
                <a:latin typeface="Times New Roman"/>
                <a:ea typeface="华文细黑"/>
                <a:cs typeface="Times New Roman"/>
              </a:rPr>
              <a:t>网友甲：自</a:t>
            </a:r>
            <a:r>
              <a:rPr lang="en-US" altLang="zh-CN" sz="2800" kern="100" dirty="0">
                <a:latin typeface="Times New Roman"/>
                <a:ea typeface="华文细黑"/>
              </a:rPr>
              <a:t>3</a:t>
            </a:r>
            <a:r>
              <a:rPr lang="zh-CN" altLang="zh-CN" sz="2800" kern="100" dirty="0">
                <a:latin typeface="Times New Roman"/>
                <a:ea typeface="华文细黑"/>
                <a:cs typeface="Times New Roman"/>
              </a:rPr>
              <a:t>月</a:t>
            </a:r>
            <a:r>
              <a:rPr lang="en-US" altLang="zh-CN" sz="2800" kern="100" dirty="0">
                <a:latin typeface="Times New Roman"/>
                <a:ea typeface="华文细黑"/>
              </a:rPr>
              <a:t>1</a:t>
            </a:r>
            <a:r>
              <a:rPr lang="zh-CN" altLang="zh-CN" sz="2800" kern="100" dirty="0">
                <a:latin typeface="Times New Roman"/>
                <a:ea typeface="华文细黑"/>
                <a:cs typeface="Times New Roman"/>
              </a:rPr>
              <a:t>日起北京开征扬尘排污费。这些年来在我们国家，</a:t>
            </a:r>
            <a:r>
              <a:rPr lang="en-US" altLang="zh-CN" sz="2800" kern="100" dirty="0">
                <a:latin typeface="Times New Roman"/>
                <a:ea typeface="华文细黑"/>
              </a:rPr>
              <a:t>“</a:t>
            </a:r>
            <a:r>
              <a:rPr lang="zh-CN" altLang="zh-CN" sz="2800" kern="100" dirty="0">
                <a:latin typeface="Times New Roman"/>
                <a:ea typeface="华文细黑"/>
                <a:cs typeface="Times New Roman"/>
              </a:rPr>
              <a:t>搭车收费</a:t>
            </a:r>
            <a:r>
              <a:rPr lang="en-US" altLang="zh-CN" sz="2800" kern="100" dirty="0">
                <a:latin typeface="Times New Roman"/>
                <a:ea typeface="华文细黑"/>
              </a:rPr>
              <a:t>”</a:t>
            </a:r>
            <a:r>
              <a:rPr lang="zh-CN" altLang="zh-CN" sz="2800" kern="100" dirty="0">
                <a:latin typeface="Times New Roman"/>
                <a:ea typeface="华文细黑"/>
                <a:cs typeface="Times New Roman"/>
              </a:rPr>
              <a:t>的现象还少吗？交通运输业、医疗卫生、银行金融业、教育行业</a:t>
            </a:r>
            <a:r>
              <a:rPr lang="en-US" altLang="zh-CN" sz="2800" kern="100" dirty="0">
                <a:latin typeface="Times New Roman"/>
                <a:ea typeface="华文细黑"/>
              </a:rPr>
              <a:t>……</a:t>
            </a:r>
            <a:r>
              <a:rPr lang="zh-CN" altLang="zh-CN" sz="2800" kern="100" dirty="0">
                <a:latin typeface="Times New Roman"/>
                <a:ea typeface="华文细黑"/>
                <a:cs typeface="Times New Roman"/>
              </a:rPr>
              <a:t>有哪个行业没有过</a:t>
            </a:r>
            <a:r>
              <a:rPr lang="en-US" altLang="zh-CN" sz="2800" kern="100" dirty="0">
                <a:latin typeface="Times New Roman"/>
                <a:ea typeface="华文细黑"/>
              </a:rPr>
              <a:t>“</a:t>
            </a:r>
            <a:r>
              <a:rPr lang="zh-CN" altLang="zh-CN" sz="2800" kern="100" dirty="0">
                <a:latin typeface="Times New Roman"/>
                <a:ea typeface="华文细黑"/>
                <a:cs typeface="Times New Roman"/>
              </a:rPr>
              <a:t>搭车收费</a:t>
            </a:r>
            <a:r>
              <a:rPr lang="en-US" altLang="zh-CN" sz="2800" kern="100" dirty="0">
                <a:latin typeface="Times New Roman"/>
                <a:ea typeface="华文细黑"/>
              </a:rPr>
              <a:t>”</a:t>
            </a:r>
            <a:r>
              <a:rPr lang="zh-CN" altLang="zh-CN" sz="2800" kern="100" dirty="0">
                <a:latin typeface="Times New Roman"/>
                <a:ea typeface="华文细黑"/>
                <a:cs typeface="Times New Roman"/>
              </a:rPr>
              <a:t>的现象呢？有谁没有被搭车收费过？可收来的钱又到哪儿去了</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nSpc>
                <a:spcPct val="150000"/>
              </a:lnSpc>
            </a:pPr>
            <a:r>
              <a:rPr lang="zh-CN" altLang="zh-CN" sz="2800" kern="100" dirty="0">
                <a:latin typeface="Times New Roman"/>
                <a:ea typeface="华文细黑"/>
                <a:cs typeface="Times New Roman"/>
              </a:rPr>
              <a:t>网友乙：我支持收费治理污染，并且要高额收费，这个收费的额度一定要比治理污染所需要的成本高很多才可以。不然收的费比治理污染的成本低很多，谁还愿意去治理污染。</a:t>
            </a:r>
            <a:endParaRPr lang="zh-CN" altLang="zh-CN" sz="2800" kern="100" dirty="0">
              <a:effectLst/>
              <a:latin typeface="宋体"/>
              <a:cs typeface="Courier New"/>
            </a:endParaRPr>
          </a:p>
        </p:txBody>
      </p:sp>
    </p:spTree>
    <p:extLst>
      <p:ext uri="{BB962C8B-B14F-4D97-AF65-F5344CB8AC3E}">
        <p14:creationId xmlns:p14="http://schemas.microsoft.com/office/powerpoint/2010/main" val="1168064121"/>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78582" y="117426"/>
            <a:ext cx="11345290" cy="6586394"/>
          </a:xfrm>
          <a:prstGeom prst="rect">
            <a:avLst/>
          </a:prstGeom>
        </p:spPr>
        <p:txBody>
          <a:bodyPr wrap="square" lIns="121898" tIns="60948" rIns="121898" bIns="60948">
            <a:spAutoFit/>
          </a:bodyPr>
          <a:lstStyle/>
          <a:p>
            <a:pPr algn="just">
              <a:lnSpc>
                <a:spcPct val="150000"/>
              </a:lnSpc>
              <a:spcAft>
                <a:spcPts val="0"/>
              </a:spcAft>
              <a:tabLst>
                <a:tab pos="2340610" algn="l"/>
              </a:tabLst>
            </a:pPr>
            <a:r>
              <a:rPr lang="zh-CN" altLang="zh-CN" sz="2800" kern="100" dirty="0" smtClean="0">
                <a:latin typeface="Times New Roman"/>
                <a:ea typeface="华文细黑"/>
                <a:cs typeface="Times New Roman"/>
              </a:rPr>
              <a:t>结合材料运用政治生活的知识，分析网友评论政府的依据，并指出假如你参与北京开征扬尘排污费的讨论应该注意的事项。</a:t>
            </a:r>
            <a:endParaRPr lang="zh-CN" altLang="zh-CN" sz="1050" kern="100" dirty="0" smtClean="0">
              <a:latin typeface="宋体"/>
              <a:cs typeface="Courier New"/>
            </a:endParaRPr>
          </a:p>
          <a:p>
            <a:pPr>
              <a:lnSpc>
                <a:spcPct val="150000"/>
              </a:lnSpc>
            </a:pPr>
            <a:r>
              <a:rPr lang="zh-CN" altLang="zh-CN" sz="2800" b="1" kern="100" dirty="0" smtClean="0">
                <a:solidFill>
                  <a:srgbClr val="0000FF"/>
                </a:solidFill>
                <a:latin typeface="Times New Roman"/>
                <a:cs typeface="Times New Roman"/>
              </a:rPr>
              <a:t>答案　</a:t>
            </a:r>
            <a:r>
              <a:rPr lang="en-US" altLang="zh-CN" sz="2800" kern="100" dirty="0" smtClean="0">
                <a:solidFill>
                  <a:schemeClr val="accent6">
                    <a:lumMod val="75000"/>
                  </a:schemeClr>
                </a:solidFill>
                <a:latin typeface="Times New Roman"/>
                <a:ea typeface="华文细黑"/>
              </a:rPr>
              <a:t>(1)</a:t>
            </a:r>
            <a:r>
              <a:rPr lang="zh-CN" altLang="zh-CN" sz="2800" kern="100" dirty="0" smtClean="0">
                <a:solidFill>
                  <a:schemeClr val="accent6">
                    <a:lumMod val="75000"/>
                  </a:schemeClr>
                </a:solidFill>
                <a:latin typeface="Times New Roman"/>
                <a:ea typeface="华文细黑"/>
                <a:cs typeface="Times New Roman"/>
              </a:rPr>
              <a:t>依据：</a:t>
            </a:r>
            <a:r>
              <a:rPr lang="en-US" altLang="zh-CN" sz="2800" kern="100" dirty="0" smtClean="0">
                <a:solidFill>
                  <a:schemeClr val="accent6">
                    <a:lumMod val="75000"/>
                  </a:schemeClr>
                </a:solidFill>
                <a:latin typeface="宋体"/>
                <a:ea typeface="华文细黑"/>
                <a:cs typeface="Times New Roman"/>
              </a:rPr>
              <a:t>①</a:t>
            </a:r>
            <a:r>
              <a:rPr lang="zh-CN" altLang="zh-CN" sz="2800" kern="100" dirty="0" smtClean="0">
                <a:solidFill>
                  <a:schemeClr val="accent6">
                    <a:lumMod val="75000"/>
                  </a:schemeClr>
                </a:solidFill>
                <a:latin typeface="Times New Roman"/>
                <a:ea typeface="华文细黑"/>
                <a:cs typeface="Times New Roman"/>
              </a:rPr>
              <a:t>我国是人民民主专政的社会主义国家，本质是人民当家作主，人民民主具有广泛性和真实性。公民享有政治自由、监督权等广泛的政治权利和自由。</a:t>
            </a:r>
            <a:r>
              <a:rPr lang="en-US" altLang="zh-CN" sz="2800" kern="100" dirty="0" smtClean="0">
                <a:solidFill>
                  <a:schemeClr val="accent6">
                    <a:lumMod val="75000"/>
                  </a:schemeClr>
                </a:solidFill>
                <a:latin typeface="宋体"/>
                <a:ea typeface="华文细黑"/>
                <a:cs typeface="Times New Roman"/>
              </a:rPr>
              <a:t>②</a:t>
            </a:r>
            <a:r>
              <a:rPr lang="zh-CN" altLang="zh-CN" sz="2800" kern="100" dirty="0" smtClean="0">
                <a:solidFill>
                  <a:schemeClr val="accent6">
                    <a:lumMod val="75000"/>
                  </a:schemeClr>
                </a:solidFill>
                <a:latin typeface="Times New Roman"/>
                <a:ea typeface="华文细黑"/>
                <a:cs typeface="Times New Roman"/>
              </a:rPr>
              <a:t>我国政府是国家权力机关的执行机关，政府履行职能是坚持为人民服务的宗旨和对人民负责的基本原则。</a:t>
            </a:r>
            <a:r>
              <a:rPr lang="en-US" altLang="zh-CN" sz="2800" kern="100" dirty="0" smtClean="0">
                <a:solidFill>
                  <a:schemeClr val="accent6">
                    <a:lumMod val="75000"/>
                  </a:schemeClr>
                </a:solidFill>
                <a:latin typeface="宋体"/>
                <a:ea typeface="华文细黑"/>
                <a:cs typeface="Times New Roman"/>
              </a:rPr>
              <a:t>③</a:t>
            </a:r>
            <a:r>
              <a:rPr lang="zh-CN" altLang="zh-CN" sz="2800" kern="100" dirty="0" smtClean="0">
                <a:solidFill>
                  <a:schemeClr val="accent6">
                    <a:lumMod val="75000"/>
                  </a:schemeClr>
                </a:solidFill>
                <a:latin typeface="Times New Roman"/>
                <a:ea typeface="华文细黑"/>
                <a:cs typeface="Times New Roman"/>
              </a:rPr>
              <a:t>政府的权力是人民赋予的，自觉接受人民的监督是树立政府权威的要求。</a:t>
            </a:r>
            <a:endParaRPr lang="en-US" altLang="zh-CN" sz="2800" kern="100" dirty="0" smtClean="0">
              <a:solidFill>
                <a:schemeClr val="accent6">
                  <a:lumMod val="75000"/>
                </a:schemeClr>
              </a:solidFill>
              <a:latin typeface="Times New Roman"/>
              <a:ea typeface="华文细黑"/>
              <a:cs typeface="Times New Roman"/>
            </a:endParaRPr>
          </a:p>
          <a:p>
            <a:pPr>
              <a:lnSpc>
                <a:spcPct val="150000"/>
              </a:lnSpc>
            </a:pPr>
            <a:r>
              <a:rPr lang="en-US" altLang="zh-CN" sz="2800" kern="100" dirty="0">
                <a:solidFill>
                  <a:schemeClr val="accent6">
                    <a:lumMod val="75000"/>
                  </a:schemeClr>
                </a:solidFill>
                <a:latin typeface="Times New Roman"/>
                <a:ea typeface="华文细黑"/>
              </a:rPr>
              <a:t>(2)</a:t>
            </a:r>
            <a:r>
              <a:rPr lang="zh-CN" altLang="zh-CN" sz="2800" kern="100" dirty="0">
                <a:solidFill>
                  <a:schemeClr val="accent6">
                    <a:lumMod val="75000"/>
                  </a:schemeClr>
                </a:solidFill>
                <a:latin typeface="Times New Roman"/>
                <a:ea typeface="华文细黑"/>
                <a:cs typeface="Times New Roman"/>
              </a:rPr>
              <a:t>注意事项：</a:t>
            </a:r>
            <a:r>
              <a:rPr lang="en-US" altLang="zh-CN" sz="2800" kern="100" dirty="0">
                <a:solidFill>
                  <a:schemeClr val="accent6">
                    <a:lumMod val="75000"/>
                  </a:schemeClr>
                </a:solidFill>
                <a:latin typeface="宋体"/>
                <a:ea typeface="华文细黑"/>
                <a:cs typeface="Times New Roman"/>
              </a:rPr>
              <a:t>①</a:t>
            </a:r>
            <a:r>
              <a:rPr lang="zh-CN" altLang="zh-CN" sz="2800" kern="100" dirty="0">
                <a:solidFill>
                  <a:schemeClr val="accent6">
                    <a:lumMod val="75000"/>
                  </a:schemeClr>
                </a:solidFill>
                <a:latin typeface="Times New Roman"/>
                <a:ea typeface="华文细黑"/>
                <a:cs typeface="Times New Roman"/>
              </a:rPr>
              <a:t>为了国家和人民的利益，勇于使用宪法和法律规定的监督权。</a:t>
            </a:r>
            <a:r>
              <a:rPr lang="en-US" altLang="zh-CN" sz="2800" kern="100" dirty="0">
                <a:solidFill>
                  <a:schemeClr val="accent6">
                    <a:lumMod val="75000"/>
                  </a:schemeClr>
                </a:solidFill>
                <a:latin typeface="宋体"/>
                <a:ea typeface="华文细黑"/>
                <a:cs typeface="Times New Roman"/>
              </a:rPr>
              <a:t>②</a:t>
            </a:r>
            <a:r>
              <a:rPr lang="zh-CN" altLang="zh-CN" sz="2800" kern="100" dirty="0">
                <a:solidFill>
                  <a:schemeClr val="accent6">
                    <a:lumMod val="75000"/>
                  </a:schemeClr>
                </a:solidFill>
                <a:latin typeface="Times New Roman"/>
                <a:ea typeface="华文细黑"/>
                <a:cs typeface="Times New Roman"/>
              </a:rPr>
              <a:t>必须采取合法方式，坚持实事求是的原则，不能干扰公务活动。</a:t>
            </a:r>
            <a:r>
              <a:rPr lang="en-US" altLang="zh-CN" sz="2800" kern="100" dirty="0">
                <a:solidFill>
                  <a:schemeClr val="accent6">
                    <a:lumMod val="75000"/>
                  </a:schemeClr>
                </a:solidFill>
                <a:latin typeface="宋体"/>
                <a:ea typeface="华文细黑"/>
                <a:cs typeface="Times New Roman"/>
              </a:rPr>
              <a:t>③</a:t>
            </a:r>
            <a:r>
              <a:rPr lang="zh-CN" altLang="zh-CN" sz="2800" kern="100" dirty="0">
                <a:solidFill>
                  <a:schemeClr val="accent6">
                    <a:lumMod val="75000"/>
                  </a:schemeClr>
                </a:solidFill>
                <a:latin typeface="Times New Roman"/>
                <a:ea typeface="华文细黑"/>
                <a:cs typeface="Times New Roman"/>
              </a:rPr>
              <a:t>坚持权利与义务统一的原则，依法有序的参与讨论。</a:t>
            </a:r>
            <a:endParaRPr lang="zh-CN" altLang="zh-CN" sz="2800" kern="100" dirty="0">
              <a:solidFill>
                <a:schemeClr val="accent6">
                  <a:lumMod val="75000"/>
                </a:schemeClr>
              </a:solidFill>
              <a:effectLst/>
              <a:latin typeface="宋体"/>
              <a:cs typeface="Courier New"/>
            </a:endParaRPr>
          </a:p>
        </p:txBody>
      </p:sp>
      <p:sp>
        <p:nvSpPr>
          <p:cNvPr id="5" name="矩形 4"/>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6" name="圆角矩形 5"/>
          <p:cNvSpPr/>
          <p:nvPr/>
        </p:nvSpPr>
        <p:spPr>
          <a:xfrm>
            <a:off x="10055646"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
        <p:nvSpPr>
          <p:cNvPr id="7" name="圆角矩形 6">
            <a:hlinkClick r:id="rId2" action="ppaction://hlinksldjump"/>
          </p:cNvPr>
          <p:cNvSpPr/>
          <p:nvPr/>
        </p:nvSpPr>
        <p:spPr>
          <a:xfrm>
            <a:off x="11376626" y="6653833"/>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0000FF"/>
                </a:solidFill>
                <a:latin typeface="黑体" pitchFamily="49" charset="-122"/>
                <a:ea typeface="黑体" pitchFamily="49" charset="-122"/>
              </a:rPr>
              <a:t>返回</a:t>
            </a:r>
            <a:endParaRPr lang="zh-CN" altLang="en-US" sz="1400" dirty="0">
              <a:solidFill>
                <a:srgbClr val="0000FF"/>
              </a:solidFill>
              <a:latin typeface="黑体" pitchFamily="49" charset="-122"/>
              <a:ea typeface="黑体" pitchFamily="49" charset="-122"/>
            </a:endParaRPr>
          </a:p>
        </p:txBody>
      </p:sp>
    </p:spTree>
    <p:extLst>
      <p:ext uri="{BB962C8B-B14F-4D97-AF65-F5344CB8AC3E}">
        <p14:creationId xmlns:p14="http://schemas.microsoft.com/office/powerpoint/2010/main" val="330765640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blinds(horizontal)">
                                      <p:cBhvr>
                                        <p:cTn id="7" dur="5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blinds(horizontal)">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2">
                                            <p:txEl>
                                              <p:pRg st="1" end="1"/>
                                            </p:txEl>
                                          </p:spTgt>
                                        </p:tgtEl>
                                      </p:cBhvr>
                                    </p:animEffect>
                                    <p:set>
                                      <p:cBhvr>
                                        <p:cTn id="17" dur="1" fill="hold">
                                          <p:stCondLst>
                                            <p:cond delay="499"/>
                                          </p:stCondLst>
                                        </p:cTn>
                                        <p:tgtEl>
                                          <p:spTgt spid="2">
                                            <p:txEl>
                                              <p:pRg st="1" end="1"/>
                                            </p:txEl>
                                          </p:spTgt>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2">
                                            <p:txEl>
                                              <p:pRg st="2" end="2"/>
                                            </p:txEl>
                                          </p:spTgt>
                                        </p:tgtEl>
                                      </p:cBhvr>
                                    </p:animEffect>
                                    <p:set>
                                      <p:cBhvr>
                                        <p:cTn id="20" dur="1" fill="hold">
                                          <p:stCondLst>
                                            <p:cond delay="499"/>
                                          </p:stCondLst>
                                        </p:cTn>
                                        <p:tgtEl>
                                          <p:spTgt spid="2">
                                            <p:txEl>
                                              <p:pRg st="2" end="2"/>
                                            </p:txEl>
                                          </p:spTgt>
                                        </p:tgtEl>
                                        <p:attrNameLst>
                                          <p:attrName>style.visibility</p:attrName>
                                        </p:attrNameLst>
                                      </p:cBhvr>
                                      <p:to>
                                        <p:strVal val="hidden"/>
                                      </p:to>
                                    </p:set>
                                  </p:childTnLst>
                                </p:cTn>
                              </p:par>
                            </p:childTnLst>
                          </p:cTn>
                        </p:par>
                      </p:childTnLst>
                    </p:cTn>
                  </p:par>
                </p:childTnLst>
              </p:cTn>
              <p:nextCondLst>
                <p:cond evt="onClick" delay="0">
                  <p:tgtEl>
                    <p:spTgt spid="6"/>
                  </p:tgtEl>
                </p:cond>
              </p:nextCondLst>
            </p:seq>
          </p:childTnLst>
        </p:cTn>
      </p:par>
    </p:tnLst>
    <p:bldLst>
      <p:bldP spid="2" grpId="0" uiExpand="1" build="allAtOnce"/>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78582" y="2709714"/>
            <a:ext cx="10518154" cy="1930315"/>
          </a:xfrm>
          <a:prstGeom prst="rect">
            <a:avLst/>
          </a:prstGeom>
          <a:solidFill>
            <a:schemeClr val="accent1">
              <a:lumMod val="20000"/>
              <a:lumOff val="8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just">
              <a:lnSpc>
                <a:spcPct val="150000"/>
              </a:lnSpc>
              <a:spcAft>
                <a:spcPts val="0"/>
              </a:spcAft>
              <a:tabLst>
                <a:tab pos="1890395" algn="l"/>
              </a:tabLst>
            </a:pPr>
            <a:endParaRPr lang="zh-CN" altLang="zh-CN" kern="100" dirty="0">
              <a:ln>
                <a:solidFill>
                  <a:schemeClr val="bg2"/>
                </a:solidFill>
              </a:ln>
              <a:solidFill>
                <a:schemeClr val="accent6">
                  <a:lumMod val="75000"/>
                </a:schemeClr>
              </a:solidFill>
              <a:latin typeface="Times New Roman"/>
              <a:ea typeface="华文细黑"/>
              <a:cs typeface="Times New Roman"/>
            </a:endParaRPr>
          </a:p>
        </p:txBody>
      </p:sp>
      <p:cxnSp>
        <p:nvCxnSpPr>
          <p:cNvPr id="12" name="直接连接符 11"/>
          <p:cNvCxnSpPr/>
          <p:nvPr/>
        </p:nvCxnSpPr>
        <p:spPr>
          <a:xfrm>
            <a:off x="2604" y="909514"/>
            <a:ext cx="12187809" cy="0"/>
          </a:xfrm>
          <a:prstGeom prst="line">
            <a:avLst/>
          </a:prstGeom>
          <a:ln w="12700">
            <a:solidFill>
              <a:srgbClr val="0000FF"/>
            </a:solidFill>
          </a:ln>
        </p:spPr>
        <p:style>
          <a:lnRef idx="2">
            <a:schemeClr val="dk1"/>
          </a:lnRef>
          <a:fillRef idx="0">
            <a:schemeClr val="dk1"/>
          </a:fillRef>
          <a:effectRef idx="1">
            <a:schemeClr val="dk1"/>
          </a:effectRef>
          <a:fontRef idx="minor">
            <a:schemeClr val="tx1"/>
          </a:fontRef>
        </p:style>
      </p:cxnSp>
      <p:sp>
        <p:nvSpPr>
          <p:cNvPr id="17" name="矩形 16"/>
          <p:cNvSpPr/>
          <p:nvPr/>
        </p:nvSpPr>
        <p:spPr>
          <a:xfrm>
            <a:off x="325095" y="1917626"/>
            <a:ext cx="11458743" cy="687600"/>
          </a:xfrm>
          <a:prstGeom prst="rect">
            <a:avLst/>
          </a:prstGeom>
        </p:spPr>
        <p:txBody>
          <a:bodyPr wrap="square" lIns="121898" tIns="60948" rIns="121898" bIns="60948">
            <a:spAutoFit/>
          </a:bodyPr>
          <a:lstStyle/>
          <a:p>
            <a:pPr algn="just">
              <a:lnSpc>
                <a:spcPct val="150000"/>
              </a:lnSpc>
              <a:spcAft>
                <a:spcPts val="0"/>
              </a:spcAft>
              <a:tabLst>
                <a:tab pos="1890395" algn="l"/>
              </a:tabLst>
            </a:pPr>
            <a:r>
              <a:rPr lang="zh-CN" altLang="en-US" sz="2800" b="1" kern="100" dirty="0">
                <a:solidFill>
                  <a:schemeClr val="accent6">
                    <a:lumMod val="75000"/>
                  </a:schemeClr>
                </a:solidFill>
                <a:latin typeface="Times New Roman" pitchFamily="18" charset="0"/>
                <a:cs typeface="Times New Roman" pitchFamily="18" charset="0"/>
              </a:rPr>
              <a:t>易错点</a:t>
            </a:r>
            <a:r>
              <a:rPr lang="en-US" altLang="zh-CN" sz="2800" b="1" kern="100" dirty="0">
                <a:solidFill>
                  <a:schemeClr val="accent6">
                    <a:lumMod val="75000"/>
                  </a:schemeClr>
                </a:solidFill>
                <a:latin typeface="Times New Roman" pitchFamily="18" charset="0"/>
                <a:cs typeface="Times New Roman" pitchFamily="18" charset="0"/>
              </a:rPr>
              <a:t>1</a:t>
            </a:r>
            <a:r>
              <a:rPr lang="zh-CN" altLang="en-US" sz="2800" b="1" kern="100" dirty="0">
                <a:solidFill>
                  <a:schemeClr val="accent6">
                    <a:lumMod val="75000"/>
                  </a:schemeClr>
                </a:solidFill>
                <a:latin typeface="Times New Roman" pitchFamily="18" charset="0"/>
                <a:cs typeface="Times New Roman" pitchFamily="18" charset="0"/>
              </a:rPr>
              <a:t>　混淆依法行政和依法</a:t>
            </a:r>
            <a:r>
              <a:rPr lang="zh-CN" altLang="en-US" sz="2800" b="1" kern="100" dirty="0" smtClean="0">
                <a:solidFill>
                  <a:schemeClr val="accent6">
                    <a:lumMod val="75000"/>
                  </a:schemeClr>
                </a:solidFill>
                <a:latin typeface="Times New Roman" pitchFamily="18" charset="0"/>
                <a:cs typeface="Times New Roman" pitchFamily="18" charset="0"/>
              </a:rPr>
              <a:t>执政</a:t>
            </a:r>
            <a:r>
              <a:rPr lang="en-US" altLang="zh-CN" sz="2800" b="1" kern="100" dirty="0" smtClean="0">
                <a:solidFill>
                  <a:schemeClr val="accent6">
                    <a:lumMod val="75000"/>
                  </a:schemeClr>
                </a:solidFill>
                <a:latin typeface="Times New Roman" pitchFamily="18" charset="0"/>
                <a:cs typeface="Times New Roman" pitchFamily="18" charset="0"/>
              </a:rPr>
              <a:t>			</a:t>
            </a:r>
            <a:endParaRPr lang="zh-CN" altLang="zh-CN" sz="2800" b="1" kern="100" dirty="0">
              <a:solidFill>
                <a:schemeClr val="accent6">
                  <a:lumMod val="75000"/>
                </a:schemeClr>
              </a:solidFill>
              <a:effectLst/>
              <a:latin typeface="Times New Roman" pitchFamily="18" charset="0"/>
              <a:cs typeface="Times New Roman" pitchFamily="18" charset="0"/>
            </a:endParaRPr>
          </a:p>
        </p:txBody>
      </p:sp>
      <p:sp>
        <p:nvSpPr>
          <p:cNvPr id="8" name="矩形 7"/>
          <p:cNvSpPr/>
          <p:nvPr/>
        </p:nvSpPr>
        <p:spPr>
          <a:xfrm>
            <a:off x="564425" y="2622605"/>
            <a:ext cx="10427325" cy="2031325"/>
          </a:xfrm>
          <a:prstGeom prst="rect">
            <a:avLst/>
          </a:prstGeom>
        </p:spPr>
        <p:txBody>
          <a:bodyPr>
            <a:spAutoFit/>
          </a:bodyPr>
          <a:lstStyle/>
          <a:p>
            <a:pPr algn="just">
              <a:lnSpc>
                <a:spcPct val="150000"/>
              </a:lnSpc>
              <a:spcAft>
                <a:spcPts val="0"/>
              </a:spcAft>
              <a:tabLst>
                <a:tab pos="1890395" algn="l"/>
              </a:tabLst>
            </a:pPr>
            <a:r>
              <a:rPr lang="zh-CN" altLang="zh-CN" sz="2800" b="1" kern="100" dirty="0">
                <a:solidFill>
                  <a:srgbClr val="0000FF"/>
                </a:solidFill>
                <a:latin typeface="Times New Roman"/>
                <a:cs typeface="Times New Roman"/>
              </a:rPr>
              <a:t>提醒　</a:t>
            </a:r>
            <a:r>
              <a:rPr lang="zh-CN" altLang="zh-CN" sz="2800" kern="100" dirty="0">
                <a:latin typeface="Times New Roman"/>
                <a:ea typeface="华文细黑"/>
                <a:cs typeface="Times New Roman"/>
              </a:rPr>
              <a:t>政府是行政机关，履行政府职能，坚持依法行政。中国共产党是执政党，是中国特色社会主义事业的领导核心，坚持依法治国、依法执政。</a:t>
            </a:r>
            <a:endParaRPr lang="zh-CN" altLang="zh-CN" sz="2800" kern="100" dirty="0">
              <a:effectLst/>
              <a:latin typeface="宋体"/>
              <a:cs typeface="Courier New"/>
            </a:endParaRPr>
          </a:p>
        </p:txBody>
      </p:sp>
      <p:sp>
        <p:nvSpPr>
          <p:cNvPr id="9" name="矩形 8"/>
          <p:cNvSpPr/>
          <p:nvPr/>
        </p:nvSpPr>
        <p:spPr>
          <a:xfrm>
            <a:off x="118542" y="333450"/>
            <a:ext cx="8461045" cy="584775"/>
          </a:xfrm>
          <a:prstGeom prst="rect">
            <a:avLst/>
          </a:prstGeom>
        </p:spPr>
        <p:txBody>
          <a:bodyPr>
            <a:spAutoFit/>
          </a:bodyPr>
          <a:lstStyle/>
          <a:p>
            <a:r>
              <a:rPr lang="zh-CN" altLang="en-US" sz="3200" b="1" smtClean="0">
                <a:solidFill>
                  <a:srgbClr val="0000FF"/>
                </a:solidFill>
                <a:latin typeface="微软雅黑"/>
                <a:ea typeface="微软雅黑"/>
              </a:rPr>
              <a:t>易</a:t>
            </a:r>
            <a:r>
              <a:rPr lang="zh-CN" altLang="en-US" sz="3200" b="1" dirty="0">
                <a:solidFill>
                  <a:srgbClr val="0000FF"/>
                </a:solidFill>
                <a:latin typeface="微软雅黑"/>
                <a:ea typeface="微软雅黑"/>
              </a:rPr>
              <a:t>错点剖析</a:t>
            </a:r>
          </a:p>
        </p:txBody>
      </p:sp>
      <p:sp>
        <p:nvSpPr>
          <p:cNvPr id="6" name="对角圆角矩形 5"/>
          <p:cNvSpPr/>
          <p:nvPr/>
        </p:nvSpPr>
        <p:spPr>
          <a:xfrm>
            <a:off x="10343678" y="518166"/>
            <a:ext cx="1514726" cy="535364"/>
          </a:xfrm>
          <a:prstGeom prst="round2Diag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zh-CN" altLang="en-US" b="1" dirty="0">
                <a:solidFill>
                  <a:schemeClr val="bg1"/>
                </a:solidFill>
                <a:latin typeface="微软雅黑" pitchFamily="34" charset="-122"/>
                <a:ea typeface="微软雅黑" pitchFamily="34" charset="-122"/>
              </a:rPr>
              <a:t>易</a:t>
            </a:r>
            <a:r>
              <a:rPr lang="zh-CN" altLang="en-US" b="1" dirty="0" smtClean="0">
                <a:solidFill>
                  <a:schemeClr val="bg1"/>
                </a:solidFill>
                <a:latin typeface="微软雅黑" pitchFamily="34" charset="-122"/>
                <a:ea typeface="微软雅黑" pitchFamily="34" charset="-122"/>
              </a:rPr>
              <a:t>错矫正</a:t>
            </a:r>
            <a:endParaRPr lang="zh-CN" altLang="en-US" b="1" dirty="0">
              <a:solidFill>
                <a:schemeClr val="bg1"/>
              </a:solidFill>
              <a:latin typeface="微软雅黑" pitchFamily="34" charset="-122"/>
              <a:ea typeface="微软雅黑" pitchFamily="34" charset="-122"/>
            </a:endParaRPr>
          </a:p>
        </p:txBody>
      </p:sp>
      <p:sp>
        <p:nvSpPr>
          <p:cNvPr id="10" name="矩形 9"/>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1" name="圆角矩形 10"/>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提醒</a:t>
            </a:r>
          </a:p>
        </p:txBody>
      </p:sp>
    </p:spTree>
    <p:extLst>
      <p:ext uri="{BB962C8B-B14F-4D97-AF65-F5344CB8AC3E}">
        <p14:creationId xmlns:p14="http://schemas.microsoft.com/office/powerpoint/2010/main" val="119686108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horizontal)">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1" nodeType="clickEffect">
                                  <p:stCondLst>
                                    <p:cond delay="0"/>
                                  </p:stCondLst>
                                  <p:childTnLst>
                                    <p:animEffect transition="out" filter="fade">
                                      <p:cBhvr>
                                        <p:cTn id="14" dur="500"/>
                                        <p:tgtEl>
                                          <p:spTgt spid="8"/>
                                        </p:tgtEl>
                                      </p:cBhvr>
                                    </p:animEffect>
                                    <p:set>
                                      <p:cBhvr>
                                        <p:cTn id="15" dur="1" fill="hold">
                                          <p:stCondLst>
                                            <p:cond delay="499"/>
                                          </p:stCondLst>
                                        </p:cTn>
                                        <p:tgtEl>
                                          <p:spTgt spid="8"/>
                                        </p:tgtEl>
                                        <p:attrNameLst>
                                          <p:attrName>style.visibility</p:attrName>
                                        </p:attrNameLst>
                                      </p:cBhvr>
                                      <p:to>
                                        <p:strVal val="hidden"/>
                                      </p:to>
                                    </p:set>
                                  </p:childTnLst>
                                </p:cTn>
                              </p:par>
                              <p:par>
                                <p:cTn id="16" presetID="10" presetClass="exit" presetSubtype="0" fill="hold" grpId="1" nodeType="withEffect">
                                  <p:stCondLst>
                                    <p:cond delay="0"/>
                                  </p:stCondLst>
                                  <p:childTnLst>
                                    <p:animEffect transition="out" filter="fade">
                                      <p:cBhvr>
                                        <p:cTn id="17" dur="500"/>
                                        <p:tgtEl>
                                          <p:spTgt spid="7"/>
                                        </p:tgtEl>
                                      </p:cBhvr>
                                    </p:animEffect>
                                    <p:set>
                                      <p:cBhvr>
                                        <p:cTn id="18" dur="1" fill="hold">
                                          <p:stCondLst>
                                            <p:cond delay="4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7" grpId="0" animBg="1"/>
      <p:bldP spid="7" grpId="1" animBg="1"/>
      <p:bldP spid="8" grpId="0"/>
      <p:bldP spid="8" grpId="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406574" y="333450"/>
            <a:ext cx="11179503" cy="5185330"/>
          </a:xfrm>
          <a:prstGeom prst="rect">
            <a:avLst/>
          </a:prstGeom>
        </p:spPr>
        <p:txBody>
          <a:bodyPr>
            <a:spAutoFit/>
          </a:bodyPr>
          <a:lstStyle/>
          <a:p>
            <a:pPr algn="just">
              <a:lnSpc>
                <a:spcPct val="150000"/>
              </a:lnSpc>
              <a:spcAft>
                <a:spcPts val="0"/>
              </a:spcAft>
              <a:tabLst>
                <a:tab pos="2340610" algn="l"/>
              </a:tabLst>
            </a:pPr>
            <a:r>
              <a:rPr lang="zh-CN" altLang="zh-CN" sz="2800" b="1" kern="100" dirty="0" smtClean="0">
                <a:solidFill>
                  <a:schemeClr val="accent6">
                    <a:lumMod val="75000"/>
                  </a:schemeClr>
                </a:solidFill>
                <a:latin typeface="Times New Roman"/>
                <a:cs typeface="Times New Roman"/>
              </a:rPr>
              <a:t>矫正训练</a:t>
            </a:r>
            <a:r>
              <a:rPr lang="en-US" altLang="zh-CN" sz="2800" b="1" kern="100" dirty="0" smtClean="0">
                <a:solidFill>
                  <a:schemeClr val="accent6">
                    <a:lumMod val="75000"/>
                  </a:schemeClr>
                </a:solidFill>
                <a:latin typeface="Times New Roman"/>
                <a:cs typeface="Times New Roman"/>
              </a:rPr>
              <a:t>1</a:t>
            </a:r>
            <a:r>
              <a:rPr lang="zh-CN" altLang="zh-CN" sz="2800" kern="100" dirty="0" smtClean="0">
                <a:latin typeface="Times New Roman"/>
                <a:ea typeface="华文细黑"/>
                <a:cs typeface="Times New Roman"/>
              </a:rPr>
              <a:t>　</a:t>
            </a:r>
            <a:r>
              <a:rPr lang="zh-CN" altLang="zh-CN" sz="2800" kern="100" dirty="0">
                <a:latin typeface="Times New Roman"/>
                <a:ea typeface="华文细黑"/>
                <a:cs typeface="Times New Roman"/>
              </a:rPr>
              <a:t>为制定一个符合中国国情和时代特点的《国家中长期教育改革和发展规划纲要</a:t>
            </a:r>
            <a:r>
              <a:rPr lang="en-US" altLang="zh-CN" sz="2800" kern="100" dirty="0">
                <a:latin typeface="Times New Roman"/>
                <a:ea typeface="华文细黑"/>
                <a:cs typeface="Courier New"/>
              </a:rPr>
              <a:t>(2010</a:t>
            </a:r>
            <a:r>
              <a:rPr lang="zh-CN" altLang="zh-CN" sz="2800" kern="100" dirty="0">
                <a:latin typeface="Times New Roman"/>
                <a:ea typeface="华文细黑"/>
                <a:cs typeface="Times New Roman"/>
              </a:rPr>
              <a:t>～</a:t>
            </a:r>
            <a:r>
              <a:rPr lang="en-US" altLang="zh-CN" sz="2800" kern="100" dirty="0">
                <a:latin typeface="Times New Roman"/>
                <a:ea typeface="华文细黑"/>
                <a:cs typeface="Courier New"/>
              </a:rPr>
              <a:t>2020</a:t>
            </a:r>
            <a:r>
              <a:rPr lang="zh-CN" altLang="zh-CN" sz="2800" kern="100" dirty="0">
                <a:latin typeface="Times New Roman"/>
                <a:ea typeface="华文细黑"/>
                <a:cs typeface="Times New Roman"/>
              </a:rPr>
              <a:t>年</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简称《纲要》</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，政府有关部门通过专题调研、网上征集意见、召开座谈会等形式广纳群言、广集众智。我国政府制定《纲要》做到了</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审慎用权，科学民主决策</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B.</a:t>
            </a:r>
            <a:r>
              <a:rPr lang="zh-CN" altLang="zh-CN" sz="2800" kern="100" dirty="0">
                <a:latin typeface="Times New Roman"/>
                <a:ea typeface="华文细黑"/>
                <a:cs typeface="Times New Roman"/>
              </a:rPr>
              <a:t>依法治国，依法执政</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C.</a:t>
            </a:r>
            <a:r>
              <a:rPr lang="zh-CN" altLang="zh-CN" sz="2800" kern="100" dirty="0">
                <a:latin typeface="Times New Roman"/>
                <a:ea typeface="华文细黑"/>
                <a:cs typeface="Times New Roman"/>
              </a:rPr>
              <a:t>依法行政，行使国家立法权</a:t>
            </a:r>
            <a:endParaRPr lang="zh-CN" altLang="zh-CN" sz="1050" kern="100" dirty="0">
              <a:latin typeface="宋体"/>
              <a:cs typeface="Courier New"/>
            </a:endParaRPr>
          </a:p>
          <a:p>
            <a:pPr>
              <a:lnSpc>
                <a:spcPct val="150000"/>
              </a:lnSpc>
            </a:pPr>
            <a:r>
              <a:rPr lang="en-US" altLang="zh-CN" sz="2800" kern="100" dirty="0">
                <a:latin typeface="Times New Roman"/>
                <a:ea typeface="华文细黑"/>
              </a:rPr>
              <a:t>D.</a:t>
            </a:r>
            <a:r>
              <a:rPr lang="zh-CN" altLang="zh-CN" sz="2800" kern="100" dirty="0">
                <a:latin typeface="Times New Roman"/>
                <a:ea typeface="华文细黑"/>
                <a:cs typeface="Times New Roman"/>
              </a:rPr>
              <a:t>保障人民直接行使国家权力</a:t>
            </a:r>
            <a:endParaRPr lang="en-US" altLang="zh-CN" sz="2800" kern="100" dirty="0" smtClean="0">
              <a:latin typeface="Times New Roman"/>
              <a:ea typeface="华文细黑"/>
              <a:cs typeface="Times New Roman"/>
            </a:endParaRPr>
          </a:p>
        </p:txBody>
      </p:sp>
      <p:sp>
        <p:nvSpPr>
          <p:cNvPr id="3" name="矩形 2"/>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4" name="圆角矩形 3">
            <a:hlinkClick r:id="rId2"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2663240048"/>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 name="矩形 10"/>
          <p:cNvSpPr/>
          <p:nvPr/>
        </p:nvSpPr>
        <p:spPr>
          <a:xfrm>
            <a:off x="532327" y="837438"/>
            <a:ext cx="11179503" cy="4616648"/>
          </a:xfrm>
          <a:prstGeom prst="rect">
            <a:avLst/>
          </a:prstGeom>
        </p:spPr>
        <p:txBody>
          <a:bodyPr>
            <a:spAutoFit/>
          </a:bodyPr>
          <a:lstStyle/>
          <a:p>
            <a:pPr>
              <a:lnSpc>
                <a:spcPct val="150000"/>
              </a:lnSpc>
            </a:pPr>
            <a:r>
              <a:rPr lang="zh-CN" altLang="zh-CN" sz="2800" b="1" kern="100" dirty="0" smtClean="0">
                <a:solidFill>
                  <a:srgbClr val="0000FF"/>
                </a:solidFill>
                <a:latin typeface="Times New Roman"/>
                <a:cs typeface="Times New Roman"/>
              </a:rPr>
              <a:t>解析</a:t>
            </a:r>
            <a:r>
              <a:rPr lang="zh-CN" altLang="zh-CN" sz="2800" b="1" kern="100" dirty="0">
                <a:solidFill>
                  <a:srgbClr val="0000FF"/>
                </a:solidFill>
                <a:latin typeface="Times New Roman"/>
                <a:cs typeface="Times New Roman"/>
              </a:rPr>
              <a:t>　</a:t>
            </a:r>
            <a:r>
              <a:rPr lang="zh-CN" altLang="zh-CN" sz="2800" kern="100" dirty="0">
                <a:latin typeface="Times New Roman"/>
                <a:ea typeface="华文细黑"/>
                <a:cs typeface="Times New Roman"/>
              </a:rPr>
              <a:t>本题考查政府的有关知识，旨在考查学生正确运用所学知识辨识问题的能力。本题可用排除法。</a:t>
            </a:r>
            <a:r>
              <a:rPr lang="en-US" altLang="zh-CN" sz="2800" kern="100" dirty="0">
                <a:latin typeface="Times New Roman"/>
                <a:ea typeface="华文细黑"/>
              </a:rPr>
              <a:t>B</a:t>
            </a:r>
            <a:r>
              <a:rPr lang="zh-CN" altLang="zh-CN" sz="2800" kern="100" dirty="0">
                <a:latin typeface="Times New Roman"/>
                <a:ea typeface="华文细黑"/>
                <a:cs typeface="Times New Roman"/>
              </a:rPr>
              <a:t>选项是指中国共产党</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nSpc>
                <a:spcPct val="150000"/>
              </a:lnSpc>
            </a:pPr>
            <a:r>
              <a:rPr lang="en-US" altLang="zh-CN" sz="2800" kern="100" dirty="0" smtClean="0">
                <a:latin typeface="Times New Roman"/>
                <a:ea typeface="华文细黑"/>
              </a:rPr>
              <a:t>C</a:t>
            </a:r>
            <a:r>
              <a:rPr lang="zh-CN" altLang="zh-CN" sz="2800" kern="100" dirty="0">
                <a:latin typeface="Times New Roman"/>
                <a:ea typeface="华文细黑"/>
                <a:cs typeface="Times New Roman"/>
              </a:rPr>
              <a:t>选项错在政府</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行使国家立法权</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上，全国人大及其常委会行使国家立法权</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nSpc>
                <a:spcPct val="150000"/>
              </a:lnSpc>
            </a:pPr>
            <a:r>
              <a:rPr lang="zh-CN" altLang="zh-CN" sz="2800" kern="100" dirty="0" smtClean="0">
                <a:latin typeface="Times New Roman"/>
                <a:ea typeface="华文细黑"/>
                <a:cs typeface="Times New Roman"/>
              </a:rPr>
              <a:t>我国</a:t>
            </a:r>
            <a:r>
              <a:rPr lang="zh-CN" altLang="zh-CN" sz="2800" kern="100" dirty="0">
                <a:latin typeface="Times New Roman"/>
                <a:ea typeface="华文细黑"/>
                <a:cs typeface="Times New Roman"/>
              </a:rPr>
              <a:t>人民不直接行使国家权力，</a:t>
            </a:r>
            <a:r>
              <a:rPr lang="en-US" altLang="zh-CN" sz="2800" kern="100" dirty="0">
                <a:latin typeface="Times New Roman"/>
                <a:ea typeface="华文细黑"/>
              </a:rPr>
              <a:t>D</a:t>
            </a:r>
            <a:r>
              <a:rPr lang="zh-CN" altLang="zh-CN" sz="2800" kern="100" dirty="0">
                <a:latin typeface="Times New Roman"/>
                <a:ea typeface="华文细黑"/>
                <a:cs typeface="Times New Roman"/>
              </a:rPr>
              <a:t>选项错误。解答本题学生需要对题肢中不同主体仔细审查，辩证分析</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lvl="0" algn="just">
              <a:lnSpc>
                <a:spcPct val="150000"/>
              </a:lnSpc>
              <a:tabLst>
                <a:tab pos="2340610" algn="l"/>
              </a:tabLst>
            </a:pPr>
            <a:r>
              <a:rPr lang="zh-CN" altLang="zh-CN" sz="2800" b="1" kern="100" dirty="0">
                <a:solidFill>
                  <a:srgbClr val="0000FF"/>
                </a:solidFill>
                <a:latin typeface="Times New Roman"/>
                <a:cs typeface="Times New Roman"/>
              </a:rPr>
              <a:t>答案　</a:t>
            </a:r>
            <a:r>
              <a:rPr lang="en-US" altLang="zh-CN" sz="2800" kern="100" dirty="0" smtClean="0">
                <a:solidFill>
                  <a:schemeClr val="accent6">
                    <a:lumMod val="75000"/>
                  </a:schemeClr>
                </a:solidFill>
                <a:latin typeface="Times New Roman"/>
                <a:ea typeface="华文细黑"/>
                <a:cs typeface="Courier New"/>
              </a:rPr>
              <a:t>A</a:t>
            </a:r>
            <a:endParaRPr lang="zh-CN" altLang="zh-CN" sz="1050" kern="100" dirty="0">
              <a:solidFill>
                <a:schemeClr val="accent6">
                  <a:lumMod val="75000"/>
                </a:schemeClr>
              </a:solidFill>
              <a:latin typeface="宋体"/>
              <a:cs typeface="Courier New"/>
            </a:endParaRPr>
          </a:p>
        </p:txBody>
      </p:sp>
    </p:spTree>
    <p:extLst>
      <p:ext uri="{BB962C8B-B14F-4D97-AF65-F5344CB8AC3E}">
        <p14:creationId xmlns:p14="http://schemas.microsoft.com/office/powerpoint/2010/main" val="36606318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blinds(horizontal)">
                                      <p:cBhvr>
                                        <p:cTn id="7" dur="750"/>
                                        <p:tgtEl>
                                          <p:spTgt spid="11">
                                            <p:txEl>
                                              <p:pRg st="0" end="0"/>
                                            </p:txEl>
                                          </p:spTgt>
                                        </p:tgtEl>
                                      </p:cBhvr>
                                    </p:animEffect>
                                  </p:childTnLst>
                                </p:cTn>
                              </p:par>
                            </p:childTnLst>
                          </p:cTn>
                        </p:par>
                        <p:par>
                          <p:cTn id="8" fill="hold">
                            <p:stCondLst>
                              <p:cond delay="750"/>
                            </p:stCondLst>
                            <p:childTnLst>
                              <p:par>
                                <p:cTn id="9" presetID="3" presetClass="entr" presetSubtype="10" fill="hold" nodeType="afterEffect">
                                  <p:stCondLst>
                                    <p:cond delay="0"/>
                                  </p:stCondLst>
                                  <p:childTnLst>
                                    <p:set>
                                      <p:cBhvr>
                                        <p:cTn id="10" dur="1" fill="hold">
                                          <p:stCondLst>
                                            <p:cond delay="0"/>
                                          </p:stCondLst>
                                        </p:cTn>
                                        <p:tgtEl>
                                          <p:spTgt spid="11">
                                            <p:txEl>
                                              <p:pRg st="1" end="1"/>
                                            </p:txEl>
                                          </p:spTgt>
                                        </p:tgtEl>
                                        <p:attrNameLst>
                                          <p:attrName>style.visibility</p:attrName>
                                        </p:attrNameLst>
                                      </p:cBhvr>
                                      <p:to>
                                        <p:strVal val="visible"/>
                                      </p:to>
                                    </p:set>
                                    <p:animEffect transition="in" filter="blinds(horizontal)">
                                      <p:cBhvr>
                                        <p:cTn id="11" dur="750"/>
                                        <p:tgtEl>
                                          <p:spTgt spid="11">
                                            <p:txEl>
                                              <p:pRg st="1" end="1"/>
                                            </p:txEl>
                                          </p:spTgt>
                                        </p:tgtEl>
                                      </p:cBhvr>
                                    </p:animEffect>
                                  </p:childTnLst>
                                </p:cTn>
                              </p:par>
                            </p:childTnLst>
                          </p:cTn>
                        </p:par>
                        <p:par>
                          <p:cTn id="12" fill="hold">
                            <p:stCondLst>
                              <p:cond delay="1500"/>
                            </p:stCondLst>
                            <p:childTnLst>
                              <p:par>
                                <p:cTn id="13" presetID="3" presetClass="entr" presetSubtype="10" fill="hold" nodeType="afterEffect">
                                  <p:stCondLst>
                                    <p:cond delay="0"/>
                                  </p:stCondLst>
                                  <p:childTnLst>
                                    <p:set>
                                      <p:cBhvr>
                                        <p:cTn id="14" dur="1" fill="hold">
                                          <p:stCondLst>
                                            <p:cond delay="0"/>
                                          </p:stCondLst>
                                        </p:cTn>
                                        <p:tgtEl>
                                          <p:spTgt spid="11">
                                            <p:txEl>
                                              <p:pRg st="2" end="2"/>
                                            </p:txEl>
                                          </p:spTgt>
                                        </p:tgtEl>
                                        <p:attrNameLst>
                                          <p:attrName>style.visibility</p:attrName>
                                        </p:attrNameLst>
                                      </p:cBhvr>
                                      <p:to>
                                        <p:strVal val="visible"/>
                                      </p:to>
                                    </p:set>
                                    <p:animEffect transition="in" filter="blinds(horizontal)">
                                      <p:cBhvr>
                                        <p:cTn id="15" dur="750"/>
                                        <p:tgtEl>
                                          <p:spTgt spid="11">
                                            <p:txEl>
                                              <p:pRg st="2" end="2"/>
                                            </p:txEl>
                                          </p:spTgt>
                                        </p:tgtEl>
                                      </p:cBhvr>
                                    </p:animEffect>
                                  </p:childTnLst>
                                </p:cTn>
                              </p:par>
                            </p:childTnLst>
                          </p:cTn>
                        </p:par>
                        <p:par>
                          <p:cTn id="16" fill="hold">
                            <p:stCondLst>
                              <p:cond delay="2250"/>
                            </p:stCondLst>
                            <p:childTnLst>
                              <p:par>
                                <p:cTn id="17" presetID="3" presetClass="entr" presetSubtype="10" fill="hold" nodeType="afterEffect">
                                  <p:stCondLst>
                                    <p:cond delay="0"/>
                                  </p:stCondLst>
                                  <p:childTnLst>
                                    <p:set>
                                      <p:cBhvr>
                                        <p:cTn id="18" dur="1" fill="hold">
                                          <p:stCondLst>
                                            <p:cond delay="0"/>
                                          </p:stCondLst>
                                        </p:cTn>
                                        <p:tgtEl>
                                          <p:spTgt spid="11">
                                            <p:txEl>
                                              <p:pRg st="3" end="3"/>
                                            </p:txEl>
                                          </p:spTgt>
                                        </p:tgtEl>
                                        <p:attrNameLst>
                                          <p:attrName>style.visibility</p:attrName>
                                        </p:attrNameLst>
                                      </p:cBhvr>
                                      <p:to>
                                        <p:strVal val="visible"/>
                                      </p:to>
                                    </p:set>
                                    <p:animEffect transition="in" filter="blinds(horizontal)">
                                      <p:cBhvr>
                                        <p:cTn id="19" dur="750"/>
                                        <p:tgtEl>
                                          <p:spTgt spid="1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406574" y="873103"/>
            <a:ext cx="10518154" cy="900507"/>
          </a:xfrm>
          <a:prstGeom prst="rect">
            <a:avLst/>
          </a:prstGeom>
          <a:solidFill>
            <a:schemeClr val="accent1">
              <a:lumMod val="20000"/>
              <a:lumOff val="8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just">
              <a:lnSpc>
                <a:spcPct val="150000"/>
              </a:lnSpc>
              <a:spcAft>
                <a:spcPts val="0"/>
              </a:spcAft>
              <a:tabLst>
                <a:tab pos="1890395" algn="l"/>
              </a:tabLst>
            </a:pPr>
            <a:endParaRPr lang="zh-CN" altLang="zh-CN" kern="100" dirty="0">
              <a:ln>
                <a:solidFill>
                  <a:schemeClr val="bg2"/>
                </a:solidFill>
              </a:ln>
              <a:solidFill>
                <a:schemeClr val="accent6">
                  <a:lumMod val="75000"/>
                </a:schemeClr>
              </a:solidFill>
              <a:latin typeface="Times New Roman"/>
              <a:ea typeface="华文细黑"/>
              <a:cs typeface="Times New Roman"/>
            </a:endParaRPr>
          </a:p>
        </p:txBody>
      </p:sp>
      <p:sp>
        <p:nvSpPr>
          <p:cNvPr id="17" name="矩形 16"/>
          <p:cNvSpPr/>
          <p:nvPr/>
        </p:nvSpPr>
        <p:spPr>
          <a:xfrm>
            <a:off x="402646" y="189434"/>
            <a:ext cx="11011627" cy="691960"/>
          </a:xfrm>
          <a:prstGeom prst="rect">
            <a:avLst/>
          </a:prstGeom>
        </p:spPr>
        <p:txBody>
          <a:bodyPr wrap="square" lIns="121898" tIns="60948" rIns="121898" bIns="60948">
            <a:spAutoFit/>
          </a:bodyPr>
          <a:lstStyle/>
          <a:p>
            <a:pPr indent="-1751330" algn="just">
              <a:lnSpc>
                <a:spcPct val="150000"/>
              </a:lnSpc>
              <a:tabLst>
                <a:tab pos="1890395" algn="l"/>
              </a:tabLst>
            </a:pPr>
            <a:r>
              <a:rPr lang="zh-CN" altLang="en-US" sz="2800" b="1" kern="100" dirty="0">
                <a:solidFill>
                  <a:schemeClr val="accent6">
                    <a:lumMod val="75000"/>
                  </a:schemeClr>
                </a:solidFill>
                <a:latin typeface="Times New Roman" pitchFamily="18" charset="0"/>
                <a:cs typeface="Times New Roman" pitchFamily="18" charset="0"/>
              </a:rPr>
              <a:t>易错点</a:t>
            </a:r>
            <a:r>
              <a:rPr lang="en-US" altLang="zh-CN" sz="2800" b="1" kern="100" dirty="0">
                <a:solidFill>
                  <a:schemeClr val="accent6">
                    <a:lumMod val="75000"/>
                  </a:schemeClr>
                </a:solidFill>
                <a:latin typeface="Times New Roman" pitchFamily="18" charset="0"/>
                <a:cs typeface="Times New Roman" pitchFamily="18" charset="0"/>
              </a:rPr>
              <a:t>2</a:t>
            </a:r>
            <a:r>
              <a:rPr lang="zh-CN" altLang="en-US" sz="2800" b="1" kern="100" dirty="0">
                <a:solidFill>
                  <a:schemeClr val="accent6">
                    <a:lumMod val="75000"/>
                  </a:schemeClr>
                </a:solidFill>
                <a:latin typeface="Times New Roman" pitchFamily="18" charset="0"/>
                <a:cs typeface="Times New Roman" pitchFamily="18" charset="0"/>
              </a:rPr>
              <a:t>　对行政监督形式辨别不清</a:t>
            </a:r>
            <a:endParaRPr lang="zh-CN" altLang="zh-CN" sz="2800" b="1" kern="100" dirty="0">
              <a:solidFill>
                <a:schemeClr val="accent6">
                  <a:lumMod val="75000"/>
                </a:schemeClr>
              </a:solidFill>
              <a:latin typeface="Times New Roman" pitchFamily="18" charset="0"/>
              <a:cs typeface="Times New Roman" pitchFamily="18" charset="0"/>
            </a:endParaRPr>
          </a:p>
        </p:txBody>
      </p:sp>
      <p:sp>
        <p:nvSpPr>
          <p:cNvPr id="8" name="矩形 7"/>
          <p:cNvSpPr/>
          <p:nvPr/>
        </p:nvSpPr>
        <p:spPr>
          <a:xfrm>
            <a:off x="451642" y="909514"/>
            <a:ext cx="10324084" cy="656846"/>
          </a:xfrm>
          <a:prstGeom prst="rect">
            <a:avLst/>
          </a:prstGeom>
        </p:spPr>
        <p:txBody>
          <a:bodyPr>
            <a:spAutoFit/>
          </a:bodyPr>
          <a:lstStyle/>
          <a:p>
            <a:pPr algn="just">
              <a:lnSpc>
                <a:spcPct val="150000"/>
              </a:lnSpc>
              <a:spcAft>
                <a:spcPts val="0"/>
              </a:spcAft>
              <a:tabLst>
                <a:tab pos="1890395" algn="l"/>
              </a:tabLst>
            </a:pPr>
            <a:r>
              <a:rPr lang="zh-CN" altLang="zh-CN" sz="2800" b="1" kern="100" dirty="0" smtClean="0">
                <a:solidFill>
                  <a:srgbClr val="0000FF"/>
                </a:solidFill>
                <a:latin typeface="Times New Roman"/>
                <a:cs typeface="Times New Roman"/>
              </a:rPr>
              <a:t>提醒　</a:t>
            </a:r>
            <a:r>
              <a:rPr lang="zh-CN" altLang="zh-CN" sz="2800" kern="100" dirty="0">
                <a:latin typeface="Times New Roman"/>
                <a:ea typeface="华文细黑"/>
                <a:cs typeface="Times New Roman"/>
              </a:rPr>
              <a:t>我国行政监督体系的</a:t>
            </a:r>
            <a:r>
              <a:rPr lang="zh-CN" altLang="zh-CN" sz="2800" kern="100" dirty="0" smtClean="0">
                <a:latin typeface="Times New Roman"/>
                <a:ea typeface="华文细黑"/>
                <a:cs typeface="Times New Roman"/>
              </a:rPr>
              <a:t>分类</a:t>
            </a:r>
            <a:endParaRPr lang="en-US" altLang="zh-CN" sz="2800" kern="100" dirty="0" smtClean="0">
              <a:latin typeface="Times New Roman"/>
              <a:ea typeface="华文细黑"/>
              <a:cs typeface="Times New Roman"/>
            </a:endParaRPr>
          </a:p>
        </p:txBody>
      </p:sp>
      <p:graphicFrame>
        <p:nvGraphicFramePr>
          <p:cNvPr id="5" name="表格 4"/>
          <p:cNvGraphicFramePr>
            <a:graphicFrameLocks noGrp="1"/>
          </p:cNvGraphicFramePr>
          <p:nvPr>
            <p:extLst>
              <p:ext uri="{D42A27DB-BD31-4B8C-83A1-F6EECF244321}">
                <p14:modId xmlns:p14="http://schemas.microsoft.com/office/powerpoint/2010/main" val="3350503191"/>
              </p:ext>
            </p:extLst>
          </p:nvPr>
        </p:nvGraphicFramePr>
        <p:xfrm>
          <a:off x="550590" y="2637706"/>
          <a:ext cx="10441164" cy="3833240"/>
        </p:xfrm>
        <a:graphic>
          <a:graphicData uri="http://schemas.openxmlformats.org/drawingml/2006/table">
            <a:tbl>
              <a:tblPr/>
              <a:tblGrid>
                <a:gridCol w="1872208"/>
                <a:gridCol w="2232248"/>
                <a:gridCol w="2088233"/>
                <a:gridCol w="1944219"/>
                <a:gridCol w="2304256"/>
              </a:tblGrid>
              <a:tr h="1642817">
                <a:tc>
                  <a:txBody>
                    <a:bodyPr/>
                    <a:lstStyle/>
                    <a:p>
                      <a:pPr algn="ctr">
                        <a:lnSpc>
                          <a:spcPct val="150000"/>
                        </a:lnSpc>
                        <a:spcAft>
                          <a:spcPts val="0"/>
                        </a:spcAft>
                        <a:tabLst>
                          <a:tab pos="2340610" algn="l"/>
                        </a:tabLst>
                      </a:pPr>
                      <a:r>
                        <a:rPr lang="zh-CN" sz="2800" kern="100" dirty="0">
                          <a:effectLst/>
                          <a:latin typeface="Times New Roman"/>
                          <a:ea typeface="华文细黑"/>
                          <a:cs typeface="Times New Roman"/>
                        </a:rPr>
                        <a:t>权力机关</a:t>
                      </a:r>
                      <a:endParaRPr lang="zh-CN" sz="2800" kern="100" dirty="0">
                        <a:effectLst/>
                        <a:latin typeface="宋体"/>
                        <a:cs typeface="Courier New"/>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800" kern="100" dirty="0">
                          <a:effectLst/>
                          <a:latin typeface="Times New Roman"/>
                          <a:ea typeface="华文细黑"/>
                          <a:cs typeface="Times New Roman"/>
                        </a:rPr>
                        <a:t>政党</a:t>
                      </a:r>
                      <a:r>
                        <a:rPr lang="zh-CN" sz="2800" kern="100" dirty="0" smtClean="0">
                          <a:effectLst/>
                          <a:latin typeface="Times New Roman"/>
                          <a:ea typeface="华文细黑"/>
                          <a:cs typeface="Times New Roman"/>
                        </a:rPr>
                        <a:t>、爱国</a:t>
                      </a:r>
                      <a:r>
                        <a:rPr lang="zh-CN" sz="2800" kern="100" dirty="0">
                          <a:effectLst/>
                          <a:latin typeface="Times New Roman"/>
                          <a:ea typeface="华文细黑"/>
                          <a:cs typeface="Times New Roman"/>
                        </a:rPr>
                        <a:t>统</a:t>
                      </a:r>
                      <a:endParaRPr lang="zh-CN" sz="2800" kern="100" dirty="0">
                        <a:effectLst/>
                        <a:latin typeface="宋体"/>
                        <a:cs typeface="Courier New"/>
                      </a:endParaRPr>
                    </a:p>
                    <a:p>
                      <a:pPr algn="l">
                        <a:lnSpc>
                          <a:spcPct val="150000"/>
                        </a:lnSpc>
                        <a:spcAft>
                          <a:spcPts val="0"/>
                        </a:spcAft>
                        <a:tabLst>
                          <a:tab pos="2340610" algn="l"/>
                        </a:tabLst>
                      </a:pPr>
                      <a:r>
                        <a:rPr lang="zh-CN" sz="2800" kern="100" dirty="0">
                          <a:effectLst/>
                          <a:latin typeface="Times New Roman"/>
                          <a:ea typeface="华文细黑"/>
                          <a:cs typeface="Times New Roman"/>
                        </a:rPr>
                        <a:t>一战线组织</a:t>
                      </a:r>
                      <a:endParaRPr lang="zh-CN" sz="2800" kern="100" dirty="0">
                        <a:effectLst/>
                        <a:latin typeface="宋体"/>
                        <a:cs typeface="Courier New"/>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2800" kern="100" dirty="0">
                          <a:effectLst/>
                          <a:latin typeface="Times New Roman"/>
                          <a:ea typeface="华文细黑"/>
                          <a:cs typeface="Times New Roman"/>
                        </a:rPr>
                        <a:t>人民群众</a:t>
                      </a:r>
                      <a:endParaRPr lang="zh-CN" sz="2800" kern="100" dirty="0">
                        <a:effectLst/>
                        <a:latin typeface="宋体"/>
                        <a:cs typeface="Courier New"/>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2800" kern="100" dirty="0">
                          <a:effectLst/>
                          <a:latin typeface="Times New Roman"/>
                          <a:ea typeface="华文细黑"/>
                          <a:cs typeface="Times New Roman"/>
                        </a:rPr>
                        <a:t>司法机关</a:t>
                      </a:r>
                      <a:endParaRPr lang="zh-CN" sz="2800" kern="100" dirty="0">
                        <a:effectLst/>
                        <a:latin typeface="宋体"/>
                        <a:cs typeface="Courier New"/>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2800" kern="100" dirty="0">
                          <a:effectLst/>
                          <a:latin typeface="Times New Roman"/>
                          <a:ea typeface="华文细黑"/>
                          <a:cs typeface="Times New Roman"/>
                        </a:rPr>
                        <a:t>政府</a:t>
                      </a:r>
                      <a:endParaRPr lang="zh-CN" sz="2800" kern="100" dirty="0">
                        <a:effectLst/>
                        <a:latin typeface="宋体"/>
                        <a:cs typeface="Courier New"/>
                      </a:endParaRPr>
                    </a:p>
                    <a:p>
                      <a:pPr algn="ctr">
                        <a:lnSpc>
                          <a:spcPct val="150000"/>
                        </a:lnSpc>
                        <a:spcAft>
                          <a:spcPts val="0"/>
                        </a:spcAft>
                        <a:tabLst>
                          <a:tab pos="2340610" algn="l"/>
                        </a:tabLst>
                      </a:pPr>
                      <a:r>
                        <a:rPr lang="zh-CN" sz="2800" kern="100" dirty="0">
                          <a:effectLst/>
                          <a:latin typeface="Times New Roman"/>
                          <a:ea typeface="华文细黑"/>
                          <a:cs typeface="Times New Roman"/>
                        </a:rPr>
                        <a:t>自身</a:t>
                      </a:r>
                      <a:endParaRPr lang="zh-CN" sz="2800" kern="100" dirty="0">
                        <a:effectLst/>
                        <a:latin typeface="宋体"/>
                        <a:cs typeface="Courier New"/>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90423">
                <a:tc>
                  <a:txBody>
                    <a:bodyPr/>
                    <a:lstStyle/>
                    <a:p>
                      <a:pPr algn="l">
                        <a:lnSpc>
                          <a:spcPct val="150000"/>
                        </a:lnSpc>
                        <a:spcAft>
                          <a:spcPts val="0"/>
                        </a:spcAft>
                        <a:tabLst>
                          <a:tab pos="2340610" algn="l"/>
                        </a:tabLst>
                      </a:pPr>
                      <a:r>
                        <a:rPr lang="zh-CN" sz="2800" kern="100">
                          <a:effectLst/>
                          <a:latin typeface="Times New Roman"/>
                          <a:ea typeface="华文细黑"/>
                          <a:cs typeface="Times New Roman"/>
                        </a:rPr>
                        <a:t>人民代表</a:t>
                      </a:r>
                      <a:endParaRPr lang="zh-CN" sz="2800" kern="100">
                        <a:effectLst/>
                        <a:latin typeface="宋体"/>
                        <a:cs typeface="Courier New"/>
                      </a:endParaRPr>
                    </a:p>
                    <a:p>
                      <a:pPr algn="l">
                        <a:lnSpc>
                          <a:spcPct val="150000"/>
                        </a:lnSpc>
                        <a:spcAft>
                          <a:spcPts val="0"/>
                        </a:spcAft>
                        <a:tabLst>
                          <a:tab pos="2340610" algn="l"/>
                        </a:tabLst>
                      </a:pPr>
                      <a:r>
                        <a:rPr lang="zh-CN" sz="2800" kern="100">
                          <a:effectLst/>
                          <a:latin typeface="Times New Roman"/>
                          <a:ea typeface="华文细黑"/>
                          <a:cs typeface="Times New Roman"/>
                        </a:rPr>
                        <a:t>大会及其</a:t>
                      </a:r>
                      <a:endParaRPr lang="zh-CN" sz="2800" kern="100">
                        <a:effectLst/>
                        <a:latin typeface="宋体"/>
                        <a:cs typeface="Courier New"/>
                      </a:endParaRPr>
                    </a:p>
                    <a:p>
                      <a:pPr algn="l">
                        <a:lnSpc>
                          <a:spcPct val="150000"/>
                        </a:lnSpc>
                        <a:spcAft>
                          <a:spcPts val="0"/>
                        </a:spcAft>
                        <a:tabLst>
                          <a:tab pos="2340610" algn="l"/>
                        </a:tabLst>
                      </a:pPr>
                      <a:r>
                        <a:rPr lang="zh-CN" sz="2800" kern="100">
                          <a:effectLst/>
                          <a:latin typeface="Times New Roman"/>
                          <a:ea typeface="华文细黑"/>
                          <a:cs typeface="Times New Roman"/>
                        </a:rPr>
                        <a:t>常委会　</a:t>
                      </a:r>
                      <a:endParaRPr lang="zh-CN" sz="2800" kern="100">
                        <a:effectLst/>
                        <a:latin typeface="宋体"/>
                        <a:cs typeface="Courier New"/>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340610" algn="l"/>
                        </a:tabLst>
                      </a:pPr>
                      <a:r>
                        <a:rPr lang="zh-CN" sz="2800" kern="100">
                          <a:effectLst/>
                          <a:latin typeface="Times New Roman"/>
                          <a:ea typeface="华文细黑"/>
                          <a:cs typeface="Times New Roman"/>
                        </a:rPr>
                        <a:t>中国共产党、</a:t>
                      </a:r>
                      <a:endParaRPr lang="zh-CN" sz="2800" kern="100">
                        <a:effectLst/>
                        <a:latin typeface="宋体"/>
                        <a:cs typeface="Courier New"/>
                      </a:endParaRPr>
                    </a:p>
                    <a:p>
                      <a:pPr algn="l">
                        <a:lnSpc>
                          <a:spcPct val="150000"/>
                        </a:lnSpc>
                        <a:spcAft>
                          <a:spcPts val="0"/>
                        </a:spcAft>
                        <a:tabLst>
                          <a:tab pos="2340610" algn="l"/>
                        </a:tabLst>
                      </a:pPr>
                      <a:r>
                        <a:rPr lang="zh-CN" sz="2800" kern="100">
                          <a:effectLst/>
                          <a:latin typeface="Times New Roman"/>
                          <a:ea typeface="华文细黑"/>
                          <a:cs typeface="Times New Roman"/>
                        </a:rPr>
                        <a:t>各民主党派、</a:t>
                      </a:r>
                      <a:endParaRPr lang="zh-CN" sz="2800" kern="100">
                        <a:effectLst/>
                        <a:latin typeface="宋体"/>
                        <a:cs typeface="Courier New"/>
                      </a:endParaRPr>
                    </a:p>
                    <a:p>
                      <a:pPr algn="l">
                        <a:lnSpc>
                          <a:spcPct val="150000"/>
                        </a:lnSpc>
                        <a:spcAft>
                          <a:spcPts val="0"/>
                        </a:spcAft>
                        <a:tabLst>
                          <a:tab pos="2340610" algn="l"/>
                        </a:tabLst>
                      </a:pPr>
                      <a:r>
                        <a:rPr lang="zh-CN" sz="2800" kern="100">
                          <a:effectLst/>
                          <a:latin typeface="Times New Roman"/>
                          <a:ea typeface="华文细黑"/>
                          <a:cs typeface="Times New Roman"/>
                        </a:rPr>
                        <a:t>人民政协　</a:t>
                      </a:r>
                      <a:r>
                        <a:rPr lang="en-US" sz="2800" kern="100">
                          <a:effectLst/>
                          <a:latin typeface="Times New Roman"/>
                          <a:ea typeface="华文细黑"/>
                          <a:cs typeface="Courier New"/>
                        </a:rPr>
                        <a:t> </a:t>
                      </a:r>
                      <a:endParaRPr lang="zh-CN" sz="2800" kern="100">
                        <a:effectLst/>
                        <a:latin typeface="宋体"/>
                        <a:cs typeface="Courier New"/>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2800" kern="100">
                          <a:effectLst/>
                          <a:latin typeface="Times New Roman"/>
                          <a:ea typeface="华文细黑"/>
                          <a:cs typeface="Times New Roman"/>
                        </a:rPr>
                        <a:t>社会与</a:t>
                      </a:r>
                      <a:endParaRPr lang="zh-CN" sz="2800" kern="100">
                        <a:effectLst/>
                        <a:latin typeface="宋体"/>
                        <a:cs typeface="Courier New"/>
                      </a:endParaRPr>
                    </a:p>
                    <a:p>
                      <a:pPr algn="ctr">
                        <a:lnSpc>
                          <a:spcPct val="150000"/>
                        </a:lnSpc>
                        <a:spcAft>
                          <a:spcPts val="0"/>
                        </a:spcAft>
                        <a:tabLst>
                          <a:tab pos="2340610" algn="l"/>
                        </a:tabLst>
                      </a:pPr>
                      <a:r>
                        <a:rPr lang="zh-CN" sz="2800" kern="100">
                          <a:effectLst/>
                          <a:latin typeface="Times New Roman"/>
                          <a:ea typeface="华文细黑"/>
                          <a:cs typeface="Times New Roman"/>
                        </a:rPr>
                        <a:t>公民</a:t>
                      </a:r>
                      <a:endParaRPr lang="zh-CN" sz="2800" kern="100">
                        <a:effectLst/>
                        <a:latin typeface="宋体"/>
                        <a:cs typeface="Courier New"/>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2800" kern="100">
                          <a:effectLst/>
                          <a:latin typeface="Times New Roman"/>
                          <a:ea typeface="华文细黑"/>
                          <a:cs typeface="Times New Roman"/>
                        </a:rPr>
                        <a:t>人民法院、</a:t>
                      </a:r>
                      <a:endParaRPr lang="zh-CN" sz="2800" kern="100">
                        <a:effectLst/>
                        <a:latin typeface="宋体"/>
                        <a:cs typeface="Courier New"/>
                      </a:endParaRPr>
                    </a:p>
                    <a:p>
                      <a:pPr algn="ctr">
                        <a:lnSpc>
                          <a:spcPct val="150000"/>
                        </a:lnSpc>
                        <a:spcAft>
                          <a:spcPts val="0"/>
                        </a:spcAft>
                        <a:tabLst>
                          <a:tab pos="2340610" algn="l"/>
                        </a:tabLst>
                      </a:pPr>
                      <a:r>
                        <a:rPr lang="zh-CN" sz="2800" kern="100">
                          <a:effectLst/>
                          <a:latin typeface="Times New Roman"/>
                          <a:ea typeface="华文细黑"/>
                          <a:cs typeface="Times New Roman"/>
                        </a:rPr>
                        <a:t>检察院　</a:t>
                      </a:r>
                      <a:endParaRPr lang="zh-CN" sz="2800" kern="100">
                        <a:effectLst/>
                        <a:latin typeface="宋体"/>
                        <a:cs typeface="Courier New"/>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2800" kern="100" dirty="0">
                          <a:effectLst/>
                          <a:latin typeface="Times New Roman"/>
                          <a:ea typeface="华文细黑"/>
                          <a:cs typeface="Times New Roman"/>
                        </a:rPr>
                        <a:t>监察、审</a:t>
                      </a:r>
                      <a:endParaRPr lang="zh-CN" sz="2800" kern="100" dirty="0">
                        <a:effectLst/>
                        <a:latin typeface="宋体"/>
                        <a:cs typeface="Courier New"/>
                      </a:endParaRPr>
                    </a:p>
                    <a:p>
                      <a:pPr algn="ctr">
                        <a:lnSpc>
                          <a:spcPct val="150000"/>
                        </a:lnSpc>
                        <a:spcAft>
                          <a:spcPts val="0"/>
                        </a:spcAft>
                        <a:tabLst>
                          <a:tab pos="2340610" algn="l"/>
                        </a:tabLst>
                      </a:pPr>
                      <a:r>
                        <a:rPr lang="zh-CN" sz="2800" kern="100" dirty="0">
                          <a:effectLst/>
                          <a:latin typeface="Times New Roman"/>
                          <a:ea typeface="华文细黑"/>
                          <a:cs typeface="Times New Roman"/>
                        </a:rPr>
                        <a:t>计等部门</a:t>
                      </a:r>
                      <a:endParaRPr lang="zh-CN" sz="2800" kern="100" dirty="0">
                        <a:effectLst/>
                        <a:latin typeface="宋体"/>
                        <a:cs typeface="Courier New"/>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7" name="矩形 6"/>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9" name="圆角矩形 8"/>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提醒</a:t>
            </a:r>
          </a:p>
        </p:txBody>
      </p:sp>
      <p:sp>
        <p:nvSpPr>
          <p:cNvPr id="3" name="TextBox 2"/>
          <p:cNvSpPr txBox="1"/>
          <p:nvPr/>
        </p:nvSpPr>
        <p:spPr>
          <a:xfrm>
            <a:off x="451642" y="1810123"/>
            <a:ext cx="5832648" cy="576248"/>
          </a:xfrm>
          <a:prstGeom prst="rect">
            <a:avLst/>
          </a:prstGeom>
          <a:noFill/>
        </p:spPr>
        <p:txBody>
          <a:bodyPr wrap="square" rtlCol="0">
            <a:spAutoFit/>
          </a:bodyPr>
          <a:lstStyle/>
          <a:p>
            <a:pPr algn="just">
              <a:lnSpc>
                <a:spcPct val="150000"/>
              </a:lnSpc>
              <a:spcAft>
                <a:spcPts val="0"/>
              </a:spcAft>
              <a:tabLst>
                <a:tab pos="1890395" algn="l"/>
              </a:tabLst>
            </a:pPr>
            <a:r>
              <a:rPr lang="en-US" altLang="zh-CN" kern="100" dirty="0">
                <a:solidFill>
                  <a:prstClr val="black"/>
                </a:solidFill>
                <a:latin typeface="Times New Roman"/>
                <a:ea typeface="华文细黑"/>
              </a:rPr>
              <a:t>(1)</a:t>
            </a:r>
            <a:r>
              <a:rPr lang="zh-CN" altLang="zh-CN" kern="100" dirty="0">
                <a:solidFill>
                  <a:prstClr val="black"/>
                </a:solidFill>
                <a:latin typeface="Times New Roman"/>
                <a:ea typeface="华文细黑"/>
                <a:cs typeface="Times New Roman"/>
              </a:rPr>
              <a:t>按监督主体分类</a:t>
            </a:r>
            <a:endParaRPr lang="zh-CN" altLang="zh-CN" sz="1000" kern="100" dirty="0">
              <a:latin typeface="宋体"/>
              <a:cs typeface="Courier New"/>
            </a:endParaRPr>
          </a:p>
        </p:txBody>
      </p:sp>
    </p:spTree>
    <p:extLst>
      <p:ext uri="{BB962C8B-B14F-4D97-AF65-F5344CB8AC3E}">
        <p14:creationId xmlns:p14="http://schemas.microsoft.com/office/powerpoint/2010/main" val="88548593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linds(horizontal)">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1" nodeType="clickEffect">
                                  <p:stCondLst>
                                    <p:cond delay="0"/>
                                  </p:stCondLst>
                                  <p:childTnLst>
                                    <p:animEffect transition="out" filter="fade">
                                      <p:cBhvr>
                                        <p:cTn id="14" dur="500"/>
                                        <p:tgtEl>
                                          <p:spTgt spid="6"/>
                                        </p:tgtEl>
                                      </p:cBhvr>
                                    </p:animEffect>
                                    <p:set>
                                      <p:cBhvr>
                                        <p:cTn id="15" dur="1" fill="hold">
                                          <p:stCondLst>
                                            <p:cond delay="499"/>
                                          </p:stCondLst>
                                        </p:cTn>
                                        <p:tgtEl>
                                          <p:spTgt spid="6"/>
                                        </p:tgtEl>
                                        <p:attrNameLst>
                                          <p:attrName>style.visibility</p:attrName>
                                        </p:attrNameLst>
                                      </p:cBhvr>
                                      <p:to>
                                        <p:strVal val="hidden"/>
                                      </p:to>
                                    </p:set>
                                  </p:childTnLst>
                                </p:cTn>
                              </p:par>
                              <p:par>
                                <p:cTn id="16" presetID="10" presetClass="exit" presetSubtype="0" fill="hold" grpId="1" nodeType="withEffect">
                                  <p:stCondLst>
                                    <p:cond delay="0"/>
                                  </p:stCondLst>
                                  <p:childTnLst>
                                    <p:animEffect transition="out" filter="fade">
                                      <p:cBhvr>
                                        <p:cTn id="17" dur="500"/>
                                        <p:tgtEl>
                                          <p:spTgt spid="8"/>
                                        </p:tgtEl>
                                      </p:cBhvr>
                                    </p:animEffect>
                                    <p:set>
                                      <p:cBhvr>
                                        <p:cTn id="18" dur="1" fill="hold">
                                          <p:stCondLst>
                                            <p:cond delay="4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6" grpId="0" animBg="1"/>
      <p:bldP spid="6" grpId="1" animBg="1"/>
      <p:bldP spid="8" grpId="0"/>
      <p:bldP spid="8" grpId="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673756" y="131649"/>
            <a:ext cx="3477234" cy="523220"/>
          </a:xfrm>
          <a:prstGeom prst="rect">
            <a:avLst/>
          </a:prstGeom>
        </p:spPr>
        <p:txBody>
          <a:bodyPr wrap="none">
            <a:spAutoFit/>
          </a:bodyPr>
          <a:lstStyle/>
          <a:p>
            <a:r>
              <a:rPr lang="en-US" altLang="zh-CN" sz="2800" kern="100" dirty="0">
                <a:latin typeface="Times New Roman"/>
                <a:ea typeface="华文细黑"/>
              </a:rPr>
              <a:t>(2)</a:t>
            </a:r>
            <a:r>
              <a:rPr lang="zh-CN" altLang="zh-CN" sz="2800" kern="100" dirty="0">
                <a:latin typeface="Times New Roman"/>
                <a:ea typeface="华文细黑"/>
                <a:cs typeface="Times New Roman"/>
              </a:rPr>
              <a:t>按民主和法制分类</a:t>
            </a:r>
            <a:endParaRPr lang="zh-CN" altLang="en-US" sz="2800" dirty="0"/>
          </a:p>
        </p:txBody>
      </p:sp>
      <p:graphicFrame>
        <p:nvGraphicFramePr>
          <p:cNvPr id="6" name="表格 5"/>
          <p:cNvGraphicFramePr>
            <a:graphicFrameLocks noGrp="1"/>
          </p:cNvGraphicFramePr>
          <p:nvPr>
            <p:extLst>
              <p:ext uri="{D42A27DB-BD31-4B8C-83A1-F6EECF244321}">
                <p14:modId xmlns:p14="http://schemas.microsoft.com/office/powerpoint/2010/main" val="1648537786"/>
              </p:ext>
            </p:extLst>
          </p:nvPr>
        </p:nvGraphicFramePr>
        <p:xfrm>
          <a:off x="838622" y="779721"/>
          <a:ext cx="10081120" cy="1280160"/>
        </p:xfrm>
        <a:graphic>
          <a:graphicData uri="http://schemas.openxmlformats.org/drawingml/2006/table">
            <a:tbl>
              <a:tblPr/>
              <a:tblGrid>
                <a:gridCol w="1728192"/>
                <a:gridCol w="8352928"/>
              </a:tblGrid>
              <a:tr h="432048">
                <a:tc>
                  <a:txBody>
                    <a:bodyPr/>
                    <a:lstStyle/>
                    <a:p>
                      <a:pPr algn="ctr">
                        <a:lnSpc>
                          <a:spcPct val="150000"/>
                        </a:lnSpc>
                        <a:spcAft>
                          <a:spcPts val="0"/>
                        </a:spcAft>
                        <a:tabLst>
                          <a:tab pos="2340610" algn="l"/>
                        </a:tabLst>
                      </a:pPr>
                      <a:r>
                        <a:rPr lang="zh-CN" sz="2800" kern="100" dirty="0">
                          <a:effectLst/>
                          <a:latin typeface="Times New Roman"/>
                          <a:ea typeface="华文细黑"/>
                          <a:cs typeface="Times New Roman"/>
                        </a:rPr>
                        <a:t>民主监督</a:t>
                      </a:r>
                      <a:endParaRPr lang="zh-CN" sz="2800" kern="100" dirty="0">
                        <a:effectLst/>
                        <a:latin typeface="宋体"/>
                        <a:cs typeface="Courier New"/>
                      </a:endParaRPr>
                    </a:p>
                  </a:txBody>
                  <a:tcPr marL="60637" marR="6063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2800" kern="100" dirty="0">
                          <a:effectLst/>
                          <a:latin typeface="Times New Roman"/>
                          <a:ea typeface="华文细黑"/>
                          <a:cs typeface="Times New Roman"/>
                        </a:rPr>
                        <a:t>人民政协、新闻舆论和社会公民、群众通过法定渠道</a:t>
                      </a:r>
                      <a:endParaRPr lang="zh-CN" sz="2800" kern="100" dirty="0">
                        <a:effectLst/>
                        <a:latin typeface="宋体"/>
                        <a:cs typeface="Courier New"/>
                      </a:endParaRPr>
                    </a:p>
                  </a:txBody>
                  <a:tcPr marL="60637" marR="6063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7629">
                <a:tc>
                  <a:txBody>
                    <a:bodyPr/>
                    <a:lstStyle/>
                    <a:p>
                      <a:pPr algn="ctr">
                        <a:lnSpc>
                          <a:spcPct val="150000"/>
                        </a:lnSpc>
                        <a:spcAft>
                          <a:spcPts val="0"/>
                        </a:spcAft>
                        <a:tabLst>
                          <a:tab pos="2340610" algn="l"/>
                        </a:tabLst>
                      </a:pPr>
                      <a:r>
                        <a:rPr lang="zh-CN" sz="2800" kern="100">
                          <a:effectLst/>
                          <a:latin typeface="Times New Roman"/>
                          <a:ea typeface="华文细黑"/>
                          <a:cs typeface="Times New Roman"/>
                        </a:rPr>
                        <a:t>法制监督</a:t>
                      </a:r>
                      <a:endParaRPr lang="zh-CN" sz="2800" kern="100">
                        <a:effectLst/>
                        <a:latin typeface="宋体"/>
                        <a:cs typeface="Courier New"/>
                      </a:endParaRPr>
                    </a:p>
                  </a:txBody>
                  <a:tcPr marL="60637" marR="6063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2800" kern="100" dirty="0">
                          <a:effectLst/>
                          <a:latin typeface="Times New Roman"/>
                          <a:ea typeface="华文细黑"/>
                          <a:cs typeface="Times New Roman"/>
                        </a:rPr>
                        <a:t>人大及其常委会、司法机关、政府系统内部</a:t>
                      </a:r>
                      <a:endParaRPr lang="zh-CN" sz="2800" kern="100" dirty="0">
                        <a:effectLst/>
                        <a:latin typeface="宋体"/>
                        <a:cs typeface="Courier New"/>
                      </a:endParaRPr>
                    </a:p>
                  </a:txBody>
                  <a:tcPr marL="60637" marR="6063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7" name="矩形 6"/>
          <p:cNvSpPr/>
          <p:nvPr/>
        </p:nvSpPr>
        <p:spPr>
          <a:xfrm>
            <a:off x="622598" y="2291889"/>
            <a:ext cx="4195379" cy="523220"/>
          </a:xfrm>
          <a:prstGeom prst="rect">
            <a:avLst/>
          </a:prstGeom>
        </p:spPr>
        <p:txBody>
          <a:bodyPr wrap="none">
            <a:spAutoFit/>
          </a:bodyPr>
          <a:lstStyle/>
          <a:p>
            <a:r>
              <a:rPr lang="en-US" altLang="zh-CN" sz="2800" kern="100" dirty="0">
                <a:latin typeface="Times New Roman"/>
                <a:ea typeface="华文细黑"/>
              </a:rPr>
              <a:t>(3)</a:t>
            </a:r>
            <a:r>
              <a:rPr lang="zh-CN" altLang="zh-CN" sz="2800" kern="100" dirty="0">
                <a:latin typeface="Times New Roman"/>
                <a:ea typeface="华文细黑"/>
                <a:cs typeface="Times New Roman"/>
              </a:rPr>
              <a:t>按内、外监督体系分类</a:t>
            </a:r>
            <a:endParaRPr lang="zh-CN" altLang="en-US" sz="2800" dirty="0"/>
          </a:p>
        </p:txBody>
      </p:sp>
      <p:graphicFrame>
        <p:nvGraphicFramePr>
          <p:cNvPr id="9" name="表格 8"/>
          <p:cNvGraphicFramePr>
            <a:graphicFrameLocks noGrp="1"/>
          </p:cNvGraphicFramePr>
          <p:nvPr>
            <p:extLst>
              <p:ext uri="{D42A27DB-BD31-4B8C-83A1-F6EECF244321}">
                <p14:modId xmlns:p14="http://schemas.microsoft.com/office/powerpoint/2010/main" val="1942939360"/>
              </p:ext>
            </p:extLst>
          </p:nvPr>
        </p:nvGraphicFramePr>
        <p:xfrm>
          <a:off x="766614" y="2781722"/>
          <a:ext cx="10729192" cy="3922776"/>
        </p:xfrm>
        <a:graphic>
          <a:graphicData uri="http://schemas.openxmlformats.org/drawingml/2006/table">
            <a:tbl>
              <a:tblPr/>
              <a:tblGrid>
                <a:gridCol w="2016224"/>
                <a:gridCol w="8712968"/>
              </a:tblGrid>
              <a:tr h="395709">
                <a:tc rowSpan="5">
                  <a:txBody>
                    <a:bodyPr/>
                    <a:lstStyle/>
                    <a:p>
                      <a:pPr algn="ctr">
                        <a:lnSpc>
                          <a:spcPct val="130000"/>
                        </a:lnSpc>
                        <a:spcAft>
                          <a:spcPts val="0"/>
                        </a:spcAft>
                        <a:tabLst>
                          <a:tab pos="2340610" algn="l"/>
                        </a:tabLst>
                      </a:pPr>
                      <a:r>
                        <a:rPr lang="zh-CN" sz="2200" kern="100" dirty="0" smtClean="0">
                          <a:effectLst/>
                          <a:latin typeface="Times New Roman"/>
                          <a:ea typeface="华文细黑"/>
                          <a:cs typeface="Times New Roman"/>
                        </a:rPr>
                        <a:t>行政系统外部</a:t>
                      </a:r>
                      <a:endParaRPr lang="zh-CN" sz="2200" kern="100" dirty="0">
                        <a:effectLst/>
                        <a:latin typeface="宋体"/>
                        <a:cs typeface="Courier New"/>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0000"/>
                        </a:lnSpc>
                        <a:spcAft>
                          <a:spcPts val="0"/>
                        </a:spcAft>
                        <a:tabLst>
                          <a:tab pos="2340610" algn="l"/>
                        </a:tabLst>
                      </a:pPr>
                      <a:r>
                        <a:rPr lang="zh-CN" sz="2200" kern="100">
                          <a:effectLst/>
                          <a:latin typeface="Times New Roman"/>
                          <a:ea typeface="华文细黑"/>
                          <a:cs typeface="Times New Roman"/>
                        </a:rPr>
                        <a:t>国家权力机关监督</a:t>
                      </a:r>
                      <a:endParaRPr lang="zh-CN" sz="2200" kern="100">
                        <a:effectLst/>
                        <a:latin typeface="宋体"/>
                        <a:cs typeface="Courier New"/>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5709">
                <a:tc vMerge="1">
                  <a:txBody>
                    <a:bodyPr/>
                    <a:lstStyle/>
                    <a:p>
                      <a:endParaRPr lang="zh-CN" altLang="en-US"/>
                    </a:p>
                  </a:txBody>
                  <a:tcPr/>
                </a:tc>
                <a:tc>
                  <a:txBody>
                    <a:bodyPr/>
                    <a:lstStyle/>
                    <a:p>
                      <a:pPr algn="ctr">
                        <a:lnSpc>
                          <a:spcPct val="130000"/>
                        </a:lnSpc>
                        <a:spcAft>
                          <a:spcPts val="0"/>
                        </a:spcAft>
                        <a:tabLst>
                          <a:tab pos="2340610" algn="l"/>
                        </a:tabLst>
                      </a:pPr>
                      <a:r>
                        <a:rPr lang="zh-CN" sz="2200" kern="100">
                          <a:effectLst/>
                          <a:latin typeface="Times New Roman"/>
                          <a:ea typeface="华文细黑"/>
                          <a:cs typeface="Times New Roman"/>
                        </a:rPr>
                        <a:t>中国共产党监督</a:t>
                      </a:r>
                      <a:endParaRPr lang="zh-CN" sz="2200" kern="100">
                        <a:effectLst/>
                        <a:latin typeface="宋体"/>
                        <a:cs typeface="Courier New"/>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5709">
                <a:tc vMerge="1">
                  <a:txBody>
                    <a:bodyPr/>
                    <a:lstStyle/>
                    <a:p>
                      <a:endParaRPr lang="zh-CN" altLang="en-US"/>
                    </a:p>
                  </a:txBody>
                  <a:tcPr/>
                </a:tc>
                <a:tc>
                  <a:txBody>
                    <a:bodyPr/>
                    <a:lstStyle/>
                    <a:p>
                      <a:pPr algn="ctr">
                        <a:lnSpc>
                          <a:spcPct val="130000"/>
                        </a:lnSpc>
                        <a:spcAft>
                          <a:spcPts val="0"/>
                        </a:spcAft>
                        <a:tabLst>
                          <a:tab pos="2340610" algn="l"/>
                        </a:tabLst>
                      </a:pPr>
                      <a:r>
                        <a:rPr lang="zh-CN" sz="2200" kern="100">
                          <a:effectLst/>
                          <a:latin typeface="Times New Roman"/>
                          <a:ea typeface="华文细黑"/>
                          <a:cs typeface="Times New Roman"/>
                        </a:rPr>
                        <a:t>社会与公民监督</a:t>
                      </a:r>
                      <a:endParaRPr lang="zh-CN" sz="2200" kern="100">
                        <a:effectLst/>
                        <a:latin typeface="宋体"/>
                        <a:cs typeface="Courier New"/>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3806">
                <a:tc vMerge="1">
                  <a:txBody>
                    <a:bodyPr/>
                    <a:lstStyle/>
                    <a:p>
                      <a:endParaRPr lang="zh-CN" altLang="en-US"/>
                    </a:p>
                  </a:txBody>
                  <a:tcPr/>
                </a:tc>
                <a:tc>
                  <a:txBody>
                    <a:bodyPr/>
                    <a:lstStyle/>
                    <a:p>
                      <a:pPr algn="ctr">
                        <a:lnSpc>
                          <a:spcPct val="130000"/>
                        </a:lnSpc>
                        <a:spcAft>
                          <a:spcPts val="0"/>
                        </a:spcAft>
                        <a:tabLst>
                          <a:tab pos="2340610" algn="l"/>
                        </a:tabLst>
                      </a:pPr>
                      <a:r>
                        <a:rPr lang="zh-CN" sz="2200" kern="100" dirty="0">
                          <a:effectLst/>
                          <a:latin typeface="Times New Roman"/>
                          <a:ea typeface="华文细黑"/>
                          <a:cs typeface="Times New Roman"/>
                        </a:rPr>
                        <a:t>司法机关监督</a:t>
                      </a:r>
                      <a:endParaRPr lang="zh-CN" sz="2200" kern="100" dirty="0">
                        <a:effectLst/>
                        <a:latin typeface="宋体"/>
                        <a:cs typeface="Courier New"/>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lang="zh-CN" altLang="en-US"/>
                    </a:p>
                  </a:txBody>
                  <a:tcPr/>
                </a:tc>
                <a:tc>
                  <a:txBody>
                    <a:bodyPr/>
                    <a:lstStyle/>
                    <a:p>
                      <a:pPr algn="ctr">
                        <a:lnSpc>
                          <a:spcPct val="130000"/>
                        </a:lnSpc>
                        <a:spcAft>
                          <a:spcPts val="0"/>
                        </a:spcAft>
                        <a:tabLst>
                          <a:tab pos="2340610" algn="l"/>
                        </a:tabLst>
                      </a:pPr>
                      <a:r>
                        <a:rPr lang="zh-CN" sz="2200" kern="100" dirty="0">
                          <a:effectLst/>
                          <a:latin typeface="Times New Roman"/>
                          <a:ea typeface="华文细黑"/>
                          <a:cs typeface="Times New Roman"/>
                        </a:rPr>
                        <a:t>人民政协监督</a:t>
                      </a:r>
                      <a:endParaRPr lang="zh-CN" sz="2200" kern="100" dirty="0">
                        <a:effectLst/>
                        <a:latin typeface="宋体"/>
                        <a:cs typeface="Courier New"/>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3806">
                <a:tc rowSpan="4">
                  <a:txBody>
                    <a:bodyPr/>
                    <a:lstStyle/>
                    <a:p>
                      <a:pPr algn="ctr">
                        <a:lnSpc>
                          <a:spcPct val="130000"/>
                        </a:lnSpc>
                        <a:spcAft>
                          <a:spcPts val="0"/>
                        </a:spcAft>
                        <a:tabLst>
                          <a:tab pos="2340610" algn="l"/>
                        </a:tabLst>
                      </a:pPr>
                      <a:r>
                        <a:rPr lang="zh-CN" sz="2200" kern="100" dirty="0">
                          <a:effectLst/>
                          <a:latin typeface="Times New Roman"/>
                          <a:ea typeface="华文细黑"/>
                          <a:cs typeface="Times New Roman"/>
                        </a:rPr>
                        <a:t>行政系统内部</a:t>
                      </a:r>
                      <a:endParaRPr lang="zh-CN" sz="2200" kern="100" dirty="0">
                        <a:effectLst/>
                        <a:latin typeface="宋体"/>
                        <a:cs typeface="Courier New"/>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0000"/>
                        </a:lnSpc>
                        <a:spcAft>
                          <a:spcPts val="0"/>
                        </a:spcAft>
                        <a:tabLst>
                          <a:tab pos="2340610" algn="l"/>
                        </a:tabLst>
                      </a:pPr>
                      <a:r>
                        <a:rPr lang="zh-CN" sz="2200" kern="100">
                          <a:effectLst/>
                          <a:latin typeface="Times New Roman"/>
                          <a:ea typeface="华文细黑"/>
                          <a:cs typeface="Times New Roman"/>
                        </a:rPr>
                        <a:t>上级政府监督</a:t>
                      </a:r>
                      <a:endParaRPr lang="zh-CN" sz="2200" kern="100">
                        <a:effectLst/>
                        <a:latin typeface="宋体"/>
                        <a:cs typeface="Courier New"/>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3806">
                <a:tc vMerge="1">
                  <a:txBody>
                    <a:bodyPr/>
                    <a:lstStyle/>
                    <a:p>
                      <a:endParaRPr lang="zh-CN" altLang="en-US"/>
                    </a:p>
                  </a:txBody>
                  <a:tcPr/>
                </a:tc>
                <a:tc>
                  <a:txBody>
                    <a:bodyPr/>
                    <a:lstStyle/>
                    <a:p>
                      <a:pPr algn="ctr">
                        <a:lnSpc>
                          <a:spcPct val="130000"/>
                        </a:lnSpc>
                        <a:spcAft>
                          <a:spcPts val="0"/>
                        </a:spcAft>
                        <a:tabLst>
                          <a:tab pos="2340610" algn="l"/>
                        </a:tabLst>
                      </a:pPr>
                      <a:r>
                        <a:rPr lang="zh-CN" sz="2200" kern="100">
                          <a:effectLst/>
                          <a:latin typeface="Times New Roman"/>
                          <a:ea typeface="华文细黑"/>
                          <a:cs typeface="Times New Roman"/>
                        </a:rPr>
                        <a:t>法制部门监督</a:t>
                      </a:r>
                      <a:endParaRPr lang="zh-CN" sz="2200" kern="100">
                        <a:effectLst/>
                        <a:latin typeface="宋体"/>
                        <a:cs typeface="Courier New"/>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3806">
                <a:tc vMerge="1">
                  <a:txBody>
                    <a:bodyPr/>
                    <a:lstStyle/>
                    <a:p>
                      <a:endParaRPr lang="zh-CN" altLang="en-US"/>
                    </a:p>
                  </a:txBody>
                  <a:tcPr/>
                </a:tc>
                <a:tc>
                  <a:txBody>
                    <a:bodyPr/>
                    <a:lstStyle/>
                    <a:p>
                      <a:pPr algn="ctr">
                        <a:lnSpc>
                          <a:spcPct val="130000"/>
                        </a:lnSpc>
                        <a:spcAft>
                          <a:spcPts val="0"/>
                        </a:spcAft>
                        <a:tabLst>
                          <a:tab pos="2340610" algn="l"/>
                        </a:tabLst>
                      </a:pPr>
                      <a:r>
                        <a:rPr lang="zh-CN" sz="2200" kern="100" dirty="0">
                          <a:effectLst/>
                          <a:latin typeface="Times New Roman"/>
                          <a:ea typeface="华文细黑"/>
                          <a:cs typeface="Times New Roman"/>
                        </a:rPr>
                        <a:t>审计部门监督</a:t>
                      </a:r>
                      <a:endParaRPr lang="zh-CN" sz="2200" kern="100" dirty="0">
                        <a:effectLst/>
                        <a:latin typeface="宋体"/>
                        <a:cs typeface="Courier New"/>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3806">
                <a:tc vMerge="1">
                  <a:txBody>
                    <a:bodyPr/>
                    <a:lstStyle/>
                    <a:p>
                      <a:endParaRPr lang="zh-CN" altLang="en-US"/>
                    </a:p>
                  </a:txBody>
                  <a:tcPr/>
                </a:tc>
                <a:tc>
                  <a:txBody>
                    <a:bodyPr/>
                    <a:lstStyle/>
                    <a:p>
                      <a:pPr algn="ctr">
                        <a:lnSpc>
                          <a:spcPct val="130000"/>
                        </a:lnSpc>
                        <a:spcAft>
                          <a:spcPts val="0"/>
                        </a:spcAft>
                        <a:tabLst>
                          <a:tab pos="2340610" algn="l"/>
                        </a:tabLst>
                      </a:pPr>
                      <a:r>
                        <a:rPr lang="zh-CN" sz="2200" kern="100" dirty="0">
                          <a:effectLst/>
                          <a:latin typeface="Times New Roman"/>
                          <a:ea typeface="华文细黑"/>
                          <a:cs typeface="Times New Roman"/>
                        </a:rPr>
                        <a:t>监察部门监督</a:t>
                      </a:r>
                      <a:endParaRPr lang="zh-CN" sz="2200" kern="100" dirty="0">
                        <a:effectLst/>
                        <a:latin typeface="宋体"/>
                        <a:cs typeface="Courier New"/>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59582497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06574" y="838207"/>
            <a:ext cx="10850716" cy="3887731"/>
          </a:xfrm>
          <a:prstGeom prst="rect">
            <a:avLst/>
          </a:prstGeom>
        </p:spPr>
        <p:txBody>
          <a:bodyPr>
            <a:spAutoFit/>
          </a:bodyPr>
          <a:lstStyle/>
          <a:p>
            <a:pPr algn="just">
              <a:lnSpc>
                <a:spcPct val="150000"/>
              </a:lnSpc>
              <a:spcAft>
                <a:spcPts val="0"/>
              </a:spcAft>
              <a:tabLst>
                <a:tab pos="2340610" algn="l"/>
              </a:tabLst>
            </a:pPr>
            <a:r>
              <a:rPr lang="zh-CN" altLang="zh-CN" sz="2800" b="1" kern="100" dirty="0" smtClean="0">
                <a:solidFill>
                  <a:schemeClr val="accent6">
                    <a:lumMod val="75000"/>
                  </a:schemeClr>
                </a:solidFill>
                <a:latin typeface="Times New Roman"/>
                <a:cs typeface="Times New Roman"/>
              </a:rPr>
              <a:t>矫正训练</a:t>
            </a:r>
            <a:r>
              <a:rPr lang="en-US" altLang="zh-CN" sz="2800" b="1" kern="100" dirty="0" smtClean="0">
                <a:solidFill>
                  <a:schemeClr val="accent6">
                    <a:lumMod val="75000"/>
                  </a:schemeClr>
                </a:solidFill>
                <a:latin typeface="Times New Roman"/>
                <a:ea typeface="华文细黑"/>
                <a:cs typeface="Courier New"/>
              </a:rPr>
              <a:t>2</a:t>
            </a:r>
            <a:r>
              <a:rPr lang="zh-CN" altLang="zh-CN" sz="2800" kern="100" dirty="0" smtClean="0">
                <a:latin typeface="Times New Roman"/>
                <a:ea typeface="华文细黑"/>
                <a:cs typeface="Times New Roman"/>
              </a:rPr>
              <a:t>　</a:t>
            </a:r>
            <a:r>
              <a:rPr lang="en-US" altLang="zh-CN" sz="2800" kern="100" dirty="0">
                <a:latin typeface="Times New Roman"/>
                <a:ea typeface="华文细黑"/>
                <a:cs typeface="Courier New"/>
              </a:rPr>
              <a:t> (2013·</a:t>
            </a:r>
            <a:r>
              <a:rPr lang="zh-CN" altLang="zh-CN" sz="2800" kern="100" dirty="0">
                <a:latin typeface="Times New Roman"/>
                <a:ea typeface="华文细黑"/>
                <a:cs typeface="Times New Roman"/>
              </a:rPr>
              <a:t>上海高考</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近年来，人民群众通过各种形式检举违法违纪政府官员。这是人民群众对政府官员在进行</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280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民主监督</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B</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法律监督</a:t>
            </a:r>
            <a:endParaRPr lang="zh-CN" altLang="zh-CN" sz="2800" kern="100" dirty="0">
              <a:latin typeface="宋体"/>
              <a:cs typeface="Courier New"/>
            </a:endParaRPr>
          </a:p>
          <a:p>
            <a:pPr>
              <a:lnSpc>
                <a:spcPct val="150000"/>
              </a:lnSpc>
            </a:pPr>
            <a:r>
              <a:rPr lang="en-US" altLang="zh-CN" sz="2800" kern="100" dirty="0">
                <a:latin typeface="Times New Roman"/>
                <a:ea typeface="华文细黑"/>
              </a:rPr>
              <a:t>C.</a:t>
            </a:r>
            <a:r>
              <a:rPr lang="zh-CN" altLang="zh-CN" sz="2800" kern="100" dirty="0">
                <a:latin typeface="Times New Roman"/>
                <a:ea typeface="华文细黑"/>
                <a:cs typeface="Times New Roman"/>
              </a:rPr>
              <a:t>舆论监督</a:t>
            </a:r>
            <a:r>
              <a:rPr lang="en-US" altLang="zh-CN" sz="2800" kern="100" dirty="0">
                <a:latin typeface="Times New Roman"/>
                <a:ea typeface="华文细黑"/>
              </a:rPr>
              <a:t>  	</a:t>
            </a:r>
            <a:r>
              <a:rPr lang="en-US" altLang="zh-CN" sz="2800" kern="100" dirty="0" smtClean="0">
                <a:latin typeface="Times New Roman"/>
                <a:ea typeface="华文细黑"/>
              </a:rPr>
              <a:t>	            D</a:t>
            </a:r>
            <a:r>
              <a:rPr lang="en-US" altLang="zh-CN" sz="2800" kern="100" dirty="0">
                <a:latin typeface="Times New Roman"/>
                <a:ea typeface="华文细黑"/>
              </a:rPr>
              <a:t>.</a:t>
            </a:r>
            <a:r>
              <a:rPr lang="zh-CN" altLang="zh-CN" sz="2800" kern="100" dirty="0">
                <a:latin typeface="Times New Roman"/>
                <a:ea typeface="华文细黑"/>
                <a:cs typeface="Times New Roman"/>
              </a:rPr>
              <a:t>党内</a:t>
            </a:r>
            <a:r>
              <a:rPr lang="zh-CN" altLang="zh-CN" sz="2800" kern="100" dirty="0" smtClean="0">
                <a:latin typeface="Times New Roman"/>
                <a:ea typeface="华文细黑"/>
                <a:cs typeface="Times New Roman"/>
              </a:rPr>
              <a:t>监督</a:t>
            </a:r>
            <a:endParaRPr lang="en-US" altLang="zh-CN" sz="2800" kern="100" dirty="0" smtClean="0">
              <a:latin typeface="Times New Roman"/>
              <a:ea typeface="华文细黑"/>
              <a:cs typeface="Times New Roman"/>
            </a:endParaRPr>
          </a:p>
          <a:p>
            <a:pPr>
              <a:lnSpc>
                <a:spcPct val="150000"/>
              </a:lnSpc>
            </a:pPr>
            <a:r>
              <a:rPr lang="zh-CN" altLang="zh-CN" sz="2800" b="1" kern="100" dirty="0">
                <a:solidFill>
                  <a:srgbClr val="0000FF"/>
                </a:solidFill>
                <a:latin typeface="Times New Roman"/>
                <a:cs typeface="Times New Roman"/>
              </a:rPr>
              <a:t>解析　</a:t>
            </a:r>
            <a:r>
              <a:rPr lang="zh-CN" altLang="zh-CN" sz="2800" kern="100" dirty="0">
                <a:latin typeface="Times New Roman"/>
                <a:ea typeface="华文细黑"/>
                <a:cs typeface="Times New Roman"/>
              </a:rPr>
              <a:t>人民群众通过各种形式检举违纪官员，这是公民在行使监督权的体现，这是民主监督。</a:t>
            </a:r>
            <a:endParaRPr lang="zh-CN" altLang="zh-CN" sz="2800" kern="100" dirty="0">
              <a:effectLst/>
              <a:latin typeface="宋体"/>
              <a:cs typeface="Courier New"/>
            </a:endParaRPr>
          </a:p>
        </p:txBody>
      </p:sp>
      <p:sp>
        <p:nvSpPr>
          <p:cNvPr id="2" name="矩形 1"/>
          <p:cNvSpPr/>
          <p:nvPr/>
        </p:nvSpPr>
        <p:spPr>
          <a:xfrm>
            <a:off x="8603182" y="1557586"/>
            <a:ext cx="444352" cy="523220"/>
          </a:xfrm>
          <a:prstGeom prst="rect">
            <a:avLst/>
          </a:prstGeom>
        </p:spPr>
        <p:txBody>
          <a:bodyPr wrap="none">
            <a:spAutoFit/>
          </a:bodyPr>
          <a:lstStyle/>
          <a:p>
            <a:r>
              <a:rPr lang="en-US" altLang="zh-CN" sz="2800" kern="100" dirty="0">
                <a:solidFill>
                  <a:schemeClr val="accent6">
                    <a:lumMod val="75000"/>
                  </a:schemeClr>
                </a:solidFill>
                <a:latin typeface="Times New Roman"/>
                <a:ea typeface="华文细黑"/>
                <a:cs typeface="Courier New"/>
              </a:rPr>
              <a:t>A</a:t>
            </a:r>
            <a:endParaRPr lang="zh-CN" altLang="en-US" sz="2800" kern="100" dirty="0">
              <a:solidFill>
                <a:schemeClr val="accent6">
                  <a:lumMod val="75000"/>
                </a:schemeClr>
              </a:solidFill>
              <a:latin typeface="Times New Roman"/>
              <a:ea typeface="华文细黑"/>
              <a:cs typeface="Courier New"/>
            </a:endParaRPr>
          </a:p>
        </p:txBody>
      </p:sp>
      <p:sp>
        <p:nvSpPr>
          <p:cNvPr id="4" name="矩形 3"/>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5" name="圆角矩形 4"/>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16429761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linds(horizontal)">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3">
                                            <p:txEl>
                                              <p:pRg st="3" end="3"/>
                                            </p:txEl>
                                          </p:spTgt>
                                        </p:tgtEl>
                                      </p:cBhvr>
                                    </p:animEffect>
                                    <p:set>
                                      <p:cBhvr>
                                        <p:cTn id="17" dur="1" fill="hold">
                                          <p:stCondLst>
                                            <p:cond delay="499"/>
                                          </p:stCondLst>
                                        </p:cTn>
                                        <p:tgtEl>
                                          <p:spTgt spid="3">
                                            <p:txEl>
                                              <p:pRg st="3" end="3"/>
                                            </p:txEl>
                                          </p:spTgt>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2"/>
                                        </p:tgtEl>
                                      </p:cBhvr>
                                    </p:animEffect>
                                    <p:set>
                                      <p:cBhvr>
                                        <p:cTn id="20"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3" grpId="0" uiExpand="1" build="allAtOnce"/>
      <p:bldP spid="2" grpId="0"/>
      <p:bldP spid="2" grpId="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473596" y="2791114"/>
            <a:ext cx="10518154" cy="1592033"/>
          </a:xfrm>
          <a:prstGeom prst="rect">
            <a:avLst/>
          </a:prstGeom>
          <a:solidFill>
            <a:schemeClr val="accent1">
              <a:lumMod val="20000"/>
              <a:lumOff val="8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just">
              <a:lnSpc>
                <a:spcPct val="150000"/>
              </a:lnSpc>
              <a:spcAft>
                <a:spcPts val="0"/>
              </a:spcAft>
              <a:tabLst>
                <a:tab pos="1890395" algn="l"/>
              </a:tabLst>
            </a:pPr>
            <a:endParaRPr lang="zh-CN" altLang="zh-CN" kern="100" dirty="0">
              <a:ln>
                <a:solidFill>
                  <a:schemeClr val="bg2"/>
                </a:solidFill>
              </a:ln>
              <a:solidFill>
                <a:schemeClr val="accent6">
                  <a:lumMod val="75000"/>
                </a:schemeClr>
              </a:solidFill>
              <a:latin typeface="Times New Roman"/>
              <a:ea typeface="华文细黑"/>
              <a:cs typeface="Times New Roman"/>
            </a:endParaRPr>
          </a:p>
        </p:txBody>
      </p:sp>
      <p:sp>
        <p:nvSpPr>
          <p:cNvPr id="17" name="矩形 16"/>
          <p:cNvSpPr/>
          <p:nvPr/>
        </p:nvSpPr>
        <p:spPr>
          <a:xfrm>
            <a:off x="334566" y="1789247"/>
            <a:ext cx="11011627" cy="687600"/>
          </a:xfrm>
          <a:prstGeom prst="rect">
            <a:avLst/>
          </a:prstGeom>
        </p:spPr>
        <p:txBody>
          <a:bodyPr wrap="square" lIns="121898" tIns="60948" rIns="121898" bIns="60948">
            <a:spAutoFit/>
          </a:bodyPr>
          <a:lstStyle/>
          <a:p>
            <a:pPr indent="-1751330" algn="just">
              <a:lnSpc>
                <a:spcPct val="150000"/>
              </a:lnSpc>
              <a:tabLst>
                <a:tab pos="1890395" algn="l"/>
              </a:tabLst>
            </a:pPr>
            <a:r>
              <a:rPr lang="zh-CN" altLang="en-US" sz="2800" b="1" kern="100" dirty="0">
                <a:solidFill>
                  <a:schemeClr val="accent6">
                    <a:lumMod val="75000"/>
                  </a:schemeClr>
                </a:solidFill>
                <a:latin typeface="Times New Roman" pitchFamily="18" charset="0"/>
                <a:cs typeface="Times New Roman" pitchFamily="18" charset="0"/>
              </a:rPr>
              <a:t>易错点</a:t>
            </a:r>
            <a:r>
              <a:rPr lang="en-US" altLang="zh-CN" sz="2800" b="1" kern="100" dirty="0">
                <a:solidFill>
                  <a:schemeClr val="accent6">
                    <a:lumMod val="75000"/>
                  </a:schemeClr>
                </a:solidFill>
                <a:latin typeface="Times New Roman" pitchFamily="18" charset="0"/>
                <a:cs typeface="Times New Roman" pitchFamily="18" charset="0"/>
              </a:rPr>
              <a:t>3</a:t>
            </a:r>
            <a:r>
              <a:rPr lang="zh-CN" altLang="en-US" sz="2800" b="1" kern="100" dirty="0">
                <a:solidFill>
                  <a:schemeClr val="accent6">
                    <a:lumMod val="75000"/>
                  </a:schemeClr>
                </a:solidFill>
                <a:latin typeface="Times New Roman" pitchFamily="18" charset="0"/>
                <a:cs typeface="Times New Roman" pitchFamily="18" charset="0"/>
              </a:rPr>
              <a:t>　“网络问政”是健全权力制约机制的关键</a:t>
            </a:r>
            <a:endParaRPr lang="zh-CN" altLang="zh-CN" sz="2800" b="1" kern="100" dirty="0">
              <a:solidFill>
                <a:schemeClr val="accent6">
                  <a:lumMod val="75000"/>
                </a:schemeClr>
              </a:solidFill>
              <a:latin typeface="Times New Roman" pitchFamily="18" charset="0"/>
              <a:cs typeface="Times New Roman" pitchFamily="18" charset="0"/>
            </a:endParaRPr>
          </a:p>
        </p:txBody>
      </p:sp>
      <p:sp>
        <p:nvSpPr>
          <p:cNvPr id="8" name="矩形 7"/>
          <p:cNvSpPr/>
          <p:nvPr/>
        </p:nvSpPr>
        <p:spPr>
          <a:xfrm>
            <a:off x="523650" y="2781722"/>
            <a:ext cx="10324084" cy="1384995"/>
          </a:xfrm>
          <a:prstGeom prst="rect">
            <a:avLst/>
          </a:prstGeom>
        </p:spPr>
        <p:txBody>
          <a:bodyPr>
            <a:spAutoFit/>
          </a:bodyPr>
          <a:lstStyle/>
          <a:p>
            <a:pPr algn="just">
              <a:lnSpc>
                <a:spcPct val="150000"/>
              </a:lnSpc>
              <a:spcAft>
                <a:spcPts val="0"/>
              </a:spcAft>
              <a:tabLst>
                <a:tab pos="1890395" algn="l"/>
              </a:tabLst>
            </a:pPr>
            <a:r>
              <a:rPr lang="zh-CN" altLang="zh-CN" sz="2800" b="1" kern="100" dirty="0">
                <a:solidFill>
                  <a:srgbClr val="0000FF"/>
                </a:solidFill>
                <a:latin typeface="Times New Roman"/>
                <a:cs typeface="Times New Roman"/>
              </a:rPr>
              <a:t>提醒　</a:t>
            </a:r>
            <a:r>
              <a:rPr lang="zh-CN" altLang="zh-CN" sz="2800" kern="100" dirty="0">
                <a:latin typeface="Times New Roman"/>
                <a:ea typeface="华文细黑"/>
                <a:cs typeface="Times New Roman"/>
              </a:rPr>
              <a:t>对政府权力进行制约和监督的关键是健全权力运行的制约和监督体系。这个体系，一靠民主，二靠法制。</a:t>
            </a:r>
            <a:endParaRPr lang="zh-CN" altLang="zh-CN" sz="1050" kern="100" dirty="0">
              <a:effectLst/>
              <a:latin typeface="宋体"/>
              <a:cs typeface="Courier New"/>
            </a:endParaRPr>
          </a:p>
        </p:txBody>
      </p:sp>
      <p:sp>
        <p:nvSpPr>
          <p:cNvPr id="6" name="矩形 5"/>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b="1"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7" name="圆角矩形 6"/>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提醒</a:t>
            </a:r>
          </a:p>
        </p:txBody>
      </p:sp>
    </p:spTree>
    <p:extLst>
      <p:ext uri="{BB962C8B-B14F-4D97-AF65-F5344CB8AC3E}">
        <p14:creationId xmlns:p14="http://schemas.microsoft.com/office/powerpoint/2010/main" val="390464415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1" nodeType="clickEffect">
                                  <p:stCondLst>
                                    <p:cond delay="0"/>
                                  </p:stCondLst>
                                  <p:childTnLst>
                                    <p:animEffect transition="out" filter="fade">
                                      <p:cBhvr>
                                        <p:cTn id="14" dur="500"/>
                                        <p:tgtEl>
                                          <p:spTgt spid="8"/>
                                        </p:tgtEl>
                                      </p:cBhvr>
                                    </p:animEffect>
                                    <p:set>
                                      <p:cBhvr>
                                        <p:cTn id="15" dur="1" fill="hold">
                                          <p:stCondLst>
                                            <p:cond delay="499"/>
                                          </p:stCondLst>
                                        </p:cTn>
                                        <p:tgtEl>
                                          <p:spTgt spid="8"/>
                                        </p:tgtEl>
                                        <p:attrNameLst>
                                          <p:attrName>style.visibility</p:attrName>
                                        </p:attrNameLst>
                                      </p:cBhvr>
                                      <p:to>
                                        <p:strVal val="hidden"/>
                                      </p:to>
                                    </p:set>
                                  </p:childTnLst>
                                </p:cTn>
                              </p:par>
                              <p:par>
                                <p:cTn id="16" presetID="10" presetClass="exit" presetSubtype="0" fill="hold" grpId="1" nodeType="withEffect">
                                  <p:stCondLst>
                                    <p:cond delay="0"/>
                                  </p:stCondLst>
                                  <p:childTnLst>
                                    <p:animEffect transition="out" filter="fade">
                                      <p:cBhvr>
                                        <p:cTn id="17" dur="500"/>
                                        <p:tgtEl>
                                          <p:spTgt spid="5"/>
                                        </p:tgtEl>
                                      </p:cBhvr>
                                    </p:animEffect>
                                    <p:set>
                                      <p:cBhvr>
                                        <p:cTn id="18" dur="1" fill="hold">
                                          <p:stCondLst>
                                            <p:cond delay="499"/>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7"/>
                  </p:tgtEl>
                </p:cond>
              </p:nextCondLst>
            </p:seq>
          </p:childTnLst>
        </p:cTn>
      </p:par>
    </p:tnLst>
    <p:bldLst>
      <p:bldP spid="5" grpId="0" animBg="1"/>
      <p:bldP spid="5" grpId="1" animBg="1"/>
      <p:bldP spid="8" grpId="0"/>
      <p:bldP spid="8" grpId="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501074" y="1045394"/>
            <a:ext cx="10850716" cy="4616648"/>
          </a:xfrm>
          <a:prstGeom prst="rect">
            <a:avLst/>
          </a:prstGeom>
        </p:spPr>
        <p:txBody>
          <a:bodyPr>
            <a:spAutoFit/>
          </a:bodyPr>
          <a:lstStyle/>
          <a:p>
            <a:pPr algn="just">
              <a:lnSpc>
                <a:spcPct val="150000"/>
              </a:lnSpc>
              <a:spcAft>
                <a:spcPts val="0"/>
              </a:spcAft>
              <a:tabLst>
                <a:tab pos="2340610" algn="l"/>
              </a:tabLst>
            </a:pPr>
            <a:r>
              <a:rPr lang="zh-CN" altLang="zh-CN" sz="2800" b="1" kern="100" dirty="0" smtClean="0">
                <a:solidFill>
                  <a:schemeClr val="accent6">
                    <a:lumMod val="75000"/>
                  </a:schemeClr>
                </a:solidFill>
                <a:latin typeface="Times New Roman"/>
                <a:cs typeface="Times New Roman"/>
              </a:rPr>
              <a:t>矫正训练</a:t>
            </a:r>
            <a:r>
              <a:rPr lang="en-US" altLang="zh-CN" sz="2800" b="1" kern="100" dirty="0" smtClean="0">
                <a:solidFill>
                  <a:schemeClr val="accent6">
                    <a:lumMod val="75000"/>
                  </a:schemeClr>
                </a:solidFill>
                <a:latin typeface="Times New Roman"/>
                <a:ea typeface="华文细黑"/>
                <a:cs typeface="Courier New"/>
              </a:rPr>
              <a:t>3</a:t>
            </a:r>
            <a:r>
              <a:rPr lang="zh-CN" altLang="zh-CN" sz="2800" kern="100" dirty="0" smtClean="0">
                <a:latin typeface="Times New Roman"/>
                <a:ea typeface="华文细黑"/>
                <a:cs typeface="Times New Roman"/>
              </a:rPr>
              <a:t>　</a:t>
            </a:r>
            <a:r>
              <a:rPr lang="en-US" altLang="zh-CN" sz="2800" kern="100" dirty="0">
                <a:latin typeface="Times New Roman"/>
                <a:ea typeface="华文细黑"/>
                <a:cs typeface="Courier New"/>
              </a:rPr>
              <a:t> (2013·</a:t>
            </a:r>
            <a:r>
              <a:rPr lang="zh-CN" altLang="zh-CN" sz="2800" kern="100" dirty="0">
                <a:latin typeface="Times New Roman"/>
                <a:ea typeface="华文细黑"/>
                <a:cs typeface="Times New Roman"/>
              </a:rPr>
              <a:t>新课标全国</a:t>
            </a:r>
            <a:r>
              <a:rPr lang="en-US" altLang="zh-CN" sz="2800" kern="100" dirty="0">
                <a:latin typeface="宋体"/>
                <a:ea typeface="华文细黑"/>
                <a:cs typeface="Times New Roman"/>
              </a:rPr>
              <a:t>Ⅱ</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为了使政府部门与群众的沟通日常化，</a:t>
            </a:r>
            <a:r>
              <a:rPr lang="en-US" altLang="zh-CN" sz="2800" kern="100" dirty="0">
                <a:latin typeface="Times New Roman"/>
                <a:ea typeface="华文细黑"/>
                <a:cs typeface="Courier New"/>
              </a:rPr>
              <a:t>Q</a:t>
            </a:r>
            <a:r>
              <a:rPr lang="zh-CN" altLang="zh-CN" sz="2800" kern="100" dirty="0">
                <a:latin typeface="Times New Roman"/>
                <a:ea typeface="华文细黑"/>
                <a:cs typeface="Times New Roman"/>
              </a:rPr>
              <a:t>市开展了</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网络在线问政</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活动。</a:t>
            </a:r>
            <a:r>
              <a:rPr lang="en-US" altLang="zh-CN" sz="2800" kern="100" dirty="0">
                <a:latin typeface="Times New Roman"/>
                <a:ea typeface="华文细黑"/>
                <a:cs typeface="Courier New"/>
              </a:rPr>
              <a:t>2011</a:t>
            </a:r>
            <a:r>
              <a:rPr lang="zh-CN" altLang="zh-CN" sz="2800" kern="100" dirty="0">
                <a:latin typeface="Times New Roman"/>
                <a:ea typeface="华文细黑"/>
                <a:cs typeface="Times New Roman"/>
              </a:rPr>
              <a:t>年前</a:t>
            </a:r>
            <a:r>
              <a:rPr lang="en-US" altLang="zh-CN" sz="2800" kern="100" dirty="0">
                <a:latin typeface="Times New Roman"/>
                <a:ea typeface="华文细黑"/>
                <a:cs typeface="Courier New"/>
              </a:rPr>
              <a:t>9</a:t>
            </a:r>
            <a:r>
              <a:rPr lang="zh-CN" altLang="zh-CN" sz="2800" kern="100" dirty="0">
                <a:latin typeface="Times New Roman"/>
                <a:ea typeface="华文细黑"/>
                <a:cs typeface="Times New Roman"/>
              </a:rPr>
              <a:t>个月，共有</a:t>
            </a:r>
            <a:r>
              <a:rPr lang="en-US" altLang="zh-CN" sz="2800" kern="100" dirty="0">
                <a:latin typeface="Times New Roman"/>
                <a:ea typeface="华文细黑"/>
                <a:cs typeface="Courier New"/>
              </a:rPr>
              <a:t>19</a:t>
            </a:r>
            <a:r>
              <a:rPr lang="zh-CN" altLang="zh-CN" sz="2800" kern="100" dirty="0">
                <a:latin typeface="Times New Roman"/>
                <a:ea typeface="华文细黑"/>
                <a:cs typeface="Times New Roman"/>
              </a:rPr>
              <a:t>个政府部门组织了</a:t>
            </a:r>
            <a:r>
              <a:rPr lang="en-US" altLang="zh-CN" sz="2800" kern="100" dirty="0">
                <a:latin typeface="Times New Roman"/>
                <a:ea typeface="华文细黑"/>
                <a:cs typeface="Courier New"/>
              </a:rPr>
              <a:t>287</a:t>
            </a:r>
            <a:r>
              <a:rPr lang="zh-CN" altLang="zh-CN" sz="2800" kern="100" dirty="0">
                <a:latin typeface="Times New Roman"/>
                <a:ea typeface="华文细黑"/>
                <a:cs typeface="Times New Roman"/>
              </a:rPr>
              <a:t>次在线访谈，受理建议及咨询</a:t>
            </a:r>
            <a:r>
              <a:rPr lang="en-US" altLang="zh-CN" sz="2800" kern="100" dirty="0">
                <a:latin typeface="Times New Roman"/>
                <a:ea typeface="华文细黑"/>
                <a:cs typeface="Courier New"/>
              </a:rPr>
              <a:t>9 482</a:t>
            </a:r>
            <a:r>
              <a:rPr lang="zh-CN" altLang="zh-CN" sz="2800" kern="100" dirty="0">
                <a:latin typeface="Times New Roman"/>
                <a:ea typeface="华文细黑"/>
                <a:cs typeface="Times New Roman"/>
              </a:rPr>
              <a:t>件</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次</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，网民在线参与</a:t>
            </a:r>
            <a:r>
              <a:rPr lang="en-US" altLang="zh-CN" sz="2800" kern="100" dirty="0">
                <a:latin typeface="Times New Roman"/>
                <a:ea typeface="华文细黑"/>
                <a:cs typeface="Courier New"/>
              </a:rPr>
              <a:t>43 657</a:t>
            </a:r>
            <a:r>
              <a:rPr lang="zh-CN" altLang="zh-CN" sz="2800" kern="100" dirty="0">
                <a:latin typeface="Times New Roman"/>
                <a:ea typeface="华文细黑"/>
                <a:cs typeface="Times New Roman"/>
              </a:rPr>
              <a:t>人次。</a:t>
            </a:r>
            <a:r>
              <a:rPr lang="en-US" altLang="zh-CN" sz="2800" kern="100" dirty="0">
                <a:latin typeface="Times New Roman"/>
                <a:ea typeface="华文细黑"/>
                <a:cs typeface="Courier New"/>
              </a:rPr>
              <a:t>Q</a:t>
            </a:r>
            <a:r>
              <a:rPr lang="zh-CN" altLang="zh-CN" sz="2800" kern="100" dirty="0">
                <a:latin typeface="Times New Roman"/>
                <a:ea typeface="华文细黑"/>
                <a:cs typeface="Times New Roman"/>
              </a:rPr>
              <a:t>市开展</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网络在线问政</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活动是</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latin typeface="宋体"/>
                <a:ea typeface="华文细黑"/>
                <a:cs typeface="Times New Roman"/>
              </a:rPr>
              <a:t>①</a:t>
            </a:r>
            <a:r>
              <a:rPr lang="zh-CN" altLang="zh-CN" sz="2800" kern="100" dirty="0">
                <a:latin typeface="Times New Roman"/>
                <a:ea typeface="华文细黑"/>
                <a:cs typeface="Times New Roman"/>
              </a:rPr>
              <a:t>提升行政管理水平的要求　</a:t>
            </a:r>
            <a:r>
              <a:rPr lang="en-US" altLang="zh-CN" sz="2800" kern="100" dirty="0">
                <a:latin typeface="宋体"/>
                <a:ea typeface="华文细黑"/>
                <a:cs typeface="Times New Roman"/>
              </a:rPr>
              <a:t>②</a:t>
            </a:r>
            <a:r>
              <a:rPr lang="zh-CN" altLang="zh-CN" sz="2800" kern="100" dirty="0">
                <a:latin typeface="Times New Roman"/>
                <a:ea typeface="华文细黑"/>
                <a:cs typeface="Times New Roman"/>
              </a:rPr>
              <a:t>提高政府决策效率的基础　</a:t>
            </a:r>
            <a:r>
              <a:rPr lang="en-US" altLang="zh-CN" sz="2800" kern="100" dirty="0">
                <a:latin typeface="宋体"/>
                <a:ea typeface="华文细黑"/>
                <a:cs typeface="Times New Roman"/>
              </a:rPr>
              <a:t>③</a:t>
            </a:r>
            <a:r>
              <a:rPr lang="zh-CN" altLang="zh-CN" sz="2800" kern="100" dirty="0">
                <a:latin typeface="Times New Roman"/>
                <a:ea typeface="华文细黑"/>
                <a:cs typeface="Times New Roman"/>
              </a:rPr>
              <a:t>健全权力制约机制的关键　</a:t>
            </a:r>
            <a:r>
              <a:rPr lang="en-US" altLang="zh-CN" sz="2800" kern="100" dirty="0">
                <a:latin typeface="宋体"/>
                <a:ea typeface="华文细黑"/>
                <a:cs typeface="Times New Roman"/>
              </a:rPr>
              <a:t>④</a:t>
            </a:r>
            <a:r>
              <a:rPr lang="zh-CN" altLang="zh-CN" sz="2800" kern="100" dirty="0">
                <a:latin typeface="Times New Roman"/>
                <a:ea typeface="华文细黑"/>
                <a:cs typeface="Times New Roman"/>
              </a:rPr>
              <a:t>增强政府工作透明度的举措</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A.</a:t>
            </a:r>
            <a:r>
              <a:rPr lang="en-US" altLang="zh-CN" sz="2800" kern="100" dirty="0">
                <a:latin typeface="宋体"/>
                <a:ea typeface="华文细黑"/>
                <a:cs typeface="Times New Roman"/>
              </a:rPr>
              <a:t>①②</a:t>
            </a:r>
            <a:r>
              <a:rPr lang="en-US" altLang="zh-CN" sz="2800" kern="100" dirty="0">
                <a:latin typeface="Times New Roman"/>
                <a:ea typeface="华文细黑"/>
                <a:cs typeface="Courier New"/>
              </a:rPr>
              <a:t>  	B.</a:t>
            </a:r>
            <a:r>
              <a:rPr lang="en-US" altLang="zh-CN" sz="2800" kern="100" dirty="0">
                <a:latin typeface="宋体"/>
                <a:ea typeface="华文细黑"/>
                <a:cs typeface="Times New Roman"/>
              </a:rPr>
              <a:t>①④</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a:t>
            </a:r>
            <a:r>
              <a:rPr lang="en-US" altLang="zh-CN" sz="2800" kern="100" dirty="0" smtClean="0">
                <a:latin typeface="Times New Roman"/>
                <a:ea typeface="华文细黑"/>
              </a:rPr>
              <a:t>C</a:t>
            </a:r>
            <a:r>
              <a:rPr lang="en-US" altLang="zh-CN" sz="2800" kern="100" dirty="0">
                <a:latin typeface="Times New Roman"/>
                <a:ea typeface="华文细黑"/>
              </a:rPr>
              <a:t>.</a:t>
            </a:r>
            <a:r>
              <a:rPr lang="en-US" altLang="zh-CN" sz="2800" kern="100" dirty="0">
                <a:latin typeface="宋体"/>
                <a:ea typeface="华文细黑"/>
                <a:cs typeface="Times New Roman"/>
              </a:rPr>
              <a:t>②③</a:t>
            </a:r>
            <a:r>
              <a:rPr lang="en-US" altLang="zh-CN" sz="2800" kern="100" dirty="0">
                <a:latin typeface="Times New Roman"/>
                <a:ea typeface="华文细黑"/>
              </a:rPr>
              <a:t>  	D.</a:t>
            </a:r>
            <a:r>
              <a:rPr lang="en-US" altLang="zh-CN" sz="2800" kern="100" dirty="0">
                <a:latin typeface="宋体"/>
                <a:ea typeface="华文细黑"/>
                <a:cs typeface="Times New Roman"/>
              </a:rPr>
              <a:t>③④</a:t>
            </a:r>
            <a:endParaRPr lang="zh-CN" altLang="zh-CN" sz="1050" kern="100" dirty="0">
              <a:effectLst/>
              <a:latin typeface="宋体"/>
              <a:cs typeface="Courier New"/>
            </a:endParaRPr>
          </a:p>
        </p:txBody>
      </p:sp>
      <p:sp>
        <p:nvSpPr>
          <p:cNvPr id="5" name="矩形 4"/>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6" name="圆角矩形 5">
            <a:hlinkClick r:id="rId2"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3474296256"/>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 name="矩形 10"/>
          <p:cNvSpPr/>
          <p:nvPr/>
        </p:nvSpPr>
        <p:spPr>
          <a:xfrm>
            <a:off x="409601" y="405458"/>
            <a:ext cx="11518253" cy="5909310"/>
          </a:xfrm>
          <a:prstGeom prst="rect">
            <a:avLst/>
          </a:prstGeom>
        </p:spPr>
        <p:txBody>
          <a:bodyPr>
            <a:spAutoFit/>
          </a:bodyPr>
          <a:lstStyle/>
          <a:p>
            <a:pPr>
              <a:lnSpc>
                <a:spcPct val="150000"/>
              </a:lnSpc>
            </a:pPr>
            <a:r>
              <a:rPr lang="zh-CN" altLang="zh-CN" sz="2800" b="1" kern="100" dirty="0" smtClean="0">
                <a:solidFill>
                  <a:srgbClr val="0000FF"/>
                </a:solidFill>
                <a:latin typeface="Times New Roman"/>
                <a:cs typeface="Times New Roman"/>
              </a:rPr>
              <a:t>解析</a:t>
            </a:r>
            <a:r>
              <a:rPr lang="zh-CN" altLang="zh-CN" sz="2800" b="1" kern="100" dirty="0">
                <a:solidFill>
                  <a:srgbClr val="0000FF"/>
                </a:solidFill>
                <a:latin typeface="Times New Roman"/>
                <a:cs typeface="Times New Roman"/>
              </a:rPr>
              <a:t>　</a:t>
            </a:r>
            <a:r>
              <a:rPr lang="zh-CN" altLang="zh-CN" sz="2800" kern="100" dirty="0">
                <a:latin typeface="Times New Roman"/>
                <a:ea typeface="华文细黑"/>
                <a:cs typeface="Times New Roman"/>
              </a:rPr>
              <a:t>本题以</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网络在线问政</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为背景，考查有关政府的相关知识，</a:t>
            </a:r>
            <a:r>
              <a:rPr lang="en-US" altLang="zh-CN" sz="2800" kern="100" dirty="0">
                <a:latin typeface="宋体"/>
                <a:ea typeface="华文细黑"/>
                <a:cs typeface="Times New Roman"/>
              </a:rPr>
              <a:t>①④</a:t>
            </a:r>
            <a:r>
              <a:rPr lang="zh-CN" altLang="zh-CN" sz="2800" kern="100" dirty="0">
                <a:latin typeface="Times New Roman"/>
                <a:ea typeface="华文细黑"/>
                <a:cs typeface="Times New Roman"/>
              </a:rPr>
              <a:t>正确，政府通过网络在线问政，与群众进行沟通，充分反映民意，从而提高政府行政管理水平，同时自觉接受群众监督，增强了政府工作的透明度</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nSpc>
                <a:spcPct val="150000"/>
              </a:lnSpc>
            </a:pPr>
            <a:r>
              <a:rPr lang="en-US" altLang="zh-CN" sz="2800" kern="100" dirty="0" smtClean="0">
                <a:latin typeface="宋体"/>
                <a:ea typeface="华文细黑"/>
                <a:cs typeface="Times New Roman"/>
              </a:rPr>
              <a:t>②</a:t>
            </a:r>
            <a:r>
              <a:rPr lang="zh-CN" altLang="zh-CN" sz="2800" kern="100" dirty="0">
                <a:latin typeface="Times New Roman"/>
                <a:ea typeface="华文细黑"/>
                <a:cs typeface="Times New Roman"/>
              </a:rPr>
              <a:t>排除，网络在线问政是提高政府工作效率的表现，政府权力的行使，既有决策，也有执行与监督</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nSpc>
                <a:spcPct val="150000"/>
              </a:lnSpc>
            </a:pPr>
            <a:r>
              <a:rPr lang="en-US" altLang="zh-CN" sz="2800" kern="100" dirty="0" smtClean="0">
                <a:latin typeface="宋体"/>
                <a:ea typeface="华文细黑"/>
                <a:cs typeface="Times New Roman"/>
              </a:rPr>
              <a:t>③</a:t>
            </a:r>
            <a:r>
              <a:rPr lang="zh-CN" altLang="zh-CN" sz="2800" kern="100" dirty="0">
                <a:latin typeface="Times New Roman"/>
                <a:ea typeface="华文细黑"/>
                <a:cs typeface="Times New Roman"/>
              </a:rPr>
              <a:t>错误，健全权力制约机制的关键是要健全权力运行的制约和监督体系，这个体系，一靠民主，二靠法制。因此本题的正确答案是</a:t>
            </a:r>
            <a:r>
              <a:rPr lang="en-US" altLang="zh-CN" sz="2800" kern="100" dirty="0">
                <a:latin typeface="Times New Roman"/>
                <a:ea typeface="华文细黑"/>
              </a:rPr>
              <a:t>B</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lvl="0" algn="just">
              <a:lnSpc>
                <a:spcPct val="150000"/>
              </a:lnSpc>
              <a:tabLst>
                <a:tab pos="2340610" algn="l"/>
              </a:tabLst>
            </a:pPr>
            <a:r>
              <a:rPr lang="zh-CN" altLang="zh-CN" sz="2800" b="1" kern="100" dirty="0">
                <a:solidFill>
                  <a:srgbClr val="0000FF"/>
                </a:solidFill>
                <a:latin typeface="Times New Roman"/>
                <a:cs typeface="Times New Roman"/>
              </a:rPr>
              <a:t>答案　</a:t>
            </a:r>
            <a:r>
              <a:rPr lang="en-US" altLang="zh-CN" sz="2800" kern="100" dirty="0">
                <a:solidFill>
                  <a:schemeClr val="accent6">
                    <a:lumMod val="75000"/>
                  </a:schemeClr>
                </a:solidFill>
                <a:latin typeface="Times New Roman"/>
                <a:ea typeface="华文细黑"/>
                <a:cs typeface="Courier New"/>
              </a:rPr>
              <a:t>B</a:t>
            </a:r>
            <a:endParaRPr lang="zh-CN" altLang="zh-CN" sz="2800" kern="100" dirty="0">
              <a:solidFill>
                <a:schemeClr val="accent6">
                  <a:lumMod val="75000"/>
                </a:schemeClr>
              </a:solidFill>
              <a:latin typeface="Times New Roman"/>
              <a:ea typeface="华文细黑"/>
              <a:cs typeface="Courier New"/>
            </a:endParaRPr>
          </a:p>
        </p:txBody>
      </p:sp>
    </p:spTree>
    <p:extLst>
      <p:ext uri="{BB962C8B-B14F-4D97-AF65-F5344CB8AC3E}">
        <p14:creationId xmlns:p14="http://schemas.microsoft.com/office/powerpoint/2010/main" val="19170589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blinds(horizontal)">
                                      <p:cBhvr>
                                        <p:cTn id="7" dur="750"/>
                                        <p:tgtEl>
                                          <p:spTgt spid="11">
                                            <p:txEl>
                                              <p:pRg st="0" end="0"/>
                                            </p:txEl>
                                          </p:spTgt>
                                        </p:tgtEl>
                                      </p:cBhvr>
                                    </p:animEffect>
                                  </p:childTnLst>
                                </p:cTn>
                              </p:par>
                            </p:childTnLst>
                          </p:cTn>
                        </p:par>
                        <p:par>
                          <p:cTn id="8" fill="hold">
                            <p:stCondLst>
                              <p:cond delay="750"/>
                            </p:stCondLst>
                            <p:childTnLst>
                              <p:par>
                                <p:cTn id="9" presetID="3" presetClass="entr" presetSubtype="10" fill="hold" nodeType="afterEffect">
                                  <p:stCondLst>
                                    <p:cond delay="0"/>
                                  </p:stCondLst>
                                  <p:childTnLst>
                                    <p:set>
                                      <p:cBhvr>
                                        <p:cTn id="10" dur="1" fill="hold">
                                          <p:stCondLst>
                                            <p:cond delay="0"/>
                                          </p:stCondLst>
                                        </p:cTn>
                                        <p:tgtEl>
                                          <p:spTgt spid="11">
                                            <p:txEl>
                                              <p:pRg st="1" end="1"/>
                                            </p:txEl>
                                          </p:spTgt>
                                        </p:tgtEl>
                                        <p:attrNameLst>
                                          <p:attrName>style.visibility</p:attrName>
                                        </p:attrNameLst>
                                      </p:cBhvr>
                                      <p:to>
                                        <p:strVal val="visible"/>
                                      </p:to>
                                    </p:set>
                                    <p:animEffect transition="in" filter="blinds(horizontal)">
                                      <p:cBhvr>
                                        <p:cTn id="11" dur="750"/>
                                        <p:tgtEl>
                                          <p:spTgt spid="11">
                                            <p:txEl>
                                              <p:pRg st="1" end="1"/>
                                            </p:txEl>
                                          </p:spTgt>
                                        </p:tgtEl>
                                      </p:cBhvr>
                                    </p:animEffect>
                                  </p:childTnLst>
                                </p:cTn>
                              </p:par>
                            </p:childTnLst>
                          </p:cTn>
                        </p:par>
                        <p:par>
                          <p:cTn id="12" fill="hold">
                            <p:stCondLst>
                              <p:cond delay="1500"/>
                            </p:stCondLst>
                            <p:childTnLst>
                              <p:par>
                                <p:cTn id="13" presetID="3" presetClass="entr" presetSubtype="10" fill="hold" nodeType="afterEffect">
                                  <p:stCondLst>
                                    <p:cond delay="0"/>
                                  </p:stCondLst>
                                  <p:childTnLst>
                                    <p:set>
                                      <p:cBhvr>
                                        <p:cTn id="14" dur="1" fill="hold">
                                          <p:stCondLst>
                                            <p:cond delay="0"/>
                                          </p:stCondLst>
                                        </p:cTn>
                                        <p:tgtEl>
                                          <p:spTgt spid="11">
                                            <p:txEl>
                                              <p:pRg st="2" end="2"/>
                                            </p:txEl>
                                          </p:spTgt>
                                        </p:tgtEl>
                                        <p:attrNameLst>
                                          <p:attrName>style.visibility</p:attrName>
                                        </p:attrNameLst>
                                      </p:cBhvr>
                                      <p:to>
                                        <p:strVal val="visible"/>
                                      </p:to>
                                    </p:set>
                                    <p:animEffect transition="in" filter="blinds(horizontal)">
                                      <p:cBhvr>
                                        <p:cTn id="15" dur="750"/>
                                        <p:tgtEl>
                                          <p:spTgt spid="11">
                                            <p:txEl>
                                              <p:pRg st="2" end="2"/>
                                            </p:txEl>
                                          </p:spTgt>
                                        </p:tgtEl>
                                      </p:cBhvr>
                                    </p:animEffect>
                                  </p:childTnLst>
                                </p:cTn>
                              </p:par>
                            </p:childTnLst>
                          </p:cTn>
                        </p:par>
                        <p:par>
                          <p:cTn id="16" fill="hold">
                            <p:stCondLst>
                              <p:cond delay="2250"/>
                            </p:stCondLst>
                            <p:childTnLst>
                              <p:par>
                                <p:cTn id="17" presetID="3" presetClass="entr" presetSubtype="10" fill="hold" nodeType="afterEffect">
                                  <p:stCondLst>
                                    <p:cond delay="0"/>
                                  </p:stCondLst>
                                  <p:childTnLst>
                                    <p:set>
                                      <p:cBhvr>
                                        <p:cTn id="18" dur="1" fill="hold">
                                          <p:stCondLst>
                                            <p:cond delay="0"/>
                                          </p:stCondLst>
                                        </p:cTn>
                                        <p:tgtEl>
                                          <p:spTgt spid="11">
                                            <p:txEl>
                                              <p:pRg st="3" end="3"/>
                                            </p:txEl>
                                          </p:spTgt>
                                        </p:tgtEl>
                                        <p:attrNameLst>
                                          <p:attrName>style.visibility</p:attrName>
                                        </p:attrNameLst>
                                      </p:cBhvr>
                                      <p:to>
                                        <p:strVal val="visible"/>
                                      </p:to>
                                    </p:set>
                                    <p:animEffect transition="in" filter="blinds(horizontal)">
                                      <p:cBhvr>
                                        <p:cTn id="19" dur="750"/>
                                        <p:tgtEl>
                                          <p:spTgt spid="1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99864" y="3025764"/>
            <a:ext cx="11341995" cy="1196118"/>
          </a:xfrm>
          <a:prstGeom prst="rect">
            <a:avLst/>
          </a:prstGeom>
          <a:solidFill>
            <a:schemeClr val="accent1">
              <a:lumMod val="20000"/>
              <a:lumOff val="8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just">
              <a:lnSpc>
                <a:spcPct val="150000"/>
              </a:lnSpc>
              <a:spcAft>
                <a:spcPts val="0"/>
              </a:spcAft>
              <a:tabLst>
                <a:tab pos="1890395" algn="l"/>
              </a:tabLst>
            </a:pPr>
            <a:endParaRPr lang="zh-CN" altLang="zh-CN" kern="100" dirty="0">
              <a:ln>
                <a:solidFill>
                  <a:schemeClr val="bg2"/>
                </a:solidFill>
              </a:ln>
              <a:solidFill>
                <a:schemeClr val="accent6">
                  <a:lumMod val="75000"/>
                </a:schemeClr>
              </a:solidFill>
              <a:latin typeface="Times New Roman"/>
              <a:ea typeface="华文细黑"/>
              <a:cs typeface="Times New Roman"/>
            </a:endParaRPr>
          </a:p>
        </p:txBody>
      </p:sp>
      <p:sp>
        <p:nvSpPr>
          <p:cNvPr id="17" name="矩形 16"/>
          <p:cNvSpPr/>
          <p:nvPr/>
        </p:nvSpPr>
        <p:spPr>
          <a:xfrm>
            <a:off x="392568" y="2331090"/>
            <a:ext cx="11011627" cy="687600"/>
          </a:xfrm>
          <a:prstGeom prst="rect">
            <a:avLst/>
          </a:prstGeom>
        </p:spPr>
        <p:txBody>
          <a:bodyPr wrap="square" lIns="121898" tIns="60948" rIns="121898" bIns="60948">
            <a:spAutoFit/>
          </a:bodyPr>
          <a:lstStyle/>
          <a:p>
            <a:pPr indent="-1751330" algn="just">
              <a:lnSpc>
                <a:spcPct val="150000"/>
              </a:lnSpc>
              <a:tabLst>
                <a:tab pos="1890395" algn="l"/>
              </a:tabLst>
            </a:pPr>
            <a:r>
              <a:rPr lang="zh-CN" altLang="en-US" sz="2800" b="1" kern="100" dirty="0">
                <a:solidFill>
                  <a:schemeClr val="accent6">
                    <a:lumMod val="75000"/>
                  </a:schemeClr>
                </a:solidFill>
                <a:latin typeface="Times New Roman" pitchFamily="18" charset="0"/>
                <a:cs typeface="Times New Roman" pitchFamily="18" charset="0"/>
              </a:rPr>
              <a:t>易错点</a:t>
            </a:r>
            <a:r>
              <a:rPr lang="en-US" altLang="zh-CN" sz="2800" b="1" kern="100" dirty="0">
                <a:solidFill>
                  <a:schemeClr val="accent6">
                    <a:lumMod val="75000"/>
                  </a:schemeClr>
                </a:solidFill>
                <a:latin typeface="Times New Roman" pitchFamily="18" charset="0"/>
                <a:cs typeface="Times New Roman" pitchFamily="18" charset="0"/>
              </a:rPr>
              <a:t>4</a:t>
            </a:r>
            <a:r>
              <a:rPr lang="zh-CN" altLang="en-US" sz="2800" b="1" kern="100" dirty="0">
                <a:solidFill>
                  <a:schemeClr val="accent6">
                    <a:lumMod val="75000"/>
                  </a:schemeClr>
                </a:solidFill>
                <a:latin typeface="Times New Roman" pitchFamily="18" charset="0"/>
                <a:cs typeface="Times New Roman" pitchFamily="18" charset="0"/>
              </a:rPr>
              <a:t>　我国已建立完整的行政监督体系</a:t>
            </a:r>
            <a:endParaRPr lang="zh-CN" altLang="zh-CN" sz="2800" b="1" kern="100" dirty="0">
              <a:solidFill>
                <a:schemeClr val="accent6">
                  <a:lumMod val="75000"/>
                </a:schemeClr>
              </a:solidFill>
              <a:latin typeface="Times New Roman" pitchFamily="18" charset="0"/>
              <a:cs typeface="Times New Roman" pitchFamily="18" charset="0"/>
            </a:endParaRPr>
          </a:p>
        </p:txBody>
      </p:sp>
      <p:sp>
        <p:nvSpPr>
          <p:cNvPr id="8" name="矩形 7"/>
          <p:cNvSpPr/>
          <p:nvPr/>
        </p:nvSpPr>
        <p:spPr>
          <a:xfrm>
            <a:off x="406574" y="3151196"/>
            <a:ext cx="10986163" cy="738664"/>
          </a:xfrm>
          <a:prstGeom prst="rect">
            <a:avLst/>
          </a:prstGeom>
        </p:spPr>
        <p:txBody>
          <a:bodyPr wrap="square">
            <a:spAutoFit/>
          </a:bodyPr>
          <a:lstStyle/>
          <a:p>
            <a:pPr algn="just">
              <a:lnSpc>
                <a:spcPct val="150000"/>
              </a:lnSpc>
              <a:spcAft>
                <a:spcPts val="0"/>
              </a:spcAft>
              <a:tabLst>
                <a:tab pos="1890395" algn="l"/>
              </a:tabLst>
            </a:pPr>
            <a:r>
              <a:rPr lang="zh-CN" altLang="zh-CN" sz="2800" b="1" kern="100" dirty="0">
                <a:solidFill>
                  <a:srgbClr val="0000FF"/>
                </a:solidFill>
                <a:latin typeface="Times New Roman"/>
                <a:cs typeface="Times New Roman"/>
              </a:rPr>
              <a:t>提醒　</a:t>
            </a:r>
            <a:r>
              <a:rPr lang="zh-CN" altLang="zh-CN" sz="2800" kern="100" dirty="0">
                <a:latin typeface="Times New Roman"/>
                <a:ea typeface="华文细黑"/>
                <a:cs typeface="Times New Roman"/>
              </a:rPr>
              <a:t>目前，我国依据宪法和法律，初步建立起全面的行政监督体系。</a:t>
            </a:r>
            <a:endParaRPr lang="zh-CN" altLang="zh-CN" sz="1050" kern="100" dirty="0">
              <a:effectLst/>
              <a:latin typeface="宋体"/>
              <a:cs typeface="Courier New"/>
            </a:endParaRPr>
          </a:p>
        </p:txBody>
      </p:sp>
      <p:sp>
        <p:nvSpPr>
          <p:cNvPr id="6" name="矩形 5"/>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b="1"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7" name="圆角矩形 6"/>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提醒</a:t>
            </a:r>
          </a:p>
        </p:txBody>
      </p:sp>
    </p:spTree>
    <p:extLst>
      <p:ext uri="{BB962C8B-B14F-4D97-AF65-F5344CB8AC3E}">
        <p14:creationId xmlns:p14="http://schemas.microsoft.com/office/powerpoint/2010/main" val="324925836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1" nodeType="clickEffect">
                                  <p:stCondLst>
                                    <p:cond delay="0"/>
                                  </p:stCondLst>
                                  <p:childTnLst>
                                    <p:animEffect transition="out" filter="fade">
                                      <p:cBhvr>
                                        <p:cTn id="14" dur="500"/>
                                        <p:tgtEl>
                                          <p:spTgt spid="8"/>
                                        </p:tgtEl>
                                      </p:cBhvr>
                                    </p:animEffect>
                                    <p:set>
                                      <p:cBhvr>
                                        <p:cTn id="15" dur="1" fill="hold">
                                          <p:stCondLst>
                                            <p:cond delay="499"/>
                                          </p:stCondLst>
                                        </p:cTn>
                                        <p:tgtEl>
                                          <p:spTgt spid="8"/>
                                        </p:tgtEl>
                                        <p:attrNameLst>
                                          <p:attrName>style.visibility</p:attrName>
                                        </p:attrNameLst>
                                      </p:cBhvr>
                                      <p:to>
                                        <p:strVal val="hidden"/>
                                      </p:to>
                                    </p:set>
                                  </p:childTnLst>
                                </p:cTn>
                              </p:par>
                              <p:par>
                                <p:cTn id="16" presetID="10" presetClass="exit" presetSubtype="0" fill="hold" grpId="1" nodeType="withEffect">
                                  <p:stCondLst>
                                    <p:cond delay="0"/>
                                  </p:stCondLst>
                                  <p:childTnLst>
                                    <p:animEffect transition="out" filter="fade">
                                      <p:cBhvr>
                                        <p:cTn id="17" dur="500"/>
                                        <p:tgtEl>
                                          <p:spTgt spid="5"/>
                                        </p:tgtEl>
                                      </p:cBhvr>
                                    </p:animEffect>
                                    <p:set>
                                      <p:cBhvr>
                                        <p:cTn id="18" dur="1" fill="hold">
                                          <p:stCondLst>
                                            <p:cond delay="499"/>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7"/>
                  </p:tgtEl>
                </p:cond>
              </p:nextCondLst>
            </p:seq>
          </p:childTnLst>
        </p:cTn>
      </p:par>
    </p:tnLst>
    <p:bldLst>
      <p:bldP spid="5" grpId="0" animBg="1"/>
      <p:bldP spid="5" grpId="1" animBg="1"/>
      <p:bldP spid="8" grpId="0"/>
      <p:bldP spid="8" grpId="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48798" y="117426"/>
            <a:ext cx="11363032" cy="6565667"/>
          </a:xfrm>
          <a:prstGeom prst="rect">
            <a:avLst/>
          </a:prstGeom>
        </p:spPr>
        <p:txBody>
          <a:bodyPr wrap="square">
            <a:spAutoFit/>
          </a:bodyPr>
          <a:lstStyle/>
          <a:p>
            <a:pPr algn="just">
              <a:lnSpc>
                <a:spcPct val="150000"/>
              </a:lnSpc>
              <a:spcAft>
                <a:spcPts val="0"/>
              </a:spcAft>
              <a:tabLst>
                <a:tab pos="2340610" algn="l"/>
              </a:tabLst>
            </a:pPr>
            <a:r>
              <a:rPr lang="zh-CN" altLang="zh-CN" sz="2600" b="1" kern="100" dirty="0" smtClean="0">
                <a:solidFill>
                  <a:schemeClr val="accent6">
                    <a:lumMod val="75000"/>
                  </a:schemeClr>
                </a:solidFill>
                <a:latin typeface="Times New Roman" pitchFamily="18" charset="0"/>
                <a:cs typeface="Times New Roman" pitchFamily="18" charset="0"/>
              </a:rPr>
              <a:t>矫正训练</a:t>
            </a:r>
            <a:r>
              <a:rPr lang="en-US" altLang="zh-CN" sz="2600" b="1" kern="100" dirty="0" smtClean="0">
                <a:solidFill>
                  <a:schemeClr val="accent6">
                    <a:lumMod val="75000"/>
                  </a:schemeClr>
                </a:solidFill>
                <a:latin typeface="Times New Roman" pitchFamily="18" charset="0"/>
                <a:cs typeface="Times New Roman" pitchFamily="18" charset="0"/>
              </a:rPr>
              <a:t>4</a:t>
            </a:r>
            <a:r>
              <a:rPr lang="zh-CN" altLang="zh-CN" sz="2600" kern="100" dirty="0" smtClean="0">
                <a:solidFill>
                  <a:prstClr val="black"/>
                </a:solidFill>
                <a:latin typeface="Times New Roman"/>
                <a:ea typeface="华文细黑"/>
                <a:cs typeface="Times New Roman"/>
              </a:rPr>
              <a:t>　</a:t>
            </a:r>
            <a:r>
              <a:rPr lang="en-US" altLang="zh-CN" sz="2600" kern="100" dirty="0">
                <a:latin typeface="Times New Roman"/>
                <a:ea typeface="华文细黑"/>
                <a:cs typeface="Courier New"/>
              </a:rPr>
              <a:t>(2010·</a:t>
            </a:r>
            <a:r>
              <a:rPr lang="zh-CN" altLang="zh-CN" sz="2600" kern="100" dirty="0">
                <a:latin typeface="Times New Roman"/>
                <a:ea typeface="华文细黑"/>
                <a:cs typeface="Times New Roman"/>
              </a:rPr>
              <a:t>广东高考</a:t>
            </a:r>
            <a:r>
              <a:rPr lang="en-US" altLang="zh-CN" sz="2600" kern="100" dirty="0">
                <a:latin typeface="Times New Roman"/>
                <a:ea typeface="华文细黑"/>
                <a:cs typeface="Courier New"/>
              </a:rPr>
              <a:t>)2009</a:t>
            </a:r>
            <a:r>
              <a:rPr lang="zh-CN" altLang="zh-CN" sz="2600" kern="100" dirty="0">
                <a:latin typeface="Times New Roman"/>
                <a:ea typeface="华文细黑"/>
                <a:cs typeface="Times New Roman"/>
              </a:rPr>
              <a:t>年颁行的《关于实行党政领导干部问责的暂行规定》，要求对党政领导干部的失职行为实施问责。这一举措表明</a:t>
            </a:r>
            <a:r>
              <a:rPr lang="en-US" altLang="zh-CN" sz="2600" kern="100" dirty="0">
                <a:latin typeface="Times New Roman"/>
                <a:ea typeface="华文细黑"/>
                <a:cs typeface="Courier New"/>
              </a:rPr>
              <a:t>(</a:t>
            </a:r>
            <a:r>
              <a:rPr lang="zh-CN" altLang="zh-CN" sz="2600" kern="100" dirty="0">
                <a:latin typeface="Times New Roman"/>
                <a:ea typeface="华文细黑"/>
                <a:cs typeface="Times New Roman"/>
              </a:rPr>
              <a:t>　　</a:t>
            </a:r>
            <a:r>
              <a:rPr lang="en-US" altLang="zh-CN" sz="2600" kern="100" dirty="0">
                <a:latin typeface="Times New Roman"/>
                <a:ea typeface="华文细黑"/>
                <a:cs typeface="Courier New"/>
              </a:rPr>
              <a:t>)</a:t>
            </a:r>
            <a:endParaRPr lang="zh-CN" altLang="zh-CN" sz="2600" kern="100" dirty="0">
              <a:latin typeface="宋体"/>
              <a:cs typeface="Courier New"/>
            </a:endParaRPr>
          </a:p>
          <a:p>
            <a:pPr algn="just">
              <a:lnSpc>
                <a:spcPct val="150000"/>
              </a:lnSpc>
              <a:spcAft>
                <a:spcPts val="0"/>
              </a:spcAft>
              <a:tabLst>
                <a:tab pos="2340610" algn="l"/>
              </a:tabLst>
            </a:pPr>
            <a:r>
              <a:rPr lang="en-US" altLang="zh-CN" sz="2600" kern="100" dirty="0">
                <a:latin typeface="Times New Roman"/>
                <a:ea typeface="华文细黑"/>
                <a:cs typeface="Courier New"/>
              </a:rPr>
              <a:t>A.</a:t>
            </a:r>
            <a:r>
              <a:rPr lang="zh-CN" altLang="zh-CN" sz="2600" kern="100" dirty="0">
                <a:latin typeface="Times New Roman"/>
                <a:ea typeface="华文细黑"/>
                <a:cs typeface="Times New Roman"/>
              </a:rPr>
              <a:t>政府执政必须符合法律程序</a:t>
            </a:r>
            <a:endParaRPr lang="zh-CN" altLang="zh-CN" sz="2600" kern="100" dirty="0">
              <a:latin typeface="宋体"/>
              <a:cs typeface="Courier New"/>
            </a:endParaRPr>
          </a:p>
          <a:p>
            <a:pPr algn="just">
              <a:lnSpc>
                <a:spcPct val="150000"/>
              </a:lnSpc>
              <a:spcAft>
                <a:spcPts val="0"/>
              </a:spcAft>
              <a:tabLst>
                <a:tab pos="2340610" algn="l"/>
              </a:tabLst>
            </a:pPr>
            <a:r>
              <a:rPr lang="en-US" altLang="zh-CN" sz="2600" kern="100" dirty="0">
                <a:latin typeface="Times New Roman"/>
                <a:ea typeface="华文细黑"/>
                <a:cs typeface="Courier New"/>
              </a:rPr>
              <a:t>B.</a:t>
            </a:r>
            <a:r>
              <a:rPr lang="zh-CN" altLang="zh-CN" sz="2600" kern="100" dirty="0">
                <a:latin typeface="Times New Roman"/>
                <a:ea typeface="华文细黑"/>
                <a:cs typeface="Times New Roman"/>
              </a:rPr>
              <a:t>我国已建立完整的行政监督体系</a:t>
            </a:r>
            <a:endParaRPr lang="zh-CN" altLang="zh-CN" sz="2600" kern="100" dirty="0">
              <a:latin typeface="宋体"/>
              <a:cs typeface="Courier New"/>
            </a:endParaRPr>
          </a:p>
          <a:p>
            <a:pPr algn="just">
              <a:lnSpc>
                <a:spcPct val="150000"/>
              </a:lnSpc>
              <a:spcAft>
                <a:spcPts val="0"/>
              </a:spcAft>
              <a:tabLst>
                <a:tab pos="2340610" algn="l"/>
              </a:tabLst>
            </a:pPr>
            <a:r>
              <a:rPr lang="en-US" altLang="zh-CN" sz="2600" kern="100" dirty="0">
                <a:latin typeface="Times New Roman"/>
                <a:ea typeface="华文细黑"/>
                <a:cs typeface="Courier New"/>
              </a:rPr>
              <a:t>C.</a:t>
            </a:r>
            <a:r>
              <a:rPr lang="zh-CN" altLang="zh-CN" sz="2600" kern="100" dirty="0">
                <a:latin typeface="Times New Roman"/>
                <a:ea typeface="华文细黑"/>
                <a:cs typeface="Times New Roman"/>
              </a:rPr>
              <a:t>每个公民都有监督权和质询权</a:t>
            </a:r>
            <a:endParaRPr lang="zh-CN" altLang="zh-CN" sz="2600" kern="100" dirty="0">
              <a:latin typeface="宋体"/>
              <a:cs typeface="Courier New"/>
            </a:endParaRPr>
          </a:p>
          <a:p>
            <a:pPr>
              <a:lnSpc>
                <a:spcPct val="150000"/>
              </a:lnSpc>
            </a:pPr>
            <a:r>
              <a:rPr lang="en-US" altLang="zh-CN" sz="2600" kern="100" dirty="0">
                <a:latin typeface="Times New Roman"/>
                <a:ea typeface="华文细黑"/>
              </a:rPr>
              <a:t>D.</a:t>
            </a:r>
            <a:r>
              <a:rPr lang="zh-CN" altLang="zh-CN" sz="2600" kern="100" dirty="0">
                <a:latin typeface="Times New Roman"/>
                <a:ea typeface="华文细黑"/>
                <a:cs typeface="Times New Roman"/>
              </a:rPr>
              <a:t>党政领导干部的权力和责任是统一</a:t>
            </a:r>
            <a:r>
              <a:rPr lang="zh-CN" altLang="zh-CN" sz="2600" kern="100" dirty="0" smtClean="0">
                <a:latin typeface="Times New Roman"/>
                <a:ea typeface="华文细黑"/>
                <a:cs typeface="Times New Roman"/>
              </a:rPr>
              <a:t>的</a:t>
            </a:r>
            <a:endParaRPr lang="en-US" altLang="zh-CN" sz="2600" kern="100" dirty="0" smtClean="0">
              <a:latin typeface="Times New Roman"/>
              <a:ea typeface="华文细黑"/>
              <a:cs typeface="Times New Roman"/>
            </a:endParaRPr>
          </a:p>
          <a:p>
            <a:pPr lvl="0">
              <a:lnSpc>
                <a:spcPct val="150000"/>
              </a:lnSpc>
            </a:pPr>
            <a:r>
              <a:rPr lang="zh-CN" altLang="zh-CN" sz="2600" b="1" kern="100" dirty="0">
                <a:solidFill>
                  <a:srgbClr val="0000FF"/>
                </a:solidFill>
                <a:latin typeface="Times New Roman"/>
                <a:cs typeface="Times New Roman"/>
              </a:rPr>
              <a:t>解析　</a:t>
            </a:r>
            <a:r>
              <a:rPr lang="en-US" altLang="zh-CN" sz="2600" kern="100" dirty="0">
                <a:solidFill>
                  <a:prstClr val="black"/>
                </a:solidFill>
                <a:latin typeface="宋体"/>
                <a:ea typeface="华文细黑"/>
                <a:cs typeface="Times New Roman"/>
              </a:rPr>
              <a:t>“</a:t>
            </a:r>
            <a:r>
              <a:rPr lang="zh-CN" altLang="zh-CN" sz="2600" kern="100" dirty="0">
                <a:solidFill>
                  <a:prstClr val="black"/>
                </a:solidFill>
                <a:latin typeface="Times New Roman"/>
                <a:ea typeface="华文细黑"/>
                <a:cs typeface="Times New Roman"/>
              </a:rPr>
              <a:t>对党政领导干部的失职行为实施问责</a:t>
            </a:r>
            <a:r>
              <a:rPr lang="en-US" altLang="zh-CN" sz="2600" kern="100" dirty="0">
                <a:solidFill>
                  <a:prstClr val="black"/>
                </a:solidFill>
                <a:latin typeface="宋体"/>
                <a:ea typeface="华文细黑"/>
                <a:cs typeface="Times New Roman"/>
              </a:rPr>
              <a:t>”</a:t>
            </a:r>
            <a:r>
              <a:rPr lang="zh-CN" altLang="zh-CN" sz="2600" kern="100" dirty="0">
                <a:solidFill>
                  <a:prstClr val="black"/>
                </a:solidFill>
                <a:latin typeface="Times New Roman"/>
                <a:ea typeface="华文细黑"/>
                <a:cs typeface="Times New Roman"/>
              </a:rPr>
              <a:t>表明权利与义务的统一，</a:t>
            </a:r>
            <a:r>
              <a:rPr lang="en-US" altLang="zh-CN" sz="2600" kern="100" dirty="0">
                <a:solidFill>
                  <a:prstClr val="black"/>
                </a:solidFill>
                <a:latin typeface="Times New Roman"/>
                <a:ea typeface="华文细黑"/>
              </a:rPr>
              <a:t>D</a:t>
            </a:r>
            <a:r>
              <a:rPr lang="zh-CN" altLang="zh-CN" sz="2600" kern="100" dirty="0">
                <a:solidFill>
                  <a:prstClr val="black"/>
                </a:solidFill>
                <a:latin typeface="Times New Roman"/>
                <a:ea typeface="华文细黑"/>
                <a:cs typeface="Times New Roman"/>
              </a:rPr>
              <a:t>项符合题意。</a:t>
            </a:r>
            <a:endParaRPr lang="en-US" altLang="zh-CN" sz="2600" kern="100" dirty="0">
              <a:solidFill>
                <a:prstClr val="black"/>
              </a:solidFill>
              <a:latin typeface="Times New Roman"/>
              <a:ea typeface="华文细黑"/>
              <a:cs typeface="Times New Roman"/>
            </a:endParaRPr>
          </a:p>
          <a:p>
            <a:pPr lvl="0">
              <a:lnSpc>
                <a:spcPct val="150000"/>
              </a:lnSpc>
            </a:pPr>
            <a:r>
              <a:rPr lang="en-US" altLang="zh-CN" sz="2600" kern="100" dirty="0">
                <a:solidFill>
                  <a:prstClr val="black"/>
                </a:solidFill>
                <a:latin typeface="Times New Roman"/>
                <a:ea typeface="华文细黑"/>
              </a:rPr>
              <a:t>A</a:t>
            </a:r>
            <a:r>
              <a:rPr lang="zh-CN" altLang="zh-CN" sz="2600" kern="100" dirty="0">
                <a:solidFill>
                  <a:prstClr val="black"/>
                </a:solidFill>
                <a:latin typeface="Times New Roman"/>
                <a:ea typeface="华文细黑"/>
                <a:cs typeface="Times New Roman"/>
              </a:rPr>
              <a:t>项说法错误，政府依法行政而不是执政；</a:t>
            </a:r>
            <a:endParaRPr lang="en-US" altLang="zh-CN" sz="2600" kern="100" dirty="0">
              <a:solidFill>
                <a:prstClr val="black"/>
              </a:solidFill>
              <a:latin typeface="Times New Roman"/>
              <a:ea typeface="华文细黑"/>
              <a:cs typeface="Times New Roman"/>
            </a:endParaRPr>
          </a:p>
          <a:p>
            <a:pPr lvl="0">
              <a:lnSpc>
                <a:spcPct val="150000"/>
              </a:lnSpc>
            </a:pPr>
            <a:r>
              <a:rPr lang="en-US" altLang="zh-CN" sz="2600" kern="100" dirty="0">
                <a:solidFill>
                  <a:prstClr val="black"/>
                </a:solidFill>
                <a:latin typeface="Times New Roman"/>
                <a:ea typeface="华文细黑"/>
              </a:rPr>
              <a:t>B</a:t>
            </a:r>
            <a:r>
              <a:rPr lang="zh-CN" altLang="zh-CN" sz="2600" kern="100" dirty="0">
                <a:solidFill>
                  <a:prstClr val="black"/>
                </a:solidFill>
                <a:latin typeface="Times New Roman"/>
                <a:ea typeface="华文细黑"/>
                <a:cs typeface="Times New Roman"/>
              </a:rPr>
              <a:t>项是对材料内容的夸大，单从这一项措施不能得出这样的结论；</a:t>
            </a:r>
            <a:endParaRPr lang="en-US" altLang="zh-CN" sz="2600" kern="100" dirty="0">
              <a:solidFill>
                <a:prstClr val="black"/>
              </a:solidFill>
              <a:latin typeface="Times New Roman"/>
              <a:ea typeface="华文细黑"/>
              <a:cs typeface="Times New Roman"/>
            </a:endParaRPr>
          </a:p>
          <a:p>
            <a:pPr lvl="0">
              <a:lnSpc>
                <a:spcPct val="150000"/>
              </a:lnSpc>
            </a:pPr>
            <a:r>
              <a:rPr lang="zh-CN" altLang="zh-CN" sz="2600" kern="100" dirty="0">
                <a:solidFill>
                  <a:prstClr val="black"/>
                </a:solidFill>
                <a:latin typeface="Times New Roman"/>
                <a:ea typeface="华文细黑"/>
                <a:cs typeface="Times New Roman"/>
              </a:rPr>
              <a:t>人大代表享有质询权，一般公民不享有质询权，</a:t>
            </a:r>
            <a:r>
              <a:rPr lang="en-US" altLang="zh-CN" sz="2600" kern="100" dirty="0">
                <a:solidFill>
                  <a:prstClr val="black"/>
                </a:solidFill>
                <a:latin typeface="Times New Roman"/>
                <a:ea typeface="华文细黑"/>
              </a:rPr>
              <a:t>C</a:t>
            </a:r>
            <a:r>
              <a:rPr lang="zh-CN" altLang="zh-CN" sz="2600" kern="100" dirty="0">
                <a:solidFill>
                  <a:prstClr val="black"/>
                </a:solidFill>
                <a:latin typeface="Times New Roman"/>
                <a:ea typeface="华文细黑"/>
                <a:cs typeface="Times New Roman"/>
              </a:rPr>
              <a:t>项说法错误</a:t>
            </a:r>
            <a:r>
              <a:rPr lang="zh-CN" altLang="zh-CN" sz="2600" kern="100" dirty="0" smtClean="0">
                <a:solidFill>
                  <a:prstClr val="black"/>
                </a:solidFill>
                <a:latin typeface="Times New Roman"/>
                <a:ea typeface="华文细黑"/>
                <a:cs typeface="Times New Roman"/>
              </a:rPr>
              <a:t>。</a:t>
            </a:r>
            <a:endParaRPr lang="en-US" altLang="zh-CN" sz="2600" kern="100" dirty="0">
              <a:solidFill>
                <a:prstClr val="black"/>
              </a:solidFill>
              <a:latin typeface="Times New Roman"/>
              <a:ea typeface="华文细黑"/>
              <a:cs typeface="Times New Roman"/>
            </a:endParaRPr>
          </a:p>
        </p:txBody>
      </p:sp>
      <p:sp>
        <p:nvSpPr>
          <p:cNvPr id="3" name="矩形 2"/>
          <p:cNvSpPr/>
          <p:nvPr/>
        </p:nvSpPr>
        <p:spPr>
          <a:xfrm>
            <a:off x="10559702" y="837506"/>
            <a:ext cx="444352" cy="523220"/>
          </a:xfrm>
          <a:prstGeom prst="rect">
            <a:avLst/>
          </a:prstGeom>
        </p:spPr>
        <p:txBody>
          <a:bodyPr wrap="none">
            <a:spAutoFit/>
          </a:bodyPr>
          <a:lstStyle/>
          <a:p>
            <a:r>
              <a:rPr lang="en-US" altLang="zh-CN" sz="2800" kern="100" dirty="0">
                <a:solidFill>
                  <a:srgbClr val="F79646">
                    <a:lumMod val="75000"/>
                  </a:srgbClr>
                </a:solidFill>
                <a:latin typeface="Times New Roman"/>
                <a:ea typeface="华文细黑"/>
                <a:cs typeface="Courier New"/>
              </a:rPr>
              <a:t>D</a:t>
            </a:r>
            <a:endParaRPr lang="zh-CN" altLang="en-US" dirty="0"/>
          </a:p>
        </p:txBody>
      </p:sp>
      <p:sp>
        <p:nvSpPr>
          <p:cNvPr id="7" name="矩形 6"/>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9" name="圆角矩形 8"/>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378081198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5" end="5"/>
                                            </p:txEl>
                                          </p:spTgt>
                                        </p:tgtEl>
                                        <p:attrNameLst>
                                          <p:attrName>style.visibility</p:attrName>
                                        </p:attrNameLst>
                                      </p:cBhvr>
                                      <p:to>
                                        <p:strVal val="visible"/>
                                      </p:to>
                                    </p:set>
                                    <p:animEffect transition="in" filter="blinds(horizontal)">
                                      <p:cBhvr>
                                        <p:cTn id="7" dur="500"/>
                                        <p:tgtEl>
                                          <p:spTgt spid="4">
                                            <p:txEl>
                                              <p:pRg st="5" end="5"/>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6" end="6"/>
                                            </p:txEl>
                                          </p:spTgt>
                                        </p:tgtEl>
                                        <p:attrNameLst>
                                          <p:attrName>style.visibility</p:attrName>
                                        </p:attrNameLst>
                                      </p:cBhvr>
                                      <p:to>
                                        <p:strVal val="visible"/>
                                      </p:to>
                                    </p:set>
                                    <p:animEffect transition="in" filter="blinds(horizontal)">
                                      <p:cBhvr>
                                        <p:cTn id="12" dur="500"/>
                                        <p:tgtEl>
                                          <p:spTgt spid="4">
                                            <p:txEl>
                                              <p:pRg st="6" end="6"/>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7" end="7"/>
                                            </p:txEl>
                                          </p:spTgt>
                                        </p:tgtEl>
                                        <p:attrNameLst>
                                          <p:attrName>style.visibility</p:attrName>
                                        </p:attrNameLst>
                                      </p:cBhvr>
                                      <p:to>
                                        <p:strVal val="visible"/>
                                      </p:to>
                                    </p:set>
                                    <p:animEffect transition="in" filter="blinds(horizontal)">
                                      <p:cBhvr>
                                        <p:cTn id="17" dur="500"/>
                                        <p:tgtEl>
                                          <p:spTgt spid="4">
                                            <p:txEl>
                                              <p:pRg st="7" end="7"/>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8" end="8"/>
                                            </p:txEl>
                                          </p:spTgt>
                                        </p:tgtEl>
                                        <p:attrNameLst>
                                          <p:attrName>style.visibility</p:attrName>
                                        </p:attrNameLst>
                                      </p:cBhvr>
                                      <p:to>
                                        <p:strVal val="visible"/>
                                      </p:to>
                                    </p:set>
                                    <p:animEffect transition="in" filter="blinds(horizontal)">
                                      <p:cBhvr>
                                        <p:cTn id="22" dur="500"/>
                                        <p:tgtEl>
                                          <p:spTgt spid="4">
                                            <p:txEl>
                                              <p:pRg st="8" end="8"/>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blinds(horizontal)">
                                      <p:cBhvr>
                                        <p:cTn id="27" dur="500"/>
                                        <p:tgtEl>
                                          <p:spTgt spid="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0" nodeType="clickEffect">
                                  <p:stCondLst>
                                    <p:cond delay="0"/>
                                  </p:stCondLst>
                                  <p:childTnLst>
                                    <p:animEffect transition="out" filter="fade">
                                      <p:cBhvr>
                                        <p:cTn id="31" dur="500"/>
                                        <p:tgtEl>
                                          <p:spTgt spid="4">
                                            <p:txEl>
                                              <p:pRg st="5" end="5"/>
                                            </p:txEl>
                                          </p:spTgt>
                                        </p:tgtEl>
                                      </p:cBhvr>
                                    </p:animEffect>
                                    <p:set>
                                      <p:cBhvr>
                                        <p:cTn id="32" dur="1" fill="hold">
                                          <p:stCondLst>
                                            <p:cond delay="499"/>
                                          </p:stCondLst>
                                        </p:cTn>
                                        <p:tgtEl>
                                          <p:spTgt spid="4">
                                            <p:txEl>
                                              <p:pRg st="5" end="5"/>
                                            </p:txEl>
                                          </p:spTgt>
                                        </p:tgtEl>
                                        <p:attrNameLst>
                                          <p:attrName>style.visibility</p:attrName>
                                        </p:attrNameLst>
                                      </p:cBhvr>
                                      <p:to>
                                        <p:strVal val="hidden"/>
                                      </p:to>
                                    </p:set>
                                  </p:childTnLst>
                                </p:cTn>
                              </p:par>
                              <p:par>
                                <p:cTn id="33" presetID="10" presetClass="exit" presetSubtype="0" fill="hold" grpId="0" nodeType="withEffect">
                                  <p:stCondLst>
                                    <p:cond delay="0"/>
                                  </p:stCondLst>
                                  <p:childTnLst>
                                    <p:animEffect transition="out" filter="fade">
                                      <p:cBhvr>
                                        <p:cTn id="34" dur="500"/>
                                        <p:tgtEl>
                                          <p:spTgt spid="4">
                                            <p:txEl>
                                              <p:pRg st="6" end="6"/>
                                            </p:txEl>
                                          </p:spTgt>
                                        </p:tgtEl>
                                      </p:cBhvr>
                                    </p:animEffect>
                                    <p:set>
                                      <p:cBhvr>
                                        <p:cTn id="35" dur="1" fill="hold">
                                          <p:stCondLst>
                                            <p:cond delay="499"/>
                                          </p:stCondLst>
                                        </p:cTn>
                                        <p:tgtEl>
                                          <p:spTgt spid="4">
                                            <p:txEl>
                                              <p:pRg st="6" end="6"/>
                                            </p:txEl>
                                          </p:spTgt>
                                        </p:tgtEl>
                                        <p:attrNameLst>
                                          <p:attrName>style.visibility</p:attrName>
                                        </p:attrNameLst>
                                      </p:cBhvr>
                                      <p:to>
                                        <p:strVal val="hidden"/>
                                      </p:to>
                                    </p:set>
                                  </p:childTnLst>
                                </p:cTn>
                              </p:par>
                              <p:par>
                                <p:cTn id="36" presetID="10" presetClass="exit" presetSubtype="0" fill="hold" grpId="0" nodeType="withEffect">
                                  <p:stCondLst>
                                    <p:cond delay="0"/>
                                  </p:stCondLst>
                                  <p:childTnLst>
                                    <p:animEffect transition="out" filter="fade">
                                      <p:cBhvr>
                                        <p:cTn id="37" dur="500"/>
                                        <p:tgtEl>
                                          <p:spTgt spid="4">
                                            <p:txEl>
                                              <p:pRg st="7" end="7"/>
                                            </p:txEl>
                                          </p:spTgt>
                                        </p:tgtEl>
                                      </p:cBhvr>
                                    </p:animEffect>
                                    <p:set>
                                      <p:cBhvr>
                                        <p:cTn id="38" dur="1" fill="hold">
                                          <p:stCondLst>
                                            <p:cond delay="499"/>
                                          </p:stCondLst>
                                        </p:cTn>
                                        <p:tgtEl>
                                          <p:spTgt spid="4">
                                            <p:txEl>
                                              <p:pRg st="7" end="7"/>
                                            </p:txEl>
                                          </p:spTgt>
                                        </p:tgtEl>
                                        <p:attrNameLst>
                                          <p:attrName>style.visibility</p:attrName>
                                        </p:attrNameLst>
                                      </p:cBhvr>
                                      <p:to>
                                        <p:strVal val="hidden"/>
                                      </p:to>
                                    </p:set>
                                  </p:childTnLst>
                                </p:cTn>
                              </p:par>
                              <p:par>
                                <p:cTn id="39" presetID="10" presetClass="exit" presetSubtype="0" fill="hold" grpId="0" nodeType="withEffect">
                                  <p:stCondLst>
                                    <p:cond delay="0"/>
                                  </p:stCondLst>
                                  <p:childTnLst>
                                    <p:animEffect transition="out" filter="fade">
                                      <p:cBhvr>
                                        <p:cTn id="40" dur="500"/>
                                        <p:tgtEl>
                                          <p:spTgt spid="4">
                                            <p:txEl>
                                              <p:pRg st="8" end="8"/>
                                            </p:txEl>
                                          </p:spTgt>
                                        </p:tgtEl>
                                      </p:cBhvr>
                                    </p:animEffect>
                                    <p:set>
                                      <p:cBhvr>
                                        <p:cTn id="41" dur="1" fill="hold">
                                          <p:stCondLst>
                                            <p:cond delay="499"/>
                                          </p:stCondLst>
                                        </p:cTn>
                                        <p:tgtEl>
                                          <p:spTgt spid="4">
                                            <p:txEl>
                                              <p:pRg st="8" end="8"/>
                                            </p:txEl>
                                          </p:spTgt>
                                        </p:tgtEl>
                                        <p:attrNameLst>
                                          <p:attrName>style.visibility</p:attrName>
                                        </p:attrNameLst>
                                      </p:cBhvr>
                                      <p:to>
                                        <p:strVal val="hidden"/>
                                      </p:to>
                                    </p:set>
                                  </p:childTnLst>
                                </p:cTn>
                              </p:par>
                              <p:par>
                                <p:cTn id="42" presetID="10" presetClass="exit" presetSubtype="0" fill="hold" grpId="1" nodeType="withEffect">
                                  <p:stCondLst>
                                    <p:cond delay="0"/>
                                  </p:stCondLst>
                                  <p:childTnLst>
                                    <p:animEffect transition="out" filter="fade">
                                      <p:cBhvr>
                                        <p:cTn id="43" dur="500"/>
                                        <p:tgtEl>
                                          <p:spTgt spid="3"/>
                                        </p:tgtEl>
                                      </p:cBhvr>
                                    </p:animEffect>
                                    <p:set>
                                      <p:cBhvr>
                                        <p:cTn id="44"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4" grpId="0" uiExpand="1" build="allAtOnce"/>
      <p:bldP spid="3" grpId="0"/>
      <p:bldP spid="3" grpId="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478582" y="2751881"/>
            <a:ext cx="10518154" cy="1087380"/>
          </a:xfrm>
          <a:prstGeom prst="rect">
            <a:avLst/>
          </a:prstGeom>
          <a:solidFill>
            <a:schemeClr val="accent1">
              <a:lumMod val="20000"/>
              <a:lumOff val="8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just">
              <a:lnSpc>
                <a:spcPct val="150000"/>
              </a:lnSpc>
              <a:spcAft>
                <a:spcPts val="0"/>
              </a:spcAft>
              <a:tabLst>
                <a:tab pos="1890395" algn="l"/>
              </a:tabLst>
            </a:pPr>
            <a:endParaRPr lang="zh-CN" altLang="zh-CN" kern="100" dirty="0">
              <a:ln>
                <a:solidFill>
                  <a:schemeClr val="bg2"/>
                </a:solidFill>
              </a:ln>
              <a:solidFill>
                <a:schemeClr val="accent6">
                  <a:lumMod val="75000"/>
                </a:schemeClr>
              </a:solidFill>
              <a:latin typeface="Times New Roman"/>
              <a:ea typeface="华文细黑"/>
              <a:cs typeface="Times New Roman"/>
            </a:endParaRPr>
          </a:p>
        </p:txBody>
      </p:sp>
      <p:sp>
        <p:nvSpPr>
          <p:cNvPr id="17" name="矩形 16"/>
          <p:cNvSpPr/>
          <p:nvPr/>
        </p:nvSpPr>
        <p:spPr>
          <a:xfrm>
            <a:off x="484179" y="1917626"/>
            <a:ext cx="11011627" cy="687600"/>
          </a:xfrm>
          <a:prstGeom prst="rect">
            <a:avLst/>
          </a:prstGeom>
        </p:spPr>
        <p:txBody>
          <a:bodyPr wrap="square" lIns="121898" tIns="60948" rIns="121898" bIns="60948">
            <a:spAutoFit/>
          </a:bodyPr>
          <a:lstStyle/>
          <a:p>
            <a:pPr indent="-1751330" algn="just">
              <a:lnSpc>
                <a:spcPct val="150000"/>
              </a:lnSpc>
              <a:tabLst>
                <a:tab pos="1890395" algn="l"/>
              </a:tabLst>
            </a:pPr>
            <a:r>
              <a:rPr lang="zh-CN" altLang="en-US" sz="2800" b="1" kern="100" dirty="0">
                <a:solidFill>
                  <a:schemeClr val="accent6">
                    <a:lumMod val="75000"/>
                  </a:schemeClr>
                </a:solidFill>
                <a:latin typeface="Times New Roman" pitchFamily="18" charset="0"/>
                <a:cs typeface="Times New Roman" pitchFamily="18" charset="0"/>
              </a:rPr>
              <a:t>易错点</a:t>
            </a:r>
            <a:r>
              <a:rPr lang="en-US" altLang="zh-CN" sz="2800" b="1" kern="100" dirty="0">
                <a:solidFill>
                  <a:schemeClr val="accent6">
                    <a:lumMod val="75000"/>
                  </a:schemeClr>
                </a:solidFill>
                <a:latin typeface="Times New Roman" pitchFamily="18" charset="0"/>
                <a:cs typeface="Times New Roman" pitchFamily="18" charset="0"/>
              </a:rPr>
              <a:t>5</a:t>
            </a:r>
            <a:r>
              <a:rPr lang="zh-CN" altLang="en-US" sz="2800" b="1" kern="100" dirty="0">
                <a:solidFill>
                  <a:schemeClr val="accent6">
                    <a:lumMod val="75000"/>
                  </a:schemeClr>
                </a:solidFill>
                <a:latin typeface="Times New Roman" pitchFamily="18" charset="0"/>
                <a:cs typeface="Times New Roman" pitchFamily="18" charset="0"/>
              </a:rPr>
              <a:t>　政务公开的根本目的是为了增强政府的权威</a:t>
            </a:r>
            <a:endParaRPr lang="zh-CN" altLang="zh-CN" sz="2800" b="1" kern="100" dirty="0">
              <a:solidFill>
                <a:schemeClr val="accent6">
                  <a:lumMod val="75000"/>
                </a:schemeClr>
              </a:solidFill>
              <a:latin typeface="Times New Roman" pitchFamily="18" charset="0"/>
              <a:cs typeface="Times New Roman" pitchFamily="18" charset="0"/>
            </a:endParaRPr>
          </a:p>
        </p:txBody>
      </p:sp>
      <p:sp>
        <p:nvSpPr>
          <p:cNvPr id="8" name="矩形 7"/>
          <p:cNvSpPr/>
          <p:nvPr/>
        </p:nvSpPr>
        <p:spPr>
          <a:xfrm>
            <a:off x="498185" y="2835146"/>
            <a:ext cx="10986163" cy="738664"/>
          </a:xfrm>
          <a:prstGeom prst="rect">
            <a:avLst/>
          </a:prstGeom>
        </p:spPr>
        <p:txBody>
          <a:bodyPr wrap="square">
            <a:spAutoFit/>
          </a:bodyPr>
          <a:lstStyle/>
          <a:p>
            <a:pPr algn="just">
              <a:lnSpc>
                <a:spcPct val="150000"/>
              </a:lnSpc>
              <a:spcAft>
                <a:spcPts val="0"/>
              </a:spcAft>
              <a:tabLst>
                <a:tab pos="1890395" algn="l"/>
              </a:tabLst>
            </a:pPr>
            <a:r>
              <a:rPr lang="zh-CN" altLang="zh-CN" sz="2800" b="1" kern="100" dirty="0">
                <a:solidFill>
                  <a:srgbClr val="0000FF"/>
                </a:solidFill>
                <a:latin typeface="Times New Roman"/>
                <a:cs typeface="Times New Roman"/>
              </a:rPr>
              <a:t>提醒　</a:t>
            </a:r>
            <a:r>
              <a:rPr lang="zh-CN" altLang="zh-CN" sz="2800" kern="100" dirty="0">
                <a:latin typeface="Times New Roman"/>
                <a:ea typeface="华文细黑"/>
                <a:cs typeface="Times New Roman"/>
              </a:rPr>
              <a:t>政务公开的根本目的是为了维护人民的利益。</a:t>
            </a:r>
            <a:endParaRPr lang="zh-CN" altLang="zh-CN" sz="1050" kern="100" dirty="0">
              <a:effectLst/>
              <a:latin typeface="宋体"/>
              <a:cs typeface="Courier New"/>
            </a:endParaRPr>
          </a:p>
        </p:txBody>
      </p:sp>
      <p:sp>
        <p:nvSpPr>
          <p:cNvPr id="6" name="矩形 5"/>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b="1"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7" name="圆角矩形 6"/>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提醒</a:t>
            </a:r>
          </a:p>
        </p:txBody>
      </p:sp>
    </p:spTree>
    <p:extLst>
      <p:ext uri="{BB962C8B-B14F-4D97-AF65-F5344CB8AC3E}">
        <p14:creationId xmlns:p14="http://schemas.microsoft.com/office/powerpoint/2010/main" val="551579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1" nodeType="clickEffect">
                                  <p:stCondLst>
                                    <p:cond delay="0"/>
                                  </p:stCondLst>
                                  <p:childTnLst>
                                    <p:animEffect transition="out" filter="fade">
                                      <p:cBhvr>
                                        <p:cTn id="14" dur="500"/>
                                        <p:tgtEl>
                                          <p:spTgt spid="8"/>
                                        </p:tgtEl>
                                      </p:cBhvr>
                                    </p:animEffect>
                                    <p:set>
                                      <p:cBhvr>
                                        <p:cTn id="15" dur="1" fill="hold">
                                          <p:stCondLst>
                                            <p:cond delay="499"/>
                                          </p:stCondLst>
                                        </p:cTn>
                                        <p:tgtEl>
                                          <p:spTgt spid="8"/>
                                        </p:tgtEl>
                                        <p:attrNameLst>
                                          <p:attrName>style.visibility</p:attrName>
                                        </p:attrNameLst>
                                      </p:cBhvr>
                                      <p:to>
                                        <p:strVal val="hidden"/>
                                      </p:to>
                                    </p:set>
                                  </p:childTnLst>
                                </p:cTn>
                              </p:par>
                              <p:par>
                                <p:cTn id="16" presetID="10" presetClass="exit" presetSubtype="0" fill="hold" grpId="1" nodeType="withEffect">
                                  <p:stCondLst>
                                    <p:cond delay="0"/>
                                  </p:stCondLst>
                                  <p:childTnLst>
                                    <p:animEffect transition="out" filter="fade">
                                      <p:cBhvr>
                                        <p:cTn id="17" dur="500"/>
                                        <p:tgtEl>
                                          <p:spTgt spid="5"/>
                                        </p:tgtEl>
                                      </p:cBhvr>
                                    </p:animEffect>
                                    <p:set>
                                      <p:cBhvr>
                                        <p:cTn id="18" dur="1" fill="hold">
                                          <p:stCondLst>
                                            <p:cond delay="499"/>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7"/>
                  </p:tgtEl>
                </p:cond>
              </p:nextCondLst>
            </p:seq>
          </p:childTnLst>
        </p:cTn>
      </p:par>
    </p:tnLst>
    <p:bldLst>
      <p:bldP spid="5" grpId="0" animBg="1"/>
      <p:bldP spid="5" grpId="1" animBg="1"/>
      <p:bldP spid="8" grpId="0"/>
      <p:bldP spid="8" grpId="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20806" y="283985"/>
            <a:ext cx="11363032" cy="6211491"/>
          </a:xfrm>
          <a:prstGeom prst="rect">
            <a:avLst/>
          </a:prstGeom>
        </p:spPr>
        <p:txBody>
          <a:bodyPr wrap="square">
            <a:spAutoFit/>
          </a:bodyPr>
          <a:lstStyle/>
          <a:p>
            <a:pPr algn="just">
              <a:lnSpc>
                <a:spcPct val="150000"/>
              </a:lnSpc>
              <a:spcAft>
                <a:spcPts val="0"/>
              </a:spcAft>
              <a:tabLst>
                <a:tab pos="2340610" algn="l"/>
              </a:tabLst>
            </a:pPr>
            <a:r>
              <a:rPr lang="zh-CN" altLang="zh-CN" sz="2600" b="1" kern="100" dirty="0" smtClean="0">
                <a:solidFill>
                  <a:schemeClr val="accent6">
                    <a:lumMod val="75000"/>
                  </a:schemeClr>
                </a:solidFill>
                <a:latin typeface="Times New Roman" pitchFamily="18" charset="0"/>
                <a:cs typeface="Times New Roman" pitchFamily="18" charset="0"/>
              </a:rPr>
              <a:t>矫正训练</a:t>
            </a:r>
            <a:r>
              <a:rPr lang="en-US" altLang="zh-CN" sz="2600" b="1" kern="100" dirty="0" smtClean="0">
                <a:solidFill>
                  <a:schemeClr val="accent6">
                    <a:lumMod val="75000"/>
                  </a:schemeClr>
                </a:solidFill>
                <a:latin typeface="Times New Roman" pitchFamily="18" charset="0"/>
                <a:cs typeface="Times New Roman" pitchFamily="18" charset="0"/>
              </a:rPr>
              <a:t>5</a:t>
            </a:r>
            <a:r>
              <a:rPr lang="zh-CN" altLang="zh-CN" sz="2600" kern="100" dirty="0" smtClean="0">
                <a:solidFill>
                  <a:prstClr val="black"/>
                </a:solidFill>
                <a:latin typeface="Times New Roman"/>
                <a:ea typeface="华文细黑"/>
                <a:cs typeface="Times New Roman"/>
              </a:rPr>
              <a:t>　</a:t>
            </a:r>
            <a:r>
              <a:rPr lang="zh-CN" altLang="zh-CN" sz="2600" kern="100" dirty="0">
                <a:latin typeface="Times New Roman"/>
                <a:ea typeface="华文细黑"/>
                <a:cs typeface="Times New Roman"/>
              </a:rPr>
              <a:t>政府网站是实现政务公开、办事公开的重要渠道。针对一些政府网站内容更新不及时、信息发布不准确、意见建议不回应等问题，国务院要求完善专业机构、媒体、公众相结合的社会评价机制，对政府网站开展社会评价和监督，将过程和结果向社会公开。这一要求</a:t>
            </a:r>
            <a:r>
              <a:rPr lang="en-US" altLang="zh-CN" sz="2600" kern="100" dirty="0">
                <a:latin typeface="Times New Roman"/>
                <a:ea typeface="华文细黑"/>
                <a:cs typeface="Courier New"/>
              </a:rPr>
              <a:t>(</a:t>
            </a:r>
            <a:r>
              <a:rPr lang="zh-CN" altLang="zh-CN" sz="2600" kern="100" dirty="0">
                <a:latin typeface="Times New Roman"/>
                <a:ea typeface="华文细黑"/>
                <a:cs typeface="Times New Roman"/>
              </a:rPr>
              <a:t>　　</a:t>
            </a:r>
            <a:r>
              <a:rPr lang="en-US" altLang="zh-CN" sz="2600" kern="100" dirty="0">
                <a:latin typeface="Times New Roman"/>
                <a:ea typeface="华文细黑"/>
                <a:cs typeface="Courier New"/>
              </a:rPr>
              <a:t>)</a:t>
            </a:r>
            <a:endParaRPr lang="zh-CN" altLang="zh-CN" sz="2600" kern="100" dirty="0">
              <a:latin typeface="宋体"/>
              <a:cs typeface="Courier New"/>
            </a:endParaRPr>
          </a:p>
          <a:p>
            <a:pPr algn="just">
              <a:lnSpc>
                <a:spcPct val="150000"/>
              </a:lnSpc>
              <a:spcAft>
                <a:spcPts val="0"/>
              </a:spcAft>
              <a:tabLst>
                <a:tab pos="2340610" algn="l"/>
              </a:tabLst>
            </a:pPr>
            <a:r>
              <a:rPr lang="en-US" altLang="zh-CN" sz="2600" kern="100" dirty="0">
                <a:latin typeface="宋体"/>
                <a:ea typeface="华文细黑"/>
                <a:cs typeface="Times New Roman"/>
              </a:rPr>
              <a:t>①</a:t>
            </a:r>
            <a:r>
              <a:rPr lang="zh-CN" altLang="zh-CN" sz="2600" kern="100" dirty="0">
                <a:latin typeface="Times New Roman"/>
                <a:ea typeface="华文细黑"/>
                <a:cs typeface="Times New Roman"/>
              </a:rPr>
              <a:t>根本目的是为了增强政府的权威　</a:t>
            </a:r>
            <a:r>
              <a:rPr lang="en-US" altLang="zh-CN" sz="2600" kern="100" dirty="0">
                <a:latin typeface="宋体"/>
                <a:ea typeface="华文细黑"/>
                <a:cs typeface="Times New Roman"/>
              </a:rPr>
              <a:t>②</a:t>
            </a:r>
            <a:r>
              <a:rPr lang="zh-CN" altLang="zh-CN" sz="2600" kern="100" dirty="0">
                <a:latin typeface="Times New Roman"/>
                <a:ea typeface="华文细黑"/>
                <a:cs typeface="Times New Roman"/>
              </a:rPr>
              <a:t>是政府落实依法行政的具体体现　</a:t>
            </a:r>
            <a:endParaRPr lang="en-US" altLang="zh-CN" sz="2600" kern="100" dirty="0" smtClean="0">
              <a:latin typeface="Times New Roman"/>
              <a:ea typeface="华文细黑"/>
              <a:cs typeface="Times New Roman"/>
            </a:endParaRPr>
          </a:p>
          <a:p>
            <a:pPr algn="just">
              <a:lnSpc>
                <a:spcPct val="150000"/>
              </a:lnSpc>
              <a:spcAft>
                <a:spcPts val="0"/>
              </a:spcAft>
              <a:tabLst>
                <a:tab pos="2340610" algn="l"/>
              </a:tabLst>
            </a:pPr>
            <a:r>
              <a:rPr lang="en-US" altLang="zh-CN" sz="2600" kern="100" dirty="0" smtClean="0">
                <a:latin typeface="宋体"/>
                <a:ea typeface="华文细黑"/>
                <a:cs typeface="Times New Roman"/>
              </a:rPr>
              <a:t>③</a:t>
            </a:r>
            <a:r>
              <a:rPr lang="zh-CN" altLang="zh-CN" sz="2600" kern="100" dirty="0">
                <a:latin typeface="Times New Roman"/>
                <a:ea typeface="华文细黑"/>
                <a:cs typeface="Times New Roman"/>
              </a:rPr>
              <a:t>为公民求助或投诉提供了法律途径</a:t>
            </a:r>
            <a:endParaRPr lang="zh-CN" altLang="zh-CN" sz="2600" kern="100" dirty="0">
              <a:latin typeface="宋体"/>
              <a:cs typeface="Courier New"/>
            </a:endParaRPr>
          </a:p>
          <a:p>
            <a:pPr algn="just">
              <a:lnSpc>
                <a:spcPct val="150000"/>
              </a:lnSpc>
              <a:spcAft>
                <a:spcPts val="0"/>
              </a:spcAft>
              <a:tabLst>
                <a:tab pos="2340610" algn="l"/>
              </a:tabLst>
            </a:pPr>
            <a:r>
              <a:rPr lang="en-US" altLang="zh-CN" sz="2600" kern="100" dirty="0">
                <a:latin typeface="宋体"/>
                <a:ea typeface="华文细黑"/>
                <a:cs typeface="Times New Roman"/>
              </a:rPr>
              <a:t>④</a:t>
            </a:r>
            <a:r>
              <a:rPr lang="zh-CN" altLang="zh-CN" sz="2600" kern="100" dirty="0">
                <a:latin typeface="Times New Roman"/>
                <a:ea typeface="华文细黑"/>
                <a:cs typeface="Times New Roman"/>
              </a:rPr>
              <a:t>表明政府自觉接受人民的监督</a:t>
            </a:r>
            <a:endParaRPr lang="zh-CN" altLang="zh-CN" sz="2600" kern="100" dirty="0">
              <a:latin typeface="宋体"/>
              <a:cs typeface="Courier New"/>
            </a:endParaRPr>
          </a:p>
          <a:p>
            <a:pPr algn="just">
              <a:lnSpc>
                <a:spcPct val="150000"/>
              </a:lnSpc>
              <a:spcAft>
                <a:spcPts val="0"/>
              </a:spcAft>
              <a:tabLst>
                <a:tab pos="2340610" algn="l"/>
              </a:tabLst>
            </a:pPr>
            <a:r>
              <a:rPr lang="en-US" altLang="zh-CN" sz="2600" kern="100" dirty="0">
                <a:latin typeface="Times New Roman"/>
                <a:ea typeface="华文细黑"/>
                <a:cs typeface="Courier New"/>
              </a:rPr>
              <a:t>A.</a:t>
            </a:r>
            <a:r>
              <a:rPr lang="en-US" altLang="zh-CN" sz="2600" kern="100" dirty="0">
                <a:latin typeface="宋体"/>
                <a:ea typeface="华文细黑"/>
                <a:cs typeface="Times New Roman"/>
              </a:rPr>
              <a:t>①②</a:t>
            </a:r>
            <a:r>
              <a:rPr lang="en-US" altLang="zh-CN" sz="2600" kern="100" dirty="0">
                <a:latin typeface="Times New Roman"/>
                <a:ea typeface="华文细黑"/>
                <a:cs typeface="Courier New"/>
              </a:rPr>
              <a:t>  	B.</a:t>
            </a:r>
            <a:r>
              <a:rPr lang="en-US" altLang="zh-CN" sz="2600" kern="100" dirty="0">
                <a:latin typeface="宋体"/>
                <a:ea typeface="华文细黑"/>
                <a:cs typeface="Times New Roman"/>
              </a:rPr>
              <a:t>①③</a:t>
            </a:r>
            <a:r>
              <a:rPr lang="en-US" altLang="zh-CN" sz="2600" kern="100" dirty="0">
                <a:latin typeface="Times New Roman"/>
                <a:ea typeface="华文细黑"/>
                <a:cs typeface="Courier New"/>
              </a:rPr>
              <a:t>  </a:t>
            </a:r>
            <a:r>
              <a:rPr lang="en-US" altLang="zh-CN" sz="2600" kern="100" dirty="0" smtClean="0">
                <a:latin typeface="Times New Roman"/>
                <a:ea typeface="华文细黑"/>
                <a:cs typeface="Courier New"/>
              </a:rPr>
              <a:t>	C</a:t>
            </a:r>
            <a:r>
              <a:rPr lang="en-US" altLang="zh-CN" sz="2600" kern="100" dirty="0">
                <a:latin typeface="Times New Roman"/>
                <a:ea typeface="华文细黑"/>
                <a:cs typeface="Courier New"/>
              </a:rPr>
              <a:t>.</a:t>
            </a:r>
            <a:r>
              <a:rPr lang="en-US" altLang="zh-CN" sz="2600" kern="100" dirty="0">
                <a:latin typeface="宋体"/>
                <a:ea typeface="华文细黑"/>
                <a:cs typeface="Times New Roman"/>
              </a:rPr>
              <a:t>②④</a:t>
            </a:r>
            <a:r>
              <a:rPr lang="en-US" altLang="zh-CN" sz="2600" kern="100" dirty="0">
                <a:latin typeface="Times New Roman"/>
                <a:ea typeface="华文细黑"/>
                <a:cs typeface="Courier New"/>
              </a:rPr>
              <a:t>  	D.</a:t>
            </a:r>
            <a:r>
              <a:rPr lang="en-US" altLang="zh-CN" sz="2600" kern="100" dirty="0" smtClean="0">
                <a:latin typeface="宋体"/>
                <a:ea typeface="华文细黑"/>
                <a:cs typeface="Times New Roman"/>
              </a:rPr>
              <a:t>③④</a:t>
            </a:r>
          </a:p>
          <a:p>
            <a:pPr>
              <a:lnSpc>
                <a:spcPct val="150000"/>
              </a:lnSpc>
            </a:pPr>
            <a:r>
              <a:rPr lang="zh-CN" altLang="zh-CN" sz="2800" b="1" kern="100" dirty="0">
                <a:solidFill>
                  <a:srgbClr val="0000FF"/>
                </a:solidFill>
                <a:latin typeface="Times New Roman"/>
                <a:cs typeface="Times New Roman"/>
              </a:rPr>
              <a:t>解析　</a:t>
            </a:r>
            <a:r>
              <a:rPr lang="zh-CN" altLang="zh-CN" sz="2800" kern="100" dirty="0">
                <a:latin typeface="Times New Roman"/>
                <a:ea typeface="华文细黑"/>
                <a:cs typeface="Times New Roman"/>
              </a:rPr>
              <a:t>国务院要求政府网站及时更新内容、发布信息，并接受社会监督，是坚持依法行政的表现，也表明其自觉接受人民监督，</a:t>
            </a:r>
            <a:r>
              <a:rPr lang="en-US" altLang="zh-CN" sz="2800" kern="100" dirty="0">
                <a:latin typeface="宋体"/>
                <a:ea typeface="华文细黑"/>
                <a:cs typeface="Times New Roman"/>
              </a:rPr>
              <a:t>②④</a:t>
            </a:r>
            <a:r>
              <a:rPr lang="zh-CN" altLang="zh-CN" sz="2800" kern="100" dirty="0">
                <a:latin typeface="Times New Roman"/>
                <a:ea typeface="华文细黑"/>
                <a:cs typeface="Times New Roman"/>
              </a:rPr>
              <a:t>符合题意</a:t>
            </a:r>
            <a:r>
              <a:rPr lang="zh-CN" altLang="zh-CN" sz="2800" kern="100" dirty="0" smtClean="0">
                <a:latin typeface="Times New Roman"/>
                <a:ea typeface="华文细黑"/>
                <a:cs typeface="Times New Roman"/>
              </a:rPr>
              <a:t>。</a:t>
            </a:r>
            <a:endParaRPr lang="en-US" altLang="zh-CN" sz="2800" kern="100" dirty="0">
              <a:latin typeface="Times New Roman"/>
              <a:ea typeface="华文细黑"/>
              <a:cs typeface="Times New Roman"/>
            </a:endParaRPr>
          </a:p>
        </p:txBody>
      </p:sp>
      <p:sp>
        <p:nvSpPr>
          <p:cNvPr id="3" name="矩形 2"/>
          <p:cNvSpPr/>
          <p:nvPr/>
        </p:nvSpPr>
        <p:spPr>
          <a:xfrm>
            <a:off x="8047956" y="2043058"/>
            <a:ext cx="423514" cy="738664"/>
          </a:xfrm>
          <a:prstGeom prst="rect">
            <a:avLst/>
          </a:prstGeom>
        </p:spPr>
        <p:txBody>
          <a:bodyPr wrap="none">
            <a:spAutoFit/>
          </a:bodyPr>
          <a:lstStyle/>
          <a:p>
            <a:pPr lvl="0" algn="just">
              <a:lnSpc>
                <a:spcPct val="150000"/>
              </a:lnSpc>
              <a:tabLst>
                <a:tab pos="2340610" algn="l"/>
              </a:tabLst>
            </a:pPr>
            <a:r>
              <a:rPr lang="en-US" altLang="zh-CN" sz="2800" kern="100" dirty="0">
                <a:solidFill>
                  <a:srgbClr val="F79646">
                    <a:lumMod val="75000"/>
                  </a:srgbClr>
                </a:solidFill>
                <a:latin typeface="Times New Roman"/>
                <a:ea typeface="华文细黑"/>
                <a:cs typeface="Courier New"/>
              </a:rPr>
              <a:t>C</a:t>
            </a:r>
            <a:endParaRPr lang="zh-CN" altLang="zh-CN" sz="2800" kern="100" dirty="0">
              <a:solidFill>
                <a:srgbClr val="F79646">
                  <a:lumMod val="75000"/>
                </a:srgbClr>
              </a:solidFill>
              <a:latin typeface="Times New Roman"/>
              <a:ea typeface="华文细黑"/>
              <a:cs typeface="Courier New"/>
            </a:endParaRPr>
          </a:p>
        </p:txBody>
      </p:sp>
      <p:sp>
        <p:nvSpPr>
          <p:cNvPr id="7" name="矩形 6"/>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9" name="圆角矩形 8"/>
          <p:cNvSpPr/>
          <p:nvPr/>
        </p:nvSpPr>
        <p:spPr>
          <a:xfrm>
            <a:off x="9695606"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
        <p:nvSpPr>
          <p:cNvPr id="10" name="圆角矩形 9">
            <a:hlinkClick r:id="rId2" action="ppaction://hlinksldjump"/>
          </p:cNvPr>
          <p:cNvSpPr/>
          <p:nvPr/>
        </p:nvSpPr>
        <p:spPr>
          <a:xfrm>
            <a:off x="11407994" y="6653833"/>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0000FF"/>
                </a:solidFill>
                <a:latin typeface="黑体" pitchFamily="49" charset="-122"/>
                <a:ea typeface="黑体" pitchFamily="49" charset="-122"/>
              </a:rPr>
              <a:t>返回</a:t>
            </a:r>
            <a:endParaRPr lang="zh-CN" altLang="en-US" sz="1400" dirty="0">
              <a:solidFill>
                <a:srgbClr val="0000FF"/>
              </a:solidFill>
              <a:latin typeface="黑体" pitchFamily="49" charset="-122"/>
              <a:ea typeface="黑体" pitchFamily="49" charset="-122"/>
            </a:endParaRPr>
          </a:p>
        </p:txBody>
      </p:sp>
    </p:spTree>
    <p:extLst>
      <p:ext uri="{BB962C8B-B14F-4D97-AF65-F5344CB8AC3E}">
        <p14:creationId xmlns:p14="http://schemas.microsoft.com/office/powerpoint/2010/main" val="223056971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5" end="5"/>
                                            </p:txEl>
                                          </p:spTgt>
                                        </p:tgtEl>
                                        <p:attrNameLst>
                                          <p:attrName>style.visibility</p:attrName>
                                        </p:attrNameLst>
                                      </p:cBhvr>
                                      <p:to>
                                        <p:strVal val="visible"/>
                                      </p:to>
                                    </p:set>
                                    <p:animEffect transition="in" filter="blinds(horizontal)">
                                      <p:cBhvr>
                                        <p:cTn id="7" dur="500"/>
                                        <p:tgtEl>
                                          <p:spTgt spid="4">
                                            <p:txEl>
                                              <p:pRg st="5" end="5"/>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4">
                                            <p:txEl>
                                              <p:pRg st="5" end="5"/>
                                            </p:txEl>
                                          </p:spTgt>
                                        </p:tgtEl>
                                      </p:cBhvr>
                                    </p:animEffect>
                                    <p:set>
                                      <p:cBhvr>
                                        <p:cTn id="17" dur="1" fill="hold">
                                          <p:stCondLst>
                                            <p:cond delay="499"/>
                                          </p:stCondLst>
                                        </p:cTn>
                                        <p:tgtEl>
                                          <p:spTgt spid="4">
                                            <p:txEl>
                                              <p:pRg st="5" end="5"/>
                                            </p:txEl>
                                          </p:spTgt>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3"/>
                                        </p:tgtEl>
                                      </p:cBhvr>
                                    </p:animEffect>
                                    <p:set>
                                      <p:cBhvr>
                                        <p:cTn id="20"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4" grpId="0" uiExpand="1" build="allAtOnce"/>
      <p:bldP spid="3" grpId="0"/>
      <p:bldP spid="3" grpId="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2604" y="909514"/>
            <a:ext cx="12187809" cy="0"/>
          </a:xfrm>
          <a:prstGeom prst="line">
            <a:avLst/>
          </a:prstGeom>
          <a:ln w="12700">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4" name="矩形 3"/>
          <p:cNvSpPr/>
          <p:nvPr/>
        </p:nvSpPr>
        <p:spPr>
          <a:xfrm>
            <a:off x="265585" y="1989634"/>
            <a:ext cx="11518253" cy="4216732"/>
          </a:xfrm>
          <a:prstGeom prst="rect">
            <a:avLst/>
          </a:prstGeom>
        </p:spPr>
        <p:txBody>
          <a:bodyPr>
            <a:spAutoFit/>
          </a:bodyPr>
          <a:lstStyle/>
          <a:p>
            <a:pPr lvl="0">
              <a:lnSpc>
                <a:spcPct val="150000"/>
              </a:lnSpc>
              <a:tabLst>
                <a:tab pos="1890395" algn="l"/>
              </a:tabLst>
            </a:pPr>
            <a:r>
              <a:rPr lang="zh-CN" altLang="en-US" sz="2600" b="1" dirty="0">
                <a:solidFill>
                  <a:schemeClr val="accent6">
                    <a:lumMod val="75000"/>
                  </a:schemeClr>
                </a:solidFill>
                <a:latin typeface="+mj-ea"/>
              </a:rPr>
              <a:t>背景</a:t>
            </a:r>
            <a:r>
              <a:rPr lang="zh-CN" altLang="en-US" sz="2600" b="1" dirty="0" smtClean="0">
                <a:solidFill>
                  <a:schemeClr val="accent6">
                    <a:lumMod val="75000"/>
                  </a:schemeClr>
                </a:solidFill>
                <a:latin typeface="+mj-ea"/>
              </a:rPr>
              <a:t>扫描  </a:t>
            </a:r>
            <a:r>
              <a:rPr lang="en-US" altLang="zh-CN" sz="2600" kern="100" dirty="0">
                <a:latin typeface="Times New Roman"/>
                <a:ea typeface="华文细黑"/>
              </a:rPr>
              <a:t>2015</a:t>
            </a:r>
            <a:r>
              <a:rPr lang="zh-CN" altLang="zh-CN" sz="2600" kern="100" dirty="0">
                <a:latin typeface="Times New Roman"/>
                <a:ea typeface="华文细黑"/>
                <a:cs typeface="Times New Roman"/>
              </a:rPr>
              <a:t>年政府工作报告指出，加大简政放权、放管</a:t>
            </a:r>
            <a:r>
              <a:rPr lang="zh-CN" altLang="zh-CN" sz="2600" kern="100" dirty="0" smtClean="0">
                <a:latin typeface="Times New Roman"/>
                <a:ea typeface="华文细黑"/>
                <a:cs typeface="Times New Roman"/>
              </a:rPr>
              <a:t>结合改革</a:t>
            </a:r>
            <a:r>
              <a:rPr lang="zh-CN" altLang="zh-CN" sz="2600" kern="100" dirty="0">
                <a:latin typeface="Times New Roman"/>
                <a:ea typeface="华文细黑"/>
                <a:cs typeface="Times New Roman"/>
              </a:rPr>
              <a:t>力度。今年再</a:t>
            </a:r>
            <a:r>
              <a:rPr lang="zh-CN" altLang="zh-CN" sz="2600" u="wavy" kern="100" dirty="0">
                <a:latin typeface="Times New Roman"/>
                <a:ea typeface="华文细黑"/>
                <a:cs typeface="Times New Roman"/>
              </a:rPr>
              <a:t>取消和下放一批行政审批事项，全部取消非</a:t>
            </a:r>
            <a:r>
              <a:rPr lang="zh-CN" altLang="zh-CN" sz="2600" u="wavy" kern="100" dirty="0" smtClean="0">
                <a:latin typeface="Times New Roman"/>
                <a:ea typeface="华文细黑"/>
                <a:cs typeface="Times New Roman"/>
              </a:rPr>
              <a:t>行政</a:t>
            </a:r>
            <a:r>
              <a:rPr lang="zh-CN" altLang="zh-CN" sz="2600" u="wavy" kern="100" dirty="0">
                <a:latin typeface="Times New Roman"/>
                <a:ea typeface="华文细黑"/>
                <a:cs typeface="Times New Roman"/>
              </a:rPr>
              <a:t>许可审批，建立规范行政审批的管理制度</a:t>
            </a:r>
            <a:r>
              <a:rPr lang="zh-CN" altLang="zh-CN" sz="2600" kern="100" dirty="0">
                <a:latin typeface="Times New Roman"/>
                <a:ea typeface="华文细黑"/>
                <a:cs typeface="Times New Roman"/>
              </a:rPr>
              <a:t>。</a:t>
            </a:r>
            <a:r>
              <a:rPr lang="en-US" altLang="zh-CN" sz="2600" kern="100" baseline="30000" dirty="0">
                <a:latin typeface="宋体"/>
                <a:ea typeface="华文细黑"/>
                <a:cs typeface="Times New Roman"/>
              </a:rPr>
              <a:t>①</a:t>
            </a:r>
            <a:r>
              <a:rPr lang="zh-CN" altLang="zh-CN" sz="2600" u="wavy" kern="100" dirty="0">
                <a:latin typeface="Times New Roman"/>
                <a:ea typeface="华文细黑"/>
                <a:cs typeface="Times New Roman"/>
              </a:rPr>
              <a:t>制定市场准入</a:t>
            </a:r>
            <a:r>
              <a:rPr lang="zh-CN" altLang="zh-CN" sz="2600" u="wavy" kern="100" dirty="0" smtClean="0">
                <a:latin typeface="Times New Roman"/>
                <a:ea typeface="华文细黑"/>
                <a:cs typeface="Times New Roman"/>
              </a:rPr>
              <a:t>负面</a:t>
            </a:r>
            <a:r>
              <a:rPr lang="zh-CN" altLang="zh-CN" sz="2600" u="wavy" kern="100" dirty="0">
                <a:latin typeface="Times New Roman"/>
                <a:ea typeface="华文细黑"/>
                <a:cs typeface="Times New Roman"/>
              </a:rPr>
              <a:t>清单，公布省级政府权力清单、责任清单，切实做到法无授权不可为、法定职责必须为。大道至简，有权不可任性</a:t>
            </a:r>
            <a:r>
              <a:rPr lang="zh-CN" altLang="zh-CN" sz="2600" kern="100" dirty="0">
                <a:latin typeface="Times New Roman"/>
                <a:ea typeface="华文细黑"/>
                <a:cs typeface="Times New Roman"/>
              </a:rPr>
              <a:t>。</a:t>
            </a:r>
            <a:r>
              <a:rPr lang="en-US" altLang="zh-CN" sz="2600" kern="100" baseline="30000" dirty="0">
                <a:latin typeface="宋体"/>
                <a:ea typeface="华文细黑"/>
                <a:cs typeface="Times New Roman"/>
              </a:rPr>
              <a:t>②</a:t>
            </a:r>
            <a:r>
              <a:rPr lang="zh-CN" altLang="zh-CN" sz="2600" u="wavy" kern="100" dirty="0">
                <a:latin typeface="Times New Roman"/>
                <a:ea typeface="华文细黑"/>
                <a:cs typeface="Times New Roman"/>
              </a:rPr>
              <a:t>各级政府都要建立简政放权、转变职能的有力推进机制，给企业松绑，为创业提供便利，营造公平竞争环境。所有行政审批事项都要简化程序，明确时限，用政府权力的</a:t>
            </a:r>
            <a:r>
              <a:rPr lang="en-US" altLang="zh-CN" sz="2600" u="wavy" kern="100" dirty="0">
                <a:latin typeface="宋体"/>
                <a:ea typeface="华文细黑"/>
                <a:cs typeface="Times New Roman"/>
              </a:rPr>
              <a:t>“</a:t>
            </a:r>
            <a:r>
              <a:rPr lang="zh-CN" altLang="zh-CN" sz="2600" u="wavy" kern="100" dirty="0">
                <a:latin typeface="Times New Roman"/>
                <a:ea typeface="华文细黑"/>
                <a:cs typeface="Times New Roman"/>
              </a:rPr>
              <a:t>减法</a:t>
            </a:r>
            <a:r>
              <a:rPr lang="en-US" altLang="zh-CN" sz="2600" u="wavy" kern="100" dirty="0">
                <a:latin typeface="宋体"/>
                <a:ea typeface="华文细黑"/>
                <a:cs typeface="Times New Roman"/>
              </a:rPr>
              <a:t>”</a:t>
            </a:r>
            <a:r>
              <a:rPr lang="zh-CN" altLang="zh-CN" sz="2600" u="wavy" kern="100" dirty="0">
                <a:latin typeface="Times New Roman"/>
                <a:ea typeface="华文细黑"/>
                <a:cs typeface="Times New Roman"/>
              </a:rPr>
              <a:t>，换取市场活力的</a:t>
            </a:r>
            <a:r>
              <a:rPr lang="en-US" altLang="zh-CN" sz="2600" u="wavy" kern="100" dirty="0">
                <a:latin typeface="宋体"/>
                <a:ea typeface="华文细黑"/>
                <a:cs typeface="Times New Roman"/>
              </a:rPr>
              <a:t>“</a:t>
            </a:r>
            <a:r>
              <a:rPr lang="zh-CN" altLang="zh-CN" sz="2600" u="wavy" kern="100" dirty="0">
                <a:latin typeface="Times New Roman"/>
                <a:ea typeface="华文细黑"/>
                <a:cs typeface="Times New Roman"/>
              </a:rPr>
              <a:t>乘法</a:t>
            </a:r>
            <a:r>
              <a:rPr lang="en-US" altLang="zh-CN" sz="2600" u="wavy" kern="100" dirty="0">
                <a:latin typeface="宋体"/>
                <a:ea typeface="华文细黑"/>
                <a:cs typeface="Times New Roman"/>
              </a:rPr>
              <a:t>”</a:t>
            </a:r>
            <a:r>
              <a:rPr lang="zh-CN" altLang="zh-CN" sz="2600" kern="100" dirty="0">
                <a:latin typeface="Times New Roman"/>
                <a:ea typeface="华文细黑"/>
                <a:cs typeface="Times New Roman"/>
              </a:rPr>
              <a:t>。</a:t>
            </a:r>
            <a:r>
              <a:rPr lang="en-US" altLang="zh-CN" sz="2600" kern="100" baseline="30000" dirty="0">
                <a:latin typeface="宋体"/>
                <a:ea typeface="华文细黑"/>
                <a:cs typeface="Times New Roman"/>
              </a:rPr>
              <a:t>③</a:t>
            </a:r>
            <a:endParaRPr lang="en-US" altLang="zh-CN" sz="2600" kern="100" baseline="30000" dirty="0" smtClean="0">
              <a:latin typeface="宋体"/>
              <a:ea typeface="华文细黑"/>
              <a:cs typeface="Times New Roman"/>
            </a:endParaRPr>
          </a:p>
        </p:txBody>
      </p:sp>
      <p:sp>
        <p:nvSpPr>
          <p:cNvPr id="11" name="对角圆角矩形 10"/>
          <p:cNvSpPr/>
          <p:nvPr/>
        </p:nvSpPr>
        <p:spPr>
          <a:xfrm>
            <a:off x="9714276" y="518166"/>
            <a:ext cx="2216136" cy="535364"/>
          </a:xfrm>
          <a:prstGeom prst="round2Diag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zh-CN" altLang="en-US" b="1" dirty="0">
                <a:solidFill>
                  <a:schemeClr val="bg1"/>
                </a:solidFill>
                <a:latin typeface="微软雅黑" pitchFamily="34" charset="-122"/>
                <a:ea typeface="微软雅黑" pitchFamily="34" charset="-122"/>
              </a:rPr>
              <a:t>热点</a:t>
            </a:r>
            <a:r>
              <a:rPr lang="zh-CN" altLang="en-US" b="1" dirty="0" smtClean="0">
                <a:solidFill>
                  <a:schemeClr val="bg1"/>
                </a:solidFill>
                <a:latin typeface="微软雅黑" pitchFamily="34" charset="-122"/>
                <a:ea typeface="微软雅黑" pitchFamily="34" charset="-122"/>
              </a:rPr>
              <a:t>聚焦</a:t>
            </a:r>
            <a:endParaRPr lang="zh-CN" altLang="en-US" b="1" dirty="0">
              <a:solidFill>
                <a:schemeClr val="bg1"/>
              </a:solidFill>
              <a:latin typeface="微软雅黑" pitchFamily="34" charset="-122"/>
              <a:ea typeface="微软雅黑" pitchFamily="34" charset="-122"/>
            </a:endParaRPr>
          </a:p>
        </p:txBody>
      </p:sp>
      <p:sp>
        <p:nvSpPr>
          <p:cNvPr id="10" name="矩形 9"/>
          <p:cNvSpPr/>
          <p:nvPr/>
        </p:nvSpPr>
        <p:spPr>
          <a:xfrm>
            <a:off x="10425" y="324739"/>
            <a:ext cx="8461045" cy="584775"/>
          </a:xfrm>
          <a:prstGeom prst="rect">
            <a:avLst/>
          </a:prstGeom>
        </p:spPr>
        <p:txBody>
          <a:bodyPr>
            <a:spAutoFit/>
          </a:bodyPr>
          <a:lstStyle/>
          <a:p>
            <a:pPr>
              <a:spcAft>
                <a:spcPts val="0"/>
              </a:spcAft>
              <a:tabLst>
                <a:tab pos="1890395" algn="l"/>
              </a:tabLst>
            </a:pPr>
            <a:r>
              <a:rPr lang="zh-CN" altLang="en-US" sz="3200" b="1" dirty="0">
                <a:solidFill>
                  <a:srgbClr val="0000FF"/>
                </a:solidFill>
                <a:latin typeface="微软雅黑"/>
                <a:ea typeface="微软雅黑"/>
              </a:rPr>
              <a:t>简政放权　接受监督</a:t>
            </a:r>
          </a:p>
        </p:txBody>
      </p:sp>
      <p:sp>
        <p:nvSpPr>
          <p:cNvPr id="14" name="矩形 13"/>
          <p:cNvSpPr/>
          <p:nvPr/>
        </p:nvSpPr>
        <p:spPr>
          <a:xfrm>
            <a:off x="0" y="1557586"/>
            <a:ext cx="2062758" cy="504056"/>
          </a:xfrm>
          <a:prstGeom prst="rect">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97482" y="1380688"/>
            <a:ext cx="2088232" cy="668428"/>
          </a:xfrm>
          <a:prstGeom prst="rect">
            <a:avLst/>
          </a:prstGeom>
        </p:spPr>
        <p:txBody>
          <a:bodyPr wrap="square" lIns="121898" tIns="60948" rIns="121898" bIns="60948">
            <a:spAutoFit/>
          </a:bodyPr>
          <a:lstStyle/>
          <a:p>
            <a:pPr algn="ctr">
              <a:lnSpc>
                <a:spcPct val="150000"/>
              </a:lnSpc>
              <a:spcAft>
                <a:spcPts val="0"/>
              </a:spcAft>
              <a:tabLst>
                <a:tab pos="1890395" algn="l"/>
              </a:tabLst>
            </a:pPr>
            <a:r>
              <a:rPr lang="zh-CN" altLang="en-US" sz="2800" b="1" kern="100" dirty="0">
                <a:solidFill>
                  <a:schemeClr val="bg1"/>
                </a:solidFill>
                <a:latin typeface="宋体"/>
                <a:cs typeface="Courier New"/>
              </a:rPr>
              <a:t>热点解读</a:t>
            </a:r>
          </a:p>
        </p:txBody>
      </p:sp>
    </p:spTree>
    <p:extLst>
      <p:ext uri="{BB962C8B-B14F-4D97-AF65-F5344CB8AC3E}">
        <p14:creationId xmlns:p14="http://schemas.microsoft.com/office/powerpoint/2010/main" val="2589269807"/>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526874" y="1053462"/>
            <a:ext cx="10959223" cy="3888500"/>
          </a:xfrm>
          <a:prstGeom prst="rect">
            <a:avLst/>
          </a:prstGeom>
        </p:spPr>
        <p:txBody>
          <a:bodyPr>
            <a:spAutoFit/>
          </a:bodyPr>
          <a:lstStyle/>
          <a:p>
            <a:pPr indent="711200">
              <a:lnSpc>
                <a:spcPct val="150000"/>
              </a:lnSpc>
              <a:tabLst>
                <a:tab pos="2340610" algn="l"/>
              </a:tabLst>
            </a:pPr>
            <a:r>
              <a:rPr lang="en-US" altLang="zh-CN" sz="2800" kern="100" dirty="0">
                <a:latin typeface="Times New Roman"/>
                <a:ea typeface="华文细黑"/>
                <a:cs typeface="Courier New"/>
              </a:rPr>
              <a:t>2015</a:t>
            </a:r>
            <a:r>
              <a:rPr lang="zh-CN" altLang="zh-CN" sz="2800" kern="100" dirty="0">
                <a:latin typeface="Times New Roman"/>
                <a:ea typeface="华文细黑"/>
                <a:cs typeface="Times New Roman"/>
              </a:rPr>
              <a:t>年</a:t>
            </a:r>
            <a:r>
              <a:rPr lang="en-US" altLang="zh-CN" sz="2800" kern="100" dirty="0">
                <a:latin typeface="Times New Roman"/>
                <a:ea typeface="华文细黑"/>
                <a:cs typeface="Courier New"/>
              </a:rPr>
              <a:t>3</a:t>
            </a:r>
            <a:r>
              <a:rPr lang="zh-CN" altLang="zh-CN" sz="2800" kern="100" dirty="0">
                <a:latin typeface="Times New Roman"/>
                <a:ea typeface="华文细黑"/>
                <a:cs typeface="Times New Roman"/>
              </a:rPr>
              <a:t>月</a:t>
            </a:r>
            <a:r>
              <a:rPr lang="en-US" altLang="zh-CN" sz="2800" kern="100" dirty="0">
                <a:latin typeface="Times New Roman"/>
                <a:ea typeface="华文细黑"/>
                <a:cs typeface="Courier New"/>
              </a:rPr>
              <a:t>13</a:t>
            </a:r>
            <a:r>
              <a:rPr lang="zh-CN" altLang="zh-CN" sz="2800" kern="100" dirty="0">
                <a:latin typeface="Times New Roman"/>
                <a:ea typeface="华文细黑"/>
                <a:cs typeface="Times New Roman"/>
              </a:rPr>
              <a:t>日，国务院发布《关于取消和调整一批行政审批项目等事项的决定》</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以下简称</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决定</a:t>
            </a:r>
            <a:r>
              <a:rPr lang="en-US" altLang="zh-CN" sz="2800" kern="100" dirty="0">
                <a:latin typeface="宋体"/>
                <a:ea typeface="华文细黑"/>
                <a:cs typeface="Times New Roman"/>
              </a:rPr>
              <a:t>”</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，取消和下放</a:t>
            </a:r>
            <a:r>
              <a:rPr lang="en-US" altLang="zh-CN" sz="2800" kern="100" dirty="0">
                <a:latin typeface="Times New Roman"/>
                <a:ea typeface="华文细黑"/>
                <a:cs typeface="Courier New"/>
              </a:rPr>
              <a:t>90</a:t>
            </a:r>
            <a:r>
              <a:rPr lang="zh-CN" altLang="zh-CN" sz="2800" kern="100" dirty="0">
                <a:latin typeface="Times New Roman"/>
                <a:ea typeface="华文细黑"/>
                <a:cs typeface="Times New Roman"/>
              </a:rPr>
              <a:t>项行政审批项目，取消</a:t>
            </a:r>
            <a:r>
              <a:rPr lang="en-US" altLang="zh-CN" sz="2800" kern="100" dirty="0">
                <a:latin typeface="Times New Roman"/>
                <a:ea typeface="华文细黑"/>
                <a:cs typeface="Courier New"/>
              </a:rPr>
              <a:t>67</a:t>
            </a:r>
            <a:r>
              <a:rPr lang="zh-CN" altLang="zh-CN" sz="2800" kern="100" dirty="0">
                <a:latin typeface="Times New Roman"/>
                <a:ea typeface="华文细黑"/>
                <a:cs typeface="Times New Roman"/>
              </a:rPr>
              <a:t>项职业资格许可和认定事项，取消</a:t>
            </a:r>
            <a:r>
              <a:rPr lang="en-US" altLang="zh-CN" sz="2800" kern="100" dirty="0">
                <a:latin typeface="Times New Roman"/>
                <a:ea typeface="华文细黑"/>
                <a:cs typeface="Courier New"/>
              </a:rPr>
              <a:t>10</a:t>
            </a:r>
            <a:r>
              <a:rPr lang="zh-CN" altLang="zh-CN" sz="2800" kern="100" dirty="0">
                <a:latin typeface="Times New Roman"/>
                <a:ea typeface="华文细黑"/>
                <a:cs typeface="Times New Roman"/>
              </a:rPr>
              <a:t>项评比达标表彰项目。</a:t>
            </a:r>
            <a:r>
              <a:rPr lang="en-US" altLang="zh-CN" sz="2800" kern="100" dirty="0">
                <a:latin typeface="Times New Roman"/>
                <a:ea typeface="华文细黑"/>
                <a:cs typeface="Courier New"/>
              </a:rPr>
              <a:t>2014</a:t>
            </a:r>
            <a:r>
              <a:rPr lang="zh-CN" altLang="zh-CN" sz="2800" kern="100" dirty="0">
                <a:latin typeface="Times New Roman"/>
                <a:ea typeface="华文细黑"/>
                <a:cs typeface="Times New Roman"/>
              </a:rPr>
              <a:t>年已取消和下放的行政审批事项超</a:t>
            </a:r>
            <a:r>
              <a:rPr lang="en-US" altLang="zh-CN" sz="2800" kern="100" dirty="0">
                <a:latin typeface="Times New Roman"/>
                <a:ea typeface="华文细黑"/>
                <a:cs typeface="Courier New"/>
              </a:rPr>
              <a:t>300</a:t>
            </a:r>
            <a:r>
              <a:rPr lang="zh-CN" altLang="zh-CN" sz="2800" kern="100" dirty="0">
                <a:latin typeface="Times New Roman"/>
                <a:ea typeface="华文细黑"/>
                <a:cs typeface="Times New Roman"/>
              </a:rPr>
              <a:t>项。再加上</a:t>
            </a:r>
            <a:r>
              <a:rPr lang="en-US" altLang="zh-CN" sz="2800" kern="100" dirty="0">
                <a:latin typeface="Times New Roman"/>
                <a:ea typeface="华文细黑"/>
                <a:cs typeface="Courier New"/>
              </a:rPr>
              <a:t>2013</a:t>
            </a:r>
            <a:r>
              <a:rPr lang="zh-CN" altLang="zh-CN" sz="2800" kern="100" dirty="0">
                <a:latin typeface="Times New Roman"/>
                <a:ea typeface="华文细黑"/>
                <a:cs typeface="Times New Roman"/>
              </a:rPr>
              <a:t>年取消和下放的</a:t>
            </a:r>
            <a:r>
              <a:rPr lang="en-US" altLang="zh-CN" sz="2800" kern="100" dirty="0">
                <a:latin typeface="Times New Roman"/>
                <a:ea typeface="华文细黑"/>
                <a:cs typeface="Courier New"/>
              </a:rPr>
              <a:t>416</a:t>
            </a:r>
            <a:r>
              <a:rPr lang="zh-CN" altLang="zh-CN" sz="2800" kern="100" dirty="0">
                <a:latin typeface="Times New Roman"/>
                <a:ea typeface="华文细黑"/>
                <a:cs typeface="Times New Roman"/>
              </a:rPr>
              <a:t>项行政审批等事项，这意味着</a:t>
            </a:r>
            <a:r>
              <a:rPr lang="zh-CN" altLang="zh-CN" sz="2800" u="wavy" kern="100" dirty="0">
                <a:latin typeface="Times New Roman"/>
                <a:ea typeface="华文细黑"/>
                <a:cs typeface="Times New Roman"/>
              </a:rPr>
              <a:t>本届政府</a:t>
            </a:r>
            <a:r>
              <a:rPr lang="en-US" altLang="zh-CN" sz="2800" u="wavy" kern="100" dirty="0">
                <a:latin typeface="宋体"/>
                <a:ea typeface="华文细黑"/>
                <a:cs typeface="Times New Roman"/>
              </a:rPr>
              <a:t>“</a:t>
            </a:r>
            <a:r>
              <a:rPr lang="zh-CN" altLang="zh-CN" sz="2800" u="wavy" kern="100" dirty="0">
                <a:latin typeface="Times New Roman"/>
                <a:ea typeface="华文细黑"/>
                <a:cs typeface="Times New Roman"/>
              </a:rPr>
              <a:t>在任期内削减</a:t>
            </a:r>
            <a:r>
              <a:rPr lang="en-US" altLang="zh-CN" sz="2800" u="wavy" kern="100" dirty="0">
                <a:latin typeface="Times New Roman"/>
                <a:ea typeface="华文细黑"/>
                <a:cs typeface="Courier New"/>
              </a:rPr>
              <a:t>1 700</a:t>
            </a:r>
            <a:r>
              <a:rPr lang="zh-CN" altLang="zh-CN" sz="2800" u="wavy" kern="100" dirty="0">
                <a:latin typeface="Times New Roman"/>
                <a:ea typeface="华文细黑"/>
                <a:cs typeface="Times New Roman"/>
              </a:rPr>
              <a:t>多项审批权三分之一</a:t>
            </a:r>
            <a:r>
              <a:rPr lang="en-US" altLang="zh-CN" sz="2800" u="wavy" kern="100" dirty="0">
                <a:latin typeface="宋体"/>
                <a:ea typeface="华文细黑"/>
                <a:cs typeface="Times New Roman"/>
              </a:rPr>
              <a:t>”</a:t>
            </a:r>
            <a:r>
              <a:rPr lang="zh-CN" altLang="zh-CN" sz="2800" u="wavy" kern="100" dirty="0">
                <a:latin typeface="Times New Roman"/>
                <a:ea typeface="华文细黑"/>
                <a:cs typeface="Times New Roman"/>
              </a:rPr>
              <a:t>的承诺已经提前兑现</a:t>
            </a:r>
            <a:r>
              <a:rPr lang="zh-CN" altLang="zh-CN" sz="2800" kern="100" dirty="0">
                <a:latin typeface="Times New Roman"/>
                <a:ea typeface="华文细黑"/>
                <a:cs typeface="Times New Roman"/>
              </a:rPr>
              <a:t>。</a:t>
            </a:r>
            <a:r>
              <a:rPr lang="en-US" altLang="zh-CN" sz="2800" kern="100" baseline="30000" dirty="0" smtClean="0">
                <a:latin typeface="宋体"/>
                <a:ea typeface="华文细黑"/>
                <a:cs typeface="Times New Roman"/>
              </a:rPr>
              <a:t>④</a:t>
            </a:r>
            <a:endParaRPr lang="zh-CN" altLang="zh-CN" sz="1050" kern="100" dirty="0">
              <a:latin typeface="宋体"/>
              <a:cs typeface="Courier New"/>
            </a:endParaRPr>
          </a:p>
        </p:txBody>
      </p:sp>
    </p:spTree>
    <p:extLst>
      <p:ext uri="{BB962C8B-B14F-4D97-AF65-F5344CB8AC3E}">
        <p14:creationId xmlns:p14="http://schemas.microsoft.com/office/powerpoint/2010/main" val="3915076346"/>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262558" y="981522"/>
            <a:ext cx="11633436" cy="4616648"/>
          </a:xfrm>
          <a:prstGeom prst="rect">
            <a:avLst/>
          </a:prstGeom>
        </p:spPr>
        <p:txBody>
          <a:bodyPr>
            <a:spAutoFit/>
          </a:bodyPr>
          <a:lstStyle/>
          <a:p>
            <a:pPr>
              <a:lnSpc>
                <a:spcPct val="150000"/>
              </a:lnSpc>
              <a:tabLst>
                <a:tab pos="2340610" algn="l"/>
              </a:tabLst>
            </a:pPr>
            <a:r>
              <a:rPr lang="zh-CN" altLang="en-US" sz="2800" b="1" dirty="0" smtClean="0">
                <a:solidFill>
                  <a:schemeClr val="accent6">
                    <a:lumMod val="75000"/>
                  </a:schemeClr>
                </a:solidFill>
                <a:latin typeface="+mj-ea"/>
              </a:rPr>
              <a:t>考点对接  </a:t>
            </a:r>
            <a:r>
              <a:rPr lang="zh-CN" altLang="zh-CN" sz="2800" kern="100" dirty="0" smtClean="0">
                <a:latin typeface="Times New Roman"/>
                <a:ea typeface="华文细黑"/>
                <a:cs typeface="Times New Roman"/>
              </a:rPr>
              <a:t>信息</a:t>
            </a:r>
            <a:r>
              <a:rPr lang="zh-CN" altLang="zh-CN" sz="2800" kern="100" dirty="0">
                <a:latin typeface="Times New Roman"/>
                <a:ea typeface="华文细黑"/>
                <a:cs typeface="Times New Roman"/>
              </a:rPr>
              <a:t>点</a:t>
            </a:r>
            <a:r>
              <a:rPr lang="en-US" altLang="zh-CN" sz="2800" kern="100" dirty="0">
                <a:latin typeface="宋体"/>
                <a:ea typeface="华文细黑"/>
                <a:cs typeface="Times New Roman"/>
              </a:rPr>
              <a:t>①</a:t>
            </a:r>
            <a:r>
              <a:rPr lang="zh-CN" altLang="zh-CN" sz="2800" kern="100" dirty="0">
                <a:latin typeface="Times New Roman"/>
                <a:ea typeface="华文细黑"/>
                <a:cs typeface="Times New Roman"/>
              </a:rPr>
              <a:t>　我国政府是人民的政府，应从人民根本利益出发，简政放权、转变职能、创新管理，切实提高政府管理水平。</a:t>
            </a:r>
            <a:endParaRPr lang="zh-CN" altLang="zh-CN" sz="2800" kern="100" dirty="0">
              <a:latin typeface="宋体"/>
              <a:cs typeface="Courier New"/>
            </a:endParaRPr>
          </a:p>
          <a:p>
            <a:pPr>
              <a:lnSpc>
                <a:spcPct val="150000"/>
              </a:lnSpc>
              <a:tabLst>
                <a:tab pos="2340610" algn="l"/>
              </a:tabLst>
            </a:pPr>
            <a:r>
              <a:rPr lang="zh-CN" altLang="zh-CN" sz="2800" kern="100" dirty="0">
                <a:latin typeface="Times New Roman"/>
                <a:ea typeface="华文细黑"/>
                <a:cs typeface="Times New Roman"/>
              </a:rPr>
              <a:t>信息点</a:t>
            </a:r>
            <a:r>
              <a:rPr lang="en-US" altLang="zh-CN" sz="2800" kern="100" dirty="0">
                <a:latin typeface="宋体"/>
                <a:ea typeface="华文细黑"/>
                <a:cs typeface="Times New Roman"/>
              </a:rPr>
              <a:t>②</a:t>
            </a:r>
            <a:r>
              <a:rPr lang="zh-CN" altLang="zh-CN" sz="2800" kern="100" dirty="0">
                <a:latin typeface="Times New Roman"/>
                <a:ea typeface="华文细黑"/>
                <a:cs typeface="Times New Roman"/>
              </a:rPr>
              <a:t>　我国政府坚持依法行政，自觉接受人民的监督。</a:t>
            </a:r>
            <a:endParaRPr lang="zh-CN" altLang="zh-CN" sz="2800" kern="100" dirty="0">
              <a:latin typeface="宋体"/>
              <a:cs typeface="Courier New"/>
            </a:endParaRPr>
          </a:p>
          <a:p>
            <a:pPr>
              <a:lnSpc>
                <a:spcPct val="150000"/>
              </a:lnSpc>
            </a:pPr>
            <a:r>
              <a:rPr lang="zh-CN" altLang="zh-CN" sz="2800" kern="100" dirty="0">
                <a:latin typeface="Times New Roman"/>
                <a:ea typeface="华文细黑"/>
                <a:cs typeface="Times New Roman"/>
              </a:rPr>
              <a:t>信息点</a:t>
            </a:r>
            <a:r>
              <a:rPr lang="en-US" altLang="zh-CN" sz="2800" kern="100" dirty="0">
                <a:latin typeface="宋体"/>
                <a:ea typeface="华文细黑"/>
                <a:cs typeface="Times New Roman"/>
              </a:rPr>
              <a:t>③</a:t>
            </a:r>
            <a:r>
              <a:rPr lang="zh-CN" altLang="zh-CN" sz="2800" kern="100" dirty="0">
                <a:latin typeface="Times New Roman"/>
                <a:ea typeface="华文细黑"/>
                <a:cs typeface="Times New Roman"/>
              </a:rPr>
              <a:t>　简政放权，转变职能，有利于营造公平竞争的市场环境，增强市场主体的活力，促进经济增长</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nSpc>
                <a:spcPct val="150000"/>
              </a:lnSpc>
            </a:pPr>
            <a:r>
              <a:rPr lang="zh-CN" altLang="zh-CN" sz="2800" kern="100" dirty="0">
                <a:latin typeface="Times New Roman"/>
                <a:ea typeface="华文细黑"/>
                <a:cs typeface="Times New Roman"/>
              </a:rPr>
              <a:t>信息点</a:t>
            </a:r>
            <a:r>
              <a:rPr lang="en-US" altLang="zh-CN" sz="2800" kern="100" dirty="0">
                <a:latin typeface="宋体"/>
                <a:ea typeface="华文细黑"/>
                <a:cs typeface="Times New Roman"/>
              </a:rPr>
              <a:t>④</a:t>
            </a:r>
            <a:r>
              <a:rPr lang="zh-CN" altLang="zh-CN" sz="2800" kern="100" dirty="0">
                <a:latin typeface="Times New Roman"/>
                <a:ea typeface="华文细黑"/>
                <a:cs typeface="Times New Roman"/>
              </a:rPr>
              <a:t>　国务院兑现取消和调整审批事项承诺，有利于建设诚信政府，树立政府的权威。</a:t>
            </a:r>
            <a:endParaRPr lang="zh-CN" altLang="zh-CN" sz="2800" kern="100" dirty="0">
              <a:latin typeface="宋体"/>
              <a:cs typeface="Courier New"/>
            </a:endParaRPr>
          </a:p>
        </p:txBody>
      </p:sp>
    </p:spTree>
    <p:extLst>
      <p:ext uri="{BB962C8B-B14F-4D97-AF65-F5344CB8AC3E}">
        <p14:creationId xmlns:p14="http://schemas.microsoft.com/office/powerpoint/2010/main" val="2513568726"/>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581452" y="2556238"/>
            <a:ext cx="10698330" cy="1953676"/>
          </a:xfrm>
          <a:prstGeom prst="rect">
            <a:avLst/>
          </a:prstGeom>
        </p:spPr>
        <p:txBody>
          <a:bodyPr>
            <a:spAutoFit/>
          </a:bodyPr>
          <a:lstStyle/>
          <a:p>
            <a:pPr lvl="0">
              <a:lnSpc>
                <a:spcPct val="150000"/>
              </a:lnSpc>
            </a:pPr>
            <a:r>
              <a:rPr lang="zh-CN" altLang="en-US" sz="2800" b="1" dirty="0">
                <a:solidFill>
                  <a:schemeClr val="accent6">
                    <a:lumMod val="75000"/>
                  </a:schemeClr>
                </a:solidFill>
                <a:latin typeface="+mj-ea"/>
              </a:rPr>
              <a:t>命题</a:t>
            </a:r>
            <a:r>
              <a:rPr lang="zh-CN" altLang="en-US" sz="2800" b="1" dirty="0" smtClean="0">
                <a:solidFill>
                  <a:schemeClr val="accent6">
                    <a:lumMod val="75000"/>
                  </a:schemeClr>
                </a:solidFill>
                <a:latin typeface="+mj-ea"/>
              </a:rPr>
              <a:t>猜想  </a:t>
            </a:r>
            <a:r>
              <a:rPr lang="zh-CN" altLang="zh-CN" sz="2800" kern="100" dirty="0" smtClean="0">
                <a:latin typeface="Times New Roman"/>
                <a:ea typeface="华文细黑"/>
                <a:cs typeface="Times New Roman"/>
              </a:rPr>
              <a:t>深化</a:t>
            </a:r>
            <a:r>
              <a:rPr lang="zh-CN" altLang="zh-CN" sz="2800" kern="100" dirty="0">
                <a:latin typeface="Times New Roman"/>
                <a:ea typeface="华文细黑"/>
                <a:cs typeface="Times New Roman"/>
              </a:rPr>
              <a:t>行政审批制度改革，简政放权，有利于创新政府管理方式，建设服务型政府。结合政府的相关知识考查简政放权，成为近年高考的热点。</a:t>
            </a:r>
            <a:endParaRPr lang="en-US" altLang="zh-CN" sz="2800" dirty="0" smtClean="0">
              <a:latin typeface="Times New Roman"/>
              <a:ea typeface="华文细黑"/>
              <a:cs typeface="Times New Roman"/>
            </a:endParaRPr>
          </a:p>
        </p:txBody>
      </p:sp>
      <p:sp>
        <p:nvSpPr>
          <p:cNvPr id="8" name="矩形 7"/>
          <p:cNvSpPr/>
          <p:nvPr/>
        </p:nvSpPr>
        <p:spPr>
          <a:xfrm>
            <a:off x="0" y="1341562"/>
            <a:ext cx="2062758" cy="504056"/>
          </a:xfrm>
          <a:prstGeom prst="rect">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97482" y="1164664"/>
            <a:ext cx="2088232" cy="668428"/>
          </a:xfrm>
          <a:prstGeom prst="rect">
            <a:avLst/>
          </a:prstGeom>
        </p:spPr>
        <p:txBody>
          <a:bodyPr wrap="square" lIns="121898" tIns="60948" rIns="121898" bIns="60948">
            <a:spAutoFit/>
          </a:bodyPr>
          <a:lstStyle/>
          <a:p>
            <a:pPr algn="ctr">
              <a:lnSpc>
                <a:spcPct val="150000"/>
              </a:lnSpc>
              <a:spcAft>
                <a:spcPts val="0"/>
              </a:spcAft>
              <a:tabLst>
                <a:tab pos="1890395" algn="l"/>
              </a:tabLst>
            </a:pPr>
            <a:r>
              <a:rPr lang="zh-CN" altLang="en-US" sz="2800" b="1" kern="100" dirty="0">
                <a:solidFill>
                  <a:schemeClr val="bg1"/>
                </a:solidFill>
                <a:latin typeface="宋体"/>
                <a:cs typeface="Courier New"/>
              </a:rPr>
              <a:t>命题前瞻</a:t>
            </a:r>
          </a:p>
        </p:txBody>
      </p:sp>
    </p:spTree>
    <p:extLst>
      <p:ext uri="{BB962C8B-B14F-4D97-AF65-F5344CB8AC3E}">
        <p14:creationId xmlns:p14="http://schemas.microsoft.com/office/powerpoint/2010/main" val="3497862506"/>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54136" y="765498"/>
            <a:ext cx="10349582" cy="738664"/>
          </a:xfrm>
          <a:prstGeom prst="rect">
            <a:avLst/>
          </a:prstGeom>
        </p:spPr>
        <p:txBody>
          <a:bodyPr wrap="square">
            <a:spAutoFit/>
          </a:bodyPr>
          <a:lstStyle/>
          <a:p>
            <a:pPr lvl="0">
              <a:lnSpc>
                <a:spcPct val="150000"/>
              </a:lnSpc>
            </a:pPr>
            <a:r>
              <a:rPr lang="zh-CN" altLang="en-US" sz="2800" b="1" dirty="0">
                <a:solidFill>
                  <a:schemeClr val="accent6">
                    <a:lumMod val="75000"/>
                  </a:schemeClr>
                </a:solidFill>
                <a:latin typeface="+mj-ea"/>
              </a:rPr>
              <a:t>命题</a:t>
            </a:r>
            <a:r>
              <a:rPr lang="zh-CN" altLang="en-US" sz="2800" b="1" dirty="0" smtClean="0">
                <a:solidFill>
                  <a:schemeClr val="accent6">
                    <a:lumMod val="75000"/>
                  </a:schemeClr>
                </a:solidFill>
                <a:latin typeface="+mj-ea"/>
              </a:rPr>
              <a:t>预测</a:t>
            </a:r>
            <a:endParaRPr lang="zh-CN" altLang="en-US" sz="2800" dirty="0"/>
          </a:p>
        </p:txBody>
      </p:sp>
      <p:sp>
        <p:nvSpPr>
          <p:cNvPr id="3" name="矩形 2"/>
          <p:cNvSpPr/>
          <p:nvPr/>
        </p:nvSpPr>
        <p:spPr>
          <a:xfrm>
            <a:off x="384692" y="1331684"/>
            <a:ext cx="11572430" cy="3970318"/>
          </a:xfrm>
          <a:prstGeom prst="rect">
            <a:avLst/>
          </a:prstGeom>
        </p:spPr>
        <p:txBody>
          <a:bodyPr>
            <a:spAutoFit/>
          </a:bodyPr>
          <a:lstStyle/>
          <a:p>
            <a:pPr>
              <a:lnSpc>
                <a:spcPct val="150000"/>
              </a:lnSpc>
              <a:tabLst>
                <a:tab pos="2340610" algn="l"/>
              </a:tabLst>
            </a:pPr>
            <a:r>
              <a:rPr lang="en-US" altLang="zh-CN" sz="2800" kern="100" dirty="0">
                <a:latin typeface="Times New Roman"/>
                <a:ea typeface="华文细黑"/>
                <a:cs typeface="Courier New"/>
              </a:rPr>
              <a:t>1.2015</a:t>
            </a:r>
            <a:r>
              <a:rPr lang="zh-CN" altLang="zh-CN" sz="2800" kern="100" dirty="0">
                <a:latin typeface="Times New Roman"/>
                <a:ea typeface="华文细黑"/>
                <a:cs typeface="Times New Roman"/>
              </a:rPr>
              <a:t>年</a:t>
            </a:r>
            <a:r>
              <a:rPr lang="en-US" altLang="zh-CN" sz="2800" kern="100" dirty="0">
                <a:latin typeface="Times New Roman"/>
                <a:ea typeface="华文细黑"/>
                <a:cs typeface="Courier New"/>
              </a:rPr>
              <a:t>3</a:t>
            </a:r>
            <a:r>
              <a:rPr lang="zh-CN" altLang="zh-CN" sz="2800" kern="100" dirty="0">
                <a:latin typeface="Times New Roman"/>
                <a:ea typeface="华文细黑"/>
                <a:cs typeface="Times New Roman"/>
              </a:rPr>
              <a:t>月</a:t>
            </a:r>
            <a:r>
              <a:rPr lang="en-US" altLang="zh-CN" sz="2800" kern="100" dirty="0">
                <a:latin typeface="Times New Roman"/>
                <a:ea typeface="华文细黑"/>
                <a:cs typeface="Courier New"/>
              </a:rPr>
              <a:t>5</a:t>
            </a:r>
            <a:r>
              <a:rPr lang="zh-CN" altLang="zh-CN" sz="2800" kern="100" dirty="0">
                <a:latin typeface="Times New Roman"/>
                <a:ea typeface="华文细黑"/>
                <a:cs typeface="Times New Roman"/>
              </a:rPr>
              <a:t>日，李克强总理在《政府工作报告》中谈到简政放权时说：</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大道至简，有权不可任性。</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为此，政府应该</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r>
              <a:rPr lang="en-US" altLang="zh-CN" sz="2800" kern="100" dirty="0">
                <a:latin typeface="宋体"/>
                <a:ea typeface="华文细黑"/>
                <a:cs typeface="Times New Roman"/>
              </a:rPr>
              <a:t> </a:t>
            </a:r>
            <a:endParaRPr lang="en-US" altLang="zh-CN" sz="2800" kern="100" dirty="0" smtClean="0">
              <a:latin typeface="宋体"/>
              <a:ea typeface="华文细黑"/>
              <a:cs typeface="Times New Roman"/>
            </a:endParaRPr>
          </a:p>
          <a:p>
            <a:pPr>
              <a:lnSpc>
                <a:spcPct val="150000"/>
              </a:lnSpc>
              <a:tabLst>
                <a:tab pos="2340610" algn="l"/>
              </a:tabLst>
            </a:pPr>
            <a:r>
              <a:rPr lang="en-US" altLang="zh-CN" sz="2800" kern="100" dirty="0" smtClean="0">
                <a:latin typeface="宋体"/>
                <a:ea typeface="华文细黑"/>
                <a:cs typeface="Times New Roman"/>
              </a:rPr>
              <a:t>①</a:t>
            </a:r>
            <a:r>
              <a:rPr lang="zh-CN" altLang="zh-CN" sz="2800" kern="100" dirty="0">
                <a:latin typeface="Times New Roman"/>
                <a:ea typeface="华文细黑"/>
                <a:cs typeface="Times New Roman"/>
              </a:rPr>
              <a:t>切实履行职能，自觉接受监督　</a:t>
            </a:r>
            <a:r>
              <a:rPr lang="en-US" altLang="zh-CN" sz="2800" kern="100" dirty="0">
                <a:latin typeface="宋体"/>
                <a:ea typeface="华文细黑"/>
                <a:cs typeface="Times New Roman"/>
              </a:rPr>
              <a:t>②</a:t>
            </a:r>
            <a:r>
              <a:rPr lang="zh-CN" altLang="zh-CN" sz="2800" kern="100" dirty="0">
                <a:latin typeface="Times New Roman"/>
                <a:ea typeface="华文细黑"/>
                <a:cs typeface="Times New Roman"/>
              </a:rPr>
              <a:t>坚持审慎用权，依法民主执政　</a:t>
            </a:r>
            <a:r>
              <a:rPr lang="en-US" altLang="zh-CN" sz="2800" kern="100" dirty="0">
                <a:latin typeface="宋体"/>
                <a:ea typeface="华文细黑"/>
                <a:cs typeface="Times New Roman"/>
              </a:rPr>
              <a:t>③</a:t>
            </a:r>
            <a:r>
              <a:rPr lang="zh-CN" altLang="zh-CN" sz="2800" kern="100" dirty="0">
                <a:latin typeface="Times New Roman"/>
                <a:ea typeface="华文细黑"/>
                <a:cs typeface="Times New Roman"/>
              </a:rPr>
              <a:t>转变政府职能，更好服务人民　</a:t>
            </a:r>
            <a:r>
              <a:rPr lang="en-US" altLang="zh-CN" sz="2800" kern="100" dirty="0">
                <a:latin typeface="宋体"/>
                <a:ea typeface="华文细黑"/>
                <a:cs typeface="Times New Roman"/>
              </a:rPr>
              <a:t>④</a:t>
            </a:r>
            <a:r>
              <a:rPr lang="zh-CN" altLang="zh-CN" sz="2800" kern="100" dirty="0">
                <a:latin typeface="Times New Roman"/>
                <a:ea typeface="华文细黑"/>
                <a:cs typeface="Times New Roman"/>
              </a:rPr>
              <a:t>制定相关法律，规范政府权力</a:t>
            </a:r>
            <a:endParaRPr lang="zh-CN" altLang="zh-CN" sz="2800" kern="100" dirty="0">
              <a:latin typeface="宋体"/>
              <a:cs typeface="Courier New"/>
            </a:endParaRPr>
          </a:p>
          <a:p>
            <a:pPr>
              <a:lnSpc>
                <a:spcPct val="150000"/>
              </a:lnSpc>
              <a:tabLst>
                <a:tab pos="2340610" algn="l"/>
              </a:tabLst>
            </a:pPr>
            <a:r>
              <a:rPr lang="en-US" altLang="zh-CN" sz="2800" kern="100" dirty="0">
                <a:latin typeface="Times New Roman"/>
                <a:ea typeface="华文细黑"/>
                <a:cs typeface="Courier New"/>
              </a:rPr>
              <a:t>A.</a:t>
            </a:r>
            <a:r>
              <a:rPr lang="en-US" altLang="zh-CN" sz="2800" kern="100" dirty="0">
                <a:latin typeface="宋体"/>
                <a:ea typeface="华文细黑"/>
                <a:cs typeface="Times New Roman"/>
              </a:rPr>
              <a:t>①②</a:t>
            </a:r>
            <a:r>
              <a:rPr lang="en-US" altLang="zh-CN" sz="2800" kern="100" dirty="0">
                <a:latin typeface="Times New Roman"/>
                <a:ea typeface="华文细黑"/>
                <a:cs typeface="Courier New"/>
              </a:rPr>
              <a:t>  B.</a:t>
            </a:r>
            <a:r>
              <a:rPr lang="en-US" altLang="zh-CN" sz="2800" kern="100" dirty="0">
                <a:latin typeface="宋体"/>
                <a:ea typeface="华文细黑"/>
                <a:cs typeface="Times New Roman"/>
              </a:rPr>
              <a:t>①③</a:t>
            </a:r>
            <a:r>
              <a:rPr lang="en-US" altLang="zh-CN" sz="2800" kern="100" dirty="0">
                <a:latin typeface="Times New Roman"/>
                <a:ea typeface="华文细黑"/>
                <a:cs typeface="Courier New"/>
              </a:rPr>
              <a:t>  C.</a:t>
            </a:r>
            <a:r>
              <a:rPr lang="en-US" altLang="zh-CN" sz="2800" kern="100" dirty="0">
                <a:latin typeface="宋体"/>
                <a:ea typeface="华文细黑"/>
                <a:cs typeface="Times New Roman"/>
              </a:rPr>
              <a:t>②③</a:t>
            </a:r>
            <a:r>
              <a:rPr lang="en-US" altLang="zh-CN" sz="2800" kern="100" dirty="0">
                <a:latin typeface="Times New Roman"/>
                <a:ea typeface="华文细黑"/>
                <a:cs typeface="Courier New"/>
              </a:rPr>
              <a:t>  D.</a:t>
            </a:r>
            <a:r>
              <a:rPr lang="en-US" altLang="zh-CN" sz="2800" kern="100" dirty="0">
                <a:latin typeface="宋体"/>
                <a:ea typeface="华文细黑"/>
                <a:cs typeface="Times New Roman"/>
              </a:rPr>
              <a:t>②④</a:t>
            </a:r>
            <a:endParaRPr lang="zh-CN" altLang="zh-CN" sz="2800" kern="100" dirty="0">
              <a:latin typeface="宋体"/>
              <a:cs typeface="Courier New"/>
            </a:endParaRPr>
          </a:p>
          <a:p>
            <a:pPr>
              <a:lnSpc>
                <a:spcPct val="150000"/>
              </a:lnSpc>
            </a:pPr>
            <a:r>
              <a:rPr lang="zh-CN" altLang="zh-CN" sz="2800" b="1" kern="100" dirty="0" smtClean="0">
                <a:solidFill>
                  <a:srgbClr val="0000FF"/>
                </a:solidFill>
                <a:latin typeface="Times New Roman"/>
                <a:cs typeface="Times New Roman"/>
              </a:rPr>
              <a:t>解析</a:t>
            </a:r>
            <a:r>
              <a:rPr lang="zh-CN" altLang="zh-CN" sz="2800" b="1" kern="100" dirty="0">
                <a:solidFill>
                  <a:srgbClr val="0000FF"/>
                </a:solidFill>
                <a:latin typeface="Times New Roman"/>
                <a:cs typeface="Times New Roman"/>
              </a:rPr>
              <a:t>　</a:t>
            </a:r>
            <a:r>
              <a:rPr lang="zh-CN" altLang="zh-CN" sz="2800" kern="100" dirty="0">
                <a:latin typeface="楷体_GB2312"/>
                <a:ea typeface="华文细黑"/>
                <a:cs typeface="Times New Roman"/>
              </a:rPr>
              <a:t>党坚持民主执政，②不符合题意。制定法律是人大的职权，④不选。</a:t>
            </a:r>
            <a:endParaRPr lang="zh-CN" altLang="en-US" sz="2800" dirty="0"/>
          </a:p>
        </p:txBody>
      </p:sp>
      <p:sp>
        <p:nvSpPr>
          <p:cNvPr id="5" name="矩形 4"/>
          <p:cNvSpPr/>
          <p:nvPr/>
        </p:nvSpPr>
        <p:spPr>
          <a:xfrm>
            <a:off x="8255446" y="2133650"/>
            <a:ext cx="423514" cy="523220"/>
          </a:xfrm>
          <a:prstGeom prst="rect">
            <a:avLst/>
          </a:prstGeom>
        </p:spPr>
        <p:txBody>
          <a:bodyPr wrap="none">
            <a:spAutoFit/>
          </a:bodyPr>
          <a:lstStyle/>
          <a:p>
            <a:r>
              <a:rPr lang="en-US" altLang="zh-CN" sz="2800" kern="100" dirty="0">
                <a:solidFill>
                  <a:schemeClr val="accent6">
                    <a:lumMod val="75000"/>
                  </a:schemeClr>
                </a:solidFill>
                <a:latin typeface="Times New Roman"/>
                <a:ea typeface="华文细黑"/>
                <a:cs typeface="Courier New"/>
              </a:rPr>
              <a:t>B</a:t>
            </a:r>
            <a:endParaRPr lang="zh-CN" altLang="en-US" dirty="0">
              <a:solidFill>
                <a:schemeClr val="accent6">
                  <a:lumMod val="75000"/>
                </a:schemeClr>
              </a:solidFill>
            </a:endParaRPr>
          </a:p>
        </p:txBody>
      </p:sp>
      <p:sp>
        <p:nvSpPr>
          <p:cNvPr id="7" name="Rectangle 21">
            <a:hlinkClick r:id="rId2" action="ppaction://hlinksldjump"/>
          </p:cNvPr>
          <p:cNvSpPr>
            <a:spLocks noChangeArrowheads="1"/>
          </p:cNvSpPr>
          <p:nvPr/>
        </p:nvSpPr>
        <p:spPr bwMode="auto">
          <a:xfrm>
            <a:off x="186552" y="1894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8" name="Rectangle 21">
            <a:hlinkClick r:id="rId3" action="ppaction://hlinksldjump"/>
          </p:cNvPr>
          <p:cNvSpPr>
            <a:spLocks noChangeArrowheads="1"/>
          </p:cNvSpPr>
          <p:nvPr/>
        </p:nvSpPr>
        <p:spPr bwMode="auto">
          <a:xfrm>
            <a:off x="620475" y="1894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9" name="Rectangle 21">
            <a:hlinkClick r:id="rId4" action="ppaction://hlinksldjump"/>
          </p:cNvPr>
          <p:cNvSpPr>
            <a:spLocks noChangeArrowheads="1"/>
          </p:cNvSpPr>
          <p:nvPr/>
        </p:nvSpPr>
        <p:spPr bwMode="auto">
          <a:xfrm>
            <a:off x="1054398" y="1894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cxnSp>
        <p:nvCxnSpPr>
          <p:cNvPr id="10" name="直接连接符 9"/>
          <p:cNvCxnSpPr/>
          <p:nvPr/>
        </p:nvCxnSpPr>
        <p:spPr>
          <a:xfrm>
            <a:off x="25473" y="729395"/>
            <a:ext cx="12118405" cy="35906"/>
          </a:xfrm>
          <a:prstGeom prst="line">
            <a:avLst/>
          </a:prstGeom>
          <a:ln w="12700">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11" name="矩形 10"/>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2" name="圆角矩形 11"/>
          <p:cNvSpPr/>
          <p:nvPr/>
        </p:nvSpPr>
        <p:spPr>
          <a:xfrm>
            <a:off x="10905244"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23335121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linds(horizontal)">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3">
                                            <p:txEl>
                                              <p:pRg st="3" end="3"/>
                                            </p:txEl>
                                          </p:spTgt>
                                        </p:tgtEl>
                                      </p:cBhvr>
                                    </p:animEffect>
                                    <p:set>
                                      <p:cBhvr>
                                        <p:cTn id="17" dur="1" fill="hold">
                                          <p:stCondLst>
                                            <p:cond delay="499"/>
                                          </p:stCondLst>
                                        </p:cTn>
                                        <p:tgtEl>
                                          <p:spTgt spid="3">
                                            <p:txEl>
                                              <p:pRg st="3" end="3"/>
                                            </p:txEl>
                                          </p:spTgt>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5"/>
                                        </p:tgtEl>
                                      </p:cBhvr>
                                    </p:animEffect>
                                    <p:set>
                                      <p:cBhvr>
                                        <p:cTn id="20" dur="1" fill="hold">
                                          <p:stCondLst>
                                            <p:cond delay="499"/>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3" grpId="0" uiExpand="1" build="allAtOnce"/>
      <p:bldP spid="5" grpId="0"/>
      <p:bldP spid="5" grpId="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620632" y="867964"/>
            <a:ext cx="10947561" cy="5226126"/>
          </a:xfrm>
          <a:prstGeom prst="rect">
            <a:avLst/>
          </a:prstGeom>
        </p:spPr>
        <p:txBody>
          <a:bodyPr>
            <a:spAutoFit/>
          </a:bodyPr>
          <a:lstStyle/>
          <a:p>
            <a:pPr>
              <a:lnSpc>
                <a:spcPct val="150000"/>
              </a:lnSpc>
              <a:tabLst>
                <a:tab pos="2340610" algn="l"/>
              </a:tabLst>
            </a:pP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国务院关于取消和下放一批行政审批项目等事项的决定》指出，加快形成权界清晰、分工合理、权责一致、运转高效、法治保障的国务院机构职能体系，真正做到该管的管住管好，不该管的不管不干预，切实提高政府管理科学化水平。这一要求</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2800" kern="100" dirty="0">
              <a:latin typeface="宋体"/>
              <a:cs typeface="Courier New"/>
            </a:endParaRPr>
          </a:p>
          <a:p>
            <a:pPr>
              <a:lnSpc>
                <a:spcPct val="150000"/>
              </a:lnSpc>
              <a:tabLst>
                <a:tab pos="2340610" algn="l"/>
              </a:tabLst>
            </a:pPr>
            <a:r>
              <a:rPr lang="en-US" altLang="zh-CN" sz="2800" kern="100" dirty="0">
                <a:latin typeface="宋体"/>
                <a:ea typeface="华文细黑"/>
                <a:cs typeface="Times New Roman"/>
              </a:rPr>
              <a:t>①</a:t>
            </a:r>
            <a:r>
              <a:rPr lang="zh-CN" altLang="zh-CN" sz="2800" kern="100" dirty="0">
                <a:latin typeface="Times New Roman"/>
                <a:ea typeface="华文细黑"/>
                <a:cs typeface="Times New Roman"/>
              </a:rPr>
              <a:t>提高了各级政府的决策效率和水平　</a:t>
            </a:r>
            <a:r>
              <a:rPr lang="en-US" altLang="zh-CN" sz="2800" kern="100" dirty="0">
                <a:latin typeface="宋体"/>
                <a:ea typeface="华文细黑"/>
                <a:cs typeface="Times New Roman"/>
              </a:rPr>
              <a:t>②</a:t>
            </a:r>
            <a:r>
              <a:rPr lang="zh-CN" altLang="zh-CN" sz="2800" kern="100" dirty="0">
                <a:latin typeface="Times New Roman"/>
                <a:ea typeface="华文细黑"/>
                <a:cs typeface="Times New Roman"/>
              </a:rPr>
              <a:t>强化了政府的管理职能，有利于建设服务型政府　</a:t>
            </a:r>
            <a:r>
              <a:rPr lang="en-US" altLang="zh-CN" sz="2800" kern="100" dirty="0">
                <a:latin typeface="宋体"/>
                <a:ea typeface="华文细黑"/>
                <a:cs typeface="Times New Roman"/>
              </a:rPr>
              <a:t>③</a:t>
            </a:r>
            <a:r>
              <a:rPr lang="zh-CN" altLang="zh-CN" sz="2800" kern="100" dirty="0">
                <a:latin typeface="Times New Roman"/>
                <a:ea typeface="华文细黑"/>
                <a:cs typeface="Times New Roman"/>
              </a:rPr>
              <a:t>减少了各级政府对社会的管理责任　</a:t>
            </a:r>
            <a:r>
              <a:rPr lang="en-US" altLang="zh-CN" sz="2800" kern="100" dirty="0">
                <a:latin typeface="宋体"/>
                <a:ea typeface="华文细黑"/>
                <a:cs typeface="Times New Roman"/>
              </a:rPr>
              <a:t>④</a:t>
            </a:r>
            <a:r>
              <a:rPr lang="zh-CN" altLang="zh-CN" sz="2800" kern="100" dirty="0">
                <a:latin typeface="Times New Roman"/>
                <a:ea typeface="华文细黑"/>
                <a:cs typeface="Times New Roman"/>
              </a:rPr>
              <a:t>强化了政府的责任，促进政府坚持对人民负责的原则</a:t>
            </a:r>
            <a:endParaRPr lang="zh-CN" altLang="zh-CN" sz="2800" kern="100" dirty="0">
              <a:latin typeface="宋体"/>
              <a:cs typeface="Courier New"/>
            </a:endParaRPr>
          </a:p>
          <a:p>
            <a:pPr>
              <a:lnSpc>
                <a:spcPct val="150000"/>
              </a:lnSpc>
            </a:pPr>
            <a:r>
              <a:rPr lang="en-US" altLang="zh-CN" sz="2800" kern="100" dirty="0">
                <a:latin typeface="Times New Roman"/>
                <a:ea typeface="华文细黑"/>
              </a:rPr>
              <a:t>A.</a:t>
            </a:r>
            <a:r>
              <a:rPr lang="en-US" altLang="zh-CN" sz="2800" kern="100" dirty="0">
                <a:latin typeface="宋体"/>
                <a:ea typeface="华文细黑"/>
                <a:cs typeface="Times New Roman"/>
              </a:rPr>
              <a:t>①②</a:t>
            </a:r>
            <a:r>
              <a:rPr lang="en-US" altLang="zh-CN" sz="2800" kern="100" dirty="0">
                <a:latin typeface="Times New Roman"/>
                <a:ea typeface="华文细黑"/>
              </a:rPr>
              <a:t>  </a:t>
            </a:r>
            <a:r>
              <a:rPr lang="en-US" altLang="zh-CN" sz="2800" kern="100" dirty="0" smtClean="0">
                <a:latin typeface="Times New Roman"/>
                <a:ea typeface="华文细黑"/>
              </a:rPr>
              <a:t>	B</a:t>
            </a:r>
            <a:r>
              <a:rPr lang="en-US" altLang="zh-CN" sz="2800" kern="100" dirty="0">
                <a:latin typeface="Times New Roman"/>
                <a:ea typeface="华文细黑"/>
              </a:rPr>
              <a:t>.</a:t>
            </a:r>
            <a:r>
              <a:rPr lang="en-US" altLang="zh-CN" sz="2800" kern="100" dirty="0">
                <a:latin typeface="宋体"/>
                <a:ea typeface="华文细黑"/>
                <a:cs typeface="Times New Roman"/>
              </a:rPr>
              <a:t>①③</a:t>
            </a:r>
            <a:r>
              <a:rPr lang="en-US" altLang="zh-CN" sz="2800" kern="100" dirty="0">
                <a:latin typeface="Times New Roman"/>
                <a:ea typeface="华文细黑"/>
              </a:rPr>
              <a:t>  </a:t>
            </a:r>
            <a:r>
              <a:rPr lang="en-US" altLang="zh-CN" sz="2800" kern="100" dirty="0" smtClean="0">
                <a:latin typeface="Times New Roman"/>
                <a:ea typeface="华文细黑"/>
              </a:rPr>
              <a:t>		C</a:t>
            </a:r>
            <a:r>
              <a:rPr lang="en-US" altLang="zh-CN" sz="2800" kern="100" dirty="0">
                <a:latin typeface="Times New Roman"/>
                <a:ea typeface="华文细黑"/>
              </a:rPr>
              <a:t>.</a:t>
            </a:r>
            <a:r>
              <a:rPr lang="en-US" altLang="zh-CN" sz="2800" kern="100" dirty="0">
                <a:latin typeface="宋体"/>
                <a:ea typeface="华文细黑"/>
                <a:cs typeface="Times New Roman"/>
              </a:rPr>
              <a:t>②④</a:t>
            </a:r>
            <a:r>
              <a:rPr lang="en-US" altLang="zh-CN" sz="2800" kern="100" dirty="0">
                <a:latin typeface="Times New Roman"/>
                <a:ea typeface="华文细黑"/>
              </a:rPr>
              <a:t>  </a:t>
            </a:r>
            <a:r>
              <a:rPr lang="en-US" altLang="zh-CN" sz="2800" kern="100" dirty="0" smtClean="0">
                <a:latin typeface="Times New Roman"/>
                <a:ea typeface="华文细黑"/>
              </a:rPr>
              <a:t>		D</a:t>
            </a:r>
            <a:r>
              <a:rPr lang="en-US" altLang="zh-CN" sz="2800" kern="100" dirty="0">
                <a:latin typeface="Times New Roman"/>
                <a:ea typeface="华文细黑"/>
              </a:rPr>
              <a:t>.</a:t>
            </a:r>
            <a:r>
              <a:rPr lang="en-US" altLang="zh-CN" sz="2800" kern="100" dirty="0">
                <a:latin typeface="宋体"/>
                <a:ea typeface="华文细黑"/>
                <a:cs typeface="Times New Roman"/>
              </a:rPr>
              <a:t>③④</a:t>
            </a:r>
            <a:endParaRPr lang="zh-CN" altLang="en-US" sz="2800" dirty="0"/>
          </a:p>
        </p:txBody>
      </p:sp>
      <p:sp>
        <p:nvSpPr>
          <p:cNvPr id="8" name="Rectangle 21">
            <a:hlinkClick r:id="rId2" action="ppaction://hlinksldjump"/>
          </p:cNvPr>
          <p:cNvSpPr>
            <a:spLocks noChangeArrowheads="1"/>
          </p:cNvSpPr>
          <p:nvPr/>
        </p:nvSpPr>
        <p:spPr bwMode="auto">
          <a:xfrm>
            <a:off x="186552" y="1894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9" name="Rectangle 21">
            <a:hlinkClick r:id="rId3" action="ppaction://hlinksldjump"/>
          </p:cNvPr>
          <p:cNvSpPr>
            <a:spLocks noChangeArrowheads="1"/>
          </p:cNvSpPr>
          <p:nvPr/>
        </p:nvSpPr>
        <p:spPr bwMode="auto">
          <a:xfrm>
            <a:off x="620475" y="1894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0" name="Rectangle 21">
            <a:hlinkClick r:id="rId4" action="ppaction://hlinksldjump"/>
          </p:cNvPr>
          <p:cNvSpPr>
            <a:spLocks noChangeArrowheads="1"/>
          </p:cNvSpPr>
          <p:nvPr/>
        </p:nvSpPr>
        <p:spPr bwMode="auto">
          <a:xfrm>
            <a:off x="1054398" y="1894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cxnSp>
        <p:nvCxnSpPr>
          <p:cNvPr id="11" name="直接连接符 10"/>
          <p:cNvCxnSpPr/>
          <p:nvPr/>
        </p:nvCxnSpPr>
        <p:spPr>
          <a:xfrm>
            <a:off x="25473" y="729395"/>
            <a:ext cx="12118405" cy="35906"/>
          </a:xfrm>
          <a:prstGeom prst="line">
            <a:avLst/>
          </a:prstGeom>
          <a:ln w="12700">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7" name="矩形 6"/>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2" name="圆角矩形 11">
            <a:hlinkClick r:id="rId5" action="ppaction://hlinksldjump"/>
          </p:cNvPr>
          <p:cNvSpPr/>
          <p:nvPr/>
        </p:nvSpPr>
        <p:spPr>
          <a:xfrm>
            <a:off x="10905244"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3215578093"/>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矩形 2"/>
          <p:cNvSpPr/>
          <p:nvPr/>
        </p:nvSpPr>
        <p:spPr>
          <a:xfrm>
            <a:off x="620632" y="1626043"/>
            <a:ext cx="10947561" cy="2677656"/>
          </a:xfrm>
          <a:prstGeom prst="rect">
            <a:avLst/>
          </a:prstGeom>
        </p:spPr>
        <p:txBody>
          <a:bodyPr>
            <a:spAutoFit/>
          </a:bodyPr>
          <a:lstStyle/>
          <a:p>
            <a:pPr>
              <a:lnSpc>
                <a:spcPct val="150000"/>
              </a:lnSpc>
              <a:tabLst>
                <a:tab pos="2340610" algn="l"/>
              </a:tabLst>
            </a:pPr>
            <a:r>
              <a:rPr lang="zh-CN" altLang="zh-CN" sz="2800" b="1" kern="100" dirty="0">
                <a:solidFill>
                  <a:srgbClr val="0000FF"/>
                </a:solidFill>
                <a:latin typeface="Times New Roman"/>
                <a:cs typeface="Times New Roman"/>
              </a:rPr>
              <a:t>解析　</a:t>
            </a:r>
            <a:r>
              <a:rPr lang="zh-CN" altLang="zh-CN" sz="2800" kern="100" dirty="0">
                <a:latin typeface="Times New Roman"/>
                <a:ea typeface="华文细黑"/>
                <a:cs typeface="Times New Roman"/>
              </a:rPr>
              <a:t>题干强调提高政府管理科学化水平，</a:t>
            </a:r>
            <a:r>
              <a:rPr lang="zh-CN" altLang="zh-CN" sz="2800" kern="100" dirty="0">
                <a:latin typeface="宋体"/>
                <a:ea typeface="华文细黑"/>
                <a:cs typeface="宋体"/>
              </a:rPr>
              <a:t>①</a:t>
            </a:r>
            <a:r>
              <a:rPr lang="zh-CN" altLang="zh-CN" sz="2800" kern="100" dirty="0">
                <a:latin typeface="Times New Roman"/>
                <a:ea typeface="华文细黑"/>
                <a:cs typeface="Times New Roman"/>
              </a:rPr>
              <a:t>与题意不符</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nSpc>
                <a:spcPct val="150000"/>
              </a:lnSpc>
              <a:tabLst>
                <a:tab pos="2340610" algn="l"/>
              </a:tabLst>
            </a:pPr>
            <a:r>
              <a:rPr lang="en-US" altLang="zh-CN" sz="2800" kern="100" dirty="0" smtClean="0">
                <a:latin typeface="Times New Roman"/>
                <a:ea typeface="华文细黑"/>
                <a:cs typeface="Courier New"/>
              </a:rPr>
              <a:t>“</a:t>
            </a:r>
            <a:r>
              <a:rPr lang="zh-CN" altLang="zh-CN" sz="2800" kern="100" dirty="0">
                <a:latin typeface="Times New Roman"/>
                <a:ea typeface="华文细黑"/>
                <a:cs typeface="Times New Roman"/>
              </a:rPr>
              <a:t>该管的管住管好</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提高政府管理科学化水平</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体现了</a:t>
            </a:r>
            <a:r>
              <a:rPr lang="zh-CN" altLang="zh-CN" sz="2800" kern="100" dirty="0">
                <a:latin typeface="宋体"/>
                <a:ea typeface="华文细黑"/>
                <a:cs typeface="宋体"/>
              </a:rPr>
              <a:t>②④</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nSpc>
                <a:spcPct val="150000"/>
              </a:lnSpc>
              <a:tabLst>
                <a:tab pos="2340610" algn="l"/>
              </a:tabLst>
            </a:pPr>
            <a:r>
              <a:rPr lang="zh-CN" altLang="zh-CN" sz="2800" kern="100" dirty="0" smtClean="0">
                <a:latin typeface="Times New Roman"/>
                <a:ea typeface="华文细黑"/>
                <a:cs typeface="Times New Roman"/>
              </a:rPr>
              <a:t>该</a:t>
            </a:r>
            <a:r>
              <a:rPr lang="zh-CN" altLang="zh-CN" sz="2800" kern="100" dirty="0">
                <a:latin typeface="Times New Roman"/>
                <a:ea typeface="华文细黑"/>
                <a:cs typeface="Times New Roman"/>
              </a:rPr>
              <a:t>管的要管住管好，政府的管理责任并没有减少，</a:t>
            </a:r>
            <a:r>
              <a:rPr lang="zh-CN" altLang="zh-CN" sz="2800" kern="100" dirty="0">
                <a:latin typeface="宋体"/>
                <a:ea typeface="华文细黑"/>
                <a:cs typeface="宋体"/>
              </a:rPr>
              <a:t>③</a:t>
            </a:r>
            <a:r>
              <a:rPr lang="zh-CN" altLang="zh-CN" sz="2800" kern="100" dirty="0">
                <a:latin typeface="Times New Roman"/>
                <a:ea typeface="华文细黑"/>
                <a:cs typeface="Times New Roman"/>
              </a:rPr>
              <a:t>错误。</a:t>
            </a:r>
            <a:endParaRPr lang="zh-CN" altLang="zh-CN" sz="2800" kern="100" dirty="0">
              <a:latin typeface="宋体"/>
              <a:cs typeface="Courier New"/>
            </a:endParaRPr>
          </a:p>
          <a:p>
            <a:pPr>
              <a:lnSpc>
                <a:spcPct val="150000"/>
              </a:lnSpc>
            </a:pPr>
            <a:r>
              <a:rPr lang="zh-CN" altLang="zh-CN" sz="2800" b="1" kern="100" dirty="0">
                <a:solidFill>
                  <a:srgbClr val="0000FF"/>
                </a:solidFill>
                <a:latin typeface="Times New Roman"/>
                <a:cs typeface="Times New Roman"/>
              </a:rPr>
              <a:t>答案　</a:t>
            </a:r>
            <a:r>
              <a:rPr lang="en-US" altLang="zh-CN" sz="2800" kern="100" dirty="0">
                <a:solidFill>
                  <a:schemeClr val="accent6">
                    <a:lumMod val="75000"/>
                  </a:schemeClr>
                </a:solidFill>
                <a:latin typeface="Times New Roman"/>
                <a:ea typeface="华文细黑"/>
              </a:rPr>
              <a:t>C</a:t>
            </a:r>
            <a:endParaRPr lang="zh-CN" altLang="en-US" sz="2800" dirty="0">
              <a:solidFill>
                <a:schemeClr val="accent6">
                  <a:lumMod val="75000"/>
                </a:schemeClr>
              </a:solidFill>
            </a:endParaRPr>
          </a:p>
        </p:txBody>
      </p:sp>
      <p:sp>
        <p:nvSpPr>
          <p:cNvPr id="8" name="Rectangle 21">
            <a:hlinkClick r:id="rId2" action="ppaction://hlinksldjump"/>
          </p:cNvPr>
          <p:cNvSpPr>
            <a:spLocks noChangeArrowheads="1"/>
          </p:cNvSpPr>
          <p:nvPr/>
        </p:nvSpPr>
        <p:spPr bwMode="auto">
          <a:xfrm>
            <a:off x="186552" y="1894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9" name="Rectangle 21">
            <a:hlinkClick r:id="rId3" action="ppaction://hlinksldjump"/>
          </p:cNvPr>
          <p:cNvSpPr>
            <a:spLocks noChangeArrowheads="1"/>
          </p:cNvSpPr>
          <p:nvPr/>
        </p:nvSpPr>
        <p:spPr bwMode="auto">
          <a:xfrm>
            <a:off x="611357" y="171481"/>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0" name="Rectangle 21">
            <a:hlinkClick r:id="rId4" action="ppaction://hlinksldjump"/>
          </p:cNvPr>
          <p:cNvSpPr>
            <a:spLocks noChangeArrowheads="1"/>
          </p:cNvSpPr>
          <p:nvPr/>
        </p:nvSpPr>
        <p:spPr bwMode="auto">
          <a:xfrm>
            <a:off x="1054398" y="1894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cxnSp>
        <p:nvCxnSpPr>
          <p:cNvPr id="11" name="直接连接符 10"/>
          <p:cNvCxnSpPr/>
          <p:nvPr/>
        </p:nvCxnSpPr>
        <p:spPr>
          <a:xfrm>
            <a:off x="25473" y="729395"/>
            <a:ext cx="12118405" cy="35906"/>
          </a:xfrm>
          <a:prstGeom prst="line">
            <a:avLst/>
          </a:prstGeom>
          <a:ln w="12700">
            <a:solidFill>
              <a:schemeClr val="accent6">
                <a:lumMod val="75000"/>
              </a:schemeClr>
            </a:solidFill>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20834420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750"/>
                                        <p:tgtEl>
                                          <p:spTgt spid="3">
                                            <p:txEl>
                                              <p:pRg st="0" end="0"/>
                                            </p:txEl>
                                          </p:spTgt>
                                        </p:tgtEl>
                                      </p:cBhvr>
                                    </p:animEffect>
                                  </p:childTnLst>
                                </p:cTn>
                              </p:par>
                            </p:childTnLst>
                          </p:cTn>
                        </p:par>
                        <p:par>
                          <p:cTn id="8" fill="hold">
                            <p:stCondLst>
                              <p:cond delay="750"/>
                            </p:stCondLst>
                            <p:childTnLst>
                              <p:par>
                                <p:cTn id="9" presetID="3" presetClass="entr" presetSubtype="10"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750"/>
                                        <p:tgtEl>
                                          <p:spTgt spid="3">
                                            <p:txEl>
                                              <p:pRg st="1" end="1"/>
                                            </p:txEl>
                                          </p:spTgt>
                                        </p:tgtEl>
                                      </p:cBhvr>
                                    </p:animEffect>
                                  </p:childTnLst>
                                </p:cTn>
                              </p:par>
                            </p:childTnLst>
                          </p:cTn>
                        </p:par>
                        <p:par>
                          <p:cTn id="12" fill="hold">
                            <p:stCondLst>
                              <p:cond delay="1500"/>
                            </p:stCondLst>
                            <p:childTnLst>
                              <p:par>
                                <p:cTn id="13" presetID="3" presetClass="entr" presetSubtype="10"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750"/>
                                        <p:tgtEl>
                                          <p:spTgt spid="3">
                                            <p:txEl>
                                              <p:pRg st="2" end="2"/>
                                            </p:txEl>
                                          </p:spTgt>
                                        </p:tgtEl>
                                      </p:cBhvr>
                                    </p:animEffect>
                                  </p:childTnLst>
                                </p:cTn>
                              </p:par>
                            </p:childTnLst>
                          </p:cTn>
                        </p:par>
                        <p:par>
                          <p:cTn id="16" fill="hold">
                            <p:stCondLst>
                              <p:cond delay="2250"/>
                            </p:stCondLst>
                            <p:childTnLst>
                              <p:par>
                                <p:cTn id="17" presetID="3" presetClass="entr" presetSubtype="10"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75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406574" y="1473959"/>
            <a:ext cx="11179503" cy="3323987"/>
          </a:xfrm>
          <a:prstGeom prst="rect">
            <a:avLst/>
          </a:prstGeom>
        </p:spPr>
        <p:txBody>
          <a:bodyPr>
            <a:spAutoFit/>
          </a:bodyPr>
          <a:lstStyle/>
          <a:p>
            <a:pPr>
              <a:lnSpc>
                <a:spcPct val="150000"/>
              </a:lnSpc>
              <a:tabLst>
                <a:tab pos="2340610" algn="l"/>
              </a:tabLst>
            </a:pPr>
            <a:r>
              <a:rPr lang="en-US" altLang="zh-CN" sz="2800" kern="100" dirty="0">
                <a:latin typeface="Times New Roman"/>
                <a:ea typeface="华文细黑"/>
                <a:cs typeface="Courier New"/>
              </a:rPr>
              <a:t>3.</a:t>
            </a:r>
            <a:r>
              <a:rPr lang="zh-CN" altLang="zh-CN" sz="2800" kern="100" dirty="0">
                <a:latin typeface="Times New Roman"/>
                <a:ea typeface="华文细黑"/>
                <a:cs typeface="Times New Roman"/>
              </a:rPr>
              <a:t>权力是把双刃剑。为了防止权力的滥用，需要对权力进行制约与监督。下列属于对政府权力进行外部监督的是</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nSpc>
                <a:spcPct val="150000"/>
              </a:lnSpc>
              <a:tabLst>
                <a:tab pos="2340610" algn="l"/>
              </a:tabLst>
            </a:pP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司法机关的监督</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B</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法制部门的监督</a:t>
            </a:r>
            <a:endParaRPr lang="zh-CN" altLang="zh-CN" sz="1050" kern="100" dirty="0">
              <a:latin typeface="宋体"/>
              <a:cs typeface="Courier New"/>
            </a:endParaRPr>
          </a:p>
          <a:p>
            <a:pPr>
              <a:lnSpc>
                <a:spcPct val="150000"/>
              </a:lnSpc>
              <a:tabLst>
                <a:tab pos="2340610" algn="l"/>
              </a:tabLst>
            </a:pPr>
            <a:r>
              <a:rPr lang="en-US" altLang="zh-CN" sz="2800" kern="100" dirty="0">
                <a:latin typeface="Times New Roman"/>
                <a:ea typeface="华文细黑"/>
                <a:cs typeface="Courier New"/>
              </a:rPr>
              <a:t>C.</a:t>
            </a:r>
            <a:r>
              <a:rPr lang="zh-CN" altLang="zh-CN" sz="2800" kern="100" dirty="0">
                <a:latin typeface="Times New Roman"/>
                <a:ea typeface="华文细黑"/>
                <a:cs typeface="Times New Roman"/>
              </a:rPr>
              <a:t>监察部门的监督</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D</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审计部门的监督</a:t>
            </a:r>
            <a:endParaRPr lang="zh-CN" altLang="zh-CN" sz="1050" kern="100" dirty="0">
              <a:latin typeface="宋体"/>
              <a:cs typeface="Courier New"/>
            </a:endParaRPr>
          </a:p>
          <a:p>
            <a:pPr>
              <a:lnSpc>
                <a:spcPct val="150000"/>
              </a:lnSpc>
            </a:pPr>
            <a:r>
              <a:rPr lang="zh-CN" altLang="zh-CN" sz="2800" b="1" kern="100" dirty="0">
                <a:solidFill>
                  <a:srgbClr val="0000FF"/>
                </a:solidFill>
                <a:latin typeface="Times New Roman"/>
                <a:cs typeface="Times New Roman"/>
              </a:rPr>
              <a:t>解析　</a:t>
            </a:r>
            <a:r>
              <a:rPr lang="zh-CN" altLang="zh-CN" sz="2800" kern="100" dirty="0">
                <a:latin typeface="Times New Roman"/>
                <a:ea typeface="华文细黑"/>
                <a:cs typeface="Times New Roman"/>
              </a:rPr>
              <a:t>属于对政府权力进行外部监督的是</a:t>
            </a:r>
            <a:r>
              <a:rPr lang="en-US" altLang="zh-CN" sz="2800" kern="100" dirty="0">
                <a:latin typeface="Times New Roman"/>
                <a:ea typeface="华文细黑"/>
              </a:rPr>
              <a:t>A</a:t>
            </a:r>
            <a:r>
              <a:rPr lang="zh-CN" altLang="zh-CN" sz="2800" kern="100" dirty="0">
                <a:latin typeface="Times New Roman"/>
                <a:ea typeface="华文细黑"/>
                <a:cs typeface="Times New Roman"/>
              </a:rPr>
              <a:t>，</a:t>
            </a:r>
            <a:r>
              <a:rPr lang="en-US" altLang="zh-CN" sz="2800" kern="100" dirty="0">
                <a:latin typeface="Times New Roman"/>
                <a:ea typeface="华文细黑"/>
              </a:rPr>
              <a:t>B</a:t>
            </a:r>
            <a:r>
              <a:rPr lang="zh-CN" altLang="zh-CN" sz="2800" kern="100" dirty="0">
                <a:latin typeface="Times New Roman"/>
                <a:ea typeface="华文细黑"/>
                <a:cs typeface="Times New Roman"/>
              </a:rPr>
              <a:t>、</a:t>
            </a:r>
            <a:r>
              <a:rPr lang="en-US" altLang="zh-CN" sz="2800" kern="100" dirty="0">
                <a:latin typeface="Times New Roman"/>
                <a:ea typeface="华文细黑"/>
              </a:rPr>
              <a:t>C</a:t>
            </a:r>
            <a:r>
              <a:rPr lang="zh-CN" altLang="zh-CN" sz="2800" kern="100" dirty="0">
                <a:latin typeface="Times New Roman"/>
                <a:ea typeface="华文细黑"/>
                <a:cs typeface="Times New Roman"/>
              </a:rPr>
              <a:t>、</a:t>
            </a:r>
            <a:r>
              <a:rPr lang="en-US" altLang="zh-CN" sz="2800" kern="100" dirty="0">
                <a:latin typeface="Times New Roman"/>
                <a:ea typeface="华文细黑"/>
              </a:rPr>
              <a:t>D</a:t>
            </a:r>
            <a:r>
              <a:rPr lang="zh-CN" altLang="zh-CN" sz="2800" kern="100" dirty="0">
                <a:latin typeface="Times New Roman"/>
                <a:ea typeface="华文细黑"/>
                <a:cs typeface="Times New Roman"/>
              </a:rPr>
              <a:t>都是内部监督。</a:t>
            </a:r>
            <a:endParaRPr lang="zh-CN" altLang="zh-CN" sz="1050" kern="100" dirty="0">
              <a:effectLst/>
              <a:latin typeface="宋体"/>
              <a:cs typeface="Courier New"/>
            </a:endParaRPr>
          </a:p>
        </p:txBody>
      </p:sp>
      <p:sp>
        <p:nvSpPr>
          <p:cNvPr id="2" name="矩形 1"/>
          <p:cNvSpPr/>
          <p:nvPr/>
        </p:nvSpPr>
        <p:spPr>
          <a:xfrm>
            <a:off x="6743278" y="2120515"/>
            <a:ext cx="444352" cy="661207"/>
          </a:xfrm>
          <a:prstGeom prst="rect">
            <a:avLst/>
          </a:prstGeom>
        </p:spPr>
        <p:txBody>
          <a:bodyPr wrap="none">
            <a:spAutoFit/>
          </a:bodyPr>
          <a:lstStyle/>
          <a:p>
            <a:pPr>
              <a:lnSpc>
                <a:spcPct val="150000"/>
              </a:lnSpc>
            </a:pPr>
            <a:r>
              <a:rPr lang="en-US" altLang="zh-CN" sz="2800" kern="100" dirty="0">
                <a:solidFill>
                  <a:schemeClr val="accent6">
                    <a:lumMod val="75000"/>
                  </a:schemeClr>
                </a:solidFill>
                <a:latin typeface="Times New Roman"/>
                <a:ea typeface="华文细黑"/>
              </a:rPr>
              <a:t>A</a:t>
            </a:r>
            <a:endParaRPr lang="zh-CN" altLang="en-US" sz="2800" kern="100" dirty="0">
              <a:solidFill>
                <a:schemeClr val="accent6">
                  <a:lumMod val="75000"/>
                </a:schemeClr>
              </a:solidFill>
              <a:latin typeface="Times New Roman"/>
              <a:ea typeface="华文细黑"/>
            </a:endParaRPr>
          </a:p>
        </p:txBody>
      </p:sp>
      <p:sp>
        <p:nvSpPr>
          <p:cNvPr id="10" name="Rectangle 21">
            <a:hlinkClick r:id="rId2" action="ppaction://hlinksldjump"/>
          </p:cNvPr>
          <p:cNvSpPr>
            <a:spLocks noChangeArrowheads="1"/>
          </p:cNvSpPr>
          <p:nvPr/>
        </p:nvSpPr>
        <p:spPr bwMode="auto">
          <a:xfrm>
            <a:off x="186552" y="1894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2" name="Rectangle 21">
            <a:hlinkClick r:id="rId3" action="ppaction://hlinksldjump"/>
          </p:cNvPr>
          <p:cNvSpPr>
            <a:spLocks noChangeArrowheads="1"/>
          </p:cNvSpPr>
          <p:nvPr/>
        </p:nvSpPr>
        <p:spPr bwMode="auto">
          <a:xfrm>
            <a:off x="620475" y="1894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3" name="Rectangle 21">
            <a:hlinkClick r:id="rId4" action="ppaction://hlinksldjump"/>
          </p:cNvPr>
          <p:cNvSpPr>
            <a:spLocks noChangeArrowheads="1"/>
          </p:cNvSpPr>
          <p:nvPr/>
        </p:nvSpPr>
        <p:spPr bwMode="auto">
          <a:xfrm>
            <a:off x="1054398" y="1894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cxnSp>
        <p:nvCxnSpPr>
          <p:cNvPr id="14" name="直接连接符 13"/>
          <p:cNvCxnSpPr/>
          <p:nvPr/>
        </p:nvCxnSpPr>
        <p:spPr>
          <a:xfrm>
            <a:off x="25473" y="729395"/>
            <a:ext cx="12118405" cy="35906"/>
          </a:xfrm>
          <a:prstGeom prst="line">
            <a:avLst/>
          </a:prstGeom>
          <a:ln w="12700">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9" name="矩形 8"/>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5" name="圆角矩形 14"/>
          <p:cNvSpPr/>
          <p:nvPr/>
        </p:nvSpPr>
        <p:spPr>
          <a:xfrm>
            <a:off x="9767614"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
        <p:nvSpPr>
          <p:cNvPr id="17" name="圆角矩形 16">
            <a:hlinkClick r:id="rId5" action="ppaction://hlinksldjump"/>
          </p:cNvPr>
          <p:cNvSpPr/>
          <p:nvPr/>
        </p:nvSpPr>
        <p:spPr>
          <a:xfrm>
            <a:off x="11376626" y="6653833"/>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0000FF"/>
                </a:solidFill>
                <a:latin typeface="黑体" pitchFamily="49" charset="-122"/>
                <a:ea typeface="黑体" pitchFamily="49" charset="-122"/>
              </a:rPr>
              <a:t>返回</a:t>
            </a:r>
            <a:endParaRPr lang="zh-CN" altLang="en-US" sz="1400" dirty="0">
              <a:solidFill>
                <a:srgbClr val="0000FF"/>
              </a:solidFill>
              <a:latin typeface="黑体" pitchFamily="49" charset="-122"/>
              <a:ea typeface="黑体" pitchFamily="49" charset="-122"/>
            </a:endParaRPr>
          </a:p>
        </p:txBody>
      </p:sp>
    </p:spTree>
    <p:extLst>
      <p:ext uri="{BB962C8B-B14F-4D97-AF65-F5344CB8AC3E}">
        <p14:creationId xmlns:p14="http://schemas.microsoft.com/office/powerpoint/2010/main" val="81664789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1">
                                            <p:txEl>
                                              <p:pRg st="3" end="3"/>
                                            </p:txEl>
                                          </p:spTgt>
                                        </p:tgtEl>
                                        <p:attrNameLst>
                                          <p:attrName>style.visibility</p:attrName>
                                        </p:attrNameLst>
                                      </p:cBhvr>
                                      <p:to>
                                        <p:strVal val="visible"/>
                                      </p:to>
                                    </p:set>
                                    <p:animEffect transition="in" filter="blinds(horizontal)">
                                      <p:cBhvr>
                                        <p:cTn id="7" dur="500"/>
                                        <p:tgtEl>
                                          <p:spTgt spid="11">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11">
                                            <p:txEl>
                                              <p:pRg st="3" end="3"/>
                                            </p:txEl>
                                          </p:spTgt>
                                        </p:tgtEl>
                                      </p:cBhvr>
                                    </p:animEffect>
                                    <p:set>
                                      <p:cBhvr>
                                        <p:cTn id="17" dur="1" fill="hold">
                                          <p:stCondLst>
                                            <p:cond delay="499"/>
                                          </p:stCondLst>
                                        </p:cTn>
                                        <p:tgtEl>
                                          <p:spTgt spid="11">
                                            <p:txEl>
                                              <p:pRg st="3" end="3"/>
                                            </p:txEl>
                                          </p:spTgt>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2"/>
                                        </p:tgtEl>
                                      </p:cBhvr>
                                    </p:animEffect>
                                    <p:set>
                                      <p:cBhvr>
                                        <p:cTn id="20"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11" grpId="0" uiExpand="1" build="allAtOnce"/>
      <p:bldP spid="2" grpId="0"/>
      <p:bldP spid="2" grpId="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9"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30"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31"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32"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33"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34"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35"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36"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37"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39"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40"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18" name="矩形 17"/>
          <p:cNvSpPr/>
          <p:nvPr/>
        </p:nvSpPr>
        <p:spPr>
          <a:xfrm>
            <a:off x="191504" y="258220"/>
            <a:ext cx="1980029" cy="630942"/>
          </a:xfrm>
          <a:prstGeom prst="rect">
            <a:avLst/>
          </a:prstGeom>
        </p:spPr>
        <p:txBody>
          <a:bodyPr wrap="none">
            <a:spAutoFit/>
          </a:bodyPr>
          <a:lstStyle/>
          <a:p>
            <a:pPr lvl="0">
              <a:defRPr/>
            </a:pPr>
            <a:r>
              <a:rPr lang="zh-CN" altLang="en-US" sz="3500" b="1" dirty="0" smtClean="0">
                <a:solidFill>
                  <a:srgbClr val="0000FF"/>
                </a:solidFill>
                <a:latin typeface="+mj-ea"/>
                <a:ea typeface="+mj-ea"/>
              </a:rPr>
              <a:t>练出高分</a:t>
            </a:r>
            <a:endParaRPr lang="zh-CN" altLang="zh-CN" sz="3500" b="1" dirty="0">
              <a:solidFill>
                <a:srgbClr val="0000FF"/>
              </a:solidFill>
              <a:latin typeface="+mj-ea"/>
              <a:ea typeface="+mj-ea"/>
            </a:endParaRPr>
          </a:p>
        </p:txBody>
      </p:sp>
      <p:cxnSp>
        <p:nvCxnSpPr>
          <p:cNvPr id="19" name="直接连接符 18"/>
          <p:cNvCxnSpPr/>
          <p:nvPr/>
        </p:nvCxnSpPr>
        <p:spPr>
          <a:xfrm>
            <a:off x="2604" y="909514"/>
            <a:ext cx="12187809" cy="0"/>
          </a:xfrm>
          <a:prstGeom prst="line">
            <a:avLst/>
          </a:prstGeom>
          <a:ln w="12700">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20" name="矩形 19"/>
          <p:cNvSpPr/>
          <p:nvPr/>
        </p:nvSpPr>
        <p:spPr>
          <a:xfrm>
            <a:off x="439431" y="1119143"/>
            <a:ext cx="11344407" cy="5262979"/>
          </a:xfrm>
          <a:prstGeom prst="rect">
            <a:avLst/>
          </a:prstGeom>
        </p:spPr>
        <p:txBody>
          <a:bodyPr>
            <a:spAutoFit/>
          </a:bodyPr>
          <a:lstStyle/>
          <a:p>
            <a:pPr algn="just">
              <a:lnSpc>
                <a:spcPct val="150000"/>
              </a:lnSpc>
              <a:spcAft>
                <a:spcPts val="0"/>
              </a:spcAft>
              <a:tabLst>
                <a:tab pos="2340610" algn="l"/>
              </a:tabLst>
            </a:pP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我国政府的权力是人民赋予的，政府及其工作人员行使行政权力必须依据宪法和法律规定，坚持依法行政。政府依法行政</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latin typeface="宋体"/>
                <a:ea typeface="华文细黑"/>
                <a:cs typeface="Times New Roman"/>
              </a:rPr>
              <a:t>①</a:t>
            </a:r>
            <a:r>
              <a:rPr lang="zh-CN" altLang="zh-CN" sz="2800" kern="100" dirty="0">
                <a:latin typeface="Times New Roman"/>
                <a:ea typeface="华文细黑"/>
                <a:cs typeface="Times New Roman"/>
              </a:rPr>
              <a:t>是贯彻依法治国方略的基本要求　</a:t>
            </a:r>
            <a:r>
              <a:rPr lang="en-US" altLang="zh-CN" sz="2800" kern="100" dirty="0">
                <a:latin typeface="宋体"/>
                <a:ea typeface="华文细黑"/>
                <a:cs typeface="Times New Roman"/>
              </a:rPr>
              <a:t>②</a:t>
            </a:r>
            <a:r>
              <a:rPr lang="zh-CN" altLang="zh-CN" sz="2800" kern="100" dirty="0">
                <a:latin typeface="Times New Roman"/>
                <a:ea typeface="华文细黑"/>
                <a:cs typeface="Times New Roman"/>
              </a:rPr>
              <a:t>是制约和监督权力的关键　</a:t>
            </a:r>
            <a:r>
              <a:rPr lang="en-US" altLang="zh-CN" sz="2800" kern="100" dirty="0">
                <a:latin typeface="宋体"/>
                <a:ea typeface="华文细黑"/>
                <a:cs typeface="Times New Roman"/>
              </a:rPr>
              <a:t>③</a:t>
            </a:r>
            <a:r>
              <a:rPr lang="zh-CN" altLang="zh-CN" sz="2800" kern="100" dirty="0">
                <a:latin typeface="Times New Roman"/>
                <a:ea typeface="华文细黑"/>
                <a:cs typeface="Times New Roman"/>
              </a:rPr>
              <a:t>体现了对人民负责的原则　</a:t>
            </a:r>
            <a:r>
              <a:rPr lang="en-US" altLang="zh-CN" sz="2800" kern="100" dirty="0">
                <a:latin typeface="宋体"/>
                <a:ea typeface="华文细黑"/>
                <a:cs typeface="Times New Roman"/>
              </a:rPr>
              <a:t>④</a:t>
            </a:r>
            <a:r>
              <a:rPr lang="zh-CN" altLang="zh-CN" sz="2800" kern="100" dirty="0">
                <a:latin typeface="Times New Roman"/>
                <a:ea typeface="华文细黑"/>
                <a:cs typeface="Times New Roman"/>
              </a:rPr>
              <a:t>是密切党群关系的现实选择</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A.</a:t>
            </a:r>
            <a:r>
              <a:rPr lang="en-US" altLang="zh-CN" sz="2800" kern="100" dirty="0">
                <a:latin typeface="宋体"/>
                <a:ea typeface="华文细黑"/>
                <a:cs typeface="Times New Roman"/>
              </a:rPr>
              <a:t>①③</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B</a:t>
            </a:r>
            <a:r>
              <a:rPr lang="en-US" altLang="zh-CN" sz="2800" kern="100" dirty="0">
                <a:latin typeface="Times New Roman"/>
                <a:ea typeface="华文细黑"/>
                <a:cs typeface="Courier New"/>
              </a:rPr>
              <a:t>.</a:t>
            </a:r>
            <a:r>
              <a:rPr lang="en-US" altLang="zh-CN" sz="2800" kern="100" dirty="0">
                <a:latin typeface="宋体"/>
                <a:ea typeface="华文细黑"/>
                <a:cs typeface="Times New Roman"/>
              </a:rPr>
              <a:t>①②</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C.</a:t>
            </a:r>
            <a:r>
              <a:rPr lang="en-US" altLang="zh-CN" sz="2800" kern="100" dirty="0">
                <a:latin typeface="宋体"/>
                <a:ea typeface="华文细黑"/>
                <a:cs typeface="Times New Roman"/>
              </a:rPr>
              <a:t>②③</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D</a:t>
            </a:r>
            <a:r>
              <a:rPr lang="en-US" altLang="zh-CN" sz="2800" kern="100" dirty="0">
                <a:latin typeface="Times New Roman"/>
                <a:ea typeface="华文细黑"/>
                <a:cs typeface="Courier New"/>
              </a:rPr>
              <a:t>.</a:t>
            </a:r>
            <a:r>
              <a:rPr lang="en-US" altLang="zh-CN" sz="2800" kern="100" dirty="0">
                <a:latin typeface="宋体"/>
                <a:ea typeface="华文细黑"/>
                <a:cs typeface="Times New Roman"/>
              </a:rPr>
              <a:t>①④</a:t>
            </a:r>
            <a:endParaRPr lang="zh-CN" altLang="zh-CN" sz="1050" kern="100" dirty="0">
              <a:latin typeface="宋体"/>
              <a:cs typeface="Courier New"/>
            </a:endParaRPr>
          </a:p>
          <a:p>
            <a:pPr>
              <a:lnSpc>
                <a:spcPct val="150000"/>
              </a:lnSpc>
            </a:pPr>
            <a:r>
              <a:rPr lang="zh-CN" altLang="zh-CN" sz="2800" b="1" kern="100" dirty="0" smtClean="0">
                <a:solidFill>
                  <a:srgbClr val="0000FF"/>
                </a:solidFill>
                <a:latin typeface="Times New Roman"/>
                <a:cs typeface="Times New Roman"/>
              </a:rPr>
              <a:t>解析</a:t>
            </a:r>
            <a:r>
              <a:rPr lang="zh-CN" altLang="zh-CN" sz="2800" b="1" kern="100" dirty="0">
                <a:solidFill>
                  <a:srgbClr val="0000FF"/>
                </a:solidFill>
                <a:latin typeface="Times New Roman"/>
                <a:cs typeface="Times New Roman"/>
              </a:rPr>
              <a:t>　</a:t>
            </a:r>
            <a:r>
              <a:rPr lang="zh-CN" altLang="zh-CN" sz="2800" kern="100" dirty="0">
                <a:latin typeface="Times New Roman"/>
                <a:ea typeface="华文细黑"/>
                <a:cs typeface="Times New Roman"/>
              </a:rPr>
              <a:t>制约和监督权力的关键是健全制约和监督体系，</a:t>
            </a:r>
            <a:r>
              <a:rPr lang="en-US" altLang="zh-CN" sz="2800" kern="100" dirty="0">
                <a:latin typeface="宋体"/>
                <a:ea typeface="华文细黑"/>
                <a:cs typeface="Times New Roman"/>
              </a:rPr>
              <a:t>②</a:t>
            </a:r>
            <a:r>
              <a:rPr lang="zh-CN" altLang="zh-CN" sz="2800" kern="100" dirty="0">
                <a:latin typeface="Times New Roman"/>
                <a:ea typeface="华文细黑"/>
                <a:cs typeface="Times New Roman"/>
              </a:rPr>
              <a:t>不选；</a:t>
            </a:r>
            <a:r>
              <a:rPr lang="en-US" altLang="zh-CN" sz="2800" kern="100" dirty="0">
                <a:latin typeface="宋体"/>
                <a:ea typeface="华文细黑"/>
                <a:cs typeface="Times New Roman"/>
              </a:rPr>
              <a:t>④</a:t>
            </a:r>
            <a:r>
              <a:rPr lang="zh-CN" altLang="zh-CN" sz="2800" kern="100" dirty="0">
                <a:latin typeface="Times New Roman"/>
                <a:ea typeface="华文细黑"/>
                <a:cs typeface="Times New Roman"/>
              </a:rPr>
              <a:t>说的是党群关系，与题目无关。</a:t>
            </a:r>
            <a:endParaRPr lang="zh-CN" altLang="zh-CN" sz="1050" kern="100" dirty="0">
              <a:effectLst/>
              <a:latin typeface="宋体"/>
              <a:cs typeface="Courier New"/>
            </a:endParaRPr>
          </a:p>
        </p:txBody>
      </p:sp>
      <p:sp>
        <p:nvSpPr>
          <p:cNvPr id="17"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1"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 name="矩形 1"/>
          <p:cNvSpPr/>
          <p:nvPr/>
        </p:nvSpPr>
        <p:spPr>
          <a:xfrm>
            <a:off x="8963222" y="1773610"/>
            <a:ext cx="444352" cy="661207"/>
          </a:xfrm>
          <a:prstGeom prst="rect">
            <a:avLst/>
          </a:prstGeom>
        </p:spPr>
        <p:txBody>
          <a:bodyPr wrap="none">
            <a:spAutoFit/>
          </a:bodyPr>
          <a:lstStyle/>
          <a:p>
            <a:pPr>
              <a:lnSpc>
                <a:spcPct val="150000"/>
              </a:lnSpc>
              <a:spcAft>
                <a:spcPts val="0"/>
              </a:spcAft>
              <a:tabLst>
                <a:tab pos="2340610" algn="l"/>
              </a:tabLst>
            </a:pPr>
            <a:r>
              <a:rPr lang="en-US" altLang="zh-CN" sz="2800" kern="100" dirty="0">
                <a:solidFill>
                  <a:schemeClr val="accent6">
                    <a:lumMod val="75000"/>
                  </a:schemeClr>
                </a:solidFill>
                <a:latin typeface="Times New Roman"/>
                <a:ea typeface="华文细黑"/>
              </a:rPr>
              <a:t>A</a:t>
            </a:r>
            <a:endParaRPr lang="zh-CN" altLang="zh-CN" sz="2800" kern="100" dirty="0">
              <a:solidFill>
                <a:schemeClr val="accent6">
                  <a:lumMod val="75000"/>
                </a:schemeClr>
              </a:solidFill>
              <a:latin typeface="Times New Roman"/>
              <a:ea typeface="华文细黑"/>
            </a:endParaRPr>
          </a:p>
        </p:txBody>
      </p:sp>
      <p:sp>
        <p:nvSpPr>
          <p:cNvPr id="22" name="矩形 21"/>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3" name="圆角矩形 22"/>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222944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3"/>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0">
                                            <p:txEl>
                                              <p:pRg st="4" end="4"/>
                                            </p:txEl>
                                          </p:spTgt>
                                        </p:tgtEl>
                                        <p:attrNameLst>
                                          <p:attrName>style.visibility</p:attrName>
                                        </p:attrNameLst>
                                      </p:cBhvr>
                                      <p:to>
                                        <p:strVal val="visible"/>
                                      </p:to>
                                    </p:set>
                                    <p:animEffect transition="in" filter="blinds(horizontal)">
                                      <p:cBhvr>
                                        <p:cTn id="7" dur="500"/>
                                        <p:tgtEl>
                                          <p:spTgt spid="20">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20">
                                            <p:txEl>
                                              <p:pRg st="4" end="4"/>
                                            </p:txEl>
                                          </p:spTgt>
                                        </p:tgtEl>
                                      </p:cBhvr>
                                    </p:animEffect>
                                    <p:set>
                                      <p:cBhvr>
                                        <p:cTn id="17" dur="1" fill="hold">
                                          <p:stCondLst>
                                            <p:cond delay="499"/>
                                          </p:stCondLst>
                                        </p:cTn>
                                        <p:tgtEl>
                                          <p:spTgt spid="20">
                                            <p:txEl>
                                              <p:pRg st="4" end="4"/>
                                            </p:txEl>
                                          </p:spTgt>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2"/>
                                        </p:tgtEl>
                                      </p:cBhvr>
                                    </p:animEffect>
                                    <p:set>
                                      <p:cBhvr>
                                        <p:cTn id="20"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childTnLst>
        </p:cTn>
      </p:par>
    </p:tnLst>
    <p:bldLst>
      <p:bldP spid="20" grpId="0" uiExpand="1" build="allAtOnce"/>
      <p:bldP spid="2" grpId="0"/>
      <p:bldP spid="2" grpId="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643015" y="913697"/>
            <a:ext cx="11068815" cy="5262979"/>
          </a:xfrm>
          <a:prstGeom prst="rect">
            <a:avLst/>
          </a:prstGeom>
        </p:spPr>
        <p:txBody>
          <a:bodyPr wrap="square">
            <a:spAutoFit/>
          </a:bodyPr>
          <a:lstStyle/>
          <a:p>
            <a:pPr algn="just">
              <a:lnSpc>
                <a:spcPct val="150000"/>
              </a:lnSpc>
              <a:spcAft>
                <a:spcPts val="0"/>
              </a:spcAft>
              <a:tabLst>
                <a:tab pos="2340610" algn="l"/>
              </a:tabLst>
            </a:pP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目前我国积极推进政府工作部门权力清单。所谓权力清单，是指对政府及政府部门行使的职能、权限，以清单方式进行列举，不属于清单列举范围内的职能和权限，行政机关不得为之。这表明政府致力于</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280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强化管理</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B</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依法行政</a:t>
            </a:r>
            <a:endParaRPr lang="zh-CN" altLang="zh-CN" sz="2800" kern="100" dirty="0">
              <a:latin typeface="宋体"/>
              <a:cs typeface="Courier New"/>
            </a:endParaRPr>
          </a:p>
          <a:p>
            <a:pPr>
              <a:lnSpc>
                <a:spcPct val="150000"/>
              </a:lnSpc>
            </a:pPr>
            <a:r>
              <a:rPr lang="en-US" altLang="zh-CN" sz="2800" kern="100" dirty="0">
                <a:latin typeface="Times New Roman"/>
                <a:ea typeface="华文细黑"/>
              </a:rPr>
              <a:t>C.</a:t>
            </a:r>
            <a:r>
              <a:rPr lang="zh-CN" altLang="zh-CN" sz="2800" kern="100" dirty="0">
                <a:latin typeface="Times New Roman"/>
                <a:ea typeface="华文细黑"/>
                <a:cs typeface="Times New Roman"/>
              </a:rPr>
              <a:t>依法执政</a:t>
            </a:r>
            <a:r>
              <a:rPr lang="en-US" altLang="zh-CN" sz="2800" kern="100" dirty="0">
                <a:latin typeface="Times New Roman"/>
                <a:ea typeface="华文细黑"/>
              </a:rPr>
              <a:t>  	</a:t>
            </a:r>
            <a:r>
              <a:rPr lang="en-US" altLang="zh-CN" sz="2800" kern="100" dirty="0" smtClean="0">
                <a:latin typeface="Times New Roman"/>
                <a:ea typeface="华文细黑"/>
              </a:rPr>
              <a:t>	           D</a:t>
            </a:r>
            <a:r>
              <a:rPr lang="en-US" altLang="zh-CN" sz="2800" kern="100" dirty="0">
                <a:latin typeface="Times New Roman"/>
                <a:ea typeface="华文细黑"/>
              </a:rPr>
              <a:t>.</a:t>
            </a:r>
            <a:r>
              <a:rPr lang="zh-CN" altLang="zh-CN" sz="2800" kern="100" dirty="0">
                <a:latin typeface="Times New Roman"/>
                <a:ea typeface="华文细黑"/>
                <a:cs typeface="Times New Roman"/>
              </a:rPr>
              <a:t>民主</a:t>
            </a:r>
            <a:r>
              <a:rPr lang="zh-CN" altLang="zh-CN" sz="2800" kern="100" dirty="0" smtClean="0">
                <a:latin typeface="Times New Roman"/>
                <a:ea typeface="华文细黑"/>
                <a:cs typeface="Times New Roman"/>
              </a:rPr>
              <a:t>决策</a:t>
            </a:r>
            <a:endParaRPr lang="en-US" altLang="zh-CN" sz="2800" kern="100" dirty="0" smtClean="0">
              <a:latin typeface="Times New Roman"/>
              <a:ea typeface="华文细黑"/>
              <a:cs typeface="Times New Roman"/>
            </a:endParaRPr>
          </a:p>
          <a:p>
            <a:pPr>
              <a:lnSpc>
                <a:spcPct val="150000"/>
              </a:lnSpc>
            </a:pPr>
            <a:r>
              <a:rPr lang="zh-CN" altLang="zh-CN" sz="2800" b="1" kern="100" dirty="0">
                <a:solidFill>
                  <a:srgbClr val="0000FF"/>
                </a:solidFill>
                <a:latin typeface="Times New Roman"/>
                <a:cs typeface="Times New Roman"/>
              </a:rPr>
              <a:t>解析　</a:t>
            </a:r>
            <a:r>
              <a:rPr lang="zh-CN" altLang="zh-CN" sz="2800" kern="100" dirty="0">
                <a:latin typeface="Times New Roman"/>
                <a:ea typeface="华文细黑"/>
                <a:cs typeface="Times New Roman"/>
              </a:rPr>
              <a:t>权力清单范围内的职能和权限，政府才能去做，这体现了政府依法行政。</a:t>
            </a:r>
            <a:endParaRPr lang="zh-CN" altLang="zh-CN" sz="2800" kern="100" dirty="0">
              <a:effectLst/>
              <a:latin typeface="宋体"/>
              <a:cs typeface="Courier New"/>
            </a:endParaRPr>
          </a:p>
        </p:txBody>
      </p:sp>
      <p:sp>
        <p:nvSpPr>
          <p:cNvPr id="7" name="矩形 6"/>
          <p:cNvSpPr/>
          <p:nvPr/>
        </p:nvSpPr>
        <p:spPr>
          <a:xfrm>
            <a:off x="1054646" y="3013968"/>
            <a:ext cx="423514" cy="523220"/>
          </a:xfrm>
          <a:prstGeom prst="rect">
            <a:avLst/>
          </a:prstGeom>
        </p:spPr>
        <p:txBody>
          <a:bodyPr wrap="none">
            <a:spAutoFit/>
          </a:bodyPr>
          <a:lstStyle/>
          <a:p>
            <a:r>
              <a:rPr lang="en-US" altLang="zh-CN" sz="2800" kern="100" dirty="0">
                <a:solidFill>
                  <a:schemeClr val="accent6">
                    <a:lumMod val="75000"/>
                  </a:schemeClr>
                </a:solidFill>
                <a:latin typeface="Times New Roman"/>
                <a:ea typeface="华文细黑"/>
                <a:cs typeface="Courier New"/>
              </a:rPr>
              <a:t>B</a:t>
            </a:r>
            <a:endParaRPr lang="zh-CN" altLang="en-US" sz="2800" dirty="0">
              <a:solidFill>
                <a:schemeClr val="accent6">
                  <a:lumMod val="75000"/>
                </a:schemeClr>
              </a:solidFill>
            </a:endParaRPr>
          </a:p>
        </p:txBody>
      </p:sp>
      <p:sp>
        <p:nvSpPr>
          <p:cNvPr id="18"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9"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0"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1"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2"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3"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4"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5"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6"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7"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8"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29"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30"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1"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cxnSp>
        <p:nvCxnSpPr>
          <p:cNvPr id="32" name="直接连接符 31"/>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
        <p:nvSpPr>
          <p:cNvPr id="33" name="矩形 32"/>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34" name="圆角矩形 33"/>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115058423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linds(horizontal)">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3">
                                            <p:txEl>
                                              <p:pRg st="3" end="3"/>
                                            </p:txEl>
                                          </p:spTgt>
                                        </p:tgtEl>
                                      </p:cBhvr>
                                    </p:animEffect>
                                    <p:set>
                                      <p:cBhvr>
                                        <p:cTn id="17" dur="1" fill="hold">
                                          <p:stCondLst>
                                            <p:cond delay="499"/>
                                          </p:stCondLst>
                                        </p:cTn>
                                        <p:tgtEl>
                                          <p:spTgt spid="3">
                                            <p:txEl>
                                              <p:pRg st="3" end="3"/>
                                            </p:txEl>
                                          </p:spTgt>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7"/>
                                        </p:tgtEl>
                                      </p:cBhvr>
                                    </p:animEffect>
                                    <p:set>
                                      <p:cBhvr>
                                        <p:cTn id="20" dur="1" fill="hold">
                                          <p:stCondLst>
                                            <p:cond delay="4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34"/>
                  </p:tgtEl>
                </p:cond>
              </p:nextCondLst>
            </p:seq>
          </p:childTnLst>
        </p:cTn>
      </p:par>
    </p:tnLst>
    <p:bldLst>
      <p:bldP spid="3" grpId="0" uiExpand="1" build="allAtOnce"/>
      <p:bldP spid="7" grpId="0"/>
      <p:bldP spid="7" grpId="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54735" y="1125538"/>
            <a:ext cx="11185087" cy="5262979"/>
          </a:xfrm>
          <a:prstGeom prst="rect">
            <a:avLst/>
          </a:prstGeom>
        </p:spPr>
        <p:txBody>
          <a:bodyPr>
            <a:spAutoFit/>
          </a:bodyPr>
          <a:lstStyle/>
          <a:p>
            <a:pPr algn="just">
              <a:lnSpc>
                <a:spcPct val="150000"/>
              </a:lnSpc>
              <a:spcAft>
                <a:spcPts val="0"/>
              </a:spcAft>
              <a:tabLst>
                <a:tab pos="2340610" algn="l"/>
              </a:tabLst>
            </a:pPr>
            <a:r>
              <a:rPr lang="en-US" altLang="zh-CN" sz="2800" kern="100" dirty="0">
                <a:latin typeface="Times New Roman"/>
                <a:ea typeface="华文细黑"/>
                <a:cs typeface="Courier New"/>
              </a:rPr>
              <a:t>3.</a:t>
            </a:r>
            <a:r>
              <a:rPr lang="zh-CN" altLang="zh-CN" sz="2800" kern="100" dirty="0">
                <a:latin typeface="Times New Roman"/>
                <a:ea typeface="华文细黑"/>
                <a:cs typeface="Times New Roman"/>
              </a:rPr>
              <a:t>为了让权力在阳光下运行，某市政府明确规定并公示了行使行政职权、行政许可、行政处罚、办理时限、监督制约等内容。并就近期辖区内重大问题决策召开专家座谈会，广泛听取意见。从根本上说，该市政府上述举措是为了</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集中专家智慧，提高决策效率</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B.</a:t>
            </a:r>
            <a:r>
              <a:rPr lang="zh-CN" altLang="zh-CN" sz="2800" kern="100" dirty="0">
                <a:latin typeface="Times New Roman"/>
                <a:ea typeface="华文细黑"/>
                <a:cs typeface="Times New Roman"/>
              </a:rPr>
              <a:t>减轻政府责任，实行民主监督</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C.</a:t>
            </a:r>
            <a:r>
              <a:rPr lang="zh-CN" altLang="zh-CN" sz="2800" kern="100" dirty="0">
                <a:latin typeface="Times New Roman"/>
                <a:ea typeface="华文细黑"/>
                <a:cs typeface="Times New Roman"/>
              </a:rPr>
              <a:t>规范工作流程，树立政府权威</a:t>
            </a:r>
            <a:endParaRPr lang="zh-CN" altLang="zh-CN" sz="1050" kern="100" dirty="0">
              <a:latin typeface="宋体"/>
              <a:cs typeface="Courier New"/>
            </a:endParaRPr>
          </a:p>
          <a:p>
            <a:pPr>
              <a:lnSpc>
                <a:spcPct val="150000"/>
              </a:lnSpc>
            </a:pPr>
            <a:r>
              <a:rPr lang="en-US" altLang="zh-CN" sz="2800" kern="100" dirty="0">
                <a:latin typeface="Times New Roman"/>
                <a:ea typeface="华文细黑"/>
              </a:rPr>
              <a:t>D.</a:t>
            </a:r>
            <a:r>
              <a:rPr lang="zh-CN" altLang="zh-CN" sz="2800" kern="100" dirty="0">
                <a:latin typeface="Times New Roman"/>
                <a:ea typeface="华文细黑"/>
                <a:cs typeface="Times New Roman"/>
              </a:rPr>
              <a:t>提高行政能力，服务经济社会</a:t>
            </a:r>
            <a:endParaRPr lang="zh-CN" altLang="zh-CN" sz="1050" kern="100" dirty="0">
              <a:effectLst/>
              <a:latin typeface="宋体"/>
              <a:cs typeface="Courier New"/>
            </a:endParaRPr>
          </a:p>
        </p:txBody>
      </p:sp>
      <p:sp>
        <p:nvSpPr>
          <p:cNvPr id="16"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7"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8"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9"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0"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1"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2"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3"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4"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5"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6"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27"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28"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9"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cxnSp>
        <p:nvCxnSpPr>
          <p:cNvPr id="30" name="直接连接符 29"/>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
        <p:nvSpPr>
          <p:cNvPr id="31" name="矩形 30"/>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32" name="圆角矩形 31">
            <a:hlinkClick r:id="rId16"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3802869915"/>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矩形 2"/>
          <p:cNvSpPr/>
          <p:nvPr/>
        </p:nvSpPr>
        <p:spPr>
          <a:xfrm>
            <a:off x="493470" y="1701602"/>
            <a:ext cx="11074344" cy="2677656"/>
          </a:xfrm>
          <a:prstGeom prst="rect">
            <a:avLst/>
          </a:prstGeom>
        </p:spPr>
        <p:txBody>
          <a:bodyPr>
            <a:spAutoFit/>
          </a:bodyPr>
          <a:lstStyle/>
          <a:p>
            <a:pPr>
              <a:lnSpc>
                <a:spcPct val="150000"/>
              </a:lnSpc>
            </a:pPr>
            <a:r>
              <a:rPr lang="zh-CN" altLang="zh-CN" sz="2800" b="1" kern="100" dirty="0" smtClean="0">
                <a:solidFill>
                  <a:srgbClr val="0000FF"/>
                </a:solidFill>
                <a:latin typeface="Times New Roman"/>
                <a:cs typeface="Times New Roman"/>
              </a:rPr>
              <a:t>解析</a:t>
            </a:r>
            <a:r>
              <a:rPr lang="zh-CN" altLang="zh-CN" sz="2800" b="1" kern="100" dirty="0">
                <a:solidFill>
                  <a:srgbClr val="0000FF"/>
                </a:solidFill>
                <a:latin typeface="Times New Roman"/>
                <a:cs typeface="Times New Roman"/>
              </a:rPr>
              <a:t>　</a:t>
            </a:r>
            <a:r>
              <a:rPr lang="zh-CN" altLang="zh-CN" sz="2800" kern="100" dirty="0">
                <a:latin typeface="Times New Roman"/>
                <a:ea typeface="华文细黑"/>
                <a:cs typeface="Times New Roman"/>
              </a:rPr>
              <a:t>材料体现的是对政府的监督，不是政府决策，</a:t>
            </a:r>
            <a:r>
              <a:rPr lang="en-US" altLang="zh-CN" sz="2800" kern="100" dirty="0">
                <a:latin typeface="Times New Roman"/>
                <a:ea typeface="华文细黑"/>
              </a:rPr>
              <a:t>A</a:t>
            </a:r>
            <a:r>
              <a:rPr lang="zh-CN" altLang="zh-CN" sz="2800" kern="100" dirty="0">
                <a:latin typeface="Times New Roman"/>
                <a:ea typeface="华文细黑"/>
                <a:cs typeface="Times New Roman"/>
              </a:rPr>
              <a:t>项不选</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nSpc>
                <a:spcPct val="150000"/>
              </a:lnSpc>
            </a:pPr>
            <a:r>
              <a:rPr lang="en-US" altLang="zh-CN" sz="2800" kern="100" dirty="0" smtClean="0">
                <a:latin typeface="Times New Roman"/>
                <a:ea typeface="华文细黑"/>
              </a:rPr>
              <a:t>B</a:t>
            </a:r>
            <a:r>
              <a:rPr lang="zh-CN" altLang="zh-CN" sz="2800" kern="100" dirty="0">
                <a:latin typeface="Times New Roman"/>
                <a:ea typeface="华文细黑"/>
                <a:cs typeface="Times New Roman"/>
              </a:rPr>
              <a:t>项表述错误</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nSpc>
                <a:spcPct val="150000"/>
              </a:lnSpc>
            </a:pPr>
            <a:r>
              <a:rPr lang="en-US" altLang="zh-CN" sz="2800" kern="100" dirty="0" smtClean="0">
                <a:latin typeface="Times New Roman"/>
                <a:ea typeface="华文细黑"/>
              </a:rPr>
              <a:t>C</a:t>
            </a:r>
            <a:r>
              <a:rPr lang="zh-CN" altLang="zh-CN" sz="2800" kern="100" dirty="0">
                <a:latin typeface="Times New Roman"/>
                <a:ea typeface="华文细黑"/>
                <a:cs typeface="Times New Roman"/>
              </a:rPr>
              <a:t>项与题意不符，政府公布的是内容，不是规范工作流程，</a:t>
            </a:r>
            <a:r>
              <a:rPr lang="en-US" altLang="zh-CN" sz="2800" kern="100" dirty="0">
                <a:latin typeface="Times New Roman"/>
                <a:ea typeface="华文细黑"/>
              </a:rPr>
              <a:t>C</a:t>
            </a:r>
            <a:r>
              <a:rPr lang="zh-CN" altLang="zh-CN" sz="2800" kern="100" dirty="0">
                <a:latin typeface="Times New Roman"/>
                <a:ea typeface="华文细黑"/>
                <a:cs typeface="Times New Roman"/>
              </a:rPr>
              <a:t>项不选</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lvl="0" algn="just">
              <a:lnSpc>
                <a:spcPct val="150000"/>
              </a:lnSpc>
              <a:tabLst>
                <a:tab pos="2340610" algn="l"/>
              </a:tabLst>
            </a:pPr>
            <a:r>
              <a:rPr lang="zh-CN" altLang="zh-CN" sz="2800" b="1" kern="100" dirty="0">
                <a:solidFill>
                  <a:srgbClr val="0000FF"/>
                </a:solidFill>
                <a:latin typeface="Times New Roman"/>
                <a:cs typeface="Times New Roman"/>
              </a:rPr>
              <a:t>答案　</a:t>
            </a:r>
            <a:r>
              <a:rPr lang="en-US" altLang="zh-CN" sz="2800" kern="100" dirty="0">
                <a:solidFill>
                  <a:schemeClr val="accent6">
                    <a:lumMod val="75000"/>
                  </a:schemeClr>
                </a:solidFill>
                <a:latin typeface="Times New Roman"/>
                <a:ea typeface="华文细黑"/>
              </a:rPr>
              <a:t>D</a:t>
            </a:r>
            <a:endParaRPr lang="zh-CN" altLang="zh-CN" sz="2800" kern="100" dirty="0">
              <a:solidFill>
                <a:schemeClr val="accent6">
                  <a:lumMod val="75000"/>
                </a:schemeClr>
              </a:solidFill>
              <a:latin typeface="Times New Roman"/>
              <a:ea typeface="华文细黑"/>
            </a:endParaRPr>
          </a:p>
        </p:txBody>
      </p:sp>
      <p:sp>
        <p:nvSpPr>
          <p:cNvPr id="16"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7"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8"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9"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0"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1"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2"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3"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4"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5"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6"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27"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28"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9"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cxnSp>
        <p:nvCxnSpPr>
          <p:cNvPr id="30" name="直接连接符 29"/>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33190838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750"/>
                                        <p:tgtEl>
                                          <p:spTgt spid="3">
                                            <p:txEl>
                                              <p:pRg st="0" end="0"/>
                                            </p:txEl>
                                          </p:spTgt>
                                        </p:tgtEl>
                                      </p:cBhvr>
                                    </p:animEffect>
                                  </p:childTnLst>
                                </p:cTn>
                              </p:par>
                            </p:childTnLst>
                          </p:cTn>
                        </p:par>
                        <p:par>
                          <p:cTn id="8" fill="hold">
                            <p:stCondLst>
                              <p:cond delay="750"/>
                            </p:stCondLst>
                            <p:childTnLst>
                              <p:par>
                                <p:cTn id="9" presetID="3" presetClass="entr" presetSubtype="10"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750"/>
                                        <p:tgtEl>
                                          <p:spTgt spid="3">
                                            <p:txEl>
                                              <p:pRg st="1" end="1"/>
                                            </p:txEl>
                                          </p:spTgt>
                                        </p:tgtEl>
                                      </p:cBhvr>
                                    </p:animEffect>
                                  </p:childTnLst>
                                </p:cTn>
                              </p:par>
                            </p:childTnLst>
                          </p:cTn>
                        </p:par>
                        <p:par>
                          <p:cTn id="12" fill="hold">
                            <p:stCondLst>
                              <p:cond delay="1500"/>
                            </p:stCondLst>
                            <p:childTnLst>
                              <p:par>
                                <p:cTn id="13" presetID="3" presetClass="entr" presetSubtype="10"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750"/>
                                        <p:tgtEl>
                                          <p:spTgt spid="3">
                                            <p:txEl>
                                              <p:pRg st="2" end="2"/>
                                            </p:txEl>
                                          </p:spTgt>
                                        </p:tgtEl>
                                      </p:cBhvr>
                                    </p:animEffect>
                                  </p:childTnLst>
                                </p:cTn>
                              </p:par>
                            </p:childTnLst>
                          </p:cTn>
                        </p:par>
                        <p:par>
                          <p:cTn id="16" fill="hold">
                            <p:stCondLst>
                              <p:cond delay="2250"/>
                            </p:stCondLst>
                            <p:childTnLst>
                              <p:par>
                                <p:cTn id="17" presetID="3" presetClass="entr" presetSubtype="10"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75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86899" y="981522"/>
            <a:ext cx="11296939" cy="5293757"/>
          </a:xfrm>
          <a:prstGeom prst="rect">
            <a:avLst/>
          </a:prstGeom>
        </p:spPr>
        <p:txBody>
          <a:bodyPr>
            <a:spAutoFit/>
          </a:bodyPr>
          <a:lstStyle/>
          <a:p>
            <a:pPr algn="just">
              <a:lnSpc>
                <a:spcPct val="150000"/>
              </a:lnSpc>
              <a:spcAft>
                <a:spcPts val="0"/>
              </a:spcAft>
              <a:tabLst>
                <a:tab pos="2340610" algn="l"/>
              </a:tabLst>
            </a:pPr>
            <a:r>
              <a:rPr lang="en-US" altLang="zh-CN" sz="2600" kern="100" dirty="0">
                <a:latin typeface="Times New Roman"/>
                <a:ea typeface="华文细黑"/>
                <a:cs typeface="Courier New"/>
              </a:rPr>
              <a:t>4.</a:t>
            </a:r>
            <a:r>
              <a:rPr lang="zh-CN" altLang="zh-CN" sz="2600" kern="100" dirty="0">
                <a:latin typeface="Times New Roman"/>
                <a:ea typeface="华文细黑"/>
                <a:cs typeface="Times New Roman"/>
              </a:rPr>
              <a:t>李克强在</a:t>
            </a:r>
            <a:r>
              <a:rPr lang="en-US" altLang="zh-CN" sz="2600" kern="100" dirty="0">
                <a:latin typeface="Times New Roman"/>
                <a:ea typeface="华文细黑"/>
                <a:cs typeface="Courier New"/>
              </a:rPr>
              <a:t>2015</a:t>
            </a:r>
            <a:r>
              <a:rPr lang="zh-CN" altLang="zh-CN" sz="2600" kern="100" dirty="0">
                <a:latin typeface="Times New Roman"/>
                <a:ea typeface="华文细黑"/>
                <a:cs typeface="Times New Roman"/>
              </a:rPr>
              <a:t>年《政府工作报告》中指出：大道至简，有权不可任性。各级政府都要建立简政放权、转变职能的有力推进机制，给企业松绑，为创业提供便利，营造公平竞争环境。所有行政审批事项都要简化程序，明确时限，用政府权力的</a:t>
            </a:r>
            <a:r>
              <a:rPr lang="en-US" altLang="zh-CN" sz="2600" kern="100" dirty="0">
                <a:latin typeface="宋体"/>
                <a:ea typeface="华文细黑"/>
                <a:cs typeface="Times New Roman"/>
              </a:rPr>
              <a:t>“</a:t>
            </a:r>
            <a:r>
              <a:rPr lang="zh-CN" altLang="zh-CN" sz="2600" kern="100" dirty="0">
                <a:latin typeface="Times New Roman"/>
                <a:ea typeface="华文细黑"/>
                <a:cs typeface="Times New Roman"/>
              </a:rPr>
              <a:t>减法</a:t>
            </a:r>
            <a:r>
              <a:rPr lang="en-US" altLang="zh-CN" sz="2600" kern="100" dirty="0">
                <a:latin typeface="宋体"/>
                <a:ea typeface="华文细黑"/>
                <a:cs typeface="Times New Roman"/>
              </a:rPr>
              <a:t>”</a:t>
            </a:r>
            <a:r>
              <a:rPr lang="zh-CN" altLang="zh-CN" sz="2600" kern="100" dirty="0">
                <a:latin typeface="Times New Roman"/>
                <a:ea typeface="华文细黑"/>
                <a:cs typeface="Times New Roman"/>
              </a:rPr>
              <a:t>，换取市场活力的</a:t>
            </a:r>
            <a:r>
              <a:rPr lang="en-US" altLang="zh-CN" sz="2600" kern="100" dirty="0">
                <a:latin typeface="宋体"/>
                <a:ea typeface="华文细黑"/>
                <a:cs typeface="Times New Roman"/>
              </a:rPr>
              <a:t>“</a:t>
            </a:r>
            <a:r>
              <a:rPr lang="zh-CN" altLang="zh-CN" sz="2600" kern="100" dirty="0">
                <a:latin typeface="Times New Roman"/>
                <a:ea typeface="华文细黑"/>
                <a:cs typeface="Times New Roman"/>
              </a:rPr>
              <a:t>乘法</a:t>
            </a:r>
            <a:r>
              <a:rPr lang="en-US" altLang="zh-CN" sz="2600" kern="100" dirty="0">
                <a:latin typeface="宋体"/>
                <a:ea typeface="华文细黑"/>
                <a:cs typeface="Times New Roman"/>
              </a:rPr>
              <a:t>”</a:t>
            </a:r>
            <a:r>
              <a:rPr lang="zh-CN" altLang="zh-CN" sz="2600" kern="100" dirty="0">
                <a:latin typeface="Times New Roman"/>
                <a:ea typeface="华文细黑"/>
                <a:cs typeface="Times New Roman"/>
              </a:rPr>
              <a:t>。这就要求政府</a:t>
            </a:r>
            <a:r>
              <a:rPr lang="en-US" altLang="zh-CN" sz="2600" kern="100" dirty="0">
                <a:latin typeface="Times New Roman"/>
                <a:ea typeface="华文细黑"/>
                <a:cs typeface="Courier New"/>
              </a:rPr>
              <a:t>(</a:t>
            </a:r>
            <a:r>
              <a:rPr lang="zh-CN" altLang="zh-CN" sz="2600" kern="100" dirty="0">
                <a:latin typeface="Times New Roman"/>
                <a:ea typeface="华文细黑"/>
                <a:cs typeface="Times New Roman"/>
              </a:rPr>
              <a:t>　　</a:t>
            </a:r>
            <a:r>
              <a:rPr lang="en-US" altLang="zh-CN" sz="2600" kern="100" dirty="0">
                <a:latin typeface="Times New Roman"/>
                <a:ea typeface="华文细黑"/>
                <a:cs typeface="Courier New"/>
              </a:rPr>
              <a:t>)</a:t>
            </a:r>
            <a:endParaRPr lang="zh-CN" altLang="zh-CN" sz="2600" kern="100" dirty="0">
              <a:latin typeface="宋体"/>
              <a:cs typeface="Courier New"/>
            </a:endParaRPr>
          </a:p>
          <a:p>
            <a:pPr algn="just">
              <a:lnSpc>
                <a:spcPct val="150000"/>
              </a:lnSpc>
              <a:spcAft>
                <a:spcPts val="0"/>
              </a:spcAft>
              <a:tabLst>
                <a:tab pos="2340610" algn="l"/>
              </a:tabLst>
            </a:pPr>
            <a:r>
              <a:rPr lang="en-US" altLang="zh-CN" sz="2600" kern="100" dirty="0">
                <a:latin typeface="宋体"/>
                <a:ea typeface="华文细黑"/>
                <a:cs typeface="Times New Roman"/>
              </a:rPr>
              <a:t>①</a:t>
            </a:r>
            <a:r>
              <a:rPr lang="zh-CN" altLang="zh-CN" sz="2600" kern="100" dirty="0">
                <a:latin typeface="Times New Roman"/>
                <a:ea typeface="华文细黑"/>
                <a:cs typeface="Times New Roman"/>
              </a:rPr>
              <a:t>必须严格依法行政，确保权为民所用　</a:t>
            </a:r>
            <a:r>
              <a:rPr lang="en-US" altLang="zh-CN" sz="2600" kern="100" dirty="0">
                <a:latin typeface="宋体"/>
                <a:ea typeface="华文细黑"/>
                <a:cs typeface="Times New Roman"/>
              </a:rPr>
              <a:t>②</a:t>
            </a:r>
            <a:r>
              <a:rPr lang="zh-CN" altLang="zh-CN" sz="2600" kern="100" dirty="0">
                <a:latin typeface="Times New Roman"/>
                <a:ea typeface="华文细黑"/>
                <a:cs typeface="Times New Roman"/>
              </a:rPr>
              <a:t>充分发挥宏观调控的决定作用　</a:t>
            </a:r>
            <a:r>
              <a:rPr lang="en-US" altLang="zh-CN" sz="2600" kern="100" dirty="0">
                <a:latin typeface="宋体"/>
                <a:ea typeface="华文细黑"/>
                <a:cs typeface="Times New Roman"/>
              </a:rPr>
              <a:t>③</a:t>
            </a:r>
            <a:r>
              <a:rPr lang="zh-CN" altLang="zh-CN" sz="2600" kern="100" dirty="0">
                <a:latin typeface="Times New Roman"/>
                <a:ea typeface="华文细黑"/>
                <a:cs typeface="Times New Roman"/>
              </a:rPr>
              <a:t>继续简政放权，全部取消非行政许可审批，建立规范行政审批的管理制度　</a:t>
            </a:r>
            <a:r>
              <a:rPr lang="en-US" altLang="zh-CN" sz="2600" kern="100" dirty="0">
                <a:latin typeface="宋体"/>
                <a:ea typeface="华文细黑"/>
                <a:cs typeface="Times New Roman"/>
              </a:rPr>
              <a:t>④</a:t>
            </a:r>
            <a:r>
              <a:rPr lang="zh-CN" altLang="zh-CN" sz="2600" kern="100" dirty="0">
                <a:latin typeface="Times New Roman"/>
                <a:ea typeface="华文细黑"/>
                <a:cs typeface="Times New Roman"/>
              </a:rPr>
              <a:t>加强廉政建设和反腐败工作</a:t>
            </a:r>
            <a:endParaRPr lang="zh-CN" altLang="zh-CN" sz="2600" kern="100" dirty="0">
              <a:latin typeface="宋体"/>
              <a:cs typeface="Courier New"/>
            </a:endParaRPr>
          </a:p>
          <a:p>
            <a:pPr algn="just">
              <a:lnSpc>
                <a:spcPct val="150000"/>
              </a:lnSpc>
              <a:spcAft>
                <a:spcPts val="0"/>
              </a:spcAft>
              <a:tabLst>
                <a:tab pos="2340610" algn="l"/>
              </a:tabLst>
            </a:pPr>
            <a:r>
              <a:rPr lang="en-US" altLang="zh-CN" sz="2600" kern="100" dirty="0">
                <a:latin typeface="Times New Roman"/>
                <a:ea typeface="华文细黑"/>
                <a:cs typeface="Courier New"/>
              </a:rPr>
              <a:t>A.</a:t>
            </a:r>
            <a:r>
              <a:rPr lang="en-US" altLang="zh-CN" sz="2600" kern="100" dirty="0">
                <a:latin typeface="宋体"/>
                <a:ea typeface="华文细黑"/>
                <a:cs typeface="Times New Roman"/>
              </a:rPr>
              <a:t>①②</a:t>
            </a:r>
            <a:r>
              <a:rPr lang="en-US" altLang="zh-CN" sz="2600" kern="100" dirty="0">
                <a:latin typeface="Times New Roman"/>
                <a:ea typeface="华文细黑"/>
                <a:cs typeface="Courier New"/>
              </a:rPr>
              <a:t>  	</a:t>
            </a:r>
            <a:r>
              <a:rPr lang="en-US" altLang="zh-CN" sz="2600" kern="100" dirty="0" smtClean="0">
                <a:latin typeface="Times New Roman"/>
                <a:ea typeface="华文细黑"/>
                <a:cs typeface="Courier New"/>
              </a:rPr>
              <a:t>		B</a:t>
            </a:r>
            <a:r>
              <a:rPr lang="en-US" altLang="zh-CN" sz="2600" kern="100" dirty="0">
                <a:latin typeface="Times New Roman"/>
                <a:ea typeface="华文细黑"/>
                <a:cs typeface="Courier New"/>
              </a:rPr>
              <a:t>.</a:t>
            </a:r>
            <a:r>
              <a:rPr lang="en-US" altLang="zh-CN" sz="2600" kern="100" dirty="0">
                <a:latin typeface="宋体"/>
                <a:ea typeface="华文细黑"/>
                <a:cs typeface="Times New Roman"/>
              </a:rPr>
              <a:t>②③</a:t>
            </a:r>
            <a:r>
              <a:rPr lang="en-US" altLang="zh-CN" sz="2600" kern="100" dirty="0">
                <a:latin typeface="Times New Roman"/>
                <a:ea typeface="华文细黑"/>
                <a:cs typeface="Courier New"/>
              </a:rPr>
              <a:t>  </a:t>
            </a:r>
            <a:endParaRPr lang="zh-CN" altLang="zh-CN" sz="2600" kern="100" dirty="0">
              <a:latin typeface="宋体"/>
              <a:cs typeface="Courier New"/>
            </a:endParaRPr>
          </a:p>
          <a:p>
            <a:r>
              <a:rPr lang="en-US" altLang="zh-CN" sz="2600" kern="100" dirty="0">
                <a:latin typeface="Times New Roman"/>
                <a:ea typeface="华文细黑"/>
              </a:rPr>
              <a:t>C.</a:t>
            </a:r>
            <a:r>
              <a:rPr lang="en-US" altLang="zh-CN" sz="2600" kern="100" dirty="0">
                <a:latin typeface="宋体"/>
                <a:ea typeface="华文细黑"/>
                <a:cs typeface="Times New Roman"/>
              </a:rPr>
              <a:t>①④</a:t>
            </a:r>
            <a:r>
              <a:rPr lang="en-US" altLang="zh-CN" sz="2600" kern="100" dirty="0">
                <a:latin typeface="Times New Roman"/>
                <a:ea typeface="华文细黑"/>
              </a:rPr>
              <a:t>  	</a:t>
            </a:r>
            <a:r>
              <a:rPr lang="en-US" altLang="zh-CN" sz="2600" kern="100" dirty="0" smtClean="0">
                <a:latin typeface="Times New Roman"/>
                <a:ea typeface="华文细黑"/>
              </a:rPr>
              <a:t>		            D</a:t>
            </a:r>
            <a:r>
              <a:rPr lang="en-US" altLang="zh-CN" sz="2600" kern="100" dirty="0">
                <a:latin typeface="Times New Roman"/>
                <a:ea typeface="华文细黑"/>
              </a:rPr>
              <a:t>.</a:t>
            </a:r>
            <a:r>
              <a:rPr lang="en-US" altLang="zh-CN" sz="2600" kern="100" dirty="0">
                <a:latin typeface="宋体"/>
                <a:ea typeface="华文细黑"/>
                <a:cs typeface="Times New Roman"/>
              </a:rPr>
              <a:t>③④</a:t>
            </a:r>
            <a:endParaRPr lang="zh-CN" altLang="zh-CN" sz="2600" kern="100" dirty="0">
              <a:effectLst/>
              <a:latin typeface="宋体"/>
              <a:cs typeface="Courier New"/>
            </a:endParaRPr>
          </a:p>
        </p:txBody>
      </p:sp>
      <p:sp>
        <p:nvSpPr>
          <p:cNvPr id="18"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9"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0"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1"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2"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3"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4"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5"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6"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7"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8"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29"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30"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1"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cxnSp>
        <p:nvCxnSpPr>
          <p:cNvPr id="32" name="直接连接符 31"/>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
        <p:nvSpPr>
          <p:cNvPr id="33" name="矩形 32"/>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34" name="圆角矩形 33">
            <a:hlinkClick r:id="rId16"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2920105679"/>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矩形 2"/>
          <p:cNvSpPr/>
          <p:nvPr/>
        </p:nvSpPr>
        <p:spPr>
          <a:xfrm>
            <a:off x="542824" y="1830517"/>
            <a:ext cx="11185088" cy="2031325"/>
          </a:xfrm>
          <a:prstGeom prst="rect">
            <a:avLst/>
          </a:prstGeom>
        </p:spPr>
        <p:txBody>
          <a:bodyPr>
            <a:spAutoFit/>
          </a:bodyPr>
          <a:lstStyle/>
          <a:p>
            <a:pPr>
              <a:lnSpc>
                <a:spcPct val="150000"/>
              </a:lnSpc>
            </a:pPr>
            <a:r>
              <a:rPr lang="zh-CN" altLang="zh-CN" sz="2800" b="1" kern="100" dirty="0" smtClean="0">
                <a:solidFill>
                  <a:srgbClr val="0000FF"/>
                </a:solidFill>
                <a:latin typeface="Times New Roman"/>
                <a:cs typeface="Times New Roman"/>
              </a:rPr>
              <a:t>解析</a:t>
            </a:r>
            <a:r>
              <a:rPr lang="zh-CN" altLang="zh-CN" sz="2800" b="1" kern="100" dirty="0">
                <a:solidFill>
                  <a:srgbClr val="0000FF"/>
                </a:solidFill>
                <a:latin typeface="Times New Roman"/>
                <a:cs typeface="Times New Roman"/>
              </a:rPr>
              <a:t>　</a:t>
            </a:r>
            <a:r>
              <a:rPr lang="zh-CN" altLang="zh-CN" sz="2800" kern="100" dirty="0">
                <a:latin typeface="Times New Roman"/>
                <a:ea typeface="华文细黑"/>
                <a:cs typeface="Times New Roman"/>
              </a:rPr>
              <a:t>充分发挥宏观调控的决定作用，观点错误，市场起决定作用，</a:t>
            </a:r>
            <a:r>
              <a:rPr lang="en-US" altLang="zh-CN" sz="2800" kern="100" dirty="0">
                <a:latin typeface="宋体"/>
                <a:ea typeface="华文细黑"/>
                <a:cs typeface="Times New Roman"/>
              </a:rPr>
              <a:t>②</a:t>
            </a:r>
            <a:r>
              <a:rPr lang="zh-CN" altLang="zh-CN" sz="2800" kern="100" dirty="0">
                <a:latin typeface="Times New Roman"/>
                <a:ea typeface="华文细黑"/>
                <a:cs typeface="Times New Roman"/>
              </a:rPr>
              <a:t>排除。</a:t>
            </a:r>
            <a:r>
              <a:rPr lang="en-US" altLang="zh-CN" sz="2800" kern="100" dirty="0">
                <a:latin typeface="宋体"/>
                <a:ea typeface="华文细黑"/>
                <a:cs typeface="Times New Roman"/>
              </a:rPr>
              <a:t>③</a:t>
            </a:r>
            <a:r>
              <a:rPr lang="zh-CN" altLang="zh-CN" sz="2800" kern="100" dirty="0">
                <a:latin typeface="Times New Roman"/>
                <a:ea typeface="华文细黑"/>
                <a:cs typeface="Times New Roman"/>
              </a:rPr>
              <a:t>全部取消说法错误</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lvl="0" algn="just">
              <a:lnSpc>
                <a:spcPct val="150000"/>
              </a:lnSpc>
              <a:tabLst>
                <a:tab pos="2340610" algn="l"/>
              </a:tabLst>
            </a:pPr>
            <a:r>
              <a:rPr lang="zh-CN" altLang="zh-CN" sz="2800" b="1" kern="100" dirty="0">
                <a:solidFill>
                  <a:srgbClr val="0000FF"/>
                </a:solidFill>
                <a:latin typeface="Times New Roman"/>
                <a:cs typeface="Times New Roman"/>
              </a:rPr>
              <a:t>答案　</a:t>
            </a:r>
            <a:r>
              <a:rPr lang="en-US" altLang="zh-CN" sz="2800" kern="100" dirty="0">
                <a:solidFill>
                  <a:schemeClr val="accent6">
                    <a:lumMod val="75000"/>
                  </a:schemeClr>
                </a:solidFill>
                <a:latin typeface="Times New Roman"/>
                <a:ea typeface="华文细黑"/>
              </a:rPr>
              <a:t>C</a:t>
            </a:r>
            <a:endParaRPr lang="zh-CN" altLang="zh-CN" sz="2800" kern="100" dirty="0">
              <a:solidFill>
                <a:schemeClr val="accent6">
                  <a:lumMod val="75000"/>
                </a:schemeClr>
              </a:solidFill>
              <a:latin typeface="Times New Roman"/>
              <a:ea typeface="华文细黑"/>
            </a:endParaRPr>
          </a:p>
        </p:txBody>
      </p:sp>
      <p:sp>
        <p:nvSpPr>
          <p:cNvPr id="18"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9"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0"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1"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2"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3"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4"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5"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6"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7"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8"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29"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30"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1"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cxnSp>
        <p:nvCxnSpPr>
          <p:cNvPr id="32" name="直接连接符 31"/>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5093172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750"/>
                                        <p:tgtEl>
                                          <p:spTgt spid="3">
                                            <p:txEl>
                                              <p:pRg st="0" end="0"/>
                                            </p:txEl>
                                          </p:spTgt>
                                        </p:tgtEl>
                                      </p:cBhvr>
                                    </p:animEffect>
                                  </p:childTnLst>
                                </p:cTn>
                              </p:par>
                            </p:childTnLst>
                          </p:cTn>
                        </p:par>
                        <p:par>
                          <p:cTn id="8" fill="hold">
                            <p:stCondLst>
                              <p:cond delay="750"/>
                            </p:stCondLst>
                            <p:childTnLst>
                              <p:par>
                                <p:cTn id="9" presetID="3" presetClass="entr" presetSubtype="10"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75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78582" y="964229"/>
            <a:ext cx="11167608" cy="5417893"/>
          </a:xfrm>
          <a:prstGeom prst="rect">
            <a:avLst/>
          </a:prstGeom>
        </p:spPr>
        <p:txBody>
          <a:bodyPr>
            <a:spAutoFit/>
          </a:bodyPr>
          <a:lstStyle/>
          <a:p>
            <a:pPr algn="just">
              <a:lnSpc>
                <a:spcPct val="150000"/>
              </a:lnSpc>
              <a:spcAft>
                <a:spcPts val="0"/>
              </a:spcAft>
              <a:tabLst>
                <a:tab pos="2340610" algn="l"/>
              </a:tabLst>
            </a:pPr>
            <a:r>
              <a:rPr lang="en-US" altLang="zh-CN" sz="2600" kern="100" dirty="0">
                <a:latin typeface="Times New Roman"/>
                <a:ea typeface="华文细黑"/>
                <a:cs typeface="Courier New"/>
              </a:rPr>
              <a:t>5.</a:t>
            </a:r>
            <a:r>
              <a:rPr lang="en-US" altLang="zh-CN" sz="2600" kern="100" dirty="0">
                <a:latin typeface="宋体"/>
                <a:ea typeface="华文细黑"/>
                <a:cs typeface="Times New Roman"/>
              </a:rPr>
              <a:t>“</a:t>
            </a:r>
            <a:r>
              <a:rPr lang="zh-CN" altLang="zh-CN" sz="2600" kern="100" dirty="0">
                <a:latin typeface="Times New Roman"/>
                <a:ea typeface="华文细黑"/>
                <a:cs typeface="Times New Roman"/>
              </a:rPr>
              <a:t>贤路当广而不当狭，言路当开而不当塞</a:t>
            </a:r>
            <a:r>
              <a:rPr lang="en-US" altLang="zh-CN" sz="2600" kern="100" dirty="0">
                <a:latin typeface="宋体"/>
                <a:ea typeface="华文细黑"/>
                <a:cs typeface="Times New Roman"/>
              </a:rPr>
              <a:t>”“</a:t>
            </a:r>
            <a:r>
              <a:rPr lang="zh-CN" altLang="zh-CN" sz="2600" kern="100" dirty="0">
                <a:latin typeface="Times New Roman"/>
                <a:ea typeface="华文细黑"/>
                <a:cs typeface="Times New Roman"/>
              </a:rPr>
              <a:t>大智兴邦，不过集众思</a:t>
            </a:r>
            <a:r>
              <a:rPr lang="en-US" altLang="zh-CN" sz="2600" kern="100" dirty="0">
                <a:latin typeface="宋体"/>
                <a:ea typeface="华文细黑"/>
                <a:cs typeface="Times New Roman"/>
              </a:rPr>
              <a:t>”</a:t>
            </a:r>
            <a:r>
              <a:rPr lang="zh-CN" altLang="zh-CN" sz="2600" kern="100" dirty="0">
                <a:latin typeface="Times New Roman"/>
                <a:ea typeface="华文细黑"/>
                <a:cs typeface="Times New Roman"/>
              </a:rPr>
              <a:t>这样的古语启示政府要</a:t>
            </a:r>
            <a:r>
              <a:rPr lang="en-US" altLang="zh-CN" sz="2600" kern="100" dirty="0">
                <a:latin typeface="Times New Roman"/>
                <a:ea typeface="华文细黑"/>
                <a:cs typeface="Courier New"/>
              </a:rPr>
              <a:t>(</a:t>
            </a:r>
            <a:r>
              <a:rPr lang="zh-CN" altLang="zh-CN" sz="2600" kern="100" dirty="0">
                <a:latin typeface="Times New Roman"/>
                <a:ea typeface="华文细黑"/>
                <a:cs typeface="Times New Roman"/>
              </a:rPr>
              <a:t>　　</a:t>
            </a:r>
            <a:r>
              <a:rPr lang="en-US" altLang="zh-CN" sz="2600" kern="100" dirty="0">
                <a:latin typeface="Times New Roman"/>
                <a:ea typeface="华文细黑"/>
                <a:cs typeface="Courier New"/>
              </a:rPr>
              <a:t>)</a:t>
            </a:r>
            <a:endParaRPr lang="zh-CN" altLang="zh-CN" sz="2600" kern="100" dirty="0">
              <a:latin typeface="宋体"/>
              <a:cs typeface="Courier New"/>
            </a:endParaRPr>
          </a:p>
          <a:p>
            <a:pPr algn="just">
              <a:lnSpc>
                <a:spcPct val="150000"/>
              </a:lnSpc>
              <a:spcAft>
                <a:spcPts val="0"/>
              </a:spcAft>
              <a:tabLst>
                <a:tab pos="2340610" algn="l"/>
              </a:tabLst>
            </a:pPr>
            <a:r>
              <a:rPr lang="en-US" altLang="zh-CN" sz="2600" kern="100" dirty="0">
                <a:latin typeface="宋体"/>
                <a:ea typeface="华文细黑"/>
                <a:cs typeface="Times New Roman"/>
              </a:rPr>
              <a:t>①</a:t>
            </a:r>
            <a:r>
              <a:rPr lang="zh-CN" altLang="zh-CN" sz="2600" kern="100" dirty="0">
                <a:latin typeface="Times New Roman"/>
                <a:ea typeface="华文细黑"/>
                <a:cs typeface="Times New Roman"/>
              </a:rPr>
              <a:t>审慎行使权力，坚持民主决策　</a:t>
            </a:r>
            <a:r>
              <a:rPr lang="en-US" altLang="zh-CN" sz="2600" kern="100" dirty="0">
                <a:latin typeface="宋体"/>
                <a:ea typeface="华文细黑"/>
                <a:cs typeface="Times New Roman"/>
              </a:rPr>
              <a:t>②</a:t>
            </a:r>
            <a:r>
              <a:rPr lang="zh-CN" altLang="zh-CN" sz="2600" kern="100" dirty="0">
                <a:latin typeface="Times New Roman"/>
                <a:ea typeface="华文细黑"/>
                <a:cs typeface="Times New Roman"/>
              </a:rPr>
              <a:t>坚持依法行政，提高执法水平　</a:t>
            </a:r>
            <a:r>
              <a:rPr lang="en-US" altLang="zh-CN" sz="2600" kern="100" dirty="0">
                <a:latin typeface="宋体"/>
                <a:ea typeface="华文细黑"/>
                <a:cs typeface="Times New Roman"/>
              </a:rPr>
              <a:t>③</a:t>
            </a:r>
            <a:r>
              <a:rPr lang="zh-CN" altLang="zh-CN" sz="2600" kern="100" dirty="0">
                <a:latin typeface="Times New Roman"/>
                <a:ea typeface="华文细黑"/>
                <a:cs typeface="Times New Roman"/>
              </a:rPr>
              <a:t>密切联系群众，广泛集中民智　</a:t>
            </a:r>
            <a:r>
              <a:rPr lang="en-US" altLang="zh-CN" sz="2600" kern="100" dirty="0">
                <a:latin typeface="宋体"/>
                <a:ea typeface="华文细黑"/>
                <a:cs typeface="Times New Roman"/>
              </a:rPr>
              <a:t>④</a:t>
            </a:r>
            <a:r>
              <a:rPr lang="zh-CN" altLang="zh-CN" sz="2600" kern="100" dirty="0">
                <a:latin typeface="Times New Roman"/>
                <a:ea typeface="华文细黑"/>
                <a:cs typeface="Times New Roman"/>
              </a:rPr>
              <a:t>完善信息搜集和智力支持系统，人民直接决策</a:t>
            </a:r>
            <a:endParaRPr lang="zh-CN" altLang="zh-CN" sz="2600" kern="100" dirty="0">
              <a:latin typeface="宋体"/>
              <a:cs typeface="Courier New"/>
            </a:endParaRPr>
          </a:p>
          <a:p>
            <a:pPr algn="just">
              <a:lnSpc>
                <a:spcPct val="150000"/>
              </a:lnSpc>
              <a:spcAft>
                <a:spcPts val="0"/>
              </a:spcAft>
              <a:tabLst>
                <a:tab pos="2340610" algn="l"/>
              </a:tabLst>
            </a:pPr>
            <a:r>
              <a:rPr lang="en-US" altLang="zh-CN" sz="2600" kern="100" dirty="0">
                <a:latin typeface="Times New Roman"/>
                <a:ea typeface="华文细黑"/>
                <a:cs typeface="Courier New"/>
              </a:rPr>
              <a:t>A.</a:t>
            </a:r>
            <a:r>
              <a:rPr lang="en-US" altLang="zh-CN" sz="2600" kern="100" dirty="0">
                <a:latin typeface="宋体"/>
                <a:ea typeface="华文细黑"/>
                <a:cs typeface="Times New Roman"/>
              </a:rPr>
              <a:t>①④</a:t>
            </a:r>
            <a:r>
              <a:rPr lang="en-US" altLang="zh-CN" sz="2600" kern="100" dirty="0">
                <a:latin typeface="Times New Roman"/>
                <a:ea typeface="华文细黑"/>
                <a:cs typeface="Courier New"/>
              </a:rPr>
              <a:t>  	</a:t>
            </a:r>
            <a:r>
              <a:rPr lang="en-US" altLang="zh-CN" sz="2600" kern="100" dirty="0" smtClean="0">
                <a:latin typeface="Times New Roman"/>
                <a:ea typeface="华文细黑"/>
                <a:cs typeface="Courier New"/>
              </a:rPr>
              <a:t>		B</a:t>
            </a:r>
            <a:r>
              <a:rPr lang="en-US" altLang="zh-CN" sz="2600" kern="100" dirty="0">
                <a:latin typeface="Times New Roman"/>
                <a:ea typeface="华文细黑"/>
                <a:cs typeface="Courier New"/>
              </a:rPr>
              <a:t>.</a:t>
            </a:r>
            <a:r>
              <a:rPr lang="en-US" altLang="zh-CN" sz="2600" kern="100" dirty="0">
                <a:latin typeface="宋体"/>
                <a:ea typeface="华文细黑"/>
                <a:cs typeface="Times New Roman"/>
              </a:rPr>
              <a:t>③④</a:t>
            </a:r>
            <a:r>
              <a:rPr lang="en-US" altLang="zh-CN" sz="2600" kern="100" dirty="0">
                <a:latin typeface="Times New Roman"/>
                <a:ea typeface="华文细黑"/>
                <a:cs typeface="Courier New"/>
              </a:rPr>
              <a:t>  </a:t>
            </a:r>
            <a:endParaRPr lang="zh-CN" altLang="zh-CN" sz="2600" kern="100" dirty="0">
              <a:latin typeface="宋体"/>
              <a:cs typeface="Courier New"/>
            </a:endParaRPr>
          </a:p>
          <a:p>
            <a:pPr>
              <a:lnSpc>
                <a:spcPct val="150000"/>
              </a:lnSpc>
            </a:pPr>
            <a:r>
              <a:rPr lang="en-US" altLang="zh-CN" sz="2600" kern="100" dirty="0">
                <a:latin typeface="Times New Roman"/>
                <a:ea typeface="华文细黑"/>
              </a:rPr>
              <a:t>C</a:t>
            </a:r>
            <a:r>
              <a:rPr lang="en-US" altLang="zh-CN" sz="2600" kern="100" dirty="0" smtClean="0">
                <a:latin typeface="Times New Roman"/>
                <a:ea typeface="华文细黑"/>
              </a:rPr>
              <a:t>.</a:t>
            </a:r>
            <a:r>
              <a:rPr lang="en-US" altLang="zh-CN" sz="2600" kern="100" dirty="0" smtClean="0">
                <a:latin typeface="宋体"/>
                <a:ea typeface="华文细黑"/>
                <a:cs typeface="Times New Roman"/>
              </a:rPr>
              <a:t>①③</a:t>
            </a:r>
            <a:r>
              <a:rPr lang="en-US" altLang="zh-CN" sz="2600" kern="100" dirty="0" smtClean="0">
                <a:latin typeface="Times New Roman"/>
                <a:ea typeface="华文细黑"/>
              </a:rPr>
              <a:t>  			            D</a:t>
            </a:r>
            <a:r>
              <a:rPr lang="en-US" altLang="zh-CN" sz="2600" kern="100" dirty="0">
                <a:latin typeface="Times New Roman"/>
                <a:ea typeface="华文细黑"/>
              </a:rPr>
              <a:t>.</a:t>
            </a:r>
            <a:r>
              <a:rPr lang="en-US" altLang="zh-CN" sz="2600" kern="100" dirty="0" smtClean="0">
                <a:latin typeface="宋体"/>
                <a:ea typeface="华文细黑"/>
                <a:cs typeface="Times New Roman"/>
              </a:rPr>
              <a:t>②③</a:t>
            </a:r>
          </a:p>
          <a:p>
            <a:pPr>
              <a:lnSpc>
                <a:spcPct val="150000"/>
              </a:lnSpc>
            </a:pPr>
            <a:r>
              <a:rPr lang="zh-CN" altLang="zh-CN" sz="2600" b="1" kern="100" dirty="0">
                <a:solidFill>
                  <a:srgbClr val="0000FF"/>
                </a:solidFill>
                <a:latin typeface="Times New Roman"/>
                <a:cs typeface="Times New Roman"/>
              </a:rPr>
              <a:t>解析　</a:t>
            </a:r>
            <a:r>
              <a:rPr lang="zh-CN" altLang="zh-CN" sz="2600" kern="100" dirty="0">
                <a:latin typeface="Times New Roman"/>
                <a:ea typeface="华文细黑"/>
                <a:cs typeface="Times New Roman"/>
              </a:rPr>
              <a:t>古语的意思都强调广开言路、集思广益，</a:t>
            </a:r>
            <a:r>
              <a:rPr lang="en-US" altLang="zh-CN" sz="2600" kern="100" dirty="0">
                <a:latin typeface="宋体"/>
                <a:ea typeface="华文细黑"/>
                <a:cs typeface="Times New Roman"/>
              </a:rPr>
              <a:t>①③</a:t>
            </a:r>
            <a:r>
              <a:rPr lang="zh-CN" altLang="zh-CN" sz="2600" kern="100" dirty="0">
                <a:latin typeface="Times New Roman"/>
                <a:ea typeface="华文细黑"/>
                <a:cs typeface="Times New Roman"/>
              </a:rPr>
              <a:t>符合题意。不体现</a:t>
            </a:r>
            <a:r>
              <a:rPr lang="en-US" altLang="zh-CN" sz="2600" kern="100" dirty="0">
                <a:latin typeface="宋体"/>
                <a:ea typeface="华文细黑"/>
                <a:cs typeface="Times New Roman"/>
              </a:rPr>
              <a:t>②</a:t>
            </a:r>
            <a:r>
              <a:rPr lang="zh-CN" altLang="zh-CN" sz="2600" kern="100" dirty="0">
                <a:latin typeface="Times New Roman"/>
                <a:ea typeface="华文细黑"/>
                <a:cs typeface="Times New Roman"/>
              </a:rPr>
              <a:t>，</a:t>
            </a:r>
            <a:r>
              <a:rPr lang="en-US" altLang="zh-CN" sz="2600" kern="100" dirty="0">
                <a:latin typeface="宋体"/>
                <a:ea typeface="华文细黑"/>
                <a:cs typeface="Times New Roman"/>
              </a:rPr>
              <a:t>④</a:t>
            </a:r>
            <a:r>
              <a:rPr lang="zh-CN" altLang="zh-CN" sz="2600" kern="100" dirty="0">
                <a:latin typeface="Times New Roman"/>
                <a:ea typeface="华文细黑"/>
                <a:cs typeface="Times New Roman"/>
              </a:rPr>
              <a:t>表述错误，人民参与民主决策，并不是人民直接决策，排除。正确答案为</a:t>
            </a:r>
            <a:r>
              <a:rPr lang="en-US" altLang="zh-CN" sz="2600" kern="100" dirty="0">
                <a:latin typeface="Times New Roman"/>
                <a:ea typeface="华文细黑"/>
              </a:rPr>
              <a:t>C</a:t>
            </a:r>
            <a:r>
              <a:rPr lang="zh-CN" altLang="zh-CN" sz="2600" kern="100" dirty="0">
                <a:latin typeface="Times New Roman"/>
                <a:ea typeface="华文细黑"/>
                <a:cs typeface="Times New Roman"/>
              </a:rPr>
              <a:t>项。</a:t>
            </a:r>
            <a:endParaRPr lang="zh-CN" altLang="zh-CN" sz="2600" kern="100" dirty="0">
              <a:effectLst/>
              <a:latin typeface="宋体"/>
              <a:cs typeface="Courier New"/>
            </a:endParaRPr>
          </a:p>
        </p:txBody>
      </p:sp>
      <p:sp>
        <p:nvSpPr>
          <p:cNvPr id="18"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9"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0"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1"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2"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3"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4"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5"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6"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7"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8"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29"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30"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1"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cxnSp>
        <p:nvCxnSpPr>
          <p:cNvPr id="32" name="直接连接符 31"/>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
        <p:nvSpPr>
          <p:cNvPr id="2" name="矩形 1"/>
          <p:cNvSpPr/>
          <p:nvPr/>
        </p:nvSpPr>
        <p:spPr>
          <a:xfrm>
            <a:off x="3799484" y="1544451"/>
            <a:ext cx="407484" cy="620619"/>
          </a:xfrm>
          <a:prstGeom prst="rect">
            <a:avLst/>
          </a:prstGeom>
        </p:spPr>
        <p:txBody>
          <a:bodyPr wrap="none">
            <a:spAutoFit/>
          </a:bodyPr>
          <a:lstStyle/>
          <a:p>
            <a:pPr>
              <a:lnSpc>
                <a:spcPct val="150000"/>
              </a:lnSpc>
            </a:pPr>
            <a:r>
              <a:rPr lang="en-US" altLang="zh-CN" sz="2600" kern="100" dirty="0">
                <a:solidFill>
                  <a:schemeClr val="accent6">
                    <a:lumMod val="75000"/>
                  </a:schemeClr>
                </a:solidFill>
                <a:latin typeface="Times New Roman"/>
                <a:ea typeface="华文细黑"/>
              </a:rPr>
              <a:t>C</a:t>
            </a:r>
            <a:endParaRPr lang="zh-CN" altLang="en-US" sz="2600" kern="100" dirty="0">
              <a:solidFill>
                <a:schemeClr val="accent6">
                  <a:lumMod val="75000"/>
                </a:schemeClr>
              </a:solidFill>
              <a:latin typeface="Times New Roman"/>
              <a:ea typeface="华文细黑"/>
            </a:endParaRPr>
          </a:p>
        </p:txBody>
      </p:sp>
      <p:sp>
        <p:nvSpPr>
          <p:cNvPr id="33" name="矩形 32"/>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34" name="圆角矩形 33"/>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254978070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linds(horizontal)">
                                      <p:cBhvr>
                                        <p:cTn id="7" dur="500"/>
                                        <p:tgtEl>
                                          <p:spTgt spid="3">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3">
                                            <p:txEl>
                                              <p:pRg st="4" end="4"/>
                                            </p:txEl>
                                          </p:spTgt>
                                        </p:tgtEl>
                                      </p:cBhvr>
                                    </p:animEffect>
                                    <p:set>
                                      <p:cBhvr>
                                        <p:cTn id="17" dur="1" fill="hold">
                                          <p:stCondLst>
                                            <p:cond delay="499"/>
                                          </p:stCondLst>
                                        </p:cTn>
                                        <p:tgtEl>
                                          <p:spTgt spid="3">
                                            <p:txEl>
                                              <p:pRg st="4" end="4"/>
                                            </p:txEl>
                                          </p:spTgt>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2"/>
                                        </p:tgtEl>
                                      </p:cBhvr>
                                    </p:animEffect>
                                    <p:set>
                                      <p:cBhvr>
                                        <p:cTn id="20"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34"/>
                  </p:tgtEl>
                </p:cond>
              </p:nextCondLst>
            </p:seq>
          </p:childTnLst>
        </p:cTn>
      </p:par>
    </p:tnLst>
    <p:bldLst>
      <p:bldP spid="3" grpId="0" uiExpand="1" build="allAtOnce"/>
      <p:bldP spid="2" grpId="0"/>
      <p:bldP spid="2" grpId="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06574" y="1045394"/>
            <a:ext cx="11296938" cy="5493812"/>
          </a:xfrm>
          <a:prstGeom prst="rect">
            <a:avLst/>
          </a:prstGeom>
        </p:spPr>
        <p:txBody>
          <a:bodyPr>
            <a:spAutoFit/>
          </a:bodyPr>
          <a:lstStyle/>
          <a:p>
            <a:pPr algn="just">
              <a:lnSpc>
                <a:spcPct val="150000"/>
              </a:lnSpc>
              <a:spcAft>
                <a:spcPts val="0"/>
              </a:spcAft>
              <a:tabLst>
                <a:tab pos="2340610" algn="l"/>
              </a:tabLst>
            </a:pPr>
            <a:r>
              <a:rPr lang="en-US" altLang="zh-CN" sz="2600" kern="100" dirty="0">
                <a:latin typeface="Times New Roman"/>
                <a:ea typeface="华文细黑"/>
                <a:cs typeface="Courier New"/>
              </a:rPr>
              <a:t>6.</a:t>
            </a:r>
            <a:r>
              <a:rPr lang="zh-CN" altLang="zh-CN" sz="2600" kern="100" dirty="0">
                <a:latin typeface="Times New Roman"/>
                <a:ea typeface="华文细黑"/>
                <a:cs typeface="Times New Roman"/>
              </a:rPr>
              <a:t>为确保政府权力得到正确行使，现代国家需要通过建立健全官员</a:t>
            </a:r>
            <a:r>
              <a:rPr lang="en-US" altLang="zh-CN" sz="2600" kern="100" dirty="0">
                <a:latin typeface="宋体"/>
                <a:ea typeface="华文细黑"/>
                <a:cs typeface="Times New Roman"/>
              </a:rPr>
              <a:t>“</a:t>
            </a:r>
            <a:r>
              <a:rPr lang="zh-CN" altLang="zh-CN" sz="2600" kern="100" dirty="0">
                <a:latin typeface="Times New Roman"/>
                <a:ea typeface="华文细黑"/>
                <a:cs typeface="Times New Roman"/>
              </a:rPr>
              <a:t>不敢腐</a:t>
            </a:r>
            <a:r>
              <a:rPr lang="en-US" altLang="zh-CN" sz="2600" kern="100" dirty="0">
                <a:latin typeface="宋体"/>
                <a:ea typeface="华文细黑"/>
                <a:cs typeface="Times New Roman"/>
              </a:rPr>
              <a:t>”</a:t>
            </a:r>
            <a:r>
              <a:rPr lang="zh-CN" altLang="zh-CN" sz="2600" kern="100" dirty="0">
                <a:latin typeface="Times New Roman"/>
                <a:ea typeface="华文细黑"/>
                <a:cs typeface="Times New Roman"/>
              </a:rPr>
              <a:t>的惩戒机制、</a:t>
            </a:r>
            <a:r>
              <a:rPr lang="en-US" altLang="zh-CN" sz="2600" kern="100" dirty="0">
                <a:latin typeface="宋体"/>
                <a:ea typeface="华文细黑"/>
                <a:cs typeface="Times New Roman"/>
              </a:rPr>
              <a:t>“</a:t>
            </a:r>
            <a:r>
              <a:rPr lang="zh-CN" altLang="zh-CN" sz="2600" kern="100" dirty="0">
                <a:latin typeface="Times New Roman"/>
                <a:ea typeface="华文细黑"/>
                <a:cs typeface="Times New Roman"/>
              </a:rPr>
              <a:t>不能腐</a:t>
            </a:r>
            <a:r>
              <a:rPr lang="en-US" altLang="zh-CN" sz="2600" kern="100" dirty="0">
                <a:latin typeface="宋体"/>
                <a:ea typeface="华文细黑"/>
                <a:cs typeface="Times New Roman"/>
              </a:rPr>
              <a:t>”</a:t>
            </a:r>
            <a:r>
              <a:rPr lang="zh-CN" altLang="zh-CN" sz="2600" kern="100" dirty="0">
                <a:latin typeface="Times New Roman"/>
                <a:ea typeface="华文细黑"/>
                <a:cs typeface="Times New Roman"/>
              </a:rPr>
              <a:t>的防范机制和</a:t>
            </a:r>
            <a:r>
              <a:rPr lang="en-US" altLang="zh-CN" sz="2600" kern="100" dirty="0">
                <a:latin typeface="宋体"/>
                <a:ea typeface="华文细黑"/>
                <a:cs typeface="Times New Roman"/>
              </a:rPr>
              <a:t>“</a:t>
            </a:r>
            <a:r>
              <a:rPr lang="zh-CN" altLang="zh-CN" sz="2600" kern="100" dirty="0">
                <a:latin typeface="Times New Roman"/>
                <a:ea typeface="华文细黑"/>
                <a:cs typeface="Times New Roman"/>
              </a:rPr>
              <a:t>不易腐</a:t>
            </a:r>
            <a:r>
              <a:rPr lang="en-US" altLang="zh-CN" sz="2600" kern="100" dirty="0">
                <a:latin typeface="宋体"/>
                <a:ea typeface="华文细黑"/>
                <a:cs typeface="Times New Roman"/>
              </a:rPr>
              <a:t>”</a:t>
            </a:r>
            <a:r>
              <a:rPr lang="zh-CN" altLang="zh-CN" sz="2600" kern="100" dirty="0">
                <a:latin typeface="Times New Roman"/>
                <a:ea typeface="华文细黑"/>
                <a:cs typeface="Times New Roman"/>
              </a:rPr>
              <a:t>的保障机制，把政府权力</a:t>
            </a:r>
            <a:r>
              <a:rPr lang="en-US" altLang="zh-CN" sz="2600" kern="100" dirty="0">
                <a:latin typeface="宋体"/>
                <a:ea typeface="华文细黑"/>
                <a:cs typeface="Times New Roman"/>
              </a:rPr>
              <a:t>“</a:t>
            </a:r>
            <a:r>
              <a:rPr lang="zh-CN" altLang="zh-CN" sz="2600" kern="100" dirty="0">
                <a:latin typeface="Times New Roman"/>
                <a:ea typeface="华文细黑"/>
                <a:cs typeface="Times New Roman"/>
              </a:rPr>
              <a:t>关进制度的笼子里</a:t>
            </a:r>
            <a:r>
              <a:rPr lang="en-US" altLang="zh-CN" sz="2600" kern="100" dirty="0">
                <a:latin typeface="宋体"/>
                <a:ea typeface="华文细黑"/>
                <a:cs typeface="Times New Roman"/>
              </a:rPr>
              <a:t>”</a:t>
            </a:r>
            <a:r>
              <a:rPr lang="zh-CN" altLang="zh-CN" sz="2600" kern="100" dirty="0">
                <a:latin typeface="Times New Roman"/>
                <a:ea typeface="华文细黑"/>
                <a:cs typeface="Times New Roman"/>
              </a:rPr>
              <a:t>。这是因为</a:t>
            </a:r>
            <a:r>
              <a:rPr lang="en-US" altLang="zh-CN" sz="2600" kern="100" dirty="0">
                <a:latin typeface="Times New Roman"/>
                <a:ea typeface="华文细黑"/>
                <a:cs typeface="Courier New"/>
              </a:rPr>
              <a:t>(</a:t>
            </a:r>
            <a:r>
              <a:rPr lang="zh-CN" altLang="zh-CN" sz="2600" kern="100" dirty="0">
                <a:latin typeface="Times New Roman"/>
                <a:ea typeface="华文细黑"/>
                <a:cs typeface="Times New Roman"/>
              </a:rPr>
              <a:t>　　</a:t>
            </a:r>
            <a:r>
              <a:rPr lang="en-US" altLang="zh-CN" sz="2600" kern="100" dirty="0">
                <a:latin typeface="Times New Roman"/>
                <a:ea typeface="华文细黑"/>
                <a:cs typeface="Courier New"/>
              </a:rPr>
              <a:t>)</a:t>
            </a:r>
            <a:endParaRPr lang="zh-CN" altLang="zh-CN" sz="2600" kern="100" dirty="0">
              <a:latin typeface="宋体"/>
              <a:cs typeface="Courier New"/>
            </a:endParaRPr>
          </a:p>
          <a:p>
            <a:pPr algn="just">
              <a:lnSpc>
                <a:spcPct val="150000"/>
              </a:lnSpc>
              <a:spcAft>
                <a:spcPts val="0"/>
              </a:spcAft>
              <a:tabLst>
                <a:tab pos="2340610" algn="l"/>
              </a:tabLst>
            </a:pPr>
            <a:r>
              <a:rPr lang="en-US" altLang="zh-CN" sz="2600" kern="100" dirty="0">
                <a:latin typeface="宋体"/>
                <a:ea typeface="华文细黑"/>
                <a:cs typeface="Times New Roman"/>
              </a:rPr>
              <a:t>①</a:t>
            </a:r>
            <a:r>
              <a:rPr lang="zh-CN" altLang="zh-CN" sz="2600" kern="100" dirty="0">
                <a:latin typeface="Times New Roman"/>
                <a:ea typeface="华文细黑"/>
                <a:cs typeface="Times New Roman"/>
              </a:rPr>
              <a:t>我国国家权力属于人民　</a:t>
            </a:r>
            <a:r>
              <a:rPr lang="en-US" altLang="zh-CN" sz="2600" kern="100" dirty="0">
                <a:latin typeface="宋体"/>
                <a:ea typeface="华文细黑"/>
                <a:cs typeface="Times New Roman"/>
              </a:rPr>
              <a:t>②</a:t>
            </a:r>
            <a:r>
              <a:rPr lang="zh-CN" altLang="zh-CN" sz="2600" kern="100" dirty="0">
                <a:latin typeface="Times New Roman"/>
                <a:ea typeface="华文细黑"/>
                <a:cs typeface="Times New Roman"/>
              </a:rPr>
              <a:t>政府权力是一把双刃剑　</a:t>
            </a:r>
            <a:r>
              <a:rPr lang="en-US" altLang="zh-CN" sz="2600" kern="100" dirty="0">
                <a:latin typeface="宋体"/>
                <a:ea typeface="华文细黑"/>
                <a:cs typeface="Times New Roman"/>
              </a:rPr>
              <a:t>③</a:t>
            </a:r>
            <a:r>
              <a:rPr lang="zh-CN" altLang="zh-CN" sz="2600" kern="100" dirty="0">
                <a:latin typeface="Times New Roman"/>
                <a:ea typeface="华文细黑"/>
                <a:cs typeface="Times New Roman"/>
              </a:rPr>
              <a:t>政府权力需要监督制约　</a:t>
            </a:r>
            <a:r>
              <a:rPr lang="en-US" altLang="zh-CN" sz="2600" kern="100" dirty="0">
                <a:latin typeface="宋体"/>
                <a:ea typeface="华文细黑"/>
                <a:cs typeface="Times New Roman"/>
              </a:rPr>
              <a:t>④</a:t>
            </a:r>
            <a:r>
              <a:rPr lang="zh-CN" altLang="zh-CN" sz="2600" kern="100" dirty="0">
                <a:latin typeface="Times New Roman"/>
                <a:ea typeface="华文细黑"/>
                <a:cs typeface="Times New Roman"/>
              </a:rPr>
              <a:t>权力的滥用会滋生腐败</a:t>
            </a:r>
            <a:endParaRPr lang="zh-CN" altLang="zh-CN" sz="2600" kern="100" dirty="0">
              <a:latin typeface="宋体"/>
              <a:cs typeface="Courier New"/>
            </a:endParaRPr>
          </a:p>
          <a:p>
            <a:pPr algn="just">
              <a:lnSpc>
                <a:spcPct val="150000"/>
              </a:lnSpc>
              <a:spcAft>
                <a:spcPts val="0"/>
              </a:spcAft>
              <a:tabLst>
                <a:tab pos="2340610" algn="l"/>
              </a:tabLst>
            </a:pPr>
            <a:r>
              <a:rPr lang="en-US" altLang="zh-CN" sz="2600" kern="100" dirty="0">
                <a:latin typeface="Times New Roman"/>
                <a:ea typeface="华文细黑"/>
                <a:cs typeface="Courier New"/>
              </a:rPr>
              <a:t>A.</a:t>
            </a:r>
            <a:r>
              <a:rPr lang="en-US" altLang="zh-CN" sz="2600" kern="100" dirty="0">
                <a:latin typeface="宋体"/>
                <a:ea typeface="华文细黑"/>
                <a:cs typeface="Times New Roman"/>
              </a:rPr>
              <a:t>①②</a:t>
            </a:r>
            <a:r>
              <a:rPr lang="en-US" altLang="zh-CN" sz="2600" kern="100" dirty="0">
                <a:latin typeface="Times New Roman"/>
                <a:ea typeface="华文细黑"/>
                <a:cs typeface="Courier New"/>
              </a:rPr>
              <a:t>  	</a:t>
            </a:r>
            <a:r>
              <a:rPr lang="en-US" altLang="zh-CN" sz="2600" kern="100" dirty="0" smtClean="0">
                <a:latin typeface="Times New Roman"/>
                <a:ea typeface="华文细黑"/>
                <a:cs typeface="Courier New"/>
              </a:rPr>
              <a:t>		B</a:t>
            </a:r>
            <a:r>
              <a:rPr lang="en-US" altLang="zh-CN" sz="2600" kern="100" dirty="0">
                <a:latin typeface="Times New Roman"/>
                <a:ea typeface="华文细黑"/>
                <a:cs typeface="Courier New"/>
              </a:rPr>
              <a:t>.</a:t>
            </a:r>
            <a:r>
              <a:rPr lang="en-US" altLang="zh-CN" sz="2600" kern="100" dirty="0">
                <a:latin typeface="宋体"/>
                <a:ea typeface="华文细黑"/>
                <a:cs typeface="Times New Roman"/>
              </a:rPr>
              <a:t>②③</a:t>
            </a:r>
            <a:r>
              <a:rPr lang="en-US" altLang="zh-CN" sz="2600" kern="100" dirty="0">
                <a:latin typeface="Times New Roman"/>
                <a:ea typeface="华文细黑"/>
                <a:cs typeface="Courier New"/>
              </a:rPr>
              <a:t>  </a:t>
            </a:r>
            <a:endParaRPr lang="zh-CN" altLang="zh-CN" sz="2600" kern="100" dirty="0">
              <a:latin typeface="宋体"/>
              <a:cs typeface="Courier New"/>
            </a:endParaRPr>
          </a:p>
          <a:p>
            <a:pPr>
              <a:lnSpc>
                <a:spcPct val="150000"/>
              </a:lnSpc>
            </a:pPr>
            <a:r>
              <a:rPr lang="en-US" altLang="zh-CN" sz="2600" kern="100" dirty="0">
                <a:latin typeface="Times New Roman"/>
                <a:ea typeface="华文细黑"/>
              </a:rPr>
              <a:t>C.</a:t>
            </a:r>
            <a:r>
              <a:rPr lang="en-US" altLang="zh-CN" sz="2600" kern="100" dirty="0">
                <a:latin typeface="宋体"/>
                <a:ea typeface="华文细黑"/>
                <a:cs typeface="Times New Roman"/>
              </a:rPr>
              <a:t>②④</a:t>
            </a:r>
            <a:r>
              <a:rPr lang="en-US" altLang="zh-CN" sz="2600" kern="100" dirty="0">
                <a:latin typeface="Times New Roman"/>
                <a:ea typeface="华文细黑"/>
              </a:rPr>
              <a:t>  	</a:t>
            </a:r>
            <a:r>
              <a:rPr lang="en-US" altLang="zh-CN" sz="2600" kern="100" dirty="0" smtClean="0">
                <a:latin typeface="Times New Roman"/>
                <a:ea typeface="华文细黑"/>
              </a:rPr>
              <a:t>		            D</a:t>
            </a:r>
            <a:r>
              <a:rPr lang="en-US" altLang="zh-CN" sz="2600" kern="100" dirty="0">
                <a:latin typeface="Times New Roman"/>
                <a:ea typeface="华文细黑"/>
              </a:rPr>
              <a:t>.</a:t>
            </a:r>
            <a:r>
              <a:rPr lang="en-US" altLang="zh-CN" sz="2600" kern="100" dirty="0" smtClean="0">
                <a:latin typeface="宋体"/>
                <a:ea typeface="华文细黑"/>
                <a:cs typeface="Times New Roman"/>
              </a:rPr>
              <a:t>③④</a:t>
            </a:r>
          </a:p>
          <a:p>
            <a:pPr>
              <a:lnSpc>
                <a:spcPct val="150000"/>
              </a:lnSpc>
            </a:pPr>
            <a:r>
              <a:rPr lang="zh-CN" altLang="zh-CN" sz="2600" b="1" kern="100" dirty="0">
                <a:solidFill>
                  <a:srgbClr val="0000FF"/>
                </a:solidFill>
                <a:latin typeface="Times New Roman"/>
                <a:cs typeface="Times New Roman"/>
              </a:rPr>
              <a:t>解析　</a:t>
            </a:r>
            <a:r>
              <a:rPr lang="en-US" altLang="zh-CN" sz="2600" kern="100" dirty="0">
                <a:latin typeface="宋体"/>
                <a:ea typeface="华文细黑"/>
                <a:cs typeface="Times New Roman"/>
              </a:rPr>
              <a:t>①</a:t>
            </a:r>
            <a:r>
              <a:rPr lang="zh-CN" altLang="zh-CN" sz="2600" kern="100" dirty="0">
                <a:latin typeface="Times New Roman"/>
                <a:ea typeface="华文细黑"/>
                <a:cs typeface="Times New Roman"/>
              </a:rPr>
              <a:t>是阐述需要监督的原因，而不是如何监督的原因</a:t>
            </a:r>
            <a:r>
              <a:rPr lang="zh-CN" altLang="zh-CN" sz="2600" kern="100" dirty="0" smtClean="0">
                <a:latin typeface="Times New Roman"/>
                <a:ea typeface="华文细黑"/>
                <a:cs typeface="Times New Roman"/>
              </a:rPr>
              <a:t>；</a:t>
            </a:r>
            <a:endParaRPr lang="en-US" altLang="zh-CN" sz="2600" kern="100" dirty="0" smtClean="0">
              <a:latin typeface="Times New Roman"/>
              <a:ea typeface="华文细黑"/>
              <a:cs typeface="Times New Roman"/>
            </a:endParaRPr>
          </a:p>
          <a:p>
            <a:pPr>
              <a:lnSpc>
                <a:spcPct val="150000"/>
              </a:lnSpc>
            </a:pPr>
            <a:r>
              <a:rPr lang="en-US" altLang="zh-CN" sz="2600" kern="100" dirty="0" smtClean="0">
                <a:latin typeface="宋体"/>
                <a:ea typeface="华文细黑"/>
                <a:cs typeface="Times New Roman"/>
              </a:rPr>
              <a:t>③</a:t>
            </a:r>
            <a:r>
              <a:rPr lang="zh-CN" altLang="zh-CN" sz="2600" kern="100" dirty="0">
                <a:latin typeface="Times New Roman"/>
                <a:ea typeface="华文细黑"/>
                <a:cs typeface="Times New Roman"/>
              </a:rPr>
              <a:t>是结论而不是原因。</a:t>
            </a:r>
            <a:endParaRPr lang="zh-CN" altLang="zh-CN" sz="2600" kern="100" dirty="0">
              <a:effectLst/>
              <a:latin typeface="宋体"/>
              <a:cs typeface="Courier New"/>
            </a:endParaRPr>
          </a:p>
        </p:txBody>
      </p:sp>
      <p:sp>
        <p:nvSpPr>
          <p:cNvPr id="2" name="Rectangle 4"/>
          <p:cNvSpPr>
            <a:spLocks noChangeArrowheads="1"/>
          </p:cNvSpPr>
          <p:nvPr/>
        </p:nvSpPr>
        <p:spPr bwMode="auto">
          <a:xfrm>
            <a:off x="0" y="0"/>
            <a:ext cx="121904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5" name="Rectangle 5"/>
          <p:cNvSpPr>
            <a:spLocks noChangeArrowheads="1"/>
          </p:cNvSpPr>
          <p:nvPr/>
        </p:nvSpPr>
        <p:spPr bwMode="auto">
          <a:xfrm>
            <a:off x="0" y="800100"/>
            <a:ext cx="1219041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19"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0"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1"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2"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3"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4"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5"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6"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7"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8"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9"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30"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31"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2"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cxnSp>
        <p:nvCxnSpPr>
          <p:cNvPr id="33" name="直接连接符 32"/>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
        <p:nvSpPr>
          <p:cNvPr id="4" name="矩形 3"/>
          <p:cNvSpPr/>
          <p:nvPr/>
        </p:nvSpPr>
        <p:spPr>
          <a:xfrm>
            <a:off x="5663158" y="2192523"/>
            <a:ext cx="407484" cy="620619"/>
          </a:xfrm>
          <a:prstGeom prst="rect">
            <a:avLst/>
          </a:prstGeom>
        </p:spPr>
        <p:txBody>
          <a:bodyPr wrap="none">
            <a:spAutoFit/>
          </a:bodyPr>
          <a:lstStyle/>
          <a:p>
            <a:pPr>
              <a:lnSpc>
                <a:spcPct val="150000"/>
              </a:lnSpc>
            </a:pPr>
            <a:r>
              <a:rPr lang="en-US" altLang="zh-CN" sz="2600" kern="100" dirty="0">
                <a:solidFill>
                  <a:schemeClr val="accent6">
                    <a:lumMod val="75000"/>
                  </a:schemeClr>
                </a:solidFill>
                <a:latin typeface="Times New Roman"/>
                <a:ea typeface="华文细黑"/>
              </a:rPr>
              <a:t>C</a:t>
            </a:r>
            <a:endParaRPr lang="zh-CN" altLang="en-US" sz="2600" kern="100" dirty="0">
              <a:solidFill>
                <a:schemeClr val="accent6">
                  <a:lumMod val="75000"/>
                </a:schemeClr>
              </a:solidFill>
              <a:latin typeface="Times New Roman"/>
              <a:ea typeface="华文细黑"/>
            </a:endParaRPr>
          </a:p>
        </p:txBody>
      </p:sp>
      <p:sp>
        <p:nvSpPr>
          <p:cNvPr id="34" name="矩形 33"/>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35" name="圆角矩形 34"/>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28991047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5"/>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linds(horizontal)">
                                      <p:cBhvr>
                                        <p:cTn id="7" dur="500"/>
                                        <p:tgtEl>
                                          <p:spTgt spid="3">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5" end="5"/>
                                            </p:txEl>
                                          </p:spTgt>
                                        </p:tgtEl>
                                        <p:attrNameLst>
                                          <p:attrName>style.visibility</p:attrName>
                                        </p:attrNameLst>
                                      </p:cBhvr>
                                      <p:to>
                                        <p:strVal val="visible"/>
                                      </p:to>
                                    </p:set>
                                    <p:animEffect transition="in" filter="blinds(horizontal)">
                                      <p:cBhvr>
                                        <p:cTn id="12" dur="500"/>
                                        <p:tgtEl>
                                          <p:spTgt spid="3">
                                            <p:txEl>
                                              <p:pRg st="5" end="5"/>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3">
                                            <p:txEl>
                                              <p:pRg st="4" end="4"/>
                                            </p:txEl>
                                          </p:spTgt>
                                        </p:tgtEl>
                                      </p:cBhvr>
                                    </p:animEffect>
                                    <p:set>
                                      <p:cBhvr>
                                        <p:cTn id="22" dur="1" fill="hold">
                                          <p:stCondLst>
                                            <p:cond delay="499"/>
                                          </p:stCondLst>
                                        </p:cTn>
                                        <p:tgtEl>
                                          <p:spTgt spid="3">
                                            <p:txEl>
                                              <p:pRg st="4" end="4"/>
                                            </p:txEl>
                                          </p:spTgt>
                                        </p:tgtEl>
                                        <p:attrNameLst>
                                          <p:attrName>style.visibility</p:attrName>
                                        </p:attrNameLst>
                                      </p:cBhvr>
                                      <p:to>
                                        <p:strVal val="hidden"/>
                                      </p:to>
                                    </p:set>
                                  </p:childTnLst>
                                </p:cTn>
                              </p:par>
                              <p:par>
                                <p:cTn id="23" presetID="10" presetClass="exit" presetSubtype="0" fill="hold" grpId="0" nodeType="withEffect">
                                  <p:stCondLst>
                                    <p:cond delay="0"/>
                                  </p:stCondLst>
                                  <p:childTnLst>
                                    <p:animEffect transition="out" filter="fade">
                                      <p:cBhvr>
                                        <p:cTn id="24" dur="500"/>
                                        <p:tgtEl>
                                          <p:spTgt spid="3">
                                            <p:txEl>
                                              <p:pRg st="5" end="5"/>
                                            </p:txEl>
                                          </p:spTgt>
                                        </p:tgtEl>
                                      </p:cBhvr>
                                    </p:animEffect>
                                    <p:set>
                                      <p:cBhvr>
                                        <p:cTn id="25" dur="1" fill="hold">
                                          <p:stCondLst>
                                            <p:cond delay="499"/>
                                          </p:stCondLst>
                                        </p:cTn>
                                        <p:tgtEl>
                                          <p:spTgt spid="3">
                                            <p:txEl>
                                              <p:pRg st="5" end="5"/>
                                            </p:txEl>
                                          </p:spTgt>
                                        </p:tgtEl>
                                        <p:attrNameLst>
                                          <p:attrName>style.visibility</p:attrName>
                                        </p:attrNameLst>
                                      </p:cBhvr>
                                      <p:to>
                                        <p:strVal val="hidden"/>
                                      </p:to>
                                    </p:set>
                                  </p:childTnLst>
                                </p:cTn>
                              </p:par>
                              <p:par>
                                <p:cTn id="26" presetID="10" presetClass="exit" presetSubtype="0" fill="hold" grpId="1" nodeType="withEffect">
                                  <p:stCondLst>
                                    <p:cond delay="0"/>
                                  </p:stCondLst>
                                  <p:childTnLst>
                                    <p:animEffect transition="out" filter="fade">
                                      <p:cBhvr>
                                        <p:cTn id="27" dur="500"/>
                                        <p:tgtEl>
                                          <p:spTgt spid="4"/>
                                        </p:tgtEl>
                                      </p:cBhvr>
                                    </p:animEffect>
                                    <p:set>
                                      <p:cBhvr>
                                        <p:cTn id="28" dur="1" fill="hold">
                                          <p:stCondLst>
                                            <p:cond delay="499"/>
                                          </p:stCondLst>
                                        </p:cTn>
                                        <p:tgtEl>
                                          <p:spTgt spid="4"/>
                                        </p:tgtEl>
                                        <p:attrNameLst>
                                          <p:attrName>style.visibility</p:attrName>
                                        </p:attrNameLst>
                                      </p:cBhvr>
                                      <p:to>
                                        <p:strVal val="hidden"/>
                                      </p:to>
                                    </p:set>
                                  </p:childTnLst>
                                </p:cTn>
                              </p:par>
                            </p:childTnLst>
                          </p:cTn>
                        </p:par>
                      </p:childTnLst>
                    </p:cTn>
                  </p:par>
                </p:childTnLst>
              </p:cTn>
              <p:nextCondLst>
                <p:cond evt="onClick" delay="0">
                  <p:tgtEl>
                    <p:spTgt spid="35"/>
                  </p:tgtEl>
                </p:cond>
              </p:nextCondLst>
            </p:seq>
          </p:childTnLst>
        </p:cTn>
      </p:par>
    </p:tnLst>
    <p:bldLst>
      <p:bldP spid="3" grpId="0" uiExpand="1" build="allAtOnce"/>
      <p:bldP spid="4" grpId="0"/>
      <p:bldP spid="4" grpId="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06574" y="1189410"/>
            <a:ext cx="11296938" cy="4616648"/>
          </a:xfrm>
          <a:prstGeom prst="rect">
            <a:avLst/>
          </a:prstGeom>
        </p:spPr>
        <p:txBody>
          <a:bodyPr>
            <a:spAutoFit/>
          </a:bodyPr>
          <a:lstStyle/>
          <a:p>
            <a:pPr algn="just">
              <a:lnSpc>
                <a:spcPct val="150000"/>
              </a:lnSpc>
              <a:spcAft>
                <a:spcPts val="0"/>
              </a:spcAft>
              <a:tabLst>
                <a:tab pos="2340610" algn="l"/>
              </a:tabLst>
            </a:pPr>
            <a:r>
              <a:rPr lang="en-US" altLang="zh-CN" sz="2800" kern="100" dirty="0">
                <a:latin typeface="Times New Roman"/>
                <a:ea typeface="华文细黑"/>
                <a:cs typeface="Courier New"/>
              </a:rPr>
              <a:t>7.2015</a:t>
            </a:r>
            <a:r>
              <a:rPr lang="zh-CN" altLang="zh-CN" sz="2800" kern="100" dirty="0">
                <a:latin typeface="Times New Roman"/>
                <a:ea typeface="华文细黑"/>
                <a:cs typeface="Times New Roman"/>
              </a:rPr>
              <a:t>年</a:t>
            </a:r>
            <a:r>
              <a:rPr lang="en-US" altLang="zh-CN" sz="2800" kern="100" dirty="0">
                <a:latin typeface="Times New Roman"/>
                <a:ea typeface="华文细黑"/>
                <a:cs typeface="Courier New"/>
              </a:rPr>
              <a:t>8</a:t>
            </a:r>
            <a:r>
              <a:rPr lang="zh-CN" altLang="zh-CN" sz="2800" kern="100" dirty="0">
                <a:latin typeface="Times New Roman"/>
                <a:ea typeface="华文细黑"/>
                <a:cs typeface="Times New Roman"/>
              </a:rPr>
              <a:t>月</a:t>
            </a:r>
            <a:r>
              <a:rPr lang="en-US" altLang="zh-CN" sz="2800" kern="100" dirty="0">
                <a:latin typeface="Times New Roman"/>
                <a:ea typeface="华文细黑"/>
                <a:cs typeface="Courier New"/>
              </a:rPr>
              <a:t>16</a:t>
            </a:r>
            <a:r>
              <a:rPr lang="zh-CN" altLang="zh-CN" sz="2800" kern="100" dirty="0">
                <a:latin typeface="Times New Roman"/>
                <a:ea typeface="华文细黑"/>
                <a:cs typeface="Times New Roman"/>
              </a:rPr>
              <a:t>日下午，李克强在</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天津爆炸事故救援指挥部</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开会时强调：要彻查事故原因，依法严格追责、严厉问责、严肃查处。要减少各类安全事故，不仅仅是事故发生后对权力的追责和问责，关键是</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坚持立党为公，执政为民</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B.</a:t>
            </a:r>
            <a:r>
              <a:rPr lang="zh-CN" altLang="zh-CN" sz="2800" kern="100" dirty="0">
                <a:latin typeface="Times New Roman"/>
                <a:ea typeface="华文细黑"/>
                <a:cs typeface="Times New Roman"/>
              </a:rPr>
              <a:t>健全权力运行的制约和监督体系</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C.</a:t>
            </a:r>
            <a:r>
              <a:rPr lang="zh-CN" altLang="zh-CN" sz="2800" kern="100" dirty="0">
                <a:latin typeface="Times New Roman"/>
                <a:ea typeface="华文细黑"/>
                <a:cs typeface="Times New Roman"/>
              </a:rPr>
              <a:t>建立社会与公民监督体系</a:t>
            </a:r>
            <a:endParaRPr lang="zh-CN" altLang="zh-CN" sz="1050" kern="100" dirty="0">
              <a:latin typeface="宋体"/>
              <a:cs typeface="Courier New"/>
            </a:endParaRPr>
          </a:p>
          <a:p>
            <a:pPr>
              <a:lnSpc>
                <a:spcPct val="150000"/>
              </a:lnSpc>
            </a:pPr>
            <a:r>
              <a:rPr lang="en-US" altLang="zh-CN" sz="2800" kern="100" dirty="0">
                <a:latin typeface="Times New Roman"/>
                <a:ea typeface="华文细黑"/>
              </a:rPr>
              <a:t>D.</a:t>
            </a:r>
            <a:r>
              <a:rPr lang="zh-CN" altLang="zh-CN" sz="2800" kern="100" dirty="0">
                <a:latin typeface="Times New Roman"/>
                <a:ea typeface="华文细黑"/>
                <a:cs typeface="Times New Roman"/>
              </a:rPr>
              <a:t>公安机关立警为民，秉公办案</a:t>
            </a:r>
            <a:endParaRPr lang="zh-CN" altLang="zh-CN" sz="1050" kern="100" dirty="0">
              <a:effectLst/>
              <a:latin typeface="宋体"/>
              <a:cs typeface="Courier New"/>
            </a:endParaRPr>
          </a:p>
        </p:txBody>
      </p:sp>
      <p:sp>
        <p:nvSpPr>
          <p:cNvPr id="3" name="矩形 2"/>
          <p:cNvSpPr/>
          <p:nvPr/>
        </p:nvSpPr>
        <p:spPr>
          <a:xfrm>
            <a:off x="10703718" y="2637706"/>
            <a:ext cx="423514" cy="523220"/>
          </a:xfrm>
          <a:prstGeom prst="rect">
            <a:avLst/>
          </a:prstGeom>
        </p:spPr>
        <p:txBody>
          <a:bodyPr wrap="none">
            <a:spAutoFit/>
          </a:bodyPr>
          <a:lstStyle/>
          <a:p>
            <a:r>
              <a:rPr lang="en-US" altLang="zh-CN" sz="2800" kern="100" dirty="0">
                <a:solidFill>
                  <a:srgbClr val="F79646">
                    <a:lumMod val="75000"/>
                  </a:srgbClr>
                </a:solidFill>
                <a:latin typeface="Times New Roman"/>
                <a:ea typeface="华文细黑"/>
                <a:cs typeface="Courier New"/>
              </a:rPr>
              <a:t>B</a:t>
            </a:r>
            <a:endParaRPr lang="zh-CN" altLang="en-US" sz="2800" dirty="0"/>
          </a:p>
        </p:txBody>
      </p:sp>
      <p:sp>
        <p:nvSpPr>
          <p:cNvPr id="17"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8"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9"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0"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1"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2"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3"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4"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5"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6"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7"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28"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29"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0"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cxnSp>
        <p:nvCxnSpPr>
          <p:cNvPr id="31" name="直接连接符 30"/>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
        <p:nvSpPr>
          <p:cNvPr id="32" name="矩形 31"/>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34" name="圆角矩形 33"/>
          <p:cNvSpPr/>
          <p:nvPr/>
        </p:nvSpPr>
        <p:spPr>
          <a:xfrm>
            <a:off x="11565328" y="6649268"/>
            <a:ext cx="650558"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118181414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childTnLst>
        </p:cTn>
      </p:par>
    </p:tnLst>
    <p:bldLst>
      <p:bldP spid="3" grpId="0"/>
      <p:bldP spid="3" grpId="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62558" y="1119143"/>
            <a:ext cx="11457851" cy="5262979"/>
          </a:xfrm>
          <a:prstGeom prst="rect">
            <a:avLst/>
          </a:prstGeom>
        </p:spPr>
        <p:txBody>
          <a:bodyPr>
            <a:spAutoFit/>
          </a:bodyPr>
          <a:lstStyle/>
          <a:p>
            <a:pPr algn="just">
              <a:lnSpc>
                <a:spcPct val="150000"/>
              </a:lnSpc>
              <a:spcAft>
                <a:spcPts val="0"/>
              </a:spcAft>
              <a:tabLst>
                <a:tab pos="2340610" algn="l"/>
              </a:tabLst>
            </a:pPr>
            <a:r>
              <a:rPr lang="en-US" altLang="zh-CN" sz="2800" kern="100" dirty="0" smtClean="0">
                <a:latin typeface="Times New Roman"/>
                <a:ea typeface="华文细黑"/>
                <a:cs typeface="Courier New"/>
              </a:rPr>
              <a:t>8.</a:t>
            </a:r>
            <a:r>
              <a:rPr lang="zh-CN" altLang="zh-CN" sz="2800" kern="100" dirty="0" smtClean="0">
                <a:latin typeface="Times New Roman"/>
                <a:ea typeface="华文细黑"/>
                <a:cs typeface="Times New Roman"/>
              </a:rPr>
              <a:t>目前，浙江、安徽和湖北等地陆续推出责任清单，作为</a:t>
            </a:r>
            <a:r>
              <a:rPr lang="en-US" altLang="zh-CN" sz="2800" kern="100" dirty="0" smtClean="0">
                <a:latin typeface="宋体"/>
                <a:ea typeface="华文细黑"/>
                <a:cs typeface="Times New Roman"/>
              </a:rPr>
              <a:t>“</a:t>
            </a:r>
            <a:r>
              <a:rPr lang="zh-CN" altLang="zh-CN" sz="2800" kern="100" dirty="0" smtClean="0">
                <a:latin typeface="Times New Roman"/>
                <a:ea typeface="华文细黑"/>
                <a:cs typeface="Times New Roman"/>
              </a:rPr>
              <a:t>为官不为</a:t>
            </a:r>
            <a:r>
              <a:rPr lang="en-US" altLang="zh-CN" sz="2800" kern="100" dirty="0" smtClean="0">
                <a:latin typeface="宋体"/>
                <a:ea typeface="华文细黑"/>
                <a:cs typeface="Times New Roman"/>
              </a:rPr>
              <a:t>”</a:t>
            </a:r>
            <a:r>
              <a:rPr lang="zh-CN" altLang="zh-CN" sz="2800" kern="100" dirty="0" smtClean="0">
                <a:latin typeface="Times New Roman"/>
                <a:ea typeface="华文细黑"/>
                <a:cs typeface="Times New Roman"/>
              </a:rPr>
              <a:t>的对症药，明确了政府职责，做到</a:t>
            </a:r>
            <a:r>
              <a:rPr lang="en-US" altLang="zh-CN" sz="2800" kern="100" dirty="0" smtClean="0">
                <a:latin typeface="宋体"/>
                <a:ea typeface="华文细黑"/>
                <a:cs typeface="Times New Roman"/>
              </a:rPr>
              <a:t>“</a:t>
            </a:r>
            <a:r>
              <a:rPr lang="zh-CN" altLang="zh-CN" sz="2800" kern="100" dirty="0" smtClean="0">
                <a:latin typeface="Times New Roman"/>
                <a:ea typeface="华文细黑"/>
                <a:cs typeface="Times New Roman"/>
              </a:rPr>
              <a:t>法定责任必须为</a:t>
            </a:r>
            <a:r>
              <a:rPr lang="en-US" altLang="zh-CN" sz="2800" kern="100" dirty="0" smtClean="0">
                <a:latin typeface="宋体"/>
                <a:ea typeface="华文细黑"/>
                <a:cs typeface="Times New Roman"/>
              </a:rPr>
              <a:t>”</a:t>
            </a:r>
            <a:r>
              <a:rPr lang="zh-CN" altLang="zh-CN" sz="2800" kern="100" dirty="0" smtClean="0">
                <a:latin typeface="Times New Roman"/>
                <a:ea typeface="华文细黑"/>
                <a:cs typeface="Times New Roman"/>
              </a:rPr>
              <a:t>。推出</a:t>
            </a:r>
            <a:r>
              <a:rPr lang="en-US" altLang="zh-CN" sz="2800" kern="100" dirty="0" smtClean="0">
                <a:latin typeface="宋体"/>
                <a:ea typeface="华文细黑"/>
                <a:cs typeface="Times New Roman"/>
              </a:rPr>
              <a:t>“</a:t>
            </a:r>
            <a:r>
              <a:rPr lang="zh-CN" altLang="zh-CN" sz="2800" kern="100" dirty="0" smtClean="0">
                <a:latin typeface="Times New Roman"/>
                <a:ea typeface="华文细黑"/>
                <a:cs typeface="Times New Roman"/>
              </a:rPr>
              <a:t>责任清单</a:t>
            </a:r>
            <a:r>
              <a:rPr lang="en-US" altLang="zh-CN" sz="2800" kern="100" dirty="0" smtClean="0">
                <a:latin typeface="宋体"/>
                <a:ea typeface="华文细黑"/>
                <a:cs typeface="Times New Roman"/>
              </a:rPr>
              <a:t>”</a:t>
            </a:r>
            <a:r>
              <a:rPr lang="zh-CN" altLang="zh-CN" sz="2800" kern="100" dirty="0" smtClean="0">
                <a:latin typeface="Times New Roman"/>
                <a:ea typeface="华文细黑"/>
                <a:cs typeface="Times New Roman"/>
              </a:rPr>
              <a:t>有利于</a:t>
            </a:r>
            <a:r>
              <a:rPr lang="en-US" altLang="zh-CN" sz="2800" kern="100" dirty="0" smtClean="0">
                <a:latin typeface="Times New Roman"/>
                <a:ea typeface="华文细黑"/>
                <a:cs typeface="Courier New"/>
              </a:rPr>
              <a:t>(</a:t>
            </a:r>
            <a:r>
              <a:rPr lang="zh-CN" altLang="zh-CN" sz="2800" kern="100" dirty="0" smtClean="0">
                <a:latin typeface="Times New Roman"/>
                <a:ea typeface="华文细黑"/>
                <a:cs typeface="Times New Roman"/>
              </a:rPr>
              <a:t>　　</a:t>
            </a:r>
            <a:r>
              <a:rPr lang="en-US" altLang="zh-CN" sz="2800" kern="100" dirty="0" smtClean="0">
                <a:latin typeface="Times New Roman"/>
                <a:ea typeface="华文细黑"/>
                <a:cs typeface="Courier New"/>
              </a:rPr>
              <a:t>)</a:t>
            </a:r>
            <a:endParaRPr lang="zh-CN" altLang="zh-CN" sz="1050" kern="100" dirty="0" smtClean="0">
              <a:latin typeface="宋体"/>
              <a:cs typeface="Courier New"/>
            </a:endParaRPr>
          </a:p>
          <a:p>
            <a:pPr algn="just">
              <a:lnSpc>
                <a:spcPct val="150000"/>
              </a:lnSpc>
              <a:spcAft>
                <a:spcPts val="0"/>
              </a:spcAft>
              <a:tabLst>
                <a:tab pos="2340610" algn="l"/>
              </a:tabLst>
            </a:pPr>
            <a:r>
              <a:rPr lang="en-US" altLang="zh-CN" sz="2800" kern="100" dirty="0" smtClean="0">
                <a:latin typeface="宋体"/>
                <a:ea typeface="华文细黑"/>
                <a:cs typeface="Times New Roman"/>
              </a:rPr>
              <a:t>①</a:t>
            </a:r>
            <a:r>
              <a:rPr lang="zh-CN" altLang="zh-CN" sz="2800" kern="100" dirty="0" smtClean="0">
                <a:latin typeface="Times New Roman"/>
                <a:ea typeface="华文细黑"/>
                <a:cs typeface="Times New Roman"/>
              </a:rPr>
              <a:t>政府简政放权，提高行政管理水平　</a:t>
            </a:r>
            <a:r>
              <a:rPr lang="en-US" altLang="zh-CN" sz="2800" kern="100" dirty="0" smtClean="0">
                <a:latin typeface="宋体"/>
                <a:ea typeface="华文细黑"/>
                <a:cs typeface="Times New Roman"/>
              </a:rPr>
              <a:t>②</a:t>
            </a:r>
            <a:r>
              <a:rPr lang="zh-CN" altLang="zh-CN" sz="2800" kern="100" dirty="0" smtClean="0">
                <a:latin typeface="Times New Roman"/>
                <a:ea typeface="华文细黑"/>
                <a:cs typeface="Times New Roman"/>
              </a:rPr>
              <a:t>拓宽公民政治参与渠道，更好地行使公民权利　</a:t>
            </a:r>
            <a:r>
              <a:rPr lang="en-US" altLang="zh-CN" sz="2800" kern="100" dirty="0" smtClean="0">
                <a:latin typeface="宋体"/>
                <a:ea typeface="华文细黑"/>
                <a:cs typeface="Times New Roman"/>
              </a:rPr>
              <a:t>③</a:t>
            </a:r>
            <a:r>
              <a:rPr lang="zh-CN" altLang="zh-CN" sz="2800" kern="100" dirty="0" smtClean="0">
                <a:latin typeface="Times New Roman"/>
                <a:ea typeface="华文细黑"/>
                <a:cs typeface="Times New Roman"/>
              </a:rPr>
              <a:t>政府切实履行职能，有效发挥作用　</a:t>
            </a:r>
            <a:r>
              <a:rPr lang="en-US" altLang="zh-CN" sz="2800" kern="100" dirty="0" smtClean="0">
                <a:latin typeface="宋体"/>
                <a:ea typeface="华文细黑"/>
                <a:cs typeface="Times New Roman"/>
              </a:rPr>
              <a:t>④</a:t>
            </a:r>
            <a:r>
              <a:rPr lang="zh-CN" altLang="zh-CN" sz="2800" kern="100" dirty="0" smtClean="0">
                <a:latin typeface="Times New Roman"/>
                <a:ea typeface="华文细黑"/>
                <a:cs typeface="Times New Roman"/>
              </a:rPr>
              <a:t>公民更好地监督政府工作，维护自身合法权益</a:t>
            </a:r>
            <a:endParaRPr lang="zh-CN" altLang="zh-CN" sz="1050" kern="100" dirty="0" smtClean="0">
              <a:latin typeface="宋体"/>
              <a:cs typeface="Courier New"/>
            </a:endParaRPr>
          </a:p>
          <a:p>
            <a:pPr algn="just">
              <a:lnSpc>
                <a:spcPct val="150000"/>
              </a:lnSpc>
              <a:spcAft>
                <a:spcPts val="0"/>
              </a:spcAft>
              <a:tabLst>
                <a:tab pos="2340610" algn="l"/>
              </a:tabLst>
            </a:pPr>
            <a:r>
              <a:rPr lang="en-US" altLang="zh-CN" sz="2800" kern="100" dirty="0" smtClean="0">
                <a:latin typeface="Times New Roman"/>
                <a:ea typeface="华文细黑"/>
                <a:cs typeface="Courier New"/>
              </a:rPr>
              <a:t>A.</a:t>
            </a:r>
            <a:r>
              <a:rPr lang="en-US" altLang="zh-CN" sz="2800" kern="100" dirty="0" smtClean="0">
                <a:latin typeface="宋体"/>
                <a:ea typeface="华文细黑"/>
                <a:cs typeface="Times New Roman"/>
              </a:rPr>
              <a:t>①②</a:t>
            </a:r>
            <a:r>
              <a:rPr lang="en-US" altLang="zh-CN" sz="2800" kern="100" dirty="0" smtClean="0">
                <a:latin typeface="Times New Roman"/>
                <a:ea typeface="华文细黑"/>
                <a:cs typeface="Courier New"/>
              </a:rPr>
              <a:t>  			  B.</a:t>
            </a:r>
            <a:r>
              <a:rPr lang="en-US" altLang="zh-CN" sz="2800" kern="100" dirty="0" smtClean="0">
                <a:latin typeface="宋体"/>
                <a:ea typeface="华文细黑"/>
                <a:cs typeface="Times New Roman"/>
              </a:rPr>
              <a:t>②④</a:t>
            </a:r>
            <a:r>
              <a:rPr lang="en-US" altLang="zh-CN" sz="2800" kern="100" dirty="0" smtClean="0">
                <a:latin typeface="Times New Roman"/>
                <a:ea typeface="华文细黑"/>
                <a:cs typeface="Courier New"/>
              </a:rPr>
              <a:t>  </a:t>
            </a:r>
            <a:endParaRPr lang="zh-CN" altLang="zh-CN" sz="1050" kern="100" dirty="0" smtClean="0">
              <a:latin typeface="宋体"/>
              <a:cs typeface="Courier New"/>
            </a:endParaRPr>
          </a:p>
          <a:p>
            <a:pPr>
              <a:lnSpc>
                <a:spcPct val="150000"/>
              </a:lnSpc>
            </a:pPr>
            <a:r>
              <a:rPr lang="en-US" altLang="zh-CN" sz="2800" kern="100" dirty="0" smtClean="0">
                <a:latin typeface="Times New Roman"/>
                <a:ea typeface="华文细黑"/>
              </a:rPr>
              <a:t>C.</a:t>
            </a:r>
            <a:r>
              <a:rPr lang="en-US" altLang="zh-CN" sz="2800" kern="100" dirty="0" smtClean="0">
                <a:latin typeface="宋体"/>
                <a:ea typeface="华文细黑"/>
                <a:cs typeface="Times New Roman"/>
              </a:rPr>
              <a:t>①③</a:t>
            </a:r>
            <a:r>
              <a:rPr lang="en-US" altLang="zh-CN" sz="2800" kern="100" dirty="0" smtClean="0">
                <a:latin typeface="Times New Roman"/>
                <a:ea typeface="华文细黑"/>
              </a:rPr>
              <a:t>  				D.</a:t>
            </a:r>
            <a:r>
              <a:rPr lang="en-US" altLang="zh-CN" sz="2800" kern="100" dirty="0" smtClean="0">
                <a:latin typeface="宋体"/>
                <a:ea typeface="华文细黑"/>
                <a:cs typeface="Times New Roman"/>
              </a:rPr>
              <a:t>③④</a:t>
            </a:r>
            <a:endParaRPr lang="zh-CN" altLang="zh-CN" sz="1050" kern="100" dirty="0">
              <a:effectLst/>
              <a:latin typeface="宋体"/>
              <a:cs typeface="Courier New"/>
            </a:endParaRPr>
          </a:p>
        </p:txBody>
      </p:sp>
      <p:sp>
        <p:nvSpPr>
          <p:cNvPr id="17"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8"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9"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0"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1"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2"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3"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4"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5"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6"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7"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28"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29"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0"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cxnSp>
        <p:nvCxnSpPr>
          <p:cNvPr id="31" name="直接连接符 30"/>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
        <p:nvSpPr>
          <p:cNvPr id="2" name="矩形 1"/>
          <p:cNvSpPr/>
          <p:nvPr/>
        </p:nvSpPr>
        <p:spPr>
          <a:xfrm>
            <a:off x="2350790" y="2421682"/>
            <a:ext cx="444352" cy="661207"/>
          </a:xfrm>
          <a:prstGeom prst="rect">
            <a:avLst/>
          </a:prstGeom>
        </p:spPr>
        <p:txBody>
          <a:bodyPr wrap="none">
            <a:spAutoFit/>
          </a:bodyPr>
          <a:lstStyle/>
          <a:p>
            <a:pPr>
              <a:lnSpc>
                <a:spcPct val="150000"/>
              </a:lnSpc>
            </a:pPr>
            <a:r>
              <a:rPr lang="en-US" altLang="zh-CN" sz="2800" kern="100" dirty="0">
                <a:solidFill>
                  <a:schemeClr val="accent6">
                    <a:lumMod val="75000"/>
                  </a:schemeClr>
                </a:solidFill>
                <a:latin typeface="Times New Roman"/>
                <a:ea typeface="华文细黑"/>
              </a:rPr>
              <a:t>D</a:t>
            </a:r>
            <a:endParaRPr lang="zh-CN" altLang="en-US" sz="2800" kern="100" dirty="0">
              <a:solidFill>
                <a:schemeClr val="accent6">
                  <a:lumMod val="75000"/>
                </a:schemeClr>
              </a:solidFill>
              <a:latin typeface="Times New Roman"/>
              <a:ea typeface="华文细黑"/>
            </a:endParaRPr>
          </a:p>
        </p:txBody>
      </p:sp>
      <p:sp>
        <p:nvSpPr>
          <p:cNvPr id="32" name="矩形 31"/>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34" name="圆角矩形 33"/>
          <p:cNvSpPr/>
          <p:nvPr/>
        </p:nvSpPr>
        <p:spPr>
          <a:xfrm>
            <a:off x="11565328" y="6649268"/>
            <a:ext cx="650558"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341921345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34"/>
                  </p:tgtEl>
                </p:cond>
              </p:nextCondLst>
            </p:seq>
          </p:childTnLst>
        </p:cTn>
      </p:par>
    </p:tnLst>
    <p:bldLst>
      <p:bldP spid="2" grpId="0"/>
      <p:bldP spid="2" grpId="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矩形 31"/>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4" name="矩形 3"/>
          <p:cNvSpPr/>
          <p:nvPr/>
        </p:nvSpPr>
        <p:spPr>
          <a:xfrm>
            <a:off x="334566" y="1125538"/>
            <a:ext cx="11572430" cy="5262979"/>
          </a:xfrm>
          <a:prstGeom prst="rect">
            <a:avLst/>
          </a:prstGeom>
        </p:spPr>
        <p:txBody>
          <a:bodyPr>
            <a:spAutoFit/>
          </a:bodyPr>
          <a:lstStyle/>
          <a:p>
            <a:pPr algn="just">
              <a:lnSpc>
                <a:spcPct val="150000"/>
              </a:lnSpc>
              <a:spcAft>
                <a:spcPts val="0"/>
              </a:spcAft>
              <a:tabLst>
                <a:tab pos="2340610" algn="l"/>
              </a:tabLst>
            </a:pPr>
            <a:r>
              <a:rPr lang="en-US" altLang="zh-CN" sz="2800" kern="100" dirty="0">
                <a:latin typeface="Times New Roman"/>
                <a:ea typeface="华文细黑"/>
                <a:cs typeface="Courier New"/>
              </a:rPr>
              <a:t>9.2015</a:t>
            </a:r>
            <a:r>
              <a:rPr lang="zh-CN" altLang="zh-CN" sz="2800" kern="100" dirty="0">
                <a:latin typeface="Times New Roman"/>
                <a:ea typeface="华文细黑"/>
                <a:cs typeface="Times New Roman"/>
              </a:rPr>
              <a:t>年</a:t>
            </a:r>
            <a:r>
              <a:rPr lang="en-US" altLang="zh-CN" sz="2800" kern="100" dirty="0">
                <a:latin typeface="Times New Roman"/>
                <a:ea typeface="华文细黑"/>
                <a:cs typeface="Courier New"/>
              </a:rPr>
              <a:t>6</a:t>
            </a:r>
            <a:r>
              <a:rPr lang="zh-CN" altLang="zh-CN" sz="2800" kern="100" dirty="0">
                <a:latin typeface="Times New Roman"/>
                <a:ea typeface="华文细黑"/>
                <a:cs typeface="Times New Roman"/>
              </a:rPr>
              <a:t>月</a:t>
            </a:r>
            <a:r>
              <a:rPr lang="en-US" altLang="zh-CN" sz="2800" kern="100" dirty="0">
                <a:latin typeface="Times New Roman"/>
                <a:ea typeface="华文细黑"/>
                <a:cs typeface="Courier New"/>
              </a:rPr>
              <a:t>5</a:t>
            </a:r>
            <a:r>
              <a:rPr lang="zh-CN" altLang="zh-CN" sz="2800" kern="100" dirty="0">
                <a:latin typeface="Times New Roman"/>
                <a:ea typeface="华文细黑"/>
                <a:cs typeface="Times New Roman"/>
              </a:rPr>
              <a:t>日，国务院全面大督查再出发，成立</a:t>
            </a:r>
            <a:r>
              <a:rPr lang="en-US" altLang="zh-CN" sz="2800" kern="100" dirty="0">
                <a:latin typeface="Times New Roman"/>
                <a:ea typeface="华文细黑"/>
                <a:cs typeface="Courier New"/>
              </a:rPr>
              <a:t>11</a:t>
            </a:r>
            <a:r>
              <a:rPr lang="zh-CN" altLang="zh-CN" sz="2800" kern="100" dirty="0">
                <a:latin typeface="Times New Roman"/>
                <a:ea typeface="华文细黑"/>
                <a:cs typeface="Times New Roman"/>
              </a:rPr>
              <a:t>个督查组，分赴中央部门和地方，对国务院重大政策措施落实情况开展重点督查。督查组所到之处，直面问题，绝不回避。这体现了</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latin typeface="宋体"/>
                <a:ea typeface="华文细黑"/>
                <a:cs typeface="Times New Roman"/>
              </a:rPr>
              <a:t>①</a:t>
            </a:r>
            <a:r>
              <a:rPr lang="zh-CN" altLang="zh-CN" sz="2800" kern="100" dirty="0">
                <a:latin typeface="Times New Roman"/>
                <a:ea typeface="华文细黑"/>
                <a:cs typeface="Times New Roman"/>
              </a:rPr>
              <a:t>政府求真务实的工作作风　</a:t>
            </a:r>
            <a:r>
              <a:rPr lang="en-US" altLang="zh-CN" sz="2800" kern="100" dirty="0">
                <a:latin typeface="宋体"/>
                <a:ea typeface="华文细黑"/>
                <a:cs typeface="Times New Roman"/>
              </a:rPr>
              <a:t>②</a:t>
            </a:r>
            <a:r>
              <a:rPr lang="zh-CN" altLang="zh-CN" sz="2800" kern="100" dirty="0">
                <a:latin typeface="Times New Roman"/>
                <a:ea typeface="华文细黑"/>
                <a:cs typeface="Times New Roman"/>
              </a:rPr>
              <a:t>国家权力机关行使监督权，加强对各部门的监督　</a:t>
            </a:r>
            <a:r>
              <a:rPr lang="en-US" altLang="zh-CN" sz="2800" kern="100" dirty="0">
                <a:latin typeface="宋体"/>
                <a:ea typeface="华文细黑"/>
                <a:cs typeface="Times New Roman"/>
              </a:rPr>
              <a:t>③</a:t>
            </a:r>
            <a:r>
              <a:rPr lang="zh-CN" altLang="zh-CN" sz="2800" kern="100" dirty="0">
                <a:latin typeface="Times New Roman"/>
                <a:ea typeface="华文细黑"/>
                <a:cs typeface="Times New Roman"/>
              </a:rPr>
              <a:t>加强了行政机关体系的内部监督，更好为民服务　</a:t>
            </a:r>
            <a:r>
              <a:rPr lang="en-US" altLang="zh-CN" sz="2800" kern="100" dirty="0">
                <a:latin typeface="宋体"/>
                <a:ea typeface="华文细黑"/>
                <a:cs typeface="Times New Roman"/>
              </a:rPr>
              <a:t>④</a:t>
            </a:r>
            <a:r>
              <a:rPr lang="zh-CN" altLang="zh-CN" sz="2800" kern="100" dirty="0">
                <a:latin typeface="Times New Roman"/>
                <a:ea typeface="华文细黑"/>
                <a:cs typeface="Times New Roman"/>
              </a:rPr>
              <a:t>把权力关进制度的笼子，防止权力滥用</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A.</a:t>
            </a:r>
            <a:r>
              <a:rPr lang="en-US" altLang="zh-CN" sz="2800" kern="100" dirty="0">
                <a:latin typeface="宋体"/>
                <a:ea typeface="华文细黑"/>
                <a:cs typeface="Times New Roman"/>
              </a:rPr>
              <a:t>①②</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B</a:t>
            </a:r>
            <a:r>
              <a:rPr lang="en-US" altLang="zh-CN" sz="2800" kern="100" dirty="0">
                <a:latin typeface="Times New Roman"/>
                <a:ea typeface="华文细黑"/>
                <a:cs typeface="Courier New"/>
              </a:rPr>
              <a:t>.</a:t>
            </a:r>
            <a:r>
              <a:rPr lang="en-US" altLang="zh-CN" sz="2800" kern="100" dirty="0">
                <a:latin typeface="宋体"/>
                <a:ea typeface="华文细黑"/>
                <a:cs typeface="Times New Roman"/>
              </a:rPr>
              <a:t>①③</a:t>
            </a:r>
            <a:r>
              <a:rPr lang="en-US" altLang="zh-CN" sz="2800" kern="100" dirty="0">
                <a:latin typeface="Times New Roman"/>
                <a:ea typeface="华文细黑"/>
                <a:cs typeface="Courier New"/>
              </a:rPr>
              <a:t>  </a:t>
            </a:r>
            <a:endParaRPr lang="zh-CN" altLang="zh-CN" sz="1050" kern="100" dirty="0">
              <a:latin typeface="宋体"/>
              <a:cs typeface="Courier New"/>
            </a:endParaRPr>
          </a:p>
          <a:p>
            <a:pPr>
              <a:lnSpc>
                <a:spcPct val="150000"/>
              </a:lnSpc>
            </a:pPr>
            <a:r>
              <a:rPr lang="en-US" altLang="zh-CN" sz="2800" kern="100" dirty="0">
                <a:latin typeface="Times New Roman"/>
                <a:ea typeface="华文细黑"/>
              </a:rPr>
              <a:t>C.</a:t>
            </a:r>
            <a:r>
              <a:rPr lang="en-US" altLang="zh-CN" sz="2800" kern="100" dirty="0">
                <a:latin typeface="宋体"/>
                <a:ea typeface="华文细黑"/>
                <a:cs typeface="Times New Roman"/>
              </a:rPr>
              <a:t>①④</a:t>
            </a:r>
            <a:r>
              <a:rPr lang="en-US" altLang="zh-CN" sz="2800" kern="100" dirty="0">
                <a:latin typeface="Times New Roman"/>
                <a:ea typeface="华文细黑"/>
              </a:rPr>
              <a:t>  	</a:t>
            </a:r>
            <a:r>
              <a:rPr lang="en-US" altLang="zh-CN" sz="2800" kern="100" dirty="0" smtClean="0">
                <a:latin typeface="Times New Roman"/>
                <a:ea typeface="华文细黑"/>
              </a:rPr>
              <a:t>		           D</a:t>
            </a:r>
            <a:r>
              <a:rPr lang="en-US" altLang="zh-CN" sz="2800" kern="100" dirty="0">
                <a:latin typeface="Times New Roman"/>
                <a:ea typeface="华文细黑"/>
              </a:rPr>
              <a:t>.</a:t>
            </a:r>
            <a:r>
              <a:rPr lang="en-US" altLang="zh-CN" sz="2800" kern="100" dirty="0">
                <a:latin typeface="宋体"/>
                <a:ea typeface="华文细黑"/>
                <a:cs typeface="Times New Roman"/>
              </a:rPr>
              <a:t>③④</a:t>
            </a:r>
            <a:endParaRPr lang="zh-CN" altLang="zh-CN" sz="1050" kern="100" dirty="0">
              <a:effectLst/>
              <a:latin typeface="宋体"/>
              <a:cs typeface="Courier New"/>
            </a:endParaRPr>
          </a:p>
        </p:txBody>
      </p:sp>
      <p:sp>
        <p:nvSpPr>
          <p:cNvPr id="16"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7"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8"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9"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0"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1"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2"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3"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4"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5"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6"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27"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28"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9"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cxnSp>
        <p:nvCxnSpPr>
          <p:cNvPr id="30" name="直接连接符 29"/>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
        <p:nvSpPr>
          <p:cNvPr id="2" name="矩形 1"/>
          <p:cNvSpPr/>
          <p:nvPr/>
        </p:nvSpPr>
        <p:spPr>
          <a:xfrm>
            <a:off x="6679804" y="2408547"/>
            <a:ext cx="423514" cy="661207"/>
          </a:xfrm>
          <a:prstGeom prst="rect">
            <a:avLst/>
          </a:prstGeom>
        </p:spPr>
        <p:txBody>
          <a:bodyPr wrap="none">
            <a:spAutoFit/>
          </a:bodyPr>
          <a:lstStyle/>
          <a:p>
            <a:pPr>
              <a:lnSpc>
                <a:spcPct val="150000"/>
              </a:lnSpc>
            </a:pPr>
            <a:r>
              <a:rPr lang="en-US" altLang="zh-CN" sz="2800" kern="100" dirty="0">
                <a:solidFill>
                  <a:schemeClr val="accent6">
                    <a:lumMod val="75000"/>
                  </a:schemeClr>
                </a:solidFill>
                <a:latin typeface="Times New Roman"/>
                <a:ea typeface="华文细黑"/>
              </a:rPr>
              <a:t>B</a:t>
            </a:r>
            <a:endParaRPr lang="zh-CN" altLang="en-US" sz="2800" kern="100" dirty="0">
              <a:solidFill>
                <a:schemeClr val="accent6">
                  <a:lumMod val="75000"/>
                </a:schemeClr>
              </a:solidFill>
              <a:latin typeface="Times New Roman"/>
              <a:ea typeface="华文细黑"/>
            </a:endParaRPr>
          </a:p>
        </p:txBody>
      </p:sp>
      <p:sp>
        <p:nvSpPr>
          <p:cNvPr id="31" name="圆角矩形 30"/>
          <p:cNvSpPr/>
          <p:nvPr/>
        </p:nvSpPr>
        <p:spPr>
          <a:xfrm>
            <a:off x="11546278" y="6649268"/>
            <a:ext cx="650558"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415899455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1"/>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31"/>
                  </p:tgtEl>
                </p:cond>
              </p:nextCondLst>
            </p:seq>
          </p:childTnLst>
        </p:cTn>
      </p:par>
    </p:tnLst>
    <p:bldLst>
      <p:bldP spid="2" grpId="0"/>
      <p:bldP spid="2" grpId="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58408" y="1331604"/>
            <a:ext cx="11409907" cy="5047536"/>
          </a:xfrm>
          <a:prstGeom prst="rect">
            <a:avLst/>
          </a:prstGeom>
        </p:spPr>
        <p:txBody>
          <a:bodyPr>
            <a:spAutoFit/>
          </a:bodyPr>
          <a:lstStyle/>
          <a:p>
            <a:pPr algn="just">
              <a:lnSpc>
                <a:spcPct val="150000"/>
              </a:lnSpc>
              <a:spcAft>
                <a:spcPts val="0"/>
              </a:spcAft>
              <a:tabLst>
                <a:tab pos="2340610" algn="l"/>
              </a:tabLst>
            </a:pPr>
            <a:r>
              <a:rPr lang="en-US" altLang="zh-CN" sz="2800" kern="100" dirty="0">
                <a:latin typeface="Times New Roman"/>
                <a:ea typeface="华文细黑"/>
                <a:cs typeface="Courier New"/>
              </a:rPr>
              <a:t>10.</a:t>
            </a:r>
            <a:r>
              <a:rPr lang="zh-CN" altLang="zh-CN" sz="2800" kern="100" dirty="0">
                <a:latin typeface="Times New Roman"/>
                <a:ea typeface="华文细黑"/>
                <a:cs typeface="Times New Roman"/>
              </a:rPr>
              <a:t>以下是</a:t>
            </a:r>
            <a:r>
              <a:rPr lang="en-US" altLang="zh-CN" sz="2800" kern="100" dirty="0">
                <a:latin typeface="Times New Roman"/>
                <a:ea typeface="华文细黑"/>
                <a:cs typeface="Courier New"/>
              </a:rPr>
              <a:t>2015</a:t>
            </a:r>
            <a:r>
              <a:rPr lang="zh-CN" altLang="zh-CN" sz="2800" kern="100" dirty="0">
                <a:latin typeface="Times New Roman"/>
                <a:ea typeface="华文细黑"/>
                <a:cs typeface="Times New Roman"/>
              </a:rPr>
              <a:t>年</a:t>
            </a: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月浙江省《政府工作报告》出台和实施的过程。你认为最合理的次序是</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latin typeface="宋体"/>
                <a:ea typeface="华文细黑"/>
                <a:cs typeface="Times New Roman"/>
              </a:rPr>
              <a:t>①</a:t>
            </a:r>
            <a:r>
              <a:rPr lang="zh-CN" altLang="zh-CN" sz="2800" kern="100" dirty="0">
                <a:latin typeface="Times New Roman"/>
                <a:ea typeface="华文细黑"/>
                <a:cs typeface="Times New Roman"/>
              </a:rPr>
              <a:t>浙江省人民政府部署实施《政府工作报告》的工作任务　</a:t>
            </a:r>
            <a:r>
              <a:rPr lang="en-US" altLang="zh-CN" sz="2800" kern="100" dirty="0">
                <a:latin typeface="宋体"/>
                <a:ea typeface="华文细黑"/>
                <a:cs typeface="Times New Roman"/>
              </a:rPr>
              <a:t>②</a:t>
            </a:r>
            <a:r>
              <a:rPr lang="zh-CN" altLang="zh-CN" sz="2800" kern="100" dirty="0">
                <a:latin typeface="Times New Roman"/>
                <a:ea typeface="华文细黑"/>
                <a:cs typeface="Times New Roman"/>
              </a:rPr>
              <a:t>浙江省政协十一届三次会议听取讨论《政府工作报告》　</a:t>
            </a:r>
            <a:r>
              <a:rPr lang="en-US" altLang="zh-CN" sz="2800" kern="100" dirty="0">
                <a:latin typeface="宋体"/>
                <a:ea typeface="华文细黑"/>
                <a:cs typeface="Times New Roman"/>
              </a:rPr>
              <a:t>③</a:t>
            </a:r>
            <a:r>
              <a:rPr lang="zh-CN" altLang="zh-CN" sz="2800" kern="100" dirty="0">
                <a:latin typeface="Times New Roman"/>
                <a:ea typeface="华文细黑"/>
                <a:cs typeface="Times New Roman"/>
              </a:rPr>
              <a:t>浙江省十二届人大三次会议审议通过《政府工作报告》　</a:t>
            </a:r>
            <a:r>
              <a:rPr lang="en-US" altLang="zh-CN" sz="2800" kern="100" dirty="0">
                <a:latin typeface="宋体"/>
                <a:ea typeface="华文细黑"/>
                <a:cs typeface="Times New Roman"/>
              </a:rPr>
              <a:t>④</a:t>
            </a:r>
            <a:r>
              <a:rPr lang="zh-CN" altLang="zh-CN" sz="2800" kern="100" dirty="0">
                <a:latin typeface="Times New Roman"/>
                <a:ea typeface="华文细黑"/>
                <a:cs typeface="Times New Roman"/>
              </a:rPr>
              <a:t>浙江省政府召开《政府工作报告》征求意见座谈会</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A.</a:t>
            </a:r>
            <a:r>
              <a:rPr lang="en-US" altLang="zh-CN" sz="2800" kern="100" dirty="0">
                <a:latin typeface="宋体"/>
                <a:ea typeface="华文细黑"/>
                <a:cs typeface="Times New Roman"/>
              </a:rPr>
              <a:t>①→②→③→④</a:t>
            </a:r>
            <a:r>
              <a:rPr lang="en-US" altLang="zh-CN" sz="2800" kern="100" dirty="0">
                <a:latin typeface="Times New Roman"/>
                <a:ea typeface="华文细黑"/>
                <a:cs typeface="Courier New"/>
              </a:rPr>
              <a:t>  	B.</a:t>
            </a:r>
            <a:r>
              <a:rPr lang="en-US" altLang="zh-CN" sz="2800" kern="100" dirty="0">
                <a:latin typeface="宋体"/>
                <a:ea typeface="华文细黑"/>
                <a:cs typeface="Times New Roman"/>
              </a:rPr>
              <a:t>④→③→②→①</a:t>
            </a:r>
            <a:endParaRPr lang="zh-CN" altLang="zh-CN" sz="1050" kern="100" dirty="0">
              <a:latin typeface="宋体"/>
              <a:cs typeface="Courier New"/>
            </a:endParaRPr>
          </a:p>
          <a:p>
            <a:r>
              <a:rPr lang="en-US" altLang="zh-CN" sz="2800" kern="100" dirty="0">
                <a:latin typeface="Times New Roman"/>
                <a:ea typeface="华文细黑"/>
              </a:rPr>
              <a:t>C.</a:t>
            </a:r>
            <a:r>
              <a:rPr lang="en-US" altLang="zh-CN" sz="2800" kern="100" dirty="0">
                <a:latin typeface="宋体"/>
                <a:ea typeface="华文细黑"/>
                <a:cs typeface="Times New Roman"/>
              </a:rPr>
              <a:t>②→①→④→③</a:t>
            </a:r>
            <a:r>
              <a:rPr lang="en-US" altLang="zh-CN" sz="2800" kern="100" dirty="0">
                <a:latin typeface="Times New Roman"/>
                <a:ea typeface="华文细黑"/>
              </a:rPr>
              <a:t>  	D.</a:t>
            </a:r>
            <a:r>
              <a:rPr lang="en-US" altLang="zh-CN" sz="2800" kern="100" dirty="0">
                <a:latin typeface="宋体"/>
                <a:ea typeface="华文细黑"/>
                <a:cs typeface="Times New Roman"/>
              </a:rPr>
              <a:t>④→②→③→①</a:t>
            </a:r>
            <a:endParaRPr lang="zh-CN" altLang="zh-CN" sz="1050" kern="100" dirty="0">
              <a:effectLst/>
              <a:latin typeface="宋体"/>
              <a:cs typeface="Courier New"/>
            </a:endParaRPr>
          </a:p>
        </p:txBody>
      </p:sp>
      <p:sp>
        <p:nvSpPr>
          <p:cNvPr id="5" name="矩形 4"/>
          <p:cNvSpPr/>
          <p:nvPr/>
        </p:nvSpPr>
        <p:spPr>
          <a:xfrm>
            <a:off x="3574926" y="2061642"/>
            <a:ext cx="444352" cy="523220"/>
          </a:xfrm>
          <a:prstGeom prst="rect">
            <a:avLst/>
          </a:prstGeom>
        </p:spPr>
        <p:txBody>
          <a:bodyPr wrap="none">
            <a:spAutoFit/>
          </a:bodyPr>
          <a:lstStyle/>
          <a:p>
            <a:r>
              <a:rPr lang="en-US" altLang="zh-CN" sz="2800" b="1" kern="100" dirty="0">
                <a:solidFill>
                  <a:schemeClr val="accent6">
                    <a:lumMod val="75000"/>
                  </a:schemeClr>
                </a:solidFill>
                <a:latin typeface="Times New Roman"/>
                <a:ea typeface="华文细黑"/>
                <a:cs typeface="Courier New"/>
              </a:rPr>
              <a:t>D</a:t>
            </a:r>
            <a:endParaRPr lang="zh-CN" altLang="en-US" sz="2800" b="1" kern="100" dirty="0">
              <a:solidFill>
                <a:schemeClr val="accent6">
                  <a:lumMod val="75000"/>
                </a:schemeClr>
              </a:solidFill>
              <a:latin typeface="Times New Roman"/>
              <a:ea typeface="华文细黑"/>
              <a:cs typeface="Courier New"/>
            </a:endParaRPr>
          </a:p>
        </p:txBody>
      </p:sp>
      <p:sp>
        <p:nvSpPr>
          <p:cNvPr id="18"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9"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0"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1"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2"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3"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4"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5"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6"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7"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8"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29"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30"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1"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cxnSp>
        <p:nvCxnSpPr>
          <p:cNvPr id="32" name="直接连接符 31"/>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
        <p:nvSpPr>
          <p:cNvPr id="33" name="矩形 32"/>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34" name="圆角矩形 33"/>
          <p:cNvSpPr/>
          <p:nvPr/>
        </p:nvSpPr>
        <p:spPr>
          <a:xfrm>
            <a:off x="11546278" y="6649268"/>
            <a:ext cx="650558"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347012217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34"/>
                  </p:tgtEl>
                </p:cond>
              </p:nextCondLst>
            </p:seq>
          </p:childTnLst>
        </p:cTn>
      </p:par>
    </p:tnLst>
    <p:bldLst>
      <p:bldP spid="5" grpId="0"/>
      <p:bldP spid="5" grpId="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479744" y="1119143"/>
            <a:ext cx="11232086" cy="5262979"/>
          </a:xfrm>
          <a:prstGeom prst="rect">
            <a:avLst/>
          </a:prstGeom>
        </p:spPr>
        <p:txBody>
          <a:bodyPr>
            <a:spAutoFit/>
          </a:bodyPr>
          <a:lstStyle/>
          <a:p>
            <a:pPr algn="just">
              <a:lnSpc>
                <a:spcPct val="150000"/>
              </a:lnSpc>
              <a:spcAft>
                <a:spcPts val="0"/>
              </a:spcAft>
              <a:tabLst>
                <a:tab pos="2340610" algn="l"/>
              </a:tabLst>
            </a:pPr>
            <a:r>
              <a:rPr lang="en-US" altLang="zh-CN" sz="2800" kern="100" dirty="0">
                <a:latin typeface="Times New Roman"/>
                <a:ea typeface="华文细黑"/>
                <a:cs typeface="Courier New"/>
              </a:rPr>
              <a:t>11.</a:t>
            </a:r>
            <a:r>
              <a:rPr lang="zh-CN" altLang="zh-CN" sz="2800" kern="100" dirty="0">
                <a:latin typeface="Times New Roman"/>
                <a:ea typeface="华文细黑"/>
                <a:cs typeface="Times New Roman"/>
              </a:rPr>
              <a:t>哲学家史里斯</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博克说，信任是我们必须保护的东西，因为它就像空气和水源一样，一旦受损，我们所居住的社会就会土崩瓦解。当前，频繁发生的社会焦点事件正在拷问政府的公信力。材料说明</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latin typeface="宋体"/>
                <a:ea typeface="华文细黑"/>
                <a:cs typeface="Times New Roman"/>
              </a:rPr>
              <a:t>①</a:t>
            </a:r>
            <a:r>
              <a:rPr lang="zh-CN" altLang="zh-CN" sz="2800" kern="100" dirty="0">
                <a:latin typeface="Times New Roman"/>
                <a:ea typeface="华文细黑"/>
                <a:cs typeface="Times New Roman"/>
              </a:rPr>
              <a:t>必须重视政府的公信力建设　</a:t>
            </a:r>
            <a:r>
              <a:rPr lang="en-US" altLang="zh-CN" sz="2800" kern="100" dirty="0">
                <a:latin typeface="宋体"/>
                <a:ea typeface="华文细黑"/>
                <a:cs typeface="Times New Roman"/>
              </a:rPr>
              <a:t>②</a:t>
            </a:r>
            <a:r>
              <a:rPr lang="zh-CN" altLang="zh-CN" sz="2800" kern="100" dirty="0">
                <a:latin typeface="Times New Roman"/>
                <a:ea typeface="华文细黑"/>
                <a:cs typeface="Times New Roman"/>
              </a:rPr>
              <a:t>有权威的政府必须讲信誉，有令必行，有禁则止　</a:t>
            </a:r>
            <a:r>
              <a:rPr lang="en-US" altLang="zh-CN" sz="2800" kern="100" dirty="0">
                <a:latin typeface="宋体"/>
                <a:ea typeface="华文细黑"/>
                <a:cs typeface="Times New Roman"/>
              </a:rPr>
              <a:t>③</a:t>
            </a:r>
            <a:r>
              <a:rPr lang="zh-CN" altLang="zh-CN" sz="2800" kern="100" dirty="0">
                <a:latin typeface="Times New Roman"/>
                <a:ea typeface="华文细黑"/>
                <a:cs typeface="Times New Roman"/>
              </a:rPr>
              <a:t>转变职能，强化服务意识的政府才有权威　</a:t>
            </a:r>
            <a:r>
              <a:rPr lang="en-US" altLang="zh-CN" sz="2800" kern="100" dirty="0">
                <a:latin typeface="宋体"/>
                <a:ea typeface="华文细黑"/>
                <a:cs typeface="Times New Roman"/>
              </a:rPr>
              <a:t>④</a:t>
            </a:r>
            <a:r>
              <a:rPr lang="zh-CN" altLang="zh-CN" sz="2800" kern="100" dirty="0">
                <a:latin typeface="Times New Roman"/>
                <a:ea typeface="华文细黑"/>
                <a:cs typeface="Times New Roman"/>
              </a:rPr>
              <a:t>促进经济发展、文化繁荣和社会和谐的政府才有权威</a:t>
            </a:r>
            <a:endParaRPr lang="zh-CN" altLang="zh-CN" sz="105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A.</a:t>
            </a:r>
            <a:r>
              <a:rPr lang="en-US" altLang="zh-CN" sz="2800" kern="100" dirty="0">
                <a:latin typeface="宋体"/>
                <a:ea typeface="华文细黑"/>
                <a:cs typeface="Times New Roman"/>
              </a:rPr>
              <a:t>①②</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B</a:t>
            </a:r>
            <a:r>
              <a:rPr lang="en-US" altLang="zh-CN" sz="2800" kern="100" dirty="0">
                <a:latin typeface="Times New Roman"/>
                <a:ea typeface="华文细黑"/>
                <a:cs typeface="Courier New"/>
              </a:rPr>
              <a:t>.</a:t>
            </a:r>
            <a:r>
              <a:rPr lang="en-US" altLang="zh-CN" sz="2800" kern="100" dirty="0">
                <a:latin typeface="宋体"/>
                <a:ea typeface="华文细黑"/>
                <a:cs typeface="Times New Roman"/>
              </a:rPr>
              <a:t>③④</a:t>
            </a:r>
            <a:r>
              <a:rPr lang="en-US" altLang="zh-CN" sz="2800" kern="100" dirty="0">
                <a:latin typeface="Times New Roman"/>
                <a:ea typeface="华文细黑"/>
                <a:cs typeface="Courier New"/>
              </a:rPr>
              <a:t>  </a:t>
            </a:r>
            <a:endParaRPr lang="zh-CN" altLang="zh-CN" sz="1050" kern="100" dirty="0">
              <a:latin typeface="宋体"/>
              <a:cs typeface="Courier New"/>
            </a:endParaRPr>
          </a:p>
          <a:p>
            <a:pPr>
              <a:lnSpc>
                <a:spcPct val="150000"/>
              </a:lnSpc>
            </a:pPr>
            <a:r>
              <a:rPr lang="en-US" altLang="zh-CN" sz="2800" kern="100" dirty="0">
                <a:latin typeface="Times New Roman"/>
                <a:ea typeface="华文细黑"/>
              </a:rPr>
              <a:t>C.</a:t>
            </a:r>
            <a:r>
              <a:rPr lang="en-US" altLang="zh-CN" sz="2800" kern="100" dirty="0">
                <a:latin typeface="宋体"/>
                <a:ea typeface="华文细黑"/>
                <a:cs typeface="Times New Roman"/>
              </a:rPr>
              <a:t>①③</a:t>
            </a:r>
            <a:r>
              <a:rPr lang="en-US" altLang="zh-CN" sz="2800" kern="100" dirty="0">
                <a:latin typeface="Times New Roman"/>
                <a:ea typeface="华文细黑"/>
              </a:rPr>
              <a:t>  	</a:t>
            </a:r>
            <a:r>
              <a:rPr lang="en-US" altLang="zh-CN" sz="2800" kern="100" dirty="0" smtClean="0">
                <a:latin typeface="Times New Roman"/>
                <a:ea typeface="华文细黑"/>
              </a:rPr>
              <a:t>		            D</a:t>
            </a:r>
            <a:r>
              <a:rPr lang="en-US" altLang="zh-CN" sz="2800" kern="100" dirty="0">
                <a:latin typeface="Times New Roman"/>
                <a:ea typeface="华文细黑"/>
              </a:rPr>
              <a:t>.</a:t>
            </a:r>
            <a:r>
              <a:rPr lang="en-US" altLang="zh-CN" sz="2800" kern="100" dirty="0">
                <a:latin typeface="宋体"/>
                <a:ea typeface="华文细黑"/>
                <a:cs typeface="Times New Roman"/>
              </a:rPr>
              <a:t>②④</a:t>
            </a:r>
            <a:endParaRPr lang="zh-CN" altLang="zh-CN" sz="1050" kern="100" dirty="0">
              <a:effectLst/>
              <a:latin typeface="宋体"/>
              <a:cs typeface="Courier New"/>
            </a:endParaRPr>
          </a:p>
        </p:txBody>
      </p:sp>
      <p:sp>
        <p:nvSpPr>
          <p:cNvPr id="21"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2"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3"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4"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5"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6"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7"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8"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9"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30"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31"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32"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33"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4"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cxnSp>
        <p:nvCxnSpPr>
          <p:cNvPr id="35" name="直接连接符 34"/>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
        <p:nvSpPr>
          <p:cNvPr id="19" name="矩形 18"/>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0" name="圆角矩形 19">
            <a:hlinkClick r:id="rId16"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2908612842"/>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8" name="矩形 17"/>
          <p:cNvSpPr/>
          <p:nvPr/>
        </p:nvSpPr>
        <p:spPr>
          <a:xfrm>
            <a:off x="825475" y="1960866"/>
            <a:ext cx="10581133" cy="2031325"/>
          </a:xfrm>
          <a:prstGeom prst="rect">
            <a:avLst/>
          </a:prstGeom>
        </p:spPr>
        <p:txBody>
          <a:bodyPr>
            <a:spAutoFit/>
          </a:bodyPr>
          <a:lstStyle/>
          <a:p>
            <a:pPr>
              <a:lnSpc>
                <a:spcPct val="150000"/>
              </a:lnSpc>
            </a:pPr>
            <a:r>
              <a:rPr lang="zh-CN" altLang="zh-CN" sz="2800" b="1" kern="100" dirty="0" smtClean="0">
                <a:solidFill>
                  <a:srgbClr val="0000FF"/>
                </a:solidFill>
                <a:latin typeface="Times New Roman"/>
                <a:cs typeface="Times New Roman"/>
              </a:rPr>
              <a:t>解析</a:t>
            </a:r>
            <a:r>
              <a:rPr lang="zh-CN" altLang="zh-CN" sz="2800" b="1" kern="100" dirty="0">
                <a:solidFill>
                  <a:srgbClr val="0000FF"/>
                </a:solidFill>
                <a:latin typeface="Times New Roman"/>
                <a:cs typeface="Times New Roman"/>
              </a:rPr>
              <a:t>　</a:t>
            </a:r>
            <a:r>
              <a:rPr lang="zh-CN" altLang="zh-CN" sz="2800" kern="100" dirty="0">
                <a:latin typeface="Times New Roman"/>
                <a:ea typeface="华文细黑"/>
                <a:cs typeface="Times New Roman"/>
              </a:rPr>
              <a:t>材料强调的是树立政府权威的重要性，</a:t>
            </a:r>
            <a:r>
              <a:rPr lang="en-US" altLang="zh-CN" sz="2800" kern="100" dirty="0">
                <a:latin typeface="宋体"/>
                <a:ea typeface="华文细黑"/>
                <a:cs typeface="Times New Roman"/>
              </a:rPr>
              <a:t>③④</a:t>
            </a:r>
            <a:r>
              <a:rPr lang="zh-CN" altLang="zh-CN" sz="2800" kern="100" dirty="0">
                <a:latin typeface="Times New Roman"/>
                <a:ea typeface="华文细黑"/>
                <a:cs typeface="Times New Roman"/>
              </a:rPr>
              <a:t>是怎样树立政府权威，不符合题目角度</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lvl="0" algn="just">
              <a:lnSpc>
                <a:spcPct val="150000"/>
              </a:lnSpc>
              <a:tabLst>
                <a:tab pos="2340610" algn="l"/>
              </a:tabLst>
            </a:pPr>
            <a:r>
              <a:rPr lang="zh-CN" altLang="zh-CN" sz="2800" b="1" kern="100" dirty="0">
                <a:solidFill>
                  <a:srgbClr val="0000FF"/>
                </a:solidFill>
                <a:latin typeface="Times New Roman"/>
                <a:cs typeface="Times New Roman"/>
              </a:rPr>
              <a:t>答案　</a:t>
            </a:r>
            <a:r>
              <a:rPr lang="en-US" altLang="zh-CN" sz="2800" kern="100" dirty="0" smtClean="0">
                <a:solidFill>
                  <a:schemeClr val="accent6">
                    <a:lumMod val="75000"/>
                  </a:schemeClr>
                </a:solidFill>
                <a:latin typeface="Times New Roman"/>
                <a:ea typeface="华文细黑"/>
              </a:rPr>
              <a:t>A</a:t>
            </a:r>
            <a:endParaRPr lang="zh-CN" altLang="zh-CN" sz="2800" kern="100" dirty="0">
              <a:solidFill>
                <a:schemeClr val="accent6">
                  <a:lumMod val="75000"/>
                </a:schemeClr>
              </a:solidFill>
              <a:latin typeface="Times New Roman"/>
              <a:ea typeface="华文细黑"/>
            </a:endParaRPr>
          </a:p>
        </p:txBody>
      </p:sp>
      <p:sp>
        <p:nvSpPr>
          <p:cNvPr id="21"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2"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3"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4"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5"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6"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7"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8"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9"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30"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31"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32"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33"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4"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cxnSp>
        <p:nvCxnSpPr>
          <p:cNvPr id="35" name="直接连接符 34"/>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517472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8">
                                            <p:txEl>
                                              <p:pRg st="0" end="0"/>
                                            </p:txEl>
                                          </p:spTgt>
                                        </p:tgtEl>
                                        <p:attrNameLst>
                                          <p:attrName>style.visibility</p:attrName>
                                        </p:attrNameLst>
                                      </p:cBhvr>
                                      <p:to>
                                        <p:strVal val="visible"/>
                                      </p:to>
                                    </p:set>
                                    <p:animEffect transition="in" filter="blinds(horizontal)">
                                      <p:cBhvr>
                                        <p:cTn id="7" dur="750"/>
                                        <p:tgtEl>
                                          <p:spTgt spid="18">
                                            <p:txEl>
                                              <p:pRg st="0" end="0"/>
                                            </p:txEl>
                                          </p:spTgt>
                                        </p:tgtEl>
                                      </p:cBhvr>
                                    </p:animEffect>
                                  </p:childTnLst>
                                </p:cTn>
                              </p:par>
                            </p:childTnLst>
                          </p:cTn>
                        </p:par>
                        <p:par>
                          <p:cTn id="8" fill="hold">
                            <p:stCondLst>
                              <p:cond delay="750"/>
                            </p:stCondLst>
                            <p:childTnLst>
                              <p:par>
                                <p:cTn id="9" presetID="3" presetClass="entr" presetSubtype="10" fill="hold" nodeType="afterEffect">
                                  <p:stCondLst>
                                    <p:cond delay="0"/>
                                  </p:stCondLst>
                                  <p:childTnLst>
                                    <p:set>
                                      <p:cBhvr>
                                        <p:cTn id="10" dur="1" fill="hold">
                                          <p:stCondLst>
                                            <p:cond delay="0"/>
                                          </p:stCondLst>
                                        </p:cTn>
                                        <p:tgtEl>
                                          <p:spTgt spid="18">
                                            <p:txEl>
                                              <p:pRg st="1" end="1"/>
                                            </p:txEl>
                                          </p:spTgt>
                                        </p:tgtEl>
                                        <p:attrNameLst>
                                          <p:attrName>style.visibility</p:attrName>
                                        </p:attrNameLst>
                                      </p:cBhvr>
                                      <p:to>
                                        <p:strVal val="visible"/>
                                      </p:to>
                                    </p:set>
                                    <p:animEffect transition="in" filter="blinds(horizontal)">
                                      <p:cBhvr>
                                        <p:cTn id="11" dur="750"/>
                                        <p:tgtEl>
                                          <p:spTgt spid="1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3"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5"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6"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7"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8"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9"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30"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31"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32"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33"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34"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35"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6"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cxnSp>
        <p:nvCxnSpPr>
          <p:cNvPr id="37" name="直接连接符 36"/>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
        <p:nvSpPr>
          <p:cNvPr id="5" name="矩形 4"/>
          <p:cNvSpPr/>
          <p:nvPr/>
        </p:nvSpPr>
        <p:spPr>
          <a:xfrm>
            <a:off x="332409" y="909514"/>
            <a:ext cx="11524006" cy="5909310"/>
          </a:xfrm>
          <a:prstGeom prst="rect">
            <a:avLst/>
          </a:prstGeom>
        </p:spPr>
        <p:txBody>
          <a:bodyPr>
            <a:spAutoFit/>
          </a:bodyPr>
          <a:lstStyle/>
          <a:p>
            <a:pPr algn="just">
              <a:lnSpc>
                <a:spcPct val="150000"/>
              </a:lnSpc>
              <a:spcAft>
                <a:spcPts val="0"/>
              </a:spcAft>
              <a:tabLst>
                <a:tab pos="2340610" algn="l"/>
              </a:tabLst>
            </a:pPr>
            <a:r>
              <a:rPr lang="en-US" altLang="zh-CN" sz="2800" kern="100" dirty="0">
                <a:latin typeface="Times New Roman"/>
                <a:ea typeface="华文细黑"/>
                <a:cs typeface="Courier New"/>
              </a:rPr>
              <a:t>12.</a:t>
            </a:r>
            <a:r>
              <a:rPr lang="zh-CN" altLang="zh-CN" sz="2800" kern="100" dirty="0">
                <a:latin typeface="Times New Roman"/>
                <a:ea typeface="华文细黑"/>
                <a:cs typeface="Times New Roman"/>
              </a:rPr>
              <a:t>当前，我国一些地方政府的公信力存在不足和下降趋势。近来一些公共性事件中的舆论反应和一些舆情机构的调查都证明了这一点。提高公信力要求政府</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2800" kern="100" dirty="0">
              <a:latin typeface="宋体"/>
              <a:cs typeface="Courier New"/>
            </a:endParaRPr>
          </a:p>
          <a:p>
            <a:pPr algn="just">
              <a:lnSpc>
                <a:spcPct val="150000"/>
              </a:lnSpc>
              <a:spcAft>
                <a:spcPts val="0"/>
              </a:spcAft>
              <a:tabLst>
                <a:tab pos="2340610" algn="l"/>
              </a:tabLst>
            </a:pPr>
            <a:r>
              <a:rPr lang="en-US" altLang="zh-CN" sz="2800" kern="100" dirty="0">
                <a:latin typeface="宋体"/>
                <a:ea typeface="华文细黑"/>
                <a:cs typeface="Times New Roman"/>
              </a:rPr>
              <a:t>①</a:t>
            </a:r>
            <a:r>
              <a:rPr lang="zh-CN" altLang="zh-CN" sz="2800" kern="100" dirty="0">
                <a:latin typeface="Times New Roman"/>
                <a:ea typeface="华文细黑"/>
                <a:cs typeface="Times New Roman"/>
              </a:rPr>
              <a:t>树立以人为本的思想，为公民谋福利　</a:t>
            </a:r>
            <a:r>
              <a:rPr lang="en-US" altLang="zh-CN" sz="2800" kern="100" dirty="0">
                <a:latin typeface="宋体"/>
                <a:ea typeface="华文细黑"/>
                <a:cs typeface="Times New Roman"/>
              </a:rPr>
              <a:t>②</a:t>
            </a:r>
            <a:r>
              <a:rPr lang="zh-CN" altLang="zh-CN" sz="2800" kern="100" dirty="0">
                <a:latin typeface="Times New Roman"/>
                <a:ea typeface="华文细黑"/>
                <a:cs typeface="Times New Roman"/>
              </a:rPr>
              <a:t>坚持依法执政，公正司法　</a:t>
            </a:r>
            <a:r>
              <a:rPr lang="en-US" altLang="zh-CN" sz="2800" kern="100" dirty="0">
                <a:latin typeface="宋体"/>
                <a:ea typeface="华文细黑"/>
                <a:cs typeface="Times New Roman"/>
              </a:rPr>
              <a:t>③</a:t>
            </a:r>
            <a:r>
              <a:rPr lang="zh-CN" altLang="zh-CN" sz="2800" kern="100" dirty="0">
                <a:latin typeface="Times New Roman"/>
                <a:ea typeface="华文细黑"/>
                <a:cs typeface="Times New Roman"/>
              </a:rPr>
              <a:t>全面行使职能，坚持依法行政　</a:t>
            </a:r>
            <a:r>
              <a:rPr lang="en-US" altLang="zh-CN" sz="2800" kern="100" dirty="0">
                <a:latin typeface="宋体"/>
                <a:ea typeface="华文细黑"/>
                <a:cs typeface="Times New Roman"/>
              </a:rPr>
              <a:t>④</a:t>
            </a:r>
            <a:r>
              <a:rPr lang="zh-CN" altLang="zh-CN" sz="2800" kern="100" dirty="0">
                <a:latin typeface="Times New Roman"/>
                <a:ea typeface="华文细黑"/>
                <a:cs typeface="Times New Roman"/>
              </a:rPr>
              <a:t>自觉接受人民监督，坚持廉洁奉公</a:t>
            </a:r>
            <a:endParaRPr lang="zh-CN" altLang="zh-CN" sz="2800" kern="100" dirty="0">
              <a:latin typeface="宋体"/>
              <a:cs typeface="Courier New"/>
            </a:endParaRPr>
          </a:p>
          <a:p>
            <a:pPr algn="just">
              <a:lnSpc>
                <a:spcPct val="150000"/>
              </a:lnSpc>
              <a:spcAft>
                <a:spcPts val="0"/>
              </a:spcAft>
              <a:tabLst>
                <a:tab pos="2340610" algn="l"/>
              </a:tabLst>
            </a:pPr>
            <a:r>
              <a:rPr lang="en-US" altLang="zh-CN" sz="2800" kern="100" dirty="0">
                <a:latin typeface="Times New Roman"/>
                <a:ea typeface="华文细黑"/>
                <a:cs typeface="Courier New"/>
              </a:rPr>
              <a:t>A.</a:t>
            </a:r>
            <a:r>
              <a:rPr lang="en-US" altLang="zh-CN" sz="2800" kern="100" dirty="0">
                <a:latin typeface="宋体"/>
                <a:ea typeface="华文细黑"/>
                <a:cs typeface="Times New Roman"/>
              </a:rPr>
              <a:t>①②</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B</a:t>
            </a:r>
            <a:r>
              <a:rPr lang="en-US" altLang="zh-CN" sz="2800" kern="100" dirty="0">
                <a:latin typeface="Times New Roman"/>
                <a:ea typeface="华文细黑"/>
                <a:cs typeface="Courier New"/>
              </a:rPr>
              <a:t>.</a:t>
            </a:r>
            <a:r>
              <a:rPr lang="en-US" altLang="zh-CN" sz="2800" kern="100" dirty="0">
                <a:latin typeface="宋体"/>
                <a:ea typeface="华文细黑"/>
                <a:cs typeface="Times New Roman"/>
              </a:rPr>
              <a:t>①③</a:t>
            </a:r>
            <a:endParaRPr lang="zh-CN" altLang="zh-CN" sz="2800" kern="100" dirty="0">
              <a:latin typeface="宋体"/>
              <a:cs typeface="Courier New"/>
            </a:endParaRPr>
          </a:p>
          <a:p>
            <a:pPr>
              <a:lnSpc>
                <a:spcPct val="150000"/>
              </a:lnSpc>
            </a:pPr>
            <a:r>
              <a:rPr lang="en-US" altLang="zh-CN" sz="2800" kern="100" dirty="0">
                <a:latin typeface="Times New Roman"/>
                <a:ea typeface="华文细黑"/>
              </a:rPr>
              <a:t>C.</a:t>
            </a:r>
            <a:r>
              <a:rPr lang="en-US" altLang="zh-CN" sz="2800" kern="100" dirty="0">
                <a:latin typeface="宋体"/>
                <a:ea typeface="华文细黑"/>
                <a:cs typeface="Times New Roman"/>
              </a:rPr>
              <a:t>②④</a:t>
            </a:r>
            <a:r>
              <a:rPr lang="en-US" altLang="zh-CN" sz="2800" kern="100" dirty="0">
                <a:latin typeface="Times New Roman"/>
                <a:ea typeface="华文细黑"/>
              </a:rPr>
              <a:t>  </a:t>
            </a:r>
            <a:r>
              <a:rPr lang="en-US" altLang="zh-CN" sz="2800" kern="100" dirty="0" smtClean="0">
                <a:latin typeface="Times New Roman"/>
                <a:ea typeface="华文细黑"/>
              </a:rPr>
              <a:t>			            D</a:t>
            </a:r>
            <a:r>
              <a:rPr lang="en-US" altLang="zh-CN" sz="2800" kern="100" dirty="0">
                <a:latin typeface="Times New Roman"/>
                <a:ea typeface="华文细黑"/>
              </a:rPr>
              <a:t>.</a:t>
            </a:r>
            <a:r>
              <a:rPr lang="en-US" altLang="zh-CN" sz="2800" kern="100" dirty="0" smtClean="0">
                <a:latin typeface="宋体"/>
                <a:ea typeface="华文细黑"/>
                <a:cs typeface="Times New Roman"/>
              </a:rPr>
              <a:t>③④</a:t>
            </a:r>
          </a:p>
          <a:p>
            <a:pPr>
              <a:lnSpc>
                <a:spcPct val="150000"/>
              </a:lnSpc>
            </a:pPr>
            <a:r>
              <a:rPr lang="zh-CN" altLang="zh-CN" sz="2800" b="1" kern="100" dirty="0">
                <a:solidFill>
                  <a:srgbClr val="0000FF"/>
                </a:solidFill>
                <a:latin typeface="Times New Roman"/>
                <a:cs typeface="Times New Roman"/>
              </a:rPr>
              <a:t>解析　</a:t>
            </a:r>
            <a:r>
              <a:rPr lang="en-US" altLang="zh-CN" sz="2800" kern="100" dirty="0">
                <a:latin typeface="宋体"/>
                <a:ea typeface="华文细黑"/>
                <a:cs typeface="Times New Roman"/>
              </a:rPr>
              <a:t>①</a:t>
            </a:r>
            <a:r>
              <a:rPr lang="zh-CN" altLang="zh-CN" sz="2800" kern="100" dirty="0">
                <a:latin typeface="Times New Roman"/>
                <a:ea typeface="华文细黑"/>
                <a:cs typeface="Times New Roman"/>
              </a:rPr>
              <a:t>错误，应该是为人民谋福利</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nSpc>
                <a:spcPct val="150000"/>
              </a:lnSpc>
            </a:pPr>
            <a:r>
              <a:rPr lang="en-US" altLang="zh-CN" sz="2800" kern="100" dirty="0" smtClean="0">
                <a:latin typeface="宋体"/>
                <a:ea typeface="华文细黑"/>
                <a:cs typeface="Times New Roman"/>
              </a:rPr>
              <a:t>②</a:t>
            </a:r>
            <a:r>
              <a:rPr lang="zh-CN" altLang="zh-CN" sz="2800" kern="100" dirty="0">
                <a:latin typeface="Times New Roman"/>
                <a:ea typeface="华文细黑"/>
                <a:cs typeface="Times New Roman"/>
              </a:rPr>
              <a:t>错误，中国共产党坚持依法执政，司法机关公正司法。</a:t>
            </a:r>
            <a:endParaRPr lang="zh-CN" altLang="en-US" sz="2800" dirty="0"/>
          </a:p>
        </p:txBody>
      </p:sp>
      <p:sp>
        <p:nvSpPr>
          <p:cNvPr id="6" name="矩形 5"/>
          <p:cNvSpPr/>
          <p:nvPr/>
        </p:nvSpPr>
        <p:spPr>
          <a:xfrm>
            <a:off x="2842542" y="2192523"/>
            <a:ext cx="444352" cy="661207"/>
          </a:xfrm>
          <a:prstGeom prst="rect">
            <a:avLst/>
          </a:prstGeom>
        </p:spPr>
        <p:txBody>
          <a:bodyPr wrap="none">
            <a:spAutoFit/>
          </a:bodyPr>
          <a:lstStyle/>
          <a:p>
            <a:pPr>
              <a:lnSpc>
                <a:spcPct val="150000"/>
              </a:lnSpc>
            </a:pPr>
            <a:r>
              <a:rPr lang="en-US" altLang="zh-CN" sz="2800" kern="100" dirty="0">
                <a:solidFill>
                  <a:schemeClr val="accent6">
                    <a:lumMod val="75000"/>
                  </a:schemeClr>
                </a:solidFill>
                <a:latin typeface="Times New Roman"/>
                <a:ea typeface="华文细黑"/>
              </a:rPr>
              <a:t>D</a:t>
            </a:r>
            <a:endParaRPr lang="zh-CN" altLang="en-US" sz="2800" kern="100" dirty="0">
              <a:solidFill>
                <a:schemeClr val="accent6">
                  <a:lumMod val="75000"/>
                </a:schemeClr>
              </a:solidFill>
              <a:latin typeface="Times New Roman"/>
              <a:ea typeface="华文细黑"/>
            </a:endParaRPr>
          </a:p>
        </p:txBody>
      </p:sp>
      <p:sp>
        <p:nvSpPr>
          <p:cNvPr id="19" name="矩形 18"/>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0" name="圆角矩形 19"/>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40257026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4" end="4"/>
                                            </p:txEl>
                                          </p:spTgt>
                                        </p:tgtEl>
                                        <p:attrNameLst>
                                          <p:attrName>style.visibility</p:attrName>
                                        </p:attrNameLst>
                                      </p:cBhvr>
                                      <p:to>
                                        <p:strVal val="visible"/>
                                      </p:to>
                                    </p:set>
                                    <p:animEffect transition="in" filter="blinds(horizontal)">
                                      <p:cBhvr>
                                        <p:cTn id="7" dur="500"/>
                                        <p:tgtEl>
                                          <p:spTgt spid="5">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5" end="5"/>
                                            </p:txEl>
                                          </p:spTgt>
                                        </p:tgtEl>
                                        <p:attrNameLst>
                                          <p:attrName>style.visibility</p:attrName>
                                        </p:attrNameLst>
                                      </p:cBhvr>
                                      <p:to>
                                        <p:strVal val="visible"/>
                                      </p:to>
                                    </p:set>
                                    <p:animEffect transition="in" filter="blinds(horizontal)">
                                      <p:cBhvr>
                                        <p:cTn id="12" dur="500"/>
                                        <p:tgtEl>
                                          <p:spTgt spid="5">
                                            <p:txEl>
                                              <p:pRg st="5" end="5"/>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5">
                                            <p:txEl>
                                              <p:pRg st="4" end="4"/>
                                            </p:txEl>
                                          </p:spTgt>
                                        </p:tgtEl>
                                      </p:cBhvr>
                                    </p:animEffect>
                                    <p:set>
                                      <p:cBhvr>
                                        <p:cTn id="22" dur="1" fill="hold">
                                          <p:stCondLst>
                                            <p:cond delay="499"/>
                                          </p:stCondLst>
                                        </p:cTn>
                                        <p:tgtEl>
                                          <p:spTgt spid="5">
                                            <p:txEl>
                                              <p:pRg st="4" end="4"/>
                                            </p:txEl>
                                          </p:spTgt>
                                        </p:tgtEl>
                                        <p:attrNameLst>
                                          <p:attrName>style.visibility</p:attrName>
                                        </p:attrNameLst>
                                      </p:cBhvr>
                                      <p:to>
                                        <p:strVal val="hidden"/>
                                      </p:to>
                                    </p:set>
                                  </p:childTnLst>
                                </p:cTn>
                              </p:par>
                              <p:par>
                                <p:cTn id="23" presetID="10" presetClass="exit" presetSubtype="0" fill="hold" grpId="0" nodeType="withEffect">
                                  <p:stCondLst>
                                    <p:cond delay="0"/>
                                  </p:stCondLst>
                                  <p:childTnLst>
                                    <p:animEffect transition="out" filter="fade">
                                      <p:cBhvr>
                                        <p:cTn id="24" dur="500"/>
                                        <p:tgtEl>
                                          <p:spTgt spid="5">
                                            <p:txEl>
                                              <p:pRg st="5" end="5"/>
                                            </p:txEl>
                                          </p:spTgt>
                                        </p:tgtEl>
                                      </p:cBhvr>
                                    </p:animEffect>
                                    <p:set>
                                      <p:cBhvr>
                                        <p:cTn id="25" dur="1" fill="hold">
                                          <p:stCondLst>
                                            <p:cond delay="499"/>
                                          </p:stCondLst>
                                        </p:cTn>
                                        <p:tgtEl>
                                          <p:spTgt spid="5">
                                            <p:txEl>
                                              <p:pRg st="5" end="5"/>
                                            </p:txEl>
                                          </p:spTgt>
                                        </p:tgtEl>
                                        <p:attrNameLst>
                                          <p:attrName>style.visibility</p:attrName>
                                        </p:attrNameLst>
                                      </p:cBhvr>
                                      <p:to>
                                        <p:strVal val="hidden"/>
                                      </p:to>
                                    </p:set>
                                  </p:childTnLst>
                                </p:cTn>
                              </p:par>
                              <p:par>
                                <p:cTn id="26" presetID="10" presetClass="exit" presetSubtype="0" fill="hold" grpId="1" nodeType="withEffect">
                                  <p:stCondLst>
                                    <p:cond delay="0"/>
                                  </p:stCondLst>
                                  <p:childTnLst>
                                    <p:animEffect transition="out" filter="fade">
                                      <p:cBhvr>
                                        <p:cTn id="27" dur="500"/>
                                        <p:tgtEl>
                                          <p:spTgt spid="6"/>
                                        </p:tgtEl>
                                      </p:cBhvr>
                                    </p:animEffect>
                                    <p:set>
                                      <p:cBhvr>
                                        <p:cTn id="28"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20"/>
                  </p:tgtEl>
                </p:cond>
              </p:nextCondLst>
            </p:seq>
          </p:childTnLst>
        </p:cTn>
      </p:par>
    </p:tnLst>
    <p:bldLst>
      <p:bldP spid="5" grpId="0" uiExpand="1" build="allAtOnce"/>
      <p:bldP spid="6" grpId="0"/>
      <p:bldP spid="6" grpId="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39431" y="1047135"/>
            <a:ext cx="11344407" cy="5262979"/>
          </a:xfrm>
          <a:prstGeom prst="rect">
            <a:avLst/>
          </a:prstGeom>
        </p:spPr>
        <p:txBody>
          <a:bodyPr>
            <a:spAutoFit/>
          </a:bodyPr>
          <a:lstStyle/>
          <a:p>
            <a:pPr algn="just">
              <a:lnSpc>
                <a:spcPct val="150000"/>
              </a:lnSpc>
              <a:spcAft>
                <a:spcPts val="0"/>
              </a:spcAft>
              <a:tabLst>
                <a:tab pos="2340610" algn="l"/>
              </a:tabLst>
            </a:pPr>
            <a:r>
              <a:rPr lang="zh-CN" altLang="zh-CN" sz="2800" kern="100" dirty="0">
                <a:latin typeface="Times New Roman"/>
                <a:ea typeface="华文细黑"/>
                <a:cs typeface="Times New Roman"/>
              </a:rPr>
              <a:t>二、非选择题</a:t>
            </a:r>
            <a:endParaRPr lang="zh-CN" altLang="zh-CN" sz="1050" kern="100" dirty="0">
              <a:latin typeface="宋体"/>
              <a:cs typeface="Courier New"/>
            </a:endParaRPr>
          </a:p>
          <a:p>
            <a:pPr>
              <a:lnSpc>
                <a:spcPct val="150000"/>
              </a:lnSpc>
            </a:pPr>
            <a:r>
              <a:rPr lang="en-US" altLang="zh-CN" sz="2800" kern="100" dirty="0">
                <a:latin typeface="Times New Roman"/>
                <a:ea typeface="华文细黑"/>
              </a:rPr>
              <a:t>13</a:t>
            </a:r>
            <a:r>
              <a:rPr lang="en-US" altLang="zh-CN" sz="2800" kern="100" dirty="0" smtClean="0">
                <a:latin typeface="Times New Roman"/>
                <a:ea typeface="华文细黑"/>
              </a:rPr>
              <a:t>. </a:t>
            </a:r>
            <a:r>
              <a:rPr lang="en-US" altLang="zh-CN" sz="2800" kern="100" dirty="0" smtClean="0">
                <a:latin typeface="宋体"/>
                <a:ea typeface="华文细黑"/>
                <a:cs typeface="Times New Roman"/>
              </a:rPr>
              <a:t>“</a:t>
            </a:r>
            <a:r>
              <a:rPr lang="zh-CN" altLang="zh-CN" sz="2800" kern="100" dirty="0">
                <a:latin typeface="Times New Roman"/>
                <a:ea typeface="华文细黑"/>
                <a:cs typeface="Times New Roman"/>
              </a:rPr>
              <a:t>有权不可任性</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既是现实的迫切呼唤，又是中央的明确要求。长期以来，受</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权大于法</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思想的影响和干部队伍素质的制约，</a:t>
            </a:r>
            <a:r>
              <a:rPr lang="en-US" altLang="zh-CN" sz="2800" kern="100" dirty="0">
                <a:latin typeface="Times New Roman"/>
                <a:ea typeface="华文细黑"/>
              </a:rPr>
              <a:t>A</a:t>
            </a:r>
            <a:r>
              <a:rPr lang="zh-CN" altLang="zh-CN" sz="2800" kern="100" dirty="0">
                <a:latin typeface="Times New Roman"/>
                <a:ea typeface="华文细黑"/>
                <a:cs typeface="Times New Roman"/>
              </a:rPr>
              <a:t>市行政审批过程中存在着</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多、乱、滥</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的现象，严重损害了政府的执行力和人民的利益。</a:t>
            </a:r>
            <a:r>
              <a:rPr lang="en-US" altLang="zh-CN" sz="2800" kern="100" dirty="0">
                <a:latin typeface="Times New Roman"/>
                <a:ea typeface="华文细黑"/>
              </a:rPr>
              <a:t>2014</a:t>
            </a:r>
            <a:r>
              <a:rPr lang="zh-CN" altLang="zh-CN" sz="2800" kern="100" dirty="0">
                <a:latin typeface="Times New Roman"/>
                <a:ea typeface="华文细黑"/>
                <a:cs typeface="Times New Roman"/>
              </a:rPr>
              <a:t>年以来，该市政府积极推进社会主义核心价值观教育，强化政策法规、业务知识等培训，使平等、公正、法治和服务的理念成为领导干部的自觉追求，实现了行政审批</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高效率、零投诉</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，从而使权力转变成造福民生的动力。</a:t>
            </a:r>
            <a:endParaRPr lang="zh-CN" altLang="zh-CN" sz="1050" kern="100" dirty="0">
              <a:effectLst/>
              <a:latin typeface="宋体"/>
              <a:cs typeface="Courier New"/>
            </a:endParaRPr>
          </a:p>
        </p:txBody>
      </p:sp>
      <p:sp>
        <p:nvSpPr>
          <p:cNvPr id="3"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7"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9"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10"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11"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12"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13"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14"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15"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16"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13</a:t>
            </a:r>
          </a:p>
        </p:txBody>
      </p:sp>
      <p:sp>
        <p:nvSpPr>
          <p:cNvPr id="17"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cxnSp>
        <p:nvCxnSpPr>
          <p:cNvPr id="19" name="直接连接符 18"/>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3421060902"/>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551196" y="1082333"/>
            <a:ext cx="11120877" cy="5011757"/>
          </a:xfrm>
          <a:prstGeom prst="rect">
            <a:avLst/>
          </a:prstGeom>
        </p:spPr>
        <p:txBody>
          <a:bodyPr>
            <a:spAutoFit/>
          </a:bodyPr>
          <a:lstStyle/>
          <a:p>
            <a:pPr algn="just">
              <a:lnSpc>
                <a:spcPct val="150000"/>
              </a:lnSpc>
              <a:spcAft>
                <a:spcPts val="0"/>
              </a:spcAft>
              <a:tabLst>
                <a:tab pos="2340610" algn="l"/>
              </a:tabLst>
            </a:pPr>
            <a:r>
              <a:rPr lang="zh-CN" altLang="zh-CN" kern="100" dirty="0">
                <a:latin typeface="Times New Roman"/>
                <a:ea typeface="华文细黑"/>
                <a:cs typeface="Times New Roman"/>
              </a:rPr>
              <a:t>结合材料，运用我国政府受人民的监督的有关知识分析，为什么政府</a:t>
            </a:r>
            <a:r>
              <a:rPr lang="en-US" altLang="zh-CN" kern="100" dirty="0">
                <a:latin typeface="宋体"/>
                <a:ea typeface="华文细黑"/>
                <a:cs typeface="Times New Roman"/>
              </a:rPr>
              <a:t>“</a:t>
            </a:r>
            <a:r>
              <a:rPr lang="zh-CN" altLang="zh-CN" kern="100" dirty="0">
                <a:latin typeface="Times New Roman"/>
                <a:ea typeface="华文细黑"/>
                <a:cs typeface="Times New Roman"/>
              </a:rPr>
              <a:t>有权不可任性</a:t>
            </a:r>
            <a:r>
              <a:rPr lang="en-US" altLang="zh-CN" kern="100" dirty="0">
                <a:latin typeface="宋体"/>
                <a:ea typeface="华文细黑"/>
                <a:cs typeface="Times New Roman"/>
              </a:rPr>
              <a:t>”</a:t>
            </a:r>
            <a:r>
              <a:rPr lang="zh-CN" altLang="zh-CN" kern="100" dirty="0">
                <a:latin typeface="Times New Roman"/>
                <a:ea typeface="华文细黑"/>
                <a:cs typeface="Times New Roman"/>
              </a:rPr>
              <a:t>？</a:t>
            </a:r>
            <a:endParaRPr lang="zh-CN" altLang="zh-CN" kern="100" dirty="0">
              <a:latin typeface="宋体"/>
              <a:cs typeface="Courier New"/>
            </a:endParaRPr>
          </a:p>
          <a:p>
            <a:pPr algn="just">
              <a:lnSpc>
                <a:spcPct val="150000"/>
              </a:lnSpc>
              <a:spcAft>
                <a:spcPts val="0"/>
              </a:spcAft>
              <a:tabLst>
                <a:tab pos="2340610" algn="l"/>
              </a:tabLst>
            </a:pPr>
            <a:r>
              <a:rPr lang="zh-CN" altLang="zh-CN" b="1" kern="100" dirty="0">
                <a:solidFill>
                  <a:srgbClr val="0000FF"/>
                </a:solidFill>
                <a:latin typeface="Times New Roman"/>
                <a:cs typeface="Times New Roman"/>
              </a:rPr>
              <a:t>答案　</a:t>
            </a:r>
            <a:r>
              <a:rPr lang="en-US" altLang="zh-CN" kern="100" dirty="0">
                <a:solidFill>
                  <a:schemeClr val="accent6">
                    <a:lumMod val="75000"/>
                  </a:schemeClr>
                </a:solidFill>
                <a:latin typeface="Times New Roman"/>
                <a:ea typeface="华文细黑"/>
                <a:cs typeface="Courier New"/>
              </a:rPr>
              <a:t>(1)</a:t>
            </a:r>
            <a:r>
              <a:rPr lang="zh-CN" altLang="zh-CN" kern="100" dirty="0">
                <a:solidFill>
                  <a:schemeClr val="accent6">
                    <a:lumMod val="75000"/>
                  </a:schemeClr>
                </a:solidFill>
                <a:latin typeface="Times New Roman"/>
                <a:ea typeface="华文细黑"/>
                <a:cs typeface="Times New Roman"/>
              </a:rPr>
              <a:t>我国政府及其工作人员的权力是由法律授予的，必须坚持依法行政，对人民负责。</a:t>
            </a:r>
            <a:endParaRPr lang="zh-CN" altLang="zh-CN" kern="100" dirty="0">
              <a:solidFill>
                <a:schemeClr val="accent6">
                  <a:lumMod val="75000"/>
                </a:schemeClr>
              </a:solidFill>
              <a:latin typeface="宋体"/>
              <a:cs typeface="Courier New"/>
            </a:endParaRPr>
          </a:p>
          <a:p>
            <a:pPr>
              <a:lnSpc>
                <a:spcPct val="150000"/>
              </a:lnSpc>
            </a:pPr>
            <a:r>
              <a:rPr lang="en-US" altLang="zh-CN" kern="100" dirty="0">
                <a:solidFill>
                  <a:schemeClr val="accent6">
                    <a:lumMod val="75000"/>
                  </a:schemeClr>
                </a:solidFill>
                <a:latin typeface="Times New Roman"/>
                <a:ea typeface="华文细黑"/>
              </a:rPr>
              <a:t>(2)</a:t>
            </a:r>
            <a:r>
              <a:rPr lang="zh-CN" altLang="zh-CN" kern="100" dirty="0">
                <a:solidFill>
                  <a:schemeClr val="accent6">
                    <a:lumMod val="75000"/>
                  </a:schemeClr>
                </a:solidFill>
                <a:latin typeface="Times New Roman"/>
                <a:ea typeface="华文细黑"/>
                <a:cs typeface="Times New Roman"/>
              </a:rPr>
              <a:t>权力是把双刃剑。为了防止权力的滥用，需要对政府权力进行制约和监督。行政审批权一旦被滥用，超越了法律的界限，就会滋生腐败，影响政府公信力，损害法律权威，背离人民意志</a:t>
            </a:r>
            <a:r>
              <a:rPr lang="zh-CN" altLang="zh-CN" kern="100" dirty="0" smtClean="0">
                <a:solidFill>
                  <a:schemeClr val="accent6">
                    <a:lumMod val="75000"/>
                  </a:schemeClr>
                </a:solidFill>
                <a:latin typeface="Times New Roman"/>
                <a:ea typeface="华文细黑"/>
                <a:cs typeface="Times New Roman"/>
              </a:rPr>
              <a:t>。</a:t>
            </a:r>
            <a:endParaRPr lang="en-US" altLang="zh-CN" kern="100" dirty="0" smtClean="0">
              <a:solidFill>
                <a:schemeClr val="accent6">
                  <a:lumMod val="75000"/>
                </a:schemeClr>
              </a:solidFill>
              <a:latin typeface="Times New Roman"/>
              <a:ea typeface="华文细黑"/>
              <a:cs typeface="Times New Roman"/>
            </a:endParaRPr>
          </a:p>
          <a:p>
            <a:pPr lvl="0" algn="just">
              <a:lnSpc>
                <a:spcPct val="150000"/>
              </a:lnSpc>
              <a:tabLst>
                <a:tab pos="1890395" algn="l"/>
              </a:tabLst>
            </a:pPr>
            <a:r>
              <a:rPr lang="en-US" altLang="zh-CN" kern="100" dirty="0">
                <a:solidFill>
                  <a:srgbClr val="F79646">
                    <a:lumMod val="75000"/>
                  </a:srgbClr>
                </a:solidFill>
                <a:latin typeface="Times New Roman"/>
                <a:ea typeface="华文细黑"/>
                <a:cs typeface="Times New Roman"/>
              </a:rPr>
              <a:t>(3)</a:t>
            </a:r>
            <a:r>
              <a:rPr lang="zh-CN" altLang="zh-CN" kern="100" dirty="0">
                <a:solidFill>
                  <a:srgbClr val="F79646">
                    <a:lumMod val="75000"/>
                  </a:srgbClr>
                </a:solidFill>
                <a:latin typeface="Times New Roman"/>
                <a:ea typeface="华文细黑"/>
                <a:cs typeface="Times New Roman"/>
              </a:rPr>
              <a:t>政府审慎行使权力，坚持科学、民主决策，依法规范行使行政审批权，有利于提高行政管理水平和工作效率，更好地服务民生</a:t>
            </a:r>
            <a:r>
              <a:rPr lang="zh-CN" altLang="zh-CN" kern="100" dirty="0" smtClean="0">
                <a:solidFill>
                  <a:srgbClr val="F79646">
                    <a:lumMod val="75000"/>
                  </a:srgbClr>
                </a:solidFill>
                <a:latin typeface="Times New Roman"/>
                <a:ea typeface="华文细黑"/>
                <a:cs typeface="Times New Roman"/>
              </a:rPr>
              <a:t>。</a:t>
            </a:r>
            <a:endParaRPr lang="zh-CN" altLang="zh-CN" kern="100" dirty="0">
              <a:solidFill>
                <a:srgbClr val="F79646">
                  <a:lumMod val="75000"/>
                </a:srgbClr>
              </a:solidFill>
              <a:latin typeface="Times New Roman"/>
              <a:ea typeface="华文细黑"/>
              <a:cs typeface="Times New Roman"/>
            </a:endParaRPr>
          </a:p>
        </p:txBody>
      </p:sp>
      <p:sp>
        <p:nvSpPr>
          <p:cNvPr id="3"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7"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9"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10"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11"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12"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13"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14"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15"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16"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13</a:t>
            </a:r>
          </a:p>
        </p:txBody>
      </p:sp>
      <p:sp>
        <p:nvSpPr>
          <p:cNvPr id="17"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cxnSp>
        <p:nvCxnSpPr>
          <p:cNvPr id="19" name="直接连接符 18"/>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
        <p:nvSpPr>
          <p:cNvPr id="18" name="矩形 17"/>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1" name="圆角矩形 20"/>
          <p:cNvSpPr/>
          <p:nvPr/>
        </p:nvSpPr>
        <p:spPr>
          <a:xfrm>
            <a:off x="11546278" y="6649268"/>
            <a:ext cx="650558"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273919415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1"/>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blinds(horizontal)">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blinds(horizontal)">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4">
                                            <p:txEl>
                                              <p:pRg st="1" end="1"/>
                                            </p:txEl>
                                          </p:spTgt>
                                        </p:tgtEl>
                                      </p:cBhvr>
                                    </p:animEffect>
                                    <p:set>
                                      <p:cBhvr>
                                        <p:cTn id="22" dur="1" fill="hold">
                                          <p:stCondLst>
                                            <p:cond delay="499"/>
                                          </p:stCondLst>
                                        </p:cTn>
                                        <p:tgtEl>
                                          <p:spTgt spid="4">
                                            <p:txEl>
                                              <p:pRg st="1" end="1"/>
                                            </p:txEl>
                                          </p:spTgt>
                                        </p:tgtEl>
                                        <p:attrNameLst>
                                          <p:attrName>style.visibility</p:attrName>
                                        </p:attrNameLst>
                                      </p:cBhvr>
                                      <p:to>
                                        <p:strVal val="hidden"/>
                                      </p:to>
                                    </p:set>
                                  </p:childTnLst>
                                </p:cTn>
                              </p:par>
                              <p:par>
                                <p:cTn id="23" presetID="10" presetClass="exit" presetSubtype="0" fill="hold" grpId="0" nodeType="withEffect">
                                  <p:stCondLst>
                                    <p:cond delay="0"/>
                                  </p:stCondLst>
                                  <p:childTnLst>
                                    <p:animEffect transition="out" filter="fade">
                                      <p:cBhvr>
                                        <p:cTn id="24" dur="500"/>
                                        <p:tgtEl>
                                          <p:spTgt spid="4">
                                            <p:txEl>
                                              <p:pRg st="2" end="2"/>
                                            </p:txEl>
                                          </p:spTgt>
                                        </p:tgtEl>
                                      </p:cBhvr>
                                    </p:animEffect>
                                    <p:set>
                                      <p:cBhvr>
                                        <p:cTn id="25" dur="1" fill="hold">
                                          <p:stCondLst>
                                            <p:cond delay="499"/>
                                          </p:stCondLst>
                                        </p:cTn>
                                        <p:tgtEl>
                                          <p:spTgt spid="4">
                                            <p:txEl>
                                              <p:pRg st="2" end="2"/>
                                            </p:txEl>
                                          </p:spTgt>
                                        </p:tgtEl>
                                        <p:attrNameLst>
                                          <p:attrName>style.visibility</p:attrName>
                                        </p:attrNameLst>
                                      </p:cBhvr>
                                      <p:to>
                                        <p:strVal val="hidden"/>
                                      </p:to>
                                    </p:set>
                                  </p:childTnLst>
                                </p:cTn>
                              </p:par>
                              <p:par>
                                <p:cTn id="26" presetID="10" presetClass="exit" presetSubtype="0" fill="hold" grpId="0" nodeType="withEffect">
                                  <p:stCondLst>
                                    <p:cond delay="0"/>
                                  </p:stCondLst>
                                  <p:childTnLst>
                                    <p:animEffect transition="out" filter="fade">
                                      <p:cBhvr>
                                        <p:cTn id="27" dur="500"/>
                                        <p:tgtEl>
                                          <p:spTgt spid="4">
                                            <p:txEl>
                                              <p:pRg st="3" end="3"/>
                                            </p:txEl>
                                          </p:spTgt>
                                        </p:tgtEl>
                                      </p:cBhvr>
                                    </p:animEffect>
                                    <p:set>
                                      <p:cBhvr>
                                        <p:cTn id="28" dur="1" fill="hold">
                                          <p:stCondLst>
                                            <p:cond delay="499"/>
                                          </p:stCondLst>
                                        </p:cTn>
                                        <p:tgtEl>
                                          <p:spTgt spid="4">
                                            <p:txEl>
                                              <p:pRg st="3" end="3"/>
                                            </p:txEl>
                                          </p:spTgt>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4" grpId="0" uiExpand="1" build="allAtOnce"/>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34566" y="1047135"/>
            <a:ext cx="11572430" cy="5262979"/>
          </a:xfrm>
          <a:prstGeom prst="rect">
            <a:avLst/>
          </a:prstGeom>
        </p:spPr>
        <p:txBody>
          <a:bodyPr>
            <a:spAutoFit/>
          </a:bodyPr>
          <a:lstStyle/>
          <a:p>
            <a:pPr algn="just">
              <a:lnSpc>
                <a:spcPct val="150000"/>
              </a:lnSpc>
              <a:spcAft>
                <a:spcPts val="0"/>
              </a:spcAft>
              <a:tabLst>
                <a:tab pos="2340610" algn="l"/>
              </a:tabLst>
            </a:pPr>
            <a:r>
              <a:rPr lang="en-US" altLang="zh-CN" sz="2800" kern="100" dirty="0">
                <a:latin typeface="Times New Roman"/>
                <a:ea typeface="华文细黑"/>
                <a:cs typeface="Courier New"/>
              </a:rPr>
              <a:t>14.</a:t>
            </a:r>
            <a:r>
              <a:rPr lang="zh-CN" altLang="zh-CN" sz="2800" kern="100" dirty="0">
                <a:latin typeface="Times New Roman"/>
                <a:ea typeface="华文细黑"/>
                <a:cs typeface="Times New Roman"/>
              </a:rPr>
              <a:t>某地在城镇化进程中，社会矛盾频发，引起群众对政府工作的不满。新一届政府班子上台后，下基层、进企业、到社区，了解人民群众所需，并有针对性地采取了多项措施，为群众做实事：</a:t>
            </a:r>
            <a:endParaRPr lang="zh-CN" altLang="zh-CN" sz="1050" kern="100" dirty="0">
              <a:latin typeface="宋体"/>
              <a:cs typeface="Courier New"/>
            </a:endParaRPr>
          </a:p>
          <a:p>
            <a:pPr algn="just">
              <a:lnSpc>
                <a:spcPct val="150000"/>
              </a:lnSpc>
              <a:spcAft>
                <a:spcPts val="0"/>
              </a:spcAft>
              <a:tabLst>
                <a:tab pos="2340610" algn="l"/>
              </a:tabLst>
            </a:pPr>
            <a:r>
              <a:rPr lang="zh-CN" altLang="zh-CN" sz="2800" kern="100" dirty="0">
                <a:latin typeface="Times New Roman"/>
                <a:ea typeface="华文细黑"/>
                <a:cs typeface="Times New Roman"/>
              </a:rPr>
              <a:t>设立市长专线电话、市长电子信箱，建立人大代表、政协委员建议</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直通车</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制度，拓宽联系群众的渠道；</a:t>
            </a:r>
            <a:endParaRPr lang="zh-CN" altLang="zh-CN" sz="1050" kern="100" dirty="0">
              <a:latin typeface="宋体"/>
              <a:cs typeface="Courier New"/>
            </a:endParaRPr>
          </a:p>
          <a:p>
            <a:pPr algn="just">
              <a:lnSpc>
                <a:spcPct val="150000"/>
              </a:lnSpc>
              <a:spcAft>
                <a:spcPts val="0"/>
              </a:spcAft>
              <a:tabLst>
                <a:tab pos="2340610" algn="l"/>
              </a:tabLst>
            </a:pPr>
            <a:r>
              <a:rPr lang="zh-CN" altLang="zh-CN" sz="2800" kern="100" dirty="0">
                <a:latin typeface="Times New Roman"/>
                <a:ea typeface="华文细黑"/>
                <a:cs typeface="Times New Roman"/>
              </a:rPr>
              <a:t>实施就业行动计划，完善养老、社保、医疗体系；</a:t>
            </a:r>
            <a:endParaRPr lang="zh-CN" altLang="zh-CN" sz="1050" kern="100" dirty="0">
              <a:latin typeface="宋体"/>
              <a:cs typeface="Courier New"/>
            </a:endParaRPr>
          </a:p>
          <a:p>
            <a:pPr>
              <a:lnSpc>
                <a:spcPct val="150000"/>
              </a:lnSpc>
            </a:pPr>
            <a:r>
              <a:rPr lang="zh-CN" altLang="zh-CN" sz="2800" kern="100" dirty="0">
                <a:latin typeface="Times New Roman"/>
                <a:ea typeface="华文细黑"/>
                <a:cs typeface="Times New Roman"/>
              </a:rPr>
              <a:t>坚持做到法定职责必须为、法无授权不可为，凡涉及群众利益的重大决策一律由市法制部门审查是否与国家法律、法规相抵触。</a:t>
            </a:r>
            <a:endParaRPr lang="zh-CN" altLang="zh-CN" sz="1050" kern="100" dirty="0">
              <a:effectLst/>
              <a:latin typeface="宋体"/>
              <a:cs typeface="Courier New"/>
            </a:endParaRPr>
          </a:p>
        </p:txBody>
      </p:sp>
      <p:sp>
        <p:nvSpPr>
          <p:cNvPr id="6"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7"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8"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9"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10"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11"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12"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13"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14"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15"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16"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17"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18"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13</a:t>
            </a:r>
          </a:p>
        </p:txBody>
      </p:sp>
      <p:sp>
        <p:nvSpPr>
          <p:cNvPr id="19"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14</a:t>
            </a:r>
          </a:p>
        </p:txBody>
      </p:sp>
      <p:cxnSp>
        <p:nvCxnSpPr>
          <p:cNvPr id="21" name="直接连接符 20"/>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2075449194"/>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557045" y="1053530"/>
            <a:ext cx="11010769" cy="5262979"/>
          </a:xfrm>
          <a:prstGeom prst="rect">
            <a:avLst/>
          </a:prstGeom>
        </p:spPr>
        <p:txBody>
          <a:bodyPr>
            <a:spAutoFit/>
          </a:bodyPr>
          <a:lstStyle/>
          <a:p>
            <a:pPr algn="just">
              <a:lnSpc>
                <a:spcPct val="150000"/>
              </a:lnSpc>
              <a:spcAft>
                <a:spcPts val="0"/>
              </a:spcAft>
              <a:tabLst>
                <a:tab pos="2340610" algn="l"/>
              </a:tabLst>
            </a:pPr>
            <a:r>
              <a:rPr lang="zh-CN" altLang="zh-CN" sz="2800" kern="100" dirty="0">
                <a:latin typeface="Times New Roman"/>
                <a:ea typeface="华文细黑"/>
                <a:cs typeface="Times New Roman"/>
              </a:rPr>
              <a:t>经过几年的努力，该地不仅解决了大量社会矛盾，而且经济实力不断增强，人民生活水平显著提高，群众对政府的满意度大幅提升。</a:t>
            </a:r>
            <a:endParaRPr lang="zh-CN" altLang="zh-CN" sz="2800" kern="100" dirty="0">
              <a:latin typeface="宋体"/>
              <a:cs typeface="Courier New"/>
            </a:endParaRPr>
          </a:p>
          <a:p>
            <a:pPr>
              <a:lnSpc>
                <a:spcPct val="150000"/>
              </a:lnSpc>
            </a:pPr>
            <a:r>
              <a:rPr lang="zh-CN" altLang="zh-CN" sz="2800" kern="100" dirty="0">
                <a:latin typeface="Times New Roman"/>
                <a:ea typeface="华文细黑"/>
                <a:cs typeface="Times New Roman"/>
              </a:rPr>
              <a:t>阅读材料，结合政治生活的相关知识，说明新一届政府班子为什么能使群众满意度大幅提升</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gn="just">
              <a:lnSpc>
                <a:spcPct val="150000"/>
              </a:lnSpc>
              <a:spcAft>
                <a:spcPts val="0"/>
              </a:spcAft>
              <a:tabLst>
                <a:tab pos="2340610" algn="l"/>
              </a:tabLst>
            </a:pPr>
            <a:r>
              <a:rPr lang="zh-CN" altLang="zh-CN" sz="2800" b="1" kern="100" dirty="0">
                <a:solidFill>
                  <a:srgbClr val="0000FF"/>
                </a:solidFill>
                <a:latin typeface="Times New Roman"/>
                <a:cs typeface="Times New Roman"/>
              </a:rPr>
              <a:t>答案　</a:t>
            </a:r>
            <a:r>
              <a:rPr lang="en-US" altLang="zh-CN" sz="2800" kern="100" dirty="0">
                <a:solidFill>
                  <a:schemeClr val="accent6">
                    <a:lumMod val="75000"/>
                  </a:schemeClr>
                </a:solidFill>
                <a:latin typeface="Times New Roman"/>
                <a:ea typeface="华文细黑"/>
                <a:cs typeface="Courier New"/>
              </a:rPr>
              <a:t>(1)</a:t>
            </a:r>
            <a:r>
              <a:rPr lang="zh-CN" altLang="zh-CN" sz="2800" kern="100" dirty="0">
                <a:solidFill>
                  <a:schemeClr val="accent6">
                    <a:lumMod val="75000"/>
                  </a:schemeClr>
                </a:solidFill>
                <a:latin typeface="Times New Roman"/>
                <a:ea typeface="华文细黑"/>
                <a:cs typeface="Times New Roman"/>
              </a:rPr>
              <a:t>尊重人民的知情权、参与权、表达权和监督权，推进决策科学化、民主化。</a:t>
            </a:r>
            <a:endParaRPr lang="zh-CN" altLang="zh-CN" sz="2800" kern="100" dirty="0">
              <a:solidFill>
                <a:schemeClr val="accent6">
                  <a:lumMod val="75000"/>
                </a:schemeClr>
              </a:solidFill>
              <a:latin typeface="宋体"/>
              <a:cs typeface="Courier New"/>
            </a:endParaRPr>
          </a:p>
          <a:p>
            <a:pPr>
              <a:lnSpc>
                <a:spcPct val="150000"/>
              </a:lnSpc>
            </a:pPr>
            <a:r>
              <a:rPr lang="en-US" altLang="zh-CN" sz="2800" kern="100" dirty="0">
                <a:solidFill>
                  <a:schemeClr val="accent6">
                    <a:lumMod val="75000"/>
                  </a:schemeClr>
                </a:solidFill>
                <a:latin typeface="Times New Roman"/>
                <a:ea typeface="华文细黑"/>
              </a:rPr>
              <a:t>(2)</a:t>
            </a:r>
            <a:r>
              <a:rPr lang="zh-CN" altLang="zh-CN" sz="2800" kern="100" dirty="0">
                <a:solidFill>
                  <a:schemeClr val="accent6">
                    <a:lumMod val="75000"/>
                  </a:schemeClr>
                </a:solidFill>
                <a:latin typeface="Times New Roman"/>
                <a:ea typeface="华文细黑"/>
                <a:cs typeface="Times New Roman"/>
              </a:rPr>
              <a:t>加强社会建设，健全基本公共服务体系</a:t>
            </a:r>
            <a:r>
              <a:rPr lang="zh-CN" altLang="zh-CN" sz="2800" kern="100" dirty="0" smtClean="0">
                <a:solidFill>
                  <a:schemeClr val="accent6">
                    <a:lumMod val="75000"/>
                  </a:schemeClr>
                </a:solidFill>
                <a:latin typeface="Times New Roman"/>
                <a:ea typeface="华文细黑"/>
                <a:cs typeface="Times New Roman"/>
              </a:rPr>
              <a:t>。</a:t>
            </a:r>
            <a:endParaRPr lang="en-US" altLang="zh-CN" sz="2800" kern="100" dirty="0" smtClean="0">
              <a:solidFill>
                <a:schemeClr val="accent6">
                  <a:lumMod val="75000"/>
                </a:schemeClr>
              </a:solidFill>
              <a:latin typeface="Times New Roman"/>
              <a:ea typeface="华文细黑"/>
              <a:cs typeface="Times New Roman"/>
            </a:endParaRPr>
          </a:p>
          <a:p>
            <a:pPr>
              <a:lnSpc>
                <a:spcPct val="150000"/>
              </a:lnSpc>
            </a:pPr>
            <a:r>
              <a:rPr lang="en-US" altLang="zh-CN" sz="2800" kern="100" dirty="0">
                <a:solidFill>
                  <a:schemeClr val="accent6">
                    <a:lumMod val="75000"/>
                  </a:schemeClr>
                </a:solidFill>
                <a:latin typeface="Times New Roman"/>
                <a:ea typeface="华文细黑"/>
              </a:rPr>
              <a:t>(3)</a:t>
            </a:r>
            <a:r>
              <a:rPr lang="zh-CN" altLang="zh-CN" sz="2800" kern="100" dirty="0">
                <a:solidFill>
                  <a:schemeClr val="accent6">
                    <a:lumMod val="75000"/>
                  </a:schemeClr>
                </a:solidFill>
                <a:latin typeface="Times New Roman"/>
                <a:ea typeface="华文细黑"/>
                <a:cs typeface="Times New Roman"/>
              </a:rPr>
              <a:t>坚持依法行政，践行为人民服务的宗旨和对人民负责的基本原则。</a:t>
            </a:r>
            <a:endParaRPr lang="zh-CN" altLang="zh-CN" sz="2800" kern="100" dirty="0">
              <a:solidFill>
                <a:schemeClr val="accent6">
                  <a:lumMod val="75000"/>
                </a:schemeClr>
              </a:solidFill>
              <a:latin typeface="宋体"/>
              <a:cs typeface="Courier New"/>
            </a:endParaRPr>
          </a:p>
        </p:txBody>
      </p:sp>
      <p:sp>
        <p:nvSpPr>
          <p:cNvPr id="3"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7"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9"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10"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11"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12"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13"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14"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15" name="Rectangle 21">
            <a:hlinkClick r:id="rId13"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16" name="Rectangle 21">
            <a:hlinkClick r:id="rId14"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13</a:t>
            </a:r>
          </a:p>
        </p:txBody>
      </p:sp>
      <p:sp>
        <p:nvSpPr>
          <p:cNvPr id="17" name="Rectangle 21">
            <a:hlinkClick r:id="rId15"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14</a:t>
            </a:r>
          </a:p>
        </p:txBody>
      </p:sp>
      <p:cxnSp>
        <p:nvCxnSpPr>
          <p:cNvPr id="19" name="直接连接符 18"/>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
        <p:nvSpPr>
          <p:cNvPr id="20" name="矩形 19"/>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1" name="圆角矩形 20"/>
          <p:cNvSpPr/>
          <p:nvPr/>
        </p:nvSpPr>
        <p:spPr>
          <a:xfrm>
            <a:off x="10559702" y="6649268"/>
            <a:ext cx="650558"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
        <p:nvSpPr>
          <p:cNvPr id="22" name="圆角矩形 21">
            <a:hlinkClick r:id="rId16" action="ppaction://hlinksldjump"/>
          </p:cNvPr>
          <p:cNvSpPr/>
          <p:nvPr/>
        </p:nvSpPr>
        <p:spPr>
          <a:xfrm>
            <a:off x="11376626" y="6653833"/>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0000FF"/>
                </a:solidFill>
                <a:latin typeface="黑体" pitchFamily="49" charset="-122"/>
                <a:ea typeface="黑体" pitchFamily="49" charset="-122"/>
              </a:rPr>
              <a:t>返回</a:t>
            </a:r>
            <a:endParaRPr lang="zh-CN" altLang="en-US" sz="1400" dirty="0">
              <a:solidFill>
                <a:srgbClr val="0000FF"/>
              </a:solidFill>
              <a:latin typeface="黑体" pitchFamily="49" charset="-122"/>
              <a:ea typeface="黑体" pitchFamily="49" charset="-122"/>
            </a:endParaRPr>
          </a:p>
        </p:txBody>
      </p:sp>
    </p:spTree>
    <p:extLst>
      <p:ext uri="{BB962C8B-B14F-4D97-AF65-F5344CB8AC3E}">
        <p14:creationId xmlns:p14="http://schemas.microsoft.com/office/powerpoint/2010/main" val="298087906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1"/>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blinds(horizontal)">
                                      <p:cBhvr>
                                        <p:cTn id="7" dur="500"/>
                                        <p:tgtEl>
                                          <p:spTgt spid="4">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3" end="3"/>
                                            </p:txEl>
                                          </p:spTgt>
                                        </p:tgtEl>
                                        <p:attrNameLst>
                                          <p:attrName>style.visibility</p:attrName>
                                        </p:attrNameLst>
                                      </p:cBhvr>
                                      <p:to>
                                        <p:strVal val="visible"/>
                                      </p:to>
                                    </p:set>
                                    <p:animEffect transition="in" filter="blinds(horizontal)">
                                      <p:cBhvr>
                                        <p:cTn id="12" dur="500"/>
                                        <p:tgtEl>
                                          <p:spTgt spid="4">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blinds(horizontal)">
                                      <p:cBhvr>
                                        <p:cTn id="17" dur="500"/>
                                        <p:tgtEl>
                                          <p:spTgt spid="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4">
                                            <p:txEl>
                                              <p:pRg st="2" end="2"/>
                                            </p:txEl>
                                          </p:spTgt>
                                        </p:tgtEl>
                                      </p:cBhvr>
                                    </p:animEffect>
                                    <p:set>
                                      <p:cBhvr>
                                        <p:cTn id="22" dur="1" fill="hold">
                                          <p:stCondLst>
                                            <p:cond delay="499"/>
                                          </p:stCondLst>
                                        </p:cTn>
                                        <p:tgtEl>
                                          <p:spTgt spid="4">
                                            <p:txEl>
                                              <p:pRg st="2" end="2"/>
                                            </p:txEl>
                                          </p:spTgt>
                                        </p:tgtEl>
                                        <p:attrNameLst>
                                          <p:attrName>style.visibility</p:attrName>
                                        </p:attrNameLst>
                                      </p:cBhvr>
                                      <p:to>
                                        <p:strVal val="hidden"/>
                                      </p:to>
                                    </p:set>
                                  </p:childTnLst>
                                </p:cTn>
                              </p:par>
                              <p:par>
                                <p:cTn id="23" presetID="10" presetClass="exit" presetSubtype="0" fill="hold" grpId="0" nodeType="withEffect">
                                  <p:stCondLst>
                                    <p:cond delay="0"/>
                                  </p:stCondLst>
                                  <p:childTnLst>
                                    <p:animEffect transition="out" filter="fade">
                                      <p:cBhvr>
                                        <p:cTn id="24" dur="500"/>
                                        <p:tgtEl>
                                          <p:spTgt spid="4">
                                            <p:txEl>
                                              <p:pRg st="3" end="3"/>
                                            </p:txEl>
                                          </p:spTgt>
                                        </p:tgtEl>
                                      </p:cBhvr>
                                    </p:animEffect>
                                    <p:set>
                                      <p:cBhvr>
                                        <p:cTn id="25" dur="1" fill="hold">
                                          <p:stCondLst>
                                            <p:cond delay="499"/>
                                          </p:stCondLst>
                                        </p:cTn>
                                        <p:tgtEl>
                                          <p:spTgt spid="4">
                                            <p:txEl>
                                              <p:pRg st="3" end="3"/>
                                            </p:txEl>
                                          </p:spTgt>
                                        </p:tgtEl>
                                        <p:attrNameLst>
                                          <p:attrName>style.visibility</p:attrName>
                                        </p:attrNameLst>
                                      </p:cBhvr>
                                      <p:to>
                                        <p:strVal val="hidden"/>
                                      </p:to>
                                    </p:set>
                                  </p:childTnLst>
                                </p:cTn>
                              </p:par>
                              <p:par>
                                <p:cTn id="26" presetID="10" presetClass="exit" presetSubtype="0" fill="hold" grpId="0" nodeType="withEffect">
                                  <p:stCondLst>
                                    <p:cond delay="0"/>
                                  </p:stCondLst>
                                  <p:childTnLst>
                                    <p:animEffect transition="out" filter="fade">
                                      <p:cBhvr>
                                        <p:cTn id="27" dur="500"/>
                                        <p:tgtEl>
                                          <p:spTgt spid="4">
                                            <p:txEl>
                                              <p:pRg st="4" end="4"/>
                                            </p:txEl>
                                          </p:spTgt>
                                        </p:tgtEl>
                                      </p:cBhvr>
                                    </p:animEffect>
                                    <p:set>
                                      <p:cBhvr>
                                        <p:cTn id="28" dur="1" fill="hold">
                                          <p:stCondLst>
                                            <p:cond delay="499"/>
                                          </p:stCondLst>
                                        </p:cTn>
                                        <p:tgtEl>
                                          <p:spTgt spid="4">
                                            <p:txEl>
                                              <p:pRg st="4" end="4"/>
                                            </p:txEl>
                                          </p:spTgt>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4" grpId="0" uiExpand="1" build="allAtOnce"/>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17"/>
          <p:cNvSpPr>
            <a:spLocks noChangeArrowheads="1"/>
          </p:cNvSpPr>
          <p:nvPr/>
        </p:nvSpPr>
        <p:spPr bwMode="gray">
          <a:xfrm>
            <a:off x="0" y="2216059"/>
            <a:ext cx="12190413" cy="2223023"/>
          </a:xfrm>
          <a:prstGeom prst="rect">
            <a:avLst/>
          </a:prstGeom>
          <a:solidFill>
            <a:srgbClr val="00CCFF"/>
          </a:solidFill>
          <a:ln w="9525">
            <a:noFill/>
            <a:miter lim="800000"/>
            <a:headEnd/>
            <a:tailEnd/>
          </a:ln>
        </p:spPr>
        <p:txBody>
          <a:bodyPr wrap="none" lIns="91375" tIns="45688" rIns="91375" bIns="45688" anchor="ctr"/>
          <a:lstStyle/>
          <a:p>
            <a:pPr>
              <a:defRPr/>
            </a:pPr>
            <a:endParaRPr lang="zh-CN" altLang="en-US" kern="0">
              <a:solidFill>
                <a:sysClr val="windowText" lastClr="000000"/>
              </a:solidFill>
              <a:latin typeface="Arial"/>
            </a:endParaRPr>
          </a:p>
        </p:txBody>
      </p:sp>
      <p:sp>
        <p:nvSpPr>
          <p:cNvPr id="11" name="矩形 10"/>
          <p:cNvSpPr/>
          <p:nvPr/>
        </p:nvSpPr>
        <p:spPr>
          <a:xfrm>
            <a:off x="3790218" y="2235464"/>
            <a:ext cx="5113300" cy="1410354"/>
          </a:xfrm>
          <a:prstGeom prst="rect">
            <a:avLst/>
          </a:prstGeom>
        </p:spPr>
        <p:txBody>
          <a:bodyPr wrap="square" lIns="91410" tIns="45704" rIns="91410" bIns="45704">
            <a:spAutoFit/>
          </a:bodyPr>
          <a:lstStyle/>
          <a:p>
            <a:pPr algn="ctr">
              <a:lnSpc>
                <a:spcPct val="130000"/>
              </a:lnSpc>
              <a:defRPr/>
            </a:pPr>
            <a:r>
              <a:rPr lang="zh-CN" altLang="en-US" sz="7300" b="1" dirty="0" smtClean="0">
                <a:solidFill>
                  <a:schemeClr val="accent6">
                    <a:lumMod val="75000"/>
                  </a:schemeClr>
                </a:solidFill>
                <a:effectLst>
                  <a:outerShdw blurRad="38100" dist="38100" dir="2700000" algn="tl">
                    <a:srgbClr val="000000">
                      <a:alpha val="43137"/>
                    </a:srgbClr>
                  </a:outerShdw>
                  <a:reflection blurRad="25400" stA="30000" endPos="30000" dist="50800" dir="5400000" sy="-100000" algn="bl" rotWithShape="0"/>
                </a:effectLst>
                <a:latin typeface="微软雅黑" pitchFamily="34" charset="-122"/>
                <a:ea typeface="微软雅黑" pitchFamily="34" charset="-122"/>
              </a:rPr>
              <a:t>本课结束</a:t>
            </a:r>
            <a:endParaRPr lang="zh-CN" altLang="en-US" sz="7300" b="1" dirty="0">
              <a:solidFill>
                <a:schemeClr val="accent6">
                  <a:lumMod val="75000"/>
                </a:schemeClr>
              </a:solidFill>
              <a:effectLst>
                <a:outerShdw blurRad="38100" dist="38100" dir="2700000" algn="tl">
                  <a:srgbClr val="000000">
                    <a:alpha val="43137"/>
                  </a:srgbClr>
                </a:outerShdw>
                <a:reflection blurRad="25400" stA="30000" endPos="30000" dist="50800" dir="5400000" sy="-100000" algn="bl" rotWithShape="0"/>
              </a:effectLst>
              <a:latin typeface="微软雅黑" pitchFamily="34" charset="-122"/>
              <a:ea typeface="微软雅黑" pitchFamily="34" charset="-122"/>
            </a:endParaRPr>
          </a:p>
        </p:txBody>
      </p:sp>
      <p:sp>
        <p:nvSpPr>
          <p:cNvPr id="12" name="标题 1"/>
          <p:cNvSpPr txBox="1">
            <a:spLocks/>
          </p:cNvSpPr>
          <p:nvPr/>
        </p:nvSpPr>
        <p:spPr>
          <a:xfrm>
            <a:off x="2793174" y="3468210"/>
            <a:ext cx="5471896" cy="1215276"/>
          </a:xfrm>
          <a:prstGeom prst="rect">
            <a:avLst/>
          </a:prstGeom>
        </p:spPr>
        <p:txBody>
          <a:bodyPr vert="horz" lIns="91412" tIns="45707" rIns="91412" bIns="45707"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400" b="1" dirty="0">
                <a:solidFill>
                  <a:schemeClr val="bg1"/>
                </a:solidFill>
                <a:latin typeface="微软雅黑" pitchFamily="34" charset="-122"/>
                <a:ea typeface="微软雅黑" pitchFamily="34" charset="-122"/>
              </a:rPr>
              <a:t>更多精彩内容请登录：</a:t>
            </a:r>
          </a:p>
        </p:txBody>
      </p:sp>
      <p:sp>
        <p:nvSpPr>
          <p:cNvPr id="13" name="标题 1">
            <a:hlinkClick r:id="rId2"/>
          </p:cNvPr>
          <p:cNvSpPr txBox="1">
            <a:spLocks/>
          </p:cNvSpPr>
          <p:nvPr/>
        </p:nvSpPr>
        <p:spPr>
          <a:xfrm>
            <a:off x="5896103" y="3429794"/>
            <a:ext cx="3968431" cy="1215276"/>
          </a:xfrm>
          <a:prstGeom prst="rect">
            <a:avLst/>
          </a:prstGeom>
        </p:spPr>
        <p:txBody>
          <a:bodyPr vert="horz" lIns="91412" tIns="45707" rIns="91412" bIns="45707"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2700" b="1" dirty="0">
                <a:solidFill>
                  <a:schemeClr val="bg1"/>
                </a:solidFill>
                <a:latin typeface="微软雅黑" pitchFamily="34" charset="-122"/>
                <a:ea typeface="微软雅黑" pitchFamily="34" charset="-122"/>
              </a:rPr>
              <a:t>www.91taoke.com</a:t>
            </a:r>
            <a:endParaRPr lang="zh-CN" altLang="en-US" sz="27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1173401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435">
                                          <p:stCondLst>
                                            <p:cond delay="0"/>
                                          </p:stCondLst>
                                        </p:cTn>
                                        <p:tgtEl>
                                          <p:spTgt spid="12"/>
                                        </p:tgtEl>
                                      </p:cBhvr>
                                    </p:animEffect>
                                    <p:anim calcmode="lin" valueType="num">
                                      <p:cBhvr>
                                        <p:cTn id="8" dur="1367"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9" dur="498"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10" dur="498" tmFilter="0, 0; 0.125,0.2665; 0.25,0.4; 0.375,0.465; 0.5,0.5;  0.625,0.535; 0.75,0.6; 0.875,0.7335; 1,1">
                                          <p:stCondLst>
                                            <p:cond delay="498"/>
                                          </p:stCondLst>
                                        </p:cTn>
                                        <p:tgtEl>
                                          <p:spTgt spid="12"/>
                                        </p:tgtEl>
                                        <p:attrNameLst>
                                          <p:attrName>ppt_y</p:attrName>
                                        </p:attrNameLst>
                                      </p:cBhvr>
                                      <p:tavLst>
                                        <p:tav tm="0" fmla="#ppt_y-sin(pi*$)/9">
                                          <p:val>
                                            <p:fltVal val="0"/>
                                          </p:val>
                                        </p:tav>
                                        <p:tav tm="100000">
                                          <p:val>
                                            <p:fltVal val="1"/>
                                          </p:val>
                                        </p:tav>
                                      </p:tavLst>
                                    </p:anim>
                                    <p:anim calcmode="lin" valueType="num">
                                      <p:cBhvr>
                                        <p:cTn id="11" dur="249" tmFilter="0, 0; 0.125,0.2665; 0.25,0.4; 0.375,0.465; 0.5,0.5;  0.625,0.535; 0.75,0.6; 0.875,0.7335; 1,1">
                                          <p:stCondLst>
                                            <p:cond delay="993"/>
                                          </p:stCondLst>
                                        </p:cTn>
                                        <p:tgtEl>
                                          <p:spTgt spid="12"/>
                                        </p:tgtEl>
                                        <p:attrNameLst>
                                          <p:attrName>ppt_y</p:attrName>
                                        </p:attrNameLst>
                                      </p:cBhvr>
                                      <p:tavLst>
                                        <p:tav tm="0" fmla="#ppt_y-sin(pi*$)/27">
                                          <p:val>
                                            <p:fltVal val="0"/>
                                          </p:val>
                                        </p:tav>
                                        <p:tav tm="100000">
                                          <p:val>
                                            <p:fltVal val="1"/>
                                          </p:val>
                                        </p:tav>
                                      </p:tavLst>
                                    </p:anim>
                                    <p:anim calcmode="lin" valueType="num">
                                      <p:cBhvr>
                                        <p:cTn id="12" dur="123" tmFilter="0, 0; 0.125,0.2665; 0.25,0.4; 0.375,0.465; 0.5,0.5;  0.625,0.535; 0.75,0.6; 0.875,0.7335; 1,1">
                                          <p:stCondLst>
                                            <p:cond delay="1242"/>
                                          </p:stCondLst>
                                        </p:cTn>
                                        <p:tgtEl>
                                          <p:spTgt spid="12"/>
                                        </p:tgtEl>
                                        <p:attrNameLst>
                                          <p:attrName>ppt_y</p:attrName>
                                        </p:attrNameLst>
                                      </p:cBhvr>
                                      <p:tavLst>
                                        <p:tav tm="0" fmla="#ppt_y-sin(pi*$)/81">
                                          <p:val>
                                            <p:fltVal val="0"/>
                                          </p:val>
                                        </p:tav>
                                        <p:tav tm="100000">
                                          <p:val>
                                            <p:fltVal val="1"/>
                                          </p:val>
                                        </p:tav>
                                      </p:tavLst>
                                    </p:anim>
                                    <p:animScale>
                                      <p:cBhvr>
                                        <p:cTn id="13" dur="20">
                                          <p:stCondLst>
                                            <p:cond delay="487"/>
                                          </p:stCondLst>
                                        </p:cTn>
                                        <p:tgtEl>
                                          <p:spTgt spid="12"/>
                                        </p:tgtEl>
                                      </p:cBhvr>
                                      <p:to x="100000" y="60000"/>
                                    </p:animScale>
                                    <p:animScale>
                                      <p:cBhvr>
                                        <p:cTn id="14" dur="124" decel="50000">
                                          <p:stCondLst>
                                            <p:cond delay="507"/>
                                          </p:stCondLst>
                                        </p:cTn>
                                        <p:tgtEl>
                                          <p:spTgt spid="12"/>
                                        </p:tgtEl>
                                      </p:cBhvr>
                                      <p:to x="100000" y="100000"/>
                                    </p:animScale>
                                    <p:animScale>
                                      <p:cBhvr>
                                        <p:cTn id="15" dur="20">
                                          <p:stCondLst>
                                            <p:cond delay="984"/>
                                          </p:stCondLst>
                                        </p:cTn>
                                        <p:tgtEl>
                                          <p:spTgt spid="12"/>
                                        </p:tgtEl>
                                      </p:cBhvr>
                                      <p:to x="100000" y="80000"/>
                                    </p:animScale>
                                    <p:animScale>
                                      <p:cBhvr>
                                        <p:cTn id="16" dur="124" decel="50000">
                                          <p:stCondLst>
                                            <p:cond delay="1004"/>
                                          </p:stCondLst>
                                        </p:cTn>
                                        <p:tgtEl>
                                          <p:spTgt spid="12"/>
                                        </p:tgtEl>
                                      </p:cBhvr>
                                      <p:to x="100000" y="100000"/>
                                    </p:animScale>
                                    <p:animScale>
                                      <p:cBhvr>
                                        <p:cTn id="17" dur="20">
                                          <p:stCondLst>
                                            <p:cond delay="1231"/>
                                          </p:stCondLst>
                                        </p:cTn>
                                        <p:tgtEl>
                                          <p:spTgt spid="12"/>
                                        </p:tgtEl>
                                      </p:cBhvr>
                                      <p:to x="100000" y="90000"/>
                                    </p:animScale>
                                    <p:animScale>
                                      <p:cBhvr>
                                        <p:cTn id="18" dur="124" decel="50000">
                                          <p:stCondLst>
                                            <p:cond delay="1251"/>
                                          </p:stCondLst>
                                        </p:cTn>
                                        <p:tgtEl>
                                          <p:spTgt spid="12"/>
                                        </p:tgtEl>
                                      </p:cBhvr>
                                      <p:to x="100000" y="100000"/>
                                    </p:animScale>
                                    <p:animScale>
                                      <p:cBhvr>
                                        <p:cTn id="19" dur="20">
                                          <p:stCondLst>
                                            <p:cond delay="1356"/>
                                          </p:stCondLst>
                                        </p:cTn>
                                        <p:tgtEl>
                                          <p:spTgt spid="12"/>
                                        </p:tgtEl>
                                      </p:cBhvr>
                                      <p:to x="100000" y="95000"/>
                                    </p:animScale>
                                    <p:animScale>
                                      <p:cBhvr>
                                        <p:cTn id="20" dur="124" decel="50000">
                                          <p:stCondLst>
                                            <p:cond delay="1376"/>
                                          </p:stCondLst>
                                        </p:cTn>
                                        <p:tgtEl>
                                          <p:spTgt spid="12"/>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down)">
                                      <p:cBhvr>
                                        <p:cTn id="23" dur="435">
                                          <p:stCondLst>
                                            <p:cond delay="0"/>
                                          </p:stCondLst>
                                        </p:cTn>
                                        <p:tgtEl>
                                          <p:spTgt spid="13"/>
                                        </p:tgtEl>
                                      </p:cBhvr>
                                    </p:animEffect>
                                    <p:anim calcmode="lin" valueType="num">
                                      <p:cBhvr>
                                        <p:cTn id="24" dur="1367"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25" dur="498"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26" dur="498" tmFilter="0, 0; 0.125,0.2665; 0.25,0.4; 0.375,0.465; 0.5,0.5;  0.625,0.535; 0.75,0.6; 0.875,0.7335; 1,1">
                                          <p:stCondLst>
                                            <p:cond delay="498"/>
                                          </p:stCondLst>
                                        </p:cTn>
                                        <p:tgtEl>
                                          <p:spTgt spid="13"/>
                                        </p:tgtEl>
                                        <p:attrNameLst>
                                          <p:attrName>ppt_y</p:attrName>
                                        </p:attrNameLst>
                                      </p:cBhvr>
                                      <p:tavLst>
                                        <p:tav tm="0" fmla="#ppt_y-sin(pi*$)/9">
                                          <p:val>
                                            <p:fltVal val="0"/>
                                          </p:val>
                                        </p:tav>
                                        <p:tav tm="100000">
                                          <p:val>
                                            <p:fltVal val="1"/>
                                          </p:val>
                                        </p:tav>
                                      </p:tavLst>
                                    </p:anim>
                                    <p:anim calcmode="lin" valueType="num">
                                      <p:cBhvr>
                                        <p:cTn id="27" dur="249" tmFilter="0, 0; 0.125,0.2665; 0.25,0.4; 0.375,0.465; 0.5,0.5;  0.625,0.535; 0.75,0.6; 0.875,0.7335; 1,1">
                                          <p:stCondLst>
                                            <p:cond delay="993"/>
                                          </p:stCondLst>
                                        </p:cTn>
                                        <p:tgtEl>
                                          <p:spTgt spid="13"/>
                                        </p:tgtEl>
                                        <p:attrNameLst>
                                          <p:attrName>ppt_y</p:attrName>
                                        </p:attrNameLst>
                                      </p:cBhvr>
                                      <p:tavLst>
                                        <p:tav tm="0" fmla="#ppt_y-sin(pi*$)/27">
                                          <p:val>
                                            <p:fltVal val="0"/>
                                          </p:val>
                                        </p:tav>
                                        <p:tav tm="100000">
                                          <p:val>
                                            <p:fltVal val="1"/>
                                          </p:val>
                                        </p:tav>
                                      </p:tavLst>
                                    </p:anim>
                                    <p:anim calcmode="lin" valueType="num">
                                      <p:cBhvr>
                                        <p:cTn id="28" dur="123" tmFilter="0, 0; 0.125,0.2665; 0.25,0.4; 0.375,0.465; 0.5,0.5;  0.625,0.535; 0.75,0.6; 0.875,0.7335; 1,1">
                                          <p:stCondLst>
                                            <p:cond delay="1242"/>
                                          </p:stCondLst>
                                        </p:cTn>
                                        <p:tgtEl>
                                          <p:spTgt spid="13"/>
                                        </p:tgtEl>
                                        <p:attrNameLst>
                                          <p:attrName>ppt_y</p:attrName>
                                        </p:attrNameLst>
                                      </p:cBhvr>
                                      <p:tavLst>
                                        <p:tav tm="0" fmla="#ppt_y-sin(pi*$)/81">
                                          <p:val>
                                            <p:fltVal val="0"/>
                                          </p:val>
                                        </p:tav>
                                        <p:tav tm="100000">
                                          <p:val>
                                            <p:fltVal val="1"/>
                                          </p:val>
                                        </p:tav>
                                      </p:tavLst>
                                    </p:anim>
                                    <p:animScale>
                                      <p:cBhvr>
                                        <p:cTn id="29" dur="20">
                                          <p:stCondLst>
                                            <p:cond delay="487"/>
                                          </p:stCondLst>
                                        </p:cTn>
                                        <p:tgtEl>
                                          <p:spTgt spid="13"/>
                                        </p:tgtEl>
                                      </p:cBhvr>
                                      <p:to x="100000" y="60000"/>
                                    </p:animScale>
                                    <p:animScale>
                                      <p:cBhvr>
                                        <p:cTn id="30" dur="124" decel="50000">
                                          <p:stCondLst>
                                            <p:cond delay="507"/>
                                          </p:stCondLst>
                                        </p:cTn>
                                        <p:tgtEl>
                                          <p:spTgt spid="13"/>
                                        </p:tgtEl>
                                      </p:cBhvr>
                                      <p:to x="100000" y="100000"/>
                                    </p:animScale>
                                    <p:animScale>
                                      <p:cBhvr>
                                        <p:cTn id="31" dur="20">
                                          <p:stCondLst>
                                            <p:cond delay="984"/>
                                          </p:stCondLst>
                                        </p:cTn>
                                        <p:tgtEl>
                                          <p:spTgt spid="13"/>
                                        </p:tgtEl>
                                      </p:cBhvr>
                                      <p:to x="100000" y="80000"/>
                                    </p:animScale>
                                    <p:animScale>
                                      <p:cBhvr>
                                        <p:cTn id="32" dur="124" decel="50000">
                                          <p:stCondLst>
                                            <p:cond delay="1004"/>
                                          </p:stCondLst>
                                        </p:cTn>
                                        <p:tgtEl>
                                          <p:spTgt spid="13"/>
                                        </p:tgtEl>
                                      </p:cBhvr>
                                      <p:to x="100000" y="100000"/>
                                    </p:animScale>
                                    <p:animScale>
                                      <p:cBhvr>
                                        <p:cTn id="33" dur="20">
                                          <p:stCondLst>
                                            <p:cond delay="1231"/>
                                          </p:stCondLst>
                                        </p:cTn>
                                        <p:tgtEl>
                                          <p:spTgt spid="13"/>
                                        </p:tgtEl>
                                      </p:cBhvr>
                                      <p:to x="100000" y="90000"/>
                                    </p:animScale>
                                    <p:animScale>
                                      <p:cBhvr>
                                        <p:cTn id="34" dur="124" decel="50000">
                                          <p:stCondLst>
                                            <p:cond delay="1251"/>
                                          </p:stCondLst>
                                        </p:cTn>
                                        <p:tgtEl>
                                          <p:spTgt spid="13"/>
                                        </p:tgtEl>
                                      </p:cBhvr>
                                      <p:to x="100000" y="100000"/>
                                    </p:animScale>
                                    <p:animScale>
                                      <p:cBhvr>
                                        <p:cTn id="35" dur="20">
                                          <p:stCondLst>
                                            <p:cond delay="1356"/>
                                          </p:stCondLst>
                                        </p:cTn>
                                        <p:tgtEl>
                                          <p:spTgt spid="13"/>
                                        </p:tgtEl>
                                      </p:cBhvr>
                                      <p:to x="100000" y="95000"/>
                                    </p:animScale>
                                    <p:animScale>
                                      <p:cBhvr>
                                        <p:cTn id="36" dur="124" decel="50000">
                                          <p:stCondLst>
                                            <p:cond delay="1376"/>
                                          </p:stCondLst>
                                        </p:cTn>
                                        <p:tgtEl>
                                          <p:spTgt spid="1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theme/theme1.xml><?xml version="1.0" encoding="utf-8"?>
<a:theme xmlns:a="http://schemas.openxmlformats.org/drawingml/2006/main" name="6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基本">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5635</TotalTime>
  <Words>4217</Words>
  <Application>Microsoft Office PowerPoint</Application>
  <PresentationFormat>自定义</PresentationFormat>
  <Paragraphs>842</Paragraphs>
  <Slides>91</Slides>
  <Notes>4</Notes>
  <HiddenSlides>13</HiddenSlides>
  <MMClips>0</MMClips>
  <ScaleCrop>false</ScaleCrop>
  <HeadingPairs>
    <vt:vector size="4" baseType="variant">
      <vt:variant>
        <vt:lpstr>主题</vt:lpstr>
      </vt:variant>
      <vt:variant>
        <vt:i4>1</vt:i4>
      </vt:variant>
      <vt:variant>
        <vt:lpstr>幻灯片标题</vt:lpstr>
      </vt:variant>
      <vt:variant>
        <vt:i4>91</vt:i4>
      </vt:variant>
    </vt:vector>
  </HeadingPairs>
  <TitlesOfParts>
    <vt:vector size="92" baseType="lpstr">
      <vt:lpstr>6_Office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ASUS</cp:lastModifiedBy>
  <cp:revision>876</cp:revision>
  <dcterms:created xsi:type="dcterms:W3CDTF">2014-11-27T01:03:08Z</dcterms:created>
  <dcterms:modified xsi:type="dcterms:W3CDTF">2016-10-11T02:43:38Z</dcterms:modified>
</cp:coreProperties>
</file>