
<file path=[Content_Types].xml><?xml version="1.0" encoding="utf-8"?>
<Types xmlns="http://schemas.openxmlformats.org/package/2006/content-types">
  <Default Extension="jpeg" ContentType="image/jpeg"/>
  <Default Extension="gif" ContentType="image/gif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305" r:id="rId5"/>
    <p:sldId id="320" r:id="rId6"/>
    <p:sldId id="306" r:id="rId7"/>
    <p:sldId id="284" r:id="rId8"/>
    <p:sldId id="310" r:id="rId9"/>
    <p:sldId id="307" r:id="rId10"/>
    <p:sldId id="288" r:id="rId11"/>
    <p:sldId id="312" r:id="rId12"/>
    <p:sldId id="313" r:id="rId13"/>
    <p:sldId id="314" r:id="rId14"/>
    <p:sldId id="315" r:id="rId15"/>
    <p:sldId id="316" r:id="rId16"/>
    <p:sldId id="317" r:id="rId17"/>
    <p:sldId id="318" r:id="rId18"/>
    <p:sldId id="319" r:id="rId19"/>
    <p:sldId id="308" r:id="rId20"/>
    <p:sldId id="293" r:id="rId21"/>
    <p:sldId id="294" r:id="rId22"/>
    <p:sldId id="295" r:id="rId23"/>
    <p:sldId id="296" r:id="rId24"/>
    <p:sldId id="297" r:id="rId25"/>
    <p:sldId id="298" r:id="rId26"/>
    <p:sldId id="299" r:id="rId27"/>
    <p:sldId id="300" r:id="rId28"/>
    <p:sldId id="302" r:id="rId29"/>
    <p:sldId id="304" r:id="rId30"/>
    <p:sldId id="309" r:id="rId31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9900"/>
    <a:srgbClr val="CC9900"/>
    <a:srgbClr val="FF0000"/>
    <a:srgbClr val="66CCFF"/>
    <a:srgbClr val="FFCCFF"/>
    <a:srgbClr val="00FFF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71" d="100"/>
          <a:sy n="71" d="100"/>
        </p:scale>
        <p:origin x="-48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0962" name="页眉占位符 4096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>
              <a:ea typeface="宋体" panose="02010600030101010101" pitchFamily="2" charset="-122"/>
            </a:endParaRPr>
          </a:p>
        </p:txBody>
      </p:sp>
      <p:sp>
        <p:nvSpPr>
          <p:cNvPr id="40963" name="日期占位符 4096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dirty="0">
              <a:ea typeface="宋体" panose="02010600030101010101" pitchFamily="2" charset="-122"/>
            </a:endParaRPr>
          </a:p>
        </p:txBody>
      </p:sp>
      <p:sp>
        <p:nvSpPr>
          <p:cNvPr id="40964" name="幻灯片图像占位符 40963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40965" name="文本占位符 4096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0966" name="页脚占位符 4096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dirty="0">
              <a:ea typeface="宋体" panose="02010600030101010101" pitchFamily="2" charset="-122"/>
            </a:endParaRPr>
          </a:p>
        </p:txBody>
      </p:sp>
      <p:sp>
        <p:nvSpPr>
          <p:cNvPr id="40967" name="灯片编号占位符 4096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  <p:sp>
        <p:nvSpPr>
          <p:cNvPr id="50178" name="幻灯片图像占位符 5017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50179" name="文本占位符 5017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  <p:sp>
        <p:nvSpPr>
          <p:cNvPr id="51202" name="幻灯片图像占位符 5120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51203" name="文本占位符 5120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  <p:sp>
        <p:nvSpPr>
          <p:cNvPr id="90114" name="幻灯片图像占位符 9011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90115" name="文本占位符 90114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  <p:sp>
        <p:nvSpPr>
          <p:cNvPr id="52226" name="幻灯片图像占位符 52225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52227" name="文本占位符 52226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  <p:sp>
        <p:nvSpPr>
          <p:cNvPr id="53250" name="幻灯片图像占位符 53249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53251" name="文本占位符 53250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  <p:sp>
        <p:nvSpPr>
          <p:cNvPr id="69634" name="幻灯片图像占位符 6963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69635" name="文本占位符 69634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  <p:sp>
        <p:nvSpPr>
          <p:cNvPr id="54274" name="幻灯片图像占位符 5427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54275" name="文本占位符 54274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  <p:sp>
        <p:nvSpPr>
          <p:cNvPr id="55298" name="幻灯片图像占位符 5529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55299" name="文本占位符 5529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  <p:sp>
        <p:nvSpPr>
          <p:cNvPr id="73730" name="幻灯片图像占位符 73729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73731" name="文本占位符 73730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  <p:sp>
        <p:nvSpPr>
          <p:cNvPr id="75778" name="幻灯片图像占位符 7577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75779" name="文本占位符 7577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  <p:sp>
        <p:nvSpPr>
          <p:cNvPr id="77826" name="幻灯片图像占位符 77825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77827" name="文本占位符 77826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  <p:sp>
        <p:nvSpPr>
          <p:cNvPr id="79874" name="幻灯片图像占位符 7987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79875" name="文本占位符 79874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  <p:sp>
        <p:nvSpPr>
          <p:cNvPr id="81922" name="幻灯片图像占位符 8192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81923" name="文本占位符 8192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  <p:sp>
        <p:nvSpPr>
          <p:cNvPr id="83970" name="幻灯片图像占位符 83969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83971" name="文本占位符 83970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  <p:sp>
        <p:nvSpPr>
          <p:cNvPr id="86018" name="幻灯片图像占位符 8601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86019" name="文本占位符 8601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  <p:sp>
        <p:nvSpPr>
          <p:cNvPr id="88066" name="幻灯片图像占位符 88065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88067" name="文本占位符 88066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  <p:sp>
        <p:nvSpPr>
          <p:cNvPr id="56322" name="幻灯片图像占位符 5632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56323" name="文本占位符 5632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  <p:sp>
        <p:nvSpPr>
          <p:cNvPr id="57346" name="幻灯片图像占位符 57345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57347" name="文本占位符 57346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  <p:sp>
        <p:nvSpPr>
          <p:cNvPr id="58370" name="幻灯片图像占位符 58369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58371" name="文本占位符 58370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  <p:sp>
        <p:nvSpPr>
          <p:cNvPr id="59394" name="幻灯片图像占位符 5939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59395" name="文本占位符 59394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  <p:sp>
        <p:nvSpPr>
          <p:cNvPr id="60418" name="幻灯片图像占位符 6041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60419" name="文本占位符 6041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  <p:sp>
        <p:nvSpPr>
          <p:cNvPr id="61442" name="幻灯片图像占位符 6144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61443" name="文本占位符 6144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  <p:sp>
        <p:nvSpPr>
          <p:cNvPr id="62466" name="幻灯片图像占位符 62465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62467" name="文本占位符 62466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  <p:sp>
        <p:nvSpPr>
          <p:cNvPr id="63490" name="幻灯片图像占位符 63489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63491" name="文本占位符 63490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  <p:sp>
        <p:nvSpPr>
          <p:cNvPr id="64514" name="幻灯片图像占位符 6451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64515" name="文本占位符 64514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  <p:sp>
        <p:nvSpPr>
          <p:cNvPr id="65538" name="幻灯片图像占位符 6553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65539" name="文本占位符 6553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  <p:sp>
        <p:nvSpPr>
          <p:cNvPr id="66562" name="幻灯片图像占位符 6656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66563" name="文本占位符 6656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  <p:sp>
        <p:nvSpPr>
          <p:cNvPr id="67586" name="幻灯片图像占位符 67585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67587" name="文本占位符 67586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标题 2049"/>
          <p:cNvSpPr>
            <a:spLocks noGrp="1" noRot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buClrTx/>
              <a:buSzTx/>
              <a:buFontTx/>
              <a:defRPr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副标题 2050"/>
          <p:cNvSpPr>
            <a:spLocks noGrp="1" noRot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Clr>
                <a:schemeClr val="folHlink"/>
              </a:buClr>
              <a:buSzTx/>
              <a:buFont typeface="Wingdings" panose="05000000000000000000" pitchFamily="2" charset="2"/>
              <a:buNone/>
              <a:defRPr/>
            </a:lvl1pPr>
            <a:lvl2pPr marL="457200" lvl="1" indent="0" algn="ctr">
              <a:buClr>
                <a:schemeClr val="hlink"/>
              </a:buClr>
              <a:buSzTx/>
              <a:buFontTx/>
              <a:buNone/>
              <a:defRPr/>
            </a:lvl2pPr>
            <a:lvl3pPr marL="914400" lvl="2" indent="0" algn="ctr">
              <a:buClr>
                <a:schemeClr val="folHlink"/>
              </a:buClr>
              <a:buSzTx/>
              <a:buFont typeface="Wingdings" panose="05000000000000000000" pitchFamily="2" charset="2"/>
              <a:buNone/>
              <a:defRPr/>
            </a:lvl3pPr>
            <a:lvl4pPr marL="1371600" lvl="3" indent="0" algn="ctr">
              <a:buClr>
                <a:schemeClr val="hlink"/>
              </a:buClr>
              <a:buSzPct val="115000"/>
              <a:buFontTx/>
              <a:buNone/>
              <a:defRPr/>
            </a:lvl4pPr>
            <a:lvl5pPr marL="1828800" lvl="4" indent="0" algn="ctr">
              <a:buClr>
                <a:schemeClr val="folHlink"/>
              </a:buClr>
              <a:buSzTx/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2052" name="日期占位符 2051"/>
          <p:cNvSpPr>
            <a:spLocks noGrp="1"/>
          </p:cNvSpPr>
          <p:nvPr>
            <p:ph type="dt" sz="half" idx="2"/>
          </p:nvPr>
        </p:nvSpPr>
        <p:spPr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>
                <a:ea typeface="宋体" panose="02010600030101010101" pitchFamily="2" charset="-122"/>
              </a:defRPr>
            </a:lvl1pPr>
          </a:lstStyle>
          <a:p>
            <a:pPr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3" name="页脚占位符 2052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>
                <a:ea typeface="宋体" panose="02010600030101010101" pitchFamily="2" charset="-122"/>
              </a:defRPr>
            </a:lvl1pPr>
          </a:lstStyle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54" name="灯片编号占位符 2053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>
                <a:ea typeface="宋体" panose="02010600030101010101" pitchFamily="2" charset="-122"/>
              </a:defRPr>
            </a:lvl1pPr>
          </a:lstStyle>
          <a:p>
            <a:pPr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752600"/>
            <a:ext cx="4184968" cy="42703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7408" y="1752600"/>
            <a:ext cx="4184968" cy="42703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7188" y="381000"/>
            <a:ext cx="2135188" cy="56419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381000"/>
            <a:ext cx="6281784" cy="56419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 noRot="1"/>
          </p:cNvSpPr>
          <p:nvPr>
            <p:ph type="title"/>
          </p:nvPr>
        </p:nvSpPr>
        <p:spPr>
          <a:xfrm>
            <a:off x="301625" y="3810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 noRot="1"/>
          </p:cNvSpPr>
          <p:nvPr>
            <p:ph type="body" idx="1"/>
          </p:nvPr>
        </p:nvSpPr>
        <p:spPr>
          <a:xfrm>
            <a:off x="301625" y="1752600"/>
            <a:ext cx="8540750" cy="42703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301625" y="61722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>
                <a:ea typeface="宋体" panose="02010600030101010101" pitchFamily="2" charset="-122"/>
              </a:defRPr>
            </a:lvl1pPr>
          </a:lstStyle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172200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>
                <a:ea typeface="宋体" panose="02010600030101010101" pitchFamily="2" charset="-122"/>
              </a:defRPr>
            </a:lvl1pPr>
          </a:lstStyle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1722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>
                <a:ea typeface="宋体" panose="02010600030101010101" pitchFamily="2" charset="-122"/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Font typeface="Wingdings" panose="05000000000000000000" pitchFamily="2" charset="2"/>
        <a:buChar char="§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Tx/>
        <a:buChar char="•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Font typeface="Wingdings" panose="05000000000000000000" pitchFamily="2" charset="2"/>
        <a:buChar char="§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115000"/>
        <a:buFontTx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Tx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Tx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Tx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Tx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Tx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7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wmf"/><Relationship Id="rId1" Type="http://schemas.openxmlformats.org/officeDocument/2006/relationships/hyperlink" Target="&#20313;&#35282;&#19982;&#34917;&#35282;4.05.gsp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wm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075" name="图片 3074" descr="h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5288" y="333375"/>
            <a:ext cx="1323975" cy="15128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6" name="图片 3075" descr="h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80288" y="3860800"/>
            <a:ext cx="1574800" cy="1800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7" name="矩形 3076"/>
          <p:cNvSpPr/>
          <p:nvPr/>
        </p:nvSpPr>
        <p:spPr>
          <a:xfrm>
            <a:off x="1414780" y="1604328"/>
            <a:ext cx="6121400" cy="309562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  <a:normAutofit/>
          </a:bodyPr>
          <a:p>
            <a:pPr algn="ctr"/>
            <a:r>
              <a:rPr lang="zh-CN" altLang="en-US" sz="4000">
                <a:ln w="9525" cap="flat" cmpd="sng">
                  <a:solidFill>
                    <a:srgbClr val="FF00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FFFF99"/>
                    </a:gs>
                    <a:gs pos="100000">
                      <a:srgbClr val="99FF33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4.3.3.  余角和补角</a:t>
            </a:r>
            <a:endParaRPr lang="zh-CN" altLang="en-US" sz="4000">
              <a:ln w="9525" cap="flat" cmpd="sng">
                <a:solidFill>
                  <a:srgbClr val="FF00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FFFF99"/>
                  </a:gs>
                  <a:gs pos="100000">
                    <a:srgbClr val="99FF33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C0C0C0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5895" name="表格 35894"/>
          <p:cNvGraphicFramePr/>
          <p:nvPr/>
        </p:nvGraphicFramePr>
        <p:xfrm>
          <a:off x="395288" y="1844675"/>
          <a:ext cx="8280400" cy="2125663"/>
        </p:xfrm>
        <a:graphic>
          <a:graphicData uri="http://schemas.openxmlformats.org/drawingml/2006/table">
            <a:tbl>
              <a:tblPr/>
              <a:tblGrid>
                <a:gridCol w="1439863"/>
                <a:gridCol w="3313112"/>
                <a:gridCol w="3527425"/>
              </a:tblGrid>
              <a:tr h="433388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Char char="•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Char char="§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15000"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en-US" sz="1800" dirty="0">
                        <a:solidFill>
                          <a:schemeClr val="hlink"/>
                        </a:solidFill>
                        <a:latin typeface="华文新魏" panose="02010800040101010101" pitchFamily="2" charset="-122"/>
                        <a:ea typeface="华文新魏" panose="0201080004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Char char="•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Char char="§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15000"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b="1" dirty="0">
                          <a:solidFill>
                            <a:schemeClr val="hlink"/>
                          </a:solidFill>
                          <a:latin typeface="华文新魏" panose="02010800040101010101" pitchFamily="2" charset="-122"/>
                          <a:ea typeface="华文新魏" panose="02010800040101010101" pitchFamily="2" charset="-122"/>
                        </a:rPr>
                        <a:t>互   余</a:t>
                      </a:r>
                      <a:endParaRPr lang="zh-CN" altLang="en-US" sz="1800" dirty="0">
                        <a:solidFill>
                          <a:schemeClr val="hlink"/>
                        </a:solidFill>
                        <a:latin typeface="华文新魏" panose="02010800040101010101" pitchFamily="2" charset="-122"/>
                        <a:ea typeface="华文新魏" panose="0201080004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Char char="•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Char char="§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15000"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b="1" dirty="0">
                          <a:solidFill>
                            <a:schemeClr val="hlink"/>
                          </a:solidFill>
                          <a:latin typeface="华文新魏" panose="02010800040101010101" pitchFamily="2" charset="-122"/>
                          <a:ea typeface="华文新魏" panose="02010800040101010101" pitchFamily="2" charset="-122"/>
                        </a:rPr>
                        <a:t>互     补</a:t>
                      </a:r>
                      <a:endParaRPr lang="zh-CN" altLang="en-US" sz="1800" dirty="0">
                        <a:solidFill>
                          <a:schemeClr val="hlink"/>
                        </a:solidFill>
                        <a:latin typeface="华文新魏" panose="02010800040101010101" pitchFamily="2" charset="-122"/>
                        <a:ea typeface="华文新魏" panose="0201080004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237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Char char="•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Char char="§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15000"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b="1" dirty="0">
                          <a:solidFill>
                            <a:schemeClr val="hlink"/>
                          </a:solidFill>
                          <a:latin typeface="华文新魏" panose="02010800040101010101" pitchFamily="2" charset="-122"/>
                          <a:ea typeface="华文新魏" panose="02010800040101010101" pitchFamily="2" charset="-122"/>
                        </a:rPr>
                        <a:t>数量关系</a:t>
                      </a:r>
                      <a:endParaRPr lang="zh-CN" altLang="en-US" sz="1800" dirty="0">
                        <a:solidFill>
                          <a:schemeClr val="hlink"/>
                        </a:solidFill>
                        <a:latin typeface="华文新魏" panose="02010800040101010101" pitchFamily="2" charset="-122"/>
                        <a:ea typeface="华文新魏" panose="0201080004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Char char="•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Char char="§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15000"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en-US" sz="1800" dirty="0">
                        <a:solidFill>
                          <a:schemeClr val="hlink"/>
                        </a:solidFill>
                        <a:latin typeface="华文新魏" panose="02010800040101010101" pitchFamily="2" charset="-122"/>
                        <a:ea typeface="华文新魏" panose="0201080004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Char char="•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Char char="§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15000"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en-US" sz="1800" dirty="0">
                        <a:solidFill>
                          <a:schemeClr val="hlink"/>
                        </a:solidFill>
                        <a:latin typeface="华文新魏" panose="02010800040101010101" pitchFamily="2" charset="-122"/>
                        <a:ea typeface="华文新魏" panose="0201080004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9038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Char char="•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Char char="§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15000"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b="1" dirty="0">
                          <a:solidFill>
                            <a:schemeClr val="hlink"/>
                          </a:solidFill>
                          <a:latin typeface="华文新魏" panose="02010800040101010101" pitchFamily="2" charset="-122"/>
                          <a:ea typeface="华文新魏" panose="02010800040101010101" pitchFamily="2" charset="-122"/>
                        </a:rPr>
                        <a:t>对</a:t>
                      </a:r>
                      <a:endParaRPr lang="zh-CN" altLang="en-US" sz="1800" b="1" dirty="0">
                        <a:solidFill>
                          <a:schemeClr val="hlink"/>
                        </a:solidFill>
                        <a:latin typeface="华文新魏" panose="02010800040101010101" pitchFamily="2" charset="-122"/>
                        <a:ea typeface="华文新魏" panose="02010800040101010101" pitchFamily="2" charset="-122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b="1" dirty="0">
                          <a:solidFill>
                            <a:schemeClr val="hlink"/>
                          </a:solidFill>
                          <a:latin typeface="华文新魏" panose="02010800040101010101" pitchFamily="2" charset="-122"/>
                          <a:ea typeface="华文新魏" panose="02010800040101010101" pitchFamily="2" charset="-122"/>
                        </a:rPr>
                        <a:t>应</a:t>
                      </a:r>
                      <a:endParaRPr lang="zh-CN" altLang="en-US" sz="1800" b="1" dirty="0">
                        <a:solidFill>
                          <a:schemeClr val="hlink"/>
                        </a:solidFill>
                        <a:latin typeface="华文新魏" panose="02010800040101010101" pitchFamily="2" charset="-122"/>
                        <a:ea typeface="华文新魏" panose="02010800040101010101" pitchFamily="2" charset="-122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b="1" dirty="0">
                          <a:solidFill>
                            <a:schemeClr val="hlink"/>
                          </a:solidFill>
                          <a:latin typeface="华文新魏" panose="02010800040101010101" pitchFamily="2" charset="-122"/>
                          <a:ea typeface="华文新魏" panose="02010800040101010101" pitchFamily="2" charset="-122"/>
                        </a:rPr>
                        <a:t>图</a:t>
                      </a:r>
                      <a:endParaRPr lang="zh-CN" altLang="en-US" sz="1800" b="1" dirty="0">
                        <a:solidFill>
                          <a:schemeClr val="hlink"/>
                        </a:solidFill>
                        <a:latin typeface="华文新魏" panose="02010800040101010101" pitchFamily="2" charset="-122"/>
                        <a:ea typeface="华文新魏" panose="02010800040101010101" pitchFamily="2" charset="-122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b="1" dirty="0">
                          <a:solidFill>
                            <a:schemeClr val="hlink"/>
                          </a:solidFill>
                          <a:latin typeface="华文新魏" panose="02010800040101010101" pitchFamily="2" charset="-122"/>
                          <a:ea typeface="华文新魏" panose="02010800040101010101" pitchFamily="2" charset="-122"/>
                        </a:rPr>
                        <a:t>形</a:t>
                      </a:r>
                      <a:endParaRPr lang="zh-CN" altLang="en-US" sz="1800" dirty="0">
                        <a:solidFill>
                          <a:schemeClr val="hlink"/>
                        </a:solidFill>
                        <a:latin typeface="华文新魏" panose="02010800040101010101" pitchFamily="2" charset="-122"/>
                        <a:ea typeface="华文新魏" panose="0201080004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Char char="•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Char char="§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15000"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en-US" sz="1800" dirty="0">
                        <a:solidFill>
                          <a:schemeClr val="hlink"/>
                        </a:solidFill>
                        <a:latin typeface="华文新魏" panose="02010800040101010101" pitchFamily="2" charset="-122"/>
                        <a:ea typeface="华文新魏" panose="0201080004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Char char="•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Char char="§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15000"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en-US" sz="1800" dirty="0">
                        <a:solidFill>
                          <a:schemeClr val="hlink"/>
                        </a:solidFill>
                        <a:latin typeface="华文新魏" panose="02010800040101010101" pitchFamily="2" charset="-122"/>
                        <a:ea typeface="华文新魏" panose="0201080004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5868" name="文本框 35867"/>
          <p:cNvSpPr txBox="1"/>
          <p:nvPr/>
        </p:nvSpPr>
        <p:spPr>
          <a:xfrm>
            <a:off x="395288" y="188913"/>
            <a:ext cx="5256212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互余和互补</a:t>
            </a:r>
            <a:endParaRPr lang="zh-CN" altLang="en-US" sz="4800" dirty="0">
              <a:solidFill>
                <a:srgbClr val="0000FF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5869" name="文本框 35868"/>
          <p:cNvSpPr txBox="1"/>
          <p:nvPr/>
        </p:nvSpPr>
        <p:spPr>
          <a:xfrm>
            <a:off x="2051050" y="2349500"/>
            <a:ext cx="20875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∠1+∠2=90°</a:t>
            </a:r>
            <a:endParaRPr lang="en-US" altLang="zh-CN" sz="24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5870" name="文本框 35869"/>
          <p:cNvSpPr txBox="1"/>
          <p:nvPr/>
        </p:nvSpPr>
        <p:spPr>
          <a:xfrm>
            <a:off x="5724525" y="2349500"/>
            <a:ext cx="23050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∠1+∠2=180°</a:t>
            </a:r>
            <a:endParaRPr lang="en-US" altLang="zh-CN" sz="24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35871" name="组合 35870"/>
          <p:cNvGrpSpPr/>
          <p:nvPr/>
        </p:nvGrpSpPr>
        <p:grpSpPr>
          <a:xfrm>
            <a:off x="2700338" y="2852738"/>
            <a:ext cx="1347787" cy="1266825"/>
            <a:chOff x="1291" y="2147"/>
            <a:chExt cx="1213" cy="1111"/>
          </a:xfrm>
        </p:grpSpPr>
        <p:sp>
          <p:nvSpPr>
            <p:cNvPr id="35872" name="直接连接符 35871"/>
            <p:cNvSpPr/>
            <p:nvPr/>
          </p:nvSpPr>
          <p:spPr>
            <a:xfrm flipH="1">
              <a:off x="1292" y="2341"/>
              <a:ext cx="1212" cy="720"/>
            </a:xfrm>
            <a:prstGeom prst="line">
              <a:avLst/>
            </a:prstGeom>
            <a:ln w="3810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873" name="直接连接符 35872"/>
            <p:cNvSpPr/>
            <p:nvPr/>
          </p:nvSpPr>
          <p:spPr>
            <a:xfrm flipV="1">
              <a:off x="1292" y="3067"/>
              <a:ext cx="1142" cy="0"/>
            </a:xfrm>
            <a:prstGeom prst="line">
              <a:avLst/>
            </a:prstGeom>
            <a:ln w="3810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874" name="文本框 35873"/>
            <p:cNvSpPr txBox="1"/>
            <p:nvPr/>
          </p:nvSpPr>
          <p:spPr>
            <a:xfrm>
              <a:off x="1610" y="2750"/>
              <a:ext cx="311" cy="50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000099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en-US" altLang="zh-CN" sz="3200" b="1">
                <a:solidFill>
                  <a:srgbClr val="000099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5875" name="直接连接符 35874"/>
            <p:cNvSpPr/>
            <p:nvPr/>
          </p:nvSpPr>
          <p:spPr>
            <a:xfrm>
              <a:off x="1298" y="2147"/>
              <a:ext cx="0" cy="892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876" name="文本框 35875"/>
            <p:cNvSpPr txBox="1"/>
            <p:nvPr/>
          </p:nvSpPr>
          <p:spPr>
            <a:xfrm>
              <a:off x="1338" y="2523"/>
              <a:ext cx="346" cy="50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endParaRPr lang="en-US" altLang="zh-CN" sz="32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5877" name="直接连接符 35876"/>
            <p:cNvSpPr/>
            <p:nvPr/>
          </p:nvSpPr>
          <p:spPr>
            <a:xfrm flipH="1">
              <a:off x="1291" y="2484"/>
              <a:ext cx="935" cy="554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35878" name="组合 35877"/>
          <p:cNvGrpSpPr/>
          <p:nvPr/>
        </p:nvGrpSpPr>
        <p:grpSpPr>
          <a:xfrm>
            <a:off x="5651500" y="2781300"/>
            <a:ext cx="1854200" cy="1079500"/>
            <a:chOff x="3515" y="2523"/>
            <a:chExt cx="1349" cy="680"/>
          </a:xfrm>
        </p:grpSpPr>
        <p:sp>
          <p:nvSpPr>
            <p:cNvPr id="35879" name="直接连接符 35878"/>
            <p:cNvSpPr/>
            <p:nvPr/>
          </p:nvSpPr>
          <p:spPr>
            <a:xfrm flipH="1">
              <a:off x="4105" y="2568"/>
              <a:ext cx="690" cy="633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35880" name="组合 35879"/>
            <p:cNvGrpSpPr/>
            <p:nvPr/>
          </p:nvGrpSpPr>
          <p:grpSpPr>
            <a:xfrm>
              <a:off x="3515" y="2523"/>
              <a:ext cx="1349" cy="680"/>
              <a:chOff x="3107" y="2251"/>
              <a:chExt cx="1757" cy="682"/>
            </a:xfrm>
          </p:grpSpPr>
          <p:sp>
            <p:nvSpPr>
              <p:cNvPr id="35881" name="直接连接符 35880"/>
              <p:cNvSpPr/>
              <p:nvPr/>
            </p:nvSpPr>
            <p:spPr>
              <a:xfrm>
                <a:off x="3107" y="2929"/>
                <a:ext cx="761" cy="0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5882" name="文本框 35881"/>
              <p:cNvSpPr txBox="1"/>
              <p:nvPr/>
            </p:nvSpPr>
            <p:spPr>
              <a:xfrm>
                <a:off x="3651" y="2568"/>
                <a:ext cx="282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solidFill>
                      <a:srgbClr val="FF33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2</a:t>
                </a:r>
                <a:endParaRPr lang="en-US" altLang="zh-CN" sz="3200" b="1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5883" name="直接连接符 35882"/>
              <p:cNvSpPr/>
              <p:nvPr/>
            </p:nvSpPr>
            <p:spPr>
              <a:xfrm flipH="1">
                <a:off x="3878" y="2251"/>
                <a:ext cx="986" cy="679"/>
              </a:xfrm>
              <a:prstGeom prst="line">
                <a:avLst/>
              </a:prstGeom>
              <a:ln w="38100" cap="flat" cmpd="sng">
                <a:solidFill>
                  <a:schemeClr val="accent2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5884" name="直接连接符 35883"/>
              <p:cNvSpPr/>
              <p:nvPr/>
            </p:nvSpPr>
            <p:spPr>
              <a:xfrm flipV="1">
                <a:off x="3878" y="2931"/>
                <a:ext cx="928" cy="0"/>
              </a:xfrm>
              <a:prstGeom prst="line">
                <a:avLst/>
              </a:prstGeom>
              <a:ln w="38100" cap="flat" cmpd="sng">
                <a:solidFill>
                  <a:schemeClr val="accent2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5885" name="文本框 35884"/>
              <p:cNvSpPr txBox="1"/>
              <p:nvPr/>
            </p:nvSpPr>
            <p:spPr>
              <a:xfrm>
                <a:off x="4195" y="2568"/>
                <a:ext cx="253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solidFill>
                      <a:srgbClr val="000099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1</a:t>
                </a:r>
                <a:endParaRPr lang="en-US" altLang="zh-CN" sz="3200" b="1">
                  <a:solidFill>
                    <a:srgbClr val="000099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5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5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5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5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5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35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5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68" grpId="0"/>
      <p:bldP spid="35869" grpId="0"/>
      <p:bldP spid="3587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89090" name="组合 89089"/>
          <p:cNvGrpSpPr/>
          <p:nvPr/>
        </p:nvGrpSpPr>
        <p:grpSpPr>
          <a:xfrm>
            <a:off x="990600" y="44450"/>
            <a:ext cx="4419600" cy="1752600"/>
            <a:chOff x="1584" y="1248"/>
            <a:chExt cx="2784" cy="1104"/>
          </a:xfrm>
        </p:grpSpPr>
        <p:sp>
          <p:nvSpPr>
            <p:cNvPr id="89091" name="直接连接符 89090"/>
            <p:cNvSpPr/>
            <p:nvPr/>
          </p:nvSpPr>
          <p:spPr>
            <a:xfrm flipV="1">
              <a:off x="2832" y="1248"/>
              <a:ext cx="1536" cy="1104"/>
            </a:xfrm>
            <a:prstGeom prst="line">
              <a:avLst/>
            </a:prstGeom>
            <a:ln w="5715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9092" name="直接连接符 89091"/>
            <p:cNvSpPr/>
            <p:nvPr/>
          </p:nvSpPr>
          <p:spPr>
            <a:xfrm>
              <a:off x="1584" y="2352"/>
              <a:ext cx="1248" cy="0"/>
            </a:xfrm>
            <a:prstGeom prst="line">
              <a:avLst/>
            </a:prstGeom>
            <a:ln w="5715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89093" name="组合 89092"/>
          <p:cNvGrpSpPr/>
          <p:nvPr/>
        </p:nvGrpSpPr>
        <p:grpSpPr>
          <a:xfrm rot="376548">
            <a:off x="4572000" y="214313"/>
            <a:ext cx="2667000" cy="1752600"/>
            <a:chOff x="2832" y="1248"/>
            <a:chExt cx="1680" cy="1104"/>
          </a:xfrm>
        </p:grpSpPr>
        <p:sp>
          <p:nvSpPr>
            <p:cNvPr id="89094" name="直接连接符 89093"/>
            <p:cNvSpPr/>
            <p:nvPr/>
          </p:nvSpPr>
          <p:spPr>
            <a:xfrm>
              <a:off x="2832" y="2352"/>
              <a:ext cx="1680" cy="0"/>
            </a:xfrm>
            <a:prstGeom prst="line">
              <a:avLst/>
            </a:prstGeom>
            <a:ln w="5715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9095" name="直接连接符 89094"/>
            <p:cNvSpPr/>
            <p:nvPr/>
          </p:nvSpPr>
          <p:spPr>
            <a:xfrm flipV="1">
              <a:off x="2832" y="1248"/>
              <a:ext cx="1536" cy="1104"/>
            </a:xfrm>
            <a:prstGeom prst="line">
              <a:avLst/>
            </a:prstGeom>
            <a:ln w="5715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89096" name="组合 89095"/>
          <p:cNvGrpSpPr/>
          <p:nvPr/>
        </p:nvGrpSpPr>
        <p:grpSpPr>
          <a:xfrm rot="1131596">
            <a:off x="4648200" y="519113"/>
            <a:ext cx="2667000" cy="1752600"/>
            <a:chOff x="2832" y="1248"/>
            <a:chExt cx="1680" cy="1104"/>
          </a:xfrm>
        </p:grpSpPr>
        <p:sp>
          <p:nvSpPr>
            <p:cNvPr id="89097" name="直接连接符 89096"/>
            <p:cNvSpPr/>
            <p:nvPr/>
          </p:nvSpPr>
          <p:spPr>
            <a:xfrm>
              <a:off x="2832" y="2352"/>
              <a:ext cx="1680" cy="0"/>
            </a:xfrm>
            <a:prstGeom prst="line">
              <a:avLst/>
            </a:prstGeom>
            <a:ln w="5715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9098" name="直接连接符 89097"/>
            <p:cNvSpPr/>
            <p:nvPr/>
          </p:nvSpPr>
          <p:spPr>
            <a:xfrm flipV="1">
              <a:off x="2832" y="1248"/>
              <a:ext cx="1536" cy="1104"/>
            </a:xfrm>
            <a:prstGeom prst="line">
              <a:avLst/>
            </a:prstGeom>
            <a:ln w="5715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89099" name="组合 89098"/>
          <p:cNvGrpSpPr/>
          <p:nvPr/>
        </p:nvGrpSpPr>
        <p:grpSpPr>
          <a:xfrm rot="805375">
            <a:off x="4648200" y="366713"/>
            <a:ext cx="2667000" cy="1752600"/>
            <a:chOff x="2832" y="1248"/>
            <a:chExt cx="1680" cy="1104"/>
          </a:xfrm>
        </p:grpSpPr>
        <p:sp>
          <p:nvSpPr>
            <p:cNvPr id="89100" name="直接连接符 89099"/>
            <p:cNvSpPr/>
            <p:nvPr/>
          </p:nvSpPr>
          <p:spPr>
            <a:xfrm>
              <a:off x="2832" y="2352"/>
              <a:ext cx="1680" cy="0"/>
            </a:xfrm>
            <a:prstGeom prst="line">
              <a:avLst/>
            </a:prstGeom>
            <a:ln w="5715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9101" name="直接连接符 89100"/>
            <p:cNvSpPr/>
            <p:nvPr/>
          </p:nvSpPr>
          <p:spPr>
            <a:xfrm flipV="1">
              <a:off x="2832" y="1248"/>
              <a:ext cx="1536" cy="1104"/>
            </a:xfrm>
            <a:prstGeom prst="line">
              <a:avLst/>
            </a:prstGeom>
            <a:ln w="5715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89102" name="组合 89101"/>
          <p:cNvGrpSpPr/>
          <p:nvPr/>
        </p:nvGrpSpPr>
        <p:grpSpPr>
          <a:xfrm rot="1391873">
            <a:off x="4648200" y="595313"/>
            <a:ext cx="2667000" cy="1752600"/>
            <a:chOff x="2832" y="1248"/>
            <a:chExt cx="1680" cy="1104"/>
          </a:xfrm>
        </p:grpSpPr>
        <p:sp>
          <p:nvSpPr>
            <p:cNvPr id="89103" name="直接连接符 89102"/>
            <p:cNvSpPr/>
            <p:nvPr/>
          </p:nvSpPr>
          <p:spPr>
            <a:xfrm>
              <a:off x="2832" y="2352"/>
              <a:ext cx="1680" cy="0"/>
            </a:xfrm>
            <a:prstGeom prst="line">
              <a:avLst/>
            </a:prstGeom>
            <a:ln w="5715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9104" name="直接连接符 89103"/>
            <p:cNvSpPr/>
            <p:nvPr/>
          </p:nvSpPr>
          <p:spPr>
            <a:xfrm flipV="1">
              <a:off x="2832" y="1248"/>
              <a:ext cx="1536" cy="1104"/>
            </a:xfrm>
            <a:prstGeom prst="line">
              <a:avLst/>
            </a:prstGeom>
            <a:ln w="5715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89105" name="组合 89104"/>
          <p:cNvGrpSpPr/>
          <p:nvPr/>
        </p:nvGrpSpPr>
        <p:grpSpPr>
          <a:xfrm rot="1691989">
            <a:off x="4648200" y="747713"/>
            <a:ext cx="2667000" cy="1752600"/>
            <a:chOff x="2832" y="1248"/>
            <a:chExt cx="1680" cy="1104"/>
          </a:xfrm>
        </p:grpSpPr>
        <p:sp>
          <p:nvSpPr>
            <p:cNvPr id="89106" name="直接连接符 89105"/>
            <p:cNvSpPr/>
            <p:nvPr/>
          </p:nvSpPr>
          <p:spPr>
            <a:xfrm>
              <a:off x="2832" y="2352"/>
              <a:ext cx="1680" cy="0"/>
            </a:xfrm>
            <a:prstGeom prst="line">
              <a:avLst/>
            </a:prstGeom>
            <a:ln w="5715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9107" name="直接连接符 89106"/>
            <p:cNvSpPr/>
            <p:nvPr/>
          </p:nvSpPr>
          <p:spPr>
            <a:xfrm flipV="1">
              <a:off x="2832" y="1248"/>
              <a:ext cx="1536" cy="1104"/>
            </a:xfrm>
            <a:prstGeom prst="line">
              <a:avLst/>
            </a:prstGeom>
            <a:ln w="5715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89108" name="组合 89107"/>
          <p:cNvGrpSpPr/>
          <p:nvPr/>
        </p:nvGrpSpPr>
        <p:grpSpPr>
          <a:xfrm rot="1785287">
            <a:off x="4648200" y="823913"/>
            <a:ext cx="2667000" cy="1752600"/>
            <a:chOff x="2832" y="1248"/>
            <a:chExt cx="1680" cy="1104"/>
          </a:xfrm>
        </p:grpSpPr>
        <p:sp>
          <p:nvSpPr>
            <p:cNvPr id="89109" name="直接连接符 89108"/>
            <p:cNvSpPr/>
            <p:nvPr/>
          </p:nvSpPr>
          <p:spPr>
            <a:xfrm>
              <a:off x="2832" y="2352"/>
              <a:ext cx="1680" cy="0"/>
            </a:xfrm>
            <a:prstGeom prst="line">
              <a:avLst/>
            </a:prstGeom>
            <a:ln w="5715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9110" name="直接连接符 89109"/>
            <p:cNvSpPr/>
            <p:nvPr/>
          </p:nvSpPr>
          <p:spPr>
            <a:xfrm flipV="1">
              <a:off x="2832" y="1248"/>
              <a:ext cx="1536" cy="1104"/>
            </a:xfrm>
            <a:prstGeom prst="line">
              <a:avLst/>
            </a:prstGeom>
            <a:ln w="5715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89111" name="组合 89110"/>
          <p:cNvGrpSpPr/>
          <p:nvPr/>
        </p:nvGrpSpPr>
        <p:grpSpPr>
          <a:xfrm rot="2234466">
            <a:off x="4648200" y="976313"/>
            <a:ext cx="2667000" cy="1752600"/>
            <a:chOff x="2832" y="1248"/>
            <a:chExt cx="1680" cy="1104"/>
          </a:xfrm>
        </p:grpSpPr>
        <p:sp>
          <p:nvSpPr>
            <p:cNvPr id="89112" name="直接连接符 89111"/>
            <p:cNvSpPr/>
            <p:nvPr/>
          </p:nvSpPr>
          <p:spPr>
            <a:xfrm>
              <a:off x="2832" y="2352"/>
              <a:ext cx="1680" cy="0"/>
            </a:xfrm>
            <a:prstGeom prst="line">
              <a:avLst/>
            </a:prstGeom>
            <a:ln w="5715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9113" name="直接连接符 89112"/>
            <p:cNvSpPr/>
            <p:nvPr/>
          </p:nvSpPr>
          <p:spPr>
            <a:xfrm flipV="1">
              <a:off x="2832" y="1248"/>
              <a:ext cx="1536" cy="1104"/>
            </a:xfrm>
            <a:prstGeom prst="line">
              <a:avLst/>
            </a:prstGeom>
            <a:ln w="5715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89114" name="组合 89113"/>
          <p:cNvGrpSpPr/>
          <p:nvPr/>
        </p:nvGrpSpPr>
        <p:grpSpPr>
          <a:xfrm rot="2427640">
            <a:off x="4648200" y="1052513"/>
            <a:ext cx="2667000" cy="1752600"/>
            <a:chOff x="2832" y="1248"/>
            <a:chExt cx="1680" cy="1104"/>
          </a:xfrm>
        </p:grpSpPr>
        <p:sp>
          <p:nvSpPr>
            <p:cNvPr id="89115" name="直接连接符 89114"/>
            <p:cNvSpPr/>
            <p:nvPr/>
          </p:nvSpPr>
          <p:spPr>
            <a:xfrm>
              <a:off x="2832" y="2352"/>
              <a:ext cx="1680" cy="0"/>
            </a:xfrm>
            <a:prstGeom prst="line">
              <a:avLst/>
            </a:prstGeom>
            <a:ln w="5715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9116" name="直接连接符 89115"/>
            <p:cNvSpPr/>
            <p:nvPr/>
          </p:nvSpPr>
          <p:spPr>
            <a:xfrm flipV="1">
              <a:off x="2832" y="1248"/>
              <a:ext cx="1536" cy="1104"/>
            </a:xfrm>
            <a:prstGeom prst="line">
              <a:avLst/>
            </a:prstGeom>
            <a:ln w="5715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89117" name="组合 89116"/>
          <p:cNvGrpSpPr/>
          <p:nvPr/>
        </p:nvGrpSpPr>
        <p:grpSpPr>
          <a:xfrm rot="3210079">
            <a:off x="4572000" y="1357313"/>
            <a:ext cx="2667000" cy="1752600"/>
            <a:chOff x="2832" y="1248"/>
            <a:chExt cx="1680" cy="1104"/>
          </a:xfrm>
        </p:grpSpPr>
        <p:sp>
          <p:nvSpPr>
            <p:cNvPr id="89118" name="直接连接符 89117"/>
            <p:cNvSpPr/>
            <p:nvPr/>
          </p:nvSpPr>
          <p:spPr>
            <a:xfrm>
              <a:off x="2832" y="2352"/>
              <a:ext cx="1680" cy="0"/>
            </a:xfrm>
            <a:prstGeom prst="line">
              <a:avLst/>
            </a:prstGeom>
            <a:ln w="5715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9119" name="直接连接符 89118"/>
            <p:cNvSpPr/>
            <p:nvPr/>
          </p:nvSpPr>
          <p:spPr>
            <a:xfrm flipV="1">
              <a:off x="2832" y="1248"/>
              <a:ext cx="1536" cy="1104"/>
            </a:xfrm>
            <a:prstGeom prst="line">
              <a:avLst/>
            </a:prstGeom>
            <a:ln w="5715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89120" name="组合 89119"/>
          <p:cNvGrpSpPr/>
          <p:nvPr/>
        </p:nvGrpSpPr>
        <p:grpSpPr>
          <a:xfrm rot="3279246">
            <a:off x="4572000" y="1433513"/>
            <a:ext cx="2667000" cy="1752600"/>
            <a:chOff x="2832" y="1248"/>
            <a:chExt cx="1680" cy="1104"/>
          </a:xfrm>
        </p:grpSpPr>
        <p:sp>
          <p:nvSpPr>
            <p:cNvPr id="89121" name="直接连接符 89120"/>
            <p:cNvSpPr/>
            <p:nvPr/>
          </p:nvSpPr>
          <p:spPr>
            <a:xfrm>
              <a:off x="2832" y="2352"/>
              <a:ext cx="1680" cy="0"/>
            </a:xfrm>
            <a:prstGeom prst="line">
              <a:avLst/>
            </a:prstGeom>
            <a:ln w="5715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9122" name="直接连接符 89121"/>
            <p:cNvSpPr/>
            <p:nvPr/>
          </p:nvSpPr>
          <p:spPr>
            <a:xfrm flipV="1">
              <a:off x="2832" y="1248"/>
              <a:ext cx="1536" cy="1104"/>
            </a:xfrm>
            <a:prstGeom prst="line">
              <a:avLst/>
            </a:prstGeom>
            <a:ln w="5715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89123" name="任意多边形 89122"/>
          <p:cNvSpPr/>
          <p:nvPr/>
        </p:nvSpPr>
        <p:spPr>
          <a:xfrm>
            <a:off x="2590800" y="1357313"/>
            <a:ext cx="842963" cy="806450"/>
          </a:xfrm>
          <a:custGeom>
            <a:avLst/>
            <a:gdLst>
              <a:gd name="txL" fmla="*/ 0 w 27312"/>
              <a:gd name="txT" fmla="*/ 0 h 21600"/>
              <a:gd name="txR" fmla="*/ 27312 w 27312"/>
              <a:gd name="txB" fmla="*/ 21600 h 21600"/>
            </a:gdLst>
            <a:ahLst/>
            <a:cxnLst>
              <a:cxn ang="180">
                <a:pos x="0" y="11275"/>
              </a:cxn>
              <a:cxn ang="0">
                <a:pos x="27312" y="1674"/>
              </a:cxn>
              <a:cxn ang="90">
                <a:pos x="18973" y="21600"/>
              </a:cxn>
            </a:cxnLst>
            <a:rect l="txL" t="txT" r="txR" b="txB"/>
            <a:pathLst>
              <a:path w="27312" h="21600" fill="none">
                <a:moveTo>
                  <a:pt x="0" y="11275"/>
                </a:moveTo>
                <a:arcTo wR="21600" hR="21600" stAng="-9086713" swAng="5049267"/>
              </a:path>
              <a:path w="27312" h="21600" stroke="0">
                <a:moveTo>
                  <a:pt x="0" y="11275"/>
                </a:moveTo>
                <a:arcTo wR="21600" hR="21600" stAng="-9086713" swAng="5049267"/>
                <a:lnTo>
                  <a:pt x="18973" y="21600"/>
                </a:lnTo>
                <a:close/>
              </a:path>
            </a:pathLst>
          </a:custGeom>
          <a:noFill/>
          <a:ln w="57150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89124" name="组合 89123"/>
          <p:cNvGrpSpPr/>
          <p:nvPr/>
        </p:nvGrpSpPr>
        <p:grpSpPr>
          <a:xfrm>
            <a:off x="4495800" y="61913"/>
            <a:ext cx="2667000" cy="1752600"/>
            <a:chOff x="2832" y="1248"/>
            <a:chExt cx="1680" cy="1104"/>
          </a:xfrm>
        </p:grpSpPr>
        <p:grpSp>
          <p:nvGrpSpPr>
            <p:cNvPr id="89125" name="组合 89124"/>
            <p:cNvGrpSpPr/>
            <p:nvPr/>
          </p:nvGrpSpPr>
          <p:grpSpPr>
            <a:xfrm>
              <a:off x="2832" y="1248"/>
              <a:ext cx="1680" cy="1104"/>
              <a:chOff x="2832" y="1248"/>
              <a:chExt cx="1680" cy="1104"/>
            </a:xfrm>
          </p:grpSpPr>
          <p:sp>
            <p:nvSpPr>
              <p:cNvPr id="89126" name="直接连接符 89125"/>
              <p:cNvSpPr/>
              <p:nvPr/>
            </p:nvSpPr>
            <p:spPr>
              <a:xfrm>
                <a:off x="2832" y="2352"/>
                <a:ext cx="1680" cy="0"/>
              </a:xfrm>
              <a:prstGeom prst="line">
                <a:avLst/>
              </a:prstGeom>
              <a:ln w="57150" cap="flat" cmpd="sng">
                <a:solidFill>
                  <a:srgbClr val="FF66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9127" name="直接连接符 89126"/>
              <p:cNvSpPr/>
              <p:nvPr/>
            </p:nvSpPr>
            <p:spPr>
              <a:xfrm flipV="1">
                <a:off x="2832" y="1248"/>
                <a:ext cx="1536" cy="1104"/>
              </a:xfrm>
              <a:prstGeom prst="line">
                <a:avLst/>
              </a:prstGeom>
              <a:ln w="57150" cap="flat" cmpd="sng">
                <a:solidFill>
                  <a:srgbClr val="FF66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89128" name="任意多边形 89127"/>
            <p:cNvSpPr/>
            <p:nvPr/>
          </p:nvSpPr>
          <p:spPr>
            <a:xfrm>
              <a:off x="3168" y="2112"/>
              <a:ext cx="144" cy="223"/>
            </a:xfrm>
            <a:custGeom>
              <a:avLst/>
              <a:gdLst>
                <a:gd name="txL" fmla="*/ 0 w 21600"/>
                <a:gd name="txT" fmla="*/ 0 h 24954"/>
                <a:gd name="txR" fmla="*/ 21600 w 21600"/>
                <a:gd name="txB" fmla="*/ 24954 h 24954"/>
              </a:gdLst>
              <a:ahLst/>
              <a:cxnLst>
                <a:cxn ang="270">
                  <a:pos x="0" y="0"/>
                </a:cxn>
                <a:cxn ang="90">
                  <a:pos x="21337" y="24954"/>
                </a:cxn>
                <a:cxn ang="90">
                  <a:pos x="0" y="21600"/>
                </a:cxn>
              </a:cxnLst>
              <a:rect l="txL" t="txT" r="txR" b="txB"/>
              <a:pathLst>
                <a:path w="21600" h="24954" fill="none">
                  <a:moveTo>
                    <a:pt x="0" y="0"/>
                  </a:moveTo>
                  <a:arcTo wR="21600" hR="21600" stAng="-5400000" swAng="5935999"/>
                </a:path>
                <a:path w="21600" h="24954" stroke="0">
                  <a:moveTo>
                    <a:pt x="0" y="0"/>
                  </a:moveTo>
                  <a:arcTo wR="21600" hR="21600" stAng="-5400000" swAng="5935999"/>
                  <a:lnTo>
                    <a:pt x="0" y="21600"/>
                  </a:lnTo>
                  <a:close/>
                </a:path>
              </a:pathLst>
            </a:custGeom>
            <a:noFill/>
            <a:ln w="57150" cap="flat" cmpd="sng">
              <a:solidFill>
                <a:srgbClr val="66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89129" name="任意多边形 89128"/>
          <p:cNvSpPr/>
          <p:nvPr/>
        </p:nvSpPr>
        <p:spPr>
          <a:xfrm>
            <a:off x="4878388" y="2076450"/>
            <a:ext cx="406400" cy="366713"/>
          </a:xfrm>
          <a:custGeom>
            <a:avLst/>
            <a:gdLst>
              <a:gd name="txL" fmla="*/ 0 w 38374"/>
              <a:gd name="txT" fmla="*/ 0 h 25906"/>
              <a:gd name="txR" fmla="*/ 38374 w 38374"/>
              <a:gd name="txB" fmla="*/ 25906 h 25906"/>
            </a:gdLst>
            <a:ahLst/>
            <a:cxnLst>
              <a:cxn ang="0">
                <a:pos x="37940" y="0"/>
              </a:cxn>
              <a:cxn ang="180">
                <a:pos x="0" y="17914"/>
              </a:cxn>
              <a:cxn ang="270">
                <a:pos x="16774" y="4306"/>
              </a:cxn>
            </a:cxnLst>
            <a:rect l="txL" t="txT" r="txR" b="txB"/>
            <a:pathLst>
              <a:path w="38374" h="25906" fill="none">
                <a:moveTo>
                  <a:pt x="37940" y="0"/>
                </a:moveTo>
                <a:arcTo wR="21600" hR="21600" stAng="-689958" swAng="9146905"/>
              </a:path>
              <a:path w="38374" h="25906" stroke="0">
                <a:moveTo>
                  <a:pt x="37940" y="0"/>
                </a:moveTo>
                <a:arcTo wR="21600" hR="21600" stAng="-689958" swAng="9146905"/>
                <a:lnTo>
                  <a:pt x="16774" y="4306"/>
                </a:lnTo>
                <a:close/>
              </a:path>
            </a:pathLst>
          </a:custGeom>
          <a:noFill/>
          <a:ln w="57150" cap="flat" cmpd="sng">
            <a:solidFill>
              <a:srgbClr val="66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9130" name="文本框 89129"/>
          <p:cNvSpPr txBox="1"/>
          <p:nvPr/>
        </p:nvSpPr>
        <p:spPr>
          <a:xfrm>
            <a:off x="5076825" y="2230438"/>
            <a:ext cx="7207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>
                <a:solidFill>
                  <a:srgbClr val="66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α</a:t>
            </a:r>
            <a:endParaRPr lang="en-US" altLang="zh-CN" sz="2400" b="1">
              <a:solidFill>
                <a:srgbClr val="66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89131" name="文本框 89130"/>
          <p:cNvSpPr txBox="1"/>
          <p:nvPr/>
        </p:nvSpPr>
        <p:spPr>
          <a:xfrm>
            <a:off x="2411413" y="1052513"/>
            <a:ext cx="6477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β</a:t>
            </a:r>
            <a:endParaRPr lang="en-US" altLang="zh-CN" sz="2400" b="1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89132" name="文本框 89131"/>
          <p:cNvSpPr txBox="1"/>
          <p:nvPr/>
        </p:nvSpPr>
        <p:spPr>
          <a:xfrm>
            <a:off x="539750" y="2924175"/>
            <a:ext cx="33845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effectLst>
                  <a:outerShdw blurRad="38100" dist="38100" dir="2700000">
                    <a:srgbClr val="C0C0C0"/>
                  </a:outerShdw>
                </a:effectLst>
                <a:latin typeface="Alba Matter" pitchFamily="2" charset="0"/>
                <a:ea typeface="宋体" panose="02010600030101010101" pitchFamily="2" charset="-122"/>
              </a:rPr>
              <a:t>互为补角：</a:t>
            </a:r>
            <a:endParaRPr lang="zh-CN" altLang="en-US" sz="3600" b="1" dirty="0">
              <a:effectLst>
                <a:outerShdw blurRad="38100" dist="38100" dir="2700000">
                  <a:srgbClr val="C0C0C0"/>
                </a:outerShdw>
              </a:effectLst>
              <a:latin typeface="Alba Matter" pitchFamily="2" charset="0"/>
              <a:ea typeface="宋体" panose="02010600030101010101" pitchFamily="2" charset="-122"/>
            </a:endParaRPr>
          </a:p>
        </p:txBody>
      </p:sp>
      <p:sp>
        <p:nvSpPr>
          <p:cNvPr id="89133" name="文本框 89132"/>
          <p:cNvSpPr txBox="1"/>
          <p:nvPr/>
        </p:nvSpPr>
        <p:spPr>
          <a:xfrm>
            <a:off x="539750" y="3716338"/>
            <a:ext cx="8064500" cy="1373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chemeClr val="accent2"/>
                </a:solidFill>
                <a:latin typeface="Alba Matter" pitchFamily="2" charset="0"/>
                <a:ea typeface="黑体" panose="02010609060101010101" pitchFamily="2" charset="-122"/>
              </a:rPr>
              <a:t>       </a:t>
            </a:r>
            <a:r>
              <a:rPr lang="zh-CN" altLang="en-US" sz="2800" b="1" dirty="0">
                <a:solidFill>
                  <a:srgbClr val="FF0000"/>
                </a:solidFill>
                <a:latin typeface="Alba Matter" pitchFamily="2" charset="0"/>
                <a:ea typeface="黑体" panose="02010609060101010101" pitchFamily="2" charset="-122"/>
              </a:rPr>
              <a:t>如果两个角的和是一个平角，那么这两个角叫做互为补角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简称互补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)</a:t>
            </a:r>
            <a:r>
              <a:rPr lang="zh-CN" altLang="en-US" sz="2800" b="1" dirty="0">
                <a:solidFill>
                  <a:srgbClr val="FF0000"/>
                </a:solidFill>
                <a:latin typeface="Alba Matter" pitchFamily="2" charset="0"/>
                <a:ea typeface="黑体" panose="02010609060101010101" pitchFamily="2" charset="-122"/>
              </a:rPr>
              <a:t>，其中一个角是另一个角的补角。</a:t>
            </a:r>
            <a:endParaRPr lang="zh-CN" altLang="en-US" sz="2800" b="1" dirty="0">
              <a:solidFill>
                <a:srgbClr val="FF0000"/>
              </a:solidFill>
              <a:latin typeface="Alba Matter" pitchFamily="2" charset="0"/>
              <a:ea typeface="黑体" panose="02010609060101010101" pitchFamily="2" charset="-122"/>
            </a:endParaRPr>
          </a:p>
        </p:txBody>
      </p:sp>
      <p:sp>
        <p:nvSpPr>
          <p:cNvPr id="89134" name="文本框 89133"/>
          <p:cNvSpPr txBox="1"/>
          <p:nvPr/>
        </p:nvSpPr>
        <p:spPr>
          <a:xfrm>
            <a:off x="323850" y="4941888"/>
            <a:ext cx="38877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数学</a:t>
            </a:r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语言</a:t>
            </a:r>
            <a:r>
              <a:rPr lang="en-US" altLang="zh-CN" sz="24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∵∠1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与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∠2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互补</a:t>
            </a:r>
            <a:endParaRPr lang="zh-CN" altLang="en-US" sz="24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9135" name="文本框 89134"/>
          <p:cNvSpPr txBox="1"/>
          <p:nvPr/>
        </p:nvSpPr>
        <p:spPr>
          <a:xfrm>
            <a:off x="1763713" y="5348288"/>
            <a:ext cx="32416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∴∠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 +∠2 = 180°</a:t>
            </a:r>
            <a:endParaRPr lang="en-US" altLang="zh-CN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9136" name="文本框 89135"/>
          <p:cNvSpPr txBox="1"/>
          <p:nvPr/>
        </p:nvSpPr>
        <p:spPr>
          <a:xfrm>
            <a:off x="1763713" y="5805488"/>
            <a:ext cx="30241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或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∠1 = 180°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－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∠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endParaRPr lang="en-US" altLang="zh-CN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9137" name="文本框 89136"/>
          <p:cNvSpPr txBox="1"/>
          <p:nvPr/>
        </p:nvSpPr>
        <p:spPr>
          <a:xfrm>
            <a:off x="1692275" y="6237288"/>
            <a:ext cx="30241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或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∠2 = 180°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－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∠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endParaRPr lang="en-US" altLang="zh-CN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9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89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9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89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89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89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89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"/>
                                            </p:cond>
                                          </p:stCondLst>
                                        </p:cTn>
                                        <p:tgtEl>
                                          <p:spTgt spid="89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89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"/>
                                            </p:cond>
                                          </p:stCondLst>
                                        </p:cTn>
                                        <p:tgtEl>
                                          <p:spTgt spid="89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89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89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130" grpId="0"/>
      <p:bldP spid="89132" grpId="0"/>
      <p:bldP spid="89133" grpId="0"/>
      <p:bldP spid="89134" grpId="0"/>
      <p:bldP spid="89135" grpId="0"/>
      <p:bldP spid="89136" grpId="0"/>
      <p:bldP spid="8913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4" name="矩形 44033"/>
          <p:cNvSpPr/>
          <p:nvPr/>
        </p:nvSpPr>
        <p:spPr>
          <a:xfrm>
            <a:off x="179388" y="836613"/>
            <a:ext cx="8964612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solidFill>
                  <a:srgbClr val="FFFF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　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如图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∠1 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与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∠2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互补，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∠1 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与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∠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４互补 ，那么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∠2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与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∠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４相等吗？为什么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？</a:t>
            </a:r>
            <a:endParaRPr lang="zh-CN" altLang="en-US" sz="32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44035" name="组合 44034"/>
          <p:cNvGrpSpPr/>
          <p:nvPr/>
        </p:nvGrpSpPr>
        <p:grpSpPr>
          <a:xfrm>
            <a:off x="1692275" y="2420938"/>
            <a:ext cx="1873250" cy="935037"/>
            <a:chOff x="1247" y="2976"/>
            <a:chExt cx="1134" cy="589"/>
          </a:xfrm>
        </p:grpSpPr>
        <p:sp>
          <p:nvSpPr>
            <p:cNvPr id="44036" name="直接连接符 44035"/>
            <p:cNvSpPr/>
            <p:nvPr/>
          </p:nvSpPr>
          <p:spPr>
            <a:xfrm flipH="1">
              <a:off x="1247" y="2976"/>
              <a:ext cx="907" cy="589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4037" name="直接连接符 44036"/>
            <p:cNvSpPr/>
            <p:nvPr/>
          </p:nvSpPr>
          <p:spPr>
            <a:xfrm>
              <a:off x="1247" y="3565"/>
              <a:ext cx="1134" cy="0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4038" name="任意多边形 44037"/>
            <p:cNvSpPr/>
            <p:nvPr/>
          </p:nvSpPr>
          <p:spPr>
            <a:xfrm>
              <a:off x="1519" y="3429"/>
              <a:ext cx="45" cy="136"/>
            </a:xfrm>
            <a:custGeom>
              <a:avLst/>
              <a:gdLst/>
              <a:ahLst/>
              <a:cxnLst/>
              <a:pathLst>
                <a:path w="45" h="136">
                  <a:moveTo>
                    <a:pt x="0" y="0"/>
                  </a:moveTo>
                  <a:cubicBezTo>
                    <a:pt x="22" y="11"/>
                    <a:pt x="45" y="23"/>
                    <a:pt x="45" y="46"/>
                  </a:cubicBezTo>
                  <a:cubicBezTo>
                    <a:pt x="45" y="69"/>
                    <a:pt x="0" y="121"/>
                    <a:pt x="0" y="136"/>
                  </a:cubicBezTo>
                </a:path>
              </a:pathLst>
            </a:custGeom>
            <a:noFill/>
            <a:ln w="762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4039" name="文本框 44038"/>
            <p:cNvSpPr txBox="1"/>
            <p:nvPr/>
          </p:nvSpPr>
          <p:spPr>
            <a:xfrm>
              <a:off x="1746" y="3112"/>
              <a:ext cx="590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4000" b="1"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en-US" altLang="zh-CN" sz="40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4040" name="组合 44039"/>
          <p:cNvGrpSpPr/>
          <p:nvPr/>
        </p:nvGrpSpPr>
        <p:grpSpPr>
          <a:xfrm>
            <a:off x="252413" y="2492375"/>
            <a:ext cx="2770187" cy="865188"/>
            <a:chOff x="0" y="3022"/>
            <a:chExt cx="1745" cy="545"/>
          </a:xfrm>
        </p:grpSpPr>
        <p:sp>
          <p:nvSpPr>
            <p:cNvPr id="44041" name="直接连接符 44040"/>
            <p:cNvSpPr/>
            <p:nvPr/>
          </p:nvSpPr>
          <p:spPr>
            <a:xfrm flipV="1">
              <a:off x="884" y="3022"/>
              <a:ext cx="861" cy="544"/>
            </a:xfrm>
            <a:prstGeom prst="line">
              <a:avLst/>
            </a:prstGeom>
            <a:ln w="762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4042" name="直接连接符 44041"/>
            <p:cNvSpPr/>
            <p:nvPr/>
          </p:nvSpPr>
          <p:spPr>
            <a:xfrm>
              <a:off x="0" y="3566"/>
              <a:ext cx="884" cy="0"/>
            </a:xfrm>
            <a:prstGeom prst="line">
              <a:avLst/>
            </a:prstGeom>
            <a:ln w="762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4043" name="文本框 44042"/>
            <p:cNvSpPr txBox="1"/>
            <p:nvPr/>
          </p:nvSpPr>
          <p:spPr>
            <a:xfrm>
              <a:off x="521" y="3022"/>
              <a:ext cx="318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4400" b="1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endParaRPr lang="en-US" altLang="zh-CN" sz="44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4044" name="任意多边形 44043"/>
            <p:cNvSpPr/>
            <p:nvPr/>
          </p:nvSpPr>
          <p:spPr>
            <a:xfrm>
              <a:off x="748" y="3430"/>
              <a:ext cx="272" cy="137"/>
            </a:xfrm>
            <a:custGeom>
              <a:avLst/>
              <a:gdLst/>
              <a:ahLst/>
              <a:cxnLst/>
              <a:pathLst>
                <a:path w="227" h="106">
                  <a:moveTo>
                    <a:pt x="0" y="106"/>
                  </a:moveTo>
                  <a:cubicBezTo>
                    <a:pt x="26" y="68"/>
                    <a:pt x="52" y="30"/>
                    <a:pt x="90" y="15"/>
                  </a:cubicBezTo>
                  <a:cubicBezTo>
                    <a:pt x="128" y="0"/>
                    <a:pt x="197" y="15"/>
                    <a:pt x="227" y="15"/>
                  </a:cubicBezTo>
                </a:path>
              </a:pathLst>
            </a:custGeom>
            <a:noFill/>
            <a:ln w="762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44045" name="文本框 44044"/>
          <p:cNvSpPr txBox="1"/>
          <p:nvPr/>
        </p:nvSpPr>
        <p:spPr>
          <a:xfrm>
            <a:off x="323850" y="188913"/>
            <a:ext cx="554355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dirty="0">
                <a:latin typeface="华文行楷" panose="02010800040101010101" pitchFamily="2" charset="-122"/>
                <a:ea typeface="华文行楷" panose="02010800040101010101" pitchFamily="2" charset="-122"/>
              </a:rPr>
              <a:t>探究</a:t>
            </a:r>
            <a:r>
              <a:rPr lang="en-US" altLang="zh-CN" sz="4400">
                <a:latin typeface="华文行楷" panose="02010800040101010101" pitchFamily="2" charset="-122"/>
                <a:ea typeface="华文行楷" panose="02010800040101010101" pitchFamily="2" charset="-122"/>
              </a:rPr>
              <a:t>:</a:t>
            </a:r>
            <a:endParaRPr lang="en-US" altLang="zh-CN" sz="4400" b="1">
              <a:solidFill>
                <a:srgbClr val="FF0066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pSp>
        <p:nvGrpSpPr>
          <p:cNvPr id="44046" name="组合 44045"/>
          <p:cNvGrpSpPr/>
          <p:nvPr/>
        </p:nvGrpSpPr>
        <p:grpSpPr>
          <a:xfrm>
            <a:off x="4572000" y="2492375"/>
            <a:ext cx="2770188" cy="865188"/>
            <a:chOff x="0" y="3022"/>
            <a:chExt cx="1745" cy="545"/>
          </a:xfrm>
        </p:grpSpPr>
        <p:sp>
          <p:nvSpPr>
            <p:cNvPr id="44047" name="直接连接符 44046"/>
            <p:cNvSpPr/>
            <p:nvPr/>
          </p:nvSpPr>
          <p:spPr>
            <a:xfrm flipV="1">
              <a:off x="884" y="3022"/>
              <a:ext cx="861" cy="544"/>
            </a:xfrm>
            <a:prstGeom prst="line">
              <a:avLst/>
            </a:prstGeom>
            <a:ln w="762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4048" name="直接连接符 44047"/>
            <p:cNvSpPr/>
            <p:nvPr/>
          </p:nvSpPr>
          <p:spPr>
            <a:xfrm>
              <a:off x="0" y="3566"/>
              <a:ext cx="884" cy="0"/>
            </a:xfrm>
            <a:prstGeom prst="line">
              <a:avLst/>
            </a:prstGeom>
            <a:ln w="762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4049" name="文本框 44048"/>
            <p:cNvSpPr txBox="1"/>
            <p:nvPr/>
          </p:nvSpPr>
          <p:spPr>
            <a:xfrm>
              <a:off x="521" y="3022"/>
              <a:ext cx="318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4400" b="1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4</a:t>
              </a:r>
              <a:endParaRPr lang="en-US" altLang="zh-CN" sz="44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4050" name="任意多边形 44049"/>
            <p:cNvSpPr/>
            <p:nvPr/>
          </p:nvSpPr>
          <p:spPr>
            <a:xfrm>
              <a:off x="748" y="3430"/>
              <a:ext cx="272" cy="137"/>
            </a:xfrm>
            <a:custGeom>
              <a:avLst/>
              <a:gdLst/>
              <a:ahLst/>
              <a:cxnLst/>
              <a:pathLst>
                <a:path w="227" h="106">
                  <a:moveTo>
                    <a:pt x="0" y="106"/>
                  </a:moveTo>
                  <a:cubicBezTo>
                    <a:pt x="26" y="68"/>
                    <a:pt x="52" y="30"/>
                    <a:pt x="90" y="15"/>
                  </a:cubicBezTo>
                  <a:cubicBezTo>
                    <a:pt x="128" y="0"/>
                    <a:pt x="197" y="15"/>
                    <a:pt x="227" y="15"/>
                  </a:cubicBezTo>
                </a:path>
              </a:pathLst>
            </a:custGeom>
            <a:noFill/>
            <a:ln w="762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44056" name="文本框 44055"/>
          <p:cNvSpPr txBox="1"/>
          <p:nvPr/>
        </p:nvSpPr>
        <p:spPr>
          <a:xfrm>
            <a:off x="1258888" y="4365625"/>
            <a:ext cx="6626225" cy="1616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补角性质：</a:t>
            </a:r>
            <a:endParaRPr lang="zh-CN" altLang="en-US" sz="4000" b="1" dirty="0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4000" b="1" dirty="0">
                <a:solidFill>
                  <a:srgbClr val="FF0066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同角的补角相等</a:t>
            </a:r>
            <a:endParaRPr lang="zh-CN" altLang="en-US" sz="4000" b="1" dirty="0">
              <a:solidFill>
                <a:srgbClr val="FF0066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15607E-6 L 0.47257 1.15607E-6 " pathEditMode="relative" ptsTypes="AA">
                                      <p:cBhvr>
                                        <p:cTn id="6" dur="2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9 4.04624E-6 L -0.47431 4.04624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40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70" decel="100000"/>
                                        <p:tgtEl>
                                          <p:spTgt spid="440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770" decel="100000"/>
                                        <p:tgtEl>
                                          <p:spTgt spid="4405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5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44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44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5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4338" name="矩形 14337"/>
          <p:cNvSpPr/>
          <p:nvPr/>
        </p:nvSpPr>
        <p:spPr>
          <a:xfrm>
            <a:off x="179388" y="836613"/>
            <a:ext cx="8964612" cy="14017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solidFill>
                  <a:srgbClr val="FFFF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　</a:t>
            </a:r>
            <a:r>
              <a:rPr lang="zh-CN" altLang="en-US" sz="5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  </a:t>
            </a:r>
            <a:r>
              <a:rPr lang="zh-CN" altLang="en-US" sz="32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如图</a:t>
            </a:r>
            <a:r>
              <a:rPr lang="en-US" altLang="zh-CN" sz="32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∠1 </a:t>
            </a:r>
            <a:r>
              <a:rPr lang="zh-CN" altLang="en-US" sz="32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与</a:t>
            </a:r>
            <a:r>
              <a:rPr lang="en-US" altLang="zh-CN" sz="32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∠2</a:t>
            </a:r>
            <a:r>
              <a:rPr lang="zh-CN" altLang="en-US" sz="32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互补，</a:t>
            </a:r>
            <a:r>
              <a:rPr lang="en-US" altLang="zh-CN" sz="32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∠</a:t>
            </a:r>
            <a:r>
              <a:rPr lang="zh-CN" altLang="en-US" sz="32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３ 与</a:t>
            </a:r>
            <a:r>
              <a:rPr lang="en-US" altLang="zh-CN" sz="32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∠</a:t>
            </a:r>
            <a:r>
              <a:rPr lang="zh-CN" altLang="en-US" sz="32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４互补 ，如果</a:t>
            </a:r>
            <a:r>
              <a:rPr lang="en-US" altLang="zh-CN" sz="32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∠1</a:t>
            </a:r>
            <a:r>
              <a:rPr lang="zh-CN" altLang="en-US" sz="32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＝</a:t>
            </a:r>
            <a:r>
              <a:rPr lang="en-US" altLang="zh-CN" sz="32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∠</a:t>
            </a:r>
            <a:r>
              <a:rPr lang="zh-CN" altLang="en-US" sz="32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３</a:t>
            </a:r>
            <a:r>
              <a:rPr lang="en-US" altLang="zh-CN" sz="32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32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那么</a:t>
            </a:r>
            <a:r>
              <a:rPr lang="en-US" altLang="zh-CN" sz="32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∠2</a:t>
            </a:r>
            <a:r>
              <a:rPr lang="zh-CN" altLang="en-US" sz="32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与</a:t>
            </a:r>
            <a:r>
              <a:rPr lang="en-US" altLang="zh-CN" sz="32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∠</a:t>
            </a:r>
            <a:r>
              <a:rPr lang="zh-CN" altLang="en-US" sz="32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４相等吗？为什么</a:t>
            </a:r>
            <a:r>
              <a:rPr lang="zh-CN" altLang="en-US" sz="3200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？</a:t>
            </a:r>
            <a:endParaRPr lang="zh-CN" altLang="en-US" sz="3200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14339" name="组合 14338"/>
          <p:cNvGrpSpPr/>
          <p:nvPr/>
        </p:nvGrpSpPr>
        <p:grpSpPr>
          <a:xfrm>
            <a:off x="1692275" y="2420938"/>
            <a:ext cx="1873250" cy="935037"/>
            <a:chOff x="1247" y="2976"/>
            <a:chExt cx="1134" cy="589"/>
          </a:xfrm>
        </p:grpSpPr>
        <p:sp>
          <p:nvSpPr>
            <p:cNvPr id="14340" name="直接连接符 14339"/>
            <p:cNvSpPr/>
            <p:nvPr/>
          </p:nvSpPr>
          <p:spPr>
            <a:xfrm flipH="1">
              <a:off x="1247" y="2976"/>
              <a:ext cx="907" cy="589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41" name="直接连接符 14340"/>
            <p:cNvSpPr/>
            <p:nvPr/>
          </p:nvSpPr>
          <p:spPr>
            <a:xfrm>
              <a:off x="1247" y="3565"/>
              <a:ext cx="1134" cy="0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42" name="任意多边形 14341"/>
            <p:cNvSpPr/>
            <p:nvPr/>
          </p:nvSpPr>
          <p:spPr>
            <a:xfrm>
              <a:off x="1519" y="3429"/>
              <a:ext cx="45" cy="136"/>
            </a:xfrm>
            <a:custGeom>
              <a:avLst/>
              <a:gdLst/>
              <a:ahLst/>
              <a:cxnLst/>
              <a:pathLst>
                <a:path w="45" h="136">
                  <a:moveTo>
                    <a:pt x="0" y="0"/>
                  </a:moveTo>
                  <a:cubicBezTo>
                    <a:pt x="22" y="11"/>
                    <a:pt x="45" y="23"/>
                    <a:pt x="45" y="46"/>
                  </a:cubicBezTo>
                  <a:cubicBezTo>
                    <a:pt x="45" y="69"/>
                    <a:pt x="0" y="121"/>
                    <a:pt x="0" y="136"/>
                  </a:cubicBezTo>
                </a:path>
              </a:pathLst>
            </a:custGeom>
            <a:noFill/>
            <a:ln w="762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43" name="文本框 14342"/>
            <p:cNvSpPr txBox="1"/>
            <p:nvPr/>
          </p:nvSpPr>
          <p:spPr>
            <a:xfrm>
              <a:off x="1746" y="3112"/>
              <a:ext cx="590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4000" b="1"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en-US" altLang="zh-CN" sz="40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4349" name="组合 14348"/>
          <p:cNvGrpSpPr/>
          <p:nvPr/>
        </p:nvGrpSpPr>
        <p:grpSpPr>
          <a:xfrm>
            <a:off x="252413" y="2492375"/>
            <a:ext cx="2770187" cy="865188"/>
            <a:chOff x="0" y="3022"/>
            <a:chExt cx="1745" cy="545"/>
          </a:xfrm>
        </p:grpSpPr>
        <p:sp>
          <p:nvSpPr>
            <p:cNvPr id="14350" name="直接连接符 14349"/>
            <p:cNvSpPr/>
            <p:nvPr/>
          </p:nvSpPr>
          <p:spPr>
            <a:xfrm flipV="1">
              <a:off x="884" y="3022"/>
              <a:ext cx="861" cy="544"/>
            </a:xfrm>
            <a:prstGeom prst="line">
              <a:avLst/>
            </a:prstGeom>
            <a:ln w="762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51" name="直接连接符 14350"/>
            <p:cNvSpPr/>
            <p:nvPr/>
          </p:nvSpPr>
          <p:spPr>
            <a:xfrm>
              <a:off x="0" y="3566"/>
              <a:ext cx="884" cy="0"/>
            </a:xfrm>
            <a:prstGeom prst="line">
              <a:avLst/>
            </a:prstGeom>
            <a:ln w="762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52" name="文本框 14351"/>
            <p:cNvSpPr txBox="1"/>
            <p:nvPr/>
          </p:nvSpPr>
          <p:spPr>
            <a:xfrm>
              <a:off x="521" y="3022"/>
              <a:ext cx="318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4400" b="1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endParaRPr lang="en-US" altLang="zh-CN" sz="44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353" name="任意多边形 14352"/>
            <p:cNvSpPr/>
            <p:nvPr/>
          </p:nvSpPr>
          <p:spPr>
            <a:xfrm>
              <a:off x="748" y="3430"/>
              <a:ext cx="272" cy="137"/>
            </a:xfrm>
            <a:custGeom>
              <a:avLst/>
              <a:gdLst/>
              <a:ahLst/>
              <a:cxnLst/>
              <a:pathLst>
                <a:path w="227" h="106">
                  <a:moveTo>
                    <a:pt x="0" y="106"/>
                  </a:moveTo>
                  <a:cubicBezTo>
                    <a:pt x="26" y="68"/>
                    <a:pt x="52" y="30"/>
                    <a:pt x="90" y="15"/>
                  </a:cubicBezTo>
                  <a:cubicBezTo>
                    <a:pt x="128" y="0"/>
                    <a:pt x="197" y="15"/>
                    <a:pt x="227" y="15"/>
                  </a:cubicBezTo>
                </a:path>
              </a:pathLst>
            </a:custGeom>
            <a:noFill/>
            <a:ln w="762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4354" name="文本框 14353"/>
          <p:cNvSpPr txBox="1"/>
          <p:nvPr/>
        </p:nvSpPr>
        <p:spPr>
          <a:xfrm>
            <a:off x="323850" y="188913"/>
            <a:ext cx="554355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dirty="0">
                <a:latin typeface="华文行楷" panose="02010800040101010101" pitchFamily="2" charset="-122"/>
                <a:ea typeface="华文行楷" panose="02010800040101010101" pitchFamily="2" charset="-122"/>
              </a:rPr>
              <a:t>探究</a:t>
            </a:r>
            <a:r>
              <a:rPr lang="en-US" altLang="zh-CN" sz="4400">
                <a:latin typeface="华文行楷" panose="02010800040101010101" pitchFamily="2" charset="-122"/>
                <a:ea typeface="华文行楷" panose="02010800040101010101" pitchFamily="2" charset="-122"/>
              </a:rPr>
              <a:t>:</a:t>
            </a:r>
            <a:endParaRPr lang="en-US" altLang="zh-CN" sz="4400" b="1">
              <a:solidFill>
                <a:srgbClr val="FF0066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pSp>
        <p:nvGrpSpPr>
          <p:cNvPr id="14361" name="组合 14360"/>
          <p:cNvGrpSpPr/>
          <p:nvPr/>
        </p:nvGrpSpPr>
        <p:grpSpPr>
          <a:xfrm>
            <a:off x="4572000" y="2492375"/>
            <a:ext cx="2770188" cy="865188"/>
            <a:chOff x="0" y="3022"/>
            <a:chExt cx="1745" cy="545"/>
          </a:xfrm>
        </p:grpSpPr>
        <p:sp>
          <p:nvSpPr>
            <p:cNvPr id="14362" name="直接连接符 14361"/>
            <p:cNvSpPr/>
            <p:nvPr/>
          </p:nvSpPr>
          <p:spPr>
            <a:xfrm flipV="1">
              <a:off x="884" y="3022"/>
              <a:ext cx="861" cy="544"/>
            </a:xfrm>
            <a:prstGeom prst="line">
              <a:avLst/>
            </a:prstGeom>
            <a:ln w="762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63" name="直接连接符 14362"/>
            <p:cNvSpPr/>
            <p:nvPr/>
          </p:nvSpPr>
          <p:spPr>
            <a:xfrm>
              <a:off x="0" y="3566"/>
              <a:ext cx="884" cy="0"/>
            </a:xfrm>
            <a:prstGeom prst="line">
              <a:avLst/>
            </a:prstGeom>
            <a:ln w="762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64" name="文本框 14363"/>
            <p:cNvSpPr txBox="1"/>
            <p:nvPr/>
          </p:nvSpPr>
          <p:spPr>
            <a:xfrm>
              <a:off x="521" y="3022"/>
              <a:ext cx="318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4400" b="1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4</a:t>
              </a:r>
              <a:endParaRPr lang="en-US" altLang="zh-CN" sz="44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365" name="任意多边形 14364"/>
            <p:cNvSpPr/>
            <p:nvPr/>
          </p:nvSpPr>
          <p:spPr>
            <a:xfrm>
              <a:off x="748" y="3430"/>
              <a:ext cx="272" cy="137"/>
            </a:xfrm>
            <a:custGeom>
              <a:avLst/>
              <a:gdLst/>
              <a:ahLst/>
              <a:cxnLst/>
              <a:pathLst>
                <a:path w="227" h="106">
                  <a:moveTo>
                    <a:pt x="0" y="106"/>
                  </a:moveTo>
                  <a:cubicBezTo>
                    <a:pt x="26" y="68"/>
                    <a:pt x="52" y="30"/>
                    <a:pt x="90" y="15"/>
                  </a:cubicBezTo>
                  <a:cubicBezTo>
                    <a:pt x="128" y="0"/>
                    <a:pt x="197" y="15"/>
                    <a:pt x="227" y="15"/>
                  </a:cubicBezTo>
                </a:path>
              </a:pathLst>
            </a:custGeom>
            <a:noFill/>
            <a:ln w="762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4366" name="组合 14365"/>
          <p:cNvGrpSpPr/>
          <p:nvPr/>
        </p:nvGrpSpPr>
        <p:grpSpPr>
          <a:xfrm>
            <a:off x="6011863" y="2420938"/>
            <a:ext cx="1873250" cy="935037"/>
            <a:chOff x="1247" y="2976"/>
            <a:chExt cx="1134" cy="589"/>
          </a:xfrm>
        </p:grpSpPr>
        <p:sp>
          <p:nvSpPr>
            <p:cNvPr id="14367" name="直接连接符 14366"/>
            <p:cNvSpPr/>
            <p:nvPr/>
          </p:nvSpPr>
          <p:spPr>
            <a:xfrm flipH="1">
              <a:off x="1247" y="2976"/>
              <a:ext cx="907" cy="589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68" name="直接连接符 14367"/>
            <p:cNvSpPr/>
            <p:nvPr/>
          </p:nvSpPr>
          <p:spPr>
            <a:xfrm>
              <a:off x="1247" y="3565"/>
              <a:ext cx="1134" cy="0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69" name="任意多边形 14368"/>
            <p:cNvSpPr/>
            <p:nvPr/>
          </p:nvSpPr>
          <p:spPr>
            <a:xfrm>
              <a:off x="1519" y="3429"/>
              <a:ext cx="45" cy="136"/>
            </a:xfrm>
            <a:custGeom>
              <a:avLst/>
              <a:gdLst/>
              <a:ahLst/>
              <a:cxnLst/>
              <a:pathLst>
                <a:path w="45" h="136">
                  <a:moveTo>
                    <a:pt x="0" y="0"/>
                  </a:moveTo>
                  <a:cubicBezTo>
                    <a:pt x="22" y="11"/>
                    <a:pt x="45" y="23"/>
                    <a:pt x="45" y="46"/>
                  </a:cubicBezTo>
                  <a:cubicBezTo>
                    <a:pt x="45" y="69"/>
                    <a:pt x="0" y="121"/>
                    <a:pt x="0" y="136"/>
                  </a:cubicBezTo>
                </a:path>
              </a:pathLst>
            </a:custGeom>
            <a:noFill/>
            <a:ln w="762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70" name="文本框 14369"/>
            <p:cNvSpPr txBox="1"/>
            <p:nvPr/>
          </p:nvSpPr>
          <p:spPr>
            <a:xfrm>
              <a:off x="1746" y="3112"/>
              <a:ext cx="590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4000" b="1">
                  <a:latin typeface="Arial" panose="020B0604020202020204" pitchFamily="34" charset="0"/>
                  <a:ea typeface="宋体" panose="02010600030101010101" pitchFamily="2" charset="-122"/>
                </a:rPr>
                <a:t>3</a:t>
              </a:r>
              <a:endParaRPr lang="en-US" altLang="zh-CN" sz="40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4371" name="文本框 14370"/>
          <p:cNvSpPr txBox="1"/>
          <p:nvPr/>
        </p:nvSpPr>
        <p:spPr>
          <a:xfrm>
            <a:off x="1258888" y="4365625"/>
            <a:ext cx="6626225" cy="1616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补角性质：</a:t>
            </a:r>
            <a:endParaRPr lang="zh-CN" altLang="en-US" sz="4000" b="1" dirty="0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4000" b="1" dirty="0">
                <a:solidFill>
                  <a:srgbClr val="FF0066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同角或等角的补角相等</a:t>
            </a:r>
            <a:endParaRPr lang="zh-CN" altLang="en-US" sz="4000" b="1" dirty="0">
              <a:solidFill>
                <a:srgbClr val="FF0066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15607E-6 L 0.47257 1.15607E-6 " pathEditMode="relative" ptsTypes="AA">
                                      <p:cBhvr>
                                        <p:cTn id="6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9 4.04624E-6 L -0.47431 4.04624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43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70" decel="100000"/>
                                        <p:tgtEl>
                                          <p:spTgt spid="143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770" decel="100000"/>
                                        <p:tgtEl>
                                          <p:spTgt spid="1437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37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14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14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7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68610" name="组合 68609"/>
          <p:cNvGrpSpPr/>
          <p:nvPr/>
        </p:nvGrpSpPr>
        <p:grpSpPr>
          <a:xfrm>
            <a:off x="2771775" y="476250"/>
            <a:ext cx="1371600" cy="2590800"/>
            <a:chOff x="2016" y="816"/>
            <a:chExt cx="864" cy="1632"/>
          </a:xfrm>
        </p:grpSpPr>
        <p:sp>
          <p:nvSpPr>
            <p:cNvPr id="68611" name="直接连接符 68610"/>
            <p:cNvSpPr/>
            <p:nvPr/>
          </p:nvSpPr>
          <p:spPr>
            <a:xfrm>
              <a:off x="2016" y="816"/>
              <a:ext cx="0" cy="1632"/>
            </a:xfrm>
            <a:prstGeom prst="line">
              <a:avLst/>
            </a:prstGeom>
            <a:ln w="5715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8612" name="直接连接符 68611"/>
            <p:cNvSpPr/>
            <p:nvPr/>
          </p:nvSpPr>
          <p:spPr>
            <a:xfrm flipV="1">
              <a:off x="2016" y="864"/>
              <a:ext cx="864" cy="1584"/>
            </a:xfrm>
            <a:prstGeom prst="line">
              <a:avLst/>
            </a:prstGeom>
            <a:ln w="5715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68613" name="组合 68612"/>
          <p:cNvGrpSpPr/>
          <p:nvPr/>
        </p:nvGrpSpPr>
        <p:grpSpPr>
          <a:xfrm>
            <a:off x="3686175" y="552450"/>
            <a:ext cx="2819400" cy="2514600"/>
            <a:chOff x="2016" y="864"/>
            <a:chExt cx="1776" cy="1584"/>
          </a:xfrm>
        </p:grpSpPr>
        <p:sp>
          <p:nvSpPr>
            <p:cNvPr id="68614" name="直接连接符 68613"/>
            <p:cNvSpPr/>
            <p:nvPr/>
          </p:nvSpPr>
          <p:spPr>
            <a:xfrm flipV="1">
              <a:off x="2016" y="864"/>
              <a:ext cx="864" cy="1584"/>
            </a:xfrm>
            <a:prstGeom prst="line">
              <a:avLst/>
            </a:prstGeom>
            <a:ln w="5715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8615" name="直接连接符 68614"/>
            <p:cNvSpPr/>
            <p:nvPr/>
          </p:nvSpPr>
          <p:spPr>
            <a:xfrm>
              <a:off x="2016" y="2448"/>
              <a:ext cx="1776" cy="0"/>
            </a:xfrm>
            <a:prstGeom prst="line">
              <a:avLst/>
            </a:prstGeom>
            <a:ln w="5715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68616" name="组合 68615"/>
          <p:cNvGrpSpPr/>
          <p:nvPr/>
        </p:nvGrpSpPr>
        <p:grpSpPr>
          <a:xfrm>
            <a:off x="3228975" y="552450"/>
            <a:ext cx="2819400" cy="2514600"/>
            <a:chOff x="2016" y="864"/>
            <a:chExt cx="1776" cy="1584"/>
          </a:xfrm>
        </p:grpSpPr>
        <p:sp>
          <p:nvSpPr>
            <p:cNvPr id="68617" name="直接连接符 68616"/>
            <p:cNvSpPr/>
            <p:nvPr/>
          </p:nvSpPr>
          <p:spPr>
            <a:xfrm flipV="1">
              <a:off x="2016" y="864"/>
              <a:ext cx="864" cy="1584"/>
            </a:xfrm>
            <a:prstGeom prst="line">
              <a:avLst/>
            </a:prstGeom>
            <a:ln w="5715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8618" name="直接连接符 68617"/>
            <p:cNvSpPr/>
            <p:nvPr/>
          </p:nvSpPr>
          <p:spPr>
            <a:xfrm>
              <a:off x="2016" y="2448"/>
              <a:ext cx="1776" cy="0"/>
            </a:xfrm>
            <a:prstGeom prst="line">
              <a:avLst/>
            </a:prstGeom>
            <a:ln w="5715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68619" name="组合 68618"/>
          <p:cNvGrpSpPr/>
          <p:nvPr/>
        </p:nvGrpSpPr>
        <p:grpSpPr>
          <a:xfrm>
            <a:off x="3457575" y="552450"/>
            <a:ext cx="2819400" cy="2514600"/>
            <a:chOff x="2016" y="864"/>
            <a:chExt cx="1776" cy="1584"/>
          </a:xfrm>
        </p:grpSpPr>
        <p:sp>
          <p:nvSpPr>
            <p:cNvPr id="68620" name="直接连接符 68619"/>
            <p:cNvSpPr/>
            <p:nvPr/>
          </p:nvSpPr>
          <p:spPr>
            <a:xfrm flipV="1">
              <a:off x="2016" y="864"/>
              <a:ext cx="864" cy="1584"/>
            </a:xfrm>
            <a:prstGeom prst="line">
              <a:avLst/>
            </a:prstGeom>
            <a:ln w="5715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8621" name="直接连接符 68620"/>
            <p:cNvSpPr/>
            <p:nvPr/>
          </p:nvSpPr>
          <p:spPr>
            <a:xfrm>
              <a:off x="2016" y="2448"/>
              <a:ext cx="1776" cy="0"/>
            </a:xfrm>
            <a:prstGeom prst="line">
              <a:avLst/>
            </a:prstGeom>
            <a:ln w="5715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68622" name="组合 68621"/>
          <p:cNvGrpSpPr/>
          <p:nvPr/>
        </p:nvGrpSpPr>
        <p:grpSpPr>
          <a:xfrm>
            <a:off x="3000375" y="552450"/>
            <a:ext cx="2819400" cy="2514600"/>
            <a:chOff x="2016" y="864"/>
            <a:chExt cx="1776" cy="1584"/>
          </a:xfrm>
        </p:grpSpPr>
        <p:sp>
          <p:nvSpPr>
            <p:cNvPr id="68623" name="直接连接符 68622"/>
            <p:cNvSpPr/>
            <p:nvPr/>
          </p:nvSpPr>
          <p:spPr>
            <a:xfrm flipV="1">
              <a:off x="2016" y="864"/>
              <a:ext cx="864" cy="1584"/>
            </a:xfrm>
            <a:prstGeom prst="line">
              <a:avLst/>
            </a:prstGeom>
            <a:ln w="5715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8624" name="直接连接符 68623"/>
            <p:cNvSpPr/>
            <p:nvPr/>
          </p:nvSpPr>
          <p:spPr>
            <a:xfrm>
              <a:off x="2016" y="2448"/>
              <a:ext cx="1776" cy="0"/>
            </a:xfrm>
            <a:prstGeom prst="line">
              <a:avLst/>
            </a:prstGeom>
            <a:ln w="5715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68625" name="组合 68624"/>
          <p:cNvGrpSpPr/>
          <p:nvPr/>
        </p:nvGrpSpPr>
        <p:grpSpPr>
          <a:xfrm>
            <a:off x="2771775" y="552450"/>
            <a:ext cx="2819400" cy="2514600"/>
            <a:chOff x="2016" y="864"/>
            <a:chExt cx="1776" cy="1584"/>
          </a:xfrm>
        </p:grpSpPr>
        <p:grpSp>
          <p:nvGrpSpPr>
            <p:cNvPr id="68626" name="组合 68625"/>
            <p:cNvGrpSpPr/>
            <p:nvPr/>
          </p:nvGrpSpPr>
          <p:grpSpPr>
            <a:xfrm>
              <a:off x="2016" y="864"/>
              <a:ext cx="1776" cy="1584"/>
              <a:chOff x="2016" y="864"/>
              <a:chExt cx="1776" cy="1584"/>
            </a:xfrm>
          </p:grpSpPr>
          <p:sp>
            <p:nvSpPr>
              <p:cNvPr id="68627" name="直接连接符 68626"/>
              <p:cNvSpPr/>
              <p:nvPr/>
            </p:nvSpPr>
            <p:spPr>
              <a:xfrm flipV="1">
                <a:off x="2016" y="864"/>
                <a:ext cx="864" cy="1584"/>
              </a:xfrm>
              <a:prstGeom prst="line">
                <a:avLst/>
              </a:prstGeom>
              <a:ln w="57150" cap="flat" cmpd="sng">
                <a:solidFill>
                  <a:srgbClr val="FF66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68628" name="直接连接符 68627"/>
              <p:cNvSpPr/>
              <p:nvPr/>
            </p:nvSpPr>
            <p:spPr>
              <a:xfrm>
                <a:off x="2016" y="2448"/>
                <a:ext cx="1776" cy="0"/>
              </a:xfrm>
              <a:prstGeom prst="line">
                <a:avLst/>
              </a:prstGeom>
              <a:ln w="57150" cap="flat" cmpd="sng">
                <a:solidFill>
                  <a:srgbClr val="FF66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68629" name="任意多边形 68628"/>
            <p:cNvSpPr/>
            <p:nvPr/>
          </p:nvSpPr>
          <p:spPr>
            <a:xfrm>
              <a:off x="2160" y="2208"/>
              <a:ext cx="192" cy="223"/>
            </a:xfrm>
            <a:custGeom>
              <a:avLst/>
              <a:gdLst>
                <a:gd name="txL" fmla="*/ 0 w 21600"/>
                <a:gd name="txT" fmla="*/ 0 h 24954"/>
                <a:gd name="txR" fmla="*/ 21600 w 21600"/>
                <a:gd name="txB" fmla="*/ 24954 h 24954"/>
              </a:gdLst>
              <a:ahLst/>
              <a:cxnLst>
                <a:cxn ang="270">
                  <a:pos x="0" y="0"/>
                </a:cxn>
                <a:cxn ang="90">
                  <a:pos x="21337" y="24954"/>
                </a:cxn>
                <a:cxn ang="90">
                  <a:pos x="0" y="21600"/>
                </a:cxn>
              </a:cxnLst>
              <a:rect l="txL" t="txT" r="txR" b="txB"/>
              <a:pathLst>
                <a:path w="21600" h="24954" fill="none">
                  <a:moveTo>
                    <a:pt x="0" y="0"/>
                  </a:moveTo>
                  <a:arcTo wR="21600" hR="21600" stAng="-5400000" swAng="5935999"/>
                </a:path>
                <a:path w="21600" h="24954" stroke="0">
                  <a:moveTo>
                    <a:pt x="0" y="0"/>
                  </a:moveTo>
                  <a:arcTo wR="21600" hR="21600" stAng="-5400000" swAng="5935999"/>
                  <a:lnTo>
                    <a:pt x="0" y="21600"/>
                  </a:lnTo>
                  <a:close/>
                </a:path>
              </a:pathLst>
            </a:custGeom>
            <a:noFill/>
            <a:ln w="57150" cap="flat" cmpd="sng">
              <a:solidFill>
                <a:srgbClr val="66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68630" name="组合 68629"/>
          <p:cNvGrpSpPr/>
          <p:nvPr/>
        </p:nvGrpSpPr>
        <p:grpSpPr>
          <a:xfrm>
            <a:off x="3838575" y="552450"/>
            <a:ext cx="2819400" cy="2514600"/>
            <a:chOff x="2688" y="864"/>
            <a:chExt cx="1776" cy="1584"/>
          </a:xfrm>
        </p:grpSpPr>
        <p:grpSp>
          <p:nvGrpSpPr>
            <p:cNvPr id="68631" name="组合 68630"/>
            <p:cNvGrpSpPr/>
            <p:nvPr/>
          </p:nvGrpSpPr>
          <p:grpSpPr>
            <a:xfrm>
              <a:off x="2688" y="864"/>
              <a:ext cx="1776" cy="1584"/>
              <a:chOff x="2016" y="864"/>
              <a:chExt cx="1776" cy="1584"/>
            </a:xfrm>
          </p:grpSpPr>
          <p:sp>
            <p:nvSpPr>
              <p:cNvPr id="68632" name="直接连接符 68631"/>
              <p:cNvSpPr/>
              <p:nvPr/>
            </p:nvSpPr>
            <p:spPr>
              <a:xfrm flipV="1">
                <a:off x="2016" y="864"/>
                <a:ext cx="864" cy="1584"/>
              </a:xfrm>
              <a:prstGeom prst="line">
                <a:avLst/>
              </a:prstGeom>
              <a:ln w="57150" cap="flat" cmpd="sng">
                <a:solidFill>
                  <a:srgbClr val="FF66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68633" name="直接连接符 68632"/>
              <p:cNvSpPr/>
              <p:nvPr/>
            </p:nvSpPr>
            <p:spPr>
              <a:xfrm>
                <a:off x="2016" y="2448"/>
                <a:ext cx="1776" cy="0"/>
              </a:xfrm>
              <a:prstGeom prst="line">
                <a:avLst/>
              </a:prstGeom>
              <a:ln w="57150" cap="flat" cmpd="sng">
                <a:solidFill>
                  <a:srgbClr val="FF66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68634" name="任意多边形 68633"/>
            <p:cNvSpPr/>
            <p:nvPr/>
          </p:nvSpPr>
          <p:spPr>
            <a:xfrm>
              <a:off x="2832" y="2208"/>
              <a:ext cx="192" cy="223"/>
            </a:xfrm>
            <a:custGeom>
              <a:avLst/>
              <a:gdLst>
                <a:gd name="txL" fmla="*/ 0 w 21600"/>
                <a:gd name="txT" fmla="*/ 0 h 24954"/>
                <a:gd name="txR" fmla="*/ 21600 w 21600"/>
                <a:gd name="txB" fmla="*/ 24954 h 24954"/>
              </a:gdLst>
              <a:ahLst/>
              <a:cxnLst>
                <a:cxn ang="270">
                  <a:pos x="0" y="0"/>
                </a:cxn>
                <a:cxn ang="90">
                  <a:pos x="21337" y="24954"/>
                </a:cxn>
                <a:cxn ang="90">
                  <a:pos x="0" y="21600"/>
                </a:cxn>
              </a:cxnLst>
              <a:rect l="txL" t="txT" r="txR" b="txB"/>
              <a:pathLst>
                <a:path w="21600" h="24954" fill="none">
                  <a:moveTo>
                    <a:pt x="0" y="0"/>
                  </a:moveTo>
                  <a:arcTo wR="21600" hR="21600" stAng="-5400000" swAng="5935999"/>
                </a:path>
                <a:path w="21600" h="24954" stroke="0">
                  <a:moveTo>
                    <a:pt x="0" y="0"/>
                  </a:moveTo>
                  <a:arcTo wR="21600" hR="21600" stAng="-5400000" swAng="5935999"/>
                  <a:lnTo>
                    <a:pt x="0" y="21600"/>
                  </a:lnTo>
                  <a:close/>
                </a:path>
              </a:pathLst>
            </a:custGeom>
            <a:noFill/>
            <a:ln w="57150" cap="flat" cmpd="sng">
              <a:solidFill>
                <a:srgbClr val="66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68635" name="任意多边形 68634"/>
          <p:cNvSpPr/>
          <p:nvPr/>
        </p:nvSpPr>
        <p:spPr>
          <a:xfrm>
            <a:off x="2771775" y="2457450"/>
            <a:ext cx="285750" cy="239713"/>
          </a:xfrm>
          <a:custGeom>
            <a:avLst/>
            <a:gdLst>
              <a:gd name="txL" fmla="*/ 0 w 13488"/>
              <a:gd name="txT" fmla="*/ 0 h 21600"/>
              <a:gd name="txR" fmla="*/ 13488 w 13488"/>
              <a:gd name="txB" fmla="*/ 21600 h 21600"/>
            </a:gdLst>
            <a:ahLst/>
            <a:cxnLst>
              <a:cxn ang="270">
                <a:pos x="0" y="0"/>
              </a:cxn>
              <a:cxn ang="270">
                <a:pos x="13487" y="4728"/>
              </a:cxn>
              <a:cxn ang="90">
                <a:pos x="0" y="21600"/>
              </a:cxn>
            </a:cxnLst>
            <a:rect l="txL" t="txT" r="txR" b="txB"/>
            <a:pathLst>
              <a:path w="13488" h="21600" fill="none">
                <a:moveTo>
                  <a:pt x="0" y="0"/>
                </a:moveTo>
                <a:arcTo wR="21600" hR="21600" stAng="-5400000" swAng="2318271"/>
              </a:path>
              <a:path w="13488" h="21600" stroke="0">
                <a:moveTo>
                  <a:pt x="0" y="0"/>
                </a:moveTo>
                <a:arcTo wR="21600" hR="21600" stAng="-5400000" swAng="2318271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sz="2400" dirty="0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8636" name="文本框 68635"/>
          <p:cNvSpPr txBox="1"/>
          <p:nvPr/>
        </p:nvSpPr>
        <p:spPr>
          <a:xfrm>
            <a:off x="1331913" y="3789363"/>
            <a:ext cx="5184775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dirty="0">
              <a:latin typeface="Alba Matter" pitchFamily="2" charset="0"/>
              <a:ea typeface="宋体" panose="02010600030101010101" pitchFamily="2" charset="-122"/>
            </a:endParaRPr>
          </a:p>
        </p:txBody>
      </p:sp>
      <p:sp>
        <p:nvSpPr>
          <p:cNvPr id="68637" name="标题 68636"/>
          <p:cNvSpPr>
            <a:spLocks noGrp="1" noRot="1"/>
          </p:cNvSpPr>
          <p:nvPr>
            <p:ph type="title"/>
          </p:nvPr>
        </p:nvSpPr>
        <p:spPr>
          <a:xfrm>
            <a:off x="468313" y="2781300"/>
            <a:ext cx="8229600" cy="1143000"/>
          </a:xfrm>
          <a:ln/>
        </p:spPr>
        <p:txBody>
          <a:bodyPr anchor="ctr"/>
          <a:p>
            <a:pPr algn="l"/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</a:rPr>
              <a:t>互为余角</a:t>
            </a:r>
            <a:r>
              <a:rPr lang="en-US" altLang="zh-CN" sz="3600" b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</a:rPr>
              <a:t>:</a:t>
            </a:r>
            <a:endParaRPr lang="en-US" altLang="zh-CN" sz="3600" b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  <p:sp>
        <p:nvSpPr>
          <p:cNvPr id="68638" name="文本框 68637"/>
          <p:cNvSpPr txBox="1"/>
          <p:nvPr/>
        </p:nvSpPr>
        <p:spPr>
          <a:xfrm>
            <a:off x="611188" y="4797425"/>
            <a:ext cx="76327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数学语言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:∵∠1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与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∠2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互余</a:t>
            </a:r>
            <a:endParaRPr lang="zh-CN" altLang="en-US" sz="24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8639" name="矩形 68638"/>
          <p:cNvSpPr/>
          <p:nvPr/>
        </p:nvSpPr>
        <p:spPr>
          <a:xfrm>
            <a:off x="250825" y="3429000"/>
            <a:ext cx="8893175" cy="1281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endParaRPr lang="en-US" altLang="zh-CN" b="1" dirty="0">
              <a:solidFill>
                <a:srgbClr val="800080"/>
              </a:solidFill>
              <a:effectLst>
                <a:outerShdw blurRad="38100" dist="38100" dir="2700000">
                  <a:srgbClr val="C0C0C0"/>
                </a:outerShdw>
              </a:effectLst>
              <a:latin typeface="Alba Matter" pitchFamily="2" charset="0"/>
              <a:ea typeface="宋体" panose="02010600030101010101" pitchFamily="2" charset="-122"/>
            </a:endParaRPr>
          </a:p>
          <a:p>
            <a:r>
              <a:rPr lang="en-US" altLang="zh-CN" sz="3200" dirty="0">
                <a:solidFill>
                  <a:schemeClr val="accent2"/>
                </a:solidFill>
                <a:latin typeface="Alba Matter" pitchFamily="2" charset="0"/>
                <a:ea typeface="宋体" panose="02010600030101010101" pitchFamily="2" charset="-122"/>
              </a:rPr>
              <a:t>       </a:t>
            </a:r>
            <a:r>
              <a:rPr lang="zh-CN" altLang="en-US" sz="2800" u="sng" dirty="0">
                <a:solidFill>
                  <a:srgbClr val="FF0000"/>
                </a:solidFill>
                <a:latin typeface="Alba Matter" pitchFamily="2" charset="0"/>
                <a:ea typeface="黑体" panose="02010609060101010101" pitchFamily="2" charset="-122"/>
              </a:rPr>
              <a:t>如果两个角的和是一个直角，那么这两个角叫做互为余角（简称互余），其中一个角是另一个角的余角。</a:t>
            </a:r>
            <a:endParaRPr lang="zh-CN" altLang="en-US" sz="2800" u="sng" dirty="0">
              <a:solidFill>
                <a:srgbClr val="FF0000"/>
              </a:solidFill>
              <a:latin typeface="Alba Matter" pitchFamily="2" charset="0"/>
              <a:ea typeface="黑体" panose="02010609060101010101" pitchFamily="2" charset="-122"/>
            </a:endParaRPr>
          </a:p>
        </p:txBody>
      </p:sp>
      <p:sp>
        <p:nvSpPr>
          <p:cNvPr id="68640" name="文本框 68639"/>
          <p:cNvSpPr txBox="1"/>
          <p:nvPr/>
        </p:nvSpPr>
        <p:spPr>
          <a:xfrm>
            <a:off x="1979613" y="5214938"/>
            <a:ext cx="345598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∴∠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 +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∠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 = 90</a:t>
            </a:r>
            <a:r>
              <a:rPr lang="en-US" altLang="zh-CN" sz="2800" b="1" baseline="3000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°</a:t>
            </a:r>
            <a:endParaRPr lang="en-US" altLang="zh-CN" sz="2800" b="1">
              <a:solidFill>
                <a:srgbClr val="0000FF"/>
              </a:solidFill>
              <a:latin typeface="Alba Matter" pitchFamily="2" charset="0"/>
              <a:ea typeface="黑体" panose="02010609060101010101" pitchFamily="2" charset="-122"/>
            </a:endParaRPr>
          </a:p>
        </p:txBody>
      </p:sp>
      <p:sp>
        <p:nvSpPr>
          <p:cNvPr id="68641" name="文本框 68640"/>
          <p:cNvSpPr txBox="1"/>
          <p:nvPr/>
        </p:nvSpPr>
        <p:spPr>
          <a:xfrm>
            <a:off x="2193925" y="5734050"/>
            <a:ext cx="32416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Alba Matter" pitchFamily="2" charset="0"/>
                <a:ea typeface="黑体" panose="02010609060101010101" pitchFamily="2" charset="-122"/>
              </a:rPr>
              <a:t>或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∠1 = 90°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－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∠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endParaRPr lang="en-US" altLang="zh-CN" sz="24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8642" name="文本框 68641"/>
          <p:cNvSpPr txBox="1"/>
          <p:nvPr/>
        </p:nvSpPr>
        <p:spPr>
          <a:xfrm>
            <a:off x="1908175" y="6211888"/>
            <a:ext cx="33115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或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∠2 = 90°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－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∠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endParaRPr lang="en-US" altLang="zh-CN" sz="24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8643" name="文本框 68642"/>
          <p:cNvSpPr txBox="1"/>
          <p:nvPr/>
        </p:nvSpPr>
        <p:spPr>
          <a:xfrm>
            <a:off x="2843213" y="2125663"/>
            <a:ext cx="287337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>
                <a:solidFill>
                  <a:srgbClr val="0000FF"/>
                </a:solidFill>
                <a:latin typeface="Alba Matter" pitchFamily="2" charset="0"/>
                <a:ea typeface="宋体" panose="02010600030101010101" pitchFamily="2" charset="-122"/>
              </a:rPr>
              <a:t>1</a:t>
            </a:r>
            <a:endParaRPr lang="en-US" altLang="zh-CN">
              <a:solidFill>
                <a:srgbClr val="0000FF"/>
              </a:solidFill>
              <a:latin typeface="Alba Matter" pitchFamily="2" charset="0"/>
              <a:ea typeface="宋体" panose="02010600030101010101" pitchFamily="2" charset="-122"/>
            </a:endParaRPr>
          </a:p>
        </p:txBody>
      </p:sp>
      <p:sp>
        <p:nvSpPr>
          <p:cNvPr id="68644" name="文本框 68643"/>
          <p:cNvSpPr txBox="1"/>
          <p:nvPr/>
        </p:nvSpPr>
        <p:spPr>
          <a:xfrm>
            <a:off x="3059113" y="2486025"/>
            <a:ext cx="5032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>
                <a:solidFill>
                  <a:srgbClr val="6600FF"/>
                </a:solidFill>
                <a:latin typeface="Alba Matter" pitchFamily="2" charset="0"/>
                <a:ea typeface="宋体" panose="02010600030101010101" pitchFamily="2" charset="-122"/>
              </a:rPr>
              <a:t>2</a:t>
            </a:r>
            <a:endParaRPr lang="en-US" altLang="zh-CN">
              <a:solidFill>
                <a:srgbClr val="6600FF"/>
              </a:solidFill>
              <a:latin typeface="Alba Matter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8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68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68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68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37" grpId="0"/>
      <p:bldP spid="68638" grpId="0"/>
      <p:bldP spid="68639" grpId="0"/>
      <p:bldP spid="68640" grpId="0"/>
      <p:bldP spid="68641" grpId="0"/>
      <p:bldP spid="68642" grpId="0"/>
      <p:bldP spid="68643" grpId="0"/>
      <p:bldP spid="686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8" name="矩形 45057"/>
          <p:cNvSpPr/>
          <p:nvPr/>
        </p:nvSpPr>
        <p:spPr>
          <a:xfrm>
            <a:off x="-1587" y="1125538"/>
            <a:ext cx="9145587" cy="12493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400" dirty="0">
                <a:latin typeface="华文新魏" panose="02010800040101010101" pitchFamily="2" charset="-122"/>
                <a:ea typeface="华文新魏" panose="02010800040101010101" pitchFamily="2" charset="-122"/>
              </a:rPr>
              <a:t>  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如图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∠1 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与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∠2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互余，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∠1 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与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∠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４互余 ，那么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∠2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与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∠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４相等吗？为什么？</a:t>
            </a:r>
            <a:endParaRPr lang="zh-CN" altLang="en-US" sz="3200" b="1" dirty="0"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45059" name="组合 45058"/>
          <p:cNvGrpSpPr/>
          <p:nvPr/>
        </p:nvGrpSpPr>
        <p:grpSpPr>
          <a:xfrm>
            <a:off x="827088" y="2276475"/>
            <a:ext cx="1368425" cy="1295400"/>
            <a:chOff x="476" y="2704"/>
            <a:chExt cx="998" cy="1497"/>
          </a:xfrm>
        </p:grpSpPr>
        <p:sp>
          <p:nvSpPr>
            <p:cNvPr id="45060" name="直接连接符 45059"/>
            <p:cNvSpPr/>
            <p:nvPr/>
          </p:nvSpPr>
          <p:spPr>
            <a:xfrm flipH="1">
              <a:off x="476" y="3158"/>
              <a:ext cx="998" cy="1043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5061" name="直接连接符 45060"/>
            <p:cNvSpPr/>
            <p:nvPr/>
          </p:nvSpPr>
          <p:spPr>
            <a:xfrm>
              <a:off x="476" y="2704"/>
              <a:ext cx="0" cy="1495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5062" name="任意多边形 45061"/>
            <p:cNvSpPr/>
            <p:nvPr/>
          </p:nvSpPr>
          <p:spPr>
            <a:xfrm>
              <a:off x="476" y="3791"/>
              <a:ext cx="210" cy="181"/>
            </a:xfrm>
            <a:custGeom>
              <a:avLst/>
              <a:gdLst/>
              <a:ahLst/>
              <a:cxnLst/>
              <a:pathLst>
                <a:path w="165" h="181">
                  <a:moveTo>
                    <a:pt x="0" y="0"/>
                  </a:moveTo>
                  <a:cubicBezTo>
                    <a:pt x="31" y="11"/>
                    <a:pt x="63" y="22"/>
                    <a:pt x="90" y="52"/>
                  </a:cubicBezTo>
                  <a:cubicBezTo>
                    <a:pt x="117" y="82"/>
                    <a:pt x="150" y="159"/>
                    <a:pt x="165" y="181"/>
                  </a:cubicBezTo>
                </a:path>
              </a:pathLst>
            </a:custGeom>
            <a:noFill/>
            <a:ln w="762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5063" name="文本框 45062"/>
            <p:cNvSpPr txBox="1"/>
            <p:nvPr/>
          </p:nvSpPr>
          <p:spPr>
            <a:xfrm>
              <a:off x="567" y="3295"/>
              <a:ext cx="317" cy="81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4000" b="1"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en-US" altLang="zh-CN" sz="40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5064" name="组合 45063"/>
          <p:cNvGrpSpPr/>
          <p:nvPr/>
        </p:nvGrpSpPr>
        <p:grpSpPr>
          <a:xfrm>
            <a:off x="827088" y="2276475"/>
            <a:ext cx="2160587" cy="1306513"/>
            <a:chOff x="1374" y="1525"/>
            <a:chExt cx="1270" cy="732"/>
          </a:xfrm>
        </p:grpSpPr>
        <p:sp>
          <p:nvSpPr>
            <p:cNvPr id="45065" name="直接连接符 45064"/>
            <p:cNvSpPr/>
            <p:nvPr/>
          </p:nvSpPr>
          <p:spPr>
            <a:xfrm flipH="1">
              <a:off x="1383" y="1525"/>
              <a:ext cx="1118" cy="732"/>
            </a:xfrm>
            <a:prstGeom prst="line">
              <a:avLst/>
            </a:prstGeom>
            <a:ln w="762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5066" name="直接连接符 45065"/>
            <p:cNvSpPr/>
            <p:nvPr/>
          </p:nvSpPr>
          <p:spPr>
            <a:xfrm flipV="1">
              <a:off x="1374" y="2227"/>
              <a:ext cx="1270" cy="15"/>
            </a:xfrm>
            <a:prstGeom prst="line">
              <a:avLst/>
            </a:prstGeom>
            <a:ln w="762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5067" name="任意多边形 45066"/>
            <p:cNvSpPr/>
            <p:nvPr/>
          </p:nvSpPr>
          <p:spPr>
            <a:xfrm>
              <a:off x="1679" y="2027"/>
              <a:ext cx="164" cy="200"/>
            </a:xfrm>
            <a:custGeom>
              <a:avLst/>
              <a:gdLst/>
              <a:ahLst/>
              <a:cxnLst/>
              <a:pathLst>
                <a:path w="147" h="272">
                  <a:moveTo>
                    <a:pt x="0" y="0"/>
                  </a:moveTo>
                  <a:cubicBezTo>
                    <a:pt x="63" y="46"/>
                    <a:pt x="127" y="92"/>
                    <a:pt x="137" y="137"/>
                  </a:cubicBezTo>
                  <a:cubicBezTo>
                    <a:pt x="147" y="182"/>
                    <a:pt x="74" y="250"/>
                    <a:pt x="59" y="272"/>
                  </a:cubicBezTo>
                </a:path>
              </a:pathLst>
            </a:custGeom>
            <a:noFill/>
            <a:ln w="762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5068" name="文本框 45067"/>
            <p:cNvSpPr txBox="1"/>
            <p:nvPr/>
          </p:nvSpPr>
          <p:spPr>
            <a:xfrm>
              <a:off x="1927" y="1842"/>
              <a:ext cx="508" cy="35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endParaRPr lang="en-US" altLang="zh-CN" sz="36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45069" name="文本框 45068"/>
          <p:cNvSpPr txBox="1"/>
          <p:nvPr/>
        </p:nvSpPr>
        <p:spPr>
          <a:xfrm>
            <a:off x="323850" y="333375"/>
            <a:ext cx="561657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dirty="0">
                <a:latin typeface="华文行楷" panose="02010800040101010101" pitchFamily="2" charset="-122"/>
                <a:ea typeface="华文行楷" panose="02010800040101010101" pitchFamily="2" charset="-122"/>
              </a:rPr>
              <a:t>探究</a:t>
            </a:r>
            <a:r>
              <a:rPr lang="en-US" altLang="zh-CN" sz="4400">
                <a:latin typeface="华文行楷" panose="02010800040101010101" pitchFamily="2" charset="-122"/>
                <a:ea typeface="华文行楷" panose="02010800040101010101" pitchFamily="2" charset="-122"/>
              </a:rPr>
              <a:t>:</a:t>
            </a:r>
            <a:endParaRPr lang="en-US" altLang="zh-CN" sz="4400" b="1">
              <a:solidFill>
                <a:srgbClr val="FF0066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pSp>
        <p:nvGrpSpPr>
          <p:cNvPr id="45075" name="组合 45074"/>
          <p:cNvGrpSpPr/>
          <p:nvPr/>
        </p:nvGrpSpPr>
        <p:grpSpPr>
          <a:xfrm>
            <a:off x="4787900" y="2349500"/>
            <a:ext cx="2016125" cy="1233488"/>
            <a:chOff x="3833" y="1570"/>
            <a:chExt cx="1270" cy="732"/>
          </a:xfrm>
        </p:grpSpPr>
        <p:sp>
          <p:nvSpPr>
            <p:cNvPr id="45076" name="直接连接符 45075"/>
            <p:cNvSpPr/>
            <p:nvPr/>
          </p:nvSpPr>
          <p:spPr>
            <a:xfrm flipH="1">
              <a:off x="3833" y="1570"/>
              <a:ext cx="1118" cy="732"/>
            </a:xfrm>
            <a:prstGeom prst="line">
              <a:avLst/>
            </a:prstGeom>
            <a:ln w="762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5077" name="直接连接符 45076"/>
            <p:cNvSpPr/>
            <p:nvPr/>
          </p:nvSpPr>
          <p:spPr>
            <a:xfrm flipV="1">
              <a:off x="3833" y="2269"/>
              <a:ext cx="1270" cy="15"/>
            </a:xfrm>
            <a:prstGeom prst="line">
              <a:avLst/>
            </a:prstGeom>
            <a:ln w="762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5078" name="任意多边形 45077"/>
            <p:cNvSpPr/>
            <p:nvPr/>
          </p:nvSpPr>
          <p:spPr>
            <a:xfrm>
              <a:off x="4138" y="2069"/>
              <a:ext cx="164" cy="200"/>
            </a:xfrm>
            <a:custGeom>
              <a:avLst/>
              <a:gdLst/>
              <a:ahLst/>
              <a:cxnLst/>
              <a:pathLst>
                <a:path w="147" h="272">
                  <a:moveTo>
                    <a:pt x="0" y="0"/>
                  </a:moveTo>
                  <a:cubicBezTo>
                    <a:pt x="63" y="46"/>
                    <a:pt x="127" y="92"/>
                    <a:pt x="137" y="137"/>
                  </a:cubicBezTo>
                  <a:cubicBezTo>
                    <a:pt x="147" y="182"/>
                    <a:pt x="74" y="250"/>
                    <a:pt x="59" y="272"/>
                  </a:cubicBezTo>
                </a:path>
              </a:pathLst>
            </a:custGeom>
            <a:noFill/>
            <a:ln w="762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5079" name="文本框 45078"/>
            <p:cNvSpPr txBox="1"/>
            <p:nvPr/>
          </p:nvSpPr>
          <p:spPr>
            <a:xfrm>
              <a:off x="4422" y="1842"/>
              <a:ext cx="508" cy="38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4</a:t>
              </a:r>
              <a:endParaRPr lang="en-US" altLang="zh-CN" sz="36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45080" name="文本框 45079"/>
          <p:cNvSpPr txBox="1"/>
          <p:nvPr/>
        </p:nvSpPr>
        <p:spPr>
          <a:xfrm>
            <a:off x="1258888" y="4365625"/>
            <a:ext cx="6626225" cy="1616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余角性质：</a:t>
            </a:r>
            <a:endParaRPr lang="zh-CN" altLang="en-US" sz="4000" b="1" dirty="0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4000" b="1" dirty="0">
                <a:solidFill>
                  <a:srgbClr val="FF0066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同角的余角相等</a:t>
            </a:r>
            <a:endParaRPr lang="zh-CN" altLang="en-US" sz="4000" b="1" dirty="0">
              <a:solidFill>
                <a:srgbClr val="FF0066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0.43316 1.48148E-6 " pathEditMode="relative" ptsTypes="AA">
                                      <p:cBhvr>
                                        <p:cTn id="6" dur="20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85185E-6 L -0.42535 -1.85185E-6 " pathEditMode="relative" ptsTypes="AA">
                                      <p:cBhvr>
                                        <p:cTn id="10" dur="2000" fill="hold"/>
                                        <p:tgtEl>
                                          <p:spTgt spid="45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70" decel="100000"/>
                                        <p:tgtEl>
                                          <p:spTgt spid="450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770" decel="100000"/>
                                        <p:tgtEl>
                                          <p:spTgt spid="4508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508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45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5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45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5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8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6386" name="矩形 16385"/>
          <p:cNvSpPr/>
          <p:nvPr/>
        </p:nvSpPr>
        <p:spPr>
          <a:xfrm>
            <a:off x="0" y="765175"/>
            <a:ext cx="9145588" cy="12493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400" dirty="0">
                <a:latin typeface="华文新魏" panose="02010800040101010101" pitchFamily="2" charset="-122"/>
                <a:ea typeface="华文新魏" panose="02010800040101010101" pitchFamily="2" charset="-122"/>
              </a:rPr>
              <a:t>  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如图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∠1 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与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∠2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互余，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∠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３ 与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∠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４互余 ，如果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∠1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＝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∠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３，那么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∠2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与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∠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４相等吗？为什么？</a:t>
            </a:r>
            <a:endParaRPr lang="zh-CN" altLang="en-US" sz="32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16387" name="组合 16386"/>
          <p:cNvGrpSpPr/>
          <p:nvPr/>
        </p:nvGrpSpPr>
        <p:grpSpPr>
          <a:xfrm>
            <a:off x="827088" y="2276475"/>
            <a:ext cx="1368425" cy="1295400"/>
            <a:chOff x="476" y="2704"/>
            <a:chExt cx="998" cy="1497"/>
          </a:xfrm>
        </p:grpSpPr>
        <p:sp>
          <p:nvSpPr>
            <p:cNvPr id="16388" name="直接连接符 16387"/>
            <p:cNvSpPr/>
            <p:nvPr/>
          </p:nvSpPr>
          <p:spPr>
            <a:xfrm flipH="1">
              <a:off x="476" y="3158"/>
              <a:ext cx="998" cy="1043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389" name="直接连接符 16388"/>
            <p:cNvSpPr/>
            <p:nvPr/>
          </p:nvSpPr>
          <p:spPr>
            <a:xfrm>
              <a:off x="476" y="2704"/>
              <a:ext cx="0" cy="1495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390" name="任意多边形 16389"/>
            <p:cNvSpPr/>
            <p:nvPr/>
          </p:nvSpPr>
          <p:spPr>
            <a:xfrm>
              <a:off x="476" y="3791"/>
              <a:ext cx="210" cy="181"/>
            </a:xfrm>
            <a:custGeom>
              <a:avLst/>
              <a:gdLst/>
              <a:ahLst/>
              <a:cxnLst/>
              <a:pathLst>
                <a:path w="165" h="181">
                  <a:moveTo>
                    <a:pt x="0" y="0"/>
                  </a:moveTo>
                  <a:cubicBezTo>
                    <a:pt x="31" y="11"/>
                    <a:pt x="63" y="22"/>
                    <a:pt x="90" y="52"/>
                  </a:cubicBezTo>
                  <a:cubicBezTo>
                    <a:pt x="117" y="82"/>
                    <a:pt x="150" y="159"/>
                    <a:pt x="165" y="181"/>
                  </a:cubicBezTo>
                </a:path>
              </a:pathLst>
            </a:custGeom>
            <a:noFill/>
            <a:ln w="762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391" name="文本框 16390"/>
            <p:cNvSpPr txBox="1"/>
            <p:nvPr/>
          </p:nvSpPr>
          <p:spPr>
            <a:xfrm>
              <a:off x="567" y="3295"/>
              <a:ext cx="317" cy="81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4000" b="1"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en-US" altLang="zh-CN" sz="40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6392" name="组合 16391"/>
          <p:cNvGrpSpPr/>
          <p:nvPr/>
        </p:nvGrpSpPr>
        <p:grpSpPr>
          <a:xfrm>
            <a:off x="827088" y="2276475"/>
            <a:ext cx="2160587" cy="1306513"/>
            <a:chOff x="1374" y="1525"/>
            <a:chExt cx="1270" cy="732"/>
          </a:xfrm>
        </p:grpSpPr>
        <p:sp>
          <p:nvSpPr>
            <p:cNvPr id="16393" name="直接连接符 16392"/>
            <p:cNvSpPr/>
            <p:nvPr/>
          </p:nvSpPr>
          <p:spPr>
            <a:xfrm flipH="1">
              <a:off x="1383" y="1525"/>
              <a:ext cx="1118" cy="732"/>
            </a:xfrm>
            <a:prstGeom prst="line">
              <a:avLst/>
            </a:prstGeom>
            <a:ln w="762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394" name="直接连接符 16393"/>
            <p:cNvSpPr/>
            <p:nvPr/>
          </p:nvSpPr>
          <p:spPr>
            <a:xfrm flipV="1">
              <a:off x="1374" y="2227"/>
              <a:ext cx="1270" cy="15"/>
            </a:xfrm>
            <a:prstGeom prst="line">
              <a:avLst/>
            </a:prstGeom>
            <a:ln w="762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395" name="任意多边形 16394"/>
            <p:cNvSpPr/>
            <p:nvPr/>
          </p:nvSpPr>
          <p:spPr>
            <a:xfrm>
              <a:off x="1679" y="2027"/>
              <a:ext cx="164" cy="200"/>
            </a:xfrm>
            <a:custGeom>
              <a:avLst/>
              <a:gdLst/>
              <a:ahLst/>
              <a:cxnLst/>
              <a:pathLst>
                <a:path w="147" h="272">
                  <a:moveTo>
                    <a:pt x="0" y="0"/>
                  </a:moveTo>
                  <a:cubicBezTo>
                    <a:pt x="63" y="46"/>
                    <a:pt x="127" y="92"/>
                    <a:pt x="137" y="137"/>
                  </a:cubicBezTo>
                  <a:cubicBezTo>
                    <a:pt x="147" y="182"/>
                    <a:pt x="74" y="250"/>
                    <a:pt x="59" y="272"/>
                  </a:cubicBezTo>
                </a:path>
              </a:pathLst>
            </a:custGeom>
            <a:noFill/>
            <a:ln w="762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396" name="文本框 16395"/>
            <p:cNvSpPr txBox="1"/>
            <p:nvPr/>
          </p:nvSpPr>
          <p:spPr>
            <a:xfrm>
              <a:off x="1927" y="1842"/>
              <a:ext cx="508" cy="35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endParaRPr lang="en-US" altLang="zh-CN" sz="36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6397" name="文本框 16396"/>
          <p:cNvSpPr txBox="1"/>
          <p:nvPr/>
        </p:nvSpPr>
        <p:spPr>
          <a:xfrm>
            <a:off x="323850" y="0"/>
            <a:ext cx="561657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dirty="0">
                <a:latin typeface="华文行楷" panose="02010800040101010101" pitchFamily="2" charset="-122"/>
                <a:ea typeface="华文行楷" panose="02010800040101010101" pitchFamily="2" charset="-122"/>
              </a:rPr>
              <a:t>探究</a:t>
            </a:r>
            <a:r>
              <a:rPr lang="en-US" altLang="zh-CN" sz="4400">
                <a:latin typeface="华文行楷" panose="02010800040101010101" pitchFamily="2" charset="-122"/>
                <a:ea typeface="华文行楷" panose="02010800040101010101" pitchFamily="2" charset="-122"/>
              </a:rPr>
              <a:t>:</a:t>
            </a:r>
            <a:endParaRPr lang="en-US" altLang="zh-CN" sz="4400" b="1">
              <a:solidFill>
                <a:srgbClr val="FF0066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pSp>
        <p:nvGrpSpPr>
          <p:cNvPr id="16398" name="组合 16397"/>
          <p:cNvGrpSpPr/>
          <p:nvPr/>
        </p:nvGrpSpPr>
        <p:grpSpPr>
          <a:xfrm>
            <a:off x="4787900" y="2276475"/>
            <a:ext cx="1368425" cy="1295400"/>
            <a:chOff x="3028" y="1520"/>
            <a:chExt cx="862" cy="816"/>
          </a:xfrm>
        </p:grpSpPr>
        <p:sp>
          <p:nvSpPr>
            <p:cNvPr id="16399" name="直接连接符 16398"/>
            <p:cNvSpPr/>
            <p:nvPr/>
          </p:nvSpPr>
          <p:spPr>
            <a:xfrm flipH="1">
              <a:off x="3028" y="1767"/>
              <a:ext cx="862" cy="569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00" name="直接连接符 16399"/>
            <p:cNvSpPr/>
            <p:nvPr/>
          </p:nvSpPr>
          <p:spPr>
            <a:xfrm>
              <a:off x="3028" y="1520"/>
              <a:ext cx="0" cy="815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01" name="任意多边形 16400"/>
            <p:cNvSpPr/>
            <p:nvPr/>
          </p:nvSpPr>
          <p:spPr>
            <a:xfrm>
              <a:off x="3028" y="2113"/>
              <a:ext cx="181" cy="98"/>
            </a:xfrm>
            <a:custGeom>
              <a:avLst/>
              <a:gdLst/>
              <a:ahLst/>
              <a:cxnLst/>
              <a:pathLst>
                <a:path w="165" h="181">
                  <a:moveTo>
                    <a:pt x="0" y="0"/>
                  </a:moveTo>
                  <a:cubicBezTo>
                    <a:pt x="31" y="11"/>
                    <a:pt x="63" y="22"/>
                    <a:pt x="90" y="52"/>
                  </a:cubicBezTo>
                  <a:cubicBezTo>
                    <a:pt x="117" y="82"/>
                    <a:pt x="150" y="159"/>
                    <a:pt x="165" y="181"/>
                  </a:cubicBezTo>
                </a:path>
              </a:pathLst>
            </a:custGeom>
            <a:noFill/>
            <a:ln w="762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02" name="文本框 16401"/>
            <p:cNvSpPr txBox="1"/>
            <p:nvPr/>
          </p:nvSpPr>
          <p:spPr>
            <a:xfrm>
              <a:off x="3107" y="1616"/>
              <a:ext cx="273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4000" b="1">
                  <a:latin typeface="Arial" panose="020B0604020202020204" pitchFamily="34" charset="0"/>
                  <a:ea typeface="宋体" panose="02010600030101010101" pitchFamily="2" charset="-122"/>
                </a:rPr>
                <a:t>3</a:t>
              </a:r>
              <a:endParaRPr lang="en-US" altLang="zh-CN" sz="40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6403" name="组合 16402"/>
          <p:cNvGrpSpPr/>
          <p:nvPr/>
        </p:nvGrpSpPr>
        <p:grpSpPr>
          <a:xfrm>
            <a:off x="4787900" y="2349500"/>
            <a:ext cx="2016125" cy="1233488"/>
            <a:chOff x="3833" y="1570"/>
            <a:chExt cx="1270" cy="732"/>
          </a:xfrm>
        </p:grpSpPr>
        <p:sp>
          <p:nvSpPr>
            <p:cNvPr id="16404" name="直接连接符 16403"/>
            <p:cNvSpPr/>
            <p:nvPr/>
          </p:nvSpPr>
          <p:spPr>
            <a:xfrm flipH="1">
              <a:off x="3833" y="1570"/>
              <a:ext cx="1118" cy="732"/>
            </a:xfrm>
            <a:prstGeom prst="line">
              <a:avLst/>
            </a:prstGeom>
            <a:ln w="762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05" name="直接连接符 16404"/>
            <p:cNvSpPr/>
            <p:nvPr/>
          </p:nvSpPr>
          <p:spPr>
            <a:xfrm flipV="1">
              <a:off x="3833" y="2269"/>
              <a:ext cx="1270" cy="15"/>
            </a:xfrm>
            <a:prstGeom prst="line">
              <a:avLst/>
            </a:prstGeom>
            <a:ln w="762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06" name="任意多边形 16405"/>
            <p:cNvSpPr/>
            <p:nvPr/>
          </p:nvSpPr>
          <p:spPr>
            <a:xfrm>
              <a:off x="4138" y="2069"/>
              <a:ext cx="164" cy="200"/>
            </a:xfrm>
            <a:custGeom>
              <a:avLst/>
              <a:gdLst/>
              <a:ahLst/>
              <a:cxnLst/>
              <a:pathLst>
                <a:path w="147" h="272">
                  <a:moveTo>
                    <a:pt x="0" y="0"/>
                  </a:moveTo>
                  <a:cubicBezTo>
                    <a:pt x="63" y="46"/>
                    <a:pt x="127" y="92"/>
                    <a:pt x="137" y="137"/>
                  </a:cubicBezTo>
                  <a:cubicBezTo>
                    <a:pt x="147" y="182"/>
                    <a:pt x="74" y="250"/>
                    <a:pt x="59" y="272"/>
                  </a:cubicBezTo>
                </a:path>
              </a:pathLst>
            </a:custGeom>
            <a:noFill/>
            <a:ln w="762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07" name="文本框 16406"/>
            <p:cNvSpPr txBox="1"/>
            <p:nvPr/>
          </p:nvSpPr>
          <p:spPr>
            <a:xfrm>
              <a:off x="4422" y="1842"/>
              <a:ext cx="508" cy="38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4</a:t>
              </a:r>
              <a:endParaRPr lang="en-US" altLang="zh-CN" sz="36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6408" name="文本框 16407"/>
          <p:cNvSpPr txBox="1"/>
          <p:nvPr/>
        </p:nvSpPr>
        <p:spPr>
          <a:xfrm>
            <a:off x="1258888" y="4365625"/>
            <a:ext cx="6626225" cy="1616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余角性质：</a:t>
            </a:r>
            <a:endParaRPr lang="zh-CN" altLang="en-US" sz="4000" b="1" dirty="0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4000" b="1" dirty="0">
                <a:solidFill>
                  <a:srgbClr val="FF0066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同角或等角的余角相等</a:t>
            </a:r>
            <a:endParaRPr lang="zh-CN" altLang="en-US" sz="4000" b="1" dirty="0">
              <a:solidFill>
                <a:srgbClr val="FF0066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0.43316 1.48148E-6 " pathEditMode="relative" ptsTypes="AA">
                                      <p:cBhvr>
                                        <p:cTn id="6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85185E-6 L -0.42535 -1.85185E-6 " pathEditMode="relative" ptsTypes="AA">
                                      <p:cBhvr>
                                        <p:cTn id="10" dur="2000" fill="hold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70" decel="100000"/>
                                        <p:tgtEl>
                                          <p:spTgt spid="164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770" decel="100000"/>
                                        <p:tgtEl>
                                          <p:spTgt spid="1640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0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2706" name="矩形 72705"/>
          <p:cNvSpPr/>
          <p:nvPr/>
        </p:nvSpPr>
        <p:spPr>
          <a:xfrm>
            <a:off x="3563938" y="1371600"/>
            <a:ext cx="5580062" cy="4473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、若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∠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1 + ∠2 =180 °,  </a:t>
            </a:r>
            <a:endParaRPr lang="en-US" altLang="zh-CN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则</a:t>
            </a:r>
            <a:r>
              <a:rPr lang="en-US" altLang="zh-CN" sz="2400" b="1" u="sng">
                <a:latin typeface="Times New Roman" panose="02020603050405020304" pitchFamily="18" charset="0"/>
                <a:ea typeface="宋体" panose="02010600030101010101" pitchFamily="2" charset="-122"/>
              </a:rPr>
              <a:t>______________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.             (                    )</a:t>
            </a:r>
            <a:r>
              <a:rPr lang="en-US" altLang="zh-CN" sz="24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  </a:t>
            </a:r>
            <a:endParaRPr lang="en-US" altLang="zh-CN" sz="2400" b="1" u="sng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、若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∠1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和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∠2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互补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endParaRPr lang="en-US" altLang="zh-CN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则</a:t>
            </a:r>
            <a:r>
              <a:rPr lang="en-US" altLang="zh-CN" sz="2400" b="1" u="sng">
                <a:latin typeface="Times New Roman" panose="02020603050405020304" pitchFamily="18" charset="0"/>
                <a:ea typeface="宋体" panose="02010600030101010101" pitchFamily="2" charset="-122"/>
              </a:rPr>
              <a:t>______________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.            (                     )</a:t>
            </a:r>
            <a:endParaRPr lang="en-US" altLang="zh-CN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、若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∠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3 + ∠4 =90 °,</a:t>
            </a:r>
            <a:endParaRPr lang="en-US" altLang="zh-CN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则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______________.             (                     )</a:t>
            </a:r>
            <a:endParaRPr lang="en-US" altLang="zh-CN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、若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∠3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和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∠4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互余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endParaRPr lang="en-US" altLang="zh-CN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则</a:t>
            </a:r>
            <a:r>
              <a:rPr lang="en-US" altLang="zh-CN" sz="2400" b="1" u="sng">
                <a:latin typeface="Times New Roman" panose="02020603050405020304" pitchFamily="18" charset="0"/>
                <a:ea typeface="宋体" panose="02010600030101010101" pitchFamily="2" charset="-122"/>
              </a:rPr>
              <a:t>_________________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.        (                   )</a:t>
            </a:r>
            <a:endParaRPr lang="en-US" altLang="zh-CN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72707" name="组合 72706"/>
          <p:cNvGrpSpPr/>
          <p:nvPr/>
        </p:nvGrpSpPr>
        <p:grpSpPr>
          <a:xfrm rot="15392604">
            <a:off x="342900" y="3627438"/>
            <a:ext cx="1371600" cy="1447800"/>
            <a:chOff x="1008" y="528"/>
            <a:chExt cx="864" cy="912"/>
          </a:xfrm>
        </p:grpSpPr>
        <p:sp>
          <p:nvSpPr>
            <p:cNvPr id="72708" name="直接连接符 72707"/>
            <p:cNvSpPr/>
            <p:nvPr/>
          </p:nvSpPr>
          <p:spPr>
            <a:xfrm flipH="1">
              <a:off x="1008" y="528"/>
              <a:ext cx="528" cy="912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709" name="直接连接符 72708"/>
            <p:cNvSpPr/>
            <p:nvPr/>
          </p:nvSpPr>
          <p:spPr>
            <a:xfrm>
              <a:off x="1008" y="1440"/>
              <a:ext cx="864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72710" name="任意多边形 72709"/>
          <p:cNvSpPr/>
          <p:nvPr/>
        </p:nvSpPr>
        <p:spPr>
          <a:xfrm rot="15392604">
            <a:off x="1646238" y="4459288"/>
            <a:ext cx="222250" cy="304800"/>
          </a:xfrm>
          <a:custGeom>
            <a:avLst/>
            <a:gdLst>
              <a:gd name="txL" fmla="*/ 0 w 20935"/>
              <a:gd name="txT" fmla="*/ 0 h 21600"/>
              <a:gd name="txR" fmla="*/ 20935 w 20935"/>
              <a:gd name="txB" fmla="*/ 21600 h 21600"/>
            </a:gdLst>
            <a:ahLst/>
            <a:cxnLst>
              <a:cxn ang="270">
                <a:pos x="0" y="0"/>
              </a:cxn>
              <a:cxn ang="0">
                <a:pos x="20935" y="16283"/>
              </a:cxn>
              <a:cxn ang="90">
                <a:pos x="0" y="21600"/>
              </a:cxn>
            </a:cxnLst>
            <a:rect l="txL" t="txT" r="txR" b="txB"/>
            <a:pathLst>
              <a:path w="20935" h="21600" fill="none">
                <a:moveTo>
                  <a:pt x="0" y="0"/>
                </a:moveTo>
                <a:arcTo wR="21600" hR="21600" stAng="-5400000" swAng="4544971"/>
              </a:path>
              <a:path w="20935" h="21600" stroke="0">
                <a:moveTo>
                  <a:pt x="0" y="0"/>
                </a:moveTo>
                <a:arcTo wR="21600" hR="21600" stAng="-5400000" swAng="4544971"/>
                <a:lnTo>
                  <a:pt x="0" y="21600"/>
                </a:lnTo>
                <a:close/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2711" name="文本框 72710"/>
          <p:cNvSpPr txBox="1"/>
          <p:nvPr/>
        </p:nvSpPr>
        <p:spPr>
          <a:xfrm rot="19480602">
            <a:off x="1290638" y="4210050"/>
            <a:ext cx="381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72712" name="组合 72711"/>
          <p:cNvGrpSpPr/>
          <p:nvPr/>
        </p:nvGrpSpPr>
        <p:grpSpPr>
          <a:xfrm>
            <a:off x="2133600" y="4953000"/>
            <a:ext cx="1646238" cy="915988"/>
            <a:chOff x="960" y="3024"/>
            <a:chExt cx="1037" cy="577"/>
          </a:xfrm>
        </p:grpSpPr>
        <p:grpSp>
          <p:nvGrpSpPr>
            <p:cNvPr id="72713" name="组合 72712"/>
            <p:cNvGrpSpPr/>
            <p:nvPr/>
          </p:nvGrpSpPr>
          <p:grpSpPr>
            <a:xfrm>
              <a:off x="960" y="3024"/>
              <a:ext cx="1037" cy="577"/>
              <a:chOff x="2640" y="1536"/>
              <a:chExt cx="1037" cy="577"/>
            </a:xfrm>
          </p:grpSpPr>
          <p:sp>
            <p:nvSpPr>
              <p:cNvPr id="72714" name="直接连接符 72713"/>
              <p:cNvSpPr/>
              <p:nvPr/>
            </p:nvSpPr>
            <p:spPr>
              <a:xfrm rot="5359989" flipV="1">
                <a:off x="2873" y="1309"/>
                <a:ext cx="574" cy="1033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72715" name="直接连接符 72714"/>
              <p:cNvSpPr/>
              <p:nvPr/>
            </p:nvSpPr>
            <p:spPr>
              <a:xfrm>
                <a:off x="2640" y="1536"/>
                <a:ext cx="1008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72716" name="任意多边形 72715"/>
            <p:cNvSpPr/>
            <p:nvPr/>
          </p:nvSpPr>
          <p:spPr>
            <a:xfrm>
              <a:off x="1200" y="3025"/>
              <a:ext cx="48" cy="176"/>
            </a:xfrm>
            <a:custGeom>
              <a:avLst/>
              <a:gdLst>
                <a:gd name="txL" fmla="*/ 0 w 21600"/>
                <a:gd name="txT" fmla="*/ 0 h 31714"/>
                <a:gd name="txR" fmla="*/ 21600 w 21600"/>
                <a:gd name="txB" fmla="*/ 31714 h 31714"/>
              </a:gdLst>
              <a:ahLst/>
              <a:cxnLst>
                <a:cxn ang="270">
                  <a:pos x="0" y="0"/>
                </a:cxn>
                <a:cxn ang="90">
                  <a:pos x="19085" y="31714"/>
                </a:cxn>
                <a:cxn ang="90">
                  <a:pos x="0" y="21600"/>
                </a:cxn>
              </a:cxnLst>
              <a:rect l="txL" t="txT" r="txR" b="txB"/>
              <a:pathLst>
                <a:path w="21600" h="31714" fill="none">
                  <a:moveTo>
                    <a:pt x="0" y="0"/>
                  </a:moveTo>
                  <a:arcTo wR="21600" hR="21600" stAng="-5400000" swAng="7075268"/>
                </a:path>
                <a:path w="21600" h="31714" stroke="0">
                  <a:moveTo>
                    <a:pt x="0" y="0"/>
                  </a:moveTo>
                  <a:arcTo wR="21600" hR="21600" stAng="-5400000" swAng="7075268"/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717" name="文本框 72716"/>
            <p:cNvSpPr txBox="1"/>
            <p:nvPr/>
          </p:nvSpPr>
          <p:spPr>
            <a:xfrm>
              <a:off x="1392" y="3024"/>
              <a:ext cx="24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endParaRPr lang="en-US" altLang="zh-CN" sz="24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72718" name="组合 72717"/>
          <p:cNvGrpSpPr/>
          <p:nvPr/>
        </p:nvGrpSpPr>
        <p:grpSpPr>
          <a:xfrm>
            <a:off x="1524000" y="1524000"/>
            <a:ext cx="1371600" cy="1447800"/>
            <a:chOff x="1008" y="528"/>
            <a:chExt cx="864" cy="912"/>
          </a:xfrm>
        </p:grpSpPr>
        <p:sp>
          <p:nvSpPr>
            <p:cNvPr id="72719" name="直接连接符 72718"/>
            <p:cNvSpPr/>
            <p:nvPr/>
          </p:nvSpPr>
          <p:spPr>
            <a:xfrm flipH="1">
              <a:off x="1008" y="528"/>
              <a:ext cx="528" cy="912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720" name="直接连接符 72719"/>
            <p:cNvSpPr/>
            <p:nvPr/>
          </p:nvSpPr>
          <p:spPr>
            <a:xfrm>
              <a:off x="1008" y="1440"/>
              <a:ext cx="864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72721" name="直接连接符 72720"/>
          <p:cNvSpPr/>
          <p:nvPr/>
        </p:nvSpPr>
        <p:spPr>
          <a:xfrm>
            <a:off x="304800" y="2286000"/>
            <a:ext cx="11430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2722" name="直接连接符 72721"/>
          <p:cNvSpPr/>
          <p:nvPr/>
        </p:nvSpPr>
        <p:spPr>
          <a:xfrm flipV="1">
            <a:off x="1447800" y="685800"/>
            <a:ext cx="914400" cy="16002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2723" name="任意多边形 72722"/>
          <p:cNvSpPr/>
          <p:nvPr/>
        </p:nvSpPr>
        <p:spPr>
          <a:xfrm>
            <a:off x="1676400" y="2743200"/>
            <a:ext cx="222250" cy="304800"/>
          </a:xfrm>
          <a:custGeom>
            <a:avLst/>
            <a:gdLst>
              <a:gd name="txL" fmla="*/ 0 w 20935"/>
              <a:gd name="txT" fmla="*/ 0 h 21600"/>
              <a:gd name="txR" fmla="*/ 20935 w 20935"/>
              <a:gd name="txB" fmla="*/ 21600 h 21600"/>
            </a:gdLst>
            <a:ahLst/>
            <a:cxnLst>
              <a:cxn ang="270">
                <a:pos x="0" y="0"/>
              </a:cxn>
              <a:cxn ang="0">
                <a:pos x="20935" y="16283"/>
              </a:cxn>
              <a:cxn ang="90">
                <a:pos x="0" y="21600"/>
              </a:cxn>
            </a:cxnLst>
            <a:rect l="txL" t="txT" r="txR" b="txB"/>
            <a:pathLst>
              <a:path w="20935" h="21600" fill="none">
                <a:moveTo>
                  <a:pt x="0" y="0"/>
                </a:moveTo>
                <a:arcTo wR="21600" hR="21600" stAng="-5400000" swAng="4544971"/>
              </a:path>
              <a:path w="20935" h="21600" stroke="0">
                <a:moveTo>
                  <a:pt x="0" y="0"/>
                </a:moveTo>
                <a:arcTo wR="21600" hR="21600" stAng="-5400000" swAng="4544971"/>
                <a:lnTo>
                  <a:pt x="0" y="21600"/>
                </a:lnTo>
                <a:close/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2724" name="任意多边形 72723"/>
          <p:cNvSpPr/>
          <p:nvPr/>
        </p:nvSpPr>
        <p:spPr>
          <a:xfrm>
            <a:off x="1066800" y="2057400"/>
            <a:ext cx="471488" cy="1104900"/>
          </a:xfrm>
          <a:custGeom>
            <a:avLst/>
            <a:gdLst>
              <a:gd name="txL" fmla="*/ 0 w 16160"/>
              <a:gd name="txT" fmla="*/ 0 h 21600"/>
              <a:gd name="txR" fmla="*/ 16160 w 16160"/>
              <a:gd name="txB" fmla="*/ 21600 h 21600"/>
            </a:gdLst>
            <a:ahLst/>
            <a:cxnLst>
              <a:cxn ang="180">
                <a:pos x="0" y="4364"/>
              </a:cxn>
              <a:cxn ang="270">
                <a:pos x="16160" y="229"/>
              </a:cxn>
              <a:cxn ang="90">
                <a:pos x="13020" y="21600"/>
              </a:cxn>
            </a:cxnLst>
            <a:rect l="txL" t="txT" r="txR" b="txB"/>
            <a:pathLst>
              <a:path w="16160" h="21600" fill="none">
                <a:moveTo>
                  <a:pt x="0" y="4364"/>
                </a:moveTo>
                <a:arcTo wR="21600" hR="21600" stAng="-7624035" swAng="2725548"/>
              </a:path>
              <a:path w="16160" h="21600" stroke="0">
                <a:moveTo>
                  <a:pt x="0" y="4364"/>
                </a:moveTo>
                <a:arcTo wR="21600" hR="21600" stAng="-7624035" swAng="2725548"/>
                <a:lnTo>
                  <a:pt x="13020" y="21600"/>
                </a:lnTo>
                <a:close/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2725" name="文本框 72724"/>
          <p:cNvSpPr txBox="1"/>
          <p:nvPr/>
        </p:nvSpPr>
        <p:spPr>
          <a:xfrm>
            <a:off x="1828800" y="2514600"/>
            <a:ext cx="381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726" name="文本框 72725"/>
          <p:cNvSpPr txBox="1"/>
          <p:nvPr/>
        </p:nvSpPr>
        <p:spPr>
          <a:xfrm>
            <a:off x="914400" y="1600200"/>
            <a:ext cx="381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727" name="矩形 72726"/>
          <p:cNvSpPr/>
          <p:nvPr/>
        </p:nvSpPr>
        <p:spPr>
          <a:xfrm>
            <a:off x="3851275" y="2035175"/>
            <a:ext cx="23098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∠1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和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∠2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互补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728" name="矩形 72727"/>
          <p:cNvSpPr/>
          <p:nvPr/>
        </p:nvSpPr>
        <p:spPr>
          <a:xfrm>
            <a:off x="7142163" y="2108200"/>
            <a:ext cx="18938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互补定义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729" name="矩形 72728"/>
          <p:cNvSpPr/>
          <p:nvPr/>
        </p:nvSpPr>
        <p:spPr>
          <a:xfrm>
            <a:off x="3779838" y="3116263"/>
            <a:ext cx="27225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∠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 + ∠2 =180 °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730" name="矩形 72729"/>
          <p:cNvSpPr/>
          <p:nvPr/>
        </p:nvSpPr>
        <p:spPr>
          <a:xfrm>
            <a:off x="6823075" y="3187700"/>
            <a:ext cx="2286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互补定义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731" name="矩形 72730"/>
          <p:cNvSpPr/>
          <p:nvPr/>
        </p:nvSpPr>
        <p:spPr>
          <a:xfrm>
            <a:off x="3851275" y="4191000"/>
            <a:ext cx="22336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∠3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和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∠4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互余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732" name="矩形 72731"/>
          <p:cNvSpPr/>
          <p:nvPr/>
        </p:nvSpPr>
        <p:spPr>
          <a:xfrm>
            <a:off x="6929438" y="4340225"/>
            <a:ext cx="21066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互余定义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733" name="矩形 72732"/>
          <p:cNvSpPr/>
          <p:nvPr/>
        </p:nvSpPr>
        <p:spPr>
          <a:xfrm>
            <a:off x="3851275" y="5257800"/>
            <a:ext cx="25796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∠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 + ∠4 =90 °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734" name="矩形 72733"/>
          <p:cNvSpPr/>
          <p:nvPr/>
        </p:nvSpPr>
        <p:spPr>
          <a:xfrm rot="-1219353">
            <a:off x="34925" y="404813"/>
            <a:ext cx="1800225" cy="1008062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 eaLnBrk="0" hangingPunct="0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66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应用</a:t>
            </a:r>
            <a:endParaRPr lang="zh-CN" altLang="en-US" sz="360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66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2735" name="文本框 72734"/>
          <p:cNvSpPr txBox="1"/>
          <p:nvPr/>
        </p:nvSpPr>
        <p:spPr>
          <a:xfrm>
            <a:off x="7235825" y="5373688"/>
            <a:ext cx="15128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400" b="1" dirty="0">
                <a:solidFill>
                  <a:srgbClr val="0000FF"/>
                </a:solidFill>
                <a:latin typeface="Alba Matter" pitchFamily="2" charset="0"/>
                <a:ea typeface="宋体" panose="02010600030101010101" pitchFamily="2" charset="-122"/>
              </a:rPr>
              <a:t>互余定义</a:t>
            </a:r>
            <a:endParaRPr lang="zh-CN" altLang="en-US" sz="2400" b="1" dirty="0">
              <a:solidFill>
                <a:srgbClr val="0000FF"/>
              </a:solidFill>
              <a:latin typeface="Alba Matter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27" grpId="0"/>
      <p:bldP spid="72728" grpId="0"/>
      <p:bldP spid="72729" grpId="0"/>
      <p:bldP spid="72730" grpId="0"/>
      <p:bldP spid="72731" grpId="0"/>
      <p:bldP spid="72732" grpId="0"/>
      <p:bldP spid="72733" grpId="0"/>
      <p:bldP spid="727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74754" name="组合 74753"/>
          <p:cNvGrpSpPr/>
          <p:nvPr/>
        </p:nvGrpSpPr>
        <p:grpSpPr>
          <a:xfrm>
            <a:off x="-5581650" y="-1466850"/>
            <a:ext cx="18362613" cy="11952288"/>
            <a:chOff x="-3516" y="-924"/>
            <a:chExt cx="11567" cy="7529"/>
          </a:xfrm>
        </p:grpSpPr>
        <p:sp>
          <p:nvSpPr>
            <p:cNvPr id="74755" name="直角三角形 74754"/>
            <p:cNvSpPr/>
            <p:nvPr/>
          </p:nvSpPr>
          <p:spPr>
            <a:xfrm rot="-1634362" flipV="1">
              <a:off x="666" y="3158"/>
              <a:ext cx="5094" cy="3447"/>
            </a:xfrm>
            <a:prstGeom prst="rtTriangle">
              <a:avLst/>
            </a:prstGeom>
            <a:solidFill>
              <a:srgbClr val="FFCC99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4756" name="直角三角形 74755"/>
            <p:cNvSpPr/>
            <p:nvPr/>
          </p:nvSpPr>
          <p:spPr>
            <a:xfrm rot="-6118952">
              <a:off x="-2976" y="-1464"/>
              <a:ext cx="4062" cy="5142"/>
            </a:xfrm>
            <a:prstGeom prst="rtTriangle">
              <a:avLst/>
            </a:prstGeom>
            <a:solidFill>
              <a:srgbClr val="FFFFCC">
                <a:alpha val="89999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4757" name="等腰三角形 74756"/>
            <p:cNvSpPr/>
            <p:nvPr/>
          </p:nvSpPr>
          <p:spPr>
            <a:xfrm rot="698356">
              <a:off x="3016" y="-335"/>
              <a:ext cx="5035" cy="2656"/>
            </a:xfrm>
            <a:prstGeom prst="triangle">
              <a:avLst>
                <a:gd name="adj" fmla="val 50000"/>
              </a:avLst>
            </a:prstGeom>
            <a:solidFill>
              <a:srgbClr val="FFCCFF">
                <a:alpha val="97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74758" name="文本框 74757"/>
          <p:cNvSpPr txBox="1"/>
          <p:nvPr/>
        </p:nvSpPr>
        <p:spPr>
          <a:xfrm>
            <a:off x="179388" y="457200"/>
            <a:ext cx="8713787" cy="48847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4800" b="1" i="1" dirty="0">
                <a:solidFill>
                  <a:srgbClr val="FF66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练习</a:t>
            </a:r>
            <a:endParaRPr lang="zh-CN" altLang="en-US" sz="4800" b="1" i="1" dirty="0">
              <a:solidFill>
                <a:srgbClr val="FF66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一、填空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70°39′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的余角是</a:t>
            </a:r>
            <a:r>
              <a:rPr lang="zh-CN" altLang="en-US" sz="2800" b="1" u="sng" dirty="0">
                <a:latin typeface="黑体" panose="02010609060101010101" pitchFamily="2" charset="-122"/>
                <a:ea typeface="黑体" panose="02010609060101010101" pitchFamily="2" charset="-122"/>
              </a:rPr>
              <a:t>　      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，补角是</a:t>
            </a:r>
            <a:r>
              <a:rPr lang="zh-CN" altLang="en-US" sz="2800" b="1" u="sng" dirty="0">
                <a:latin typeface="黑体" panose="02010609060101010101" pitchFamily="2" charset="-122"/>
                <a:ea typeface="黑体" panose="02010609060101010101" pitchFamily="2" charset="-122"/>
              </a:rPr>
              <a:t>　      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．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、如果一个角的补角是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150 ° 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；那么这个角的余角是</a:t>
            </a:r>
            <a:r>
              <a:rPr lang="zh-CN" altLang="en-US" sz="2800" b="1" u="sng" dirty="0">
                <a:latin typeface="黑体" panose="02010609060101010101" pitchFamily="2" charset="-122"/>
                <a:ea typeface="黑体" panose="02010609060101010101" pitchFamily="2" charset="-122"/>
              </a:rPr>
              <a:t>             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．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x °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x&lt;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90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）的余角是</a:t>
            </a:r>
            <a:r>
              <a:rPr lang="zh-CN" altLang="en-US" sz="2800" b="1" u="sng" dirty="0">
                <a:latin typeface="黑体" panose="02010609060101010101" pitchFamily="2" charset="-122"/>
                <a:ea typeface="黑体" panose="02010609060101010101" pitchFamily="2" charset="-122"/>
              </a:rPr>
              <a:t>　         　 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，它的补角是</a:t>
            </a:r>
            <a:r>
              <a:rPr lang="zh-CN" altLang="en-US" sz="2800" b="1" u="sng" dirty="0">
                <a:latin typeface="黑体" panose="02010609060101010101" pitchFamily="2" charset="-122"/>
                <a:ea typeface="黑体" panose="02010609060101010101" pitchFamily="2" charset="-122"/>
              </a:rPr>
              <a:t>                　  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4759" name="文本框 74758"/>
          <p:cNvSpPr txBox="1"/>
          <p:nvPr/>
        </p:nvSpPr>
        <p:spPr>
          <a:xfrm>
            <a:off x="6443663" y="1981200"/>
            <a:ext cx="2209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109 °21 ′</a:t>
            </a:r>
            <a:endParaRPr lang="en-US" altLang="zh-CN" sz="28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4760" name="文本框 74759"/>
          <p:cNvSpPr txBox="1"/>
          <p:nvPr/>
        </p:nvSpPr>
        <p:spPr>
          <a:xfrm>
            <a:off x="3635375" y="1981200"/>
            <a:ext cx="2133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 °21 ′</a:t>
            </a:r>
            <a:endParaRPr lang="en-US" altLang="zh-CN" sz="28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4761" name="文本框 74760"/>
          <p:cNvSpPr txBox="1"/>
          <p:nvPr/>
        </p:nvSpPr>
        <p:spPr>
          <a:xfrm>
            <a:off x="4495800" y="3733800"/>
            <a:ext cx="25241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90-x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 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°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4762" name="文本框 74761"/>
          <p:cNvSpPr txBox="1"/>
          <p:nvPr/>
        </p:nvSpPr>
        <p:spPr>
          <a:xfrm>
            <a:off x="841375" y="4191000"/>
            <a:ext cx="2362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180-x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 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°</a:t>
            </a:r>
            <a:endParaRPr lang="en-US" altLang="zh-CN" sz="28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4763" name="文本框 74762"/>
          <p:cNvSpPr txBox="1"/>
          <p:nvPr/>
        </p:nvSpPr>
        <p:spPr>
          <a:xfrm>
            <a:off x="533400" y="5286375"/>
            <a:ext cx="784860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总结：锐角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∠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sym typeface="Symbol" panose="05050102010706020507" pitchFamily="18" charset="2"/>
              </a:rPr>
              <a:t>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sym typeface="Symbol" panose="05050102010706020507" pitchFamily="18" charset="2"/>
              </a:rPr>
              <a:t>的余角是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90 °—∠ </a:t>
            </a: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sym typeface="Symbol" panose="05050102010706020507" pitchFamily="18" charset="2"/>
              </a:rPr>
              <a:t></a:t>
            </a: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） 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∠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sym typeface="Symbol" panose="05050102010706020507" pitchFamily="18" charset="2"/>
              </a:rPr>
              <a:t>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sym typeface="Symbol" panose="05050102010706020507" pitchFamily="18" charset="2"/>
              </a:rPr>
              <a:t>的补角是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180 °—∠ </a:t>
            </a: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sym typeface="Symbol" panose="05050102010706020507" pitchFamily="18" charset="2"/>
              </a:rPr>
              <a:t></a:t>
            </a: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4764" name="文本框 74763"/>
          <p:cNvSpPr txBox="1"/>
          <p:nvPr/>
        </p:nvSpPr>
        <p:spPr>
          <a:xfrm>
            <a:off x="1042988" y="3054350"/>
            <a:ext cx="1143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60 °</a:t>
            </a:r>
            <a:endParaRPr lang="en-US" altLang="zh-CN" sz="28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4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74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74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74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74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74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8" grpId="0"/>
      <p:bldP spid="74759" grpId="0"/>
      <p:bldP spid="74760" grpId="0"/>
      <p:bldP spid="74761" grpId="0"/>
      <p:bldP spid="74762" grpId="0"/>
      <p:bldP spid="74763" grpId="0"/>
      <p:bldP spid="7476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76802" name="组合 76801"/>
          <p:cNvGrpSpPr/>
          <p:nvPr/>
        </p:nvGrpSpPr>
        <p:grpSpPr>
          <a:xfrm>
            <a:off x="-6157912" y="-1466850"/>
            <a:ext cx="18362612" cy="11952288"/>
            <a:chOff x="-3516" y="-924"/>
            <a:chExt cx="11567" cy="7529"/>
          </a:xfrm>
        </p:grpSpPr>
        <p:sp>
          <p:nvSpPr>
            <p:cNvPr id="76803" name="直角三角形 76802"/>
            <p:cNvSpPr/>
            <p:nvPr/>
          </p:nvSpPr>
          <p:spPr>
            <a:xfrm rot="-1634362" flipV="1">
              <a:off x="666" y="3158"/>
              <a:ext cx="5094" cy="3447"/>
            </a:xfrm>
            <a:prstGeom prst="rtTriangle">
              <a:avLst/>
            </a:prstGeom>
            <a:solidFill>
              <a:srgbClr val="FFCC99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04" name="直角三角形 76803"/>
            <p:cNvSpPr/>
            <p:nvPr/>
          </p:nvSpPr>
          <p:spPr>
            <a:xfrm rot="-6118952">
              <a:off x="-2976" y="-1464"/>
              <a:ext cx="4062" cy="5142"/>
            </a:xfrm>
            <a:prstGeom prst="rtTriangle">
              <a:avLst/>
            </a:prstGeom>
            <a:solidFill>
              <a:srgbClr val="FFFFCC">
                <a:alpha val="89999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05" name="等腰三角形 76804"/>
            <p:cNvSpPr/>
            <p:nvPr/>
          </p:nvSpPr>
          <p:spPr>
            <a:xfrm rot="698356">
              <a:off x="3016" y="-335"/>
              <a:ext cx="5035" cy="2656"/>
            </a:xfrm>
            <a:prstGeom prst="triangle">
              <a:avLst>
                <a:gd name="adj" fmla="val 50000"/>
              </a:avLst>
            </a:prstGeom>
            <a:solidFill>
              <a:srgbClr val="FFCCFF">
                <a:alpha val="97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76806" name="文本框 76805"/>
          <p:cNvSpPr txBox="1"/>
          <p:nvPr/>
        </p:nvSpPr>
        <p:spPr>
          <a:xfrm>
            <a:off x="323850" y="115888"/>
            <a:ext cx="8569325" cy="2043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 i="1" dirty="0">
                <a:solidFill>
                  <a:srgbClr val="FF66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例</a:t>
            </a:r>
            <a:r>
              <a:rPr lang="en-US" altLang="zh-CN" sz="4800" b="1" i="1" dirty="0">
                <a:solidFill>
                  <a:srgbClr val="FF66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zh-CN" altLang="en-US" sz="4800" b="1" i="1" dirty="0">
                <a:solidFill>
                  <a:srgbClr val="FF66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：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80008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       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若一个角的补角等于它的余角的</a:t>
            </a:r>
            <a:r>
              <a:rPr lang="en-US" altLang="zh-CN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倍，求这个角的度数。</a:t>
            </a:r>
            <a:endParaRPr lang="zh-CN" altLang="en-US" sz="3200" b="1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6807" name="文本框 76806"/>
          <p:cNvSpPr txBox="1"/>
          <p:nvPr/>
        </p:nvSpPr>
        <p:spPr>
          <a:xfrm>
            <a:off x="971550" y="5516563"/>
            <a:ext cx="44640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答：这个角的度数是</a:t>
            </a: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60 °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6808" name="文本框 76807"/>
          <p:cNvSpPr txBox="1"/>
          <p:nvPr/>
        </p:nvSpPr>
        <p:spPr>
          <a:xfrm>
            <a:off x="395288" y="2205038"/>
            <a:ext cx="81375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0000FF"/>
                </a:solidFill>
                <a:latin typeface="Alba Matter" pitchFamily="2" charset="0"/>
                <a:ea typeface="黑体" panose="02010609060101010101" pitchFamily="2" charset="-122"/>
              </a:rPr>
              <a:t>分析：把文字语言翻译成数学语言．补角＝</a:t>
            </a:r>
            <a:r>
              <a:rPr lang="zh-CN" altLang="en-US" sz="2400" dirty="0">
                <a:solidFill>
                  <a:srgbClr val="0000FF"/>
                </a:solidFill>
                <a:latin typeface="Alba Matter" pitchFamily="2" charset="0"/>
                <a:ea typeface="宋体" panose="02010600030101010101" pitchFamily="2" charset="-122"/>
              </a:rPr>
              <a:t>＿＿＿</a:t>
            </a:r>
            <a:r>
              <a:rPr lang="zh-CN" altLang="en-US" sz="2400" dirty="0">
                <a:solidFill>
                  <a:srgbClr val="0000FF"/>
                </a:solidFill>
                <a:latin typeface="Alba Matter" pitchFamily="2" charset="0"/>
                <a:ea typeface="黑体" panose="02010609060101010101" pitchFamily="2" charset="-122"/>
              </a:rPr>
              <a:t>倍余角</a:t>
            </a:r>
            <a:endParaRPr lang="zh-CN" altLang="en-US" sz="2400" dirty="0">
              <a:solidFill>
                <a:srgbClr val="0000FF"/>
              </a:solidFill>
              <a:latin typeface="Alba Matter" pitchFamily="2" charset="0"/>
              <a:ea typeface="黑体" panose="02010609060101010101" pitchFamily="2" charset="-122"/>
            </a:endParaRPr>
          </a:p>
        </p:txBody>
      </p:sp>
      <p:sp>
        <p:nvSpPr>
          <p:cNvPr id="76809" name="文本框 76808"/>
          <p:cNvSpPr txBox="1"/>
          <p:nvPr/>
        </p:nvSpPr>
        <p:spPr>
          <a:xfrm>
            <a:off x="6443663" y="2133600"/>
            <a:ext cx="5762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Alba Matter" pitchFamily="2" charset="0"/>
                <a:ea typeface="黑体" panose="02010609060101010101" pitchFamily="2" charset="-122"/>
              </a:rPr>
              <a:t>４</a:t>
            </a:r>
            <a:endParaRPr lang="zh-CN" altLang="en-US" sz="2400" b="1" dirty="0">
              <a:solidFill>
                <a:srgbClr val="FF0000"/>
              </a:solidFill>
              <a:latin typeface="Alba Matter" pitchFamily="2" charset="0"/>
              <a:ea typeface="黑体" panose="02010609060101010101" pitchFamily="2" charset="-122"/>
            </a:endParaRPr>
          </a:p>
        </p:txBody>
      </p:sp>
      <p:sp>
        <p:nvSpPr>
          <p:cNvPr id="76810" name="文本框 76809"/>
          <p:cNvSpPr txBox="1"/>
          <p:nvPr/>
        </p:nvSpPr>
        <p:spPr>
          <a:xfrm>
            <a:off x="1042988" y="2924175"/>
            <a:ext cx="84963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设这个角是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x°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，则它的补角是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________,  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余角是</a:t>
            </a: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_______</a:t>
            </a:r>
            <a:r>
              <a:rPr lang="zh-CN" altLang="en-US" b="1" dirty="0">
                <a:latin typeface="Alba Matter" pitchFamily="2" charset="0"/>
                <a:ea typeface="宋体" panose="02010600030101010101" pitchFamily="2" charset="-122"/>
              </a:rPr>
              <a:t>．</a:t>
            </a:r>
            <a:endParaRPr lang="zh-CN" altLang="en-US" b="1" dirty="0">
              <a:latin typeface="Alba Matter" pitchFamily="2" charset="0"/>
              <a:ea typeface="宋体" panose="02010600030101010101" pitchFamily="2" charset="-122"/>
            </a:endParaRPr>
          </a:p>
        </p:txBody>
      </p:sp>
      <p:sp>
        <p:nvSpPr>
          <p:cNvPr id="76811" name="矩形 76810"/>
          <p:cNvSpPr/>
          <p:nvPr/>
        </p:nvSpPr>
        <p:spPr>
          <a:xfrm>
            <a:off x="390525" y="2852738"/>
            <a:ext cx="79692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lba Matter" pitchFamily="2" charset="0"/>
                <a:ea typeface="宋体" panose="02010600030101010101" pitchFamily="2" charset="-122"/>
              </a:rPr>
              <a:t>解：</a:t>
            </a:r>
            <a:endParaRPr lang="zh-CN" altLang="en-US" sz="2400" b="1" dirty="0">
              <a:solidFill>
                <a:srgbClr val="FF0000"/>
              </a:solidFill>
              <a:latin typeface="Alba Matter" pitchFamily="2" charset="0"/>
              <a:ea typeface="宋体" panose="02010600030101010101" pitchFamily="2" charset="-122"/>
            </a:endParaRPr>
          </a:p>
        </p:txBody>
      </p:sp>
      <p:sp>
        <p:nvSpPr>
          <p:cNvPr id="76812" name="矩形 76811"/>
          <p:cNvSpPr/>
          <p:nvPr/>
        </p:nvSpPr>
        <p:spPr>
          <a:xfrm>
            <a:off x="4999038" y="2924175"/>
            <a:ext cx="21653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(180 - x)°</a:t>
            </a:r>
            <a:endParaRPr lang="en-US" altLang="zh-CN" sz="24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6813" name="矩形 76812"/>
          <p:cNvSpPr/>
          <p:nvPr/>
        </p:nvSpPr>
        <p:spPr>
          <a:xfrm>
            <a:off x="7667625" y="2900363"/>
            <a:ext cx="17843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(90-x) °</a:t>
            </a:r>
            <a:endParaRPr lang="en-US" altLang="zh-CN" sz="24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6814" name="文本框 76813"/>
          <p:cNvSpPr txBox="1"/>
          <p:nvPr/>
        </p:nvSpPr>
        <p:spPr>
          <a:xfrm>
            <a:off x="323850" y="3357563"/>
            <a:ext cx="1944688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latin typeface="Alba Matter" pitchFamily="2" charset="0"/>
                <a:ea typeface="黑体" panose="02010609060101010101" pitchFamily="2" charset="-122"/>
              </a:rPr>
              <a:t>根据题意得：</a:t>
            </a:r>
            <a:endParaRPr lang="zh-CN" altLang="en-US" sz="2400" b="1" dirty="0">
              <a:latin typeface="Alba Matter" pitchFamily="2" charset="0"/>
              <a:ea typeface="黑体" panose="02010609060101010101" pitchFamily="2" charset="-122"/>
            </a:endParaRPr>
          </a:p>
        </p:txBody>
      </p:sp>
      <p:sp>
        <p:nvSpPr>
          <p:cNvPr id="76815" name="文本框 76814"/>
          <p:cNvSpPr txBox="1"/>
          <p:nvPr/>
        </p:nvSpPr>
        <p:spPr>
          <a:xfrm>
            <a:off x="1476375" y="3860800"/>
            <a:ext cx="42481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180-x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） </a:t>
            </a: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°= 4 (90-x) °</a:t>
            </a:r>
            <a:endParaRPr lang="en-US" altLang="zh-CN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6816" name="文本框 76815"/>
          <p:cNvSpPr txBox="1"/>
          <p:nvPr/>
        </p:nvSpPr>
        <p:spPr>
          <a:xfrm>
            <a:off x="2195513" y="4797425"/>
            <a:ext cx="36718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>
                <a:latin typeface="Alba Matter" pitchFamily="2" charset="0"/>
                <a:ea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解得： </a:t>
            </a: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x =60 </a:t>
            </a:r>
            <a:r>
              <a:rPr lang="en-US" altLang="zh-CN" b="1">
                <a:latin typeface="Alba Matter" pitchFamily="2" charset="0"/>
                <a:ea typeface="宋体" panose="02010600030101010101" pitchFamily="2" charset="-122"/>
              </a:rPr>
              <a:t>°</a:t>
            </a:r>
            <a:endParaRPr lang="en-US" altLang="zh-CN" b="1">
              <a:latin typeface="Alba Matter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9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6809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6809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6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6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6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6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68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68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6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6" grpId="0"/>
      <p:bldP spid="76807" grpId="0"/>
      <p:bldP spid="76808" grpId="0"/>
      <p:bldP spid="76810" grpId="0"/>
      <p:bldP spid="76811" grpId="0"/>
      <p:bldP spid="76812" grpId="0"/>
      <p:bldP spid="76813" grpId="0"/>
      <p:bldP spid="76814" grpId="0"/>
      <p:bldP spid="76815" grpId="0"/>
      <p:bldP spid="768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78850" name="组合 78849"/>
          <p:cNvGrpSpPr/>
          <p:nvPr/>
        </p:nvGrpSpPr>
        <p:grpSpPr>
          <a:xfrm>
            <a:off x="-5581650" y="-1250950"/>
            <a:ext cx="18362613" cy="11952288"/>
            <a:chOff x="-3516" y="-924"/>
            <a:chExt cx="11567" cy="7529"/>
          </a:xfrm>
        </p:grpSpPr>
        <p:sp>
          <p:nvSpPr>
            <p:cNvPr id="78851" name="直角三角形 78850"/>
            <p:cNvSpPr/>
            <p:nvPr/>
          </p:nvSpPr>
          <p:spPr>
            <a:xfrm rot="-1634362" flipV="1">
              <a:off x="666" y="3158"/>
              <a:ext cx="5094" cy="3447"/>
            </a:xfrm>
            <a:prstGeom prst="rtTriangle">
              <a:avLst/>
            </a:prstGeom>
            <a:solidFill>
              <a:srgbClr val="FFCC99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8852" name="直角三角形 78851"/>
            <p:cNvSpPr/>
            <p:nvPr/>
          </p:nvSpPr>
          <p:spPr>
            <a:xfrm rot="-6118952">
              <a:off x="-2976" y="-1464"/>
              <a:ext cx="4062" cy="5142"/>
            </a:xfrm>
            <a:prstGeom prst="rtTriangle">
              <a:avLst/>
            </a:prstGeom>
            <a:solidFill>
              <a:srgbClr val="FFFFCC">
                <a:alpha val="89999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8853" name="等腰三角形 78852"/>
            <p:cNvSpPr/>
            <p:nvPr/>
          </p:nvSpPr>
          <p:spPr>
            <a:xfrm rot="698356">
              <a:off x="3016" y="-335"/>
              <a:ext cx="5035" cy="2656"/>
            </a:xfrm>
            <a:prstGeom prst="triangle">
              <a:avLst>
                <a:gd name="adj" fmla="val 50000"/>
              </a:avLst>
            </a:prstGeom>
            <a:solidFill>
              <a:srgbClr val="FFCCFF">
                <a:alpha val="97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78854" name="文本框 78853"/>
          <p:cNvSpPr txBox="1"/>
          <p:nvPr/>
        </p:nvSpPr>
        <p:spPr>
          <a:xfrm>
            <a:off x="395288" y="-26987"/>
            <a:ext cx="8748712" cy="2774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 i="1" dirty="0">
                <a:solidFill>
                  <a:srgbClr val="FF66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练习</a:t>
            </a:r>
            <a:endParaRPr lang="zh-CN" altLang="en-US" sz="4800" b="1" i="1" dirty="0">
              <a:solidFill>
                <a:srgbClr val="FF66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80008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已知两个角互为补角，它们的差为</a:t>
            </a:r>
            <a:r>
              <a:rPr lang="en-US" altLang="zh-CN" sz="32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30 °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，求这两个角的度数。</a:t>
            </a:r>
            <a:endParaRPr lang="zh-CN" altLang="en-US" sz="3200" b="1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3200" b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8855" name="矩形 78854"/>
          <p:cNvSpPr/>
          <p:nvPr/>
        </p:nvSpPr>
        <p:spPr>
          <a:xfrm>
            <a:off x="1766888" y="2205038"/>
            <a:ext cx="4821237" cy="1728787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你能想出几种方法?</a:t>
            </a:r>
            <a:endParaRPr lang="zh-CN" altLang="en-US" sz="3600"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88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8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8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8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80898" name="组合 80897"/>
          <p:cNvGrpSpPr/>
          <p:nvPr/>
        </p:nvGrpSpPr>
        <p:grpSpPr>
          <a:xfrm>
            <a:off x="-5437187" y="-1684337"/>
            <a:ext cx="18362612" cy="11952287"/>
            <a:chOff x="-3516" y="-924"/>
            <a:chExt cx="11567" cy="7529"/>
          </a:xfrm>
        </p:grpSpPr>
        <p:sp>
          <p:nvSpPr>
            <p:cNvPr id="80899" name="直角三角形 80898"/>
            <p:cNvSpPr/>
            <p:nvPr/>
          </p:nvSpPr>
          <p:spPr>
            <a:xfrm rot="-1634362" flipV="1">
              <a:off x="666" y="3158"/>
              <a:ext cx="5094" cy="3447"/>
            </a:xfrm>
            <a:prstGeom prst="rtTriangle">
              <a:avLst/>
            </a:prstGeom>
            <a:solidFill>
              <a:srgbClr val="FFCC99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0900" name="直角三角形 80899"/>
            <p:cNvSpPr/>
            <p:nvPr/>
          </p:nvSpPr>
          <p:spPr>
            <a:xfrm rot="-6118952">
              <a:off x="-2976" y="-1464"/>
              <a:ext cx="4062" cy="5142"/>
            </a:xfrm>
            <a:prstGeom prst="rtTriangle">
              <a:avLst/>
            </a:prstGeom>
            <a:solidFill>
              <a:srgbClr val="FFFFCC">
                <a:alpha val="89999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0901" name="等腰三角形 80900"/>
            <p:cNvSpPr/>
            <p:nvPr/>
          </p:nvSpPr>
          <p:spPr>
            <a:xfrm rot="698356">
              <a:off x="3016" y="-335"/>
              <a:ext cx="5035" cy="2656"/>
            </a:xfrm>
            <a:prstGeom prst="triangle">
              <a:avLst>
                <a:gd name="adj" fmla="val 50000"/>
              </a:avLst>
            </a:prstGeom>
            <a:solidFill>
              <a:srgbClr val="FFCCFF">
                <a:alpha val="97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80902" name="文本框 80901"/>
          <p:cNvSpPr txBox="1"/>
          <p:nvPr/>
        </p:nvSpPr>
        <p:spPr>
          <a:xfrm>
            <a:off x="-36512" y="188913"/>
            <a:ext cx="4210050" cy="8588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解法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1: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如果设较小角为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x°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endParaRPr lang="zh-CN" altLang="en-US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　　　则较大角为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(x + 30)°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0903" name="文本框 80902"/>
          <p:cNvSpPr txBox="1"/>
          <p:nvPr/>
        </p:nvSpPr>
        <p:spPr>
          <a:xfrm>
            <a:off x="611188" y="1052513"/>
            <a:ext cx="23764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根据题意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得</a:t>
            </a:r>
            <a:endParaRPr lang="zh-CN" altLang="en-US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0904" name="文本框 80903"/>
          <p:cNvSpPr txBox="1"/>
          <p:nvPr/>
        </p:nvSpPr>
        <p:spPr>
          <a:xfrm>
            <a:off x="755650" y="1412875"/>
            <a:ext cx="31686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x + x + 30 =180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0905" name="文本框 80904"/>
          <p:cNvSpPr txBox="1"/>
          <p:nvPr/>
        </p:nvSpPr>
        <p:spPr>
          <a:xfrm>
            <a:off x="1403350" y="1844675"/>
            <a:ext cx="252253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解得   </a:t>
            </a: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x = 75</a:t>
            </a:r>
            <a:endParaRPr lang="en-US" altLang="zh-CN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0906" name="文本框 80905"/>
          <p:cNvSpPr txBox="1"/>
          <p:nvPr/>
        </p:nvSpPr>
        <p:spPr>
          <a:xfrm>
            <a:off x="755650" y="2205038"/>
            <a:ext cx="31686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∴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　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x + 30 =105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0907" name="文本框 80906"/>
          <p:cNvSpPr txBox="1"/>
          <p:nvPr/>
        </p:nvSpPr>
        <p:spPr>
          <a:xfrm>
            <a:off x="-36512" y="2708275"/>
            <a:ext cx="44640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答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这两个角分别为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75°,105°.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0908" name="文本框 80907"/>
          <p:cNvSpPr txBox="1"/>
          <p:nvPr/>
        </p:nvSpPr>
        <p:spPr>
          <a:xfrm>
            <a:off x="-36512" y="3716338"/>
            <a:ext cx="4103687" cy="8588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解法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3: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如果设较大角为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x°,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则较小角为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(x - 30)°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0909" name="文本框 80908"/>
          <p:cNvSpPr txBox="1"/>
          <p:nvPr/>
        </p:nvSpPr>
        <p:spPr>
          <a:xfrm>
            <a:off x="323850" y="4581525"/>
            <a:ext cx="23764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根据题意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得</a:t>
            </a:r>
            <a:endParaRPr lang="zh-CN" altLang="en-US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0910" name="文本框 80909"/>
          <p:cNvSpPr txBox="1"/>
          <p:nvPr/>
        </p:nvSpPr>
        <p:spPr>
          <a:xfrm>
            <a:off x="971550" y="5445125"/>
            <a:ext cx="24479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解得   </a:t>
            </a: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x = 105</a:t>
            </a:r>
            <a:endParaRPr lang="en-US" altLang="zh-CN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0911" name="文本框 80910"/>
          <p:cNvSpPr txBox="1"/>
          <p:nvPr/>
        </p:nvSpPr>
        <p:spPr>
          <a:xfrm>
            <a:off x="107950" y="4941888"/>
            <a:ext cx="36718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x + x - 30 =180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0912" name="文本框 80911"/>
          <p:cNvSpPr txBox="1"/>
          <p:nvPr/>
        </p:nvSpPr>
        <p:spPr>
          <a:xfrm>
            <a:off x="250825" y="5851525"/>
            <a:ext cx="31686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∴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　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x - 30 =75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0913" name="文本框 80912"/>
          <p:cNvSpPr txBox="1"/>
          <p:nvPr/>
        </p:nvSpPr>
        <p:spPr>
          <a:xfrm>
            <a:off x="-107950" y="6400800"/>
            <a:ext cx="46085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答：这两个角分别为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75°,105°.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0914" name="文本框 80913"/>
          <p:cNvSpPr txBox="1"/>
          <p:nvPr/>
        </p:nvSpPr>
        <p:spPr>
          <a:xfrm>
            <a:off x="5940425" y="2205038"/>
            <a:ext cx="31686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180 - x</a:t>
            </a:r>
            <a:r>
              <a:rPr lang="en-US" altLang="zh-CN">
                <a:latin typeface="Alba Matter" pitchFamily="2" charset="0"/>
                <a:ea typeface="宋体" panose="02010600030101010101" pitchFamily="2" charset="-122"/>
              </a:rPr>
              <a:t> 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=105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0915" name="文本框 80914"/>
          <p:cNvSpPr txBox="1"/>
          <p:nvPr/>
        </p:nvSpPr>
        <p:spPr>
          <a:xfrm>
            <a:off x="4932363" y="5157788"/>
            <a:ext cx="36718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x</a:t>
            </a:r>
            <a:r>
              <a:rPr lang="zh-CN" altLang="en-US" sz="2400" dirty="0">
                <a:latin typeface="Alba Matter" pitchFamily="2" charset="0"/>
                <a:ea typeface="宋体" panose="02010600030101010101" pitchFamily="2" charset="-122"/>
              </a:rPr>
              <a:t>－</a:t>
            </a: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(180 - x</a:t>
            </a:r>
            <a:r>
              <a:rPr lang="en-US" altLang="zh-CN" sz="2400" dirty="0">
                <a:latin typeface="Alba Matter" pitchFamily="2" charset="0"/>
                <a:ea typeface="宋体" panose="02010600030101010101" pitchFamily="2" charset="-122"/>
              </a:rPr>
              <a:t> </a:t>
            </a:r>
            <a:r>
              <a:rPr lang="zh-CN" altLang="en-US" sz="2400" dirty="0">
                <a:latin typeface="Alba Matter" pitchFamily="2" charset="0"/>
                <a:ea typeface="宋体" panose="02010600030101010101" pitchFamily="2" charset="-122"/>
              </a:rPr>
              <a:t>）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=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３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0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0916" name="文本框 80915"/>
          <p:cNvSpPr txBox="1"/>
          <p:nvPr/>
        </p:nvSpPr>
        <p:spPr>
          <a:xfrm>
            <a:off x="5148263" y="6021388"/>
            <a:ext cx="31686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180 - x</a:t>
            </a:r>
            <a:r>
              <a:rPr lang="en-US" altLang="zh-CN">
                <a:latin typeface="Alba Matter" pitchFamily="2" charset="0"/>
                <a:ea typeface="宋体" panose="02010600030101010101" pitchFamily="2" charset="-122"/>
              </a:rPr>
              <a:t> 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　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=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７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5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0917" name="文本框 80916"/>
          <p:cNvSpPr txBox="1"/>
          <p:nvPr/>
        </p:nvSpPr>
        <p:spPr>
          <a:xfrm>
            <a:off x="4572000" y="0"/>
            <a:ext cx="4933950" cy="968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解法２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如果设较小角为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x°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endParaRPr lang="zh-CN" altLang="en-US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　　　则较大角为为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(180 - x )°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0918" name="文本框 80917"/>
          <p:cNvSpPr txBox="1"/>
          <p:nvPr/>
        </p:nvSpPr>
        <p:spPr>
          <a:xfrm>
            <a:off x="6297613" y="1773238"/>
            <a:ext cx="252253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解得   </a:t>
            </a: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x = 75</a:t>
            </a:r>
            <a:endParaRPr lang="en-US" altLang="zh-CN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0919" name="文本框 80918"/>
          <p:cNvSpPr txBox="1"/>
          <p:nvPr/>
        </p:nvSpPr>
        <p:spPr>
          <a:xfrm>
            <a:off x="4572000" y="908050"/>
            <a:ext cx="4176713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根据题意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得</a:t>
            </a:r>
            <a:endParaRPr lang="zh-CN" altLang="en-US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/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　　　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(180 - x 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）－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x =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３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0</a:t>
            </a:r>
            <a:endParaRPr lang="en-US" altLang="zh-CN">
              <a:latin typeface="Alba Matter" pitchFamily="2" charset="0"/>
              <a:ea typeface="宋体" panose="02010600030101010101" pitchFamily="2" charset="-122"/>
            </a:endParaRPr>
          </a:p>
        </p:txBody>
      </p:sp>
      <p:sp>
        <p:nvSpPr>
          <p:cNvPr id="80920" name="文本框 80919"/>
          <p:cNvSpPr txBox="1"/>
          <p:nvPr/>
        </p:nvSpPr>
        <p:spPr>
          <a:xfrm>
            <a:off x="4679950" y="2565400"/>
            <a:ext cx="44640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答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这两个角分别为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75°,105°.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0921" name="文本框 80920"/>
          <p:cNvSpPr txBox="1"/>
          <p:nvPr/>
        </p:nvSpPr>
        <p:spPr>
          <a:xfrm>
            <a:off x="4645025" y="3716338"/>
            <a:ext cx="4464050" cy="8588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解法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4: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如果设较大角为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x°,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      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则较小角为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(180 - x )°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0922" name="文本框 80921"/>
          <p:cNvSpPr txBox="1"/>
          <p:nvPr/>
        </p:nvSpPr>
        <p:spPr>
          <a:xfrm>
            <a:off x="5292725" y="4652963"/>
            <a:ext cx="23764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根据题意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得</a:t>
            </a:r>
            <a:endParaRPr lang="zh-CN" altLang="en-US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0923" name="文本框 80922"/>
          <p:cNvSpPr txBox="1"/>
          <p:nvPr/>
        </p:nvSpPr>
        <p:spPr>
          <a:xfrm>
            <a:off x="5651500" y="5516563"/>
            <a:ext cx="24479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解得   </a:t>
            </a: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x = 105</a:t>
            </a:r>
            <a:endParaRPr lang="en-US" altLang="zh-CN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0924" name="文本框 80923"/>
          <p:cNvSpPr txBox="1"/>
          <p:nvPr/>
        </p:nvSpPr>
        <p:spPr>
          <a:xfrm>
            <a:off x="4535488" y="6400800"/>
            <a:ext cx="46085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答：这两个角分别为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75°,105°.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0925" name="直接连接符 80924"/>
          <p:cNvSpPr/>
          <p:nvPr/>
        </p:nvSpPr>
        <p:spPr>
          <a:xfrm>
            <a:off x="4427538" y="-6858000"/>
            <a:ext cx="0" cy="137160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0926" name="直接连接符 80925"/>
          <p:cNvSpPr/>
          <p:nvPr/>
        </p:nvSpPr>
        <p:spPr>
          <a:xfrm>
            <a:off x="0" y="3357563"/>
            <a:ext cx="9144000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0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09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09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09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09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80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80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80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80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80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80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80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80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80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80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0" dur="500"/>
                                        <p:tgtEl>
                                          <p:spTgt spid="80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5" dur="500"/>
                                        <p:tgtEl>
                                          <p:spTgt spid="80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0" dur="500"/>
                                        <p:tgtEl>
                                          <p:spTgt spid="80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5" dur="500"/>
                                        <p:tgtEl>
                                          <p:spTgt spid="80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0" dur="500"/>
                                        <p:tgtEl>
                                          <p:spTgt spid="80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5" dur="500"/>
                                        <p:tgtEl>
                                          <p:spTgt spid="80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8" dur="500"/>
                                        <p:tgtEl>
                                          <p:spTgt spid="80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3" dur="500"/>
                                        <p:tgtEl>
                                          <p:spTgt spid="80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8" dur="500"/>
                                        <p:tgtEl>
                                          <p:spTgt spid="80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3" dur="500"/>
                                        <p:tgtEl>
                                          <p:spTgt spid="80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2" grpId="0"/>
      <p:bldP spid="80903" grpId="0"/>
      <p:bldP spid="80904" grpId="0"/>
      <p:bldP spid="80905" grpId="0"/>
      <p:bldP spid="80906" grpId="0"/>
      <p:bldP spid="80907" grpId="0"/>
      <p:bldP spid="80908" grpId="0"/>
      <p:bldP spid="80909" grpId="0"/>
      <p:bldP spid="80910" grpId="0"/>
      <p:bldP spid="80911" grpId="0"/>
      <p:bldP spid="80912" grpId="0"/>
      <p:bldP spid="80913" grpId="0"/>
      <p:bldP spid="80914" grpId="0"/>
      <p:bldP spid="80915" grpId="0"/>
      <p:bldP spid="80916" grpId="0"/>
      <p:bldP spid="80917" grpId="0"/>
      <p:bldP spid="80918" grpId="0"/>
      <p:bldP spid="80919" grpId="0"/>
      <p:bldP spid="80920" grpId="0"/>
      <p:bldP spid="80921" grpId="0"/>
      <p:bldP spid="80922" grpId="0"/>
      <p:bldP spid="80923" grpId="0"/>
      <p:bldP spid="8092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2946" name="文本框 82945"/>
          <p:cNvSpPr txBox="1"/>
          <p:nvPr/>
        </p:nvSpPr>
        <p:spPr>
          <a:xfrm>
            <a:off x="2771775" y="1516063"/>
            <a:ext cx="5008563" cy="1552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66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400" b="1" dirty="0">
                <a:solidFill>
                  <a:srgbClr val="66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、如图</a:t>
            </a:r>
            <a:r>
              <a:rPr lang="en-US" altLang="zh-CN" sz="2400" b="1" dirty="0">
                <a:solidFill>
                  <a:srgbClr val="66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∠</a:t>
            </a:r>
            <a:r>
              <a:rPr lang="en-US" altLang="zh-CN" sz="2400" b="1">
                <a:solidFill>
                  <a:srgbClr val="66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AOB = 90 °</a:t>
            </a:r>
            <a:endParaRPr lang="en-US" altLang="zh-CN" sz="2400" b="1">
              <a:solidFill>
                <a:srgbClr val="66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66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∠COD = 90 °</a:t>
            </a:r>
            <a:endParaRPr lang="en-US" altLang="zh-CN" sz="2400" b="1">
              <a:solidFill>
                <a:srgbClr val="66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66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则</a:t>
            </a:r>
            <a:r>
              <a:rPr lang="en-US" altLang="zh-CN" sz="2400" b="1" dirty="0">
                <a:solidFill>
                  <a:srgbClr val="66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∠1</a:t>
            </a:r>
            <a:r>
              <a:rPr lang="zh-CN" altLang="en-US" sz="2400" b="1" dirty="0">
                <a:solidFill>
                  <a:srgbClr val="66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与</a:t>
            </a:r>
            <a:r>
              <a:rPr lang="en-US" altLang="zh-CN" sz="2400" b="1" dirty="0">
                <a:solidFill>
                  <a:srgbClr val="66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∠2</a:t>
            </a:r>
            <a:r>
              <a:rPr lang="zh-CN" altLang="en-US" sz="2400" b="1" dirty="0">
                <a:solidFill>
                  <a:srgbClr val="66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是什么关系？为什么？</a:t>
            </a:r>
            <a:endParaRPr lang="zh-CN" altLang="en-US" sz="2400" b="1">
              <a:solidFill>
                <a:srgbClr val="66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2947" name="文本框 82946"/>
          <p:cNvSpPr txBox="1"/>
          <p:nvPr/>
        </p:nvSpPr>
        <p:spPr>
          <a:xfrm>
            <a:off x="179388" y="3406775"/>
            <a:ext cx="7391400" cy="28305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答：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∠1 = ∠2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．理由如下：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 因为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∠</a:t>
            </a: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AOB = 90 °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即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∠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1+ ∠BOD = 90 °</a:t>
            </a:r>
            <a:endParaRPr lang="en-US" altLang="zh-CN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       ∠COD = 90 °</a:t>
            </a:r>
            <a:r>
              <a:rPr lang="en-US" altLang="zh-CN" sz="2400" b="1" dirty="0">
                <a:latin typeface="Alba Matter" pitchFamily="2" charset="0"/>
                <a:ea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Alba Matter" pitchFamily="2" charset="0"/>
                <a:ea typeface="宋体" panose="02010600030101010101" pitchFamily="2" charset="-122"/>
              </a:rPr>
              <a:t>即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∠2+ ∠BOD = 90 °</a:t>
            </a:r>
            <a:endParaRPr lang="en-US" altLang="zh-CN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所以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∠</a:t>
            </a: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1 = 90 °- ∠BOD</a:t>
            </a:r>
            <a:endParaRPr lang="en-US" altLang="zh-CN" sz="24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        ∠2 = 90 °- ∠BOD </a:t>
            </a:r>
            <a:endParaRPr lang="en-US" altLang="zh-CN" sz="24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则 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∠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1 = ∠2</a:t>
            </a:r>
            <a:endParaRPr lang="en-US" altLang="zh-CN" sz="24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82948" name="组合 82947"/>
          <p:cNvGrpSpPr/>
          <p:nvPr/>
        </p:nvGrpSpPr>
        <p:grpSpPr>
          <a:xfrm>
            <a:off x="990600" y="533400"/>
            <a:ext cx="1676400" cy="1676400"/>
            <a:chOff x="624" y="336"/>
            <a:chExt cx="1056" cy="1056"/>
          </a:xfrm>
        </p:grpSpPr>
        <p:sp>
          <p:nvSpPr>
            <p:cNvPr id="82949" name="直接连接符 82948"/>
            <p:cNvSpPr/>
            <p:nvPr/>
          </p:nvSpPr>
          <p:spPr>
            <a:xfrm>
              <a:off x="624" y="336"/>
              <a:ext cx="0" cy="105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2950" name="直接连接符 82949"/>
            <p:cNvSpPr/>
            <p:nvPr/>
          </p:nvSpPr>
          <p:spPr>
            <a:xfrm>
              <a:off x="624" y="1392"/>
              <a:ext cx="1056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82951" name="文本框 82950"/>
          <p:cNvSpPr txBox="1"/>
          <p:nvPr/>
        </p:nvSpPr>
        <p:spPr>
          <a:xfrm>
            <a:off x="533400" y="381000"/>
            <a:ext cx="533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2952" name="文本框 82951"/>
          <p:cNvSpPr txBox="1"/>
          <p:nvPr/>
        </p:nvSpPr>
        <p:spPr>
          <a:xfrm>
            <a:off x="533400" y="2057400"/>
            <a:ext cx="609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2953" name="文本框 82952"/>
          <p:cNvSpPr txBox="1"/>
          <p:nvPr/>
        </p:nvSpPr>
        <p:spPr>
          <a:xfrm>
            <a:off x="2268538" y="1773238"/>
            <a:ext cx="457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2954" name="文本框 82953"/>
          <p:cNvSpPr txBox="1"/>
          <p:nvPr/>
        </p:nvSpPr>
        <p:spPr>
          <a:xfrm>
            <a:off x="1979613" y="2852738"/>
            <a:ext cx="457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2955" name="文本框 82954"/>
          <p:cNvSpPr txBox="1"/>
          <p:nvPr/>
        </p:nvSpPr>
        <p:spPr>
          <a:xfrm>
            <a:off x="1905000" y="533400"/>
            <a:ext cx="381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2956" name="直接连接符 82955"/>
          <p:cNvSpPr/>
          <p:nvPr/>
        </p:nvSpPr>
        <p:spPr>
          <a:xfrm flipH="1">
            <a:off x="990600" y="990600"/>
            <a:ext cx="1219200" cy="12192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2957" name="直接连接符 82956"/>
          <p:cNvSpPr/>
          <p:nvPr/>
        </p:nvSpPr>
        <p:spPr>
          <a:xfrm>
            <a:off x="990600" y="2209800"/>
            <a:ext cx="1143000" cy="11430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2958" name="矩形 82957"/>
          <p:cNvSpPr/>
          <p:nvPr/>
        </p:nvSpPr>
        <p:spPr>
          <a:xfrm>
            <a:off x="34925" y="6089650"/>
            <a:ext cx="534193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（结论：同角的余角相等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2959" name="任意多边形 82958"/>
          <p:cNvSpPr/>
          <p:nvPr/>
        </p:nvSpPr>
        <p:spPr>
          <a:xfrm rot="990612">
            <a:off x="827088" y="1828800"/>
            <a:ext cx="323850" cy="1104900"/>
          </a:xfrm>
          <a:custGeom>
            <a:avLst/>
            <a:gdLst>
              <a:gd name="txL" fmla="*/ 0 w 11098"/>
              <a:gd name="txT" fmla="*/ 0 h 21600"/>
              <a:gd name="txR" fmla="*/ 11098 w 11098"/>
              <a:gd name="txB" fmla="*/ 21600 h 21600"/>
            </a:gdLst>
            <a:ahLst/>
            <a:cxnLst>
              <a:cxn ang="180">
                <a:pos x="0" y="1519"/>
              </a:cxn>
              <a:cxn ang="270">
                <a:pos x="11098" y="229"/>
              </a:cxn>
              <a:cxn ang="90">
                <a:pos x="7958" y="21600"/>
              </a:cxn>
            </a:cxnLst>
            <a:rect l="txL" t="txT" r="txR" b="txB"/>
            <a:pathLst>
              <a:path w="11098" h="21600" fill="none">
                <a:moveTo>
                  <a:pt x="0" y="1519"/>
                </a:moveTo>
                <a:arcTo wR="21600" hR="21600" stAng="-6697091" swAng="1798604"/>
              </a:path>
              <a:path w="11098" h="21600" stroke="0">
                <a:moveTo>
                  <a:pt x="0" y="1519"/>
                </a:moveTo>
                <a:arcTo wR="21600" hR="21600" stAng="-6697091" swAng="1798604"/>
                <a:lnTo>
                  <a:pt x="7958" y="21600"/>
                </a:lnTo>
                <a:close/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2960" name="任意多边形 82959"/>
          <p:cNvSpPr/>
          <p:nvPr/>
        </p:nvSpPr>
        <p:spPr>
          <a:xfrm rot="-1264774">
            <a:off x="684213" y="2276475"/>
            <a:ext cx="833437" cy="298450"/>
          </a:xfrm>
          <a:custGeom>
            <a:avLst/>
            <a:gdLst>
              <a:gd name="txL" fmla="*/ 0 w 21490"/>
              <a:gd name="txT" fmla="*/ 0 h 15849"/>
              <a:gd name="txR" fmla="*/ 21490 w 21490"/>
              <a:gd name="txB" fmla="*/ 15849 h 15849"/>
            </a:gdLst>
            <a:ahLst/>
            <a:cxnLst>
              <a:cxn ang="0">
                <a:pos x="21490" y="2173"/>
              </a:cxn>
              <a:cxn ang="90">
                <a:pos x="14675" y="15848"/>
              </a:cxn>
              <a:cxn ang="270">
                <a:pos x="0" y="0"/>
              </a:cxn>
            </a:cxnLst>
            <a:rect l="txL" t="txT" r="txR" b="txB"/>
            <a:pathLst>
              <a:path w="21490" h="15849" fill="none">
                <a:moveTo>
                  <a:pt x="21490" y="2173"/>
                </a:moveTo>
                <a:arcTo wR="21600" hR="21600" stAng="-21253564" swAng="2485611"/>
              </a:path>
              <a:path w="21490" h="15849" stroke="0">
                <a:moveTo>
                  <a:pt x="21490" y="2173"/>
                </a:moveTo>
                <a:arcTo wR="21600" hR="21600" stAng="-21253564" swAng="2485611"/>
                <a:lnTo>
                  <a:pt x="0" y="0"/>
                </a:lnTo>
                <a:close/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2961" name="文本框 82960"/>
          <p:cNvSpPr txBox="1"/>
          <p:nvPr/>
        </p:nvSpPr>
        <p:spPr>
          <a:xfrm>
            <a:off x="971550" y="1387475"/>
            <a:ext cx="381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2962" name="文本框 82961"/>
          <p:cNvSpPr txBox="1"/>
          <p:nvPr/>
        </p:nvSpPr>
        <p:spPr>
          <a:xfrm>
            <a:off x="1547813" y="2276475"/>
            <a:ext cx="381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2963" name="矩形 82962"/>
          <p:cNvSpPr/>
          <p:nvPr/>
        </p:nvSpPr>
        <p:spPr>
          <a:xfrm rot="-18096881">
            <a:off x="6513513" y="690563"/>
            <a:ext cx="2592387" cy="1298575"/>
          </a:xfrm>
          <a:prstGeom prst="rect">
            <a:avLst/>
          </a:prstGeom>
        </p:spPr>
        <p:txBody>
          <a:bodyPr vert="eaVert" wrap="none" fromWordArt="1">
            <a:prstTxWarp prst="textWave4">
              <a:avLst>
                <a:gd name="adj1" fmla="val 13005"/>
                <a:gd name="adj2" fmla="val 0"/>
              </a:avLst>
            </a:prstTxWarp>
            <a:normAutofit/>
          </a:bodyPr>
          <a:p>
            <a:pPr algn="ctr" eaLnBrk="0" hangingPunct="0"/>
            <a:r>
              <a:rPr lang="zh-CN" altLang="en-US" sz="3600" b="1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99190" dir="7788334" algn="ctr" rotWithShape="0">
                    <a:srgbClr val="000080"/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试一试</a:t>
            </a:r>
            <a:endParaRPr lang="zh-CN" altLang="en-US" sz="3600" b="1"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99190" dir="7788334" algn="ctr" rotWithShape="0">
                  <a:srgbClr val="000080"/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82964" name="文本框 82963"/>
          <p:cNvSpPr txBox="1"/>
          <p:nvPr/>
        </p:nvSpPr>
        <p:spPr>
          <a:xfrm>
            <a:off x="6661150" y="3933825"/>
            <a:ext cx="12239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>
                <a:solidFill>
                  <a:srgbClr val="66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已知</a:t>
            </a:r>
            <a:r>
              <a:rPr lang="en-US" altLang="zh-CN" sz="2400" b="1">
                <a:solidFill>
                  <a:srgbClr val="66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)</a:t>
            </a:r>
            <a:endParaRPr lang="en-US" altLang="zh-CN" sz="2400" b="1">
              <a:solidFill>
                <a:srgbClr val="66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2965" name="文本框 82964"/>
          <p:cNvSpPr txBox="1"/>
          <p:nvPr/>
        </p:nvSpPr>
        <p:spPr>
          <a:xfrm>
            <a:off x="6732588" y="4508500"/>
            <a:ext cx="12239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>
                <a:solidFill>
                  <a:srgbClr val="66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已知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)</a:t>
            </a:r>
            <a:endParaRPr lang="en-US" altLang="zh-CN" sz="24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2966" name="文本框 82965"/>
          <p:cNvSpPr txBox="1"/>
          <p:nvPr/>
        </p:nvSpPr>
        <p:spPr>
          <a:xfrm>
            <a:off x="6083300" y="4868863"/>
            <a:ext cx="24495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余角的定义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)</a:t>
            </a:r>
            <a:endParaRPr lang="en-US" altLang="zh-CN" sz="24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2967" name="文本框 82966"/>
          <p:cNvSpPr txBox="1"/>
          <p:nvPr/>
        </p:nvSpPr>
        <p:spPr>
          <a:xfrm>
            <a:off x="6083300" y="5203825"/>
            <a:ext cx="24495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余角的定义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)</a:t>
            </a:r>
            <a:endParaRPr lang="en-US" altLang="zh-CN" sz="24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2968" name="文本框 82967"/>
          <p:cNvSpPr txBox="1"/>
          <p:nvPr/>
        </p:nvSpPr>
        <p:spPr>
          <a:xfrm>
            <a:off x="5697538" y="5661025"/>
            <a:ext cx="35544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2400" b="1" dirty="0">
                <a:solidFill>
                  <a:srgbClr val="0000FF"/>
                </a:solidFill>
                <a:latin typeface="Alba Matter" pitchFamily="2" charset="0"/>
                <a:ea typeface="黑体" panose="02010609060101010101" pitchFamily="2" charset="-122"/>
              </a:rPr>
              <a:t>（等量减等量其差相等）</a:t>
            </a:r>
            <a:endParaRPr lang="zh-CN" altLang="en-US" sz="2400" b="1" dirty="0">
              <a:solidFill>
                <a:srgbClr val="0000FF"/>
              </a:solidFill>
              <a:latin typeface="Alba Matter" pitchFamily="2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2947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charRg st="17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2947">
                                            <p:txEl>
                                              <p:charRg st="17" end="5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296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charRg st="54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82947">
                                            <p:txEl>
                                              <p:charRg st="54" end="9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82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charRg st="90" end="1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82947">
                                            <p:txEl>
                                              <p:charRg st="90" end="1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82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charRg st="116" end="1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82947">
                                            <p:txEl>
                                              <p:charRg st="116" end="14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82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charRg st="141" end="1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82947">
                                            <p:txEl>
                                              <p:charRg st="141" end="16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82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82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58" grpId="0"/>
      <p:bldP spid="82965" grpId="0"/>
      <p:bldP spid="82966" grpId="0"/>
      <p:bldP spid="82967" grpId="0"/>
      <p:bldP spid="8296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84994" name="组合 84993"/>
          <p:cNvGrpSpPr/>
          <p:nvPr/>
        </p:nvGrpSpPr>
        <p:grpSpPr>
          <a:xfrm>
            <a:off x="4191000" y="2008188"/>
            <a:ext cx="1646238" cy="915987"/>
            <a:chOff x="2640" y="1536"/>
            <a:chExt cx="1037" cy="577"/>
          </a:xfrm>
        </p:grpSpPr>
        <p:sp>
          <p:nvSpPr>
            <p:cNvPr id="84995" name="直接连接符 84994"/>
            <p:cNvSpPr/>
            <p:nvPr/>
          </p:nvSpPr>
          <p:spPr>
            <a:xfrm rot="5359989" flipV="1">
              <a:off x="2873" y="1309"/>
              <a:ext cx="574" cy="1033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4996" name="直接连接符 84995"/>
            <p:cNvSpPr/>
            <p:nvPr/>
          </p:nvSpPr>
          <p:spPr>
            <a:xfrm>
              <a:off x="2640" y="1536"/>
              <a:ext cx="100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84997" name="文本框 84996"/>
          <p:cNvSpPr txBox="1"/>
          <p:nvPr/>
        </p:nvSpPr>
        <p:spPr>
          <a:xfrm>
            <a:off x="539750" y="2924175"/>
            <a:ext cx="8208963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∠1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和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∠2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互余，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∠3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和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∠4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互余，如果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∠1=∠3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，那么，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∠2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和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∠4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相等吗？为什么？</a:t>
            </a:r>
            <a:endParaRPr lang="zh-CN" alt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4998" name="任意多边形 84997"/>
          <p:cNvSpPr/>
          <p:nvPr/>
        </p:nvSpPr>
        <p:spPr>
          <a:xfrm>
            <a:off x="4572000" y="2014538"/>
            <a:ext cx="76200" cy="279400"/>
          </a:xfrm>
          <a:custGeom>
            <a:avLst/>
            <a:gdLst>
              <a:gd name="txL" fmla="*/ 0 w 21600"/>
              <a:gd name="txT" fmla="*/ 0 h 31714"/>
              <a:gd name="txR" fmla="*/ 21600 w 21600"/>
              <a:gd name="txB" fmla="*/ 31714 h 31714"/>
            </a:gdLst>
            <a:ahLst/>
            <a:cxnLst>
              <a:cxn ang="270">
                <a:pos x="0" y="0"/>
              </a:cxn>
              <a:cxn ang="90">
                <a:pos x="19085" y="31714"/>
              </a:cxn>
              <a:cxn ang="90">
                <a:pos x="0" y="21600"/>
              </a:cxn>
            </a:cxnLst>
            <a:rect l="txL" t="txT" r="txR" b="txB"/>
            <a:pathLst>
              <a:path w="21600" h="31714" fill="none">
                <a:moveTo>
                  <a:pt x="0" y="0"/>
                </a:moveTo>
                <a:arcTo wR="21600" hR="21600" stAng="-5400000" swAng="7075268"/>
              </a:path>
              <a:path w="21600" h="31714" stroke="0">
                <a:moveTo>
                  <a:pt x="0" y="0"/>
                </a:moveTo>
                <a:arcTo wR="21600" hR="21600" stAng="-5400000" swAng="7075268"/>
                <a:lnTo>
                  <a:pt x="0" y="21600"/>
                </a:lnTo>
                <a:close/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84999" name="组合 84998"/>
          <p:cNvGrpSpPr/>
          <p:nvPr/>
        </p:nvGrpSpPr>
        <p:grpSpPr>
          <a:xfrm>
            <a:off x="1476375" y="260350"/>
            <a:ext cx="1524000" cy="2095500"/>
            <a:chOff x="912" y="432"/>
            <a:chExt cx="960" cy="1320"/>
          </a:xfrm>
        </p:grpSpPr>
        <p:grpSp>
          <p:nvGrpSpPr>
            <p:cNvPr id="85000" name="组合 84999"/>
            <p:cNvGrpSpPr/>
            <p:nvPr/>
          </p:nvGrpSpPr>
          <p:grpSpPr>
            <a:xfrm>
              <a:off x="912" y="432"/>
              <a:ext cx="960" cy="1008"/>
              <a:chOff x="912" y="432"/>
              <a:chExt cx="960" cy="1008"/>
            </a:xfrm>
          </p:grpSpPr>
          <p:grpSp>
            <p:nvGrpSpPr>
              <p:cNvPr id="85001" name="组合 85000"/>
              <p:cNvGrpSpPr/>
              <p:nvPr/>
            </p:nvGrpSpPr>
            <p:grpSpPr>
              <a:xfrm>
                <a:off x="1008" y="528"/>
                <a:ext cx="864" cy="912"/>
                <a:chOff x="1008" y="528"/>
                <a:chExt cx="864" cy="912"/>
              </a:xfrm>
            </p:grpSpPr>
            <p:sp>
              <p:nvSpPr>
                <p:cNvPr id="85002" name="直接连接符 85001"/>
                <p:cNvSpPr/>
                <p:nvPr/>
              </p:nvSpPr>
              <p:spPr>
                <a:xfrm flipH="1">
                  <a:off x="1008" y="528"/>
                  <a:ext cx="528" cy="91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85003" name="直接连接符 85002"/>
                <p:cNvSpPr/>
                <p:nvPr/>
              </p:nvSpPr>
              <p:spPr>
                <a:xfrm>
                  <a:off x="1008" y="1440"/>
                  <a:ext cx="864" cy="0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85004" name="组合 85003"/>
              <p:cNvGrpSpPr/>
              <p:nvPr/>
            </p:nvGrpSpPr>
            <p:grpSpPr>
              <a:xfrm>
                <a:off x="912" y="432"/>
                <a:ext cx="576" cy="1008"/>
                <a:chOff x="912" y="384"/>
                <a:chExt cx="576" cy="1008"/>
              </a:xfrm>
            </p:grpSpPr>
            <p:sp>
              <p:nvSpPr>
                <p:cNvPr id="85005" name="直接连接符 85004"/>
                <p:cNvSpPr/>
                <p:nvPr/>
              </p:nvSpPr>
              <p:spPr>
                <a:xfrm>
                  <a:off x="912" y="432"/>
                  <a:ext cx="0" cy="960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85006" name="直接连接符 85005"/>
                <p:cNvSpPr/>
                <p:nvPr/>
              </p:nvSpPr>
              <p:spPr>
                <a:xfrm flipV="1">
                  <a:off x="912" y="384"/>
                  <a:ext cx="576" cy="1008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</p:grpSp>
        <p:sp>
          <p:nvSpPr>
            <p:cNvPr id="85007" name="任意多边形 85006"/>
            <p:cNvSpPr/>
            <p:nvPr/>
          </p:nvSpPr>
          <p:spPr>
            <a:xfrm>
              <a:off x="1104" y="1296"/>
              <a:ext cx="140" cy="192"/>
            </a:xfrm>
            <a:custGeom>
              <a:avLst/>
              <a:gdLst>
                <a:gd name="txL" fmla="*/ 0 w 20935"/>
                <a:gd name="txT" fmla="*/ 0 h 21600"/>
                <a:gd name="txR" fmla="*/ 20935 w 20935"/>
                <a:gd name="txB" fmla="*/ 21600 h 21600"/>
              </a:gdLst>
              <a:ahLst/>
              <a:cxnLst>
                <a:cxn ang="270">
                  <a:pos x="0" y="0"/>
                </a:cxn>
                <a:cxn ang="0">
                  <a:pos x="20935" y="16283"/>
                </a:cxn>
                <a:cxn ang="90">
                  <a:pos x="0" y="21600"/>
                </a:cxn>
              </a:cxnLst>
              <a:rect l="txL" t="txT" r="txR" b="txB"/>
              <a:pathLst>
                <a:path w="20935" h="21600" fill="none">
                  <a:moveTo>
                    <a:pt x="0" y="0"/>
                  </a:moveTo>
                  <a:arcTo wR="21600" hR="21600" stAng="-5400000" swAng="4544971"/>
                </a:path>
                <a:path w="20935" h="21600" stroke="0">
                  <a:moveTo>
                    <a:pt x="0" y="0"/>
                  </a:moveTo>
                  <a:arcTo wR="21600" hR="21600" stAng="-5400000" swAng="4544971"/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08" name="任意多边形 85007"/>
            <p:cNvSpPr/>
            <p:nvPr/>
          </p:nvSpPr>
          <p:spPr>
            <a:xfrm>
              <a:off x="912" y="1056"/>
              <a:ext cx="204" cy="696"/>
            </a:xfrm>
            <a:custGeom>
              <a:avLst/>
              <a:gdLst>
                <a:gd name="txL" fmla="*/ 0 w 11098"/>
                <a:gd name="txT" fmla="*/ 0 h 21600"/>
                <a:gd name="txR" fmla="*/ 11098 w 11098"/>
                <a:gd name="txB" fmla="*/ 21600 h 21600"/>
              </a:gdLst>
              <a:ahLst/>
              <a:cxnLst>
                <a:cxn ang="180">
                  <a:pos x="0" y="1519"/>
                </a:cxn>
                <a:cxn ang="270">
                  <a:pos x="11098" y="229"/>
                </a:cxn>
                <a:cxn ang="90">
                  <a:pos x="7958" y="21600"/>
                </a:cxn>
              </a:cxnLst>
              <a:rect l="txL" t="txT" r="txR" b="txB"/>
              <a:pathLst>
                <a:path w="11098" h="21600" fill="none">
                  <a:moveTo>
                    <a:pt x="0" y="1519"/>
                  </a:moveTo>
                  <a:arcTo wR="21600" hR="21600" stAng="-6697091" swAng="1798604"/>
                </a:path>
                <a:path w="11098" h="21600" stroke="0">
                  <a:moveTo>
                    <a:pt x="0" y="1519"/>
                  </a:moveTo>
                  <a:arcTo wR="21600" hR="21600" stAng="-6697091" swAng="1798604"/>
                  <a:lnTo>
                    <a:pt x="7958" y="21600"/>
                  </a:lnTo>
                  <a:close/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09" name="文本框 85008"/>
            <p:cNvSpPr txBox="1"/>
            <p:nvPr/>
          </p:nvSpPr>
          <p:spPr>
            <a:xfrm>
              <a:off x="1200" y="1152"/>
              <a:ext cx="24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endParaRPr lang="en-US" altLang="zh-CN" sz="24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85010" name="文本框 85009"/>
            <p:cNvSpPr txBox="1"/>
            <p:nvPr/>
          </p:nvSpPr>
          <p:spPr>
            <a:xfrm>
              <a:off x="912" y="768"/>
              <a:ext cx="24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85011" name="组合 85010"/>
          <p:cNvGrpSpPr/>
          <p:nvPr/>
        </p:nvGrpSpPr>
        <p:grpSpPr>
          <a:xfrm>
            <a:off x="4211638" y="404813"/>
            <a:ext cx="1371600" cy="1524000"/>
            <a:chOff x="2592" y="528"/>
            <a:chExt cx="864" cy="960"/>
          </a:xfrm>
        </p:grpSpPr>
        <p:sp>
          <p:nvSpPr>
            <p:cNvPr id="85012" name="任意多边形 85011"/>
            <p:cNvSpPr/>
            <p:nvPr/>
          </p:nvSpPr>
          <p:spPr>
            <a:xfrm>
              <a:off x="2688" y="1296"/>
              <a:ext cx="140" cy="192"/>
            </a:xfrm>
            <a:custGeom>
              <a:avLst/>
              <a:gdLst>
                <a:gd name="txL" fmla="*/ 0 w 20935"/>
                <a:gd name="txT" fmla="*/ 0 h 21600"/>
                <a:gd name="txR" fmla="*/ 20935 w 20935"/>
                <a:gd name="txB" fmla="*/ 21600 h 21600"/>
              </a:gdLst>
              <a:ahLst/>
              <a:cxnLst>
                <a:cxn ang="270">
                  <a:pos x="0" y="0"/>
                </a:cxn>
                <a:cxn ang="0">
                  <a:pos x="20935" y="16283"/>
                </a:cxn>
                <a:cxn ang="90">
                  <a:pos x="0" y="21600"/>
                </a:cxn>
              </a:cxnLst>
              <a:rect l="txL" t="txT" r="txR" b="txB"/>
              <a:pathLst>
                <a:path w="20935" h="21600" fill="none">
                  <a:moveTo>
                    <a:pt x="0" y="0"/>
                  </a:moveTo>
                  <a:arcTo wR="21600" hR="21600" stAng="-5400000" swAng="4544971"/>
                </a:path>
                <a:path w="20935" h="21600" stroke="0">
                  <a:moveTo>
                    <a:pt x="0" y="0"/>
                  </a:moveTo>
                  <a:arcTo wR="21600" hR="21600" stAng="-5400000" swAng="4544971"/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85013" name="组合 85012"/>
            <p:cNvGrpSpPr/>
            <p:nvPr/>
          </p:nvGrpSpPr>
          <p:grpSpPr>
            <a:xfrm>
              <a:off x="2592" y="528"/>
              <a:ext cx="864" cy="912"/>
              <a:chOff x="2592" y="528"/>
              <a:chExt cx="864" cy="912"/>
            </a:xfrm>
          </p:grpSpPr>
          <p:grpSp>
            <p:nvGrpSpPr>
              <p:cNvPr id="85014" name="组合 85013"/>
              <p:cNvGrpSpPr/>
              <p:nvPr/>
            </p:nvGrpSpPr>
            <p:grpSpPr>
              <a:xfrm>
                <a:off x="2592" y="528"/>
                <a:ext cx="864" cy="912"/>
                <a:chOff x="1008" y="528"/>
                <a:chExt cx="864" cy="912"/>
              </a:xfrm>
            </p:grpSpPr>
            <p:sp>
              <p:nvSpPr>
                <p:cNvPr id="85015" name="直接连接符 85014"/>
                <p:cNvSpPr/>
                <p:nvPr/>
              </p:nvSpPr>
              <p:spPr>
                <a:xfrm flipH="1">
                  <a:off x="1008" y="528"/>
                  <a:ext cx="528" cy="91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85016" name="直接连接符 85015"/>
                <p:cNvSpPr/>
                <p:nvPr/>
              </p:nvSpPr>
              <p:spPr>
                <a:xfrm>
                  <a:off x="1008" y="1440"/>
                  <a:ext cx="864" cy="0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85017" name="文本框 85016"/>
              <p:cNvSpPr txBox="1"/>
              <p:nvPr/>
            </p:nvSpPr>
            <p:spPr>
              <a:xfrm>
                <a:off x="2784" y="1104"/>
                <a:ext cx="240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en-US" altLang="zh-CN" sz="2400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3</a:t>
                </a:r>
                <a:endParaRPr lang="en-US" altLang="zh-CN" sz="240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85018" name="文本框 85017"/>
          <p:cNvSpPr txBox="1"/>
          <p:nvPr/>
        </p:nvSpPr>
        <p:spPr>
          <a:xfrm>
            <a:off x="4876800" y="2012950"/>
            <a:ext cx="381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5019" name="文本框 85018"/>
          <p:cNvSpPr txBox="1"/>
          <p:nvPr/>
        </p:nvSpPr>
        <p:spPr>
          <a:xfrm>
            <a:off x="250825" y="3860800"/>
            <a:ext cx="13684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答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相等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en-US" altLang="zh-CN" sz="24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5020" name="文本框 85019"/>
          <p:cNvSpPr txBox="1"/>
          <p:nvPr/>
        </p:nvSpPr>
        <p:spPr>
          <a:xfrm>
            <a:off x="1042988" y="3860800"/>
            <a:ext cx="28082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理由如下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endParaRPr lang="en-US" altLang="zh-CN" sz="24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5021" name="文本框 85020"/>
          <p:cNvSpPr txBox="1"/>
          <p:nvPr/>
        </p:nvSpPr>
        <p:spPr>
          <a:xfrm>
            <a:off x="1187450" y="4437063"/>
            <a:ext cx="5832475" cy="1004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latin typeface="Alba Matter" pitchFamily="2" charset="0"/>
                <a:ea typeface="黑体" panose="02010609060101010101" pitchFamily="2" charset="-122"/>
              </a:rPr>
              <a:t>∵ 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∠1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和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∠2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互余， 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∠3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和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∠4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互余，</a:t>
            </a:r>
            <a:endParaRPr lang="zh-CN" altLang="en-US" sz="24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FF"/>
                </a:solidFill>
                <a:latin typeface="Alba Matter" pitchFamily="2" charset="0"/>
                <a:ea typeface="黑体" panose="02010609060101010101" pitchFamily="2" charset="-122"/>
              </a:rPr>
              <a:t>∴</a:t>
            </a:r>
            <a:r>
              <a:rPr lang="en-US" altLang="zh-CN" b="1" dirty="0">
                <a:latin typeface="Alba Matter" pitchFamily="2" charset="0"/>
                <a:ea typeface="宋体" panose="02010600030101010101" pitchFamily="2" charset="-122"/>
              </a:rPr>
              <a:t> </a:t>
            </a:r>
            <a:r>
              <a:rPr lang="en-US" altLang="zh-CN" sz="2400" b="1">
                <a:solidFill>
                  <a:srgbClr val="0000FF"/>
                </a:solidFill>
                <a:latin typeface="Alba Matter" pitchFamily="2" charset="0"/>
                <a:ea typeface="黑体" panose="02010609060101010101" pitchFamily="2" charset="-122"/>
              </a:rPr>
              <a:t>∠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 = 90</a:t>
            </a:r>
            <a:r>
              <a:rPr lang="en-US" altLang="zh-CN" sz="2400" b="1" baseline="300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°- </a:t>
            </a:r>
            <a:r>
              <a:rPr lang="en-US" altLang="zh-CN" sz="2400" b="1">
                <a:solidFill>
                  <a:srgbClr val="0000FF"/>
                </a:solidFill>
                <a:latin typeface="Alba Matter" pitchFamily="2" charset="0"/>
                <a:ea typeface="黑体" panose="02010609060101010101" pitchFamily="2" charset="-122"/>
              </a:rPr>
              <a:t>∠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en-US" altLang="zh-CN" sz="2400" b="1" baseline="300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2400" b="1">
                <a:solidFill>
                  <a:srgbClr val="0000FF"/>
                </a:solidFill>
                <a:latin typeface="Alba Matter" pitchFamily="2" charset="0"/>
                <a:ea typeface="黑体" panose="02010609060101010101" pitchFamily="2" charset="-122"/>
              </a:rPr>
              <a:t>∠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 = 90°- </a:t>
            </a:r>
            <a:r>
              <a:rPr lang="en-US" altLang="zh-CN" sz="2400" b="1">
                <a:solidFill>
                  <a:srgbClr val="0000FF"/>
                </a:solidFill>
                <a:latin typeface="Alba Matter" pitchFamily="2" charset="0"/>
                <a:ea typeface="黑体" panose="02010609060101010101" pitchFamily="2" charset="-122"/>
              </a:rPr>
              <a:t>∠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endParaRPr lang="en-US" altLang="zh-CN" sz="2400" b="1">
              <a:solidFill>
                <a:srgbClr val="0000FF"/>
              </a:solidFill>
              <a:latin typeface="Alba Matter" pitchFamily="2" charset="0"/>
              <a:ea typeface="黑体" panose="02010609060101010101" pitchFamily="2" charset="-122"/>
            </a:endParaRPr>
          </a:p>
        </p:txBody>
      </p:sp>
      <p:sp>
        <p:nvSpPr>
          <p:cNvPr id="85022" name="文本框 85021"/>
          <p:cNvSpPr txBox="1"/>
          <p:nvPr/>
        </p:nvSpPr>
        <p:spPr>
          <a:xfrm>
            <a:off x="1187450" y="5300663"/>
            <a:ext cx="5905500" cy="1552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Alba Matter" pitchFamily="2" charset="0"/>
                <a:ea typeface="黑体" panose="02010609060101010101" pitchFamily="2" charset="-122"/>
              </a:rPr>
              <a:t>又</a:t>
            </a:r>
            <a:r>
              <a:rPr lang="en-US" altLang="zh-CN" sz="2400" b="1" dirty="0">
                <a:solidFill>
                  <a:srgbClr val="0000FF"/>
                </a:solidFill>
                <a:latin typeface="Alba Matter" pitchFamily="2" charset="0"/>
                <a:ea typeface="黑体" panose="02010609060101010101" pitchFamily="2" charset="-122"/>
              </a:rPr>
              <a:t>∵  ∠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 =</a:t>
            </a:r>
            <a:r>
              <a:rPr lang="en-US" altLang="zh-CN" sz="2400" b="1">
                <a:solidFill>
                  <a:srgbClr val="0000FF"/>
                </a:solidFill>
                <a:latin typeface="Alba Matter" pitchFamily="2" charset="0"/>
                <a:ea typeface="黑体" panose="02010609060101010101" pitchFamily="2" charset="-122"/>
              </a:rPr>
              <a:t>∠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endParaRPr lang="en-US" altLang="zh-CN" sz="24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FF"/>
                </a:solidFill>
                <a:latin typeface="Alba Matter" pitchFamily="2" charset="0"/>
                <a:ea typeface="黑体" panose="02010609060101010101" pitchFamily="2" charset="-122"/>
              </a:rPr>
              <a:t>  ∴    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∠2 =∠4</a:t>
            </a:r>
            <a:endParaRPr lang="en-US" altLang="zh-CN" sz="24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endParaRPr lang="en-US" altLang="zh-CN" sz="24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5023" name="文本框 85022"/>
          <p:cNvSpPr txBox="1"/>
          <p:nvPr/>
        </p:nvSpPr>
        <p:spPr>
          <a:xfrm>
            <a:off x="827088" y="6284913"/>
            <a:ext cx="43211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（结论：等角的余角相等</a:t>
            </a:r>
            <a:r>
              <a:rPr lang="en-US" altLang="zh-CN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)</a:t>
            </a:r>
            <a:endParaRPr lang="en-US" altLang="zh-CN" sz="24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5024" name="文本框 85023"/>
          <p:cNvSpPr txBox="1"/>
          <p:nvPr/>
        </p:nvSpPr>
        <p:spPr>
          <a:xfrm>
            <a:off x="7016750" y="4422775"/>
            <a:ext cx="13001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(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已知</a:t>
            </a: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)</a:t>
            </a:r>
            <a:endParaRPr lang="en-US" altLang="zh-CN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5025" name="文本框 85024"/>
          <p:cNvSpPr txBox="1"/>
          <p:nvPr/>
        </p:nvSpPr>
        <p:spPr>
          <a:xfrm>
            <a:off x="6948488" y="5300663"/>
            <a:ext cx="13001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(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已知</a:t>
            </a: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)</a:t>
            </a:r>
            <a:endParaRPr lang="en-US" altLang="zh-CN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5026" name="文本框 85025"/>
          <p:cNvSpPr txBox="1"/>
          <p:nvPr/>
        </p:nvSpPr>
        <p:spPr>
          <a:xfrm>
            <a:off x="6948488" y="4916488"/>
            <a:ext cx="20161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(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余角的定义</a:t>
            </a: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)</a:t>
            </a:r>
            <a:endParaRPr lang="en-US" altLang="zh-CN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5027" name="文本框 85026"/>
          <p:cNvSpPr txBox="1"/>
          <p:nvPr/>
        </p:nvSpPr>
        <p:spPr>
          <a:xfrm>
            <a:off x="5580063" y="5734050"/>
            <a:ext cx="36718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latin typeface="Alba Matter" pitchFamily="2" charset="0"/>
                <a:ea typeface="黑体" panose="02010609060101010101" pitchFamily="2" charset="-122"/>
              </a:rPr>
              <a:t>（等量减等量其差相等）</a:t>
            </a:r>
            <a:endParaRPr lang="zh-CN" altLang="en-US" sz="2400" b="1" dirty="0">
              <a:latin typeface="Alba Matter" pitchFamily="2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24 0.0044 L -0.2875 0.0044 " pathEditMode="fixed" rAng="0" ptsTypes="AA">
                                      <p:cBhvr>
                                        <p:cTn id="6" dur="2000" fill="hold"/>
                                        <p:tgtEl>
                                          <p:spTgt spid="850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4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1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85021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85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1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85021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1">
                                            <p:txEl>
                                              <p:charRg st="20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85021">
                                            <p:txEl>
                                              <p:charRg st="20" end="4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85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2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85022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85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2">
                                            <p:txEl>
                                              <p:charRg st="11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85022">
                                            <p:txEl>
                                              <p:charRg st="11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85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85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19" grpId="0"/>
      <p:bldP spid="85020" grpId="0"/>
      <p:bldP spid="85023" grpId="0"/>
      <p:bldP spid="85024" grpId="0"/>
      <p:bldP spid="85025" grpId="0"/>
      <p:bldP spid="85026" grpId="0"/>
      <p:bldP spid="8502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87042" name="组合 87041"/>
          <p:cNvGrpSpPr/>
          <p:nvPr/>
        </p:nvGrpSpPr>
        <p:grpSpPr>
          <a:xfrm>
            <a:off x="-5581650" y="-1466850"/>
            <a:ext cx="18362613" cy="11952288"/>
            <a:chOff x="-3516" y="-924"/>
            <a:chExt cx="11567" cy="7529"/>
          </a:xfrm>
        </p:grpSpPr>
        <p:sp>
          <p:nvSpPr>
            <p:cNvPr id="87043" name="直角三角形 87042"/>
            <p:cNvSpPr/>
            <p:nvPr/>
          </p:nvSpPr>
          <p:spPr>
            <a:xfrm rot="-1634362" flipV="1">
              <a:off x="666" y="3158"/>
              <a:ext cx="5094" cy="3447"/>
            </a:xfrm>
            <a:prstGeom prst="rtTriangle">
              <a:avLst/>
            </a:prstGeom>
            <a:solidFill>
              <a:srgbClr val="FFCC99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44" name="直角三角形 87043"/>
            <p:cNvSpPr/>
            <p:nvPr/>
          </p:nvSpPr>
          <p:spPr>
            <a:xfrm rot="-6118952">
              <a:off x="-2976" y="-1464"/>
              <a:ext cx="4062" cy="5142"/>
            </a:xfrm>
            <a:prstGeom prst="rtTriangle">
              <a:avLst/>
            </a:prstGeom>
            <a:solidFill>
              <a:srgbClr val="FFFFCC">
                <a:alpha val="89999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45" name="等腰三角形 87044"/>
            <p:cNvSpPr/>
            <p:nvPr/>
          </p:nvSpPr>
          <p:spPr>
            <a:xfrm rot="698356">
              <a:off x="3016" y="-335"/>
              <a:ext cx="5035" cy="2656"/>
            </a:xfrm>
            <a:prstGeom prst="triangle">
              <a:avLst>
                <a:gd name="adj" fmla="val 50000"/>
              </a:avLst>
            </a:prstGeom>
            <a:solidFill>
              <a:srgbClr val="FFCCFF">
                <a:alpha val="97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87046" name="文本框 87045"/>
          <p:cNvSpPr txBox="1"/>
          <p:nvPr/>
        </p:nvSpPr>
        <p:spPr>
          <a:xfrm>
            <a:off x="1258888" y="3322638"/>
            <a:ext cx="6096000" cy="1676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Wingdings" panose="05000000000000000000" pitchFamily="2" charset="2"/>
              <a:buChar char="l"/>
            </a:pPr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补角性质：</a:t>
            </a:r>
            <a:endParaRPr lang="zh-CN" altLang="en-US" sz="4400" b="1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同角或等角的补角相等．</a:t>
            </a: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87047" name="文本框 87046"/>
          <p:cNvSpPr txBox="1"/>
          <p:nvPr/>
        </p:nvSpPr>
        <p:spPr>
          <a:xfrm>
            <a:off x="1258888" y="981075"/>
            <a:ext cx="5976937" cy="1676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Wingdings" panose="05000000000000000000" pitchFamily="2" charset="2"/>
              <a:buChar char="l"/>
            </a:pPr>
            <a:r>
              <a:rPr lang="zh-CN" altLang="en-US" sz="4400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lba Matter" pitchFamily="2" charset="0"/>
                <a:ea typeface="宋体" panose="02010600030101010101" pitchFamily="2" charset="-122"/>
              </a:rPr>
              <a:t>余角性质：</a:t>
            </a:r>
            <a:endParaRPr lang="zh-CN" altLang="en-US" sz="4400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lba Matter" pitchFamily="2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00FF"/>
                </a:solidFill>
                <a:latin typeface="Alba Matter" pitchFamily="2" charset="0"/>
                <a:ea typeface="黑体" panose="02010609060101010101" pitchFamily="2" charset="-122"/>
              </a:rPr>
              <a:t>同角或等角的余角相等．</a:t>
            </a:r>
            <a:endParaRPr lang="zh-CN" altLang="en-US" sz="4000" b="1" dirty="0">
              <a:solidFill>
                <a:srgbClr val="0000FF"/>
              </a:solidFill>
              <a:latin typeface="Alba Matter" pitchFamily="2" charset="0"/>
              <a:ea typeface="黑体" panose="02010609060101010101" pitchFamily="2" charset="-122"/>
            </a:endParaRPr>
          </a:p>
        </p:txBody>
      </p:sp>
      <p:sp>
        <p:nvSpPr>
          <p:cNvPr id="87048" name="流程图: 资料带 87047">
            <a:hlinkClick r:id="" action="ppaction://noaction"/>
          </p:cNvPr>
          <p:cNvSpPr/>
          <p:nvPr/>
        </p:nvSpPr>
        <p:spPr>
          <a:xfrm>
            <a:off x="7524750" y="6381750"/>
            <a:ext cx="647700" cy="476250"/>
          </a:xfrm>
          <a:prstGeom prst="flowChartPunchedTape">
            <a:avLst/>
          </a:prstGeom>
          <a:solidFill>
            <a:schemeClr val="accent1"/>
          </a:solidFill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en-US" altLang="zh-CN">
                <a:solidFill>
                  <a:srgbClr val="FFFF00"/>
                </a:solidFill>
                <a:latin typeface="Alba Matter" pitchFamily="2" charset="0"/>
                <a:ea typeface="宋体" panose="02010600030101010101" pitchFamily="2" charset="-122"/>
              </a:rPr>
              <a:t>20</a:t>
            </a:r>
            <a:endParaRPr lang="en-US" altLang="zh-CN">
              <a:solidFill>
                <a:srgbClr val="FFFF00"/>
              </a:solidFill>
              <a:latin typeface="Alba Matter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7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7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6" grpId="0"/>
      <p:bldP spid="8704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30" name="文本框 48129"/>
          <p:cNvSpPr txBox="1"/>
          <p:nvPr/>
        </p:nvSpPr>
        <p:spPr>
          <a:xfrm>
            <a:off x="4140200" y="5589588"/>
            <a:ext cx="3816350" cy="7016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0099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等角的余角相等</a:t>
            </a:r>
            <a:r>
              <a:rPr lang="en-US" altLang="zh-CN" sz="4000" b="1">
                <a:solidFill>
                  <a:srgbClr val="000099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.</a:t>
            </a:r>
            <a:endParaRPr lang="en-US" altLang="zh-CN" sz="4000" b="1">
              <a:solidFill>
                <a:srgbClr val="000099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48131" name="文本框 48130"/>
          <p:cNvSpPr txBox="1"/>
          <p:nvPr/>
        </p:nvSpPr>
        <p:spPr>
          <a:xfrm>
            <a:off x="468313" y="908050"/>
            <a:ext cx="8208962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　如图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∠COD=90°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EOD=90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°,C,O,E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在一条直线上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且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2=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4,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请说出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∠1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与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∠3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之间的关系？并试着说明理由？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32" name="矩形 48131"/>
          <p:cNvSpPr/>
          <p:nvPr/>
        </p:nvSpPr>
        <p:spPr>
          <a:xfrm>
            <a:off x="0" y="0"/>
            <a:ext cx="5040313" cy="7620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sz="4400" b="1" i="1" dirty="0">
                <a:latin typeface="黑体" panose="02010609060101010101" pitchFamily="2" charset="-122"/>
                <a:ea typeface="黑体" panose="02010609060101010101" pitchFamily="2" charset="-122"/>
              </a:rPr>
              <a:t>活学活用 加深理解</a:t>
            </a:r>
            <a:endParaRPr lang="zh-CN" altLang="en-US" sz="4400" b="1" i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cxnSp>
        <p:nvCxnSpPr>
          <p:cNvPr id="48133" name="直接箭头连接符 48132"/>
          <p:cNvCxnSpPr>
            <a:stCxn id="48135" idx="2"/>
            <a:endCxn id="48135" idx="2"/>
          </p:cNvCxnSpPr>
          <p:nvPr/>
        </p:nvCxnSpPr>
        <p:spPr>
          <a:xfrm>
            <a:off x="6786563" y="5181600"/>
            <a:ext cx="0" cy="0"/>
          </a:xfrm>
          <a:prstGeom prst="straightConnector1">
            <a:avLst/>
          </a:prstGeom>
          <a:ln w="38100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cxnSp>
      <p:grpSp>
        <p:nvGrpSpPr>
          <p:cNvPr id="48134" name="组合 48133"/>
          <p:cNvGrpSpPr/>
          <p:nvPr/>
        </p:nvGrpSpPr>
        <p:grpSpPr>
          <a:xfrm>
            <a:off x="4140200" y="1989138"/>
            <a:ext cx="5292725" cy="3192462"/>
            <a:chOff x="2109" y="1661"/>
            <a:chExt cx="3334" cy="2011"/>
          </a:xfrm>
        </p:grpSpPr>
        <p:pic>
          <p:nvPicPr>
            <p:cNvPr id="48135" name="图片 48134">
              <a:hlinkClick r:id="rId1" action="ppaction://hlinkfile"/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109" y="1661"/>
              <a:ext cx="3334" cy="2011"/>
            </a:xfrm>
            <a:prstGeom prst="rect">
              <a:avLst/>
            </a:prstGeom>
            <a:noFill/>
            <a:ln w="9525">
              <a:noFill/>
            </a:ln>
          </p:spPr>
        </p:pic>
        <p:grpSp>
          <p:nvGrpSpPr>
            <p:cNvPr id="48136" name="组合 48135"/>
            <p:cNvGrpSpPr/>
            <p:nvPr/>
          </p:nvGrpSpPr>
          <p:grpSpPr>
            <a:xfrm>
              <a:off x="3833" y="3022"/>
              <a:ext cx="226" cy="317"/>
              <a:chOff x="2064" y="2614"/>
              <a:chExt cx="136" cy="181"/>
            </a:xfrm>
          </p:grpSpPr>
          <p:sp>
            <p:nvSpPr>
              <p:cNvPr id="48137" name="直接连接符 48136"/>
              <p:cNvSpPr/>
              <p:nvPr/>
            </p:nvSpPr>
            <p:spPr>
              <a:xfrm>
                <a:off x="2064" y="2614"/>
                <a:ext cx="136" cy="0"/>
              </a:xfrm>
              <a:prstGeom prst="line">
                <a:avLst/>
              </a:prstGeom>
              <a:ln w="25400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8138" name="直接连接符 48137"/>
              <p:cNvSpPr/>
              <p:nvPr/>
            </p:nvSpPr>
            <p:spPr>
              <a:xfrm>
                <a:off x="2200" y="2614"/>
                <a:ext cx="0" cy="181"/>
              </a:xfrm>
              <a:prstGeom prst="line">
                <a:avLst/>
              </a:prstGeom>
              <a:ln w="25400" cap="flat" cmpd="sng">
                <a:solidFill>
                  <a:srgbClr val="8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48139" name="组合 48138"/>
            <p:cNvGrpSpPr/>
            <p:nvPr/>
          </p:nvGrpSpPr>
          <p:grpSpPr>
            <a:xfrm rot="16200000">
              <a:off x="3628" y="3136"/>
              <a:ext cx="227" cy="181"/>
              <a:chOff x="2064" y="2614"/>
              <a:chExt cx="136" cy="181"/>
            </a:xfrm>
          </p:grpSpPr>
          <p:sp>
            <p:nvSpPr>
              <p:cNvPr id="48140" name="直接连接符 48139"/>
              <p:cNvSpPr/>
              <p:nvPr/>
            </p:nvSpPr>
            <p:spPr>
              <a:xfrm>
                <a:off x="2064" y="2614"/>
                <a:ext cx="136" cy="0"/>
              </a:xfrm>
              <a:prstGeom prst="line">
                <a:avLst/>
              </a:prstGeom>
              <a:ln w="38100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8141" name="直接连接符 48140"/>
              <p:cNvSpPr/>
              <p:nvPr/>
            </p:nvSpPr>
            <p:spPr>
              <a:xfrm>
                <a:off x="2200" y="2614"/>
                <a:ext cx="0" cy="181"/>
              </a:xfrm>
              <a:prstGeom prst="line">
                <a:avLst/>
              </a:prstGeom>
              <a:ln w="38100" cap="flat" cmpd="sng">
                <a:solidFill>
                  <a:srgbClr val="8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48142" name="文本框 48141"/>
          <p:cNvSpPr txBox="1"/>
          <p:nvPr/>
        </p:nvSpPr>
        <p:spPr>
          <a:xfrm>
            <a:off x="684213" y="2708275"/>
            <a:ext cx="2735262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解：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1= ∠3</a:t>
            </a:r>
            <a:endParaRPr lang="en-US" altLang="zh-CN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43" name="文本框 48142"/>
          <p:cNvSpPr txBox="1"/>
          <p:nvPr/>
        </p:nvSpPr>
        <p:spPr>
          <a:xfrm>
            <a:off x="539750" y="3213100"/>
            <a:ext cx="4175125" cy="1160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∵∠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COD=90°</a:t>
            </a:r>
            <a:endParaRPr lang="en-US" altLang="zh-CN" sz="28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∴∠1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是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∠2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的余角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44" name="文本框 48143"/>
          <p:cNvSpPr txBox="1"/>
          <p:nvPr/>
        </p:nvSpPr>
        <p:spPr>
          <a:xfrm>
            <a:off x="684213" y="4437063"/>
            <a:ext cx="3527425" cy="11604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∵ ∠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EOD=90°</a:t>
            </a:r>
            <a:endParaRPr lang="en-US" altLang="zh-CN" sz="28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∴ ∠3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是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∠4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的余角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45" name="文本框 48144"/>
          <p:cNvSpPr txBox="1"/>
          <p:nvPr/>
        </p:nvSpPr>
        <p:spPr>
          <a:xfrm>
            <a:off x="611188" y="5589588"/>
            <a:ext cx="280828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∵ ∠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2=∠4</a:t>
            </a:r>
            <a:endParaRPr lang="en-US" altLang="zh-CN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46" name="文本框 48145"/>
          <p:cNvSpPr txBox="1"/>
          <p:nvPr/>
        </p:nvSpPr>
        <p:spPr>
          <a:xfrm>
            <a:off x="827088" y="6165850"/>
            <a:ext cx="2808287" cy="1160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∴∠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1= ∠3</a:t>
            </a:r>
            <a:endParaRPr lang="en-US" altLang="zh-CN" sz="28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en-US" altLang="zh-CN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8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8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8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8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8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animBg="1"/>
      <p:bldP spid="48131" grpId="0"/>
      <p:bldP spid="48132" grpId="0" animBg="1"/>
      <p:bldP spid="48142" grpId="0"/>
      <p:bldP spid="48143" grpId="0"/>
      <p:bldP spid="48144" grpId="0"/>
      <p:bldP spid="48145" grpId="0"/>
      <p:bldP spid="4814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0482" name="直接连接符 20481"/>
          <p:cNvSpPr/>
          <p:nvPr/>
        </p:nvSpPr>
        <p:spPr>
          <a:xfrm>
            <a:off x="827088" y="3284538"/>
            <a:ext cx="5184775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483" name="直接连接符 20482"/>
          <p:cNvSpPr/>
          <p:nvPr/>
        </p:nvSpPr>
        <p:spPr>
          <a:xfrm>
            <a:off x="3203575" y="1052513"/>
            <a:ext cx="0" cy="4176712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484" name="文本框 20483"/>
          <p:cNvSpPr txBox="1"/>
          <p:nvPr/>
        </p:nvSpPr>
        <p:spPr>
          <a:xfrm>
            <a:off x="5508625" y="2852738"/>
            <a:ext cx="431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东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85" name="文本框 20484"/>
          <p:cNvSpPr txBox="1"/>
          <p:nvPr/>
        </p:nvSpPr>
        <p:spPr>
          <a:xfrm>
            <a:off x="1403350" y="5229225"/>
            <a:ext cx="6477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86" name="文本框 20485"/>
          <p:cNvSpPr txBox="1"/>
          <p:nvPr/>
        </p:nvSpPr>
        <p:spPr>
          <a:xfrm>
            <a:off x="1619250" y="5445125"/>
            <a:ext cx="6477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87" name="文本框 20486"/>
          <p:cNvSpPr txBox="1"/>
          <p:nvPr/>
        </p:nvSpPr>
        <p:spPr>
          <a:xfrm>
            <a:off x="755650" y="2852738"/>
            <a:ext cx="6477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西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88" name="文本框 20487"/>
          <p:cNvSpPr txBox="1"/>
          <p:nvPr/>
        </p:nvSpPr>
        <p:spPr>
          <a:xfrm>
            <a:off x="3203575" y="981075"/>
            <a:ext cx="50323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北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89" name="文本框 20488"/>
          <p:cNvSpPr txBox="1"/>
          <p:nvPr/>
        </p:nvSpPr>
        <p:spPr>
          <a:xfrm>
            <a:off x="3132138" y="5013325"/>
            <a:ext cx="6492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南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90" name="文本框 20489"/>
          <p:cNvSpPr txBox="1"/>
          <p:nvPr/>
        </p:nvSpPr>
        <p:spPr>
          <a:xfrm>
            <a:off x="2843213" y="3429000"/>
            <a:ext cx="50323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endParaRPr lang="en-US" altLang="zh-CN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91" name="文本框 20490"/>
          <p:cNvSpPr txBox="1"/>
          <p:nvPr/>
        </p:nvSpPr>
        <p:spPr>
          <a:xfrm>
            <a:off x="4643438" y="404813"/>
            <a:ext cx="48244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）正东，正南，正西，正北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92" name="文本框 20491"/>
          <p:cNvSpPr txBox="1"/>
          <p:nvPr/>
        </p:nvSpPr>
        <p:spPr>
          <a:xfrm>
            <a:off x="4356100" y="1844675"/>
            <a:ext cx="4321175" cy="3743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）西北方向</a:t>
            </a: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:_________</a:t>
            </a:r>
            <a:endParaRPr lang="en-US" altLang="zh-CN" sz="24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         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西南方向</a:t>
            </a: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:__________</a:t>
            </a:r>
            <a:endParaRPr lang="en-US" altLang="zh-CN" sz="24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          </a:t>
            </a:r>
            <a:endParaRPr lang="en-US" altLang="zh-CN" sz="24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         </a:t>
            </a:r>
            <a:endParaRPr lang="en-US" altLang="zh-CN" sz="24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         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东南方向</a:t>
            </a: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:__________</a:t>
            </a:r>
            <a:endParaRPr lang="en-US" altLang="zh-CN" sz="24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         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东北方向</a:t>
            </a: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:__________                                                             </a:t>
            </a:r>
            <a:endParaRPr lang="en-US" altLang="zh-CN" sz="24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         </a:t>
            </a:r>
            <a:endParaRPr lang="en-US" altLang="zh-CN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93" name="文本框 20492"/>
          <p:cNvSpPr txBox="1"/>
          <p:nvPr/>
        </p:nvSpPr>
        <p:spPr>
          <a:xfrm>
            <a:off x="4932363" y="1052513"/>
            <a:ext cx="19446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射线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OA</a:t>
            </a:r>
            <a:endParaRPr lang="en-US" altLang="zh-CN" sz="24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94" name="文本框 20493"/>
          <p:cNvSpPr txBox="1"/>
          <p:nvPr/>
        </p:nvSpPr>
        <p:spPr>
          <a:xfrm>
            <a:off x="5724525" y="3213100"/>
            <a:ext cx="3587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95" name="文本框 20494"/>
          <p:cNvSpPr txBox="1"/>
          <p:nvPr/>
        </p:nvSpPr>
        <p:spPr>
          <a:xfrm>
            <a:off x="2771775" y="4797425"/>
            <a:ext cx="7921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96" name="文本框 20495"/>
          <p:cNvSpPr txBox="1"/>
          <p:nvPr/>
        </p:nvSpPr>
        <p:spPr>
          <a:xfrm>
            <a:off x="971550" y="3284538"/>
            <a:ext cx="431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97" name="文本框 20496"/>
          <p:cNvSpPr txBox="1"/>
          <p:nvPr/>
        </p:nvSpPr>
        <p:spPr>
          <a:xfrm>
            <a:off x="3203575" y="1268413"/>
            <a:ext cx="5762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98" name="文本框 20497"/>
          <p:cNvSpPr txBox="1"/>
          <p:nvPr/>
        </p:nvSpPr>
        <p:spPr>
          <a:xfrm>
            <a:off x="6227763" y="1052513"/>
            <a:ext cx="6477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OB</a:t>
            </a:r>
            <a:endParaRPr lang="en-US" altLang="zh-CN" sz="24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99" name="文本框 20498"/>
          <p:cNvSpPr txBox="1"/>
          <p:nvPr/>
        </p:nvSpPr>
        <p:spPr>
          <a:xfrm>
            <a:off x="6948488" y="1052513"/>
            <a:ext cx="71913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OC</a:t>
            </a:r>
            <a:endParaRPr lang="en-US" altLang="zh-CN" sz="24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00" name="文本框 20499"/>
          <p:cNvSpPr txBox="1"/>
          <p:nvPr/>
        </p:nvSpPr>
        <p:spPr>
          <a:xfrm>
            <a:off x="7740650" y="1052513"/>
            <a:ext cx="12239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OD</a:t>
            </a:r>
            <a:endParaRPr lang="en-US" altLang="zh-CN" sz="24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01" name="文本框 20500"/>
          <p:cNvSpPr txBox="1"/>
          <p:nvPr/>
        </p:nvSpPr>
        <p:spPr>
          <a:xfrm>
            <a:off x="2484438" y="2133600"/>
            <a:ext cx="936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45°</a:t>
            </a:r>
            <a:endParaRPr lang="en-US" altLang="zh-CN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02" name="文本框 20501"/>
          <p:cNvSpPr txBox="1"/>
          <p:nvPr/>
        </p:nvSpPr>
        <p:spPr>
          <a:xfrm>
            <a:off x="6659563" y="1773238"/>
            <a:ext cx="35290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北偏西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45</a:t>
            </a:r>
            <a:r>
              <a:rPr lang="en-US" altLang="zh-CN" sz="2400" b="1" baseline="300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∠DOE</a:t>
            </a:r>
            <a:endParaRPr lang="en-US" altLang="zh-CN" sz="24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03" name="文本框 20502"/>
          <p:cNvSpPr txBox="1"/>
          <p:nvPr/>
        </p:nvSpPr>
        <p:spPr>
          <a:xfrm>
            <a:off x="6588125" y="2349500"/>
            <a:ext cx="28797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南偏西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45</a:t>
            </a:r>
            <a:r>
              <a:rPr lang="en-US" altLang="zh-CN" sz="2400" b="1" baseline="300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∠BOF</a:t>
            </a:r>
            <a:endParaRPr lang="en-US" altLang="zh-CN" sz="24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04" name="文本框 20503"/>
          <p:cNvSpPr txBox="1"/>
          <p:nvPr/>
        </p:nvSpPr>
        <p:spPr>
          <a:xfrm>
            <a:off x="6588125" y="4005263"/>
            <a:ext cx="226695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南偏东</a:t>
            </a:r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45</a:t>
            </a:r>
            <a:r>
              <a:rPr lang="en-US" altLang="zh-CN" b="1" baseline="300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∠BOG</a:t>
            </a:r>
            <a:endParaRPr lang="en-US" altLang="zh-CN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05" name="文本框 20504"/>
          <p:cNvSpPr txBox="1"/>
          <p:nvPr/>
        </p:nvSpPr>
        <p:spPr>
          <a:xfrm>
            <a:off x="6588125" y="4508500"/>
            <a:ext cx="255587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北偏东</a:t>
            </a:r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45</a:t>
            </a:r>
            <a:r>
              <a:rPr lang="en-US" altLang="zh-CN" b="1" baseline="300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∠DOH</a:t>
            </a:r>
            <a:endParaRPr lang="en-US" altLang="zh-CN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0506" name="组合 20505"/>
          <p:cNvGrpSpPr/>
          <p:nvPr/>
        </p:nvGrpSpPr>
        <p:grpSpPr>
          <a:xfrm>
            <a:off x="1476375" y="1557338"/>
            <a:ext cx="1727200" cy="1727200"/>
            <a:chOff x="930" y="981"/>
            <a:chExt cx="1088" cy="1088"/>
          </a:xfrm>
        </p:grpSpPr>
        <p:sp>
          <p:nvSpPr>
            <p:cNvPr id="20507" name="直接连接符 20506"/>
            <p:cNvSpPr/>
            <p:nvPr/>
          </p:nvSpPr>
          <p:spPr>
            <a:xfrm flipH="1" flipV="1">
              <a:off x="1111" y="1162"/>
              <a:ext cx="907" cy="907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0508" name="文本框 20507"/>
            <p:cNvSpPr txBox="1"/>
            <p:nvPr/>
          </p:nvSpPr>
          <p:spPr>
            <a:xfrm>
              <a:off x="930" y="981"/>
              <a:ext cx="27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E</a:t>
              </a:r>
              <a:endPara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0509" name="组合 20508"/>
          <p:cNvGrpSpPr/>
          <p:nvPr/>
        </p:nvGrpSpPr>
        <p:grpSpPr>
          <a:xfrm>
            <a:off x="3203575" y="3284538"/>
            <a:ext cx="2087563" cy="1897062"/>
            <a:chOff x="2018" y="2069"/>
            <a:chExt cx="1315" cy="1195"/>
          </a:xfrm>
        </p:grpSpPr>
        <p:sp>
          <p:nvSpPr>
            <p:cNvPr id="20510" name="直接连接符 20509"/>
            <p:cNvSpPr/>
            <p:nvPr/>
          </p:nvSpPr>
          <p:spPr>
            <a:xfrm>
              <a:off x="2018" y="2069"/>
              <a:ext cx="1043" cy="953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0511" name="文本框 20510"/>
            <p:cNvSpPr txBox="1"/>
            <p:nvPr/>
          </p:nvSpPr>
          <p:spPr>
            <a:xfrm>
              <a:off x="3061" y="2976"/>
              <a:ext cx="27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G</a:t>
              </a:r>
              <a:endPara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0512" name="组合 20511"/>
          <p:cNvGrpSpPr/>
          <p:nvPr/>
        </p:nvGrpSpPr>
        <p:grpSpPr>
          <a:xfrm>
            <a:off x="1547813" y="3284538"/>
            <a:ext cx="1655762" cy="1897062"/>
            <a:chOff x="975" y="2069"/>
            <a:chExt cx="1043" cy="1195"/>
          </a:xfrm>
        </p:grpSpPr>
        <p:sp>
          <p:nvSpPr>
            <p:cNvPr id="20513" name="直接连接符 20512"/>
            <p:cNvSpPr/>
            <p:nvPr/>
          </p:nvSpPr>
          <p:spPr>
            <a:xfrm flipH="1">
              <a:off x="1111" y="2069"/>
              <a:ext cx="907" cy="907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0514" name="文本框 20513"/>
            <p:cNvSpPr txBox="1"/>
            <p:nvPr/>
          </p:nvSpPr>
          <p:spPr>
            <a:xfrm>
              <a:off x="975" y="2976"/>
              <a:ext cx="27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F</a:t>
              </a:r>
              <a:endPara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0515" name="组合 20514"/>
          <p:cNvGrpSpPr/>
          <p:nvPr/>
        </p:nvGrpSpPr>
        <p:grpSpPr>
          <a:xfrm>
            <a:off x="3203575" y="1557338"/>
            <a:ext cx="2016125" cy="1727200"/>
            <a:chOff x="2018" y="981"/>
            <a:chExt cx="1270" cy="1088"/>
          </a:xfrm>
        </p:grpSpPr>
        <p:sp>
          <p:nvSpPr>
            <p:cNvPr id="20516" name="直接连接符 20515"/>
            <p:cNvSpPr/>
            <p:nvPr/>
          </p:nvSpPr>
          <p:spPr>
            <a:xfrm flipV="1">
              <a:off x="2018" y="1117"/>
              <a:ext cx="953" cy="952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0517" name="文本框 20516"/>
            <p:cNvSpPr txBox="1"/>
            <p:nvPr/>
          </p:nvSpPr>
          <p:spPr>
            <a:xfrm>
              <a:off x="2880" y="981"/>
              <a:ext cx="40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H</a:t>
              </a:r>
              <a:endPara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0518" name="文本框 20517"/>
          <p:cNvSpPr txBox="1"/>
          <p:nvPr/>
        </p:nvSpPr>
        <p:spPr>
          <a:xfrm rot="21011358">
            <a:off x="3276600" y="4005263"/>
            <a:ext cx="936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45°</a:t>
            </a:r>
            <a:endParaRPr lang="en-US" altLang="zh-CN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19" name="文本框 20518"/>
          <p:cNvSpPr txBox="1"/>
          <p:nvPr/>
        </p:nvSpPr>
        <p:spPr>
          <a:xfrm>
            <a:off x="3348038" y="2060575"/>
            <a:ext cx="936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45°</a:t>
            </a:r>
            <a:endParaRPr lang="en-US" altLang="zh-CN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20" name="新月形 20519"/>
          <p:cNvSpPr/>
          <p:nvPr/>
        </p:nvSpPr>
        <p:spPr>
          <a:xfrm rot="23757773">
            <a:off x="2843213" y="2492375"/>
            <a:ext cx="217487" cy="484188"/>
          </a:xfrm>
          <a:prstGeom prst="moon">
            <a:avLst>
              <a:gd name="adj" fmla="val 50000"/>
            </a:avLst>
          </a:prstGeom>
          <a:solidFill>
            <a:schemeClr val="accent2"/>
          </a:solidFill>
          <a:ln w="9525">
            <a:noFill/>
          </a:ln>
        </p:spPr>
        <p:txBody>
          <a:bodyPr wrap="none" anchor="ctr"/>
          <a:p>
            <a:pPr algn="ctr"/>
            <a:endParaRPr sz="4400" b="1" dirty="0">
              <a:latin typeface="Tahoma" panose="020B0604030504040204" pitchFamily="34" charset="0"/>
              <a:ea typeface="华文彩云" panose="02010800040101010101" pitchFamily="2" charset="-122"/>
            </a:endParaRPr>
          </a:p>
        </p:txBody>
      </p:sp>
      <p:sp>
        <p:nvSpPr>
          <p:cNvPr id="20521" name="新月形 20520"/>
          <p:cNvSpPr/>
          <p:nvPr/>
        </p:nvSpPr>
        <p:spPr>
          <a:xfrm rot="28412104">
            <a:off x="3336925" y="2432050"/>
            <a:ext cx="217488" cy="484188"/>
          </a:xfrm>
          <a:prstGeom prst="moon">
            <a:avLst>
              <a:gd name="adj" fmla="val 50000"/>
            </a:avLst>
          </a:prstGeom>
          <a:solidFill>
            <a:schemeClr val="accent2"/>
          </a:solidFill>
          <a:ln w="9525">
            <a:noFill/>
          </a:ln>
        </p:spPr>
        <p:txBody>
          <a:bodyPr rot="10800000" vert="eaVert" wrap="none" anchor="ctr"/>
          <a:p>
            <a:pPr algn="ctr"/>
            <a:endParaRPr sz="4400" b="1" dirty="0">
              <a:latin typeface="Tahoma" panose="020B0604030504040204" pitchFamily="34" charset="0"/>
              <a:ea typeface="华文彩云" panose="02010800040101010101" pitchFamily="2" charset="-122"/>
            </a:endParaRPr>
          </a:p>
        </p:txBody>
      </p:sp>
      <p:sp>
        <p:nvSpPr>
          <p:cNvPr id="20522" name="新月形 20521"/>
          <p:cNvSpPr/>
          <p:nvPr/>
        </p:nvSpPr>
        <p:spPr>
          <a:xfrm rot="35566282">
            <a:off x="3321050" y="3557588"/>
            <a:ext cx="217488" cy="484187"/>
          </a:xfrm>
          <a:prstGeom prst="moon">
            <a:avLst>
              <a:gd name="adj" fmla="val 50000"/>
            </a:avLst>
          </a:prstGeom>
          <a:solidFill>
            <a:schemeClr val="accent2"/>
          </a:solidFill>
          <a:ln w="9525">
            <a:noFill/>
          </a:ln>
        </p:spPr>
        <p:txBody>
          <a:bodyPr rot="0" vert="eaVert" wrap="none" anchor="ctr"/>
          <a:p>
            <a:pPr algn="ctr"/>
            <a:endParaRPr sz="4400" b="1" dirty="0">
              <a:latin typeface="Tahoma" panose="020B0604030504040204" pitchFamily="34" charset="0"/>
              <a:ea typeface="华文彩云" panose="02010800040101010101" pitchFamily="2" charset="-122"/>
            </a:endParaRPr>
          </a:p>
        </p:txBody>
      </p:sp>
      <p:sp>
        <p:nvSpPr>
          <p:cNvPr id="20523" name="新月形 20522"/>
          <p:cNvSpPr/>
          <p:nvPr/>
        </p:nvSpPr>
        <p:spPr>
          <a:xfrm rot="18934036">
            <a:off x="2843213" y="3644900"/>
            <a:ext cx="217487" cy="484188"/>
          </a:xfrm>
          <a:prstGeom prst="moon">
            <a:avLst>
              <a:gd name="adj" fmla="val 50000"/>
            </a:avLst>
          </a:prstGeom>
          <a:solidFill>
            <a:schemeClr val="accent2"/>
          </a:solidFill>
          <a:ln w="9525">
            <a:noFill/>
          </a:ln>
        </p:spPr>
        <p:txBody>
          <a:bodyPr wrap="none" anchor="ctr"/>
          <a:p>
            <a:pPr algn="ctr"/>
            <a:endParaRPr sz="4400" b="1" dirty="0">
              <a:latin typeface="Tahoma" panose="020B0604030504040204" pitchFamily="34" charset="0"/>
              <a:ea typeface="华文彩云" panose="02010800040101010101" pitchFamily="2" charset="-122"/>
            </a:endParaRPr>
          </a:p>
        </p:txBody>
      </p:sp>
      <p:sp>
        <p:nvSpPr>
          <p:cNvPr id="20524" name="文本框 20523"/>
          <p:cNvSpPr txBox="1"/>
          <p:nvPr/>
        </p:nvSpPr>
        <p:spPr>
          <a:xfrm rot="21475243">
            <a:off x="2339975" y="4005263"/>
            <a:ext cx="936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45°</a:t>
            </a:r>
            <a:endParaRPr lang="en-US" altLang="zh-CN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25" name="文本框 20524"/>
          <p:cNvSpPr txBox="1"/>
          <p:nvPr/>
        </p:nvSpPr>
        <p:spPr>
          <a:xfrm>
            <a:off x="0" y="188913"/>
            <a:ext cx="561657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dirty="0">
                <a:latin typeface="华文行楷" panose="02010800040101010101" pitchFamily="2" charset="-122"/>
                <a:ea typeface="华文行楷" panose="02010800040101010101" pitchFamily="2" charset="-122"/>
              </a:rPr>
              <a:t>探究</a:t>
            </a:r>
            <a:r>
              <a:rPr lang="en-US" altLang="zh-CN" sz="4400">
                <a:latin typeface="华文行楷" panose="02010800040101010101" pitchFamily="2" charset="-122"/>
                <a:ea typeface="华文行楷" panose="02010800040101010101" pitchFamily="2" charset="-122"/>
              </a:rPr>
              <a:t>:</a:t>
            </a:r>
            <a:endParaRPr lang="en-US" altLang="zh-CN" sz="4400" b="1">
              <a:solidFill>
                <a:srgbClr val="FF0066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0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0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0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20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20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20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20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20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20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20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20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"/>
                                        <p:tgtEl>
                                          <p:spTgt spid="20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500"/>
                                        <p:tgtEl>
                                          <p:spTgt spid="20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500"/>
                                        <p:tgtEl>
                                          <p:spTgt spid="20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5" dur="500"/>
                                        <p:tgtEl>
                                          <p:spTgt spid="20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  <p:bldP spid="20487" grpId="0"/>
      <p:bldP spid="20488" grpId="0"/>
      <p:bldP spid="20489" grpId="0"/>
      <p:bldP spid="20491" grpId="0"/>
      <p:bldP spid="20492" grpId="0"/>
      <p:bldP spid="20493" grpId="0"/>
      <p:bldP spid="20498" grpId="0"/>
      <p:bldP spid="20499" grpId="0"/>
      <p:bldP spid="20500" grpId="0"/>
      <p:bldP spid="20501" grpId="0"/>
      <p:bldP spid="20502" grpId="0"/>
      <p:bldP spid="20503" grpId="0"/>
      <p:bldP spid="20504" grpId="0"/>
      <p:bldP spid="20505" grpId="0"/>
      <p:bldP spid="20518" grpId="0"/>
      <p:bldP spid="20519" grpId="0"/>
      <p:bldP spid="20520" grpId="0" animBg="1"/>
      <p:bldP spid="20521" grpId="0" animBg="1"/>
      <p:bldP spid="20522" grpId="0" animBg="1"/>
      <p:bldP spid="20523" grpId="0" animBg="1"/>
      <p:bldP spid="2052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1506" name="直接连接符 21505"/>
          <p:cNvSpPr/>
          <p:nvPr/>
        </p:nvSpPr>
        <p:spPr>
          <a:xfrm flipV="1">
            <a:off x="1692275" y="2852738"/>
            <a:ext cx="3311525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1507" name="直接连接符 21506"/>
          <p:cNvSpPr/>
          <p:nvPr/>
        </p:nvSpPr>
        <p:spPr>
          <a:xfrm>
            <a:off x="3276600" y="1052513"/>
            <a:ext cx="0" cy="3311525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1508" name="文本框 21507"/>
          <p:cNvSpPr txBox="1"/>
          <p:nvPr/>
        </p:nvSpPr>
        <p:spPr>
          <a:xfrm>
            <a:off x="2987675" y="2852738"/>
            <a:ext cx="3603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endParaRPr lang="en-US" altLang="zh-CN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09" name="文本框 21508"/>
          <p:cNvSpPr txBox="1"/>
          <p:nvPr/>
        </p:nvSpPr>
        <p:spPr>
          <a:xfrm>
            <a:off x="3203575" y="765175"/>
            <a:ext cx="8651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北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10" name="文本框 21509"/>
          <p:cNvSpPr txBox="1"/>
          <p:nvPr/>
        </p:nvSpPr>
        <p:spPr>
          <a:xfrm>
            <a:off x="3203575" y="4292600"/>
            <a:ext cx="3603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南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11" name="文本框 21510"/>
          <p:cNvSpPr txBox="1"/>
          <p:nvPr/>
        </p:nvSpPr>
        <p:spPr>
          <a:xfrm>
            <a:off x="1258888" y="2636838"/>
            <a:ext cx="5762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西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12" name="文本框 21511"/>
          <p:cNvSpPr txBox="1"/>
          <p:nvPr/>
        </p:nvSpPr>
        <p:spPr>
          <a:xfrm>
            <a:off x="4859338" y="2636838"/>
            <a:ext cx="5762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东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13" name="文本框 21512"/>
          <p:cNvSpPr txBox="1"/>
          <p:nvPr/>
        </p:nvSpPr>
        <p:spPr>
          <a:xfrm>
            <a:off x="3924300" y="1196975"/>
            <a:ext cx="40322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）南偏西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25°</a:t>
            </a:r>
            <a:endParaRPr lang="en-US" altLang="zh-CN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14" name="文本框 21513"/>
          <p:cNvSpPr txBox="1"/>
          <p:nvPr/>
        </p:nvSpPr>
        <p:spPr>
          <a:xfrm>
            <a:off x="2843213" y="3789363"/>
            <a:ext cx="863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25°</a:t>
            </a:r>
            <a:endParaRPr lang="en-US" altLang="zh-CN" sz="24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15" name="文本框 21514"/>
          <p:cNvSpPr txBox="1"/>
          <p:nvPr/>
        </p:nvSpPr>
        <p:spPr>
          <a:xfrm>
            <a:off x="4932363" y="2997200"/>
            <a:ext cx="20875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北偏西</a:t>
            </a: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70°</a:t>
            </a:r>
            <a:endParaRPr lang="en-US" altLang="zh-CN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16" name="文本框 21515"/>
          <p:cNvSpPr txBox="1"/>
          <p:nvPr/>
        </p:nvSpPr>
        <p:spPr>
          <a:xfrm>
            <a:off x="5003800" y="4437063"/>
            <a:ext cx="31686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南偏东</a:t>
            </a: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60°</a:t>
            </a:r>
            <a:endParaRPr lang="en-US" altLang="zh-CN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1517" name="组合 21516"/>
          <p:cNvGrpSpPr/>
          <p:nvPr/>
        </p:nvGrpSpPr>
        <p:grpSpPr>
          <a:xfrm>
            <a:off x="2700338" y="2852738"/>
            <a:ext cx="576262" cy="2041525"/>
            <a:chOff x="1701" y="1797"/>
            <a:chExt cx="363" cy="1286"/>
          </a:xfrm>
        </p:grpSpPr>
        <p:sp>
          <p:nvSpPr>
            <p:cNvPr id="21518" name="直接连接符 21517"/>
            <p:cNvSpPr/>
            <p:nvPr/>
          </p:nvSpPr>
          <p:spPr>
            <a:xfrm flipH="1">
              <a:off x="1837" y="1797"/>
              <a:ext cx="227" cy="953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19" name="文本框 21518"/>
            <p:cNvSpPr txBox="1"/>
            <p:nvPr/>
          </p:nvSpPr>
          <p:spPr>
            <a:xfrm>
              <a:off x="1701" y="2795"/>
              <a:ext cx="22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Arial" panose="020B0604020202020204" pitchFamily="34" charset="0"/>
                  <a:ea typeface="宋体" panose="02010600030101010101" pitchFamily="2" charset="-122"/>
                </a:rPr>
                <a:t>A</a:t>
              </a:r>
              <a:endParaRPr lang="en-US" altLang="zh-CN" sz="24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1520" name="组合 21519"/>
          <p:cNvGrpSpPr/>
          <p:nvPr/>
        </p:nvGrpSpPr>
        <p:grpSpPr>
          <a:xfrm>
            <a:off x="1331913" y="2060575"/>
            <a:ext cx="1944687" cy="792163"/>
            <a:chOff x="839" y="1298"/>
            <a:chExt cx="1225" cy="499"/>
          </a:xfrm>
        </p:grpSpPr>
        <p:sp>
          <p:nvSpPr>
            <p:cNvPr id="21521" name="直接连接符 21520"/>
            <p:cNvSpPr/>
            <p:nvPr/>
          </p:nvSpPr>
          <p:spPr>
            <a:xfrm flipH="1" flipV="1">
              <a:off x="1066" y="1434"/>
              <a:ext cx="998" cy="363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22" name="文本框 21521"/>
            <p:cNvSpPr txBox="1"/>
            <p:nvPr/>
          </p:nvSpPr>
          <p:spPr>
            <a:xfrm>
              <a:off x="839" y="1298"/>
              <a:ext cx="589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Arial" panose="020B0604020202020204" pitchFamily="34" charset="0"/>
                  <a:ea typeface="宋体" panose="02010600030101010101" pitchFamily="2" charset="-122"/>
                </a:rPr>
                <a:t>B</a:t>
              </a:r>
              <a:endParaRPr lang="en-US" altLang="zh-CN" sz="24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1523" name="组合 21522"/>
          <p:cNvGrpSpPr/>
          <p:nvPr/>
        </p:nvGrpSpPr>
        <p:grpSpPr>
          <a:xfrm>
            <a:off x="3276600" y="2852738"/>
            <a:ext cx="1871663" cy="1123950"/>
            <a:chOff x="2064" y="1797"/>
            <a:chExt cx="1270" cy="538"/>
          </a:xfrm>
        </p:grpSpPr>
        <p:sp>
          <p:nvSpPr>
            <p:cNvPr id="21524" name="直接连接符 21523"/>
            <p:cNvSpPr/>
            <p:nvPr/>
          </p:nvSpPr>
          <p:spPr>
            <a:xfrm>
              <a:off x="2064" y="1797"/>
              <a:ext cx="1088" cy="40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25" name="文本框 21524"/>
            <p:cNvSpPr txBox="1"/>
            <p:nvPr/>
          </p:nvSpPr>
          <p:spPr>
            <a:xfrm>
              <a:off x="2971" y="2160"/>
              <a:ext cx="363" cy="17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C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1526" name="文本框 21525"/>
          <p:cNvSpPr txBox="1"/>
          <p:nvPr/>
        </p:nvSpPr>
        <p:spPr>
          <a:xfrm>
            <a:off x="5148263" y="1844675"/>
            <a:ext cx="1295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DOA</a:t>
            </a:r>
            <a:endParaRPr lang="en-US" altLang="zh-CN" sz="24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27" name="文本框 21526"/>
          <p:cNvSpPr txBox="1"/>
          <p:nvPr/>
        </p:nvSpPr>
        <p:spPr>
          <a:xfrm>
            <a:off x="5219700" y="3573463"/>
            <a:ext cx="1800225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EOB</a:t>
            </a:r>
            <a:endParaRPr lang="en-US" altLang="zh-CN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28" name="文本框 21527"/>
          <p:cNvSpPr txBox="1"/>
          <p:nvPr/>
        </p:nvSpPr>
        <p:spPr>
          <a:xfrm>
            <a:off x="5219700" y="5013325"/>
            <a:ext cx="15113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DOC</a:t>
            </a:r>
            <a:endParaRPr lang="en-US" altLang="zh-CN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29" name="矩形 21528"/>
          <p:cNvSpPr/>
          <p:nvPr/>
        </p:nvSpPr>
        <p:spPr>
          <a:xfrm>
            <a:off x="2268538" y="1989138"/>
            <a:ext cx="10937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2400" b="1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70°</a:t>
            </a:r>
            <a:endParaRPr lang="en-US" altLang="zh-CN" sz="2400" b="1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1530" name="矩形 21529"/>
          <p:cNvSpPr/>
          <p:nvPr/>
        </p:nvSpPr>
        <p:spPr>
          <a:xfrm>
            <a:off x="3348038" y="3284538"/>
            <a:ext cx="12969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2400" b="1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60°</a:t>
            </a:r>
            <a:endParaRPr lang="en-US" altLang="zh-CN" sz="2400" b="1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1531" name="新月形 21530"/>
          <p:cNvSpPr/>
          <p:nvPr/>
        </p:nvSpPr>
        <p:spPr>
          <a:xfrm rot="25196536">
            <a:off x="2871788" y="2178050"/>
            <a:ext cx="214312" cy="557213"/>
          </a:xfrm>
          <a:prstGeom prst="moon">
            <a:avLst>
              <a:gd name="adj" fmla="val 50000"/>
            </a:avLst>
          </a:prstGeom>
          <a:solidFill>
            <a:schemeClr val="accent2"/>
          </a:solidFill>
          <a:ln w="9525">
            <a:noFill/>
          </a:ln>
        </p:spPr>
        <p:txBody>
          <a:bodyPr rot="10800000" vert="eaVert" wrap="none" anchor="ctr"/>
          <a:p>
            <a:pPr algn="ctr"/>
            <a:endParaRPr sz="4400" b="1" dirty="0">
              <a:latin typeface="Tahoma" panose="020B0604030504040204" pitchFamily="34" charset="0"/>
              <a:ea typeface="华文彩云" panose="02010800040101010101" pitchFamily="2" charset="-122"/>
            </a:endParaRPr>
          </a:p>
        </p:txBody>
      </p:sp>
      <p:sp>
        <p:nvSpPr>
          <p:cNvPr id="21532" name="新月形 21531"/>
          <p:cNvSpPr/>
          <p:nvPr/>
        </p:nvSpPr>
        <p:spPr>
          <a:xfrm rot="-8091430">
            <a:off x="3467100" y="3022600"/>
            <a:ext cx="152400" cy="533400"/>
          </a:xfrm>
          <a:prstGeom prst="moon">
            <a:avLst>
              <a:gd name="adj" fmla="val 50000"/>
            </a:avLst>
          </a:prstGeom>
          <a:solidFill>
            <a:schemeClr val="accent2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1533" name="新月形 21532"/>
          <p:cNvSpPr/>
          <p:nvPr/>
        </p:nvSpPr>
        <p:spPr>
          <a:xfrm rot="16800322">
            <a:off x="3089275" y="3590925"/>
            <a:ext cx="157163" cy="219075"/>
          </a:xfrm>
          <a:prstGeom prst="moon">
            <a:avLst>
              <a:gd name="adj" fmla="val 50000"/>
            </a:avLst>
          </a:prstGeom>
          <a:solidFill>
            <a:schemeClr val="accent2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1534" name="文本框 21533"/>
          <p:cNvSpPr txBox="1"/>
          <p:nvPr/>
        </p:nvSpPr>
        <p:spPr>
          <a:xfrm>
            <a:off x="3492500" y="4149725"/>
            <a:ext cx="35877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2000" b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35" name="文本框 21534"/>
          <p:cNvSpPr txBox="1"/>
          <p:nvPr/>
        </p:nvSpPr>
        <p:spPr>
          <a:xfrm>
            <a:off x="3059113" y="404813"/>
            <a:ext cx="35877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E</a:t>
            </a:r>
            <a:endParaRPr lang="en-US" altLang="zh-CN" sz="2000" b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36" name="文本框 21535"/>
          <p:cNvSpPr txBox="1"/>
          <p:nvPr/>
        </p:nvSpPr>
        <p:spPr>
          <a:xfrm>
            <a:off x="900113" y="2708275"/>
            <a:ext cx="35877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F</a:t>
            </a:r>
            <a:endParaRPr lang="en-US" altLang="zh-CN" sz="2000" b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37" name="文本框 21536"/>
          <p:cNvSpPr txBox="1"/>
          <p:nvPr/>
        </p:nvSpPr>
        <p:spPr>
          <a:xfrm>
            <a:off x="4859338" y="2420938"/>
            <a:ext cx="35877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G</a:t>
            </a:r>
            <a:endParaRPr lang="en-US" altLang="zh-CN" sz="2000" b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1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500"/>
                                        <p:tgtEl>
                                          <p:spTgt spid="21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1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1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21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1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1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21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3" grpId="0"/>
      <p:bldP spid="21514" grpId="0"/>
      <p:bldP spid="21515" grpId="0"/>
      <p:bldP spid="21516" grpId="0"/>
      <p:bldP spid="21526" grpId="0"/>
      <p:bldP spid="21527" grpId="0"/>
      <p:bldP spid="21528" grpId="0"/>
      <p:bldP spid="21529" grpId="0"/>
      <p:bldP spid="21530" grpId="0"/>
      <p:bldP spid="2153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2530" name="椭圆 22529"/>
          <p:cNvSpPr/>
          <p:nvPr/>
        </p:nvSpPr>
        <p:spPr>
          <a:xfrm>
            <a:off x="2819400" y="4267200"/>
            <a:ext cx="152400" cy="152400"/>
          </a:xfrm>
          <a:prstGeom prst="ellipse">
            <a:avLst/>
          </a:prstGeom>
          <a:solidFill>
            <a:schemeClr val="tx2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2531" name="椭圆 22530"/>
          <p:cNvSpPr/>
          <p:nvPr/>
        </p:nvSpPr>
        <p:spPr>
          <a:xfrm>
            <a:off x="6096000" y="1828800"/>
            <a:ext cx="152400" cy="152400"/>
          </a:xfrm>
          <a:prstGeom prst="ellipse">
            <a:avLst/>
          </a:prstGeom>
          <a:solidFill>
            <a:schemeClr val="tx2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2532" name="文本框 22531"/>
          <p:cNvSpPr txBox="1"/>
          <p:nvPr/>
        </p:nvSpPr>
        <p:spPr>
          <a:xfrm>
            <a:off x="2346325" y="4587875"/>
            <a:ext cx="11017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TW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甲地</a:t>
            </a:r>
            <a:endParaRPr lang="zh-TW" altLang="en-US" sz="36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33" name="矩形 22532"/>
          <p:cNvSpPr/>
          <p:nvPr/>
        </p:nvSpPr>
        <p:spPr>
          <a:xfrm>
            <a:off x="6477000" y="1752600"/>
            <a:ext cx="11017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TW" altLang="en-US" sz="3600" b="1" dirty="0">
                <a:latin typeface="Times New Roman" panose="02020603050405020304" pitchFamily="18" charset="0"/>
                <a:ea typeface="標楷體" pitchFamily="1" charset="-120"/>
              </a:rPr>
              <a:t>乙地</a:t>
            </a:r>
            <a:endParaRPr lang="zh-TW" altLang="en-US" sz="3600" b="1" dirty="0">
              <a:latin typeface="Times New Roman" panose="02020603050405020304" pitchFamily="18" charset="0"/>
              <a:ea typeface="標楷體" pitchFamily="1" charset="-120"/>
            </a:endParaRPr>
          </a:p>
        </p:txBody>
      </p:sp>
      <p:sp>
        <p:nvSpPr>
          <p:cNvPr id="22534" name="矩形 22533"/>
          <p:cNvSpPr/>
          <p:nvPr/>
        </p:nvSpPr>
        <p:spPr>
          <a:xfrm>
            <a:off x="2438400" y="503238"/>
            <a:ext cx="4313238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TW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乙地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对</a:t>
            </a:r>
            <a:r>
              <a:rPr lang="zh-TW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甲地的方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位角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22535" name="组合 22534"/>
          <p:cNvGrpSpPr/>
          <p:nvPr/>
        </p:nvGrpSpPr>
        <p:grpSpPr>
          <a:xfrm>
            <a:off x="1905000" y="2971800"/>
            <a:ext cx="2057400" cy="2667000"/>
            <a:chOff x="2784" y="2016"/>
            <a:chExt cx="1296" cy="1680"/>
          </a:xfrm>
        </p:grpSpPr>
        <p:sp>
          <p:nvSpPr>
            <p:cNvPr id="22536" name="直接连接符 22535"/>
            <p:cNvSpPr/>
            <p:nvPr/>
          </p:nvSpPr>
          <p:spPr>
            <a:xfrm>
              <a:off x="2784" y="2880"/>
              <a:ext cx="1296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37" name="直接连接符 22536"/>
            <p:cNvSpPr/>
            <p:nvPr/>
          </p:nvSpPr>
          <p:spPr>
            <a:xfrm>
              <a:off x="3408" y="2016"/>
              <a:ext cx="0" cy="168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triangle" w="lg" len="lg"/>
              <a:tailEnd type="none" w="med" len="med"/>
            </a:ln>
          </p:spPr>
        </p:sp>
      </p:grpSp>
      <p:sp>
        <p:nvSpPr>
          <p:cNvPr id="22538" name="文本框 22537"/>
          <p:cNvSpPr txBox="1"/>
          <p:nvPr/>
        </p:nvSpPr>
        <p:spPr>
          <a:xfrm>
            <a:off x="457200" y="5830888"/>
            <a:ext cx="86868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TW" sz="40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1. </a:t>
            </a:r>
            <a:r>
              <a:rPr lang="zh-TW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先找出中心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点</a:t>
            </a:r>
            <a:r>
              <a:rPr lang="en-US" altLang="zh-TW" sz="40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TW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然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后画</a:t>
            </a:r>
            <a:r>
              <a:rPr lang="zh-TW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出方向指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标</a:t>
            </a:r>
            <a:endParaRPr lang="zh-TW" altLang="en-US" sz="40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3554" name="椭圆 23553"/>
          <p:cNvSpPr/>
          <p:nvPr/>
        </p:nvSpPr>
        <p:spPr>
          <a:xfrm>
            <a:off x="2819400" y="4267200"/>
            <a:ext cx="152400" cy="152400"/>
          </a:xfrm>
          <a:prstGeom prst="ellipse">
            <a:avLst/>
          </a:prstGeom>
          <a:solidFill>
            <a:schemeClr val="tx2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3555" name="椭圆 23554"/>
          <p:cNvSpPr/>
          <p:nvPr/>
        </p:nvSpPr>
        <p:spPr>
          <a:xfrm>
            <a:off x="6096000" y="1828800"/>
            <a:ext cx="152400" cy="152400"/>
          </a:xfrm>
          <a:prstGeom prst="ellipse">
            <a:avLst/>
          </a:prstGeom>
          <a:solidFill>
            <a:schemeClr val="tx2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3556" name="文本框 23555"/>
          <p:cNvSpPr txBox="1"/>
          <p:nvPr/>
        </p:nvSpPr>
        <p:spPr>
          <a:xfrm>
            <a:off x="2346325" y="4587875"/>
            <a:ext cx="11017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TW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甲地</a:t>
            </a:r>
            <a:endParaRPr lang="zh-TW" altLang="en-US" sz="36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57" name="矩形 23556"/>
          <p:cNvSpPr/>
          <p:nvPr/>
        </p:nvSpPr>
        <p:spPr>
          <a:xfrm>
            <a:off x="6477000" y="1722438"/>
            <a:ext cx="11017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TW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乙地</a:t>
            </a:r>
            <a:endParaRPr lang="zh-TW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58" name="矩形 23557"/>
          <p:cNvSpPr/>
          <p:nvPr/>
        </p:nvSpPr>
        <p:spPr>
          <a:xfrm>
            <a:off x="2438400" y="503238"/>
            <a:ext cx="4313238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TW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乙地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对</a:t>
            </a:r>
            <a:r>
              <a:rPr lang="zh-TW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甲地的方</a:t>
            </a:r>
            <a:r>
              <a:rPr lang="zh-TW" altLang="zh-CN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位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角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23559" name="组合 23558"/>
          <p:cNvGrpSpPr/>
          <p:nvPr/>
        </p:nvGrpSpPr>
        <p:grpSpPr>
          <a:xfrm>
            <a:off x="1905000" y="2971800"/>
            <a:ext cx="2057400" cy="2667000"/>
            <a:chOff x="2784" y="2016"/>
            <a:chExt cx="1296" cy="1680"/>
          </a:xfrm>
        </p:grpSpPr>
        <p:sp>
          <p:nvSpPr>
            <p:cNvPr id="23560" name="直接连接符 23559"/>
            <p:cNvSpPr/>
            <p:nvPr/>
          </p:nvSpPr>
          <p:spPr>
            <a:xfrm>
              <a:off x="2784" y="2880"/>
              <a:ext cx="1296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61" name="直接连接符 23560"/>
            <p:cNvSpPr/>
            <p:nvPr/>
          </p:nvSpPr>
          <p:spPr>
            <a:xfrm>
              <a:off x="3408" y="2016"/>
              <a:ext cx="0" cy="168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triangle" w="lg" len="lg"/>
              <a:tailEnd type="none" w="med" len="med"/>
            </a:ln>
          </p:spPr>
        </p:sp>
      </p:grpSp>
      <p:sp>
        <p:nvSpPr>
          <p:cNvPr id="23562" name="文本框 23561"/>
          <p:cNvSpPr txBox="1"/>
          <p:nvPr/>
        </p:nvSpPr>
        <p:spPr>
          <a:xfrm>
            <a:off x="468313" y="5805488"/>
            <a:ext cx="8085137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TW" sz="40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2. </a:t>
            </a:r>
            <a:r>
              <a:rPr lang="zh-TW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把中心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点</a:t>
            </a:r>
            <a:r>
              <a:rPr lang="zh-TW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和目的地用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线连</a:t>
            </a:r>
            <a:r>
              <a:rPr lang="zh-TW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接起來</a:t>
            </a:r>
            <a:endParaRPr lang="zh-TW" altLang="en-US" sz="40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3563" name="直接连接符 23562"/>
          <p:cNvSpPr/>
          <p:nvPr/>
        </p:nvSpPr>
        <p:spPr>
          <a:xfrm flipV="1">
            <a:off x="2895600" y="1905000"/>
            <a:ext cx="3276600" cy="2438400"/>
          </a:xfrm>
          <a:prstGeom prst="line">
            <a:avLst/>
          </a:prstGeom>
          <a:ln w="44450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4578" name="椭圆 24577"/>
          <p:cNvSpPr/>
          <p:nvPr/>
        </p:nvSpPr>
        <p:spPr>
          <a:xfrm>
            <a:off x="2819400" y="4267200"/>
            <a:ext cx="152400" cy="152400"/>
          </a:xfrm>
          <a:prstGeom prst="ellipse">
            <a:avLst/>
          </a:prstGeom>
          <a:solidFill>
            <a:schemeClr val="tx2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4579" name="椭圆 24578"/>
          <p:cNvSpPr/>
          <p:nvPr/>
        </p:nvSpPr>
        <p:spPr>
          <a:xfrm>
            <a:off x="6096000" y="1828800"/>
            <a:ext cx="152400" cy="152400"/>
          </a:xfrm>
          <a:prstGeom prst="ellipse">
            <a:avLst/>
          </a:prstGeom>
          <a:solidFill>
            <a:schemeClr val="tx2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4580" name="文本框 24579"/>
          <p:cNvSpPr txBox="1"/>
          <p:nvPr/>
        </p:nvSpPr>
        <p:spPr>
          <a:xfrm>
            <a:off x="2346325" y="4587875"/>
            <a:ext cx="11017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TW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甲地</a:t>
            </a:r>
            <a:endParaRPr lang="zh-TW" altLang="en-US" sz="36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4581" name="矩形 24580"/>
          <p:cNvSpPr/>
          <p:nvPr/>
        </p:nvSpPr>
        <p:spPr>
          <a:xfrm>
            <a:off x="6477000" y="1722438"/>
            <a:ext cx="11017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TW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乙地</a:t>
            </a:r>
            <a:endParaRPr lang="zh-TW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4582" name="矩形 24581"/>
          <p:cNvSpPr/>
          <p:nvPr/>
        </p:nvSpPr>
        <p:spPr>
          <a:xfrm>
            <a:off x="2438400" y="503238"/>
            <a:ext cx="4313238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TW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乙地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对</a:t>
            </a:r>
            <a:r>
              <a:rPr lang="zh-TW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甲地的方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位角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24583" name="组合 24582"/>
          <p:cNvGrpSpPr/>
          <p:nvPr/>
        </p:nvGrpSpPr>
        <p:grpSpPr>
          <a:xfrm>
            <a:off x="1905000" y="2971800"/>
            <a:ext cx="2057400" cy="2667000"/>
            <a:chOff x="2784" y="2016"/>
            <a:chExt cx="1296" cy="1680"/>
          </a:xfrm>
        </p:grpSpPr>
        <p:sp>
          <p:nvSpPr>
            <p:cNvPr id="24584" name="直接连接符 24583"/>
            <p:cNvSpPr/>
            <p:nvPr/>
          </p:nvSpPr>
          <p:spPr>
            <a:xfrm>
              <a:off x="2784" y="2880"/>
              <a:ext cx="1296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585" name="直接连接符 24584"/>
            <p:cNvSpPr/>
            <p:nvPr/>
          </p:nvSpPr>
          <p:spPr>
            <a:xfrm>
              <a:off x="3408" y="2016"/>
              <a:ext cx="0" cy="168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triangle" w="lg" len="lg"/>
              <a:tailEnd type="none" w="med" len="med"/>
            </a:ln>
          </p:spPr>
        </p:sp>
      </p:grpSp>
      <p:sp>
        <p:nvSpPr>
          <p:cNvPr id="24586" name="文本框 24585"/>
          <p:cNvSpPr txBox="1"/>
          <p:nvPr/>
        </p:nvSpPr>
        <p:spPr>
          <a:xfrm>
            <a:off x="323850" y="5830888"/>
            <a:ext cx="884872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TW" sz="40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3.</a:t>
            </a:r>
            <a:r>
              <a:rPr lang="zh-TW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度</a:t>
            </a:r>
            <a:r>
              <a:rPr lang="zh-TW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量向北的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射线</a:t>
            </a:r>
            <a:r>
              <a:rPr lang="zh-TW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和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蓝</a:t>
            </a:r>
            <a:r>
              <a:rPr lang="zh-TW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色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线</a:t>
            </a:r>
            <a:r>
              <a:rPr lang="zh-TW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之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间</a:t>
            </a:r>
            <a:r>
              <a:rPr lang="zh-TW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的角度</a:t>
            </a:r>
            <a:endParaRPr lang="zh-TW" altLang="en-US" sz="40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4587" name="直接连接符 24586"/>
          <p:cNvSpPr/>
          <p:nvPr/>
        </p:nvSpPr>
        <p:spPr>
          <a:xfrm flipV="1">
            <a:off x="2895600" y="1905000"/>
            <a:ext cx="3276600" cy="2438400"/>
          </a:xfrm>
          <a:prstGeom prst="line">
            <a:avLst/>
          </a:prstGeom>
          <a:ln w="44450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4588" name="文本框 24587"/>
          <p:cNvSpPr txBox="1"/>
          <p:nvPr/>
        </p:nvSpPr>
        <p:spPr>
          <a:xfrm>
            <a:off x="2590800" y="2209800"/>
            <a:ext cx="5905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TW" altLang="en-US" sz="3200">
                <a:solidFill>
                  <a:srgbClr val="FF0000"/>
                </a:solidFill>
                <a:latin typeface="Times New Roman" panose="02020603050405020304" pitchFamily="18" charset="0"/>
                <a:ea typeface="全真疊圓體" pitchFamily="1" charset="-120"/>
              </a:rPr>
              <a:t>北</a:t>
            </a:r>
            <a:endParaRPr lang="zh-TW" altLang="en-US" sz="2400">
              <a:solidFill>
                <a:srgbClr val="FF0000"/>
              </a:solidFill>
              <a:latin typeface="Times New Roman" panose="02020603050405020304" pitchFamily="18" charset="0"/>
              <a:ea typeface="PMingLiU" pitchFamily="18" charset="-120"/>
            </a:endParaRPr>
          </a:p>
        </p:txBody>
      </p:sp>
      <p:sp>
        <p:nvSpPr>
          <p:cNvPr id="24589" name="新月形 24588"/>
          <p:cNvSpPr/>
          <p:nvPr/>
        </p:nvSpPr>
        <p:spPr>
          <a:xfrm rot="28412104">
            <a:off x="3035300" y="3584575"/>
            <a:ext cx="217488" cy="484188"/>
          </a:xfrm>
          <a:prstGeom prst="moon">
            <a:avLst>
              <a:gd name="adj" fmla="val 50000"/>
            </a:avLst>
          </a:prstGeom>
          <a:solidFill>
            <a:schemeClr val="accent2"/>
          </a:solidFill>
          <a:ln w="9525">
            <a:noFill/>
          </a:ln>
        </p:spPr>
        <p:txBody>
          <a:bodyPr rot="10800000" vert="eaVert" wrap="none" anchor="ctr"/>
          <a:p>
            <a:pPr algn="ctr"/>
            <a:endParaRPr sz="4400" b="1" dirty="0">
              <a:latin typeface="Tahoma" panose="020B0604030504040204" pitchFamily="34" charset="0"/>
              <a:ea typeface="华文彩云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6" grpId="0"/>
      <p:bldP spid="2458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5602" name="椭圆 25601"/>
          <p:cNvSpPr/>
          <p:nvPr/>
        </p:nvSpPr>
        <p:spPr>
          <a:xfrm>
            <a:off x="2819400" y="4267200"/>
            <a:ext cx="152400" cy="152400"/>
          </a:xfrm>
          <a:prstGeom prst="ellipse">
            <a:avLst/>
          </a:prstGeom>
          <a:solidFill>
            <a:schemeClr val="tx2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5603" name="椭圆 25602"/>
          <p:cNvSpPr/>
          <p:nvPr/>
        </p:nvSpPr>
        <p:spPr>
          <a:xfrm>
            <a:off x="6096000" y="1828800"/>
            <a:ext cx="152400" cy="152400"/>
          </a:xfrm>
          <a:prstGeom prst="ellipse">
            <a:avLst/>
          </a:prstGeom>
          <a:solidFill>
            <a:schemeClr val="tx2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5604" name="文本框 25603"/>
          <p:cNvSpPr txBox="1"/>
          <p:nvPr/>
        </p:nvSpPr>
        <p:spPr>
          <a:xfrm>
            <a:off x="2346325" y="4587875"/>
            <a:ext cx="11017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TW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甲地</a:t>
            </a:r>
            <a:endParaRPr lang="zh-TW" altLang="en-US" sz="36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5605" name="矩形 25604"/>
          <p:cNvSpPr/>
          <p:nvPr/>
        </p:nvSpPr>
        <p:spPr>
          <a:xfrm>
            <a:off x="6516688" y="1844675"/>
            <a:ext cx="11017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TW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乙地</a:t>
            </a:r>
            <a:endParaRPr lang="zh-TW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5606" name="矩形 25605"/>
          <p:cNvSpPr/>
          <p:nvPr/>
        </p:nvSpPr>
        <p:spPr>
          <a:xfrm>
            <a:off x="1116013" y="620713"/>
            <a:ext cx="4313237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TW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甲地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对</a:t>
            </a:r>
            <a:r>
              <a:rPr lang="zh-TW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乙地的方</a:t>
            </a:r>
            <a:r>
              <a:rPr lang="zh-TW" altLang="zh-CN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位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角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25607" name="组合 25606"/>
          <p:cNvGrpSpPr/>
          <p:nvPr/>
        </p:nvGrpSpPr>
        <p:grpSpPr>
          <a:xfrm>
            <a:off x="5181600" y="533400"/>
            <a:ext cx="2057400" cy="2667000"/>
            <a:chOff x="2784" y="2016"/>
            <a:chExt cx="1296" cy="1680"/>
          </a:xfrm>
        </p:grpSpPr>
        <p:sp>
          <p:nvSpPr>
            <p:cNvPr id="25608" name="直接连接符 25607"/>
            <p:cNvSpPr/>
            <p:nvPr/>
          </p:nvSpPr>
          <p:spPr>
            <a:xfrm>
              <a:off x="2784" y="2880"/>
              <a:ext cx="1296" cy="0"/>
            </a:xfrm>
            <a:prstGeom prst="line">
              <a:avLst/>
            </a:prstGeom>
            <a:ln w="412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09" name="直接连接符 25608"/>
            <p:cNvSpPr/>
            <p:nvPr/>
          </p:nvSpPr>
          <p:spPr>
            <a:xfrm>
              <a:off x="3408" y="2016"/>
              <a:ext cx="0" cy="168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triangle" w="lg" len="lg"/>
              <a:tailEnd type="none" w="med" len="med"/>
            </a:ln>
          </p:spPr>
        </p:sp>
      </p:grpSp>
      <p:sp>
        <p:nvSpPr>
          <p:cNvPr id="25610" name="文本框 25609"/>
          <p:cNvSpPr txBox="1"/>
          <p:nvPr/>
        </p:nvSpPr>
        <p:spPr>
          <a:xfrm>
            <a:off x="457200" y="5805488"/>
            <a:ext cx="86868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TW" sz="40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1. </a:t>
            </a:r>
            <a:r>
              <a:rPr lang="zh-TW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先找出中心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点</a:t>
            </a:r>
            <a:r>
              <a:rPr lang="en-US" altLang="zh-TW" sz="40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TW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然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后画</a:t>
            </a:r>
            <a:r>
              <a:rPr lang="zh-TW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出方向指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标</a:t>
            </a:r>
            <a:endParaRPr lang="zh-TW" altLang="en-US" sz="40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6626" name="椭圆 26625"/>
          <p:cNvSpPr/>
          <p:nvPr/>
        </p:nvSpPr>
        <p:spPr>
          <a:xfrm>
            <a:off x="2819400" y="4267200"/>
            <a:ext cx="152400" cy="152400"/>
          </a:xfrm>
          <a:prstGeom prst="ellipse">
            <a:avLst/>
          </a:prstGeom>
          <a:solidFill>
            <a:schemeClr val="tx2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6627" name="椭圆 26626"/>
          <p:cNvSpPr/>
          <p:nvPr/>
        </p:nvSpPr>
        <p:spPr>
          <a:xfrm>
            <a:off x="6096000" y="1828800"/>
            <a:ext cx="152400" cy="152400"/>
          </a:xfrm>
          <a:prstGeom prst="ellipse">
            <a:avLst/>
          </a:prstGeom>
          <a:solidFill>
            <a:schemeClr val="tx2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6628" name="文本框 26627"/>
          <p:cNvSpPr txBox="1"/>
          <p:nvPr/>
        </p:nvSpPr>
        <p:spPr>
          <a:xfrm>
            <a:off x="2346325" y="4587875"/>
            <a:ext cx="11017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TW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甲地</a:t>
            </a:r>
            <a:endParaRPr lang="zh-TW" altLang="en-US" sz="36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29" name="矩形 26628"/>
          <p:cNvSpPr/>
          <p:nvPr/>
        </p:nvSpPr>
        <p:spPr>
          <a:xfrm>
            <a:off x="6516688" y="1844675"/>
            <a:ext cx="11017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TW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乙地</a:t>
            </a:r>
            <a:endParaRPr lang="zh-TW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30" name="矩形 26629"/>
          <p:cNvSpPr/>
          <p:nvPr/>
        </p:nvSpPr>
        <p:spPr>
          <a:xfrm>
            <a:off x="1258888" y="476250"/>
            <a:ext cx="4313237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TW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甲地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对</a:t>
            </a:r>
            <a:r>
              <a:rPr lang="zh-TW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乙地的方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位角</a:t>
            </a:r>
            <a:endParaRPr lang="zh-TW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26631" name="组合 26630"/>
          <p:cNvGrpSpPr/>
          <p:nvPr/>
        </p:nvGrpSpPr>
        <p:grpSpPr>
          <a:xfrm>
            <a:off x="5181600" y="533400"/>
            <a:ext cx="2057400" cy="2667000"/>
            <a:chOff x="2784" y="2016"/>
            <a:chExt cx="1296" cy="1680"/>
          </a:xfrm>
        </p:grpSpPr>
        <p:sp>
          <p:nvSpPr>
            <p:cNvPr id="26632" name="直接连接符 26631"/>
            <p:cNvSpPr/>
            <p:nvPr/>
          </p:nvSpPr>
          <p:spPr>
            <a:xfrm>
              <a:off x="2784" y="2880"/>
              <a:ext cx="1296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33" name="直接连接符 26632"/>
            <p:cNvSpPr/>
            <p:nvPr/>
          </p:nvSpPr>
          <p:spPr>
            <a:xfrm>
              <a:off x="3408" y="2016"/>
              <a:ext cx="0" cy="168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triangle" w="lg" len="lg"/>
              <a:tailEnd type="none" w="med" len="med"/>
            </a:ln>
          </p:spPr>
        </p:sp>
      </p:grpSp>
      <p:sp>
        <p:nvSpPr>
          <p:cNvPr id="26634" name="文本框 26633"/>
          <p:cNvSpPr txBox="1"/>
          <p:nvPr/>
        </p:nvSpPr>
        <p:spPr>
          <a:xfrm>
            <a:off x="323850" y="5805488"/>
            <a:ext cx="8085138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TW" sz="40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2. </a:t>
            </a:r>
            <a:r>
              <a:rPr lang="zh-TW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把中心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点</a:t>
            </a:r>
            <a:r>
              <a:rPr lang="zh-TW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和目的地用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线连</a:t>
            </a:r>
            <a:r>
              <a:rPr lang="zh-TW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接起來</a:t>
            </a:r>
            <a:endParaRPr lang="zh-TW" altLang="en-US" sz="40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6635" name="直接连接符 26634"/>
          <p:cNvSpPr/>
          <p:nvPr/>
        </p:nvSpPr>
        <p:spPr>
          <a:xfrm flipV="1">
            <a:off x="2895600" y="1905000"/>
            <a:ext cx="3276600" cy="2438400"/>
          </a:xfrm>
          <a:prstGeom prst="line">
            <a:avLst/>
          </a:prstGeom>
          <a:ln w="44450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7650" name="椭圆 27649"/>
          <p:cNvSpPr/>
          <p:nvPr/>
        </p:nvSpPr>
        <p:spPr>
          <a:xfrm>
            <a:off x="2819400" y="4267200"/>
            <a:ext cx="152400" cy="152400"/>
          </a:xfrm>
          <a:prstGeom prst="ellipse">
            <a:avLst/>
          </a:prstGeom>
          <a:solidFill>
            <a:schemeClr val="tx2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7651" name="椭圆 27650"/>
          <p:cNvSpPr/>
          <p:nvPr/>
        </p:nvSpPr>
        <p:spPr>
          <a:xfrm>
            <a:off x="6096000" y="1828800"/>
            <a:ext cx="152400" cy="152400"/>
          </a:xfrm>
          <a:prstGeom prst="ellipse">
            <a:avLst/>
          </a:prstGeom>
          <a:solidFill>
            <a:schemeClr val="tx2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7652" name="文本框 27651"/>
          <p:cNvSpPr txBox="1"/>
          <p:nvPr/>
        </p:nvSpPr>
        <p:spPr>
          <a:xfrm>
            <a:off x="2346325" y="4587875"/>
            <a:ext cx="11017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TW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甲地</a:t>
            </a:r>
            <a:endParaRPr lang="zh-TW" altLang="en-US" sz="36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7653" name="矩形 27652"/>
          <p:cNvSpPr/>
          <p:nvPr/>
        </p:nvSpPr>
        <p:spPr>
          <a:xfrm>
            <a:off x="6553200" y="1798638"/>
            <a:ext cx="11017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TW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乙地</a:t>
            </a:r>
            <a:endParaRPr lang="zh-TW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7654" name="矩形 27653"/>
          <p:cNvSpPr/>
          <p:nvPr/>
        </p:nvSpPr>
        <p:spPr>
          <a:xfrm>
            <a:off x="1187450" y="476250"/>
            <a:ext cx="4313238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TW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甲地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对</a:t>
            </a:r>
            <a:r>
              <a:rPr lang="zh-TW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乙地的方</a:t>
            </a:r>
            <a:r>
              <a:rPr lang="zh-TW" altLang="zh-CN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位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角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27655" name="组合 27654"/>
          <p:cNvGrpSpPr/>
          <p:nvPr/>
        </p:nvGrpSpPr>
        <p:grpSpPr>
          <a:xfrm>
            <a:off x="5181600" y="533400"/>
            <a:ext cx="2057400" cy="2667000"/>
            <a:chOff x="2784" y="2016"/>
            <a:chExt cx="1296" cy="1680"/>
          </a:xfrm>
        </p:grpSpPr>
        <p:sp>
          <p:nvSpPr>
            <p:cNvPr id="27656" name="直接连接符 27655"/>
            <p:cNvSpPr/>
            <p:nvPr/>
          </p:nvSpPr>
          <p:spPr>
            <a:xfrm>
              <a:off x="2784" y="2880"/>
              <a:ext cx="1296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57" name="直接连接符 27656"/>
            <p:cNvSpPr/>
            <p:nvPr/>
          </p:nvSpPr>
          <p:spPr>
            <a:xfrm>
              <a:off x="3408" y="2016"/>
              <a:ext cx="0" cy="168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triangle" w="lg" len="lg"/>
              <a:tailEnd type="none" w="med" len="med"/>
            </a:ln>
          </p:spPr>
        </p:sp>
      </p:grpSp>
      <p:sp>
        <p:nvSpPr>
          <p:cNvPr id="27658" name="文本框 27657"/>
          <p:cNvSpPr txBox="1"/>
          <p:nvPr/>
        </p:nvSpPr>
        <p:spPr>
          <a:xfrm>
            <a:off x="295275" y="5734050"/>
            <a:ext cx="884872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TW" sz="40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3.</a:t>
            </a:r>
            <a:r>
              <a:rPr lang="zh-TW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度量向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南</a:t>
            </a:r>
            <a:r>
              <a:rPr lang="zh-TW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的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射线</a:t>
            </a:r>
            <a:r>
              <a:rPr lang="zh-TW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和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绿</a:t>
            </a:r>
            <a:r>
              <a:rPr lang="zh-TW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色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线</a:t>
            </a:r>
            <a:r>
              <a:rPr lang="zh-TW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之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间</a:t>
            </a:r>
            <a:r>
              <a:rPr lang="zh-TW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的角度</a:t>
            </a:r>
            <a:endParaRPr lang="zh-TW" altLang="en-US" sz="40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7659" name="直接连接符 27658"/>
          <p:cNvSpPr/>
          <p:nvPr/>
        </p:nvSpPr>
        <p:spPr>
          <a:xfrm flipV="1">
            <a:off x="2895600" y="1905000"/>
            <a:ext cx="3276600" cy="2438400"/>
          </a:xfrm>
          <a:prstGeom prst="line">
            <a:avLst/>
          </a:prstGeom>
          <a:ln w="44450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7660" name="矩形 27659"/>
          <p:cNvSpPr/>
          <p:nvPr/>
        </p:nvSpPr>
        <p:spPr>
          <a:xfrm>
            <a:off x="6211888" y="2814638"/>
            <a:ext cx="5921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南</a:t>
            </a:r>
            <a:endParaRPr lang="zh-CN" altLang="en-US" sz="3200" b="1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7661" name="新月形 27660"/>
          <p:cNvSpPr/>
          <p:nvPr/>
        </p:nvSpPr>
        <p:spPr>
          <a:xfrm rot="-36887021" flipH="1">
            <a:off x="5805488" y="2143125"/>
            <a:ext cx="217487" cy="484188"/>
          </a:xfrm>
          <a:prstGeom prst="moon">
            <a:avLst>
              <a:gd name="adj" fmla="val 50000"/>
            </a:avLst>
          </a:prstGeom>
          <a:solidFill>
            <a:schemeClr val="accent2"/>
          </a:solidFill>
          <a:ln w="9525">
            <a:noFill/>
          </a:ln>
        </p:spPr>
        <p:txBody>
          <a:bodyPr rot="10800000" vert="eaVert" wrap="none" anchor="ctr"/>
          <a:p>
            <a:pPr algn="ctr"/>
            <a:endParaRPr sz="4400" b="1" dirty="0">
              <a:latin typeface="Tahoma" panose="020B0604030504040204" pitchFamily="34" charset="0"/>
              <a:ea typeface="华文彩云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8" grpId="0"/>
      <p:bldP spid="2766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9698" name="直接连接符 29697"/>
          <p:cNvSpPr/>
          <p:nvPr/>
        </p:nvSpPr>
        <p:spPr>
          <a:xfrm>
            <a:off x="3348038" y="3644900"/>
            <a:ext cx="4175125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9699" name="直接连接符 29698"/>
          <p:cNvSpPr/>
          <p:nvPr/>
        </p:nvSpPr>
        <p:spPr>
          <a:xfrm>
            <a:off x="5435600" y="1268413"/>
            <a:ext cx="0" cy="4537075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9700" name="文本框 29699"/>
          <p:cNvSpPr txBox="1"/>
          <p:nvPr/>
        </p:nvSpPr>
        <p:spPr>
          <a:xfrm>
            <a:off x="7481888" y="3343275"/>
            <a:ext cx="5905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</a:rPr>
              <a:t>东</a:t>
            </a:r>
            <a:endParaRPr lang="zh-CN" altLang="en-US" sz="3200" b="1" dirty="0"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9701" name="文本框 29700"/>
          <p:cNvSpPr txBox="1"/>
          <p:nvPr/>
        </p:nvSpPr>
        <p:spPr>
          <a:xfrm>
            <a:off x="2786063" y="3300413"/>
            <a:ext cx="5905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</a:rPr>
              <a:t>西</a:t>
            </a:r>
            <a:endParaRPr lang="zh-CN" altLang="en-US" sz="3200" b="1" dirty="0"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9702" name="文本框 29701"/>
          <p:cNvSpPr txBox="1"/>
          <p:nvPr/>
        </p:nvSpPr>
        <p:spPr>
          <a:xfrm>
            <a:off x="5148263" y="692150"/>
            <a:ext cx="5905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</a:rPr>
              <a:t>北</a:t>
            </a:r>
            <a:endParaRPr lang="zh-CN" altLang="en-US" sz="3200" b="1" dirty="0"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9703" name="文本框 29702"/>
          <p:cNvSpPr txBox="1"/>
          <p:nvPr/>
        </p:nvSpPr>
        <p:spPr>
          <a:xfrm>
            <a:off x="5133975" y="5762625"/>
            <a:ext cx="5905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</a:rPr>
              <a:t>南</a:t>
            </a:r>
            <a:endParaRPr lang="zh-CN" altLang="en-US" sz="3200" b="1" dirty="0"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9704" name="矩形 29703"/>
          <p:cNvSpPr/>
          <p:nvPr/>
        </p:nvSpPr>
        <p:spPr>
          <a:xfrm>
            <a:off x="5248275" y="3457575"/>
            <a:ext cx="42227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●</a:t>
            </a:r>
            <a:endParaRPr lang="en-US" altLang="zh-CN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9705" name="文本框 29704"/>
          <p:cNvSpPr txBox="1"/>
          <p:nvPr/>
        </p:nvSpPr>
        <p:spPr>
          <a:xfrm>
            <a:off x="5422900" y="3559175"/>
            <a:ext cx="458788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>
                <a:latin typeface="Tahoma" panose="020B0604030504040204" pitchFamily="34" charset="0"/>
                <a:ea typeface="宋体" panose="02010600030101010101" pitchFamily="2" charset="-122"/>
              </a:rPr>
              <a:t>A</a:t>
            </a:r>
            <a:endParaRPr lang="en-US" altLang="zh-CN" sz="360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grpSp>
        <p:nvGrpSpPr>
          <p:cNvPr id="29706" name="组合 29705"/>
          <p:cNvGrpSpPr/>
          <p:nvPr/>
        </p:nvGrpSpPr>
        <p:grpSpPr>
          <a:xfrm>
            <a:off x="179388" y="692150"/>
            <a:ext cx="3887787" cy="588963"/>
            <a:chOff x="113" y="436"/>
            <a:chExt cx="2177" cy="371"/>
          </a:xfrm>
        </p:grpSpPr>
        <p:sp>
          <p:nvSpPr>
            <p:cNvPr id="29707" name="文本框 29706"/>
            <p:cNvSpPr txBox="1"/>
            <p:nvPr/>
          </p:nvSpPr>
          <p:spPr>
            <a:xfrm>
              <a:off x="113" y="436"/>
              <a:ext cx="2177" cy="371"/>
            </a:xfrm>
            <a:prstGeom prst="rect">
              <a:avLst/>
            </a:prstGeom>
            <a:solidFill>
              <a:srgbClr val="00FFFF"/>
            </a:solidFill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p>
              <a:r>
                <a:rPr lang="zh-CN" altLang="en-US" sz="3200" b="1" dirty="0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rPr>
                <a:t>说出</a:t>
              </a:r>
              <a:r>
                <a:rPr lang="en-US" altLang="zh-CN" sz="3200" b="1" dirty="0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rPr>
                <a:t>B</a:t>
              </a:r>
              <a:r>
                <a:rPr lang="zh-CN" altLang="en-US" sz="3200" b="1" dirty="0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rPr>
                <a:t>在</a:t>
              </a:r>
              <a:r>
                <a:rPr lang="en-US" altLang="zh-CN" sz="3200" b="1" dirty="0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rPr>
                <a:t>A</a:t>
              </a:r>
              <a:r>
                <a:rPr lang="zh-CN" altLang="en-US" sz="3200" b="1" dirty="0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rPr>
                <a:t>的</a:t>
              </a:r>
              <a:endPara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08" name="直接连接符 29707"/>
            <p:cNvSpPr/>
            <p:nvPr/>
          </p:nvSpPr>
          <p:spPr>
            <a:xfrm>
              <a:off x="1610" y="754"/>
              <a:ext cx="635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9709" name="组合 29708"/>
          <p:cNvGrpSpPr/>
          <p:nvPr/>
        </p:nvGrpSpPr>
        <p:grpSpPr>
          <a:xfrm>
            <a:off x="6400800" y="1700213"/>
            <a:ext cx="669925" cy="641350"/>
            <a:chOff x="4032" y="1071"/>
            <a:chExt cx="422" cy="404"/>
          </a:xfrm>
        </p:grpSpPr>
        <p:sp>
          <p:nvSpPr>
            <p:cNvPr id="29710" name="文本框 29709"/>
            <p:cNvSpPr txBox="1"/>
            <p:nvPr/>
          </p:nvSpPr>
          <p:spPr>
            <a:xfrm>
              <a:off x="4168" y="1071"/>
              <a:ext cx="28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600">
                  <a:latin typeface="Tahoma" panose="020B0604030504040204" pitchFamily="34" charset="0"/>
                  <a:ea typeface="宋体" panose="02010600030101010101" pitchFamily="2" charset="-122"/>
                </a:rPr>
                <a:t>B</a:t>
              </a:r>
              <a:endParaRPr lang="en-US" altLang="zh-CN" sz="360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11" name="矩形 29710"/>
            <p:cNvSpPr/>
            <p:nvPr/>
          </p:nvSpPr>
          <p:spPr>
            <a:xfrm>
              <a:off x="4032" y="1080"/>
              <a:ext cx="266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>
                  <a:solidFill>
                    <a:srgbClr val="FF0000"/>
                  </a:solidFill>
                  <a:latin typeface="Tahoma" panose="020B0604030504040204" pitchFamily="34" charset="0"/>
                  <a:ea typeface="宋体" panose="02010600030101010101" pitchFamily="2" charset="-122"/>
                </a:rPr>
                <a:t>●</a:t>
              </a:r>
              <a:endParaRPr lang="en-US" altLang="zh-CN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9712" name="组合 29711"/>
          <p:cNvGrpSpPr/>
          <p:nvPr/>
        </p:nvGrpSpPr>
        <p:grpSpPr>
          <a:xfrm>
            <a:off x="5435600" y="1557338"/>
            <a:ext cx="1341438" cy="2087562"/>
            <a:chOff x="3424" y="981"/>
            <a:chExt cx="845" cy="1315"/>
          </a:xfrm>
        </p:grpSpPr>
        <p:sp>
          <p:nvSpPr>
            <p:cNvPr id="29713" name="直接连接符 29712"/>
            <p:cNvSpPr/>
            <p:nvPr/>
          </p:nvSpPr>
          <p:spPr>
            <a:xfrm rot="48494" flipH="1">
              <a:off x="3452" y="981"/>
              <a:ext cx="817" cy="1315"/>
            </a:xfrm>
            <a:prstGeom prst="line">
              <a:avLst/>
            </a:prstGeom>
            <a:ln w="38100" cap="flat" cmpd="sng">
              <a:solidFill>
                <a:srgbClr val="FF5050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29714" name="组合 29713"/>
            <p:cNvGrpSpPr/>
            <p:nvPr/>
          </p:nvGrpSpPr>
          <p:grpSpPr>
            <a:xfrm>
              <a:off x="3424" y="1480"/>
              <a:ext cx="553" cy="454"/>
              <a:chOff x="2381" y="2251"/>
              <a:chExt cx="553" cy="454"/>
            </a:xfrm>
          </p:grpSpPr>
          <p:sp>
            <p:nvSpPr>
              <p:cNvPr id="29715" name="任意多边形 29714"/>
              <p:cNvSpPr/>
              <p:nvPr/>
            </p:nvSpPr>
            <p:spPr>
              <a:xfrm>
                <a:off x="2381" y="2523"/>
                <a:ext cx="226" cy="182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21600 h 21600"/>
                </a:gdLst>
                <a:ahLst/>
                <a:cxnLst>
                  <a:cxn ang="270">
                    <a:pos x="0" y="0"/>
                  </a:cxn>
                  <a:cxn ang="90">
                    <a:pos x="21600" y="21600"/>
                  </a:cxn>
                  <a:cxn ang="90">
                    <a:pos x="0" y="21600"/>
                  </a:cxn>
                </a:cxnLst>
                <a:rect l="txL" t="txT" r="txR" b="txB"/>
                <a:pathLst>
                  <a:path w="21600" h="21600" fill="none">
                    <a:moveTo>
                      <a:pt x="0" y="0"/>
                    </a:moveTo>
                    <a:arcTo wR="21600" hR="21600" stAng="-5400000" swAng="5400000"/>
                  </a:path>
                  <a:path w="21600" h="21600" stroke="0">
                    <a:moveTo>
                      <a:pt x="0" y="0"/>
                    </a:moveTo>
                    <a:arcTo wR="21600" hR="21600" stAng="-5400000" swAng="5400000"/>
                    <a:lnTo>
                      <a:pt x="0" y="21600"/>
                    </a:lnTo>
                    <a:close/>
                  </a:path>
                </a:pathLst>
              </a:custGeom>
              <a:noFill/>
              <a:ln w="5715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6" name="矩形 29715"/>
              <p:cNvSpPr/>
              <p:nvPr/>
            </p:nvSpPr>
            <p:spPr>
              <a:xfrm>
                <a:off x="2381" y="2251"/>
                <a:ext cx="553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2400" b="1">
                    <a:solidFill>
                      <a:srgbClr val="FF505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Tahoma" panose="020B0604030504040204" pitchFamily="34" charset="0"/>
                    <a:ea typeface="宋体" panose="02010600030101010101" pitchFamily="2" charset="-122"/>
                  </a:rPr>
                  <a:t>40°</a:t>
                </a:r>
                <a:endParaRPr lang="en-US" altLang="zh-CN" sz="2400" b="1">
                  <a:solidFill>
                    <a:srgbClr val="FF505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29717" name="直接连接符 29716"/>
          <p:cNvSpPr/>
          <p:nvPr/>
        </p:nvSpPr>
        <p:spPr>
          <a:xfrm rot="278150" flipV="1">
            <a:off x="5435600" y="2636838"/>
            <a:ext cx="2232025" cy="1079500"/>
          </a:xfrm>
          <a:prstGeom prst="line">
            <a:avLst/>
          </a:prstGeom>
          <a:ln w="38100" cap="flat" cmpd="sng">
            <a:solidFill>
              <a:srgbClr val="FF5050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29718" name="组合 29717"/>
          <p:cNvGrpSpPr/>
          <p:nvPr/>
        </p:nvGrpSpPr>
        <p:grpSpPr>
          <a:xfrm>
            <a:off x="5435600" y="2708275"/>
            <a:ext cx="1225550" cy="719138"/>
            <a:chOff x="3923" y="3294"/>
            <a:chExt cx="772" cy="453"/>
          </a:xfrm>
        </p:grpSpPr>
        <p:sp>
          <p:nvSpPr>
            <p:cNvPr id="29719" name="任意多边形 29718"/>
            <p:cNvSpPr/>
            <p:nvPr/>
          </p:nvSpPr>
          <p:spPr>
            <a:xfrm>
              <a:off x="3923" y="3475"/>
              <a:ext cx="317" cy="272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rect l="txL" t="txT" r="txR" b="txB"/>
              <a:pathLst>
                <a:path w="21600" h="21600" fill="none">
                  <a:moveTo>
                    <a:pt x="0" y="0"/>
                  </a:moveTo>
                  <a:arcTo wR="21600" hR="21600" stAng="-5400000" swAng="5400000"/>
                </a:path>
                <a:path w="21600" h="21600" stroke="0">
                  <a:moveTo>
                    <a:pt x="0" y="0"/>
                  </a:moveTo>
                  <a:arcTo wR="21600" hR="21600" stAng="-5400000" swAng="5400000"/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rgbClr val="FF505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9720" name="文本框 29719"/>
            <p:cNvSpPr txBox="1"/>
            <p:nvPr/>
          </p:nvSpPr>
          <p:spPr>
            <a:xfrm>
              <a:off x="4105" y="3294"/>
              <a:ext cx="59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rPr>
                <a:t>70</a:t>
              </a:r>
              <a:r>
                <a:rPr lang="en-US" altLang="zh-CN" sz="2400" b="1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rPr>
                <a:t>°</a:t>
              </a:r>
              <a:endParaRPr lang="en-US" altLang="zh-CN" sz="24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9721" name="组合 29720"/>
          <p:cNvGrpSpPr/>
          <p:nvPr/>
        </p:nvGrpSpPr>
        <p:grpSpPr>
          <a:xfrm>
            <a:off x="5435600" y="3644900"/>
            <a:ext cx="2232025" cy="1152525"/>
            <a:chOff x="3424" y="2296"/>
            <a:chExt cx="1406" cy="726"/>
          </a:xfrm>
        </p:grpSpPr>
        <p:sp>
          <p:nvSpPr>
            <p:cNvPr id="29722" name="矩形 29721"/>
            <p:cNvSpPr/>
            <p:nvPr/>
          </p:nvSpPr>
          <p:spPr>
            <a:xfrm>
              <a:off x="4332" y="2704"/>
              <a:ext cx="260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solidFill>
                    <a:srgbClr val="FF0000"/>
                  </a:solidFill>
                  <a:latin typeface="Tahoma" panose="020B0604030504040204" pitchFamily="34" charset="0"/>
                  <a:ea typeface="宋体" panose="02010600030101010101" pitchFamily="2" charset="-122"/>
                </a:rPr>
                <a:t>●</a:t>
              </a:r>
              <a:endParaRPr lang="en-US" altLang="zh-CN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23" name="文本框 29722"/>
            <p:cNvSpPr txBox="1"/>
            <p:nvPr/>
          </p:nvSpPr>
          <p:spPr>
            <a:xfrm>
              <a:off x="4513" y="2614"/>
              <a:ext cx="24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400" b="1">
                  <a:solidFill>
                    <a:srgbClr val="FFFFFF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rPr>
                <a:t>B</a:t>
              </a:r>
              <a:endParaRPr lang="en-US" altLang="zh-CN" sz="2400" b="1">
                <a:solidFill>
                  <a:srgbClr val="FFFF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24" name="直接连接符 29723"/>
            <p:cNvSpPr/>
            <p:nvPr/>
          </p:nvSpPr>
          <p:spPr>
            <a:xfrm>
              <a:off x="3424" y="2296"/>
              <a:ext cx="1406" cy="726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25" name="任意多边形 29724"/>
            <p:cNvSpPr/>
            <p:nvPr/>
          </p:nvSpPr>
          <p:spPr>
            <a:xfrm flipV="1">
              <a:off x="3442" y="2478"/>
              <a:ext cx="272" cy="227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rect l="txL" t="txT" r="txR" b="txB"/>
              <a:pathLst>
                <a:path w="21600" h="21600" fill="none">
                  <a:moveTo>
                    <a:pt x="0" y="0"/>
                  </a:moveTo>
                  <a:arcTo wR="21600" hR="21600" stAng="-5400000" swAng="5400000"/>
                </a:path>
                <a:path w="21600" h="21600" stroke="0">
                  <a:moveTo>
                    <a:pt x="0" y="0"/>
                  </a:moveTo>
                  <a:arcTo wR="21600" hR="21600" stAng="-5400000" swAng="5400000"/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9726" name="文本框 29725"/>
            <p:cNvSpPr txBox="1"/>
            <p:nvPr/>
          </p:nvSpPr>
          <p:spPr>
            <a:xfrm>
              <a:off x="3515" y="2614"/>
              <a:ext cx="63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rPr>
                <a:t>65</a:t>
              </a:r>
              <a:r>
                <a:rPr lang="en-US" altLang="zh-CN" sz="2400" b="1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rPr>
                <a:t>°</a:t>
              </a:r>
              <a:endParaRPr lang="en-US" altLang="zh-CN" sz="24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9727" name="组合 29726"/>
          <p:cNvGrpSpPr/>
          <p:nvPr/>
        </p:nvGrpSpPr>
        <p:grpSpPr>
          <a:xfrm>
            <a:off x="3348038" y="3644900"/>
            <a:ext cx="2232025" cy="2016125"/>
            <a:chOff x="2109" y="2296"/>
            <a:chExt cx="1406" cy="1270"/>
          </a:xfrm>
        </p:grpSpPr>
        <p:sp>
          <p:nvSpPr>
            <p:cNvPr id="29728" name="直接连接符 29727"/>
            <p:cNvSpPr/>
            <p:nvPr/>
          </p:nvSpPr>
          <p:spPr>
            <a:xfrm flipH="1">
              <a:off x="2109" y="2296"/>
              <a:ext cx="1315" cy="1134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29" name="任意多边形 29728"/>
            <p:cNvSpPr/>
            <p:nvPr/>
          </p:nvSpPr>
          <p:spPr>
            <a:xfrm rot="-2520363" flipH="1" flipV="1">
              <a:off x="3152" y="2523"/>
              <a:ext cx="182" cy="273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rect l="txL" t="txT" r="txR" b="txB"/>
              <a:pathLst>
                <a:path w="21600" h="21600" fill="none">
                  <a:moveTo>
                    <a:pt x="0" y="0"/>
                  </a:moveTo>
                  <a:arcTo wR="21600" hR="21600" stAng="-5400000" swAng="5400000"/>
                </a:path>
                <a:path w="21600" h="21600" stroke="0">
                  <a:moveTo>
                    <a:pt x="0" y="0"/>
                  </a:moveTo>
                  <a:arcTo wR="21600" hR="21600" stAng="-5400000" swAng="5400000"/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9730" name="文本框 29729"/>
            <p:cNvSpPr txBox="1"/>
            <p:nvPr/>
          </p:nvSpPr>
          <p:spPr>
            <a:xfrm rot="886342">
              <a:off x="2925" y="2795"/>
              <a:ext cx="59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rPr>
                <a:t>45</a:t>
              </a:r>
              <a:r>
                <a:rPr lang="en-US" altLang="zh-CN" sz="2400" b="1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rPr>
                <a:t>°</a:t>
              </a:r>
              <a:endParaRPr lang="en-US" altLang="zh-CN" sz="24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31" name="矩形 29730"/>
            <p:cNvSpPr/>
            <p:nvPr/>
          </p:nvSpPr>
          <p:spPr>
            <a:xfrm>
              <a:off x="2191" y="3131"/>
              <a:ext cx="260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latin typeface="Tahoma" panose="020B0604030504040204" pitchFamily="34" charset="0"/>
                  <a:ea typeface="宋体" panose="02010600030101010101" pitchFamily="2" charset="-122"/>
                </a:rPr>
                <a:t>●</a:t>
              </a:r>
              <a:endParaRPr lang="en-US" altLang="zh-CN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32" name="文本框 29731"/>
            <p:cNvSpPr txBox="1"/>
            <p:nvPr/>
          </p:nvSpPr>
          <p:spPr>
            <a:xfrm>
              <a:off x="2299" y="3239"/>
              <a:ext cx="400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rPr>
                <a:t>B</a:t>
              </a:r>
              <a:endPara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9733" name="组合 29732"/>
          <p:cNvGrpSpPr/>
          <p:nvPr/>
        </p:nvGrpSpPr>
        <p:grpSpPr>
          <a:xfrm>
            <a:off x="3492500" y="2997200"/>
            <a:ext cx="503238" cy="827088"/>
            <a:chOff x="2200" y="1888"/>
            <a:chExt cx="317" cy="521"/>
          </a:xfrm>
        </p:grpSpPr>
        <p:sp>
          <p:nvSpPr>
            <p:cNvPr id="29734" name="矩形 29733"/>
            <p:cNvSpPr/>
            <p:nvPr/>
          </p:nvSpPr>
          <p:spPr>
            <a:xfrm>
              <a:off x="2200" y="2178"/>
              <a:ext cx="260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solidFill>
                    <a:srgbClr val="FF0000"/>
                  </a:solidFill>
                  <a:latin typeface="Tahoma" panose="020B0604030504040204" pitchFamily="34" charset="0"/>
                  <a:ea typeface="宋体" panose="02010600030101010101" pitchFamily="2" charset="-122"/>
                </a:rPr>
                <a:t>●</a:t>
              </a:r>
              <a:endParaRPr lang="en-US" altLang="zh-CN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35" name="文本框 29734"/>
            <p:cNvSpPr txBox="1"/>
            <p:nvPr/>
          </p:nvSpPr>
          <p:spPr>
            <a:xfrm>
              <a:off x="2200" y="1888"/>
              <a:ext cx="31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rPr>
                <a:t>B</a:t>
              </a:r>
              <a:endPara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9741" name="组合 29740"/>
          <p:cNvGrpSpPr/>
          <p:nvPr/>
        </p:nvGrpSpPr>
        <p:grpSpPr>
          <a:xfrm>
            <a:off x="179388" y="1484313"/>
            <a:ext cx="3887787" cy="588962"/>
            <a:chOff x="113" y="436"/>
            <a:chExt cx="2177" cy="371"/>
          </a:xfrm>
        </p:grpSpPr>
        <p:sp>
          <p:nvSpPr>
            <p:cNvPr id="29742" name="文本框 29741"/>
            <p:cNvSpPr txBox="1"/>
            <p:nvPr/>
          </p:nvSpPr>
          <p:spPr>
            <a:xfrm>
              <a:off x="113" y="436"/>
              <a:ext cx="2177" cy="371"/>
            </a:xfrm>
            <a:prstGeom prst="rect">
              <a:avLst/>
            </a:prstGeom>
            <a:solidFill>
              <a:srgbClr val="00FFFF"/>
            </a:solidFill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p>
              <a:r>
                <a:rPr lang="zh-CN" altLang="en-US" sz="3200" b="1" dirty="0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rPr>
                <a:t>那么</a:t>
              </a:r>
              <a:r>
                <a:rPr lang="en-US" altLang="zh-CN" sz="3200" b="1" dirty="0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rPr>
                <a:t>A</a:t>
              </a:r>
              <a:r>
                <a:rPr lang="zh-CN" altLang="en-US" sz="3200" b="1" dirty="0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rPr>
                <a:t>在</a:t>
              </a:r>
              <a:r>
                <a:rPr lang="en-US" altLang="zh-CN" sz="3200" b="1" dirty="0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rPr>
                <a:t>B</a:t>
              </a:r>
              <a:r>
                <a:rPr lang="zh-CN" altLang="en-US" sz="3200" b="1" dirty="0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rPr>
                <a:t>的</a:t>
              </a:r>
              <a:endPara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43" name="直接连接符 29742"/>
            <p:cNvSpPr/>
            <p:nvPr/>
          </p:nvSpPr>
          <p:spPr>
            <a:xfrm>
              <a:off x="1610" y="754"/>
              <a:ext cx="635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9744" name="组合 29743"/>
          <p:cNvGrpSpPr/>
          <p:nvPr/>
        </p:nvGrpSpPr>
        <p:grpSpPr>
          <a:xfrm>
            <a:off x="5435600" y="1557338"/>
            <a:ext cx="1827213" cy="2087562"/>
            <a:chOff x="3406" y="981"/>
            <a:chExt cx="1151" cy="1315"/>
          </a:xfrm>
        </p:grpSpPr>
        <p:grpSp>
          <p:nvGrpSpPr>
            <p:cNvPr id="29745" name="组合 29744"/>
            <p:cNvGrpSpPr/>
            <p:nvPr/>
          </p:nvGrpSpPr>
          <p:grpSpPr>
            <a:xfrm>
              <a:off x="3424" y="981"/>
              <a:ext cx="1133" cy="1315"/>
              <a:chOff x="3424" y="981"/>
              <a:chExt cx="1133" cy="1315"/>
            </a:xfrm>
          </p:grpSpPr>
          <p:grpSp>
            <p:nvGrpSpPr>
              <p:cNvPr id="29746" name="组合 29745"/>
              <p:cNvGrpSpPr/>
              <p:nvPr/>
            </p:nvGrpSpPr>
            <p:grpSpPr>
              <a:xfrm>
                <a:off x="3424" y="981"/>
                <a:ext cx="1133" cy="1315"/>
                <a:chOff x="3424" y="981"/>
                <a:chExt cx="1133" cy="1315"/>
              </a:xfrm>
            </p:grpSpPr>
            <p:grpSp>
              <p:nvGrpSpPr>
                <p:cNvPr id="29747" name="组合 29746"/>
                <p:cNvGrpSpPr/>
                <p:nvPr/>
              </p:nvGrpSpPr>
              <p:grpSpPr>
                <a:xfrm>
                  <a:off x="3424" y="981"/>
                  <a:ext cx="868" cy="1315"/>
                  <a:chOff x="3424" y="981"/>
                  <a:chExt cx="868" cy="1315"/>
                </a:xfrm>
              </p:grpSpPr>
              <p:sp>
                <p:nvSpPr>
                  <p:cNvPr id="29748" name="直接连接符 29747"/>
                  <p:cNvSpPr/>
                  <p:nvPr/>
                </p:nvSpPr>
                <p:spPr>
                  <a:xfrm flipV="1">
                    <a:off x="3424" y="981"/>
                    <a:ext cx="862" cy="1315"/>
                  </a:xfrm>
                  <a:prstGeom prst="line">
                    <a:avLst/>
                  </a:prstGeom>
                  <a:ln w="38100" cap="flat" cmpd="sng">
                    <a:solidFill>
                      <a:srgbClr val="FF9900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29749" name="矩形 29748"/>
                  <p:cNvSpPr/>
                  <p:nvPr/>
                </p:nvSpPr>
                <p:spPr>
                  <a:xfrm>
                    <a:off x="4032" y="1080"/>
                    <a:ext cx="260" cy="23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anchor="t">
                    <a:spAutoFit/>
                  </a:bodyPr>
                  <a:p>
                    <a:r>
                      <a:rPr lang="en-US" altLang="zh-CN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宋体" panose="02010600030101010101" pitchFamily="2" charset="-122"/>
                      </a:rPr>
                      <a:t>●</a:t>
                    </a:r>
                    <a:endParaRPr lang="en-US" altLang="zh-CN">
                      <a:solidFill>
                        <a:srgbClr val="FF0000"/>
                      </a:solidFill>
                      <a:latin typeface="Tahoma" panose="020B060403050404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sp>
              <p:nvSpPr>
                <p:cNvPr id="29750" name="文本框 29749"/>
                <p:cNvSpPr txBox="1"/>
                <p:nvPr/>
              </p:nvSpPr>
              <p:spPr>
                <a:xfrm>
                  <a:off x="4195" y="1117"/>
                  <a:ext cx="362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sz="2800" b="1">
                      <a:effectLst>
                        <a:outerShdw blurRad="38100" dist="38100" dir="2700000">
                          <a:srgbClr val="C0C0C0"/>
                        </a:outerShdw>
                      </a:effectLst>
                      <a:latin typeface="Tahoma" panose="020B0604030504040204" pitchFamily="34" charset="0"/>
                      <a:ea typeface="宋体" panose="02010600030101010101" pitchFamily="2" charset="-122"/>
                    </a:rPr>
                    <a:t>B</a:t>
                  </a:r>
                  <a:endParaRPr lang="en-US" altLang="zh-CN" sz="2800" b="1">
                    <a:effectLst>
                      <a:outerShdw blurRad="38100" dist="38100" dir="2700000">
                        <a:srgbClr val="C0C0C0"/>
                      </a:outerShdw>
                    </a:effectLst>
                    <a:latin typeface="Tahoma" panose="020B060403050404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29751" name="任意多边形 29750"/>
              <p:cNvSpPr/>
              <p:nvPr/>
            </p:nvSpPr>
            <p:spPr>
              <a:xfrm>
                <a:off x="3424" y="1842"/>
                <a:ext cx="182" cy="136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21600 h 21600"/>
                </a:gdLst>
                <a:ahLst/>
                <a:cxnLst>
                  <a:cxn ang="270">
                    <a:pos x="0" y="0"/>
                  </a:cxn>
                  <a:cxn ang="90">
                    <a:pos x="21600" y="21600"/>
                  </a:cxn>
                  <a:cxn ang="90">
                    <a:pos x="0" y="21600"/>
                  </a:cxn>
                </a:cxnLst>
                <a:rect l="txL" t="txT" r="txR" b="txB"/>
                <a:pathLst>
                  <a:path w="21600" h="21600" fill="none">
                    <a:moveTo>
                      <a:pt x="0" y="0"/>
                    </a:moveTo>
                    <a:arcTo wR="21600" hR="21600" stAng="-5400000" swAng="5400000"/>
                  </a:path>
                  <a:path w="21600" h="21600" stroke="0">
                    <a:moveTo>
                      <a:pt x="0" y="0"/>
                    </a:moveTo>
                    <a:arcTo wR="21600" hR="21600" stAng="-5400000" swAng="5400000"/>
                    <a:lnTo>
                      <a:pt x="0" y="21600"/>
                    </a:lnTo>
                    <a:close/>
                  </a:path>
                </a:pathLst>
              </a:custGeom>
              <a:noFill/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29752" name="文本框 29751"/>
            <p:cNvSpPr txBox="1"/>
            <p:nvPr/>
          </p:nvSpPr>
          <p:spPr>
            <a:xfrm>
              <a:off x="3406" y="1570"/>
              <a:ext cx="63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effectLst>
                    <a:outerShdw blurRad="38100" dist="38100" dir="2700000">
                      <a:srgbClr val="C0C0C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rPr>
                <a:t>40</a:t>
              </a:r>
              <a:r>
                <a:rPr lang="en-US" altLang="zh-CN" sz="2400" b="1">
                  <a:effectLst>
                    <a:outerShdw blurRad="38100" dist="38100" dir="2700000">
                      <a:srgbClr val="C0C0C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rPr>
                <a:t>°</a:t>
              </a:r>
              <a:endParaRPr lang="en-US" altLang="zh-CN" sz="2400" b="1"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9753" name="组合 29752"/>
          <p:cNvGrpSpPr/>
          <p:nvPr/>
        </p:nvGrpSpPr>
        <p:grpSpPr>
          <a:xfrm>
            <a:off x="5580063" y="765175"/>
            <a:ext cx="2087562" cy="2087563"/>
            <a:chOff x="3515" y="482"/>
            <a:chExt cx="1315" cy="1315"/>
          </a:xfrm>
        </p:grpSpPr>
        <p:sp>
          <p:nvSpPr>
            <p:cNvPr id="29754" name="直接连接符 29753"/>
            <p:cNvSpPr/>
            <p:nvPr/>
          </p:nvSpPr>
          <p:spPr>
            <a:xfrm flipV="1">
              <a:off x="3515" y="1207"/>
              <a:ext cx="1315" cy="0"/>
            </a:xfrm>
            <a:prstGeom prst="line">
              <a:avLst/>
            </a:prstGeom>
            <a:ln w="381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55" name="直接连接符 29754"/>
            <p:cNvSpPr/>
            <p:nvPr/>
          </p:nvSpPr>
          <p:spPr>
            <a:xfrm>
              <a:off x="4150" y="482"/>
              <a:ext cx="0" cy="1315"/>
            </a:xfrm>
            <a:prstGeom prst="line">
              <a:avLst/>
            </a:prstGeom>
            <a:ln w="381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9756" name="组合 29755"/>
          <p:cNvGrpSpPr/>
          <p:nvPr/>
        </p:nvGrpSpPr>
        <p:grpSpPr>
          <a:xfrm>
            <a:off x="2484438" y="692150"/>
            <a:ext cx="2016125" cy="1249363"/>
            <a:chOff x="1565" y="436"/>
            <a:chExt cx="1270" cy="787"/>
          </a:xfrm>
        </p:grpSpPr>
        <p:sp>
          <p:nvSpPr>
            <p:cNvPr id="29757" name="文本框 29756"/>
            <p:cNvSpPr txBox="1"/>
            <p:nvPr/>
          </p:nvSpPr>
          <p:spPr>
            <a:xfrm>
              <a:off x="1565" y="436"/>
              <a:ext cx="127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rPr>
                <a:t>北偏东</a:t>
              </a:r>
              <a:r>
                <a:rPr lang="en-US" altLang="zh-CN" sz="2400" b="1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rPr>
                <a:t>40</a:t>
              </a:r>
              <a:r>
                <a:rPr lang="en-US" altLang="zh-CN" sz="2400" b="1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rPr>
                <a:t>°</a:t>
              </a:r>
              <a:endParaRPr lang="en-US" altLang="zh-CN" sz="2400" b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58" name="文本框 29757"/>
            <p:cNvSpPr txBox="1"/>
            <p:nvPr/>
          </p:nvSpPr>
          <p:spPr>
            <a:xfrm>
              <a:off x="1565" y="935"/>
              <a:ext cx="127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rPr>
                <a:t>南偏西</a:t>
              </a:r>
              <a:r>
                <a:rPr lang="en-US" altLang="zh-CN" sz="2400" b="1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rPr>
                <a:t>40</a:t>
              </a:r>
              <a:r>
                <a:rPr lang="en-US" altLang="zh-CN" sz="2400" b="1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rPr>
                <a:t>°</a:t>
              </a:r>
              <a:endParaRPr lang="en-US" altLang="zh-CN" sz="2400" b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297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73988E-6 L 0.0783 0.1421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00" y="7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9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97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7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7" presetClass="emph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>
                                        <p:cTn id="27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297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297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297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" dur="500"/>
                                        <p:tgtEl>
                                          <p:spTgt spid="297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9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0" dur="500"/>
                                        <p:tgtEl>
                                          <p:spTgt spid="297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9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0" dur="500"/>
                                        <p:tgtEl>
                                          <p:spTgt spid="297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9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29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29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297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9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97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97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29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4" dur="2000"/>
                                        <p:tgtEl>
                                          <p:spTgt spid="29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1746" name="文本框 31745"/>
          <p:cNvSpPr txBox="1"/>
          <p:nvPr/>
        </p:nvSpPr>
        <p:spPr>
          <a:xfrm>
            <a:off x="0" y="0"/>
            <a:ext cx="8569325" cy="2227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例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2: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如图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.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货轮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O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在航行过程中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发现灯塔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在它南偏东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60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°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的方向上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同时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在它北偏东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40°,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南偏西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10°,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西北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(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即北偏西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45°)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方向上又分别发现了客轮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B,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货轮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C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和海岛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D.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仿照表示灯塔方位的方法画出表示客轮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B,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货轮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C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和海岛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D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方向的射线</a:t>
            </a:r>
            <a:r>
              <a:rPr lang="en-US" altLang="zh-CN" sz="2800" b="1">
                <a:latin typeface="Tahoma" panose="020B0604030504040204" pitchFamily="34" charset="0"/>
                <a:ea typeface="宋体" panose="02010600030101010101" pitchFamily="2" charset="-122"/>
              </a:rPr>
              <a:t>.</a:t>
            </a:r>
            <a:endParaRPr lang="en-US" altLang="zh-CN" sz="2800" b="1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pic>
        <p:nvPicPr>
          <p:cNvPr id="31747" name="图片 31746" descr="MCj03119660000[1]"/>
          <p:cNvPicPr>
            <a:picLocks noChangeAspect="1"/>
          </p:cNvPicPr>
          <p:nvPr/>
        </p:nvPicPr>
        <p:blipFill>
          <a:blip r:embed="rId1"/>
          <a:srcRect b="39734"/>
          <a:stretch>
            <a:fillRect/>
          </a:stretch>
        </p:blipFill>
        <p:spPr>
          <a:xfrm>
            <a:off x="4645025" y="3357563"/>
            <a:ext cx="3455988" cy="177323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1748" name="组合 31747"/>
          <p:cNvGrpSpPr/>
          <p:nvPr/>
        </p:nvGrpSpPr>
        <p:grpSpPr>
          <a:xfrm>
            <a:off x="6070600" y="3802063"/>
            <a:ext cx="792163" cy="682625"/>
            <a:chOff x="3198" y="1888"/>
            <a:chExt cx="499" cy="430"/>
          </a:xfrm>
        </p:grpSpPr>
        <p:sp>
          <p:nvSpPr>
            <p:cNvPr id="31749" name="文本框 31748"/>
            <p:cNvSpPr txBox="1"/>
            <p:nvPr/>
          </p:nvSpPr>
          <p:spPr>
            <a:xfrm>
              <a:off x="3288" y="1888"/>
              <a:ext cx="409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effectLst>
                    <a:outerShdw blurRad="38100" dist="38100" dir="2700000">
                      <a:srgbClr val="C0C0C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rPr>
                <a:t>O</a:t>
              </a:r>
              <a:endParaRPr lang="en-US" altLang="zh-CN" sz="2400" b="1"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1750" name="矩形 31749"/>
            <p:cNvSpPr/>
            <p:nvPr/>
          </p:nvSpPr>
          <p:spPr>
            <a:xfrm>
              <a:off x="3198" y="2087"/>
              <a:ext cx="260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solidFill>
                    <a:srgbClr val="FF0000"/>
                  </a:solidFill>
                  <a:latin typeface="Tahoma" panose="020B0604030504040204" pitchFamily="34" charset="0"/>
                  <a:ea typeface="宋体" panose="02010600030101010101" pitchFamily="2" charset="-122"/>
                </a:rPr>
                <a:t>●</a:t>
              </a:r>
              <a:endParaRPr lang="en-US" altLang="zh-CN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1751" name="组合 31750"/>
          <p:cNvGrpSpPr/>
          <p:nvPr/>
        </p:nvGrpSpPr>
        <p:grpSpPr>
          <a:xfrm>
            <a:off x="4211638" y="2349500"/>
            <a:ext cx="4265612" cy="3722688"/>
            <a:chOff x="1564" y="1489"/>
            <a:chExt cx="2687" cy="2345"/>
          </a:xfrm>
        </p:grpSpPr>
        <p:sp>
          <p:nvSpPr>
            <p:cNvPr id="31752" name="直接连接符 31751"/>
            <p:cNvSpPr/>
            <p:nvPr/>
          </p:nvSpPr>
          <p:spPr>
            <a:xfrm>
              <a:off x="1791" y="2704"/>
              <a:ext cx="2178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53" name="直接连接符 31752"/>
            <p:cNvSpPr/>
            <p:nvPr/>
          </p:nvSpPr>
          <p:spPr>
            <a:xfrm>
              <a:off x="2862" y="1706"/>
              <a:ext cx="0" cy="1906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54" name="文本框 31753"/>
            <p:cNvSpPr txBox="1"/>
            <p:nvPr/>
          </p:nvSpPr>
          <p:spPr>
            <a:xfrm>
              <a:off x="3933" y="2604"/>
              <a:ext cx="31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dirty="0">
                  <a:latin typeface="Tahoma" panose="020B0604030504040204" pitchFamily="34" charset="0"/>
                  <a:ea typeface="宋体" panose="02010600030101010101" pitchFamily="2" charset="-122"/>
                </a:rPr>
                <a:t>东</a:t>
              </a:r>
              <a:endParaRPr lang="zh-CN" altLang="en-US" dirty="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1755" name="文本框 31754"/>
            <p:cNvSpPr txBox="1"/>
            <p:nvPr/>
          </p:nvSpPr>
          <p:spPr>
            <a:xfrm>
              <a:off x="2726" y="3603"/>
              <a:ext cx="31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dirty="0">
                  <a:latin typeface="Tahoma" panose="020B0604030504040204" pitchFamily="34" charset="0"/>
                  <a:ea typeface="宋体" panose="02010600030101010101" pitchFamily="2" charset="-122"/>
                </a:rPr>
                <a:t>南</a:t>
              </a:r>
              <a:endParaRPr lang="zh-CN" altLang="en-US" dirty="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1756" name="文本框 31755"/>
            <p:cNvSpPr txBox="1"/>
            <p:nvPr/>
          </p:nvSpPr>
          <p:spPr>
            <a:xfrm>
              <a:off x="1564" y="2587"/>
              <a:ext cx="31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dirty="0">
                  <a:latin typeface="Tahoma" panose="020B0604030504040204" pitchFamily="34" charset="0"/>
                  <a:ea typeface="宋体" panose="02010600030101010101" pitchFamily="2" charset="-122"/>
                </a:rPr>
                <a:t>西</a:t>
              </a:r>
              <a:endParaRPr lang="zh-CN" altLang="en-US" dirty="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1757" name="文本框 31756"/>
            <p:cNvSpPr txBox="1"/>
            <p:nvPr/>
          </p:nvSpPr>
          <p:spPr>
            <a:xfrm>
              <a:off x="2735" y="1489"/>
              <a:ext cx="31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dirty="0">
                  <a:latin typeface="Tahoma" panose="020B0604030504040204" pitchFamily="34" charset="0"/>
                  <a:ea typeface="宋体" panose="02010600030101010101" pitchFamily="2" charset="-122"/>
                </a:rPr>
                <a:t>北</a:t>
              </a:r>
              <a:endParaRPr lang="zh-CN" altLang="en-US" dirty="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31758" name="矩形 31757"/>
          <p:cNvSpPr/>
          <p:nvPr/>
        </p:nvSpPr>
        <p:spPr>
          <a:xfrm>
            <a:off x="8231188" y="5416550"/>
            <a:ext cx="863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>
                <a:latin typeface="Tahoma" panose="020B0604030504040204" pitchFamily="34" charset="0"/>
                <a:ea typeface="宋体" panose="02010600030101010101" pitchFamily="2" charset="-122"/>
              </a:rPr>
              <a:t>● </a:t>
            </a:r>
            <a:r>
              <a:rPr lang="en-US" altLang="zh-CN" sz="2400" b="1"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</a:rPr>
              <a:t>A</a:t>
            </a:r>
            <a:endParaRPr lang="en-US" altLang="zh-CN" sz="2400" b="1"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1759" name="直接连接符 31758"/>
          <p:cNvSpPr/>
          <p:nvPr/>
        </p:nvSpPr>
        <p:spPr>
          <a:xfrm rot="-273464">
            <a:off x="6343650" y="4221163"/>
            <a:ext cx="2305050" cy="1728787"/>
          </a:xfrm>
          <a:prstGeom prst="line">
            <a:avLst/>
          </a:prstGeom>
          <a:ln w="38100" cap="flat" cmpd="sng">
            <a:solidFill>
              <a:srgbClr val="FF5050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31760" name="组合 31759"/>
          <p:cNvGrpSpPr/>
          <p:nvPr/>
        </p:nvGrpSpPr>
        <p:grpSpPr>
          <a:xfrm>
            <a:off x="6315075" y="4638675"/>
            <a:ext cx="935038" cy="615950"/>
            <a:chOff x="3978" y="2922"/>
            <a:chExt cx="589" cy="388"/>
          </a:xfrm>
        </p:grpSpPr>
        <p:sp>
          <p:nvSpPr>
            <p:cNvPr id="31761" name="任意多边形 31760"/>
            <p:cNvSpPr/>
            <p:nvPr/>
          </p:nvSpPr>
          <p:spPr>
            <a:xfrm flipV="1">
              <a:off x="3978" y="2922"/>
              <a:ext cx="272" cy="136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rect l="txL" t="txT" r="txR" b="txB"/>
              <a:pathLst>
                <a:path w="21600" h="21600" fill="none">
                  <a:moveTo>
                    <a:pt x="0" y="0"/>
                  </a:moveTo>
                  <a:arcTo wR="21600" hR="21600" stAng="-5400000" swAng="5400000"/>
                </a:path>
                <a:path w="21600" h="21600" stroke="0">
                  <a:moveTo>
                    <a:pt x="0" y="0"/>
                  </a:moveTo>
                  <a:arcTo wR="21600" hR="21600" stAng="-5400000" swAng="5400000"/>
                  <a:lnTo>
                    <a:pt x="0" y="21600"/>
                  </a:lnTo>
                  <a:close/>
                </a:path>
              </a:pathLst>
            </a:custGeom>
            <a:noFill/>
            <a:ln w="571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1762" name="矩形 31761"/>
            <p:cNvSpPr/>
            <p:nvPr/>
          </p:nvSpPr>
          <p:spPr>
            <a:xfrm>
              <a:off x="4014" y="3022"/>
              <a:ext cx="553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400" b="1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rPr>
                <a:t>60°</a:t>
              </a:r>
              <a:endParaRPr lang="en-US" altLang="zh-CN" sz="24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31763" name="文本框 31762"/>
          <p:cNvSpPr txBox="1"/>
          <p:nvPr/>
        </p:nvSpPr>
        <p:spPr>
          <a:xfrm>
            <a:off x="0" y="2276475"/>
            <a:ext cx="4176713" cy="822325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2400" b="1">
                <a:solidFill>
                  <a:schemeClr val="bg2"/>
                </a:solidFill>
                <a:latin typeface="仿宋_GB2312" pitchFamily="49" charset="-122"/>
                <a:ea typeface="仿宋_GB2312" pitchFamily="49" charset="-122"/>
              </a:rPr>
              <a:t>∴</a:t>
            </a:r>
            <a:r>
              <a:rPr lang="zh-CN" altLang="en-US" sz="2400" b="1" dirty="0">
                <a:latin typeface="仿宋_GB2312" pitchFamily="49" charset="-122"/>
                <a:ea typeface="仿宋_GB2312" pitchFamily="49" charset="-122"/>
              </a:rPr>
              <a:t>射线</a:t>
            </a:r>
            <a:r>
              <a:rPr lang="en-US" altLang="zh-CN" sz="2400" b="1" dirty="0">
                <a:latin typeface="仿宋_GB2312" pitchFamily="49" charset="-122"/>
                <a:ea typeface="仿宋_GB2312" pitchFamily="49" charset="-122"/>
              </a:rPr>
              <a:t>OA</a:t>
            </a:r>
            <a:r>
              <a:rPr lang="zh-CN" altLang="en-US" sz="2400" b="1" dirty="0">
                <a:latin typeface="仿宋_GB2312" pitchFamily="49" charset="-122"/>
                <a:ea typeface="仿宋_GB2312" pitchFamily="49" charset="-122"/>
              </a:rPr>
              <a:t>的方向就是南偏东</a:t>
            </a:r>
            <a:r>
              <a:rPr lang="en-US" altLang="zh-CN" sz="2400" b="1" dirty="0">
                <a:latin typeface="仿宋_GB2312" pitchFamily="49" charset="-122"/>
                <a:ea typeface="仿宋_GB2312" pitchFamily="49" charset="-122"/>
              </a:rPr>
              <a:t>60°</a:t>
            </a:r>
            <a:r>
              <a:rPr lang="zh-CN" altLang="en-US" sz="2400" b="1" dirty="0">
                <a:latin typeface="仿宋_GB2312" pitchFamily="49" charset="-122"/>
                <a:ea typeface="仿宋_GB2312" pitchFamily="49" charset="-122"/>
              </a:rPr>
              <a:t>，即灯塔</a:t>
            </a:r>
            <a:r>
              <a:rPr lang="en-US" altLang="zh-CN" sz="2400" b="1" dirty="0">
                <a:latin typeface="仿宋_GB2312" pitchFamily="49" charset="-122"/>
                <a:ea typeface="仿宋_GB2312" pitchFamily="49" charset="-122"/>
              </a:rPr>
              <a:t>A</a:t>
            </a:r>
            <a:r>
              <a:rPr lang="zh-CN" altLang="en-US" sz="2400" b="1" dirty="0">
                <a:latin typeface="仿宋_GB2312" pitchFamily="49" charset="-122"/>
                <a:ea typeface="仿宋_GB2312" pitchFamily="49" charset="-122"/>
              </a:rPr>
              <a:t>所在的方向。</a:t>
            </a:r>
            <a:endParaRPr lang="zh-CN" altLang="en-US" sz="2400" b="1" dirty="0"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31764" name="直接连接符 31763"/>
          <p:cNvSpPr/>
          <p:nvPr/>
        </p:nvSpPr>
        <p:spPr>
          <a:xfrm flipV="1">
            <a:off x="6300788" y="2565400"/>
            <a:ext cx="1295400" cy="1727200"/>
          </a:xfrm>
          <a:prstGeom prst="line">
            <a:avLst/>
          </a:prstGeom>
          <a:ln w="38100" cap="flat" cmpd="sng">
            <a:solidFill>
              <a:srgbClr val="FF505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1765" name="矩形 31764"/>
          <p:cNvSpPr/>
          <p:nvPr/>
        </p:nvSpPr>
        <p:spPr>
          <a:xfrm>
            <a:off x="7164388" y="2636838"/>
            <a:ext cx="936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>
                <a:latin typeface="Tahoma" panose="020B0604030504040204" pitchFamily="34" charset="0"/>
                <a:ea typeface="宋体" panose="02010600030101010101" pitchFamily="2" charset="-122"/>
              </a:rPr>
              <a:t>● </a:t>
            </a:r>
            <a:r>
              <a:rPr lang="en-US" altLang="zh-CN" sz="2400" b="1"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</a:rPr>
              <a:t>B</a:t>
            </a:r>
            <a:endParaRPr lang="en-US" altLang="zh-CN" sz="2400" b="1"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1766" name="矩形 31765"/>
          <p:cNvSpPr/>
          <p:nvPr/>
        </p:nvSpPr>
        <p:spPr>
          <a:xfrm>
            <a:off x="4659313" y="2708275"/>
            <a:ext cx="936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>
                <a:latin typeface="Tahoma" panose="020B0604030504040204" pitchFamily="34" charset="0"/>
                <a:ea typeface="宋体" panose="02010600030101010101" pitchFamily="2" charset="-122"/>
              </a:rPr>
              <a:t>● </a:t>
            </a:r>
            <a:r>
              <a:rPr lang="en-US" altLang="zh-CN" sz="2400" b="1"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</a:rPr>
              <a:t>D</a:t>
            </a:r>
            <a:endParaRPr lang="en-US" altLang="zh-CN" sz="2400" b="1"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1767" name="文本框 31766"/>
          <p:cNvSpPr txBox="1"/>
          <p:nvPr/>
        </p:nvSpPr>
        <p:spPr>
          <a:xfrm>
            <a:off x="0" y="3357563"/>
            <a:ext cx="4176713" cy="822325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2400" b="1" dirty="0">
                <a:latin typeface="仿宋_GB2312" pitchFamily="49" charset="-122"/>
                <a:ea typeface="仿宋_GB2312" pitchFamily="49" charset="-122"/>
              </a:rPr>
              <a:t>射线</a:t>
            </a:r>
            <a:r>
              <a:rPr lang="en-US" altLang="zh-CN" sz="2400" b="1" dirty="0">
                <a:latin typeface="仿宋_GB2312" pitchFamily="49" charset="-122"/>
                <a:ea typeface="仿宋_GB2312" pitchFamily="49" charset="-122"/>
              </a:rPr>
              <a:t>OB</a:t>
            </a:r>
            <a:r>
              <a:rPr lang="zh-CN" altLang="en-US" sz="2400" b="1" dirty="0">
                <a:latin typeface="仿宋_GB2312" pitchFamily="49" charset="-122"/>
                <a:ea typeface="仿宋_GB2312" pitchFamily="49" charset="-122"/>
              </a:rPr>
              <a:t>的方向就是北偏东</a:t>
            </a:r>
            <a:r>
              <a:rPr lang="en-US" altLang="zh-CN" sz="2400" b="1" dirty="0">
                <a:latin typeface="仿宋_GB2312" pitchFamily="49" charset="-122"/>
                <a:ea typeface="仿宋_GB2312" pitchFamily="49" charset="-122"/>
              </a:rPr>
              <a:t>40°</a:t>
            </a:r>
            <a:r>
              <a:rPr lang="zh-CN" altLang="en-US" sz="2400" b="1" dirty="0">
                <a:latin typeface="仿宋_GB2312" pitchFamily="49" charset="-122"/>
                <a:ea typeface="仿宋_GB2312" pitchFamily="49" charset="-122"/>
              </a:rPr>
              <a:t>，即客轮</a:t>
            </a:r>
            <a:r>
              <a:rPr lang="en-US" altLang="zh-CN" sz="2400" b="1" dirty="0">
                <a:latin typeface="仿宋_GB2312" pitchFamily="49" charset="-122"/>
                <a:ea typeface="仿宋_GB2312" pitchFamily="49" charset="-122"/>
              </a:rPr>
              <a:t>B</a:t>
            </a:r>
            <a:r>
              <a:rPr lang="zh-CN" altLang="en-US" sz="2400" b="1" dirty="0">
                <a:latin typeface="仿宋_GB2312" pitchFamily="49" charset="-122"/>
                <a:ea typeface="仿宋_GB2312" pitchFamily="49" charset="-122"/>
              </a:rPr>
              <a:t>所在的方向。</a:t>
            </a:r>
            <a:endParaRPr lang="zh-CN" altLang="en-US" sz="2400" b="1" dirty="0"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31768" name="矩形 31767"/>
          <p:cNvSpPr/>
          <p:nvPr/>
        </p:nvSpPr>
        <p:spPr>
          <a:xfrm>
            <a:off x="5435600" y="5300663"/>
            <a:ext cx="7778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</a:rPr>
              <a:t>C</a:t>
            </a:r>
            <a:r>
              <a:rPr lang="en-US" altLang="zh-CN">
                <a:latin typeface="Tahoma" panose="020B0604030504040204" pitchFamily="34" charset="0"/>
                <a:ea typeface="宋体" panose="02010600030101010101" pitchFamily="2" charset="-122"/>
              </a:rPr>
              <a:t>  ●</a:t>
            </a:r>
            <a:endParaRPr lang="en-US" altLang="zh-CN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1769" name="直接连接符 31768"/>
          <p:cNvSpPr/>
          <p:nvPr/>
        </p:nvSpPr>
        <p:spPr>
          <a:xfrm flipH="1">
            <a:off x="5867400" y="4292600"/>
            <a:ext cx="404813" cy="1944688"/>
          </a:xfrm>
          <a:prstGeom prst="line">
            <a:avLst/>
          </a:prstGeom>
          <a:ln w="38100" cap="flat" cmpd="sng">
            <a:solidFill>
              <a:srgbClr val="FF5050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31770" name="组合 31769"/>
          <p:cNvGrpSpPr/>
          <p:nvPr/>
        </p:nvGrpSpPr>
        <p:grpSpPr>
          <a:xfrm>
            <a:off x="6227763" y="3213100"/>
            <a:ext cx="1008062" cy="633413"/>
            <a:chOff x="3915" y="2033"/>
            <a:chExt cx="635" cy="399"/>
          </a:xfrm>
        </p:grpSpPr>
        <p:sp>
          <p:nvSpPr>
            <p:cNvPr id="31771" name="文本框 31770"/>
            <p:cNvSpPr txBox="1"/>
            <p:nvPr/>
          </p:nvSpPr>
          <p:spPr>
            <a:xfrm>
              <a:off x="3915" y="2033"/>
              <a:ext cx="63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rPr>
                <a:t>40</a:t>
              </a:r>
              <a:r>
                <a:rPr lang="en-US" altLang="zh-CN" sz="2400" b="1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rPr>
                <a:t>°</a:t>
              </a:r>
              <a:endParaRPr lang="en-US" altLang="zh-CN" sz="24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1772" name="任意多边形 31771"/>
            <p:cNvSpPr/>
            <p:nvPr/>
          </p:nvSpPr>
          <p:spPr>
            <a:xfrm>
              <a:off x="3969" y="2296"/>
              <a:ext cx="181" cy="136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rect l="txL" t="txT" r="txR" b="txB"/>
              <a:pathLst>
                <a:path w="21600" h="21600" fill="none">
                  <a:moveTo>
                    <a:pt x="0" y="0"/>
                  </a:moveTo>
                  <a:arcTo wR="21600" hR="21600" stAng="-5400000" swAng="5400000"/>
                </a:path>
                <a:path w="21600" h="21600" stroke="0">
                  <a:moveTo>
                    <a:pt x="0" y="0"/>
                  </a:moveTo>
                  <a:arcTo wR="21600" hR="21600" stAng="-5400000" swAng="5400000"/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rgbClr val="FF505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31773" name="组合 31772"/>
          <p:cNvGrpSpPr/>
          <p:nvPr/>
        </p:nvGrpSpPr>
        <p:grpSpPr>
          <a:xfrm>
            <a:off x="5867400" y="5300663"/>
            <a:ext cx="936625" cy="615950"/>
            <a:chOff x="4050" y="3748"/>
            <a:chExt cx="590" cy="388"/>
          </a:xfrm>
        </p:grpSpPr>
        <p:sp>
          <p:nvSpPr>
            <p:cNvPr id="31774" name="任意多边形 31773"/>
            <p:cNvSpPr/>
            <p:nvPr/>
          </p:nvSpPr>
          <p:spPr>
            <a:xfrm rot="-2375288" flipH="1" flipV="1">
              <a:off x="4195" y="3748"/>
              <a:ext cx="86" cy="105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rect l="txL" t="txT" r="txR" b="txB"/>
              <a:pathLst>
                <a:path w="21600" h="21600" fill="none">
                  <a:moveTo>
                    <a:pt x="0" y="0"/>
                  </a:moveTo>
                  <a:arcTo wR="21600" hR="21600" stAng="-5400000" swAng="5400000"/>
                </a:path>
                <a:path w="21600" h="21600" stroke="0">
                  <a:moveTo>
                    <a:pt x="0" y="0"/>
                  </a:moveTo>
                  <a:arcTo wR="21600" hR="21600" stAng="-5400000" swAng="5400000"/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rgbClr val="FF505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1775" name="矩形 31774"/>
            <p:cNvSpPr/>
            <p:nvPr/>
          </p:nvSpPr>
          <p:spPr>
            <a:xfrm>
              <a:off x="4050" y="3848"/>
              <a:ext cx="59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400" b="1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rPr>
                <a:t>10°</a:t>
              </a:r>
              <a:endParaRPr lang="en-US" altLang="zh-CN" sz="24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31776" name="文本框 31775"/>
          <p:cNvSpPr txBox="1"/>
          <p:nvPr/>
        </p:nvSpPr>
        <p:spPr>
          <a:xfrm>
            <a:off x="0" y="4437063"/>
            <a:ext cx="4176713" cy="822325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2400" b="1" dirty="0">
                <a:latin typeface="仿宋_GB2312" pitchFamily="49" charset="-122"/>
                <a:ea typeface="仿宋_GB2312" pitchFamily="49" charset="-122"/>
              </a:rPr>
              <a:t>射线</a:t>
            </a:r>
            <a:r>
              <a:rPr lang="en-US" altLang="zh-CN" sz="2400" b="1" dirty="0">
                <a:latin typeface="仿宋_GB2312" pitchFamily="49" charset="-122"/>
                <a:ea typeface="仿宋_GB2312" pitchFamily="49" charset="-122"/>
              </a:rPr>
              <a:t>OC</a:t>
            </a:r>
            <a:r>
              <a:rPr lang="zh-CN" altLang="en-US" sz="2400" b="1" dirty="0">
                <a:latin typeface="仿宋_GB2312" pitchFamily="49" charset="-122"/>
                <a:ea typeface="仿宋_GB2312" pitchFamily="49" charset="-122"/>
              </a:rPr>
              <a:t>的方向就是南偏西</a:t>
            </a:r>
            <a:r>
              <a:rPr lang="en-US" altLang="zh-CN" sz="2400" b="1" dirty="0">
                <a:latin typeface="仿宋_GB2312" pitchFamily="49" charset="-122"/>
                <a:ea typeface="仿宋_GB2312" pitchFamily="49" charset="-122"/>
              </a:rPr>
              <a:t>10°</a:t>
            </a:r>
            <a:r>
              <a:rPr lang="zh-CN" altLang="en-US" sz="2400" b="1" dirty="0">
                <a:latin typeface="仿宋_GB2312" pitchFamily="49" charset="-122"/>
                <a:ea typeface="仿宋_GB2312" pitchFamily="49" charset="-122"/>
              </a:rPr>
              <a:t>，即货轮</a:t>
            </a:r>
            <a:r>
              <a:rPr lang="en-US" altLang="zh-CN" sz="2400" b="1" dirty="0">
                <a:latin typeface="仿宋_GB2312" pitchFamily="49" charset="-122"/>
                <a:ea typeface="仿宋_GB2312" pitchFamily="49" charset="-122"/>
              </a:rPr>
              <a:t>C</a:t>
            </a:r>
            <a:r>
              <a:rPr lang="zh-CN" altLang="en-US" sz="2400" b="1" dirty="0">
                <a:latin typeface="仿宋_GB2312" pitchFamily="49" charset="-122"/>
                <a:ea typeface="仿宋_GB2312" pitchFamily="49" charset="-122"/>
              </a:rPr>
              <a:t>所在的方向。</a:t>
            </a:r>
            <a:endParaRPr lang="zh-CN" altLang="en-US" sz="2400" b="1" dirty="0"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31777" name="文本框 31776"/>
          <p:cNvSpPr txBox="1"/>
          <p:nvPr/>
        </p:nvSpPr>
        <p:spPr>
          <a:xfrm>
            <a:off x="0" y="5445125"/>
            <a:ext cx="4176713" cy="822325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2400" b="1" dirty="0">
                <a:latin typeface="仿宋_GB2312" pitchFamily="49" charset="-122"/>
                <a:ea typeface="仿宋_GB2312" pitchFamily="49" charset="-122"/>
              </a:rPr>
              <a:t>射线</a:t>
            </a:r>
            <a:r>
              <a:rPr lang="en-US" altLang="zh-CN" sz="2400" b="1" dirty="0">
                <a:latin typeface="仿宋_GB2312" pitchFamily="49" charset="-122"/>
                <a:ea typeface="仿宋_GB2312" pitchFamily="49" charset="-122"/>
              </a:rPr>
              <a:t>OD</a:t>
            </a:r>
            <a:r>
              <a:rPr lang="zh-CN" altLang="en-US" sz="2400" b="1" dirty="0">
                <a:latin typeface="仿宋_GB2312" pitchFamily="49" charset="-122"/>
                <a:ea typeface="仿宋_GB2312" pitchFamily="49" charset="-122"/>
              </a:rPr>
              <a:t>的方向就是南偏西</a:t>
            </a:r>
            <a:r>
              <a:rPr lang="en-US" altLang="zh-CN" sz="2400" b="1" dirty="0">
                <a:latin typeface="仿宋_GB2312" pitchFamily="49" charset="-122"/>
                <a:ea typeface="仿宋_GB2312" pitchFamily="49" charset="-122"/>
              </a:rPr>
              <a:t>45°</a:t>
            </a:r>
            <a:r>
              <a:rPr lang="zh-CN" altLang="en-US" sz="2400" b="1" dirty="0">
                <a:latin typeface="仿宋_GB2312" pitchFamily="49" charset="-122"/>
                <a:ea typeface="仿宋_GB2312" pitchFamily="49" charset="-122"/>
              </a:rPr>
              <a:t>，即海岛</a:t>
            </a:r>
            <a:r>
              <a:rPr lang="en-US" altLang="zh-CN" sz="2400" b="1" dirty="0">
                <a:latin typeface="仿宋_GB2312" pitchFamily="49" charset="-122"/>
                <a:ea typeface="仿宋_GB2312" pitchFamily="49" charset="-122"/>
              </a:rPr>
              <a:t>D</a:t>
            </a:r>
            <a:r>
              <a:rPr lang="zh-CN" altLang="en-US" sz="2400" b="1" dirty="0">
                <a:latin typeface="仿宋_GB2312" pitchFamily="49" charset="-122"/>
                <a:ea typeface="仿宋_GB2312" pitchFamily="49" charset="-122"/>
              </a:rPr>
              <a:t>所在的方向。</a:t>
            </a:r>
            <a:endParaRPr lang="zh-CN" altLang="en-US" sz="2400" b="1" dirty="0"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31778" name="直接连接符 31777"/>
          <p:cNvSpPr/>
          <p:nvPr/>
        </p:nvSpPr>
        <p:spPr>
          <a:xfrm>
            <a:off x="4572000" y="2708275"/>
            <a:ext cx="1728788" cy="1584325"/>
          </a:xfrm>
          <a:prstGeom prst="line">
            <a:avLst/>
          </a:prstGeom>
          <a:ln w="57150" cap="flat" cmpd="sng">
            <a:solidFill>
              <a:srgbClr val="FF5050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31779" name="组合 31778"/>
          <p:cNvGrpSpPr/>
          <p:nvPr/>
        </p:nvGrpSpPr>
        <p:grpSpPr>
          <a:xfrm>
            <a:off x="5594350" y="3227388"/>
            <a:ext cx="877888" cy="633412"/>
            <a:chOff x="2898" y="3802"/>
            <a:chExt cx="553" cy="399"/>
          </a:xfrm>
        </p:grpSpPr>
        <p:sp>
          <p:nvSpPr>
            <p:cNvPr id="31780" name="任意多边形 31779"/>
            <p:cNvSpPr/>
            <p:nvPr/>
          </p:nvSpPr>
          <p:spPr>
            <a:xfrm rot="-4796841">
              <a:off x="3113" y="4012"/>
              <a:ext cx="136" cy="241"/>
            </a:xfrm>
            <a:custGeom>
              <a:avLst/>
              <a:gdLst>
                <a:gd name="txL" fmla="*/ 0 w 21600"/>
                <a:gd name="txT" fmla="*/ 0 h 28801"/>
                <a:gd name="txR" fmla="*/ 21600 w 21600"/>
                <a:gd name="txB" fmla="*/ 28801 h 28801"/>
              </a:gdLst>
              <a:ahLst/>
              <a:cxnLst>
                <a:cxn ang="270">
                  <a:pos x="0" y="0"/>
                </a:cxn>
                <a:cxn ang="90">
                  <a:pos x="20364" y="28801"/>
                </a:cxn>
                <a:cxn ang="90">
                  <a:pos x="0" y="21600"/>
                </a:cxn>
              </a:cxnLst>
              <a:rect l="txL" t="txT" r="txR" b="txB"/>
              <a:pathLst>
                <a:path w="21600" h="28801" fill="none">
                  <a:moveTo>
                    <a:pt x="0" y="0"/>
                  </a:moveTo>
                  <a:arcTo wR="21600" hR="21600" stAng="-5400000" swAng="6568459"/>
                </a:path>
                <a:path w="21600" h="28801" stroke="0">
                  <a:moveTo>
                    <a:pt x="0" y="0"/>
                  </a:moveTo>
                  <a:arcTo wR="21600" hR="21600" stAng="-5400000" swAng="6568459"/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rgbClr val="FF505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1781" name="矩形 31780"/>
            <p:cNvSpPr/>
            <p:nvPr/>
          </p:nvSpPr>
          <p:spPr>
            <a:xfrm>
              <a:off x="2898" y="3802"/>
              <a:ext cx="553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400" b="1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ahoma" panose="020B0604030504040204" pitchFamily="34" charset="0"/>
                  <a:ea typeface="宋体" panose="02010600030101010101" pitchFamily="2" charset="-122"/>
                </a:rPr>
                <a:t>45°</a:t>
              </a:r>
              <a:endParaRPr lang="en-US" altLang="zh-CN" sz="24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1747"/>
                                        </p:tgtEl>
                                      </p:cBhvr>
                                      <p:by x="15000" y="1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00"/>
                            </p:stCondLst>
                            <p:childTnLst>
                              <p:par>
                                <p:cTn id="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1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20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1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2000"/>
                                        <p:tgtEl>
                                          <p:spTgt spid="31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31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1" dur="2000"/>
                                        <p:tgtEl>
                                          <p:spTgt spid="31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31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1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1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2000"/>
                                        <p:tgtEl>
                                          <p:spTgt spid="31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2" dur="2000"/>
                                        <p:tgtEl>
                                          <p:spTgt spid="31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31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1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1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8" dur="500"/>
                                        <p:tgtEl>
                                          <p:spTgt spid="31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1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8" grpId="0"/>
      <p:bldP spid="31763" grpId="0" animBg="1"/>
      <p:bldP spid="31765" grpId="0"/>
      <p:bldP spid="31766" grpId="0"/>
      <p:bldP spid="31767" grpId="0" animBg="1"/>
      <p:bldP spid="31768" grpId="0"/>
      <p:bldP spid="31776" grpId="0" animBg="1"/>
      <p:bldP spid="3177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4" name="文本框 49153"/>
          <p:cNvSpPr txBox="1"/>
          <p:nvPr/>
        </p:nvSpPr>
        <p:spPr>
          <a:xfrm>
            <a:off x="838200" y="685800"/>
            <a:ext cx="7162800" cy="2228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看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的方向是北偏东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30°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，那么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看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的方向是（     ）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 （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）南偏东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60°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）南偏西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60° </a:t>
            </a:r>
            <a:endParaRPr lang="en-US" altLang="zh-CN" sz="28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）南偏东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30°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）南偏西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30°</a:t>
            </a:r>
            <a:endParaRPr lang="en-US" altLang="zh-CN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49155" name="组合 49154"/>
          <p:cNvGrpSpPr/>
          <p:nvPr/>
        </p:nvGrpSpPr>
        <p:grpSpPr>
          <a:xfrm>
            <a:off x="5334000" y="2667000"/>
            <a:ext cx="2774950" cy="2971800"/>
            <a:chOff x="672" y="1776"/>
            <a:chExt cx="1748" cy="1872"/>
          </a:xfrm>
        </p:grpSpPr>
        <p:sp>
          <p:nvSpPr>
            <p:cNvPr id="49156" name="文本框 49155"/>
            <p:cNvSpPr txBox="1"/>
            <p:nvPr/>
          </p:nvSpPr>
          <p:spPr>
            <a:xfrm>
              <a:off x="912" y="3072"/>
              <a:ext cx="32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en-US" altLang="zh-CN" sz="2800" b="1">
                  <a:latin typeface="宋体" panose="02010600030101010101" pitchFamily="2" charset="-122"/>
                  <a:ea typeface="宋体" panose="02010600030101010101" pitchFamily="2" charset="-122"/>
                </a:rPr>
                <a:t>A</a:t>
              </a:r>
              <a:endParaRPr lang="en-US" altLang="zh-CN" sz="2800" b="1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grpSp>
          <p:nvGrpSpPr>
            <p:cNvPr id="49157" name="组合 49156"/>
            <p:cNvGrpSpPr/>
            <p:nvPr/>
          </p:nvGrpSpPr>
          <p:grpSpPr>
            <a:xfrm>
              <a:off x="672" y="1776"/>
              <a:ext cx="1748" cy="1872"/>
              <a:chOff x="1200" y="1776"/>
              <a:chExt cx="1748" cy="1872"/>
            </a:xfrm>
          </p:grpSpPr>
          <p:grpSp>
            <p:nvGrpSpPr>
              <p:cNvPr id="49158" name="组合 49157"/>
              <p:cNvGrpSpPr/>
              <p:nvPr/>
            </p:nvGrpSpPr>
            <p:grpSpPr>
              <a:xfrm>
                <a:off x="1584" y="1776"/>
                <a:ext cx="1364" cy="1296"/>
                <a:chOff x="1824" y="1776"/>
                <a:chExt cx="1364" cy="1296"/>
              </a:xfrm>
            </p:grpSpPr>
            <p:sp>
              <p:nvSpPr>
                <p:cNvPr id="49159" name="直接连接符 49158"/>
                <p:cNvSpPr/>
                <p:nvPr/>
              </p:nvSpPr>
              <p:spPr>
                <a:xfrm>
                  <a:off x="1824" y="2544"/>
                  <a:ext cx="1248" cy="0"/>
                </a:xfrm>
                <a:prstGeom prst="line">
                  <a:avLst/>
                </a:prstGeom>
                <a:ln w="44450" cap="flat" cmpd="sng">
                  <a:solidFill>
                    <a:schemeClr val="tx1"/>
                  </a:solidFill>
                  <a:prstDash val="dash"/>
                  <a:headEnd type="none" w="med" len="med"/>
                  <a:tailEnd type="none" w="med" len="med"/>
                </a:ln>
              </p:spPr>
            </p:sp>
            <p:sp>
              <p:nvSpPr>
                <p:cNvPr id="49160" name="直接连接符 49159"/>
                <p:cNvSpPr/>
                <p:nvPr/>
              </p:nvSpPr>
              <p:spPr>
                <a:xfrm>
                  <a:off x="2352" y="2064"/>
                  <a:ext cx="0" cy="1008"/>
                </a:xfrm>
                <a:prstGeom prst="line">
                  <a:avLst/>
                </a:prstGeom>
                <a:ln w="44450" cap="flat" cmpd="sng">
                  <a:solidFill>
                    <a:schemeClr val="tx1"/>
                  </a:solidFill>
                  <a:prstDash val="dash"/>
                  <a:headEnd type="none" w="med" len="med"/>
                  <a:tailEnd type="none" w="med" len="med"/>
                </a:ln>
              </p:spPr>
            </p:sp>
            <p:sp>
              <p:nvSpPr>
                <p:cNvPr id="49161" name="矩形 49160"/>
                <p:cNvSpPr/>
                <p:nvPr/>
              </p:nvSpPr>
              <p:spPr>
                <a:xfrm>
                  <a:off x="2880" y="2496"/>
                  <a:ext cx="308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 algn="ctr"/>
                  <a:r>
                    <a:rPr lang="zh-CN" altLang="en-US" sz="2400" b="1" dirty="0">
                      <a:solidFill>
                        <a:srgbClr val="F00000"/>
                      </a:solidFill>
                      <a:latin typeface="Comic Sans MS" panose="030F0702030302020204" pitchFamily="66" charset="0"/>
                      <a:ea typeface="宋体" panose="02010600030101010101" pitchFamily="2" charset="-122"/>
                    </a:rPr>
                    <a:t>东</a:t>
                  </a:r>
                  <a:endParaRPr lang="zh-CN" altLang="en-US" sz="2400" b="1" dirty="0">
                    <a:solidFill>
                      <a:srgbClr val="F00000"/>
                    </a:solidFill>
                    <a:latin typeface="Comic Sans MS" panose="030F0702030302020204" pitchFamily="66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9162" name="文本框 49161"/>
                <p:cNvSpPr txBox="1"/>
                <p:nvPr/>
              </p:nvSpPr>
              <p:spPr>
                <a:xfrm>
                  <a:off x="2208" y="1776"/>
                  <a:ext cx="308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 algn="ctr"/>
                  <a:r>
                    <a:rPr lang="zh-CN" altLang="en-US" sz="2400" b="1" dirty="0">
                      <a:solidFill>
                        <a:srgbClr val="F00000"/>
                      </a:solidFill>
                      <a:latin typeface="Comic Sans MS" panose="030F0702030302020204" pitchFamily="66" charset="0"/>
                      <a:ea typeface="宋体" panose="02010600030101010101" pitchFamily="2" charset="-122"/>
                    </a:rPr>
                    <a:t>北</a:t>
                  </a:r>
                  <a:endParaRPr lang="zh-CN" altLang="en-US" sz="2400" b="1" dirty="0">
                    <a:solidFill>
                      <a:srgbClr val="F00000"/>
                    </a:solidFill>
                    <a:latin typeface="Comic Sans MS" panose="030F0702030302020204" pitchFamily="66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49163" name="组合 49162"/>
              <p:cNvGrpSpPr/>
              <p:nvPr/>
            </p:nvGrpSpPr>
            <p:grpSpPr>
              <a:xfrm>
                <a:off x="1200" y="2352"/>
                <a:ext cx="1364" cy="1296"/>
                <a:chOff x="1824" y="1776"/>
                <a:chExt cx="1364" cy="1296"/>
              </a:xfrm>
            </p:grpSpPr>
            <p:sp>
              <p:nvSpPr>
                <p:cNvPr id="49164" name="直接连接符 49163"/>
                <p:cNvSpPr/>
                <p:nvPr/>
              </p:nvSpPr>
              <p:spPr>
                <a:xfrm>
                  <a:off x="1824" y="2544"/>
                  <a:ext cx="1248" cy="0"/>
                </a:xfrm>
                <a:prstGeom prst="line">
                  <a:avLst/>
                </a:prstGeom>
                <a:ln w="44450" cap="flat" cmpd="sng">
                  <a:solidFill>
                    <a:schemeClr val="tx1"/>
                  </a:solidFill>
                  <a:prstDash val="dash"/>
                  <a:headEnd type="none" w="med" len="med"/>
                  <a:tailEnd type="none" w="med" len="med"/>
                </a:ln>
              </p:spPr>
            </p:sp>
            <p:sp>
              <p:nvSpPr>
                <p:cNvPr id="49165" name="直接连接符 49164"/>
                <p:cNvSpPr/>
                <p:nvPr/>
              </p:nvSpPr>
              <p:spPr>
                <a:xfrm>
                  <a:off x="2352" y="2064"/>
                  <a:ext cx="0" cy="1008"/>
                </a:xfrm>
                <a:prstGeom prst="line">
                  <a:avLst/>
                </a:prstGeom>
                <a:ln w="44450" cap="flat" cmpd="sng">
                  <a:solidFill>
                    <a:schemeClr val="tx1"/>
                  </a:solidFill>
                  <a:prstDash val="dash"/>
                  <a:headEnd type="none" w="med" len="med"/>
                  <a:tailEnd type="none" w="med" len="med"/>
                </a:ln>
              </p:spPr>
            </p:sp>
            <p:sp>
              <p:nvSpPr>
                <p:cNvPr id="49166" name="矩形 49165"/>
                <p:cNvSpPr/>
                <p:nvPr/>
              </p:nvSpPr>
              <p:spPr>
                <a:xfrm>
                  <a:off x="2880" y="2496"/>
                  <a:ext cx="308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 algn="ctr"/>
                  <a:r>
                    <a:rPr lang="zh-CN" altLang="en-US" sz="2400" b="1" dirty="0">
                      <a:solidFill>
                        <a:srgbClr val="F00000"/>
                      </a:solidFill>
                      <a:latin typeface="Comic Sans MS" panose="030F0702030302020204" pitchFamily="66" charset="0"/>
                      <a:ea typeface="宋体" panose="02010600030101010101" pitchFamily="2" charset="-122"/>
                    </a:rPr>
                    <a:t>东</a:t>
                  </a:r>
                  <a:endParaRPr lang="zh-CN" altLang="en-US" sz="2400" b="1" dirty="0">
                    <a:solidFill>
                      <a:srgbClr val="F00000"/>
                    </a:solidFill>
                    <a:latin typeface="Comic Sans MS" panose="030F0702030302020204" pitchFamily="66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9167" name="文本框 49166"/>
                <p:cNvSpPr txBox="1"/>
                <p:nvPr/>
              </p:nvSpPr>
              <p:spPr>
                <a:xfrm>
                  <a:off x="2208" y="1776"/>
                  <a:ext cx="308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 algn="ctr"/>
                  <a:r>
                    <a:rPr lang="zh-CN" altLang="en-US" sz="2400" b="1" dirty="0">
                      <a:solidFill>
                        <a:srgbClr val="F00000"/>
                      </a:solidFill>
                      <a:latin typeface="Comic Sans MS" panose="030F0702030302020204" pitchFamily="66" charset="0"/>
                      <a:ea typeface="宋体" panose="02010600030101010101" pitchFamily="2" charset="-122"/>
                    </a:rPr>
                    <a:t>北</a:t>
                  </a:r>
                  <a:endParaRPr lang="zh-CN" altLang="en-US" sz="2400" b="1" dirty="0">
                    <a:solidFill>
                      <a:srgbClr val="F00000"/>
                    </a:solidFill>
                    <a:latin typeface="Comic Sans MS" panose="030F0702030302020204" pitchFamily="66" charset="0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49168" name="直接连接符 49167"/>
              <p:cNvSpPr/>
              <p:nvPr/>
            </p:nvSpPr>
            <p:spPr>
              <a:xfrm flipV="1">
                <a:off x="1728" y="2544"/>
                <a:ext cx="384" cy="576"/>
              </a:xfrm>
              <a:prstGeom prst="line">
                <a:avLst/>
              </a:prstGeom>
              <a:ln w="38100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49169" name="文本框 49168"/>
            <p:cNvSpPr txBox="1"/>
            <p:nvPr/>
          </p:nvSpPr>
          <p:spPr>
            <a:xfrm>
              <a:off x="1152" y="2736"/>
              <a:ext cx="38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solidFill>
                    <a:srgbClr val="0000CC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en-US" altLang="zh-CN" sz="2800" b="1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9170" name="文本框 49169"/>
            <p:cNvSpPr txBox="1"/>
            <p:nvPr/>
          </p:nvSpPr>
          <p:spPr>
            <a:xfrm>
              <a:off x="1392" y="2640"/>
              <a:ext cx="28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solidFill>
                    <a:srgbClr val="0000CC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endParaRPr lang="en-US" altLang="zh-CN" sz="2800" b="1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9171" name="文本框 49170"/>
            <p:cNvSpPr txBox="1"/>
            <p:nvPr/>
          </p:nvSpPr>
          <p:spPr>
            <a:xfrm>
              <a:off x="1584" y="2256"/>
              <a:ext cx="43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Arial" panose="020B0604020202020204" pitchFamily="34" charset="0"/>
                  <a:ea typeface="宋体" panose="02010600030101010101" pitchFamily="2" charset="-122"/>
                </a:rPr>
                <a:t>B</a:t>
              </a:r>
              <a:endParaRPr lang="en-US" altLang="zh-CN" sz="28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万里长城">
  <a:themeElements>
    <a:clrScheme name="">
      <a:dk1>
        <a:srgbClr val="000000"/>
      </a:dk1>
      <a:lt1>
        <a:srgbClr val="FFFFFF"/>
      </a:lt1>
      <a:dk2>
        <a:srgbClr val="000099"/>
      </a:dk2>
      <a:lt2>
        <a:srgbClr val="969696"/>
      </a:lt2>
      <a:accent1>
        <a:srgbClr val="FFFF99"/>
      </a:accent1>
      <a:accent2>
        <a:srgbClr val="006666"/>
      </a:accent2>
      <a:accent3>
        <a:srgbClr val="FFFFFF"/>
      </a:accent3>
      <a:accent4>
        <a:srgbClr val="000000"/>
      </a:accent4>
      <a:accent5>
        <a:srgbClr val="FFFFCA"/>
      </a:accent5>
      <a:accent6>
        <a:srgbClr val="005B5B"/>
      </a:accent6>
      <a:hlink>
        <a:srgbClr val="800080"/>
      </a:hlink>
      <a:folHlink>
        <a:srgbClr val="FF66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99"/>
        </a:dk2>
        <a:lt2>
          <a:srgbClr val="969696"/>
        </a:lt2>
        <a:accent1>
          <a:srgbClr val="FFFF99"/>
        </a:accent1>
        <a:accent2>
          <a:srgbClr val="006666"/>
        </a:accent2>
        <a:accent3>
          <a:srgbClr val="FFFFFF"/>
        </a:accent3>
        <a:accent4>
          <a:srgbClr val="000000"/>
        </a:accent4>
        <a:accent5>
          <a:srgbClr val="FFFFCA"/>
        </a:accent5>
        <a:accent6>
          <a:srgbClr val="005B5B"/>
        </a:accent6>
        <a:hlink>
          <a:srgbClr val="800080"/>
        </a:hlink>
        <a:folHlink>
          <a:srgbClr val="FF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8EA4EA"/>
        </a:lt1>
        <a:dk2>
          <a:srgbClr val="0033CC"/>
        </a:dk2>
        <a:lt2>
          <a:srgbClr val="969696"/>
        </a:lt2>
        <a:accent1>
          <a:srgbClr val="86B5B6"/>
        </a:accent1>
        <a:accent2>
          <a:srgbClr val="FFCC66"/>
        </a:accent2>
        <a:accent3>
          <a:srgbClr val="C6CFF2"/>
        </a:accent3>
        <a:accent4>
          <a:srgbClr val="000000"/>
        </a:accent4>
        <a:accent5>
          <a:srgbClr val="C3D6D7"/>
        </a:accent5>
        <a:accent6>
          <a:srgbClr val="E5B75B"/>
        </a:accent6>
        <a:hlink>
          <a:srgbClr val="626292"/>
        </a:hlink>
        <a:folHlink>
          <a:srgbClr val="A2366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FF"/>
        </a:dk1>
        <a:lt1>
          <a:srgbClr val="C0C0C0"/>
        </a:lt1>
        <a:dk2>
          <a:srgbClr val="000000"/>
        </a:dk2>
        <a:lt2>
          <a:srgbClr val="B2B2B2"/>
        </a:lt2>
        <a:accent1>
          <a:srgbClr val="FFCC99"/>
        </a:accent1>
        <a:accent2>
          <a:srgbClr val="FF99CC"/>
        </a:accent2>
        <a:accent3>
          <a:srgbClr val="DCDCDC"/>
        </a:accent3>
        <a:accent4>
          <a:srgbClr val="0000DC"/>
        </a:accent4>
        <a:accent5>
          <a:srgbClr val="FFE2CA"/>
        </a:accent5>
        <a:accent6>
          <a:srgbClr val="E589B7"/>
        </a:accent6>
        <a:hlink>
          <a:srgbClr val="9C4070"/>
        </a:hlink>
        <a:folHlink>
          <a:srgbClr val="0071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29AC"/>
        </a:dk1>
        <a:lt1>
          <a:srgbClr val="CCFFCC"/>
        </a:lt1>
        <a:dk2>
          <a:srgbClr val="993366"/>
        </a:dk2>
        <a:lt2>
          <a:srgbClr val="969696"/>
        </a:lt2>
        <a:accent1>
          <a:srgbClr val="FFCC99"/>
        </a:accent1>
        <a:accent2>
          <a:srgbClr val="6699FF"/>
        </a:accent2>
        <a:accent3>
          <a:srgbClr val="E2FFE2"/>
        </a:accent3>
        <a:accent4>
          <a:srgbClr val="002294"/>
        </a:accent4>
        <a:accent5>
          <a:srgbClr val="FFE2CA"/>
        </a:accent5>
        <a:accent6>
          <a:srgbClr val="5B89E5"/>
        </a:accent6>
        <a:hlink>
          <a:srgbClr val="006600"/>
        </a:hlink>
        <a:folHlink>
          <a:srgbClr val="3366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333333"/>
        </a:dk1>
        <a:lt1>
          <a:srgbClr val="FF99CC"/>
        </a:lt1>
        <a:dk2>
          <a:srgbClr val="006600"/>
        </a:dk2>
        <a:lt2>
          <a:srgbClr val="B2B2B2"/>
        </a:lt2>
        <a:accent1>
          <a:srgbClr val="FFFF66"/>
        </a:accent1>
        <a:accent2>
          <a:srgbClr val="33CCFF"/>
        </a:accent2>
        <a:accent3>
          <a:srgbClr val="FFCAE2"/>
        </a:accent3>
        <a:accent4>
          <a:srgbClr val="2A2A2A"/>
        </a:accent4>
        <a:accent5>
          <a:srgbClr val="FFFFB9"/>
        </a:accent5>
        <a:accent6>
          <a:srgbClr val="2DB7E5"/>
        </a:accent6>
        <a:hlink>
          <a:srgbClr val="6600FF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6756A6"/>
        </a:dk2>
        <a:lt2>
          <a:srgbClr val="969696"/>
        </a:lt2>
        <a:accent1>
          <a:srgbClr val="99CCFF"/>
        </a:accent1>
        <a:accent2>
          <a:srgbClr val="008000"/>
        </a:accent2>
        <a:accent3>
          <a:srgbClr val="FFFFE2"/>
        </a:accent3>
        <a:accent4>
          <a:srgbClr val="000000"/>
        </a:accent4>
        <a:accent5>
          <a:srgbClr val="CAE2FF"/>
        </a:accent5>
        <a:accent6>
          <a:srgbClr val="007200"/>
        </a:accent6>
        <a:hlink>
          <a:srgbClr val="990033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3300"/>
        </a:dk1>
        <a:lt1>
          <a:srgbClr val="99CCFF"/>
        </a:lt1>
        <a:dk2>
          <a:srgbClr val="003399"/>
        </a:dk2>
        <a:lt2>
          <a:srgbClr val="969696"/>
        </a:lt2>
        <a:accent1>
          <a:srgbClr val="CED7FE"/>
        </a:accent1>
        <a:accent2>
          <a:srgbClr val="FFFFFF"/>
        </a:accent2>
        <a:accent3>
          <a:srgbClr val="CAE2FF"/>
        </a:accent3>
        <a:accent4>
          <a:srgbClr val="AF2A00"/>
        </a:accent4>
        <a:accent5>
          <a:srgbClr val="E3E8FF"/>
        </a:accent5>
        <a:accent6>
          <a:srgbClr val="E5E5E5"/>
        </a:accent6>
        <a:hlink>
          <a:srgbClr val="006600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6600"/>
        </a:dk1>
        <a:lt1>
          <a:srgbClr val="FFCC99"/>
        </a:lt1>
        <a:dk2>
          <a:srgbClr val="000000"/>
        </a:dk2>
        <a:lt2>
          <a:srgbClr val="B2B2B2"/>
        </a:lt2>
        <a:accent1>
          <a:srgbClr val="FFFFFF"/>
        </a:accent1>
        <a:accent2>
          <a:srgbClr val="FFFF66"/>
        </a:accent2>
        <a:accent3>
          <a:srgbClr val="FFE2CA"/>
        </a:accent3>
        <a:accent4>
          <a:srgbClr val="005700"/>
        </a:accent4>
        <a:accent5>
          <a:srgbClr val="FFFFFF"/>
        </a:accent5>
        <a:accent6>
          <a:srgbClr val="E5E55B"/>
        </a:accent6>
        <a:hlink>
          <a:srgbClr val="5B5B89"/>
        </a:hlink>
        <a:folHlink>
          <a:srgbClr val="3366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3240</Words>
  <Application>WPS 演示</Application>
  <PresentationFormat>在屏幕上显示</PresentationFormat>
  <Paragraphs>611</Paragraphs>
  <Slides>28</Slides>
  <Notes>28</Notes>
  <HiddenSlides>0</HiddenSlides>
  <MMClips>0</MMClips>
  <ScaleCrop>false</ScaleCrop>
  <HeadingPairs>
    <vt:vector size="6" baseType="variant">
      <vt:variant>
        <vt:lpstr>已用的字体</vt:lpstr>
      </vt:variant>
      <vt:variant>
        <vt:i4>24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53" baseType="lpstr">
      <vt:lpstr>Arial</vt:lpstr>
      <vt:lpstr>宋体</vt:lpstr>
      <vt:lpstr>Wingdings</vt:lpstr>
      <vt:lpstr>华文新魏</vt:lpstr>
      <vt:lpstr>华文行楷</vt:lpstr>
      <vt:lpstr>楷体_GB2312</vt:lpstr>
      <vt:lpstr>新宋体</vt:lpstr>
      <vt:lpstr>Times New Roman</vt:lpstr>
      <vt:lpstr>黑体</vt:lpstr>
      <vt:lpstr>Tahoma</vt:lpstr>
      <vt:lpstr>华文彩云</vt:lpstr>
      <vt:lpstr>標楷體</vt:lpstr>
      <vt:lpstr>全真疊圓體</vt:lpstr>
      <vt:lpstr>MingLiU-ExtB</vt:lpstr>
      <vt:lpstr>PMingLiU</vt:lpstr>
      <vt:lpstr>仿宋_GB2312</vt:lpstr>
      <vt:lpstr>仿宋</vt:lpstr>
      <vt:lpstr>Comic Sans MS</vt:lpstr>
      <vt:lpstr>Alba Matter</vt:lpstr>
      <vt:lpstr>Segoe Print</vt:lpstr>
      <vt:lpstr>Symbol</vt:lpstr>
      <vt:lpstr>微软雅黑</vt:lpstr>
      <vt:lpstr>Arial Unicode MS</vt:lpstr>
      <vt:lpstr>隶书</vt:lpstr>
      <vt:lpstr>万里长城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钱塘中学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贺宏伟</dc:creator>
  <dc:description>www.czsx.com.cn</dc:description>
  <cp:lastModifiedBy>官田民</cp:lastModifiedBy>
  <cp:revision>82</cp:revision>
  <dcterms:created xsi:type="dcterms:W3CDTF">2007-12-14T15:12:11Z</dcterms:created>
  <dcterms:modified xsi:type="dcterms:W3CDTF">2020-12-18T09:42:47Z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2052-11.1.0.10228</vt:lpwstr>
  </property>
</Properties>
</file>