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5"/>
  </p:handoutMasterIdLst>
  <p:sldIdLst>
    <p:sldId id="257" r:id="rId3"/>
    <p:sldId id="258" r:id="rId5"/>
    <p:sldId id="259" r:id="rId6"/>
    <p:sldId id="260" r:id="rId7"/>
    <p:sldId id="262" r:id="rId8"/>
    <p:sldId id="263" r:id="rId9"/>
    <p:sldId id="261" r:id="rId10"/>
    <p:sldId id="265" r:id="rId11"/>
    <p:sldId id="266" r:id="rId12"/>
    <p:sldId id="267" r:id="rId13"/>
    <p:sldId id="268" r:id="rId14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6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64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这节课我们开始学习第二章程序设计初步，一起来学习和体验程序设计的过程和思路。</a:t>
            </a: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关于程序，你会想到些什么？开始菜单中有程序、</a:t>
            </a:r>
            <a:r>
              <a:rPr lang="en-US" altLang="zh-CN" dirty="0"/>
              <a:t>word</a:t>
            </a:r>
            <a:r>
              <a:rPr lang="zh-CN" altLang="en-US" dirty="0"/>
              <a:t>、</a:t>
            </a:r>
            <a:r>
              <a:rPr lang="en-US" altLang="zh-CN" dirty="0"/>
              <a:t>ppt</a:t>
            </a:r>
            <a:r>
              <a:rPr lang="zh-CN" altLang="en-US" dirty="0"/>
              <a:t>等软件、游戏、病毒、水果忍者、愤怒的小鸟、微信、</a:t>
            </a:r>
            <a:r>
              <a:rPr lang="en-US" altLang="zh-CN" dirty="0"/>
              <a:t>APP……</a:t>
            </a:r>
            <a:r>
              <a:rPr lang="zh-CN" altLang="en-US" dirty="0"/>
              <a:t>电脑和手机里有很多很多的程序，可以说没有程序，电脑就干不了活了。</a:t>
            </a:r>
            <a:endParaRPr lang="en-US" altLang="zh-CN" dirty="0"/>
          </a:p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那老师这有一个问题？</a:t>
            </a:r>
            <a:r>
              <a:rPr lang="en-US" altLang="zh-CN" dirty="0"/>
              <a:t>Windows xp </a:t>
            </a:r>
            <a:r>
              <a:rPr lang="zh-CN" altLang="en-US" dirty="0"/>
              <a:t>是不是程序？</a:t>
            </a:r>
            <a:r>
              <a:rPr lang="en-US" altLang="zh-CN" dirty="0"/>
              <a:t>Android </a:t>
            </a:r>
            <a:r>
              <a:rPr lang="zh-CN" altLang="en-US" dirty="0"/>
              <a:t>是不是程序？我们做的</a:t>
            </a:r>
            <a:r>
              <a:rPr lang="en-US" altLang="zh-CN" dirty="0"/>
              <a:t>PPT</a:t>
            </a:r>
            <a:r>
              <a:rPr lang="zh-CN" altLang="en-US" dirty="0"/>
              <a:t>作业是不是程序？我们提交的</a:t>
            </a:r>
            <a:r>
              <a:rPr lang="en-US" altLang="zh-CN" dirty="0"/>
              <a:t>PS</a:t>
            </a:r>
            <a:r>
              <a:rPr lang="zh-CN" altLang="en-US" dirty="0"/>
              <a:t>作业是不是程序？</a:t>
            </a:r>
            <a:endParaRPr lang="en-US" altLang="zh-CN" dirty="0"/>
          </a:p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那程序到底是什么呢？</a:t>
            </a:r>
            <a:endParaRPr lang="en-US" altLang="zh-CN" dirty="0"/>
          </a:p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计算机语言（</a:t>
            </a:r>
            <a:r>
              <a:rPr lang="en-US" altLang="zh-CN" dirty="0"/>
              <a:t>Computer Language</a:t>
            </a:r>
            <a:r>
              <a:rPr lang="zh-CN" altLang="en-US" dirty="0"/>
              <a:t>）指用于人与计算机之间通讯的语言。计算机语言是人与计算机之间传递信息的媒介。计算机系统最大特征是指令通过一种语言传达给机器。</a:t>
            </a:r>
            <a:endParaRPr lang="en-US" altLang="zh-CN" dirty="0"/>
          </a:p>
          <a:p>
            <a:pPr lvl="0" eaLnBrk="1" hangingPunct="1"/>
            <a:r>
              <a:rPr lang="zh-CN" altLang="en-US" dirty="0"/>
              <a:t>电脑每做的一次动作，一个步骤，都是按照已经用计算机语言编好的程序来执行，程序是计算机要执行的指令的集合，而程序全部都是用我们所掌握的语言来编写的。所以人们要控制计算机一定要通过计算机语言向计算机发出命令。</a:t>
            </a:r>
            <a:endParaRPr lang="en-US" altLang="zh-CN" dirty="0"/>
          </a:p>
          <a:p>
            <a:pPr lvl="0" eaLnBrk="1" hangingPunct="1"/>
            <a:endParaRPr lang="zh-CN" altLang="en-US" dirty="0"/>
          </a:p>
        </p:txBody>
      </p:sp>
      <p:sp>
        <p:nvSpPr>
          <p:cNvPr id="245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8" Type="http://schemas.openxmlformats.org/officeDocument/2006/relationships/image" Target="../media/image8.jpeg"/><Relationship Id="rId7" Type="http://schemas.openxmlformats.org/officeDocument/2006/relationships/image" Target="../media/image7.jpeg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1" Type="http://schemas.openxmlformats.org/officeDocument/2006/relationships/notesSlide" Target="../notesSlides/notesSlide2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6.jpeg"/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3"/>
          <p:cNvSpPr>
            <a:spLocks noGrp="1"/>
          </p:cNvSpPr>
          <p:nvPr>
            <p:ph type="subTitle" idx="1"/>
          </p:nvPr>
        </p:nvSpPr>
        <p:spPr>
          <a:xfrm>
            <a:off x="2497455" y="2025015"/>
            <a:ext cx="7604760" cy="2807970"/>
          </a:xfrm>
        </p:spPr>
        <p:txBody>
          <a:bodyPr vert="horz" wrap="square" lIns="91440" tIns="45720" rIns="91440" bIns="45720" anchor="t"/>
          <a:p>
            <a:pPr eaLnBrk="1" hangingPunct="1">
              <a:buClrTx/>
              <a:buSzTx/>
              <a:buFontTx/>
            </a:pPr>
            <a:r>
              <a:rPr lang="zh-CN" altLang="en-US" sz="5400" dirty="0">
                <a:latin typeface="+mn-lt"/>
                <a:ea typeface="+mn-ea"/>
                <a:cs typeface="+mn-cs"/>
              </a:rPr>
              <a:t>程序设计语言与基础</a:t>
            </a:r>
            <a:endParaRPr lang="en-US" altLang="zh-CN" sz="5400">
              <a:latin typeface="+mn-lt"/>
              <a:ea typeface="+mn-ea"/>
              <a:cs typeface="+mn-cs"/>
            </a:endParaRPr>
          </a:p>
          <a:p>
            <a:pPr eaLnBrk="1" hangingPunct="1">
              <a:buClrTx/>
              <a:buSzTx/>
              <a:buFontTx/>
            </a:pPr>
            <a:endParaRPr lang="en-US" altLang="zh-CN" sz="540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eaLnBrk="1" hangingPunct="1">
              <a:buClrTx/>
              <a:buSzTx/>
              <a:buFontTx/>
            </a:pPr>
            <a:endParaRPr lang="zh-CN" altLang="en-US" sz="54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blind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9" name="Picture 18" descr="C:\Users\mingko\Pictures\新建文件夹\1402686415_199458788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2608263"/>
            <a:ext cx="6300788" cy="42497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Picture 2" descr="C:\Users\mingko\Pictures\新建文件夹\程序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04813"/>
            <a:ext cx="3365500" cy="1866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Picture 12" descr="http://image.tianjimedia.com/imagelist/07/34/xg00319tk71q.gif"/>
          <p:cNvPicPr>
            <a:picLocks noChangeAspect="1"/>
          </p:cNvPicPr>
          <p:nvPr/>
        </p:nvPicPr>
        <p:blipFill>
          <a:blip r:embed="rId3">
            <a:lum bright="-6000" contrast="-12000"/>
          </a:blip>
          <a:stretch>
            <a:fillRect/>
          </a:stretch>
        </p:blipFill>
        <p:spPr>
          <a:xfrm>
            <a:off x="8256588" y="3933825"/>
            <a:ext cx="2089150" cy="13954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078" name="Picture 16" descr="C:\Users\mingko\Pictures\新建文件夹\cb02b9c8ccc5b8602f571e0e5c85353c.jpg"/>
          <p:cNvPicPr>
            <a:picLocks noChangeAspect="1"/>
          </p:cNvPicPr>
          <p:nvPr/>
        </p:nvPicPr>
        <p:blipFill>
          <a:blip r:embed="rId4">
            <a:lum bright="-6000" contrast="-12000"/>
          </a:blip>
          <a:stretch>
            <a:fillRect/>
          </a:stretch>
        </p:blipFill>
        <p:spPr>
          <a:xfrm>
            <a:off x="8183563" y="5432425"/>
            <a:ext cx="2160587" cy="130968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" name="Picture 17" descr="C:\Users\mingko\Pictures\新建文件夹\未标题-2.jpg"/>
          <p:cNvPicPr>
            <a:picLocks noChangeAspect="1"/>
          </p:cNvPicPr>
          <p:nvPr/>
        </p:nvPicPr>
        <p:blipFill>
          <a:blip r:embed="rId5">
            <a:lum bright="-6000" contrast="-12000"/>
          </a:blip>
          <a:stretch>
            <a:fillRect/>
          </a:stretch>
        </p:blipFill>
        <p:spPr>
          <a:xfrm>
            <a:off x="4872038" y="269875"/>
            <a:ext cx="2006600" cy="20066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081" name="Picture 23" descr="C:\Users\mingko\Pictures\新建文件夹\0003480.jpg"/>
          <p:cNvPicPr>
            <a:picLocks noChangeAspect="1"/>
          </p:cNvPicPr>
          <p:nvPr/>
        </p:nvPicPr>
        <p:blipFill>
          <a:blip r:embed="rId6">
            <a:lum bright="-6000" contrast="-12000"/>
          </a:blip>
          <a:stretch>
            <a:fillRect/>
          </a:stretch>
        </p:blipFill>
        <p:spPr>
          <a:xfrm>
            <a:off x="7535863" y="260350"/>
            <a:ext cx="2786062" cy="20066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088" name="Picture 34" descr="E:\日常教学\电脑绘画\课堂\第五课\提高任务：自然笔刷边缘\tt-42.jpg"/>
          <p:cNvPicPr>
            <a:picLocks noChangeAspect="1"/>
          </p:cNvPicPr>
          <p:nvPr/>
        </p:nvPicPr>
        <p:blipFill>
          <a:blip r:embed="rId7">
            <a:lum bright="-6000" contrast="-12000"/>
          </a:blip>
          <a:stretch>
            <a:fillRect/>
          </a:stretch>
        </p:blipFill>
        <p:spPr>
          <a:xfrm>
            <a:off x="5807075" y="5386388"/>
            <a:ext cx="2160588" cy="1355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092" name="图片 3091" descr="3bb2248743f5aa12c75cc37b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72488" y="4508500"/>
            <a:ext cx="1093787" cy="1584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4" name="图片 3093" descr="01300000300452122854043546547"/>
          <p:cNvPicPr>
            <a:picLocks noChangeAspect="1"/>
          </p:cNvPicPr>
          <p:nvPr/>
        </p:nvPicPr>
        <p:blipFill>
          <a:blip r:embed="rId9">
            <a:lum bright="-6000" contrast="-12000"/>
          </a:blip>
          <a:stretch>
            <a:fillRect/>
          </a:stretch>
        </p:blipFill>
        <p:spPr>
          <a:xfrm>
            <a:off x="8307388" y="2335213"/>
            <a:ext cx="2036762" cy="15255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70" decel="100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770" decel="100000"/>
                                        <p:tgtEl>
                                          <p:spTgt spid="30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992313" y="1916113"/>
            <a:ext cx="8229600" cy="13446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/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计算机程序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是由人根据一定的需要事先编写的一系列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控制计算机工作的命令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25" y="836613"/>
            <a:ext cx="4897438" cy="817563"/>
          </a:xfrm>
        </p:spPr>
        <p:txBody>
          <a:bodyPr vert="horz" wrap="square" lIns="91440" tIns="45720" rIns="91440" bIns="45720" numCol="1" anchor="ctr" anchorCtr="0" compatLnSpc="1"/>
          <a:p>
            <a:pPr algn="l" eaLnBrk="1" hangingPunct="1"/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什么是计算机程序？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7" name="矩形 5136"/>
          <p:cNvSpPr/>
          <p:nvPr/>
        </p:nvSpPr>
        <p:spPr>
          <a:xfrm>
            <a:off x="1774825" y="4076700"/>
            <a:ext cx="22860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>
                <a:ln w="63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程序、软件</a:t>
            </a:r>
            <a:endParaRPr lang="zh-CN" altLang="en-US" sz="3600">
              <a:ln w="63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8" name="矩形 5137"/>
          <p:cNvSpPr/>
          <p:nvPr/>
        </p:nvSpPr>
        <p:spPr>
          <a:xfrm>
            <a:off x="1774825" y="5589588"/>
            <a:ext cx="22860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>
                <a:ln w="63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数据、文档</a:t>
            </a:r>
            <a:endParaRPr lang="zh-CN" altLang="en-US" sz="3600">
              <a:ln w="63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9" name="直接连接符 5138"/>
          <p:cNvSpPr/>
          <p:nvPr/>
        </p:nvSpPr>
        <p:spPr>
          <a:xfrm>
            <a:off x="1524000" y="4941888"/>
            <a:ext cx="9144000" cy="0"/>
          </a:xfrm>
          <a:prstGeom prst="line">
            <a:avLst/>
          </a:prstGeom>
          <a:ln w="31750" cap="flat" cmpd="sng">
            <a:solidFill>
              <a:srgbClr val="FF66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5143" name="组合 5142"/>
          <p:cNvGrpSpPr/>
          <p:nvPr/>
        </p:nvGrpSpPr>
        <p:grpSpPr>
          <a:xfrm>
            <a:off x="4583113" y="3562350"/>
            <a:ext cx="5257800" cy="3117850"/>
            <a:chOff x="1927" y="2244"/>
            <a:chExt cx="3312" cy="1964"/>
          </a:xfrm>
        </p:grpSpPr>
        <p:pic>
          <p:nvPicPr>
            <p:cNvPr id="5128" name="Picture 12" descr="http://image.tianjimedia.com/imagelist/07/34/xg00319tk71q.gif"/>
            <p:cNvPicPr>
              <a:picLocks noChangeAspect="1"/>
            </p:cNvPicPr>
            <p:nvPr/>
          </p:nvPicPr>
          <p:blipFill>
            <a:blip r:embed="rId1">
              <a:lum bright="-6000" contrast="-12000"/>
            </a:blip>
            <a:stretch>
              <a:fillRect/>
            </a:stretch>
          </p:blipFill>
          <p:spPr>
            <a:xfrm>
              <a:off x="4286" y="2251"/>
              <a:ext cx="945" cy="709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29" name="Picture 16" descr="C:\Users\mingko\Pictures\新建文件夹\cb02b9c8ccc5b8602f571e0e5c85353c.jpg"/>
            <p:cNvPicPr>
              <a:picLocks noChangeAspect="1"/>
            </p:cNvPicPr>
            <p:nvPr/>
          </p:nvPicPr>
          <p:blipFill>
            <a:blip r:embed="rId2">
              <a:lum bright="-6000" contrast="-12000"/>
            </a:blip>
            <a:stretch>
              <a:fillRect/>
            </a:stretch>
          </p:blipFill>
          <p:spPr>
            <a:xfrm>
              <a:off x="3684" y="3249"/>
              <a:ext cx="1555" cy="943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33" name="Picture 34" descr="E:\日常教学\电脑绘画\课堂\第五课\提高任务：自然笔刷边缘\tt-42.jpg"/>
            <p:cNvPicPr>
              <a:picLocks noChangeAspect="1"/>
            </p:cNvPicPr>
            <p:nvPr/>
          </p:nvPicPr>
          <p:blipFill>
            <a:blip r:embed="rId3">
              <a:lum bright="-6000" contrast="-12000"/>
            </a:blip>
            <a:stretch>
              <a:fillRect/>
            </a:stretch>
          </p:blipFill>
          <p:spPr>
            <a:xfrm>
              <a:off x="1927" y="3240"/>
              <a:ext cx="1452" cy="968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40" name="Picture 23" descr="C:\Users\mingko\Pictures\新建文件夹\0003480.jpg"/>
            <p:cNvPicPr>
              <a:picLocks noChangeAspect="1"/>
            </p:cNvPicPr>
            <p:nvPr/>
          </p:nvPicPr>
          <p:blipFill>
            <a:blip r:embed="rId4">
              <a:lum bright="-6000" contrast="-12000"/>
            </a:blip>
            <a:stretch>
              <a:fillRect/>
            </a:stretch>
          </p:blipFill>
          <p:spPr>
            <a:xfrm>
              <a:off x="3016" y="2257"/>
              <a:ext cx="998" cy="719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42" name="Picture 17" descr="C:\Users\mingko\Pictures\新建文件夹\未标题-2.jpg"/>
            <p:cNvPicPr>
              <a:picLocks noChangeAspect="1"/>
            </p:cNvPicPr>
            <p:nvPr/>
          </p:nvPicPr>
          <p:blipFill>
            <a:blip r:embed="rId5">
              <a:lum bright="-6000" contrast="-12000"/>
            </a:blip>
            <a:stretch>
              <a:fillRect/>
            </a:stretch>
          </p:blipFill>
          <p:spPr>
            <a:xfrm>
              <a:off x="1927" y="2244"/>
              <a:ext cx="726" cy="726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1919288" y="1463675"/>
            <a:ext cx="4648200" cy="885825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2800" b="1" dirty="0">
                <a:solidFill>
                  <a:srgbClr val="FF0000"/>
                </a:solidFill>
                <a:ea typeface="隶书" panose="02010509060101010101" pitchFamily="49" charset="-122"/>
              </a:rPr>
              <a:t>计算机语言的种类</a:t>
            </a:r>
            <a:endParaRPr lang="zh-CN" altLang="en-US" sz="28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grpSp>
        <p:nvGrpSpPr>
          <p:cNvPr id="7171" name="Group 15"/>
          <p:cNvGrpSpPr/>
          <p:nvPr/>
        </p:nvGrpSpPr>
        <p:grpSpPr>
          <a:xfrm>
            <a:off x="2452688" y="2984500"/>
            <a:ext cx="2295525" cy="3324225"/>
            <a:chOff x="576" y="1836"/>
            <a:chExt cx="1446" cy="2094"/>
          </a:xfrm>
        </p:grpSpPr>
        <p:sp>
          <p:nvSpPr>
            <p:cNvPr id="7188" name="AutoShape 16"/>
            <p:cNvSpPr/>
            <p:nvPr/>
          </p:nvSpPr>
          <p:spPr>
            <a:xfrm>
              <a:off x="576" y="1942"/>
              <a:ext cx="1446" cy="1988"/>
            </a:xfrm>
            <a:prstGeom prst="roundRect">
              <a:avLst>
                <a:gd name="adj" fmla="val 4690"/>
              </a:avLst>
            </a:prstGeom>
            <a:noFill/>
            <a:ln w="57150" cap="flat" cmpd="sng">
              <a:solidFill>
                <a:schemeClr val="fol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2" name="AutoShape 17"/>
            <p:cNvSpPr>
              <a:spLocks noChangeArrowheads="1"/>
            </p:cNvSpPr>
            <p:nvPr/>
          </p:nvSpPr>
          <p:spPr bwMode="gray">
            <a:xfrm>
              <a:off x="712" y="1852"/>
              <a:ext cx="1174" cy="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gamma/>
                    <a:shade val="38824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3882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90" name="AutoShape 18"/>
            <p:cNvSpPr/>
            <p:nvPr/>
          </p:nvSpPr>
          <p:spPr>
            <a:xfrm flipH="1">
              <a:off x="1773" y="1897"/>
              <a:ext cx="45" cy="91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91" name="AutoShape 19"/>
            <p:cNvSpPr/>
            <p:nvPr/>
          </p:nvSpPr>
          <p:spPr>
            <a:xfrm flipH="1">
              <a:off x="776" y="1897"/>
              <a:ext cx="46" cy="91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92" name="Text Box 20"/>
            <p:cNvSpPr txBox="1"/>
            <p:nvPr/>
          </p:nvSpPr>
          <p:spPr>
            <a:xfrm>
              <a:off x="882" y="1836"/>
              <a:ext cx="864" cy="1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机器语言</a:t>
              </a:r>
              <a:endParaRPr lang="en-US" altLang="zh-CN" sz="14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93" name="Text Box 21"/>
            <p:cNvSpPr txBox="1"/>
            <p:nvPr/>
          </p:nvSpPr>
          <p:spPr>
            <a:xfrm>
              <a:off x="624" y="2106"/>
              <a:ext cx="1344" cy="16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直接用二进制代码指令表达的计算机语言，指令是用</a:t>
              </a: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0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和</a:t>
              </a: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组成的一串代码，机器能直接识别，但人很难记忆和识别。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eaLnBrk="0" hangingPunct="0"/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algn="ctr" eaLnBrk="0" hangingPunct="0"/>
              <a:r>
                <a:rPr lang="en-US" altLang="zh-CN" b="1" i="1">
                  <a:solidFill>
                    <a:srgbClr val="7030A0"/>
                  </a:solidFill>
                  <a:latin typeface="Arial" panose="020B0604020202020204" pitchFamily="34" charset="0"/>
                </a:rPr>
                <a:t>1001000101001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27"/>
          <p:cNvGrpSpPr/>
          <p:nvPr/>
        </p:nvGrpSpPr>
        <p:grpSpPr>
          <a:xfrm>
            <a:off x="4030663" y="1790700"/>
            <a:ext cx="3227387" cy="4087813"/>
            <a:chOff x="2506637" y="1144568"/>
            <a:chExt cx="3227388" cy="4087813"/>
          </a:xfrm>
        </p:grpSpPr>
        <p:sp>
          <p:nvSpPr>
            <p:cNvPr id="7181" name="AutoShape 4"/>
            <p:cNvSpPr/>
            <p:nvPr/>
          </p:nvSpPr>
          <p:spPr>
            <a:xfrm>
              <a:off x="3438500" y="2076431"/>
              <a:ext cx="2295525" cy="3155950"/>
            </a:xfrm>
            <a:prstGeom prst="roundRect">
              <a:avLst>
                <a:gd name="adj" fmla="val 4690"/>
              </a:avLst>
            </a:prstGeom>
            <a:noFill/>
            <a:ln w="571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8" name="AutoShape 5"/>
            <p:cNvSpPr>
              <a:spLocks noChangeArrowheads="1"/>
            </p:cNvSpPr>
            <p:nvPr/>
          </p:nvSpPr>
          <p:spPr bwMode="gray">
            <a:xfrm>
              <a:off x="3671862" y="1938318"/>
              <a:ext cx="1863725" cy="2873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83" name="AutoShape 6"/>
            <p:cNvSpPr/>
            <p:nvPr/>
          </p:nvSpPr>
          <p:spPr>
            <a:xfrm flipH="1">
              <a:off x="5348262" y="2014518"/>
              <a:ext cx="73025" cy="144463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4" name="AutoShape 7"/>
            <p:cNvSpPr/>
            <p:nvPr/>
          </p:nvSpPr>
          <p:spPr>
            <a:xfrm flipH="1">
              <a:off x="3757587" y="2004993"/>
              <a:ext cx="71438" cy="144463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5" name="Freeform 12"/>
            <p:cNvSpPr/>
            <p:nvPr/>
          </p:nvSpPr>
          <p:spPr bwMode="gray">
            <a:xfrm>
              <a:off x="2506637" y="1144568"/>
              <a:ext cx="1466850" cy="1157288"/>
            </a:xfrm>
            <a:custGeom>
              <a:avLst/>
              <a:gdLst/>
              <a:ahLst/>
              <a:cxnLst>
                <a:cxn ang="0">
                  <a:pos x="0" y="774"/>
                </a:cxn>
                <a:cxn ang="0">
                  <a:pos x="2" y="770"/>
                </a:cxn>
                <a:cxn ang="0">
                  <a:pos x="8" y="754"/>
                </a:cxn>
                <a:cxn ang="0">
                  <a:pos x="16" y="730"/>
                </a:cxn>
                <a:cxn ang="0">
                  <a:pos x="32" y="698"/>
                </a:cxn>
                <a:cxn ang="0">
                  <a:pos x="50" y="660"/>
                </a:cxn>
                <a:cxn ang="0">
                  <a:pos x="76" y="618"/>
                </a:cxn>
                <a:cxn ang="0">
                  <a:pos x="106" y="574"/>
                </a:cxn>
                <a:cxn ang="0">
                  <a:pos x="142" y="528"/>
                </a:cxn>
                <a:cxn ang="0">
                  <a:pos x="186" y="482"/>
                </a:cxn>
                <a:cxn ang="0">
                  <a:pos x="236" y="438"/>
                </a:cxn>
                <a:cxn ang="0">
                  <a:pos x="294" y="398"/>
                </a:cxn>
                <a:cxn ang="0">
                  <a:pos x="360" y="360"/>
                </a:cxn>
                <a:cxn ang="0">
                  <a:pos x="426" y="332"/>
                </a:cxn>
                <a:cxn ang="0">
                  <a:pos x="488" y="314"/>
                </a:cxn>
                <a:cxn ang="0">
                  <a:pos x="544" y="304"/>
                </a:cxn>
                <a:cxn ang="0">
                  <a:pos x="594" y="300"/>
                </a:cxn>
                <a:cxn ang="0">
                  <a:pos x="638" y="300"/>
                </a:cxn>
                <a:cxn ang="0">
                  <a:pos x="678" y="304"/>
                </a:cxn>
                <a:cxn ang="0">
                  <a:pos x="710" y="312"/>
                </a:cxn>
                <a:cxn ang="0">
                  <a:pos x="736" y="320"/>
                </a:cxn>
                <a:cxn ang="0">
                  <a:pos x="754" y="326"/>
                </a:cxn>
                <a:cxn ang="0">
                  <a:pos x="766" y="332"/>
                </a:cxn>
                <a:cxn ang="0">
                  <a:pos x="770" y="334"/>
                </a:cxn>
                <a:cxn ang="0">
                  <a:pos x="680" y="476"/>
                </a:cxn>
                <a:cxn ang="0">
                  <a:pos x="982" y="370"/>
                </a:cxn>
                <a:cxn ang="0">
                  <a:pos x="912" y="0"/>
                </a:cxn>
                <a:cxn ang="0">
                  <a:pos x="854" y="150"/>
                </a:cxn>
                <a:cxn ang="0">
                  <a:pos x="850" y="148"/>
                </a:cxn>
                <a:cxn ang="0">
                  <a:pos x="838" y="142"/>
                </a:cxn>
                <a:cxn ang="0">
                  <a:pos x="822" y="134"/>
                </a:cxn>
                <a:cxn ang="0">
                  <a:pos x="798" y="126"/>
                </a:cxn>
                <a:cxn ang="0">
                  <a:pos x="768" y="120"/>
                </a:cxn>
                <a:cxn ang="0">
                  <a:pos x="732" y="114"/>
                </a:cxn>
                <a:cxn ang="0">
                  <a:pos x="692" y="110"/>
                </a:cxn>
                <a:cxn ang="0">
                  <a:pos x="646" y="110"/>
                </a:cxn>
                <a:cxn ang="0">
                  <a:pos x="596" y="116"/>
                </a:cxn>
                <a:cxn ang="0">
                  <a:pos x="540" y="126"/>
                </a:cxn>
                <a:cxn ang="0">
                  <a:pos x="482" y="146"/>
                </a:cxn>
                <a:cxn ang="0">
                  <a:pos x="422" y="172"/>
                </a:cxn>
                <a:cxn ang="0">
                  <a:pos x="356" y="210"/>
                </a:cxn>
                <a:cxn ang="0">
                  <a:pos x="290" y="258"/>
                </a:cxn>
                <a:cxn ang="0">
                  <a:pos x="230" y="310"/>
                </a:cxn>
                <a:cxn ang="0">
                  <a:pos x="178" y="364"/>
                </a:cxn>
                <a:cxn ang="0">
                  <a:pos x="136" y="422"/>
                </a:cxn>
                <a:cxn ang="0">
                  <a:pos x="100" y="480"/>
                </a:cxn>
                <a:cxn ang="0">
                  <a:pos x="72" y="536"/>
                </a:cxn>
                <a:cxn ang="0">
                  <a:pos x="48" y="590"/>
                </a:cxn>
                <a:cxn ang="0">
                  <a:pos x="30" y="640"/>
                </a:cxn>
                <a:cxn ang="0">
                  <a:pos x="18" y="684"/>
                </a:cxn>
                <a:cxn ang="0">
                  <a:pos x="8" y="722"/>
                </a:cxn>
                <a:cxn ang="0">
                  <a:pos x="4" y="750"/>
                </a:cxn>
                <a:cxn ang="0">
                  <a:pos x="0" y="768"/>
                </a:cxn>
                <a:cxn ang="0">
                  <a:pos x="0" y="774"/>
                </a:cxn>
              </a:cxnLst>
              <a:rect l="0" t="0" r="r" b="b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57647"/>
                    <a:invGamma/>
                    <a:alpha val="32001"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1270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86" name="Text Box 13"/>
            <p:cNvSpPr txBox="1"/>
            <p:nvPr/>
          </p:nvSpPr>
          <p:spPr>
            <a:xfrm>
              <a:off x="3929037" y="1909743"/>
              <a:ext cx="1428750" cy="3067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汇编语言</a:t>
              </a:r>
              <a:endParaRPr lang="en-US" altLang="zh-CN" sz="14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87" name="Text Box 22"/>
            <p:cNvSpPr txBox="1"/>
            <p:nvPr/>
          </p:nvSpPr>
          <p:spPr>
            <a:xfrm>
              <a:off x="3519462" y="2309793"/>
              <a:ext cx="2133600" cy="25844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dirty="0">
                  <a:latin typeface="Arial" panose="020B0604020202020204" pitchFamily="34" charset="0"/>
                </a:rPr>
                <a:t>用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英文缩写</a:t>
              </a:r>
              <a:r>
                <a:rPr lang="zh-CN" altLang="en-US" dirty="0">
                  <a:latin typeface="Arial" panose="020B0604020202020204" pitchFamily="34" charset="0"/>
                </a:rPr>
                <a:t>来替代一个特定的指令的二进制串，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比较容易记忆和识别。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eaLnBrk="0" hangingPunct="0"/>
              <a:r>
                <a:rPr lang="zh-CN" altLang="en-US" dirty="0">
                  <a:latin typeface="Arial" panose="020B0604020202020204" pitchFamily="34" charset="0"/>
                </a:rPr>
                <a:t>实质和机器语言是相同的，都是直接对硬件操作，</a:t>
              </a:r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eaLnBrk="0" hangingPunct="0"/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algn="ctr" eaLnBrk="0" hangingPunct="0"/>
              <a:r>
                <a:rPr lang="en-US" altLang="zh-CN" b="1" i="1">
                  <a:solidFill>
                    <a:srgbClr val="7030A0"/>
                  </a:solidFill>
                  <a:latin typeface="Arial" panose="020B0604020202020204" pitchFamily="34" charset="0"/>
                </a:rPr>
                <a:t>A </a:t>
              </a:r>
              <a:r>
                <a:rPr lang="en-US" altLang="zh-CN" b="1" i="1" err="1">
                  <a:solidFill>
                    <a:srgbClr val="7030A0"/>
                  </a:solidFill>
                  <a:latin typeface="Arial" panose="020B0604020202020204" pitchFamily="34" charset="0"/>
                </a:rPr>
                <a:t>mov</a:t>
              </a:r>
              <a:r>
                <a:rPr lang="en-US" altLang="zh-CN" b="1" i="1">
                  <a:solidFill>
                    <a:srgbClr val="7030A0"/>
                  </a:solidFill>
                  <a:latin typeface="Arial" panose="020B0604020202020204" pitchFamily="34" charset="0"/>
                </a:rPr>
                <a:t> B</a:t>
              </a:r>
              <a:endParaRPr lang="en-US" altLang="zh-CN" b="1" i="1">
                <a:solidFill>
                  <a:srgbClr val="7030A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28"/>
          <p:cNvGrpSpPr/>
          <p:nvPr/>
        </p:nvGrpSpPr>
        <p:grpSpPr>
          <a:xfrm>
            <a:off x="6611938" y="1289050"/>
            <a:ext cx="3155950" cy="4087813"/>
            <a:chOff x="5087912" y="642918"/>
            <a:chExt cx="3155950" cy="4087813"/>
          </a:xfrm>
        </p:grpSpPr>
        <p:sp>
          <p:nvSpPr>
            <p:cNvPr id="6" name="Freeform 3"/>
            <p:cNvSpPr/>
            <p:nvPr/>
          </p:nvSpPr>
          <p:spPr bwMode="gray">
            <a:xfrm>
              <a:off x="5087912" y="642918"/>
              <a:ext cx="1466850" cy="1155700"/>
            </a:xfrm>
            <a:custGeom>
              <a:avLst/>
              <a:gdLst/>
              <a:ahLst/>
              <a:cxnLst>
                <a:cxn ang="0">
                  <a:pos x="0" y="774"/>
                </a:cxn>
                <a:cxn ang="0">
                  <a:pos x="2" y="770"/>
                </a:cxn>
                <a:cxn ang="0">
                  <a:pos x="8" y="754"/>
                </a:cxn>
                <a:cxn ang="0">
                  <a:pos x="16" y="730"/>
                </a:cxn>
                <a:cxn ang="0">
                  <a:pos x="32" y="698"/>
                </a:cxn>
                <a:cxn ang="0">
                  <a:pos x="50" y="660"/>
                </a:cxn>
                <a:cxn ang="0">
                  <a:pos x="76" y="618"/>
                </a:cxn>
                <a:cxn ang="0">
                  <a:pos x="106" y="574"/>
                </a:cxn>
                <a:cxn ang="0">
                  <a:pos x="142" y="528"/>
                </a:cxn>
                <a:cxn ang="0">
                  <a:pos x="186" y="482"/>
                </a:cxn>
                <a:cxn ang="0">
                  <a:pos x="236" y="438"/>
                </a:cxn>
                <a:cxn ang="0">
                  <a:pos x="294" y="398"/>
                </a:cxn>
                <a:cxn ang="0">
                  <a:pos x="360" y="360"/>
                </a:cxn>
                <a:cxn ang="0">
                  <a:pos x="426" y="332"/>
                </a:cxn>
                <a:cxn ang="0">
                  <a:pos x="488" y="314"/>
                </a:cxn>
                <a:cxn ang="0">
                  <a:pos x="544" y="304"/>
                </a:cxn>
                <a:cxn ang="0">
                  <a:pos x="594" y="300"/>
                </a:cxn>
                <a:cxn ang="0">
                  <a:pos x="638" y="300"/>
                </a:cxn>
                <a:cxn ang="0">
                  <a:pos x="678" y="304"/>
                </a:cxn>
                <a:cxn ang="0">
                  <a:pos x="710" y="312"/>
                </a:cxn>
                <a:cxn ang="0">
                  <a:pos x="736" y="320"/>
                </a:cxn>
                <a:cxn ang="0">
                  <a:pos x="754" y="326"/>
                </a:cxn>
                <a:cxn ang="0">
                  <a:pos x="766" y="332"/>
                </a:cxn>
                <a:cxn ang="0">
                  <a:pos x="770" y="334"/>
                </a:cxn>
                <a:cxn ang="0">
                  <a:pos x="680" y="476"/>
                </a:cxn>
                <a:cxn ang="0">
                  <a:pos x="982" y="370"/>
                </a:cxn>
                <a:cxn ang="0">
                  <a:pos x="912" y="0"/>
                </a:cxn>
                <a:cxn ang="0">
                  <a:pos x="854" y="150"/>
                </a:cxn>
                <a:cxn ang="0">
                  <a:pos x="850" y="148"/>
                </a:cxn>
                <a:cxn ang="0">
                  <a:pos x="838" y="142"/>
                </a:cxn>
                <a:cxn ang="0">
                  <a:pos x="822" y="134"/>
                </a:cxn>
                <a:cxn ang="0">
                  <a:pos x="798" y="126"/>
                </a:cxn>
                <a:cxn ang="0">
                  <a:pos x="768" y="120"/>
                </a:cxn>
                <a:cxn ang="0">
                  <a:pos x="732" y="114"/>
                </a:cxn>
                <a:cxn ang="0">
                  <a:pos x="692" y="110"/>
                </a:cxn>
                <a:cxn ang="0">
                  <a:pos x="646" y="110"/>
                </a:cxn>
                <a:cxn ang="0">
                  <a:pos x="596" y="116"/>
                </a:cxn>
                <a:cxn ang="0">
                  <a:pos x="540" y="126"/>
                </a:cxn>
                <a:cxn ang="0">
                  <a:pos x="482" y="146"/>
                </a:cxn>
                <a:cxn ang="0">
                  <a:pos x="422" y="172"/>
                </a:cxn>
                <a:cxn ang="0">
                  <a:pos x="356" y="210"/>
                </a:cxn>
                <a:cxn ang="0">
                  <a:pos x="290" y="258"/>
                </a:cxn>
                <a:cxn ang="0">
                  <a:pos x="230" y="310"/>
                </a:cxn>
                <a:cxn ang="0">
                  <a:pos x="178" y="364"/>
                </a:cxn>
                <a:cxn ang="0">
                  <a:pos x="136" y="422"/>
                </a:cxn>
                <a:cxn ang="0">
                  <a:pos x="100" y="480"/>
                </a:cxn>
                <a:cxn ang="0">
                  <a:pos x="72" y="536"/>
                </a:cxn>
                <a:cxn ang="0">
                  <a:pos x="48" y="590"/>
                </a:cxn>
                <a:cxn ang="0">
                  <a:pos x="30" y="640"/>
                </a:cxn>
                <a:cxn ang="0">
                  <a:pos x="18" y="684"/>
                </a:cxn>
                <a:cxn ang="0">
                  <a:pos x="8" y="722"/>
                </a:cxn>
                <a:cxn ang="0">
                  <a:pos x="4" y="750"/>
                </a:cxn>
                <a:cxn ang="0">
                  <a:pos x="0" y="768"/>
                </a:cxn>
                <a:cxn ang="0">
                  <a:pos x="0" y="774"/>
                </a:cxn>
              </a:cxnLst>
              <a:rect l="0" t="0" r="r" b="b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90980"/>
                    <a:invGamma/>
                    <a:alpha val="32001"/>
                  </a:schemeClr>
                </a:gs>
                <a:gs pos="100000">
                  <a:schemeClr val="hlink"/>
                </a:gs>
              </a:gsLst>
              <a:lin ang="0" scaled="1"/>
            </a:gradFill>
            <a:ln w="1270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75" name="AutoShape 8"/>
            <p:cNvSpPr/>
            <p:nvPr/>
          </p:nvSpPr>
          <p:spPr>
            <a:xfrm>
              <a:off x="5948337" y="1574781"/>
              <a:ext cx="2295525" cy="3155950"/>
            </a:xfrm>
            <a:prstGeom prst="roundRect">
              <a:avLst>
                <a:gd name="adj" fmla="val 4690"/>
              </a:avLst>
            </a:prstGeom>
            <a:noFill/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6164237" y="1431906"/>
              <a:ext cx="1863725" cy="2873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77" name="AutoShape 10"/>
            <p:cNvSpPr/>
            <p:nvPr/>
          </p:nvSpPr>
          <p:spPr>
            <a:xfrm flipH="1">
              <a:off x="7850162" y="1503343"/>
              <a:ext cx="71438" cy="142875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78" name="AutoShape 11"/>
            <p:cNvSpPr/>
            <p:nvPr/>
          </p:nvSpPr>
          <p:spPr>
            <a:xfrm flipH="1">
              <a:off x="6267425" y="1503343"/>
              <a:ext cx="71438" cy="142875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79" name="Text Box 14"/>
            <p:cNvSpPr txBox="1"/>
            <p:nvPr/>
          </p:nvSpPr>
          <p:spPr>
            <a:xfrm>
              <a:off x="6443637" y="1414443"/>
              <a:ext cx="1343025" cy="3067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zh-CN" altLang="en-US" sz="1400" dirty="0">
                  <a:solidFill>
                    <a:srgbClr val="FFFFFF"/>
                  </a:solidFill>
                  <a:latin typeface="Arial" panose="020B0604020202020204" pitchFamily="34" charset="0"/>
                </a:rPr>
                <a:t>高级语言</a:t>
              </a:r>
              <a:endParaRPr lang="en-US" altLang="zh-CN" sz="1400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80" name="Text Box 23"/>
            <p:cNvSpPr txBox="1"/>
            <p:nvPr/>
          </p:nvSpPr>
          <p:spPr>
            <a:xfrm>
              <a:off x="6034062" y="1776393"/>
              <a:ext cx="2133600" cy="28613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高级语言语法和结构更类似普通英文，且由于远离对硬件的直接操作，使得一般人经过学习之后都可以编程。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eaLnBrk="0" hangingPunct="0"/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目前流行的</a:t>
              </a:r>
              <a:r>
                <a:rPr lang="en-US" altLang="zh-CN" err="1">
                  <a:solidFill>
                    <a:srgbClr val="000000"/>
                  </a:solidFill>
                  <a:latin typeface="Arial" panose="020B0604020202020204" pitchFamily="34" charset="0"/>
                </a:rPr>
                <a:t>vb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、</a:t>
              </a:r>
              <a:r>
                <a:rPr lang="en-US" altLang="zh-CN" err="1">
                  <a:solidFill>
                    <a:srgbClr val="000000"/>
                  </a:solidFill>
                  <a:latin typeface="Arial" panose="020B0604020202020204" pitchFamily="34" charset="0"/>
                </a:rPr>
                <a:t>vc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、</a:t>
              </a:r>
              <a:r>
                <a:rPr lang="en-US" altLang="zh-CN">
                  <a:solidFill>
                    <a:srgbClr val="000000"/>
                  </a:solidFill>
                  <a:latin typeface="Arial" panose="020B0604020202020204" pitchFamily="34" charset="0"/>
                </a:rPr>
                <a:t>FoxPro</a:t>
              </a: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等。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eaLnBrk="0" hangingPunct="0"/>
              <a:endParaRPr lang="en-US" altLang="zh-CN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algn="ctr" eaLnBrk="0" hangingPunct="0"/>
              <a:r>
                <a:rPr lang="en-US" altLang="zh-CN" b="1" i="1">
                  <a:solidFill>
                    <a:srgbClr val="7030A0"/>
                  </a:solidFill>
                  <a:latin typeface="Arial" panose="020B0604020202020204" pitchFamily="34" charset="0"/>
                </a:rPr>
                <a:t> Print  “A”</a:t>
              </a:r>
              <a:endParaRPr lang="en-US" altLang="zh-CN" b="1" i="1">
                <a:solidFill>
                  <a:srgbClr val="7030A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1919288" y="692150"/>
            <a:ext cx="8229600" cy="579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/>
          <a:p>
            <a:pPr marL="342900" indent="-342900" algn="ctr">
              <a:spcBef>
                <a:spcPct val="20000"/>
              </a:spcBef>
            </a:pPr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计算机语言</a:t>
            </a:r>
            <a:r>
              <a:rPr lang="zh-CN" altLang="en-US" sz="3000" dirty="0">
                <a:latin typeface="Arial" panose="020B0604020202020204" pitchFamily="34" charset="0"/>
                <a:ea typeface="黑体" panose="02010609060101010101" pitchFamily="2" charset="-122"/>
              </a:rPr>
              <a:t>指用于人与计算机之间通讯的语言。</a:t>
            </a:r>
            <a:endParaRPr lang="zh-CN" altLang="en-US" sz="30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高级语言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4000"/>
              <a:t>java</a:t>
            </a:r>
            <a:endParaRPr lang="zh-CN" altLang="en-US" sz="4000"/>
          </a:p>
          <a:p>
            <a:r>
              <a:rPr lang="zh-CN" altLang="en-US" sz="4000"/>
              <a:t>C语言</a:t>
            </a:r>
            <a:endParaRPr lang="zh-CN" altLang="en-US" sz="4000"/>
          </a:p>
          <a:p>
            <a:r>
              <a:rPr lang="zh-CN" altLang="en-US" sz="4000"/>
              <a:t>c++</a:t>
            </a:r>
            <a:endParaRPr lang="zh-CN" altLang="en-US" sz="4000"/>
          </a:p>
          <a:p>
            <a:r>
              <a:rPr lang="zh-CN" altLang="en-US" sz="4000"/>
              <a:t>C#</a:t>
            </a:r>
            <a:endParaRPr lang="zh-CN" altLang="en-US" sz="4000"/>
          </a:p>
          <a:p>
            <a:r>
              <a:rPr lang="zh-CN" altLang="en-US" sz="4000"/>
              <a:t>python</a:t>
            </a:r>
            <a:endParaRPr lang="zh-CN" altLang="en-US" sz="4000"/>
          </a:p>
          <a:p>
            <a:endParaRPr lang="zh-CN" altLang="en-US" sz="4000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4685622" y="279365"/>
            <a:ext cx="10852237" cy="5041355"/>
          </a:xfrm>
          <a:prstGeom prst="rect">
            <a:avLst/>
          </a:prstGeo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4000">
                <a:sym typeface="+mn-ea"/>
              </a:rPr>
              <a:t>PHP</a:t>
            </a:r>
            <a:endParaRPr sz="4000">
              <a:sym typeface="+mn-ea"/>
            </a:endParaRPr>
          </a:p>
          <a:p>
            <a:r>
              <a:rPr lang="zh-CN" altLang="en-US" sz="4000"/>
              <a:t>pascal</a:t>
            </a:r>
            <a:endParaRPr lang="zh-CN" altLang="en-US" sz="4000"/>
          </a:p>
          <a:p>
            <a:r>
              <a:rPr lang="zh-CN" altLang="en-US" sz="4000"/>
              <a:t>lisp</a:t>
            </a:r>
            <a:endParaRPr lang="zh-CN" altLang="en-US" sz="4000"/>
          </a:p>
          <a:p>
            <a:r>
              <a:rPr lang="zh-CN" altLang="en-US" sz="4000"/>
              <a:t>prolog</a:t>
            </a:r>
            <a:endParaRPr lang="zh-CN" altLang="en-US" sz="4000"/>
          </a:p>
          <a:p>
            <a:r>
              <a:rPr lang="zh-CN" altLang="en-US" sz="4000"/>
              <a:t>Visual Basic（简称VB）</a:t>
            </a:r>
            <a:endParaRPr lang="zh-CN" altLang="en-US" sz="4000"/>
          </a:p>
          <a:p>
            <a:r>
              <a:rPr lang="zh-CN" altLang="en-US" sz="4000"/>
              <a:t>FoxPro</a:t>
            </a:r>
            <a:endParaRPr lang="zh-CN" altLang="en-US" sz="4000"/>
          </a:p>
          <a:p>
            <a:r>
              <a:rPr lang="zh-CN" altLang="en-US" sz="4000"/>
              <a:t>delphi，易语言，fortran</a:t>
            </a:r>
            <a:endParaRPr lang="zh-CN" altLang="en-US" sz="4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4000"/>
              <a:t>算法：</a:t>
            </a:r>
            <a:endParaRPr lang="zh-CN" altLang="en-US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altLang="zh-CN" sz="7200"/>
              <a:t>解决问题的方法和步骤</a:t>
            </a:r>
            <a:endParaRPr altLang="zh-CN" sz="7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21080" y="2130425"/>
            <a:ext cx="10134600" cy="2799080"/>
          </a:xfrm>
        </p:spPr>
        <p:txBody>
          <a:bodyPr>
            <a:normAutofit/>
          </a:bodyPr>
          <a:lstStyle/>
          <a:p>
            <a:pPr algn="l"/>
            <a:r>
              <a:rPr lang="en-US" altLang="zh-CN" sz="4000" dirty="0">
                <a:effectLst/>
              </a:rPr>
              <a:t>p</a:t>
            </a:r>
            <a:r>
              <a:rPr lang="en-US" altLang="zh-CN" sz="4000" dirty="0" smtClean="0">
                <a:effectLst/>
              </a:rPr>
              <a:t>rint(“30+50”,30+50)</a:t>
            </a:r>
            <a:br>
              <a:rPr lang="en-US" altLang="zh-CN" sz="4000" dirty="0" smtClean="0">
                <a:effectLst/>
              </a:rPr>
            </a:br>
            <a:br>
              <a:rPr lang="en-US" altLang="zh-CN" sz="4000" dirty="0" smtClean="0">
                <a:effectLst/>
              </a:rPr>
            </a:br>
            <a:r>
              <a:rPr lang="en-US" altLang="zh-CN" sz="4000" dirty="0" smtClean="0">
                <a:effectLst/>
              </a:rPr>
              <a:t>print(“(1+2)X4÷3=“),(1+2</a:t>
            </a:r>
            <a:r>
              <a:rPr lang="en-US" altLang="zh-CN" sz="4000" smtClean="0">
                <a:effectLst/>
              </a:rPr>
              <a:t>)*4/3)</a:t>
            </a:r>
            <a:endParaRPr lang="zh-CN" altLang="en-US" sz="40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102360" y="1068705"/>
            <a:ext cx="998664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r =None</a:t>
            </a:r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s =None</a:t>
            </a:r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r =input('请输入半径：')</a:t>
            </a:r>
            <a:endParaRPr lang="en-US" sz="4000" b="0">
              <a:solidFill>
                <a:srgbClr val="FF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s =3.14*(r * r)</a:t>
            </a:r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print('圆的面积为：',s)</a:t>
            </a:r>
            <a:endParaRPr lang="en-US" sz="4000" b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en-US" sz="4000" b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zh-CN" altLang="en-US" sz="4000"/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958807" y="6052385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t>我们在</a:t>
            </a:r>
            <a:r>
              <a:rPr lang="en-US" altLang="zh-CN"/>
              <a:t>Python</a:t>
            </a:r>
            <a:r>
              <a:t>中一步一步来写写试试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输出语句 ：  </a:t>
            </a:r>
            <a:r>
              <a:rPr lang="en-US" altLang="zh-CN"/>
              <a:t>print()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3200">
                <a:sym typeface="+mn-ea"/>
              </a:rPr>
              <a:t>print (</a:t>
            </a:r>
            <a:r>
              <a:rPr lang="en-US" altLang="zh-CN" sz="3200">
                <a:sym typeface="+mn-ea"/>
              </a:rPr>
              <a:t>“</a:t>
            </a:r>
            <a:r>
              <a:rPr sz="3200">
                <a:sym typeface="+mn-ea"/>
              </a:rPr>
              <a:t>我很开心！</a:t>
            </a:r>
            <a:r>
              <a:rPr lang="en-US" altLang="zh-CN" sz="3200">
                <a:sym typeface="+mn-ea"/>
              </a:rPr>
              <a:t>”</a:t>
            </a:r>
            <a:r>
              <a:rPr lang="en-US" altLang="zh-CN" sz="3200">
                <a:sym typeface="+mn-ea"/>
              </a:rPr>
              <a:t>)</a:t>
            </a:r>
            <a:endParaRPr lang="en-US" altLang="zh-CN" sz="3200" dirty="0"/>
          </a:p>
          <a:p>
            <a:r>
              <a:rPr lang="en-US" altLang="zh-CN" sz="3200">
                <a:sym typeface="+mn-ea"/>
              </a:rPr>
              <a:t>print (123)</a:t>
            </a:r>
            <a:endParaRPr lang="en-US" altLang="zh-CN" sz="3200">
              <a:sym typeface="+mn-ea"/>
            </a:endParaRPr>
          </a:p>
          <a:p>
            <a:r>
              <a:rPr lang="en-US" altLang="zh-CN" sz="3200">
                <a:sym typeface="+mn-ea"/>
              </a:rPr>
              <a:t>a=456</a:t>
            </a:r>
            <a:endParaRPr lang="en-US" altLang="zh-CN" sz="3200">
              <a:sym typeface="+mn-ea"/>
            </a:endParaRPr>
          </a:p>
          <a:p>
            <a:r>
              <a:rPr lang="en-US" altLang="zh-CN" sz="3200">
                <a:sym typeface="+mn-ea"/>
              </a:rPr>
              <a:t>print (a)</a:t>
            </a:r>
            <a:endParaRPr lang="en-US" altLang="zh-CN" sz="3200">
              <a:sym typeface="+mn-ea"/>
            </a:endParaRPr>
          </a:p>
          <a:p>
            <a:r>
              <a:rPr lang="en-US" altLang="zh-CN" sz="3200">
                <a:sym typeface="+mn-ea"/>
              </a:rPr>
              <a:t>print (“a”)</a:t>
            </a:r>
            <a:endParaRPr lang="en-US" altLang="zh-CN" sz="3200">
              <a:sym typeface="+mn-ea"/>
            </a:endParaRPr>
          </a:p>
          <a:p>
            <a:r>
              <a:rPr lang="en-US" altLang="zh-CN" sz="3200">
                <a:sym typeface="+mn-ea"/>
              </a:rPr>
              <a:t>print (“(1+2)×4÷3=”,(1+2)*4/3)</a:t>
            </a:r>
            <a:endParaRPr lang="en-US" altLang="zh-CN" sz="3200">
              <a:sym typeface="+mn-ea"/>
            </a:endParaRPr>
          </a:p>
          <a:p>
            <a:endParaRPr lang="en-US" altLang="zh-CN" sz="3200">
              <a:sym typeface="+mn-ea"/>
            </a:endParaRPr>
          </a:p>
          <a:p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920230" y="1697355"/>
            <a:ext cx="3923030" cy="647700"/>
          </a:xfr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0" cap="none" spc="0" normalizeH="0" baseline="0" noProof="0" dirty="0" smtClean="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j-cs"/>
              </a:rPr>
              <a:t>数据的类型</a:t>
            </a:r>
            <a:endParaRPr kumimoji="0" lang="zh-CN" altLang="en-US" sz="4400" b="0" i="0" u="none" strike="noStrike" kern="10" cap="none" spc="0" normalizeH="0" baseline="0" noProof="0" dirty="0">
              <a:ln w="12700">
                <a:solidFill>
                  <a:srgbClr val="3333CC"/>
                </a:solidFill>
                <a:rou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uLnTx/>
              <a:uFillTx/>
              <a:latin typeface="华文行楷" panose="02010800040101010101" charset="-122"/>
              <a:ea typeface="华文行楷" panose="02010800040101010101" charset="-122"/>
              <a:cs typeface="+mj-cs"/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>
              <a:lnSpc>
                <a:spcPct val="80000"/>
              </a:lnSpc>
              <a:buNone/>
            </a:pPr>
            <a:r>
              <a:rPr sz="2800">
                <a:sym typeface="+mn-ea"/>
              </a:rPr>
              <a:t>输出语句 ：  </a:t>
            </a:r>
            <a:r>
              <a:rPr lang="en-US" altLang="zh-CN" sz="2800">
                <a:sym typeface="+mn-ea"/>
              </a:rPr>
              <a:t>print()</a:t>
            </a:r>
            <a:endParaRPr lang="en-US" altLang="zh-CN" sz="2800"/>
          </a:p>
          <a:p>
            <a:pPr>
              <a:lnSpc>
                <a:spcPct val="80000"/>
              </a:lnSpc>
              <a:buNone/>
            </a:pP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 dirty="0"/>
              <a:t>print (1000)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>
                <a:sym typeface="+mn-ea"/>
              </a:rPr>
              <a:t>print (3.14)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 dirty="0"/>
              <a:t>print ("今天真高兴！")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 dirty="0"/>
              <a:t>print (2&gt;1)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 dirty="0"/>
              <a:t>print (2&lt;1)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 dirty="0"/>
              <a:t>print ("2&gt;1")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r>
              <a:rPr lang="en-US" altLang="zh-CN" sz="2800" dirty="0"/>
              <a:t>print ("2&lt;1")</a:t>
            </a: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endParaRPr lang="en-US" altLang="zh-CN" sz="2800" dirty="0"/>
          </a:p>
          <a:p>
            <a:pPr>
              <a:lnSpc>
                <a:spcPct val="80000"/>
              </a:lnSpc>
              <a:buNone/>
            </a:pPr>
            <a:endParaRPr lang="en-US" altLang="zh-CN" sz="2800" dirty="0"/>
          </a:p>
        </p:txBody>
      </p:sp>
      <p:sp>
        <p:nvSpPr>
          <p:cNvPr id="67589" name="WordArt 5"/>
          <p:cNvSpPr>
            <a:spLocks noChangeArrowheads="1" noChangeShapeType="1" noTextEdit="1"/>
          </p:cNvSpPr>
          <p:nvPr/>
        </p:nvSpPr>
        <p:spPr bwMode="auto">
          <a:xfrm>
            <a:off x="7381884" y="2786058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dirty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3600" b="0" i="0" u="none" strike="noStrike" kern="10" cap="none" spc="0" normalizeH="0" baseline="0" noProof="0" dirty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、整数</a:t>
            </a:r>
            <a:r>
              <a:rPr kumimoji="0" lang="en-US" altLang="zh-CN" sz="3600" b="0" i="0" u="none" strike="noStrike" kern="10" cap="none" spc="0" normalizeH="0" baseline="0" noProof="0" dirty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int</a:t>
            </a:r>
            <a:endParaRPr kumimoji="0" lang="en-US" altLang="zh-CN" sz="3600" b="0" i="0" u="none" strike="noStrike" kern="10" cap="none" spc="0" normalizeH="0" baseline="0" noProof="0" dirty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590" name="WordArt 6"/>
          <p:cNvSpPr>
            <a:spLocks noChangeArrowheads="1" noChangeShapeType="1" noTextEdit="1"/>
          </p:cNvSpPr>
          <p:nvPr/>
        </p:nvSpPr>
        <p:spPr bwMode="auto">
          <a:xfrm>
            <a:off x="7453322" y="3461381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、浮点数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float</a:t>
            </a:r>
            <a:endParaRPr kumimoji="0" lang="zh-CN" altLang="en-US" sz="3600" b="0" i="0" u="none" strike="noStrike" kern="10" cap="none" spc="0" normalizeH="0" baseline="0" noProof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591" name="WordArt 7"/>
          <p:cNvSpPr>
            <a:spLocks noChangeArrowheads="1" noChangeShapeType="1" noTextEdit="1"/>
          </p:cNvSpPr>
          <p:nvPr/>
        </p:nvSpPr>
        <p:spPr bwMode="auto">
          <a:xfrm>
            <a:off x="7453322" y="4854571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、布尔类型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bool</a:t>
            </a:r>
            <a:endParaRPr kumimoji="0" lang="en-US" altLang="zh-CN" sz="3600" b="0" i="0" u="none" strike="noStrike" kern="10" cap="none" spc="0" normalizeH="0" baseline="0" noProof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WordArt 6"/>
          <p:cNvSpPr>
            <a:spLocks noChangeArrowheads="1" noChangeShapeType="1" noTextEdit="1"/>
          </p:cNvSpPr>
          <p:nvPr/>
        </p:nvSpPr>
        <p:spPr bwMode="auto">
          <a:xfrm>
            <a:off x="7453322" y="4137021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、字符串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strint</a:t>
            </a:r>
            <a:endParaRPr kumimoji="0" lang="en-US" altLang="zh-CN" sz="3600" b="0" i="0" u="none" strike="noStrike" kern="10" cap="none" spc="0" normalizeH="0" baseline="0" noProof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25015" y="5938203"/>
            <a:ext cx="8640763" cy="3987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2" charset="-122"/>
                <a:ea typeface="+mn-ea"/>
                <a:cs typeface="+mn-cs"/>
              </a:rPr>
              <a:t>数据：计算机能够处理数值、文字、声音、图形、图像等信息，均称为数据。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ldLvl="0" animBg="1"/>
      <p:bldP spid="67589" grpId="0"/>
      <p:bldP spid="67590" grpId="0"/>
      <p:bldP spid="67591" grpId="0"/>
      <p:bldP spid="2" grpId="0"/>
      <p:bldP spid="1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输出语句 ：课后练习</a:t>
            </a:r>
            <a:r>
              <a:rPr lang="en-US" altLang="zh-CN"/>
              <a:t>P</a:t>
            </a:r>
            <a:r>
              <a:rPr lang="en-US" altLang="zh-CN"/>
              <a:t>43</a:t>
            </a:r>
            <a:r>
              <a:t>页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 altLang="zh-CN" sz="3200">
              <a:sym typeface="+mn-ea"/>
            </a:endParaRPr>
          </a:p>
          <a:p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p="http://schemas.openxmlformats.org/presentationml/2006/main">
  <p:tag name="KSO_WPP_MARK_KEY" val="ceb568c8-bc96-48f2-bf4d-9c082219a3cc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828</Words>
  <Application>WPS 演示</Application>
  <PresentationFormat>宽屏</PresentationFormat>
  <Paragraphs>112</Paragraphs>
  <Slides>11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Wingdings</vt:lpstr>
      <vt:lpstr>微软雅黑</vt:lpstr>
      <vt:lpstr>隶书</vt:lpstr>
      <vt:lpstr>黑体</vt:lpstr>
      <vt:lpstr>Times New Roman</vt:lpstr>
      <vt:lpstr>华文行楷</vt:lpstr>
      <vt:lpstr>Arial Unicode MS</vt:lpstr>
      <vt:lpstr>Office 主题​​</vt:lpstr>
      <vt:lpstr>PowerPoint 演示文稿</vt:lpstr>
      <vt:lpstr>PowerPoint 演示文稿</vt:lpstr>
      <vt:lpstr>什么是计算机程序？</vt:lpstr>
      <vt:lpstr>计算机语言的种类</vt:lpstr>
      <vt:lpstr>高级语言</vt:lpstr>
      <vt:lpstr>算法：</vt:lpstr>
      <vt:lpstr>print(“30+50”,30+50)  print(“(1+2)X4÷3=“),(1+2)*4/3)</vt:lpstr>
      <vt:lpstr>PowerPoint 演示文稿</vt:lpstr>
      <vt:lpstr>输出语句 ：  print()</vt:lpstr>
      <vt:lpstr>数据的类型</vt:lpstr>
      <vt:lpstr>输出语句 ：课后练习P43页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8</cp:revision>
  <dcterms:created xsi:type="dcterms:W3CDTF">2022-02-15T06:16:00Z</dcterms:created>
  <dcterms:modified xsi:type="dcterms:W3CDTF">2022-06-27T03:11:19Z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6866F3D6C7CB4A8F90855E17E53FEF94</vt:lpwstr>
  </property>
</Properties>
</file>