
<file path=[Content_Types].xml><?xml version="1.0" encoding="utf-8"?>
<Types xmlns="http://schemas.openxmlformats.org/package/2006/content-types">
  <Default Extension="wav" ContentType="audio/x-wav"/>
  <Default Extension="gif" ContentType="image/gif"/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handoutMasterIdLst>
    <p:handoutMasterId r:id="rId24"/>
  </p:handoutMasterIdLst>
  <p:sldIdLst>
    <p:sldId id="256" r:id="rId3"/>
    <p:sldId id="299" r:id="rId5"/>
    <p:sldId id="302" r:id="rId6"/>
    <p:sldId id="360" r:id="rId7"/>
    <p:sldId id="295" r:id="rId8"/>
    <p:sldId id="296" r:id="rId9"/>
    <p:sldId id="297" r:id="rId10"/>
    <p:sldId id="330" r:id="rId11"/>
    <p:sldId id="349" r:id="rId12"/>
    <p:sldId id="298" r:id="rId13"/>
    <p:sldId id="339" r:id="rId14"/>
    <p:sldId id="340" r:id="rId15"/>
    <p:sldId id="279" r:id="rId16"/>
    <p:sldId id="280" r:id="rId17"/>
    <p:sldId id="331" r:id="rId18"/>
    <p:sldId id="284" r:id="rId19"/>
    <p:sldId id="285" r:id="rId20"/>
    <p:sldId id="361" r:id="rId21"/>
    <p:sldId id="332" r:id="rId22"/>
    <p:sldId id="292" r:id="rId23"/>
  </p:sldIdLst>
  <p:sldSz cx="12192000" cy="6858000"/>
  <p:notesSz cx="6858000" cy="9144000"/>
  <p:custDataLst>
    <p:tags r:id="rId2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DCDC"/>
    <a:srgbClr val="F0F0F0"/>
    <a:srgbClr val="E6E6E6"/>
    <a:srgbClr val="C8C8C8"/>
    <a:srgbClr val="FFFFFF"/>
    <a:srgbClr val="FAFAFA"/>
    <a:srgbClr val="BEBEB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778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-102" y="-246"/>
      </p:cViewPr>
      <p:guideLst>
        <p:guide orient="horz" pos="2159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130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8" Type="http://schemas.openxmlformats.org/officeDocument/2006/relationships/tags" Target="tags/tag64.xml"/><Relationship Id="rId27" Type="http://schemas.openxmlformats.org/officeDocument/2006/relationships/tableStyles" Target="tableStyles.xml"/><Relationship Id="rId26" Type="http://schemas.openxmlformats.org/officeDocument/2006/relationships/viewProps" Target="viewProps.xml"/><Relationship Id="rId25" Type="http://schemas.openxmlformats.org/officeDocument/2006/relationships/presProps" Target="presProps.xml"/><Relationship Id="rId24" Type="http://schemas.openxmlformats.org/officeDocument/2006/relationships/handoutMaster" Target="handoutMasters/handoutMaster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9B84EA-7D68-4D60-9CB1-D50884785D1C}" type="datetimeFigureOut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E0FC9-F1F8-4FAE-9988-3BA365CFD46F}" type="slidenum">
              <a:rPr lang="zh-CN" altLang="en-US" smtClean="0">
                <a:latin typeface="微软雅黑" panose="020B0503020204020204" charset="-122"/>
                <a:ea typeface="微软雅黑" panose="020B0503020204020204" charset="-122"/>
              </a:rPr>
            </a:fld>
            <a:endParaRPr lang="zh-CN" altLang="en-US" smtClean="0">
              <a:latin typeface="微软雅黑" panose="020B0503020204020204" charset="-122"/>
              <a:ea typeface="微软雅黑" panose="020B0503020204020204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1AC49D05-6128-4D0D-A32A-06A5E73B386C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  <a:endParaRPr lang="zh-CN" altLang="en-US"/>
          </a:p>
          <a:p>
            <a:pPr lvl="1"/>
            <a:r>
              <a:rPr lang="zh-CN" altLang="en-US"/>
              <a:t>第二级</a:t>
            </a:r>
            <a:endParaRPr lang="zh-CN" altLang="en-US"/>
          </a:p>
          <a:p>
            <a:pPr lvl="2"/>
            <a:r>
              <a:rPr lang="zh-CN" altLang="en-US"/>
              <a:t>第三级</a:t>
            </a:r>
            <a:endParaRPr lang="zh-CN" altLang="en-US"/>
          </a:p>
          <a:p>
            <a:pPr lvl="3"/>
            <a:r>
              <a:rPr lang="zh-CN" altLang="en-US"/>
              <a:t>第四级</a:t>
            </a:r>
            <a:endParaRPr lang="zh-CN" altLang="en-US"/>
          </a:p>
          <a:p>
            <a:pPr lvl="4"/>
            <a:r>
              <a:rPr lang="zh-CN" altLang="en-US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微软雅黑" panose="020B0503020204020204" charset="-122"/>
                <a:ea typeface="微软雅黑" panose="020B0503020204020204" charset="-122"/>
              </a:defRPr>
            </a:lvl1pPr>
          </a:lstStyle>
          <a:p>
            <a:fld id="{5849F42C-2DAE-424C-A4B8-3140182C3E9F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6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微软雅黑" panose="020B0503020204020204" charset="-122"/>
        <a:ea typeface="微软雅黑" panose="020B0503020204020204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4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5D0DACE-38E0-42D2-9336-2B707D34BC6D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>
            <a:solidFill>
              <a:srgbClr val="000000">
                <a:alpha val="100000"/>
              </a:srgbClr>
            </a:solidFill>
            <a:miter lim="800000"/>
          </a:ln>
        </p:spPr>
      </p:sp>
      <p:sp>
        <p:nvSpPr>
          <p:cNvPr id="14339" name="备注占位符 2"/>
          <p:cNvSpPr>
            <a:spLocks noGrp="1"/>
          </p:cNvSpPr>
          <p:nvPr>
            <p:ph type="body" idx="1"/>
          </p:nvPr>
        </p:nvSpPr>
        <p:spPr>
          <a:noFill/>
          <a:ln>
            <a:noFill/>
          </a:ln>
        </p:spPr>
        <p:txBody>
          <a:bodyPr wrap="square" lIns="91440" tIns="45720" rIns="91440" bIns="45720" anchor="t"/>
          <a:lstStyle/>
          <a:p>
            <a:pPr lvl="0" eaLnBrk="1" hangingPunct="1">
              <a:spcBef>
                <a:spcPct val="0"/>
              </a:spcBef>
            </a:pPr>
            <a:r>
              <a:rPr lang="en-US" altLang="zh-CN" dirty="0"/>
              <a:t>A . pj7 B . end C . x-6? D . 4abc</a:t>
            </a:r>
            <a:endParaRPr lang="zh-CN" altLang="en-US" dirty="0"/>
          </a:p>
        </p:txBody>
      </p:sp>
      <p:sp>
        <p:nvSpPr>
          <p:cNvPr id="14340" name="灯片编号占位符 3"/>
          <p:cNvSpPr txBox="1"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lstStyle/>
          <a:p>
            <a:pPr lvl="0" algn="r" eaLnBrk="1" hangingPunct="1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幻灯片图像占位符 1"/>
          <p:cNvSpPr/>
          <p:nvPr>
            <p:ph type="sldImg" idx="2"/>
          </p:nvPr>
        </p:nvSpPr>
        <p:spPr/>
      </p:sp>
      <p:sp>
        <p:nvSpPr>
          <p:cNvPr id="3" name="文本占位符 2"/>
          <p:cNvSpPr/>
          <p:nvPr>
            <p:ph type="body" idx="3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6" Type="http://schemas.openxmlformats.org/officeDocument/2006/relationships/tags" Target="../tags/tag5.xml"/><Relationship Id="rId5" Type="http://schemas.openxmlformats.org/officeDocument/2006/relationships/tags" Target="../tags/tag4.xml"/><Relationship Id="rId4" Type="http://schemas.openxmlformats.org/officeDocument/2006/relationships/tags" Target="../tags/tag3.xml"/><Relationship Id="rId3" Type="http://schemas.openxmlformats.org/officeDocument/2006/relationships/tags" Target="../tags/tag2.xml"/><Relationship Id="rId2" Type="http://schemas.openxmlformats.org/officeDocument/2006/relationships/tags" Target="../tags/tag1.xml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6" Type="http://schemas.openxmlformats.org/officeDocument/2006/relationships/tags" Target="../tags/tag10.xml"/><Relationship Id="rId5" Type="http://schemas.openxmlformats.org/officeDocument/2006/relationships/tags" Target="../tags/tag9.xml"/><Relationship Id="rId4" Type="http://schemas.openxmlformats.org/officeDocument/2006/relationships/tags" Target="../tags/tag8.xml"/><Relationship Id="rId3" Type="http://schemas.openxmlformats.org/officeDocument/2006/relationships/tags" Target="../tags/tag7.xml"/><Relationship Id="rId2" Type="http://schemas.openxmlformats.org/officeDocument/2006/relationships/tags" Target="../tags/tag6.xml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6" Type="http://schemas.openxmlformats.org/officeDocument/2006/relationships/tags" Target="../tags/tag15.xml"/><Relationship Id="rId5" Type="http://schemas.openxmlformats.org/officeDocument/2006/relationships/tags" Target="../tags/tag14.xml"/><Relationship Id="rId4" Type="http://schemas.openxmlformats.org/officeDocument/2006/relationships/tags" Target="../tags/tag13.xml"/><Relationship Id="rId3" Type="http://schemas.openxmlformats.org/officeDocument/2006/relationships/tags" Target="../tags/tag12.xml"/><Relationship Id="rId2" Type="http://schemas.openxmlformats.org/officeDocument/2006/relationships/tags" Target="../tags/tag11.xml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7" Type="http://schemas.openxmlformats.org/officeDocument/2006/relationships/tags" Target="../tags/tag21.xml"/><Relationship Id="rId6" Type="http://schemas.openxmlformats.org/officeDocument/2006/relationships/tags" Target="../tags/tag20.xml"/><Relationship Id="rId5" Type="http://schemas.openxmlformats.org/officeDocument/2006/relationships/tags" Target="../tags/tag19.xml"/><Relationship Id="rId4" Type="http://schemas.openxmlformats.org/officeDocument/2006/relationships/tags" Target="../tags/tag18.xml"/><Relationship Id="rId3" Type="http://schemas.openxmlformats.org/officeDocument/2006/relationships/tags" Target="../tags/tag17.xml"/><Relationship Id="rId2" Type="http://schemas.openxmlformats.org/officeDocument/2006/relationships/tags" Target="../tags/tag16.xml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9" Type="http://schemas.openxmlformats.org/officeDocument/2006/relationships/tags" Target="../tags/tag29.xml"/><Relationship Id="rId8" Type="http://schemas.openxmlformats.org/officeDocument/2006/relationships/tags" Target="../tags/tag28.xml"/><Relationship Id="rId7" Type="http://schemas.openxmlformats.org/officeDocument/2006/relationships/tags" Target="../tags/tag27.xml"/><Relationship Id="rId6" Type="http://schemas.openxmlformats.org/officeDocument/2006/relationships/tags" Target="../tags/tag26.xml"/><Relationship Id="rId5" Type="http://schemas.openxmlformats.org/officeDocument/2006/relationships/tags" Target="../tags/tag25.xml"/><Relationship Id="rId4" Type="http://schemas.openxmlformats.org/officeDocument/2006/relationships/tags" Target="../tags/tag24.xml"/><Relationship Id="rId3" Type="http://schemas.openxmlformats.org/officeDocument/2006/relationships/tags" Target="../tags/tag23.xml"/><Relationship Id="rId2" Type="http://schemas.openxmlformats.org/officeDocument/2006/relationships/tags" Target="../tags/tag22.xml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5" Type="http://schemas.openxmlformats.org/officeDocument/2006/relationships/tags" Target="../tags/tag33.xml"/><Relationship Id="rId4" Type="http://schemas.openxmlformats.org/officeDocument/2006/relationships/tags" Target="../tags/tag32.xml"/><Relationship Id="rId3" Type="http://schemas.openxmlformats.org/officeDocument/2006/relationships/tags" Target="../tags/tag31.xml"/><Relationship Id="rId2" Type="http://schemas.openxmlformats.org/officeDocument/2006/relationships/tags" Target="../tags/tag30.xml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4" Type="http://schemas.openxmlformats.org/officeDocument/2006/relationships/tags" Target="../tags/tag36.xml"/><Relationship Id="rId3" Type="http://schemas.openxmlformats.org/officeDocument/2006/relationships/tags" Target="../tags/tag35.xml"/><Relationship Id="rId2" Type="http://schemas.openxmlformats.org/officeDocument/2006/relationships/tags" Target="../tags/tag34.xml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7" Type="http://schemas.openxmlformats.org/officeDocument/2006/relationships/tags" Target="../tags/tag42.xml"/><Relationship Id="rId6" Type="http://schemas.openxmlformats.org/officeDocument/2006/relationships/tags" Target="../tags/tag41.xml"/><Relationship Id="rId5" Type="http://schemas.openxmlformats.org/officeDocument/2006/relationships/tags" Target="../tags/tag40.xml"/><Relationship Id="rId4" Type="http://schemas.openxmlformats.org/officeDocument/2006/relationships/tags" Target="../tags/tag39.xml"/><Relationship Id="rId3" Type="http://schemas.openxmlformats.org/officeDocument/2006/relationships/tags" Target="../tags/tag38.xml"/><Relationship Id="rId2" Type="http://schemas.openxmlformats.org/officeDocument/2006/relationships/tags" Target="../tags/tag37.xml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6" Type="http://schemas.openxmlformats.org/officeDocument/2006/relationships/tags" Target="../tags/tag47.xml"/><Relationship Id="rId5" Type="http://schemas.openxmlformats.org/officeDocument/2006/relationships/tags" Target="../tags/tag46.xml"/><Relationship Id="rId4" Type="http://schemas.openxmlformats.org/officeDocument/2006/relationships/tags" Target="../tags/tag45.xml"/><Relationship Id="rId3" Type="http://schemas.openxmlformats.org/officeDocument/2006/relationships/tags" Target="../tags/tag44.xml"/><Relationship Id="rId2" Type="http://schemas.openxmlformats.org/officeDocument/2006/relationships/tags" Target="../tags/tag43.xml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5" Type="http://schemas.openxmlformats.org/officeDocument/2006/relationships/tags" Target="../tags/tag51.xml"/><Relationship Id="rId4" Type="http://schemas.openxmlformats.org/officeDocument/2006/relationships/tags" Target="../tags/tag50.xml"/><Relationship Id="rId3" Type="http://schemas.openxmlformats.org/officeDocument/2006/relationships/tags" Target="../tags/tag49.xml"/><Relationship Id="rId2" Type="http://schemas.openxmlformats.org/officeDocument/2006/relationships/tags" Target="../tags/tag48.xml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5" Type="http://schemas.openxmlformats.org/officeDocument/2006/relationships/tags" Target="../tags/tag55.xml"/><Relationship Id="rId4" Type="http://schemas.openxmlformats.org/officeDocument/2006/relationships/tags" Target="../tags/tag54.xml"/><Relationship Id="rId3" Type="http://schemas.openxmlformats.org/officeDocument/2006/relationships/tags" Target="../tags/tag53.xml"/><Relationship Id="rId2" Type="http://schemas.openxmlformats.org/officeDocument/2006/relationships/tags" Target="../tags/tag52.xml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 hasCustomPrompt="1"/>
            <p:custDataLst>
              <p:tags r:id="rId2"/>
            </p:custDataLst>
          </p:nvPr>
        </p:nvSpPr>
        <p:spPr>
          <a:xfrm>
            <a:off x="669882" y="2588281"/>
            <a:ext cx="10852237" cy="899167"/>
          </a:xfrm>
        </p:spPr>
        <p:txBody>
          <a:bodyPr lIns="101600" tIns="38100" rIns="25400" bIns="38100" anchor="t" anchorCtr="0">
            <a:noAutofit/>
          </a:bodyPr>
          <a:lstStyle>
            <a:lvl1pPr algn="ctr">
              <a:defRPr sz="5400" b="0" spc="60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lang="zh-CN" altLang="en-US" dirty="0"/>
              <a:t>单击此处编辑标题</a:t>
            </a:r>
            <a:endParaRPr lang="zh-CN" altLang="en-US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  <p:custDataLst>
              <p:tags r:id="rId3"/>
            </p:custDataLst>
          </p:nvPr>
        </p:nvSpPr>
        <p:spPr>
          <a:xfrm>
            <a:off x="669882" y="3566160"/>
            <a:ext cx="10852237" cy="950984"/>
          </a:xfrm>
        </p:spPr>
        <p:txBody>
          <a:bodyPr lIns="101600" tIns="38100" rIns="76200" bIns="38100">
            <a:noAutofit/>
          </a:bodyPr>
          <a:lstStyle>
            <a:lvl1pPr marL="0" indent="0" algn="ctr" eaLnBrk="1" fontAlgn="auto" latinLnBrk="0" hangingPunct="1">
              <a:lnSpc>
                <a:spcPct val="100000"/>
              </a:lnSpc>
              <a:buNone/>
              <a:defRPr sz="2400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dirty="0"/>
              <a:t>单击此处编辑副标题</a:t>
            </a:r>
            <a:endParaRPr lang="zh-CN" altLang="en-US" dirty="0"/>
          </a:p>
        </p:txBody>
      </p:sp>
      <p:sp>
        <p:nvSpPr>
          <p:cNvPr id="16" name="日期占位符 15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17" name="页脚占位符 16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18" name="灯片编号占位符 17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669882" y="1296000"/>
            <a:ext cx="10852237" cy="5041355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930" y="3808730"/>
            <a:ext cx="10852237" cy="624845"/>
          </a:xfrm>
        </p:spPr>
        <p:txBody>
          <a:bodyPr lIns="101600" tIns="38100" rIns="63500" bIns="38100" anchor="t" anchorCtr="0">
            <a:noAutofit/>
          </a:bodyPr>
          <a:lstStyle>
            <a:lvl1pPr>
              <a:defRPr sz="3600" b="0" u="none" strike="noStrike" kern="1200" cap="none" spc="300" normalizeH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</a:defRPr>
            </a:lvl1pPr>
          </a:lstStyle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69925" y="4511675"/>
            <a:ext cx="10852237" cy="1077985"/>
          </a:xfrm>
        </p:spPr>
        <p:txBody>
          <a:bodyPr lIns="101600" tIns="38100" rIns="76200" bIns="38100">
            <a:noAutofit/>
          </a:bodyPr>
          <a:lstStyle>
            <a:lvl1pPr marL="0" indent="0" eaLnBrk="1" fontAlgn="auto" latinLnBrk="0" hangingPunct="1">
              <a:buNone/>
              <a:defRPr kumimoji="0" lang="zh-CN" altLang="en-US" sz="1600" b="0" i="0" u="none" strike="noStrike" kern="1200" cap="none" spc="150" normalizeH="0" baseline="0" noProof="1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238877" y="1296000"/>
            <a:ext cx="5283242" cy="5040000"/>
          </a:xfrm>
        </p:spPr>
        <p:txBody>
          <a:bodyPr>
            <a:noAutofit/>
          </a:bodyPr>
          <a:lstStyle>
            <a:lvl1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 sz="1600"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69882" y="432000"/>
            <a:ext cx="10852237" cy="648000"/>
          </a:xfrm>
        </p:spPr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  <a:endParaRPr dirty="0">
              <a:sym typeface="+mn-ea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3"/>
            </p:custDataLst>
          </p:nvPr>
        </p:nvSpPr>
        <p:spPr>
          <a:xfrm>
            <a:off x="669930" y="1296000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1" u="none" strike="noStrike" kern="1200" cap="none" spc="200" normalizeH="0" baseline="0">
                <a:solidFill>
                  <a:schemeClr val="tx1"/>
                </a:solidFill>
                <a:uFillTx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69925" y="1789043"/>
            <a:ext cx="5283200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5"/>
            </p:custDataLst>
          </p:nvPr>
        </p:nvSpPr>
        <p:spPr>
          <a:xfrm>
            <a:off x="6235750" y="1296000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  <a:endParaRPr>
              <a:sym typeface="+mn-ea"/>
            </a:endParaRP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235750" y="1789043"/>
            <a:ext cx="5283242" cy="4552234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  <a:endParaRPr dirty="0">
              <a:sym typeface="+mn-ea"/>
            </a:endParaRPr>
          </a:p>
          <a:p>
            <a:pPr lvl="1"/>
            <a:r>
              <a:rPr dirty="0">
                <a:sym typeface="+mn-ea"/>
              </a:rPr>
              <a:t>第二级</a:t>
            </a:r>
            <a:endParaRPr dirty="0">
              <a:sym typeface="+mn-ea"/>
            </a:endParaRPr>
          </a:p>
          <a:p>
            <a:pPr lvl="2"/>
            <a:r>
              <a:rPr dirty="0">
                <a:sym typeface="+mn-ea"/>
              </a:rPr>
              <a:t>第三级</a:t>
            </a:r>
            <a:endParaRPr dirty="0">
              <a:sym typeface="+mn-ea"/>
            </a:endParaRPr>
          </a:p>
          <a:p>
            <a:pPr lvl="3"/>
            <a:r>
              <a:rPr dirty="0">
                <a:sym typeface="+mn-ea"/>
              </a:rPr>
              <a:t>第四级</a:t>
            </a:r>
            <a:endParaRPr dirty="0">
              <a:sym typeface="+mn-ea"/>
            </a:endParaRPr>
          </a:p>
          <a:p>
            <a:pPr lvl="4"/>
            <a:r>
              <a:rPr dirty="0">
                <a:sym typeface="+mn-ea"/>
              </a:rPr>
              <a:t>第五级</a:t>
            </a:r>
            <a:endParaRPr dirty="0">
              <a:sym typeface="+mn-ea"/>
            </a:endParaRP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 vert="horz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2"/>
            </p:custDataLst>
          </p:nvPr>
        </p:nvSpPr>
        <p:spPr>
          <a:xfrm>
            <a:off x="669930" y="1296000"/>
            <a:ext cx="5283242" cy="5040000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3"/>
            </p:custDataLst>
          </p:nvPr>
        </p:nvSpPr>
        <p:spPr>
          <a:xfrm>
            <a:off x="6238925" y="1296000"/>
            <a:ext cx="5283242" cy="5040000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+mn-lt"/>
                <a:ea typeface="+mn-ea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  <a:endParaRPr>
              <a:sym typeface="+mn-ea"/>
            </a:endParaRP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</a:fld>
            <a:endParaRPr lang="zh-CN" altLang="en-US"/>
          </a:p>
        </p:txBody>
      </p:sp>
      <p:sp>
        <p:nvSpPr>
          <p:cNvPr id="9" name="标题 8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  <a:endParaRPr>
              <a:sym typeface="+mn-ea"/>
            </a:endParaRP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 indent="0" eaLnBrk="1" fontAlgn="auto" latinLnBrk="0" hangingPunct="1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5"/>
            </p:custDataLst>
          </p:nvPr>
        </p:nvSpPr>
        <p:spPr>
          <a:xfrm>
            <a:off x="669930" y="952508"/>
            <a:ext cx="10852237" cy="50400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2pPr>
            <a:lvl3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3pPr>
            <a:lvl4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4pPr>
            <a:lvl5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</a:fld>
            <a:endParaRPr lang="zh-CN" altLang="en-US"/>
          </a:p>
        </p:txBody>
      </p: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669882" y="2588281"/>
            <a:ext cx="10852237" cy="899167"/>
          </a:xfrm>
        </p:spPr>
        <p:txBody>
          <a:bodyPr vert="horz" lIns="101600" tIns="38100" rIns="25400" bIns="38100" rtlCol="0" anchor="t" anchorCtr="0">
            <a:noAutofit/>
          </a:bodyPr>
          <a:lstStyle>
            <a:lvl1pPr marL="0" marR="0" algn="ctr" defTabSz="914400" rtl="0" eaLnBrk="1" fontAlgn="auto" latinLnBrk="0" hangingPunct="1">
              <a:lnSpc>
                <a:spcPct val="100000"/>
              </a:lnSpc>
              <a:buNone/>
              <a:defRPr kumimoji="0" lang="zh-CN" altLang="en-US" sz="5400" b="0" i="0" u="none" strike="noStrike" kern="1200" cap="none" spc="600" normalizeH="0" baseline="0" noProof="1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单击此处编辑标题</a:t>
            </a:r>
            <a:endParaRPr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8" Type="http://schemas.openxmlformats.org/officeDocument/2006/relationships/theme" Target="../theme/theme1.xml"/><Relationship Id="rId17" Type="http://schemas.openxmlformats.org/officeDocument/2006/relationships/tags" Target="../tags/tag61.xml"/><Relationship Id="rId16" Type="http://schemas.openxmlformats.org/officeDocument/2006/relationships/tags" Target="../tags/tag60.xml"/><Relationship Id="rId15" Type="http://schemas.openxmlformats.org/officeDocument/2006/relationships/tags" Target="../tags/tag59.xml"/><Relationship Id="rId14" Type="http://schemas.openxmlformats.org/officeDocument/2006/relationships/tags" Target="../tags/tag58.xml"/><Relationship Id="rId13" Type="http://schemas.openxmlformats.org/officeDocument/2006/relationships/tags" Target="../tags/tag57.xml"/><Relationship Id="rId12" Type="http://schemas.openxmlformats.org/officeDocument/2006/relationships/tags" Target="../tags/tag56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00000">
              <a:srgbClr val="DCDCD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12"/>
            </p:custDataLst>
          </p:nvPr>
        </p:nvSpPr>
        <p:spPr>
          <a:xfrm>
            <a:off x="669882" y="432000"/>
            <a:ext cx="10852237" cy="648000"/>
          </a:xfrm>
          <a:prstGeom prst="rect">
            <a:avLst/>
          </a:prstGeom>
        </p:spPr>
        <p:txBody>
          <a:bodyPr vert="horz" lIns="101600" tIns="38100" rIns="76200" bIns="38100" rtlCol="0" anchor="ctr" anchorCtr="0">
            <a:noAutofit/>
          </a:bodyPr>
          <a:lstStyle/>
          <a:p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3"/>
            </p:custDataLst>
          </p:nvPr>
        </p:nvSpPr>
        <p:spPr>
          <a:xfrm>
            <a:off x="669882" y="1296000"/>
            <a:ext cx="10852237" cy="5040000"/>
          </a:xfrm>
          <a:prstGeom prst="rect">
            <a:avLst/>
          </a:prstGeom>
        </p:spPr>
        <p:txBody>
          <a:bodyPr vert="horz" lIns="101600" tIns="0" rIns="8255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14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15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16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17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800" b="1" u="none" strike="noStrike" kern="1200" cap="none" spc="200" normalizeH="0">
          <a:solidFill>
            <a:schemeClr val="tx1"/>
          </a:solidFill>
          <a:uFillTx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1pPr>
      <a:lvl2pPr marL="6858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2pPr>
      <a:lvl3pPr marL="11430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3pPr>
      <a:lvl4pPr marL="16002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4pPr>
      <a:lvl5pPr marL="2057400" indent="-228600" algn="l" defTabSz="914400" rtl="0" eaLnBrk="1" fontAlgn="auto" latinLnBrk="0" hangingPunct="1">
        <a:lnSpc>
          <a:spcPct val="13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/>
          </a:solidFill>
          <a:uFillTx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63.xml"/><Relationship Id="rId1" Type="http://schemas.openxmlformats.org/officeDocument/2006/relationships/tags" Target="../tags/tag62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audio" Target="../media/audio1.wav"/><Relationship Id="rId2" Type="http://schemas.openxmlformats.org/officeDocument/2006/relationships/image" Target="../media/image1.GIF"/><Relationship Id="rId1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GIF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GIF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4.GIF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/>
        <p:txBody>
          <a:bodyPr/>
          <a:lstStyle/>
          <a:p>
            <a:r>
              <a:rPr lang="zh-CN" altLang="en-US" dirty="0" smtClean="0">
                <a:sym typeface="+mn-ea"/>
              </a:rPr>
              <a:t>生活中的顺序结构</a:t>
            </a:r>
            <a:endParaRPr lang="en-US" altLang="zh-CN"/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Text Box 2"/>
          <p:cNvSpPr txBox="1">
            <a:spLocks noChangeArrowheads="1"/>
          </p:cNvSpPr>
          <p:nvPr/>
        </p:nvSpPr>
        <p:spPr bwMode="auto">
          <a:xfrm>
            <a:off x="3267075" y="533400"/>
            <a:ext cx="5059680" cy="82994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wrap="none">
            <a:spAutoFit/>
          </a:bodyPr>
          <a:lstStyle/>
          <a:p>
            <a:pPr marR="0" defTabSz="914400">
              <a:buClrTx/>
              <a:buSzTx/>
              <a:buFontTx/>
              <a:defRPr/>
            </a:pPr>
            <a:r>
              <a:rPr kumimoji="1" lang="zh-CN" altLang="en-US" sz="4800" kern="1200" cap="none" spc="0" normalizeH="0" baseline="0" noProof="0">
                <a:effectLst>
                  <a:outerShdw blurRad="38100" dist="38100" dir="2700000" algn="tl">
                    <a:srgbClr val="C0C0C0"/>
                  </a:outerShdw>
                </a:effectLst>
                <a:latin typeface="Times New Roman" panose="02020603050405020304" pitchFamily="18" charset="0"/>
                <a:ea typeface="隶书" panose="02010509060101010101" pitchFamily="49" charset="-122"/>
                <a:cs typeface="+mn-cs"/>
              </a:rPr>
              <a:t>赋值语句的方向性</a:t>
            </a:r>
            <a:endParaRPr kumimoji="1" lang="zh-CN" altLang="en-US" sz="4800" kern="1200" cap="none" spc="0" normalizeH="0" baseline="0" noProof="0">
              <a:effectLst>
                <a:outerShdw blurRad="38100" dist="38100" dir="2700000" algn="tl">
                  <a:srgbClr val="C0C0C0"/>
                </a:outerShdw>
              </a:effectLst>
              <a:latin typeface="Times New Roman" panose="02020603050405020304" pitchFamily="18" charset="0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19459" name="Text Box 3"/>
          <p:cNvSpPr txBox="1"/>
          <p:nvPr/>
        </p:nvSpPr>
        <p:spPr>
          <a:xfrm>
            <a:off x="3667125" y="2500313"/>
            <a:ext cx="4454525" cy="58356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3200" b="1" dirty="0">
                <a:latin typeface="仿宋_GB2312" pitchFamily="49" charset="-122"/>
                <a:ea typeface="仿宋_GB2312" pitchFamily="49" charset="-122"/>
              </a:rPr>
              <a:t>&lt;</a:t>
            </a:r>
            <a:r>
              <a:rPr lang="zh-CN" altLang="en-US" sz="3200" b="1" dirty="0">
                <a:latin typeface="仿宋_GB2312" pitchFamily="49" charset="-122"/>
                <a:ea typeface="仿宋_GB2312" pitchFamily="49" charset="-122"/>
              </a:rPr>
              <a:t>变量</a:t>
            </a:r>
            <a:r>
              <a:rPr lang="en-US" altLang="zh-CN" sz="3200" b="1" dirty="0">
                <a:latin typeface="仿宋_GB2312" pitchFamily="49" charset="-122"/>
                <a:ea typeface="仿宋_GB2312" pitchFamily="49" charset="-122"/>
              </a:rPr>
              <a:t>&gt; = &lt;</a:t>
            </a:r>
            <a:r>
              <a:rPr lang="zh-CN" altLang="en-US" sz="3200" b="1" dirty="0">
                <a:latin typeface="仿宋_GB2312" pitchFamily="49" charset="-122"/>
                <a:ea typeface="仿宋_GB2312" pitchFamily="49" charset="-122"/>
              </a:rPr>
              <a:t>表达式</a:t>
            </a:r>
            <a:r>
              <a:rPr lang="en-US" altLang="zh-CN" sz="3200" b="1" dirty="0">
                <a:latin typeface="仿宋_GB2312" pitchFamily="49" charset="-122"/>
                <a:ea typeface="仿宋_GB2312" pitchFamily="49" charset="-122"/>
              </a:rPr>
              <a:t>&gt;</a:t>
            </a:r>
            <a:endParaRPr lang="en-US" altLang="zh-CN" sz="3200" b="1" dirty="0">
              <a:latin typeface="仿宋_GB2312" pitchFamily="49" charset="-122"/>
              <a:ea typeface="仿宋_GB2312" pitchFamily="49" charset="-122"/>
            </a:endParaRPr>
          </a:p>
        </p:txBody>
      </p:sp>
      <p:pic>
        <p:nvPicPr>
          <p:cNvPr id="19460" name="Picture 4" descr="heart">
            <a:hlinkClick r:id="rId1" action="ppaction://hlinksldjump"/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81200" y="501650"/>
            <a:ext cx="365125" cy="3651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1621" name="Line 5"/>
          <p:cNvSpPr/>
          <p:nvPr/>
        </p:nvSpPr>
        <p:spPr>
          <a:xfrm>
            <a:off x="6562725" y="3065463"/>
            <a:ext cx="0" cy="685800"/>
          </a:xfrm>
          <a:prstGeom prst="line">
            <a:avLst/>
          </a:prstGeom>
          <a:ln w="25400" cap="flat" cmpd="sng">
            <a:solidFill>
              <a:srgbClr val="FF0000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111622" name="Text Box 6"/>
          <p:cNvSpPr txBox="1"/>
          <p:nvPr/>
        </p:nvSpPr>
        <p:spPr>
          <a:xfrm>
            <a:off x="6715125" y="3065463"/>
            <a:ext cx="3365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en-US" altLang="zh-CN" sz="2400" b="1" dirty="0">
              <a:latin typeface="Times New Roman" panose="02020603050405020304" pitchFamily="18" charset="0"/>
            </a:endParaRPr>
          </a:p>
        </p:txBody>
      </p:sp>
      <p:sp>
        <p:nvSpPr>
          <p:cNvPr id="111623" name="Text Box 7"/>
          <p:cNvSpPr txBox="1"/>
          <p:nvPr/>
        </p:nvSpPr>
        <p:spPr>
          <a:xfrm>
            <a:off x="6029325" y="3924300"/>
            <a:ext cx="35356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400" b="1" dirty="0">
                <a:latin typeface="Times New Roman" panose="02020603050405020304" pitchFamily="18" charset="0"/>
              </a:rPr>
              <a:t>先计算右边</a:t>
            </a:r>
            <a:r>
              <a:rPr lang="en-US" altLang="zh-CN" sz="2400" b="1" dirty="0">
                <a:latin typeface="Times New Roman" panose="02020603050405020304" pitchFamily="18" charset="0"/>
              </a:rPr>
              <a:t>—</a:t>
            </a:r>
            <a:r>
              <a:rPr lang="zh-CN" altLang="en-US" sz="2400" b="1" dirty="0">
                <a:latin typeface="Times New Roman" panose="02020603050405020304" pitchFamily="18" charset="0"/>
              </a:rPr>
              <a:t>表达式的值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grpSp>
        <p:nvGrpSpPr>
          <p:cNvPr id="2" name="Group 8"/>
          <p:cNvGrpSpPr/>
          <p:nvPr/>
        </p:nvGrpSpPr>
        <p:grpSpPr>
          <a:xfrm>
            <a:off x="4581525" y="3217863"/>
            <a:ext cx="2133600" cy="1981200"/>
            <a:chOff x="1920" y="1584"/>
            <a:chExt cx="1344" cy="1248"/>
          </a:xfrm>
        </p:grpSpPr>
        <p:sp>
          <p:nvSpPr>
            <p:cNvPr id="19469" name="Line 9"/>
            <p:cNvSpPr/>
            <p:nvPr/>
          </p:nvSpPr>
          <p:spPr>
            <a:xfrm>
              <a:off x="3264" y="2400"/>
              <a:ext cx="0" cy="432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70" name="Line 10"/>
            <p:cNvSpPr/>
            <p:nvPr/>
          </p:nvSpPr>
          <p:spPr>
            <a:xfrm>
              <a:off x="1920" y="2832"/>
              <a:ext cx="1344" cy="0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none" w="med" len="med"/>
            </a:ln>
          </p:spPr>
        </p:sp>
        <p:sp>
          <p:nvSpPr>
            <p:cNvPr id="19471" name="Line 11"/>
            <p:cNvSpPr/>
            <p:nvPr/>
          </p:nvSpPr>
          <p:spPr>
            <a:xfrm flipV="1">
              <a:off x="1920" y="1584"/>
              <a:ext cx="0" cy="1248"/>
            </a:xfrm>
            <a:prstGeom prst="line">
              <a:avLst/>
            </a:prstGeom>
            <a:ln w="25400" cap="flat" cmpd="sng">
              <a:solidFill>
                <a:srgbClr val="FF0000"/>
              </a:solidFill>
              <a:prstDash val="solid"/>
              <a:headEnd type="none" w="med" len="med"/>
              <a:tailEnd type="triangle" w="med" len="med"/>
            </a:ln>
          </p:spPr>
        </p:sp>
      </p:grpSp>
      <p:sp>
        <p:nvSpPr>
          <p:cNvPr id="111628" name="Text Box 12"/>
          <p:cNvSpPr txBox="1"/>
          <p:nvPr/>
        </p:nvSpPr>
        <p:spPr>
          <a:xfrm>
            <a:off x="5267325" y="5275263"/>
            <a:ext cx="336550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en-US" altLang="zh-C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en-US" altLang="zh-CN" sz="2400" b="1" dirty="0">
              <a:latin typeface="Times New Roman" panose="02020603050405020304" pitchFamily="18" charset="0"/>
            </a:endParaRPr>
          </a:p>
        </p:txBody>
      </p:sp>
      <p:sp>
        <p:nvSpPr>
          <p:cNvPr id="111629" name="Text Box 13"/>
          <p:cNvSpPr txBox="1"/>
          <p:nvPr/>
        </p:nvSpPr>
        <p:spPr>
          <a:xfrm>
            <a:off x="3087688" y="5808663"/>
            <a:ext cx="5897562" cy="4603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400" b="1" dirty="0">
                <a:latin typeface="Times New Roman" panose="02020603050405020304" pitchFamily="18" charset="0"/>
              </a:rPr>
              <a:t>再把右边</a:t>
            </a:r>
            <a:r>
              <a:rPr lang="en-US" altLang="zh-CN" sz="2400" b="1" dirty="0">
                <a:latin typeface="Times New Roman" panose="02020603050405020304" pitchFamily="18" charset="0"/>
              </a:rPr>
              <a:t>—</a:t>
            </a:r>
            <a:r>
              <a:rPr lang="zh-CN" altLang="en-US" sz="2400" b="1" dirty="0">
                <a:latin typeface="Times New Roman" panose="02020603050405020304" pitchFamily="18" charset="0"/>
              </a:rPr>
              <a:t>表达式的值</a:t>
            </a:r>
            <a:r>
              <a:rPr lang="zh-CN" altLang="en-US" sz="2400" b="1" dirty="0">
                <a:latin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zh-CN" altLang="en-US" sz="2400" b="1" dirty="0">
                <a:latin typeface="Times New Roman" panose="02020603050405020304" pitchFamily="18" charset="0"/>
              </a:rPr>
              <a:t>左边</a:t>
            </a:r>
            <a:r>
              <a:rPr lang="en-US" altLang="zh-CN" sz="2400" b="1" dirty="0">
                <a:latin typeface="Times New Roman" panose="02020603050405020304" pitchFamily="18" charset="0"/>
              </a:rPr>
              <a:t>—</a:t>
            </a:r>
            <a:r>
              <a:rPr lang="zh-CN" altLang="en-US" sz="2400" b="1" dirty="0">
                <a:latin typeface="Times New Roman" panose="02020603050405020304" pitchFamily="18" charset="0"/>
              </a:rPr>
              <a:t>变量</a:t>
            </a:r>
            <a:endParaRPr lang="zh-CN" altLang="en-US" sz="2400" b="1" dirty="0">
              <a:latin typeface="Times New Roman" panose="02020603050405020304" pitchFamily="18" charset="0"/>
            </a:endParaRPr>
          </a:p>
        </p:txBody>
      </p:sp>
      <p:sp>
        <p:nvSpPr>
          <p:cNvPr id="19467" name="Text Box 14"/>
          <p:cNvSpPr txBox="1"/>
          <p:nvPr/>
        </p:nvSpPr>
        <p:spPr>
          <a:xfrm>
            <a:off x="4142021" y="1568450"/>
            <a:ext cx="4071937" cy="64516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lvl="1" eaLnBrk="1" hangingPunct="1"/>
            <a:r>
              <a:rPr lang="en-US" altLang="zh-CN" sz="3600" dirty="0" smtClean="0">
                <a:solidFill>
                  <a:srgbClr val="FF0000"/>
                </a:solidFill>
                <a:latin typeface="Arial" panose="020B0604020202020204" pitchFamily="34" charset="0"/>
              </a:rPr>
              <a:t>s </a:t>
            </a:r>
            <a:r>
              <a:rPr lang="en-US" altLang="zh-CN" sz="3600" dirty="0">
                <a:solidFill>
                  <a:srgbClr val="FF0000"/>
                </a:solidFill>
                <a:latin typeface="Arial" panose="020B0604020202020204" pitchFamily="34" charset="0"/>
              </a:rPr>
              <a:t>=  </a:t>
            </a:r>
            <a:r>
              <a:rPr lang="en-US" altLang="zh-CN" sz="3600" dirty="0" smtClean="0">
                <a:solidFill>
                  <a:srgbClr val="FF0000"/>
                </a:solidFill>
                <a:latin typeface="Arial" panose="020B0604020202020204" pitchFamily="34" charset="0"/>
              </a:rPr>
              <a:t>3.14 * r *  r</a:t>
            </a:r>
            <a:endParaRPr lang="en-US" altLang="zh-CN" sz="36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cxnSp>
        <p:nvCxnSpPr>
          <p:cNvPr id="19468" name="直接箭头连接符 16"/>
          <p:cNvCxnSpPr/>
          <p:nvPr/>
        </p:nvCxnSpPr>
        <p:spPr>
          <a:xfrm rot="5400000">
            <a:off x="4997683" y="1498600"/>
            <a:ext cx="428625" cy="1588"/>
          </a:xfrm>
          <a:prstGeom prst="straightConnector1">
            <a:avLst/>
          </a:prstGeom>
          <a:ln w="57150" cap="flat" cmpd="sng">
            <a:solidFill>
              <a:srgbClr val="FF0000"/>
            </a:solidFill>
            <a:prstDash val="solid"/>
            <a:headEnd type="none" w="med" len="med"/>
            <a:tailEnd type="arrow" w="med" len="med"/>
          </a:ln>
        </p:spPr>
      </p:cxn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1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16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116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whoosh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16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"/>
                                        <p:tgtEl>
                                          <p:spTgt spid="11162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iterate type="wd">
                                    <p:tmPct val="10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300" fill="hold"/>
                                        <p:tgtEl>
                                          <p:spTgt spid="111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" fill="hold"/>
                                        <p:tgtEl>
                                          <p:spTgt spid="11162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2" grpId="0" build="p"/>
      <p:bldP spid="111623" grpId="0" build="p"/>
      <p:bldP spid="111628" grpId="0" build="p"/>
      <p:bldP spid="111629" grpId="0" build="p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变量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z="3200" dirty="0" smtClean="0"/>
              <a:t>变量就像是一个带</a:t>
            </a:r>
            <a:r>
              <a:rPr lang="zh-CN" altLang="en-US" sz="3200" dirty="0" smtClean="0">
                <a:solidFill>
                  <a:srgbClr val="FF0000"/>
                </a:solidFill>
              </a:rPr>
              <a:t>标签</a:t>
            </a:r>
            <a:r>
              <a:rPr lang="zh-CN" altLang="en-US" sz="3200" dirty="0" smtClean="0"/>
              <a:t>的盒子，数据装在盒子里。</a:t>
            </a:r>
            <a:endParaRPr lang="zh-CN" altLang="en-US" sz="3200" dirty="0"/>
          </a:p>
        </p:txBody>
      </p:sp>
      <p:pic>
        <p:nvPicPr>
          <p:cNvPr id="1026" name="Picture 2" descr="https://gimg2.baidu.com/image_search/src=http%3A%2F%2Fpic.qcsdn.com%2Fimg%2F20190505%2Fcf27122cfced3509514cce88aabb9d1e.png-zhu&amp;refer=http%3A%2F%2Fpic.qcsdn.com&amp;app=2002&amp;size=f9999,10000&amp;q=a80&amp;n=0&amp;g=0n&amp;fmt=jpeg?sec=1648883782&amp;t=72f7f4878ffa8c647913a65f0b1f365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7164" y="2364093"/>
            <a:ext cx="5476875" cy="394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矩形 4"/>
          <p:cNvSpPr/>
          <p:nvPr/>
        </p:nvSpPr>
        <p:spPr>
          <a:xfrm>
            <a:off x="9145967" y="3067317"/>
            <a:ext cx="1415773" cy="830997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数据</a:t>
            </a:r>
            <a:endParaRPr lang="zh-CN" altLang="zh-CN" sz="4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6" name="直接箭头连接符 5"/>
          <p:cNvCxnSpPr>
            <a:stCxn id="5" idx="1"/>
          </p:cNvCxnSpPr>
          <p:nvPr/>
        </p:nvCxnSpPr>
        <p:spPr>
          <a:xfrm flipH="1" flipV="1">
            <a:off x="7080308" y="3481338"/>
            <a:ext cx="2065659" cy="1478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矩形 7"/>
          <p:cNvSpPr/>
          <p:nvPr/>
        </p:nvSpPr>
        <p:spPr>
          <a:xfrm>
            <a:off x="759594" y="4763421"/>
            <a:ext cx="2031325" cy="830997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lstStyle/>
          <a:p>
            <a:pPr algn="ctr"/>
            <a:r>
              <a:rPr lang="zh-CN" altLang="en-US" sz="48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变量名</a:t>
            </a:r>
            <a:endParaRPr lang="zh-CN" altLang="zh-CN" sz="4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9" name="直接箭头连接符 8"/>
          <p:cNvCxnSpPr/>
          <p:nvPr/>
        </p:nvCxnSpPr>
        <p:spPr>
          <a:xfrm flipV="1">
            <a:off x="2781097" y="5117284"/>
            <a:ext cx="2269075" cy="60157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矩形 3"/>
          <p:cNvSpPr/>
          <p:nvPr/>
        </p:nvSpPr>
        <p:spPr>
          <a:xfrm>
            <a:off x="8922944" y="4982477"/>
            <a:ext cx="2299970" cy="82994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en-US" altLang="zh-CN" sz="4800" b="1" dirty="0" smtClean="0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r=None</a:t>
            </a:r>
            <a:endParaRPr lang="en-US" altLang="zh-CN" sz="4800" b="1" dirty="0" smtClean="0">
              <a:solidFill>
                <a:srgbClr val="FF0000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828916" y="2472322"/>
            <a:ext cx="2809875" cy="1568450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l"/>
            <a:r>
              <a:rPr lang="en-US" altLang="zh-CN" sz="48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spam=15</a:t>
            </a:r>
            <a:endParaRPr lang="en-US" altLang="zh-CN" sz="4800" b="1" dirty="0" smtClean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algn="l"/>
            <a:r>
              <a:rPr lang="en-US" altLang="zh-CN" sz="4800" b="1" dirty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spam=3</a:t>
            </a:r>
            <a:endParaRPr lang="en-US" altLang="zh-CN" sz="4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5" grpId="1"/>
      <p:bldP spid="8" grpId="0"/>
      <p:bldP spid="8" grpId="1"/>
      <p:bldP spid="4" grpId="0"/>
      <p:bldP spid="4" grpId="1"/>
      <p:bldP spid="7" grpId="0"/>
      <p:bldP spid="7" grpId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/>
          </p:cNvSpPr>
          <p:nvPr>
            <p:ph type="title"/>
          </p:nvPr>
        </p:nvSpPr>
        <p:spPr>
          <a:xfrm>
            <a:off x="1992313" y="485163"/>
            <a:ext cx="6870700" cy="762000"/>
          </a:xfrm>
        </p:spPr>
        <p:txBody>
          <a:bodyPr vert="horz" wrap="square" lIns="91440" tIns="45720" rIns="91440" bIns="45720" anchor="ctr"/>
          <a:lstStyle/>
          <a:p>
            <a:r>
              <a:rPr lang="zh-CN" altLang="en-US" dirty="0" smtClean="0"/>
              <a:t>变量</a:t>
            </a:r>
            <a:r>
              <a:rPr lang="zh-CN" altLang="en-US" dirty="0"/>
              <a:t>名规定</a:t>
            </a:r>
            <a:endParaRPr lang="zh-CN" altLang="en-US" dirty="0"/>
          </a:p>
        </p:txBody>
      </p:sp>
      <p:sp>
        <p:nvSpPr>
          <p:cNvPr id="8195" name="Rectangle 3"/>
          <p:cNvSpPr>
            <a:spLocks noGrp="1"/>
          </p:cNvSpPr>
          <p:nvPr>
            <p:ph idx="1"/>
          </p:nvPr>
        </p:nvSpPr>
        <p:spPr>
          <a:xfrm>
            <a:off x="476250" y="1507490"/>
            <a:ext cx="5870575" cy="3657600"/>
          </a:xfrm>
        </p:spPr>
        <p:txBody>
          <a:bodyPr vert="horz" wrap="square" lIns="91440" tIns="45720" rIns="91440" bIns="45720" anchor="t"/>
          <a:lstStyle/>
          <a:p>
            <a:pPr>
              <a:lnSpc>
                <a:spcPct val="90000"/>
              </a:lnSpc>
            </a:pPr>
            <a:r>
              <a:rPr lang="zh-CN" altLang="en-US" sz="2400" dirty="0" smtClean="0"/>
              <a:t>组成</a:t>
            </a:r>
            <a:r>
              <a:rPr lang="zh-CN" altLang="en-US" sz="2400" dirty="0"/>
              <a:t>可以是</a:t>
            </a:r>
            <a:r>
              <a:rPr lang="zh-CN" altLang="en-US" sz="2400" dirty="0">
                <a:solidFill>
                  <a:srgbClr val="FF0000"/>
                </a:solidFill>
              </a:rPr>
              <a:t>字母、汉字、数字、下划线</a:t>
            </a:r>
            <a:r>
              <a:rPr lang="zh-CN" altLang="en-US" sz="2400" dirty="0"/>
              <a:t>，不能含有</a:t>
            </a:r>
            <a:r>
              <a:rPr lang="zh-CN" altLang="en-US" sz="2400" strike="sngStrike" dirty="0"/>
              <a:t>小数点、空格</a:t>
            </a:r>
            <a:r>
              <a:rPr lang="zh-CN" altLang="en-US" sz="2400" dirty="0"/>
              <a:t>等到字符</a:t>
            </a:r>
            <a:r>
              <a:rPr lang="zh-CN" altLang="en-US" sz="2400" dirty="0" smtClean="0"/>
              <a:t>。</a:t>
            </a:r>
            <a:endParaRPr lang="en-US" altLang="zh-CN" sz="2400" dirty="0" smtClean="0"/>
          </a:p>
          <a:p>
            <a:pPr>
              <a:lnSpc>
                <a:spcPct val="90000"/>
              </a:lnSpc>
            </a:pPr>
            <a:r>
              <a:rPr lang="zh-CN" altLang="en-US" sz="2400" dirty="0" smtClean="0"/>
              <a:t>不用全是数字，开头不能是数字。</a:t>
            </a:r>
            <a:endParaRPr lang="zh-CN" altLang="en-US" sz="2400" dirty="0"/>
          </a:p>
          <a:p>
            <a:pPr>
              <a:lnSpc>
                <a:spcPct val="90000"/>
              </a:lnSpc>
            </a:pPr>
            <a:r>
              <a:rPr lang="zh-CN" altLang="en-US" sz="2400" dirty="0" smtClean="0"/>
              <a:t>不能用</a:t>
            </a:r>
            <a:r>
              <a:rPr lang="en-US" altLang="zh-CN" sz="2400" dirty="0" smtClean="0"/>
              <a:t>Python</a:t>
            </a:r>
            <a:r>
              <a:rPr lang="zh-CN" altLang="en-US" sz="2400" dirty="0" smtClean="0"/>
              <a:t>的内置关键字。</a:t>
            </a:r>
            <a:r>
              <a:rPr lang="zh-CN" altLang="en-US" sz="2400" dirty="0"/>
              <a:t>例如：</a:t>
            </a:r>
            <a:r>
              <a:rPr lang="en-US" altLang="zh-CN" sz="2400" dirty="0"/>
              <a:t>print</a:t>
            </a:r>
            <a:r>
              <a:rPr lang="zh-CN" altLang="en-US" sz="2400" dirty="0" smtClean="0"/>
              <a:t>、</a:t>
            </a:r>
            <a:r>
              <a:rPr lang="en-US" altLang="zh-CN" sz="2400" dirty="0" smtClean="0"/>
              <a:t>input</a:t>
            </a:r>
            <a:r>
              <a:rPr lang="zh-CN" altLang="en-US" sz="2400" dirty="0" smtClean="0"/>
              <a:t>、 </a:t>
            </a:r>
            <a:r>
              <a:rPr lang="en-US" altLang="zh-CN" sz="2400" dirty="0" smtClean="0"/>
              <a:t>float </a:t>
            </a:r>
            <a:r>
              <a:rPr lang="zh-CN" altLang="en-US" sz="2400" dirty="0" smtClean="0"/>
              <a:t>、</a:t>
            </a:r>
            <a:r>
              <a:rPr lang="en-US" altLang="zh-CN" sz="2400" dirty="0" smtClean="0"/>
              <a:t>None</a:t>
            </a:r>
            <a:r>
              <a:rPr lang="zh-CN" altLang="en-US" sz="2400" dirty="0" smtClean="0"/>
              <a:t>等</a:t>
            </a:r>
            <a:r>
              <a:rPr lang="zh-CN" altLang="en-US" sz="2400" dirty="0"/>
              <a:t>。</a:t>
            </a:r>
            <a:endParaRPr lang="zh-CN" altLang="en-US" sz="2400" dirty="0"/>
          </a:p>
          <a:p>
            <a:pPr>
              <a:lnSpc>
                <a:spcPct val="90000"/>
              </a:lnSpc>
            </a:pPr>
            <a:r>
              <a:rPr lang="en-US" altLang="zh-CN" sz="2400" dirty="0" smtClean="0"/>
              <a:t>VB</a:t>
            </a:r>
            <a:r>
              <a:rPr lang="zh-CN" altLang="en-US" sz="2400" dirty="0" smtClean="0"/>
              <a:t>区分</a:t>
            </a:r>
            <a:r>
              <a:rPr lang="zh-CN" altLang="en-US" sz="2400" dirty="0"/>
              <a:t>变量名的大小写。</a:t>
            </a:r>
            <a:endParaRPr lang="zh-CN" altLang="en-US" sz="2400" dirty="0"/>
          </a:p>
        </p:txBody>
      </p:sp>
      <p:pic>
        <p:nvPicPr>
          <p:cNvPr id="1026" name="Picture 2" descr="https://gimg2.baidu.com/image_search/src=http%3A%2F%2Fpic.qcsdn.com%2Fimg%2F20190505%2Fcf27122cfced3509514cce88aabb9d1e.png-zhu&amp;refer=http%3A%2F%2Fpic.qcsdn.com&amp;app=2002&amp;size=f9999,10000&amp;q=a80&amp;n=0&amp;g=0n&amp;fmt=jpeg?sec=1648883782&amp;t=72f7f4878ffa8c647913a65f0b1f3654"/>
          <p:cNvPicPr>
            <a:picLocks noChangeAspect="1" noChangeArrowheads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5074" y="2766048"/>
            <a:ext cx="5476875" cy="3943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矩形 1"/>
          <p:cNvSpPr/>
          <p:nvPr/>
        </p:nvSpPr>
        <p:spPr>
          <a:xfrm>
            <a:off x="4357504" y="5165376"/>
            <a:ext cx="2031325" cy="830997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4800" b="1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变量名</a:t>
            </a:r>
            <a:endParaRPr lang="zh-CN" altLang="zh-CN" sz="4800" b="1" dirty="0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3" name="直接箭头连接符 2"/>
          <p:cNvCxnSpPr/>
          <p:nvPr/>
        </p:nvCxnSpPr>
        <p:spPr>
          <a:xfrm flipV="1">
            <a:off x="6379007" y="5519239"/>
            <a:ext cx="2269075" cy="60157"/>
          </a:xfrm>
          <a:prstGeom prst="straightConnector1">
            <a:avLst/>
          </a:prstGeom>
          <a:ln w="76200">
            <a:solidFill>
              <a:schemeClr val="accent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2" grpId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r>
              <a:rPr lang="zh-CN" altLang="en-US" sz="3600" dirty="0"/>
              <a:t>分糖游戏</a:t>
            </a:r>
            <a:endParaRPr lang="zh-CN" altLang="en-US" sz="3600" dirty="0"/>
          </a:p>
        </p:txBody>
      </p:sp>
      <p:sp>
        <p:nvSpPr>
          <p:cNvPr id="13315" name="矩形 3"/>
          <p:cNvSpPr/>
          <p:nvPr/>
        </p:nvSpPr>
        <p:spPr>
          <a:xfrm>
            <a:off x="1669409" y="1500188"/>
            <a:ext cx="9236279" cy="2677656"/>
          </a:xfrm>
          <a:prstGeom prst="rect">
            <a:avLst/>
          </a:prstGeom>
          <a:noFill/>
          <a:ln w="9525"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dirty="0">
                <a:latin typeface="Arial" panose="020B0604020202020204" pitchFamily="34" charset="0"/>
              </a:rPr>
              <a:t>有甲乙丙三个小朋友，他们身上都有若干个糖果，现在他们做个分糖游戏。从甲开始，将自己的糖果均分成三份（如果有多余的就立即吃掉），自己一份，其余两份给另外俩个小朋友。接着乙、丙同样这么做。</a:t>
            </a:r>
            <a:endParaRPr lang="en-US" altLang="zh-CN" sz="2800" dirty="0">
              <a:latin typeface="Arial" panose="020B0604020202020204" pitchFamily="34" charset="0"/>
            </a:endParaRPr>
          </a:p>
          <a:p>
            <a:endParaRPr lang="en-US" altLang="zh-CN" sz="2800" dirty="0">
              <a:latin typeface="Arial" panose="020B0604020202020204" pitchFamily="34" charset="0"/>
            </a:endParaRPr>
          </a:p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一轮后，每个小朋友手</a:t>
            </a:r>
            <a:r>
              <a:rPr lang="zh-CN" altLang="en-US" sz="2800" dirty="0" smtClean="0">
                <a:solidFill>
                  <a:srgbClr val="FF0000"/>
                </a:solidFill>
                <a:latin typeface="Arial" panose="020B0604020202020204" pitchFamily="34" charset="0"/>
              </a:rPr>
              <a:t>上分别</a:t>
            </a:r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有几个糖？</a:t>
            </a:r>
            <a:endParaRPr lang="en-US" altLang="zh-CN" sz="28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>
    <p:blinds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r>
              <a:rPr lang="zh-CN" altLang="en-US" sz="3600" dirty="0"/>
              <a:t>分糖游戏</a:t>
            </a:r>
            <a:endParaRPr lang="zh-CN" altLang="en-US" sz="3600" dirty="0"/>
          </a:p>
        </p:txBody>
      </p:sp>
      <p:sp>
        <p:nvSpPr>
          <p:cNvPr id="14339" name="矩形 3"/>
          <p:cNvSpPr/>
          <p:nvPr/>
        </p:nvSpPr>
        <p:spPr>
          <a:xfrm>
            <a:off x="2452688" y="1285875"/>
            <a:ext cx="735806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算法分析：</a:t>
            </a:r>
            <a:endParaRPr lang="en-US" altLang="zh-CN" sz="28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24125" y="1928813"/>
            <a:ext cx="5714365" cy="95313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800" dirty="0">
                <a:latin typeface="Arial" panose="020B0604020202020204" pitchFamily="34" charset="0"/>
              </a:rPr>
              <a:t>3</a:t>
            </a:r>
            <a:r>
              <a:rPr lang="zh-CN" altLang="en-US" sz="2800" dirty="0">
                <a:latin typeface="Arial" panose="020B0604020202020204" pitchFamily="34" charset="0"/>
              </a:rPr>
              <a:t>位小朋友最初糖果的数目不确定，</a:t>
            </a:r>
            <a:endParaRPr lang="en-US" altLang="zh-CN" sz="2800" dirty="0">
              <a:latin typeface="Arial" panose="020B0604020202020204" pitchFamily="34" charset="0"/>
            </a:endParaRPr>
          </a:p>
          <a:p>
            <a:r>
              <a:rPr lang="zh-CN" altLang="en-US" sz="2800" dirty="0">
                <a:latin typeface="Arial" panose="020B0604020202020204" pitchFamily="34" charset="0"/>
              </a:rPr>
              <a:t>我们分别用</a:t>
            </a:r>
            <a:r>
              <a:rPr lang="en-US" altLang="zh-CN" sz="2800" dirty="0">
                <a:latin typeface="Arial" panose="020B0604020202020204" pitchFamily="34" charset="0"/>
              </a:rPr>
              <a:t>a</a:t>
            </a:r>
            <a:r>
              <a:rPr lang="zh-CN" altLang="en-US" sz="2800" dirty="0">
                <a:latin typeface="Arial" panose="020B0604020202020204" pitchFamily="34" charset="0"/>
              </a:rPr>
              <a:t>、</a:t>
            </a:r>
            <a:r>
              <a:rPr lang="en-US" altLang="zh-CN" sz="2800" dirty="0">
                <a:latin typeface="Arial" panose="020B0604020202020204" pitchFamily="34" charset="0"/>
              </a:rPr>
              <a:t>b</a:t>
            </a:r>
            <a:r>
              <a:rPr lang="zh-CN" altLang="en-US" sz="2800" dirty="0">
                <a:latin typeface="Arial" panose="020B0604020202020204" pitchFamily="34" charset="0"/>
              </a:rPr>
              <a:t>、</a:t>
            </a:r>
            <a:r>
              <a:rPr lang="en-US" altLang="zh-CN" sz="2800" dirty="0">
                <a:latin typeface="Arial" panose="020B0604020202020204" pitchFamily="34" charset="0"/>
              </a:rPr>
              <a:t>c</a:t>
            </a:r>
            <a:r>
              <a:rPr lang="zh-CN" altLang="en-US" sz="2800" dirty="0">
                <a:latin typeface="Arial" panose="020B0604020202020204" pitchFamily="34" charset="0"/>
              </a:rPr>
              <a:t>来存储。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024063" y="2976563"/>
            <a:ext cx="50596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Arial" panose="020B0604020202020204" pitchFamily="34" charset="0"/>
              </a:rPr>
              <a:t>①</a:t>
            </a:r>
            <a:r>
              <a:rPr lang="zh-CN" altLang="en-US" sz="2400" dirty="0">
                <a:latin typeface="Arial" panose="020B0604020202020204" pitchFamily="34" charset="0"/>
              </a:rPr>
              <a:t>小朋友甲先将自己的糖分成三等份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167063" y="3548063"/>
            <a:ext cx="875030" cy="5219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pt-BR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</a:t>
            </a:r>
            <a:r>
              <a:rPr kumimoji="0" lang="pt-BR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pt-BR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endParaRPr kumimoji="0" lang="pt-BR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738688" y="3548063"/>
            <a:ext cx="3680460" cy="5219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</a:t>
            </a:r>
            <a:r>
              <a:rPr kumimoji="0" lang="pt-BR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表示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除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，保留小数。</a:t>
            </a:r>
            <a:endParaRPr kumimoji="0" lang="pt-BR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3167063" y="4191000"/>
            <a:ext cx="974090" cy="5219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pt-BR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pt-BR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//</a:t>
            </a:r>
            <a:r>
              <a:rPr kumimoji="0" lang="pt-BR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pt-BR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endParaRPr kumimoji="0" lang="pt-BR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738688" y="4191000"/>
            <a:ext cx="4490720" cy="5219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pt-BR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//</a:t>
            </a:r>
            <a:r>
              <a:rPr kumimoji="0" lang="pt-BR" altLang="zh-CN" sz="2800" b="0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表示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整除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，除后取整数。</a:t>
            </a:r>
            <a:endParaRPr kumimoji="0" lang="pt-BR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024063" y="4857750"/>
            <a:ext cx="20116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Arial" panose="020B0604020202020204" pitchFamily="34" charset="0"/>
              </a:rPr>
              <a:t>②</a:t>
            </a:r>
            <a:r>
              <a:rPr lang="zh-CN" altLang="en-US" sz="2400" dirty="0">
                <a:latin typeface="Arial" panose="020B0604020202020204" pitchFamily="34" charset="0"/>
              </a:rPr>
              <a:t>自己留一份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3095625" y="5286375"/>
            <a:ext cx="1577340" cy="5219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=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pt-BR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pt-BR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pt-BR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//</a:t>
            </a:r>
            <a:r>
              <a:rPr kumimoji="0" lang="pt-BR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pt-BR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endParaRPr kumimoji="0" lang="pt-BR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5167313" y="4857750"/>
            <a:ext cx="2621280" cy="46037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2400" dirty="0">
                <a:solidFill>
                  <a:srgbClr val="FF0000"/>
                </a:solidFill>
                <a:latin typeface="Arial" panose="020B0604020202020204" pitchFamily="34" charset="0"/>
              </a:rPr>
              <a:t>③</a:t>
            </a:r>
            <a:r>
              <a:rPr lang="zh-CN" altLang="en-US" sz="2400" dirty="0">
                <a:latin typeface="Arial" panose="020B0604020202020204" pitchFamily="34" charset="0"/>
              </a:rPr>
              <a:t>分成给了乙、丙</a:t>
            </a:r>
            <a:endParaRPr lang="zh-CN" altLang="en-US" sz="2400" dirty="0">
              <a:latin typeface="Arial" panose="020B0604020202020204" pitchFamily="34" charset="0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5381625" y="5286375"/>
            <a:ext cx="2081530" cy="5219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=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b+ </a:t>
            </a:r>
            <a:r>
              <a:rPr kumimoji="0" lang="pt-BR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pt-BR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pt-BR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//</a:t>
            </a:r>
            <a:r>
              <a:rPr kumimoji="0" lang="pt-BR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pt-BR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endParaRPr kumimoji="0" lang="pt-BR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380038" y="5929313"/>
            <a:ext cx="2042160" cy="5219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=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c+ </a:t>
            </a:r>
            <a:r>
              <a:rPr kumimoji="0" lang="pt-BR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pt-BR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pt-BR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//</a:t>
            </a:r>
            <a:r>
              <a:rPr kumimoji="0" lang="pt-BR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pt-BR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endParaRPr kumimoji="0" lang="pt-BR" altLang="zh-CN" sz="28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矩形 3"/>
          <p:cNvSpPr>
            <a:spLocks noChangeArrowheads="1"/>
          </p:cNvSpPr>
          <p:nvPr/>
        </p:nvSpPr>
        <p:spPr bwMode="auto">
          <a:xfrm>
            <a:off x="7881938" y="4857750"/>
            <a:ext cx="2500313" cy="175323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 = a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//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3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 = b + a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//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 = c + a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//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8" grpId="0" bldLvl="0" animBg="1"/>
      <p:bldP spid="9" grpId="0" bldLvl="0" animBg="1"/>
      <p:bldP spid="10" grpId="0" bldLvl="0" animBg="1"/>
      <p:bldP spid="11" grpId="0" bldLvl="0" animBg="1"/>
      <p:bldP spid="12" grpId="0"/>
      <p:bldP spid="13" grpId="0" bldLvl="0" animBg="1"/>
      <p:bldP spid="14" grpId="0"/>
      <p:bldP spid="15" grpId="0" bldLvl="0" animBg="1"/>
      <p:bldP spid="16" grpId="0" bldLvl="0" animBg="1"/>
      <p:bldP spid="21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标题 1"/>
          <p:cNvSpPr>
            <a:spLocks noGrp="1"/>
          </p:cNvSpPr>
          <p:nvPr>
            <p:ph type="title"/>
          </p:nvPr>
        </p:nvSpPr>
        <p:spPr/>
        <p:txBody>
          <a:bodyPr vert="horz" wrap="square" lIns="91440" tIns="45720" rIns="91440" bIns="45720" anchor="ctr"/>
          <a:lstStyle/>
          <a:p>
            <a:r>
              <a:rPr lang="zh-CN" altLang="en-US" sz="3600" dirty="0"/>
              <a:t>分糖游戏</a:t>
            </a:r>
            <a:endParaRPr lang="zh-CN" altLang="en-US" sz="3600" dirty="0"/>
          </a:p>
        </p:txBody>
      </p:sp>
      <p:sp>
        <p:nvSpPr>
          <p:cNvPr id="15363" name="矩形 3"/>
          <p:cNvSpPr/>
          <p:nvPr/>
        </p:nvSpPr>
        <p:spPr>
          <a:xfrm>
            <a:off x="2452688" y="1285875"/>
            <a:ext cx="7358062" cy="52197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r>
              <a:rPr lang="zh-CN" altLang="en-US" sz="2800" dirty="0">
                <a:solidFill>
                  <a:srgbClr val="FF0000"/>
                </a:solidFill>
                <a:latin typeface="Arial" panose="020B0604020202020204" pitchFamily="34" charset="0"/>
              </a:rPr>
              <a:t>算法分析：</a:t>
            </a:r>
            <a:endParaRPr lang="en-US" altLang="zh-CN" sz="28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3316" name="矩形 3"/>
          <p:cNvSpPr>
            <a:spLocks noChangeArrowheads="1"/>
          </p:cNvSpPr>
          <p:nvPr/>
        </p:nvSpPr>
        <p:spPr bwMode="auto">
          <a:xfrm>
            <a:off x="2452688" y="2071688"/>
            <a:ext cx="2500313" cy="175323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 = a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//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3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 = b + a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//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 = c + a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//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5667375" y="2714625"/>
            <a:ext cx="1487805" cy="5219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=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b+ </a:t>
            </a:r>
            <a:r>
              <a:rPr kumimoji="0" lang="pt-BR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endParaRPr kumimoji="0" lang="pt-BR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5664200" y="3357563"/>
            <a:ext cx="1448435" cy="521970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=</a:t>
            </a:r>
            <a:r>
              <a:rPr kumimoji="0" lang="zh-CN" alt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zh-CN" sz="28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c+ </a:t>
            </a:r>
            <a:r>
              <a:rPr kumimoji="0" lang="pt-BR" altLang="zh-CN" sz="28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endParaRPr kumimoji="0" lang="pt-BR" altLang="zh-CN" sz="2800" b="0" i="0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3" name="右箭头 9"/>
          <p:cNvSpPr/>
          <p:nvPr/>
        </p:nvSpPr>
        <p:spPr>
          <a:xfrm>
            <a:off x="5099050" y="3000375"/>
            <a:ext cx="500063" cy="5715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FF0000"/>
          </a:solidFill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24" name="矩形 3"/>
          <p:cNvSpPr>
            <a:spLocks noChangeArrowheads="1"/>
          </p:cNvSpPr>
          <p:nvPr/>
        </p:nvSpPr>
        <p:spPr bwMode="auto">
          <a:xfrm>
            <a:off x="7667625" y="2143125"/>
            <a:ext cx="2500313" cy="175323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 = a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//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3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 = b + a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 = c + a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5" name="矩形 3"/>
          <p:cNvSpPr>
            <a:spLocks noChangeArrowheads="1"/>
          </p:cNvSpPr>
          <p:nvPr/>
        </p:nvSpPr>
        <p:spPr bwMode="auto">
          <a:xfrm>
            <a:off x="7667625" y="4500563"/>
            <a:ext cx="2500313" cy="1753235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 = b + a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//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 = c + a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//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 = a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//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3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9382116" y="928670"/>
            <a:ext cx="1285884" cy="193802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0" b="1" i="0" u="none" strike="noStrike" kern="1200" cap="none" spc="0" normalizeH="0" baseline="0" noProof="0" dirty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rgbClr val="FF0000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uLnTx/>
                <a:uFillTx/>
                <a:latin typeface="Californian FB" panose="0207040306080B030204" pitchFamily="18" charset="0"/>
                <a:ea typeface="Arial Unicode MS" panose="020B0604020202020204" charset="-122"/>
                <a:cs typeface="Arial Unicode MS" panose="020B0604020202020204" charset="-122"/>
              </a:rPr>
              <a:t>√</a:t>
            </a:r>
            <a:endParaRPr kumimoji="0" lang="zh-CN" altLang="en-US" sz="12000" b="1" i="0" u="none" strike="noStrike" kern="1200" cap="none" spc="0" normalizeH="0" baseline="0" noProof="0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rgbClr val="FF0000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uLnTx/>
              <a:uFillTx/>
              <a:latin typeface="Californian FB" panose="0207040306080B030204" pitchFamily="18" charset="0"/>
              <a:ea typeface="Arial Unicode MS" panose="020B0604020202020204" charset="-122"/>
              <a:cs typeface="Arial Unicode MS" panose="020B0604020202020204" charset="-122"/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 bldLvl="0" animBg="1"/>
      <p:bldP spid="21" grpId="0" bldLvl="0" animBg="1"/>
      <p:bldP spid="22" grpId="0" bldLvl="0" animBg="1"/>
      <p:bldP spid="23" grpId="0" bldLvl="0" animBg="1"/>
      <p:bldP spid="24" grpId="0" bldLvl="0" animBg="1"/>
      <p:bldP spid="25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" name="矩形 3"/>
          <p:cNvSpPr>
            <a:spLocks noChangeArrowheads="1"/>
          </p:cNvSpPr>
          <p:nvPr/>
        </p:nvSpPr>
        <p:spPr bwMode="auto">
          <a:xfrm>
            <a:off x="1278255" y="461010"/>
            <a:ext cx="2500313" cy="175323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 = a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//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3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 = b + a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 = c + a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278255" y="2552065"/>
            <a:ext cx="2500313" cy="175323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//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3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+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 = c + 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矩形 3"/>
          <p:cNvSpPr>
            <a:spLocks noChangeArrowheads="1"/>
          </p:cNvSpPr>
          <p:nvPr/>
        </p:nvSpPr>
        <p:spPr bwMode="auto">
          <a:xfrm>
            <a:off x="1278255" y="4631690"/>
            <a:ext cx="2500313" cy="175323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//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3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+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+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</a:t>
            </a:r>
            <a:endParaRPr kumimoji="0" lang="en-US" altLang="pt-BR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下箭头 6"/>
          <p:cNvSpPr/>
          <p:nvPr/>
        </p:nvSpPr>
        <p:spPr>
          <a:xfrm>
            <a:off x="292735" y="558165"/>
            <a:ext cx="679450" cy="5864225"/>
          </a:xfrm>
          <a:prstGeom prst="down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3"/>
          <p:cNvSpPr>
            <a:spLocks noChangeArrowheads="1"/>
          </p:cNvSpPr>
          <p:nvPr/>
        </p:nvSpPr>
        <p:spPr bwMode="auto">
          <a:xfrm>
            <a:off x="4933950" y="461010"/>
            <a:ext cx="2500313" cy="175323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//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=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3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=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a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=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a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4102735" y="2552065"/>
            <a:ext cx="8895080" cy="3955415"/>
          </a:xfrm>
          <a:prstGeom prst="rect">
            <a:avLst/>
          </a:prstGeom>
        </p:spPr>
      </p:pic>
      <p:sp>
        <p:nvSpPr>
          <p:cNvPr id="16386" name="标题 1"/>
          <p:cNvSpPr>
            <a:spLocks noGrp="1"/>
          </p:cNvSpPr>
          <p:nvPr>
            <p:ph type="title"/>
          </p:nvPr>
        </p:nvSpPr>
        <p:spPr>
          <a:xfrm>
            <a:off x="8048625" y="558165"/>
            <a:ext cx="3166745" cy="1143000"/>
          </a:xfrm>
        </p:spPr>
        <p:txBody>
          <a:bodyPr vert="horz" wrap="square" lIns="91440" tIns="45720" rIns="91440" bIns="45720" anchor="ctr"/>
          <a:p>
            <a:r>
              <a:rPr altLang="zh-CN" sz="3600" dirty="0"/>
              <a:t>赋值运算符</a:t>
            </a:r>
            <a:endParaRPr altLang="zh-CN" sz="36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bldLvl="0" animBg="1"/>
      <p:bldP spid="4" grpId="0" bldLvl="0" animBg="1"/>
      <p:bldP spid="5" grpId="0" bldLvl="0" animBg="1"/>
      <p:bldP spid="8" grpId="0" bldLvl="0" animBg="1"/>
      <p:bldP spid="16386" grpId="0"/>
      <p:bldP spid="16386" grpId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" name="矩形 3"/>
          <p:cNvSpPr>
            <a:spLocks noChangeArrowheads="1"/>
          </p:cNvSpPr>
          <p:nvPr/>
        </p:nvSpPr>
        <p:spPr bwMode="auto">
          <a:xfrm>
            <a:off x="1278255" y="461010"/>
            <a:ext cx="2500313" cy="175323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 = a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//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3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 = b + a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 = c + a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矩形 3"/>
          <p:cNvSpPr>
            <a:spLocks noChangeArrowheads="1"/>
          </p:cNvSpPr>
          <p:nvPr/>
        </p:nvSpPr>
        <p:spPr bwMode="auto">
          <a:xfrm>
            <a:off x="1278255" y="2552065"/>
            <a:ext cx="2500313" cy="175323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//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3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+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 = c + 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矩形 3"/>
          <p:cNvSpPr>
            <a:spLocks noChangeArrowheads="1"/>
          </p:cNvSpPr>
          <p:nvPr/>
        </p:nvSpPr>
        <p:spPr bwMode="auto">
          <a:xfrm>
            <a:off x="1278255" y="4631690"/>
            <a:ext cx="2500313" cy="175323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//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3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+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=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+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</a:t>
            </a:r>
            <a:endParaRPr kumimoji="0" lang="en-US" altLang="pt-BR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下箭头 6"/>
          <p:cNvSpPr/>
          <p:nvPr/>
        </p:nvSpPr>
        <p:spPr>
          <a:xfrm>
            <a:off x="292735" y="558165"/>
            <a:ext cx="679450" cy="5864225"/>
          </a:xfrm>
          <a:prstGeom prst="downArrow">
            <a:avLst/>
          </a:prstGeom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8" name="矩形 3"/>
          <p:cNvSpPr>
            <a:spLocks noChangeArrowheads="1"/>
          </p:cNvSpPr>
          <p:nvPr/>
        </p:nvSpPr>
        <p:spPr bwMode="auto">
          <a:xfrm>
            <a:off x="4933950" y="461010"/>
            <a:ext cx="2500313" cy="175323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//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=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3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=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a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=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a</a:t>
            </a:r>
            <a:endParaRPr kumimoji="0" lang="zh-CN" altLang="en-US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" name="矩形 1"/>
          <p:cNvSpPr>
            <a:spLocks noChangeArrowheads="1"/>
          </p:cNvSpPr>
          <p:nvPr/>
        </p:nvSpPr>
        <p:spPr bwMode="auto">
          <a:xfrm>
            <a:off x="4933950" y="2552065"/>
            <a:ext cx="2500313" cy="175323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//=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3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+=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= 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</a:t>
            </a: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矩形 3"/>
          <p:cNvSpPr>
            <a:spLocks noChangeArrowheads="1"/>
          </p:cNvSpPr>
          <p:nvPr/>
        </p:nvSpPr>
        <p:spPr bwMode="auto">
          <a:xfrm>
            <a:off x="4934585" y="4631690"/>
            <a:ext cx="2500313" cy="175323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//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= 3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=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=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</a:t>
            </a:r>
            <a:endParaRPr kumimoji="0" lang="en-US" altLang="pt-BR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矩形 3"/>
          <p:cNvSpPr>
            <a:spLocks noChangeArrowheads="1"/>
          </p:cNvSpPr>
          <p:nvPr/>
        </p:nvSpPr>
        <p:spPr bwMode="auto">
          <a:xfrm>
            <a:off x="8395970" y="1038860"/>
            <a:ext cx="2500313" cy="2306955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wrap="square"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 = a//3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 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=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=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=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</a:t>
            </a:r>
            <a:endParaRPr kumimoji="0" lang="en-US" altLang="pt-BR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矩形 11"/>
          <p:cNvSpPr>
            <a:spLocks noChangeArrowheads="1"/>
          </p:cNvSpPr>
          <p:nvPr/>
        </p:nvSpPr>
        <p:spPr bwMode="auto">
          <a:xfrm>
            <a:off x="8395970" y="3484880"/>
            <a:ext cx="2500313" cy="230695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  = b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//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3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b = t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+=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+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=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</a:t>
            </a:r>
            <a:endParaRPr kumimoji="0" lang="en-US" altLang="pt-BR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标题 1"/>
          <p:cNvSpPr>
            <a:spLocks noGrp="1"/>
          </p:cNvSpPr>
          <p:nvPr>
            <p:ph type="title"/>
          </p:nvPr>
        </p:nvSpPr>
        <p:spPr>
          <a:xfrm>
            <a:off x="8395970" y="-27940"/>
            <a:ext cx="3166745" cy="1143000"/>
          </a:xfrm>
        </p:spPr>
        <p:txBody>
          <a:bodyPr vert="horz" wrap="square" lIns="91440" tIns="45720" rIns="91440" bIns="45720" anchor="ctr"/>
          <a:p>
            <a:r>
              <a:rPr sz="3600" dirty="0"/>
              <a:t>引进变量 </a:t>
            </a:r>
            <a:r>
              <a:rPr lang="en-US" altLang="zh-CN" sz="3600" dirty="0"/>
              <a:t>t</a:t>
            </a:r>
            <a:endParaRPr lang="en-US" altLang="zh-CN" sz="3600" dirty="0"/>
          </a:p>
        </p:txBody>
      </p:sp>
      <p:sp>
        <p:nvSpPr>
          <p:cNvPr id="15" name="矩形 3"/>
          <p:cNvSpPr>
            <a:spLocks noChangeArrowheads="1"/>
          </p:cNvSpPr>
          <p:nvPr/>
        </p:nvSpPr>
        <p:spPr bwMode="auto">
          <a:xfrm>
            <a:off x="8395970" y="5918200"/>
            <a:ext cx="2500313" cy="230695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>
            <a:spAutoFit/>
          </a:bodyPr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t  = c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// </a:t>
            </a:r>
            <a:r>
              <a:rPr kumimoji="0" lang="pt-BR" altLang="zh-CN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3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c =  t</a:t>
            </a:r>
            <a:endParaRPr kumimoji="0" lang="en-US" altLang="pt-BR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pt-BR" sz="3600" b="0" i="0" u="none" strike="noStrike" kern="1200" cap="none" spc="0" normalizeH="0" baseline="0" noProof="0" dirty="0">
                <a:ln>
                  <a:noFill/>
                </a:ln>
                <a:solidFill>
                  <a:schemeClr val="dk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……</a:t>
            </a:r>
            <a:endParaRPr kumimoji="0" lang="pt-BR" altLang="zh-CN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pt-BR" sz="3600" b="0" i="0" u="none" strike="noStrike" kern="1200" cap="none" spc="0" normalizeH="0" baseline="0" noProof="0" dirty="0">
              <a:ln>
                <a:noFill/>
              </a:ln>
              <a:solidFill>
                <a:schemeClr val="dk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ldLvl="0" animBg="1"/>
      <p:bldP spid="3" grpId="0" bldLvl="0" animBg="1"/>
      <p:bldP spid="10" grpId="0" bldLvl="0" animBg="1"/>
      <p:bldP spid="12" grpId="0" bldLvl="0" animBg="1"/>
      <p:bldP spid="13" grpId="0"/>
      <p:bldP spid="13" grpId="1"/>
      <p:bldP spid="15" grpId="0" bldLvl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标题 1"/>
          <p:cNvSpPr>
            <a:spLocks noGrp="1"/>
          </p:cNvSpPr>
          <p:nvPr>
            <p:ph type="title"/>
          </p:nvPr>
        </p:nvSpPr>
        <p:spPr>
          <a:xfrm>
            <a:off x="1839595" y="1057275"/>
            <a:ext cx="9266555" cy="4162425"/>
          </a:xfrm>
        </p:spPr>
        <p:txBody>
          <a:bodyPr vert="horz" wrap="square" lIns="91440" tIns="45720" rIns="91440" bIns="45720" anchor="ctr"/>
          <a:lstStyle/>
          <a:p>
            <a:r>
              <a:rPr altLang="zh-CN" sz="3600" dirty="0"/>
              <a:t>输入一个三位数，把这个数反转输出</a:t>
            </a:r>
            <a:br>
              <a:rPr altLang="zh-CN" sz="3600" dirty="0"/>
            </a:br>
            <a:br>
              <a:rPr altLang="zh-CN" sz="3600" dirty="0"/>
            </a:br>
            <a:br>
              <a:rPr altLang="zh-CN" sz="3600" dirty="0"/>
            </a:br>
            <a:r>
              <a:rPr altLang="zh-CN" sz="3600" dirty="0"/>
              <a:t>如：输入：</a:t>
            </a:r>
            <a:r>
              <a:rPr lang="en-US" altLang="zh-CN" sz="3600" dirty="0"/>
              <a:t>572</a:t>
            </a:r>
            <a:br>
              <a:rPr lang="en-US" altLang="zh-CN" sz="3600" dirty="0"/>
            </a:br>
            <a:r>
              <a:rPr lang="en-US" altLang="zh-CN" sz="3600" dirty="0"/>
              <a:t>      </a:t>
            </a:r>
            <a:r>
              <a:rPr sz="3600" dirty="0"/>
              <a:t>输出：</a:t>
            </a:r>
            <a:r>
              <a:rPr lang="en-US" altLang="zh-CN" sz="3600" dirty="0"/>
              <a:t>275</a:t>
            </a:r>
            <a:endParaRPr lang="en-US" altLang="zh-CN" sz="3600" dirty="0"/>
          </a:p>
        </p:txBody>
      </p:sp>
    </p:spTree>
  </p:cSld>
  <p:clrMapOvr>
    <a:masterClrMapping/>
  </p:clrMapOvr>
  <p:transition>
    <p:blinds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1"/>
          <p:cNvSpPr>
            <a:spLocks noGrp="1"/>
          </p:cNvSpPr>
          <p:nvPr/>
        </p:nvSpPr>
        <p:spPr>
          <a:xfrm>
            <a:off x="1474470" y="2270760"/>
            <a:ext cx="1855470" cy="114300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en-US" altLang="zh-CN" sz="8800" dirty="0"/>
              <a:t>7</a:t>
            </a:r>
            <a:r>
              <a:rPr lang="en-US" altLang="zh-CN" sz="8800" dirty="0">
                <a:solidFill>
                  <a:srgbClr val="FF0000"/>
                </a:solidFill>
              </a:rPr>
              <a:t>2</a:t>
            </a:r>
            <a:endParaRPr lang="en-US" altLang="zh-CN" sz="8800" dirty="0">
              <a:solidFill>
                <a:srgbClr val="FF0000"/>
              </a:solidFill>
            </a:endParaRPr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6577330" y="4029075"/>
            <a:ext cx="4987925" cy="114300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en-US" altLang="zh-CN" sz="8800" dirty="0"/>
              <a:t>72//10</a:t>
            </a:r>
            <a:endParaRPr lang="en-US" altLang="zh-CN" sz="8800" dirty="0">
              <a:solidFill>
                <a:srgbClr val="FF0000"/>
              </a:solidFill>
            </a:endParaRPr>
          </a:p>
        </p:txBody>
      </p:sp>
      <p:sp>
        <p:nvSpPr>
          <p:cNvPr id="6" name="标题 1"/>
          <p:cNvSpPr>
            <a:spLocks noGrp="1"/>
          </p:cNvSpPr>
          <p:nvPr/>
        </p:nvSpPr>
        <p:spPr>
          <a:xfrm>
            <a:off x="6544945" y="1471295"/>
            <a:ext cx="4987925" cy="114300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en-US" altLang="zh-CN" sz="8800" dirty="0"/>
              <a:t>72%10</a:t>
            </a:r>
            <a:endParaRPr lang="en-US" altLang="zh-CN" sz="8800" dirty="0">
              <a:solidFill>
                <a:srgbClr val="FF0000"/>
              </a:solidFill>
            </a:endParaRPr>
          </a:p>
        </p:txBody>
      </p:sp>
      <p:sp>
        <p:nvSpPr>
          <p:cNvPr id="7" name="标题 1"/>
          <p:cNvSpPr>
            <a:spLocks noGrp="1"/>
          </p:cNvSpPr>
          <p:nvPr/>
        </p:nvSpPr>
        <p:spPr>
          <a:xfrm>
            <a:off x="4044950" y="4029075"/>
            <a:ext cx="1855470" cy="114300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en-US" altLang="zh-CN" sz="8800" dirty="0"/>
              <a:t>7</a:t>
            </a:r>
            <a:endParaRPr lang="en-US" altLang="zh-CN" sz="8800" dirty="0">
              <a:solidFill>
                <a:srgbClr val="FF0000"/>
              </a:solidFill>
            </a:endParaRPr>
          </a:p>
        </p:txBody>
      </p:sp>
      <p:sp>
        <p:nvSpPr>
          <p:cNvPr id="8" name="标题 1"/>
          <p:cNvSpPr>
            <a:spLocks noGrp="1"/>
          </p:cNvSpPr>
          <p:nvPr/>
        </p:nvSpPr>
        <p:spPr>
          <a:xfrm>
            <a:off x="3911600" y="1333500"/>
            <a:ext cx="1855470" cy="114300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en-US" altLang="zh-CN" sz="8800" dirty="0">
                <a:solidFill>
                  <a:srgbClr val="FF0000"/>
                </a:solidFill>
              </a:rPr>
              <a:t>2</a:t>
            </a:r>
            <a:endParaRPr lang="en-US" altLang="zh-CN" sz="88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6" grpId="0"/>
      <p:bldP spid="6" grpId="1"/>
      <p:bldP spid="7" grpId="0"/>
      <p:bldP spid="7" grpId="1"/>
      <p:bldP spid="5" grpId="0"/>
      <p:bldP spid="5" grpId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椭圆 1"/>
          <p:cNvSpPr/>
          <p:nvPr/>
        </p:nvSpPr>
        <p:spPr>
          <a:xfrm>
            <a:off x="3459480" y="1796415"/>
            <a:ext cx="2231390" cy="218630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3413125" y="4035425"/>
            <a:ext cx="8022590" cy="270446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endParaRPr lang="zh-CN" altLang="en-US"/>
          </a:p>
        </p:txBody>
      </p:sp>
      <p:sp>
        <p:nvSpPr>
          <p:cNvPr id="3" name="标题 1"/>
          <p:cNvSpPr>
            <a:spLocks noGrp="1"/>
          </p:cNvSpPr>
          <p:nvPr/>
        </p:nvSpPr>
        <p:spPr>
          <a:xfrm>
            <a:off x="765175" y="2270760"/>
            <a:ext cx="2564765" cy="114300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en-US" altLang="zh-CN" sz="8800" dirty="0">
                <a:solidFill>
                  <a:schemeClr val="tx1">
                    <a:lumMod val="95000"/>
                    <a:lumOff val="5000"/>
                  </a:schemeClr>
                </a:solidFill>
              </a:rPr>
              <a:t>5</a:t>
            </a:r>
            <a:r>
              <a:rPr lang="en-US" altLang="zh-CN" sz="8800" dirty="0"/>
              <a:t>7</a:t>
            </a:r>
            <a:r>
              <a:rPr lang="en-US" altLang="zh-CN" sz="8800" dirty="0">
                <a:solidFill>
                  <a:srgbClr val="FF0000"/>
                </a:solidFill>
              </a:rPr>
              <a:t>2</a:t>
            </a:r>
            <a:endParaRPr lang="en-US" altLang="zh-CN" sz="8800" dirty="0">
              <a:solidFill>
                <a:srgbClr val="FF0000"/>
              </a:solidFill>
            </a:endParaRPr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6367780" y="2317750"/>
            <a:ext cx="4987925" cy="114300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en-US" altLang="zh-CN" sz="8800" dirty="0"/>
              <a:t>572//10</a:t>
            </a:r>
            <a:endParaRPr lang="en-US" altLang="zh-CN" sz="8800" dirty="0">
              <a:solidFill>
                <a:srgbClr val="FF0000"/>
              </a:solidFill>
            </a:endParaRPr>
          </a:p>
        </p:txBody>
      </p:sp>
      <p:sp>
        <p:nvSpPr>
          <p:cNvPr id="6" name="标题 1"/>
          <p:cNvSpPr>
            <a:spLocks noGrp="1"/>
          </p:cNvSpPr>
          <p:nvPr/>
        </p:nvSpPr>
        <p:spPr>
          <a:xfrm>
            <a:off x="6468745" y="572135"/>
            <a:ext cx="4987925" cy="114300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en-US" altLang="zh-CN" sz="8800" dirty="0"/>
              <a:t>572%10</a:t>
            </a:r>
            <a:endParaRPr lang="en-US" altLang="zh-CN" sz="8800" dirty="0">
              <a:solidFill>
                <a:srgbClr val="FF0000"/>
              </a:solidFill>
            </a:endParaRPr>
          </a:p>
        </p:txBody>
      </p:sp>
      <p:sp>
        <p:nvSpPr>
          <p:cNvPr id="7" name="标题 1"/>
          <p:cNvSpPr>
            <a:spLocks noGrp="1"/>
          </p:cNvSpPr>
          <p:nvPr/>
        </p:nvSpPr>
        <p:spPr>
          <a:xfrm>
            <a:off x="3835400" y="2317750"/>
            <a:ext cx="1855470" cy="114300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en-US" altLang="zh-CN" sz="8800" dirty="0"/>
              <a:t>57</a:t>
            </a:r>
            <a:endParaRPr lang="en-US" altLang="zh-CN" sz="8800" dirty="0">
              <a:solidFill>
                <a:srgbClr val="FF0000"/>
              </a:solidFill>
            </a:endParaRPr>
          </a:p>
        </p:txBody>
      </p:sp>
      <p:sp>
        <p:nvSpPr>
          <p:cNvPr id="8" name="标题 1"/>
          <p:cNvSpPr>
            <a:spLocks noGrp="1"/>
          </p:cNvSpPr>
          <p:nvPr/>
        </p:nvSpPr>
        <p:spPr>
          <a:xfrm>
            <a:off x="3835400" y="434340"/>
            <a:ext cx="1855470" cy="114300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en-US" altLang="zh-CN" sz="8800" dirty="0">
                <a:solidFill>
                  <a:srgbClr val="FF0000"/>
                </a:solidFill>
              </a:rPr>
              <a:t>2</a:t>
            </a:r>
            <a:endParaRPr lang="en-US" altLang="zh-CN" sz="8800" dirty="0">
              <a:solidFill>
                <a:srgbClr val="FF0000"/>
              </a:solidFill>
            </a:endParaRPr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6488430" y="5429250"/>
            <a:ext cx="4987925" cy="114300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en-US" altLang="zh-CN" sz="8800" dirty="0"/>
              <a:t>57//10</a:t>
            </a:r>
            <a:endParaRPr lang="en-US" altLang="zh-CN" sz="8800" dirty="0">
              <a:solidFill>
                <a:srgbClr val="FF0000"/>
              </a:solidFill>
            </a:endParaRPr>
          </a:p>
        </p:txBody>
      </p:sp>
      <p:sp>
        <p:nvSpPr>
          <p:cNvPr id="9" name="标题 1"/>
          <p:cNvSpPr>
            <a:spLocks noGrp="1"/>
          </p:cNvSpPr>
          <p:nvPr/>
        </p:nvSpPr>
        <p:spPr>
          <a:xfrm>
            <a:off x="6522720" y="4382770"/>
            <a:ext cx="4987925" cy="114300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en-US" altLang="zh-CN" sz="8800" dirty="0"/>
              <a:t>57%10</a:t>
            </a:r>
            <a:endParaRPr lang="en-US" altLang="zh-CN" sz="8800" dirty="0">
              <a:solidFill>
                <a:srgbClr val="FF0000"/>
              </a:solidFill>
            </a:endParaRPr>
          </a:p>
        </p:txBody>
      </p:sp>
      <p:sp>
        <p:nvSpPr>
          <p:cNvPr id="10" name="标题 1"/>
          <p:cNvSpPr>
            <a:spLocks noGrp="1"/>
          </p:cNvSpPr>
          <p:nvPr/>
        </p:nvSpPr>
        <p:spPr>
          <a:xfrm>
            <a:off x="3978275" y="5473700"/>
            <a:ext cx="1855470" cy="114300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en-US" altLang="zh-CN" sz="8800" dirty="0"/>
              <a:t>5</a:t>
            </a:r>
            <a:endParaRPr lang="en-US" altLang="zh-CN" sz="8800" dirty="0">
              <a:solidFill>
                <a:srgbClr val="FF0000"/>
              </a:solidFill>
            </a:endParaRPr>
          </a:p>
        </p:txBody>
      </p:sp>
      <p:sp>
        <p:nvSpPr>
          <p:cNvPr id="11" name="标题 1"/>
          <p:cNvSpPr>
            <a:spLocks noGrp="1"/>
          </p:cNvSpPr>
          <p:nvPr/>
        </p:nvSpPr>
        <p:spPr>
          <a:xfrm>
            <a:off x="3911600" y="4289425"/>
            <a:ext cx="1855470" cy="114300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en-US" altLang="zh-CN" sz="8800" dirty="0">
                <a:solidFill>
                  <a:srgbClr val="FF0000"/>
                </a:solidFill>
              </a:rPr>
              <a:t>7</a:t>
            </a:r>
            <a:endParaRPr lang="en-US" altLang="zh-CN" sz="8800" dirty="0">
              <a:solidFill>
                <a:srgbClr val="FF0000"/>
              </a:solidFill>
            </a:endParaRPr>
          </a:p>
        </p:txBody>
      </p:sp>
      <p:sp>
        <p:nvSpPr>
          <p:cNvPr id="13" name="标题 1"/>
          <p:cNvSpPr>
            <a:spLocks noGrp="1"/>
          </p:cNvSpPr>
          <p:nvPr/>
        </p:nvSpPr>
        <p:spPr>
          <a:xfrm>
            <a:off x="118110" y="4368800"/>
            <a:ext cx="4987925" cy="114300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en-US" altLang="zh-CN" sz="4000" dirty="0">
                <a:solidFill>
                  <a:srgbClr val="FF0000"/>
                </a:solidFill>
              </a:rPr>
              <a:t>572//10</a:t>
            </a:r>
            <a:r>
              <a:rPr lang="en-US" altLang="zh-CN" sz="4000" dirty="0"/>
              <a:t>%10</a:t>
            </a:r>
            <a:endParaRPr lang="en-US" altLang="zh-CN" sz="4000" dirty="0">
              <a:solidFill>
                <a:srgbClr val="FF0000"/>
              </a:solidFill>
            </a:endParaRPr>
          </a:p>
        </p:txBody>
      </p:sp>
      <p:sp>
        <p:nvSpPr>
          <p:cNvPr id="14" name="标题 1"/>
          <p:cNvSpPr>
            <a:spLocks noGrp="1"/>
          </p:cNvSpPr>
          <p:nvPr/>
        </p:nvSpPr>
        <p:spPr>
          <a:xfrm>
            <a:off x="73660" y="5378450"/>
            <a:ext cx="4987925" cy="114300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en-US" altLang="zh-CN" sz="4000" dirty="0">
                <a:solidFill>
                  <a:srgbClr val="FF0000"/>
                </a:solidFill>
              </a:rPr>
              <a:t>572//10</a:t>
            </a:r>
            <a:r>
              <a:rPr lang="en-US" altLang="zh-CN" sz="4000" dirty="0"/>
              <a:t>//10</a:t>
            </a:r>
            <a:endParaRPr lang="en-US" altLang="zh-CN" sz="4000" dirty="0">
              <a:solidFill>
                <a:srgbClr val="FF0000"/>
              </a:solidFill>
            </a:endParaRPr>
          </a:p>
        </p:txBody>
      </p:sp>
      <p:sp>
        <p:nvSpPr>
          <p:cNvPr id="15" name="标题 1"/>
          <p:cNvSpPr>
            <a:spLocks noGrp="1"/>
          </p:cNvSpPr>
          <p:nvPr/>
        </p:nvSpPr>
        <p:spPr>
          <a:xfrm>
            <a:off x="51435" y="5977890"/>
            <a:ext cx="4987925" cy="114300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en-US" altLang="zh-CN" sz="4000" dirty="0">
                <a:solidFill>
                  <a:srgbClr val="FF0000"/>
                </a:solidFill>
              </a:rPr>
              <a:t>572</a:t>
            </a:r>
            <a:r>
              <a:rPr lang="en-US" altLang="zh-CN" sz="4000" dirty="0"/>
              <a:t>//100</a:t>
            </a:r>
            <a:endParaRPr lang="en-US" altLang="zh-CN" sz="4000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6" grpId="0"/>
      <p:bldP spid="6" grpId="1"/>
      <p:bldP spid="7" grpId="0"/>
      <p:bldP spid="7" grpId="1"/>
      <p:bldP spid="5" grpId="0"/>
      <p:bldP spid="5" grpId="1"/>
      <p:bldP spid="11" grpId="0"/>
      <p:bldP spid="11" grpId="1"/>
      <p:bldP spid="9" grpId="0"/>
      <p:bldP spid="9" grpId="1"/>
      <p:bldP spid="10" grpId="0"/>
      <p:bldP spid="10" grpId="1"/>
      <p:bldP spid="4" grpId="0"/>
      <p:bldP spid="4" grpId="1"/>
      <p:bldP spid="13" grpId="0"/>
      <p:bldP spid="13" grpId="1"/>
      <p:bldP spid="14" grpId="0"/>
      <p:bldP spid="14" grpId="1"/>
      <p:bldP spid="15" grpId="0"/>
      <p:bldP spid="15" grpId="1"/>
      <p:bldP spid="2" grpId="0" animBg="1"/>
      <p:bldP spid="2" grpId="1" animBg="1"/>
      <p:bldP spid="12" grpId="0" animBg="1"/>
      <p:bldP spid="12" grpId="1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标题 1"/>
          <p:cNvSpPr>
            <a:spLocks noGrp="1"/>
          </p:cNvSpPr>
          <p:nvPr>
            <p:ph type="title"/>
          </p:nvPr>
        </p:nvSpPr>
        <p:spPr>
          <a:xfrm>
            <a:off x="1952625" y="1071563"/>
            <a:ext cx="8229600" cy="1143000"/>
          </a:xfrm>
        </p:spPr>
        <p:txBody>
          <a:bodyPr vert="horz" wrap="square" lIns="91440" tIns="45720" rIns="91440" bIns="45720" anchor="ctr"/>
          <a:lstStyle/>
          <a:p>
            <a:r>
              <a:rPr lang="zh-CN" altLang="en-US" dirty="0"/>
              <a:t>思考题：</a:t>
            </a:r>
            <a:r>
              <a:rPr lang="en-US" altLang="zh-CN" dirty="0"/>
              <a:t>ab</a:t>
            </a:r>
            <a:r>
              <a:rPr lang="zh-CN" altLang="en-US" dirty="0"/>
              <a:t>两个数互相交换</a:t>
            </a:r>
            <a:endParaRPr lang="zh-CN" altLang="en-US" dirty="0"/>
          </a:p>
        </p:txBody>
      </p:sp>
      <p:sp>
        <p:nvSpPr>
          <p:cNvPr id="5124" name="TextBox 3"/>
          <p:cNvSpPr txBox="1"/>
          <p:nvPr/>
        </p:nvSpPr>
        <p:spPr>
          <a:xfrm>
            <a:off x="7167563" y="2500313"/>
            <a:ext cx="691515" cy="11988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7200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endParaRPr lang="zh-CN" altLang="en-US" sz="72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125" name="TextBox 4"/>
          <p:cNvSpPr txBox="1"/>
          <p:nvPr/>
        </p:nvSpPr>
        <p:spPr>
          <a:xfrm>
            <a:off x="8882063" y="2500313"/>
            <a:ext cx="691515" cy="11988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7200" dirty="0">
                <a:solidFill>
                  <a:srgbClr val="FF0000"/>
                </a:solidFill>
                <a:latin typeface="Arial" panose="020B0604020202020204" pitchFamily="34" charset="0"/>
              </a:rPr>
              <a:t>b</a:t>
            </a:r>
            <a:endParaRPr lang="zh-CN" altLang="en-US" sz="72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096125" y="3786188"/>
            <a:ext cx="1346835" cy="175323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5400" dirty="0">
                <a:latin typeface="Arial" panose="020B0604020202020204" pitchFamily="34" charset="0"/>
              </a:rPr>
              <a:t>a=b</a:t>
            </a:r>
            <a:endParaRPr lang="en-US" altLang="zh-CN" sz="5400" dirty="0">
              <a:latin typeface="Arial" panose="020B0604020202020204" pitchFamily="34" charset="0"/>
            </a:endParaRPr>
          </a:p>
          <a:p>
            <a:r>
              <a:rPr lang="en-US" altLang="zh-CN" sz="5400" dirty="0">
                <a:latin typeface="Arial" panose="020B0604020202020204" pitchFamily="34" charset="0"/>
              </a:rPr>
              <a:t>b=a</a:t>
            </a:r>
            <a:endParaRPr lang="zh-CN" altLang="en-US" sz="5400" dirty="0">
              <a:latin typeface="Arial" panose="020B0604020202020204" pitchFamily="34" charset="0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310688" y="4071938"/>
            <a:ext cx="1097280" cy="11988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7200" dirty="0">
                <a:solidFill>
                  <a:srgbClr val="FF0000"/>
                </a:solidFill>
                <a:latin typeface="Arial" panose="020B0604020202020204" pitchFamily="34" charset="0"/>
              </a:rPr>
              <a:t>？</a:t>
            </a:r>
            <a:endParaRPr lang="zh-CN" altLang="en-US" sz="72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grpSp>
        <p:nvGrpSpPr>
          <p:cNvPr id="10" name="组合 9"/>
          <p:cNvGrpSpPr/>
          <p:nvPr/>
        </p:nvGrpSpPr>
        <p:grpSpPr>
          <a:xfrm>
            <a:off x="727968" y="2847817"/>
            <a:ext cx="2187553" cy="2448242"/>
            <a:chOff x="958787" y="2500313"/>
            <a:chExt cx="2187553" cy="2448242"/>
          </a:xfrm>
        </p:grpSpPr>
        <p:pic>
          <p:nvPicPr>
            <p:cNvPr id="2050" name="Picture 2" descr="https://gimg2.baidu.com/image_search/src=http%3A%2F%2Fupload-images.jianshu.io%2Fupload_images%2F15869474-d0a633adbc3110d7.gif&amp;refer=http%3A%2F%2Fupload-images.jianshu.io&amp;app=2002&amp;size=f9999,10000&amp;q=a80&amp;n=0&amp;g=0n&amp;fmt=jpeg?sec=1648885041&amp;t=a9935aaccbcf35242c25c8a10368849a"/>
            <p:cNvPicPr>
              <a:picLocks noChangeAspect="1" noChangeArrowheads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74" t="48032" r="78775" b="12450"/>
            <a:stretch>
              <a:fillRect/>
            </a:stretch>
          </p:blipFill>
          <p:spPr bwMode="auto">
            <a:xfrm>
              <a:off x="958787" y="3195320"/>
              <a:ext cx="2187553" cy="17532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矩形 7"/>
            <p:cNvSpPr/>
            <p:nvPr/>
          </p:nvSpPr>
          <p:spPr>
            <a:xfrm>
              <a:off x="1630873" y="2500313"/>
              <a:ext cx="843379" cy="97973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dirty="0" smtClean="0"/>
                <a:t>5</a:t>
              </a:r>
              <a:endParaRPr lang="zh-CN" altLang="en-US" sz="4000" dirty="0"/>
            </a:p>
          </p:txBody>
        </p:sp>
        <p:sp>
          <p:nvSpPr>
            <p:cNvPr id="9" name="圆角矩形 8"/>
            <p:cNvSpPr/>
            <p:nvPr/>
          </p:nvSpPr>
          <p:spPr>
            <a:xfrm rot="405249">
              <a:off x="1402672" y="4003829"/>
              <a:ext cx="649891" cy="355107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/>
                <a:t>a</a:t>
              </a:r>
              <a:endParaRPr lang="zh-CN" altLang="en-US" sz="2800" dirty="0"/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3355758" y="2847817"/>
            <a:ext cx="2187553" cy="2448242"/>
            <a:chOff x="958787" y="2500313"/>
            <a:chExt cx="2187553" cy="2448242"/>
          </a:xfrm>
        </p:grpSpPr>
        <p:pic>
          <p:nvPicPr>
            <p:cNvPr id="17" name="Picture 2" descr="https://gimg2.baidu.com/image_search/src=http%3A%2F%2Fupload-images.jianshu.io%2Fupload_images%2F15869474-d0a633adbc3110d7.gif&amp;refer=http%3A%2F%2Fupload-images.jianshu.io&amp;app=2002&amp;size=f9999,10000&amp;q=a80&amp;n=0&amp;g=0n&amp;fmt=jpeg?sec=1648885041&amp;t=a9935aaccbcf35242c25c8a10368849a"/>
            <p:cNvPicPr>
              <a:picLocks noChangeAspect="1" noChangeArrowheads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74" t="48032" r="78775" b="12450"/>
            <a:stretch>
              <a:fillRect/>
            </a:stretch>
          </p:blipFill>
          <p:spPr bwMode="auto">
            <a:xfrm>
              <a:off x="958787" y="3195320"/>
              <a:ext cx="2187553" cy="17532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8" name="矩形 17"/>
            <p:cNvSpPr/>
            <p:nvPr/>
          </p:nvSpPr>
          <p:spPr>
            <a:xfrm>
              <a:off x="1630873" y="2500313"/>
              <a:ext cx="843379" cy="97973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dirty="0" smtClean="0"/>
                <a:t>8</a:t>
              </a:r>
              <a:endParaRPr lang="zh-CN" altLang="en-US" sz="4000" dirty="0"/>
            </a:p>
          </p:txBody>
        </p:sp>
        <p:sp>
          <p:nvSpPr>
            <p:cNvPr id="19" name="圆角矩形 18"/>
            <p:cNvSpPr/>
            <p:nvPr/>
          </p:nvSpPr>
          <p:spPr>
            <a:xfrm rot="405249">
              <a:off x="1402672" y="4003829"/>
              <a:ext cx="649891" cy="355107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/>
                <a:t>b</a:t>
              </a:r>
              <a:endParaRPr lang="zh-CN" altLang="en-US" sz="2800" dirty="0"/>
            </a:p>
          </p:txBody>
        </p:sp>
      </p:grp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矩形 3"/>
          <p:cNvSpPr/>
          <p:nvPr/>
        </p:nvSpPr>
        <p:spPr>
          <a:xfrm>
            <a:off x="908389" y="468263"/>
            <a:ext cx="7786688" cy="5262979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endParaRPr lang="en-US" altLang="zh-CN" sz="2800" dirty="0">
              <a:latin typeface="Arial" panose="020B0604020202020204" pitchFamily="34" charset="0"/>
            </a:endParaRPr>
          </a:p>
          <a:p>
            <a:endParaRPr lang="en-US" altLang="zh-CN" sz="2800" dirty="0" smtClean="0">
              <a:latin typeface="Arial" panose="020B0604020202020204" pitchFamily="34" charset="0"/>
            </a:endParaRPr>
          </a:p>
          <a:p>
            <a:endParaRPr lang="en-US" altLang="zh-CN" sz="2800" dirty="0">
              <a:latin typeface="Arial" panose="020B0604020202020204" pitchFamily="34" charset="0"/>
            </a:endParaRPr>
          </a:p>
          <a:p>
            <a:r>
              <a:rPr lang="en-US" altLang="zh-CN" sz="2800" dirty="0">
                <a:latin typeface="Arial" panose="020B0604020202020204" pitchFamily="34" charset="0"/>
              </a:rPr>
              <a:t>a = </a:t>
            </a:r>
            <a:r>
              <a:rPr lang="en-US" altLang="zh-CN" sz="2800" dirty="0" smtClean="0">
                <a:latin typeface="Arial" panose="020B0604020202020204" pitchFamily="34" charset="0"/>
              </a:rPr>
              <a:t>float(input(“</a:t>
            </a:r>
            <a:r>
              <a:rPr lang="zh-CN" altLang="en-US" sz="2800" dirty="0" smtClean="0">
                <a:latin typeface="Arial" panose="020B0604020202020204" pitchFamily="34" charset="0"/>
              </a:rPr>
              <a:t>请输入第一个数：</a:t>
            </a:r>
            <a:r>
              <a:rPr lang="en-US" altLang="zh-CN" sz="2800" dirty="0" smtClean="0">
                <a:latin typeface="Arial" panose="020B0604020202020204" pitchFamily="34" charset="0"/>
              </a:rPr>
              <a:t>”))</a:t>
            </a:r>
            <a:endParaRPr lang="en-US" altLang="zh-CN" sz="2800" dirty="0">
              <a:latin typeface="Arial" panose="020B0604020202020204" pitchFamily="34" charset="0"/>
            </a:endParaRPr>
          </a:p>
          <a:p>
            <a:r>
              <a:rPr lang="en-US" altLang="zh-CN" sz="2800" dirty="0">
                <a:latin typeface="Arial" panose="020B0604020202020204" pitchFamily="34" charset="0"/>
              </a:rPr>
              <a:t>b = </a:t>
            </a:r>
            <a:r>
              <a:rPr lang="en-US" altLang="zh-CN" sz="2800" dirty="0">
                <a:latin typeface="Arial" panose="020B0604020202020204" pitchFamily="34" charset="0"/>
              </a:rPr>
              <a:t>float(input(“</a:t>
            </a:r>
            <a:r>
              <a:rPr lang="zh-CN" altLang="en-US" sz="2800" dirty="0">
                <a:latin typeface="Arial" panose="020B0604020202020204" pitchFamily="34" charset="0"/>
              </a:rPr>
              <a:t>请输入</a:t>
            </a:r>
            <a:r>
              <a:rPr lang="zh-CN" altLang="en-US" sz="2800" dirty="0" smtClean="0">
                <a:latin typeface="Arial" panose="020B0604020202020204" pitchFamily="34" charset="0"/>
              </a:rPr>
              <a:t>第二个数</a:t>
            </a:r>
            <a:r>
              <a:rPr lang="zh-CN" altLang="en-US" sz="2800" dirty="0">
                <a:latin typeface="Arial" panose="020B0604020202020204" pitchFamily="34" charset="0"/>
              </a:rPr>
              <a:t>：</a:t>
            </a:r>
            <a:r>
              <a:rPr lang="en-US" altLang="zh-CN" sz="2800" dirty="0">
                <a:latin typeface="Arial" panose="020B0604020202020204" pitchFamily="34" charset="0"/>
              </a:rPr>
              <a:t>”))</a:t>
            </a:r>
            <a:endParaRPr lang="en-US" altLang="zh-CN" sz="2800" dirty="0">
              <a:latin typeface="Arial" panose="020B0604020202020204" pitchFamily="34" charset="0"/>
            </a:endParaRPr>
          </a:p>
          <a:p>
            <a:endParaRPr lang="en-US" altLang="zh-CN" sz="2800" dirty="0">
              <a:latin typeface="Arial" panose="020B0604020202020204" pitchFamily="34" charset="0"/>
            </a:endParaRPr>
          </a:p>
          <a:p>
            <a:endParaRPr lang="en-US" altLang="zh-CN" sz="2800" dirty="0">
              <a:latin typeface="Arial" panose="020B0604020202020204" pitchFamily="34" charset="0"/>
            </a:endParaRPr>
          </a:p>
          <a:p>
            <a:endParaRPr lang="en-US" altLang="zh-CN" sz="2800" dirty="0">
              <a:latin typeface="Arial" panose="020B0604020202020204" pitchFamily="34" charset="0"/>
            </a:endParaRPr>
          </a:p>
          <a:p>
            <a:endParaRPr lang="en-US" altLang="zh-CN" sz="2800" dirty="0">
              <a:latin typeface="Arial" panose="020B0604020202020204" pitchFamily="34" charset="0"/>
            </a:endParaRPr>
          </a:p>
          <a:p>
            <a:endParaRPr lang="en-US" altLang="zh-CN" sz="2800" dirty="0">
              <a:latin typeface="Arial" panose="020B0604020202020204" pitchFamily="34" charset="0"/>
            </a:endParaRPr>
          </a:p>
          <a:p>
            <a:r>
              <a:rPr lang="en-US" altLang="zh-CN" sz="2800" dirty="0">
                <a:latin typeface="Arial" panose="020B0604020202020204" pitchFamily="34" charset="0"/>
              </a:rPr>
              <a:t>p</a:t>
            </a:r>
            <a:r>
              <a:rPr lang="en-US" altLang="zh-CN" sz="2800" dirty="0" smtClean="0">
                <a:latin typeface="Arial" panose="020B0604020202020204" pitchFamily="34" charset="0"/>
              </a:rPr>
              <a:t>rint (a)</a:t>
            </a:r>
            <a:endParaRPr lang="en-US" altLang="zh-CN" sz="2800" dirty="0" smtClean="0">
              <a:latin typeface="Arial" panose="020B0604020202020204" pitchFamily="34" charset="0"/>
            </a:endParaRPr>
          </a:p>
          <a:p>
            <a:r>
              <a:rPr lang="en-US" altLang="zh-CN" sz="2800" dirty="0">
                <a:latin typeface="Arial" panose="020B0604020202020204" pitchFamily="34" charset="0"/>
              </a:rPr>
              <a:t>p</a:t>
            </a:r>
            <a:r>
              <a:rPr lang="en-US" altLang="zh-CN" sz="2800" dirty="0" smtClean="0">
                <a:latin typeface="Arial" panose="020B0604020202020204" pitchFamily="34" charset="0"/>
              </a:rPr>
              <a:t>rint (b)</a:t>
            </a:r>
            <a:endParaRPr lang="en-US" altLang="zh-CN" sz="2800" dirty="0">
              <a:latin typeface="Arial" panose="020B0604020202020204" pitchFamily="34" charset="0"/>
            </a:endParaRPr>
          </a:p>
        </p:txBody>
      </p:sp>
      <p:sp>
        <p:nvSpPr>
          <p:cNvPr id="6147" name="矩形 4"/>
          <p:cNvSpPr/>
          <p:nvPr/>
        </p:nvSpPr>
        <p:spPr>
          <a:xfrm>
            <a:off x="694077" y="2682826"/>
            <a:ext cx="3929062" cy="200025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/>
          <a:lstStyle/>
          <a:p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08389" y="2754263"/>
            <a:ext cx="1084580" cy="175323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3600" dirty="0">
                <a:latin typeface="Arial" panose="020B0604020202020204" pitchFamily="34" charset="0"/>
              </a:rPr>
              <a:t>m=a</a:t>
            </a:r>
            <a:endParaRPr lang="en-US" altLang="zh-CN" sz="3600" dirty="0">
              <a:latin typeface="Arial" panose="020B0604020202020204" pitchFamily="34" charset="0"/>
            </a:endParaRPr>
          </a:p>
          <a:p>
            <a:r>
              <a:rPr lang="en-US" altLang="zh-CN" sz="3600" dirty="0">
                <a:latin typeface="Arial" panose="020B0604020202020204" pitchFamily="34" charset="0"/>
              </a:rPr>
              <a:t>a=b</a:t>
            </a:r>
            <a:endParaRPr lang="en-US" altLang="zh-CN" sz="3600" dirty="0">
              <a:latin typeface="Arial" panose="020B0604020202020204" pitchFamily="34" charset="0"/>
            </a:endParaRPr>
          </a:p>
          <a:p>
            <a:r>
              <a:rPr lang="en-US" altLang="zh-CN" sz="3600" dirty="0">
                <a:latin typeface="Arial" panose="020B0604020202020204" pitchFamily="34" charset="0"/>
              </a:rPr>
              <a:t>b=m</a:t>
            </a:r>
            <a:endParaRPr lang="zh-CN" altLang="en-US" sz="3600" dirty="0">
              <a:latin typeface="Arial" panose="020B0604020202020204" pitchFamily="34" charset="0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7235300" y="1234709"/>
            <a:ext cx="2187553" cy="2448242"/>
            <a:chOff x="958787" y="2500313"/>
            <a:chExt cx="2187553" cy="2448242"/>
          </a:xfrm>
        </p:grpSpPr>
        <p:pic>
          <p:nvPicPr>
            <p:cNvPr id="21" name="Picture 2" descr="https://gimg2.baidu.com/image_search/src=http%3A%2F%2Fupload-images.jianshu.io%2Fupload_images%2F15869474-d0a633adbc3110d7.gif&amp;refer=http%3A%2F%2Fupload-images.jianshu.io&amp;app=2002&amp;size=f9999,10000&amp;q=a80&amp;n=0&amp;g=0n&amp;fmt=jpeg?sec=1648885041&amp;t=a9935aaccbcf35242c25c8a10368849a"/>
            <p:cNvPicPr>
              <a:picLocks noChangeAspect="1" noChangeArrowheads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74" t="48032" r="78775" b="12450"/>
            <a:stretch>
              <a:fillRect/>
            </a:stretch>
          </p:blipFill>
          <p:spPr bwMode="auto">
            <a:xfrm>
              <a:off x="958787" y="3195320"/>
              <a:ext cx="2187553" cy="17532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" name="矩形 21"/>
            <p:cNvSpPr/>
            <p:nvPr/>
          </p:nvSpPr>
          <p:spPr>
            <a:xfrm>
              <a:off x="1630873" y="2500313"/>
              <a:ext cx="843379" cy="97973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dirty="0" smtClean="0"/>
                <a:t>5</a:t>
              </a:r>
              <a:endParaRPr lang="zh-CN" altLang="en-US" sz="4000" dirty="0"/>
            </a:p>
          </p:txBody>
        </p:sp>
        <p:sp>
          <p:nvSpPr>
            <p:cNvPr id="23" name="圆角矩形 22"/>
            <p:cNvSpPr/>
            <p:nvPr/>
          </p:nvSpPr>
          <p:spPr>
            <a:xfrm rot="405249">
              <a:off x="1402672" y="4003829"/>
              <a:ext cx="649891" cy="355107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/>
                <a:t>a</a:t>
              </a:r>
              <a:endParaRPr lang="zh-CN" altLang="en-US" sz="2800" dirty="0"/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9863090" y="1234709"/>
            <a:ext cx="2187553" cy="2448242"/>
            <a:chOff x="958787" y="2500313"/>
            <a:chExt cx="2187553" cy="2448242"/>
          </a:xfrm>
        </p:grpSpPr>
        <p:pic>
          <p:nvPicPr>
            <p:cNvPr id="25" name="Picture 2" descr="https://gimg2.baidu.com/image_search/src=http%3A%2F%2Fupload-images.jianshu.io%2Fupload_images%2F15869474-d0a633adbc3110d7.gif&amp;refer=http%3A%2F%2Fupload-images.jianshu.io&amp;app=2002&amp;size=f9999,10000&amp;q=a80&amp;n=0&amp;g=0n&amp;fmt=jpeg?sec=1648885041&amp;t=a9935aaccbcf35242c25c8a10368849a"/>
            <p:cNvPicPr>
              <a:picLocks noChangeAspect="1" noChangeArrowheads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74" t="48032" r="78775" b="12450"/>
            <a:stretch>
              <a:fillRect/>
            </a:stretch>
          </p:blipFill>
          <p:spPr bwMode="auto">
            <a:xfrm>
              <a:off x="958787" y="3195320"/>
              <a:ext cx="2187553" cy="17532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6" name="矩形 25"/>
            <p:cNvSpPr/>
            <p:nvPr/>
          </p:nvSpPr>
          <p:spPr>
            <a:xfrm>
              <a:off x="1630873" y="2500313"/>
              <a:ext cx="843379" cy="97973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dirty="0" smtClean="0"/>
                <a:t>8</a:t>
              </a:r>
              <a:endParaRPr lang="zh-CN" altLang="en-US" sz="4000" dirty="0"/>
            </a:p>
          </p:txBody>
        </p:sp>
        <p:sp>
          <p:nvSpPr>
            <p:cNvPr id="27" name="圆角矩形 26"/>
            <p:cNvSpPr/>
            <p:nvPr/>
          </p:nvSpPr>
          <p:spPr>
            <a:xfrm rot="405249">
              <a:off x="1402672" y="4003829"/>
              <a:ext cx="649891" cy="355107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/>
                <a:t>b</a:t>
              </a:r>
              <a:endParaRPr lang="zh-CN" altLang="en-US" sz="2800" dirty="0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8729481" y="3995633"/>
            <a:ext cx="2187553" cy="2448242"/>
            <a:chOff x="958787" y="2500313"/>
            <a:chExt cx="2187553" cy="2448242"/>
          </a:xfrm>
        </p:grpSpPr>
        <p:pic>
          <p:nvPicPr>
            <p:cNvPr id="31" name="Picture 2" descr="https://gimg2.baidu.com/image_search/src=http%3A%2F%2Fupload-images.jianshu.io%2Fupload_images%2F15869474-d0a633adbc3110d7.gif&amp;refer=http%3A%2F%2Fupload-images.jianshu.io&amp;app=2002&amp;size=f9999,10000&amp;q=a80&amp;n=0&amp;g=0n&amp;fmt=jpeg?sec=1648885041&amp;t=a9935aaccbcf35242c25c8a10368849a"/>
            <p:cNvPicPr>
              <a:picLocks noChangeAspect="1" noChangeArrowheads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74" t="48032" r="78775" b="12450"/>
            <a:stretch>
              <a:fillRect/>
            </a:stretch>
          </p:blipFill>
          <p:spPr bwMode="auto">
            <a:xfrm>
              <a:off x="958787" y="3195320"/>
              <a:ext cx="2187553" cy="17532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2" name="矩形 31"/>
            <p:cNvSpPr/>
            <p:nvPr/>
          </p:nvSpPr>
          <p:spPr>
            <a:xfrm>
              <a:off x="1630873" y="2500313"/>
              <a:ext cx="843379" cy="97973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dirty="0" smtClean="0"/>
                <a:t> </a:t>
              </a:r>
              <a:endParaRPr lang="zh-CN" altLang="en-US" sz="4000" dirty="0"/>
            </a:p>
          </p:txBody>
        </p:sp>
        <p:sp>
          <p:nvSpPr>
            <p:cNvPr id="33" name="圆角矩形 32"/>
            <p:cNvSpPr/>
            <p:nvPr/>
          </p:nvSpPr>
          <p:spPr>
            <a:xfrm rot="405249">
              <a:off x="1402672" y="4003829"/>
              <a:ext cx="649891" cy="355107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/>
                <a:t>m</a:t>
              </a:r>
              <a:endParaRPr lang="zh-CN" altLang="en-US" sz="2800" dirty="0"/>
            </a:p>
          </p:txBody>
        </p:sp>
      </p:grpSp>
      <p:grpSp>
        <p:nvGrpSpPr>
          <p:cNvPr id="2" name="组合 23"/>
          <p:cNvGrpSpPr/>
          <p:nvPr/>
        </p:nvGrpSpPr>
        <p:grpSpPr>
          <a:xfrm>
            <a:off x="8236791" y="3350473"/>
            <a:ext cx="928687" cy="716576"/>
            <a:chOff x="5786446" y="3571876"/>
            <a:chExt cx="928694" cy="716795"/>
          </a:xfrm>
        </p:grpSpPr>
        <p:cxnSp>
          <p:nvCxnSpPr>
            <p:cNvPr id="6159" name="直接箭头连接符 10"/>
            <p:cNvCxnSpPr/>
            <p:nvPr/>
          </p:nvCxnSpPr>
          <p:spPr>
            <a:xfrm rot="-5400000" flipH="1">
              <a:off x="6107917" y="3679033"/>
              <a:ext cx="714380" cy="500066"/>
            </a:xfrm>
            <a:prstGeom prst="straightConnector1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arrow" w="med" len="med"/>
            </a:ln>
          </p:spPr>
        </p:cxnSp>
        <p:sp>
          <p:nvSpPr>
            <p:cNvPr id="6160" name="矩形 20"/>
            <p:cNvSpPr/>
            <p:nvPr/>
          </p:nvSpPr>
          <p:spPr>
            <a:xfrm>
              <a:off x="5786446" y="3643314"/>
              <a:ext cx="640085" cy="64535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3600" dirty="0">
                  <a:solidFill>
                    <a:srgbClr val="FF0000"/>
                  </a:solidFill>
                  <a:latin typeface="Arial Black" panose="020B0A04020102020204" pitchFamily="34" charset="0"/>
                </a:rPr>
                <a:t>①</a:t>
              </a:r>
              <a:endParaRPr lang="zh-CN" altLang="en-US" sz="3600" dirty="0">
                <a:solidFill>
                  <a:srgbClr val="FF0000"/>
                </a:solidFill>
                <a:latin typeface="Arial Black" panose="020B0A04020102020204" pitchFamily="34" charset="0"/>
              </a:endParaRPr>
            </a:p>
          </p:txBody>
        </p:sp>
      </p:grpSp>
      <p:grpSp>
        <p:nvGrpSpPr>
          <p:cNvPr id="4" name="组合 25"/>
          <p:cNvGrpSpPr/>
          <p:nvPr/>
        </p:nvGrpSpPr>
        <p:grpSpPr>
          <a:xfrm>
            <a:off x="8996219" y="1650754"/>
            <a:ext cx="1248727" cy="1057685"/>
            <a:chOff x="6335924" y="2357431"/>
            <a:chExt cx="1247333" cy="2438551"/>
          </a:xfrm>
        </p:grpSpPr>
        <p:cxnSp>
          <p:nvCxnSpPr>
            <p:cNvPr id="6155" name="直接箭头连接符 11"/>
            <p:cNvCxnSpPr/>
            <p:nvPr/>
          </p:nvCxnSpPr>
          <p:spPr>
            <a:xfrm flipH="1">
              <a:off x="6335924" y="4777531"/>
              <a:ext cx="1247333" cy="18451"/>
            </a:xfrm>
            <a:prstGeom prst="straightConnector1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arrow" w="med" len="med"/>
            </a:ln>
          </p:spPr>
        </p:cxnSp>
        <p:sp>
          <p:nvSpPr>
            <p:cNvPr id="6156" name="矩形 22"/>
            <p:cNvSpPr/>
            <p:nvPr/>
          </p:nvSpPr>
          <p:spPr>
            <a:xfrm>
              <a:off x="6643700" y="2357431"/>
              <a:ext cx="791596" cy="645319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3600" dirty="0">
                  <a:solidFill>
                    <a:srgbClr val="FF0000"/>
                  </a:solidFill>
                  <a:latin typeface="Arial Black" panose="020B0A04020102020204" pitchFamily="34" charset="0"/>
                </a:rPr>
                <a:t> ②</a:t>
              </a:r>
              <a:endParaRPr lang="zh-CN" altLang="en-US" sz="3600" dirty="0">
                <a:solidFill>
                  <a:srgbClr val="FF0000"/>
                </a:solidFill>
                <a:latin typeface="Arial Black" panose="020B0A04020102020204" pitchFamily="34" charset="0"/>
              </a:endParaRPr>
            </a:p>
          </p:txBody>
        </p:sp>
      </p:grpSp>
      <p:grpSp>
        <p:nvGrpSpPr>
          <p:cNvPr id="3" name="组合 24"/>
          <p:cNvGrpSpPr/>
          <p:nvPr/>
        </p:nvGrpSpPr>
        <p:grpSpPr>
          <a:xfrm>
            <a:off x="10244946" y="3272592"/>
            <a:ext cx="925764" cy="716576"/>
            <a:chOff x="7429520" y="3571876"/>
            <a:chExt cx="925981" cy="716795"/>
          </a:xfrm>
        </p:grpSpPr>
        <p:cxnSp>
          <p:nvCxnSpPr>
            <p:cNvPr id="6157" name="直接箭头连接符 16"/>
            <p:cNvCxnSpPr/>
            <p:nvPr/>
          </p:nvCxnSpPr>
          <p:spPr>
            <a:xfrm rot="5400000" flipH="1" flipV="1">
              <a:off x="7215206" y="3786190"/>
              <a:ext cx="714380" cy="285752"/>
            </a:xfrm>
            <a:prstGeom prst="straightConnector1">
              <a:avLst/>
            </a:prstGeom>
            <a:ln w="76200" cap="flat" cmpd="sng">
              <a:solidFill>
                <a:schemeClr val="tx1"/>
              </a:solidFill>
              <a:prstDash val="solid"/>
              <a:headEnd type="none" w="med" len="med"/>
              <a:tailEnd type="arrow" w="med" len="med"/>
            </a:ln>
          </p:spPr>
        </p:cxnSp>
        <p:sp>
          <p:nvSpPr>
            <p:cNvPr id="6158" name="矩形 21"/>
            <p:cNvSpPr/>
            <p:nvPr/>
          </p:nvSpPr>
          <p:spPr>
            <a:xfrm>
              <a:off x="7715271" y="3643314"/>
              <a:ext cx="640230" cy="645357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>
              <a:spAutoFit/>
            </a:bodyPr>
            <a:lstStyle/>
            <a:p>
              <a:r>
                <a:rPr lang="zh-CN" altLang="en-US" sz="3600" dirty="0">
                  <a:solidFill>
                    <a:srgbClr val="FF0000"/>
                  </a:solidFill>
                  <a:latin typeface="Arial Black" panose="020B0A04020102020204" pitchFamily="34" charset="0"/>
                </a:rPr>
                <a:t>③</a:t>
              </a:r>
              <a:endParaRPr lang="zh-CN" altLang="en-US" sz="3600" dirty="0">
                <a:solidFill>
                  <a:srgbClr val="FF0000"/>
                </a:solidFill>
                <a:latin typeface="Arial Black" panose="020B0A04020102020204" pitchFamily="34" charset="0"/>
              </a:endParaRPr>
            </a:p>
          </p:txBody>
        </p:sp>
      </p:grp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7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8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8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4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5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6" dur="8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1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2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8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标题 1"/>
          <p:cNvSpPr>
            <a:spLocks noGrp="1"/>
          </p:cNvSpPr>
          <p:nvPr>
            <p:ph type="title"/>
          </p:nvPr>
        </p:nvSpPr>
        <p:spPr>
          <a:xfrm>
            <a:off x="1952625" y="1643063"/>
            <a:ext cx="8229600" cy="1143000"/>
          </a:xfrm>
        </p:spPr>
        <p:txBody>
          <a:bodyPr vert="horz" wrap="square" lIns="91440" tIns="45720" rIns="91440" bIns="45720" anchor="ctr"/>
          <a:lstStyle/>
          <a:p>
            <a:r>
              <a:rPr altLang="zh-CN" sz="3600" dirty="0"/>
              <a:t>完成课堂练习</a:t>
            </a:r>
            <a:endParaRPr altLang="zh-CN" sz="3600" dirty="0"/>
          </a:p>
        </p:txBody>
      </p:sp>
    </p:spTree>
  </p:cSld>
  <p:clrMapOvr>
    <a:masterClrMapping/>
  </p:clrMapOvr>
  <p:transition>
    <p:blinds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标题 1"/>
          <p:cNvSpPr>
            <a:spLocks noGrp="1"/>
          </p:cNvSpPr>
          <p:nvPr>
            <p:ph type="title"/>
          </p:nvPr>
        </p:nvSpPr>
        <p:spPr>
          <a:xfrm>
            <a:off x="1952625" y="1071563"/>
            <a:ext cx="8229600" cy="1143000"/>
          </a:xfrm>
        </p:spPr>
        <p:txBody>
          <a:bodyPr vert="horz" wrap="square" lIns="91440" tIns="45720" rIns="91440" bIns="45720" anchor="ctr"/>
          <a:lstStyle/>
          <a:p>
            <a:r>
              <a:rPr lang="zh-CN" altLang="en-US" dirty="0"/>
              <a:t>思考题：</a:t>
            </a:r>
            <a:r>
              <a:rPr lang="en-US" altLang="zh-CN" dirty="0"/>
              <a:t>ab</a:t>
            </a:r>
            <a:r>
              <a:rPr lang="zh-CN" altLang="en-US" dirty="0"/>
              <a:t>两个数互相交换</a:t>
            </a:r>
            <a:endParaRPr lang="zh-CN" altLang="en-US" dirty="0"/>
          </a:p>
        </p:txBody>
      </p:sp>
      <p:sp>
        <p:nvSpPr>
          <p:cNvPr id="10244" name="TextBox 3"/>
          <p:cNvSpPr txBox="1"/>
          <p:nvPr/>
        </p:nvSpPr>
        <p:spPr>
          <a:xfrm>
            <a:off x="7167563" y="2500313"/>
            <a:ext cx="691515" cy="11988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7200" dirty="0">
                <a:solidFill>
                  <a:srgbClr val="FF0000"/>
                </a:solidFill>
                <a:latin typeface="Arial" panose="020B0604020202020204" pitchFamily="34" charset="0"/>
              </a:rPr>
              <a:t>a</a:t>
            </a:r>
            <a:endParaRPr lang="zh-CN" altLang="en-US" sz="72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10245" name="TextBox 4"/>
          <p:cNvSpPr txBox="1"/>
          <p:nvPr/>
        </p:nvSpPr>
        <p:spPr>
          <a:xfrm>
            <a:off x="8882063" y="2500313"/>
            <a:ext cx="691515" cy="1198880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en-US" altLang="zh-CN" sz="7200" dirty="0">
                <a:solidFill>
                  <a:srgbClr val="FF0000"/>
                </a:solidFill>
                <a:latin typeface="Arial" panose="020B0604020202020204" pitchFamily="34" charset="0"/>
              </a:rPr>
              <a:t>b</a:t>
            </a:r>
            <a:endParaRPr lang="zh-CN" altLang="en-US" sz="7200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667500" y="4000500"/>
            <a:ext cx="3027680" cy="953135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2800" dirty="0">
                <a:latin typeface="Arial" panose="020B0604020202020204" pitchFamily="34" charset="0"/>
              </a:rPr>
              <a:t>不引进第三个变量</a:t>
            </a:r>
            <a:endParaRPr lang="en-US" altLang="zh-CN" sz="2800" dirty="0">
              <a:latin typeface="Arial" panose="020B0604020202020204" pitchFamily="34" charset="0"/>
            </a:endParaRPr>
          </a:p>
          <a:p>
            <a:r>
              <a:rPr lang="zh-CN" altLang="en-US" sz="2800" dirty="0">
                <a:latin typeface="Arial" panose="020B0604020202020204" pitchFamily="34" charset="0"/>
              </a:rPr>
              <a:t>可以实现吗？</a:t>
            </a:r>
            <a:endParaRPr lang="zh-CN" altLang="en-US" sz="2800" dirty="0">
              <a:latin typeface="Arial" panose="020B0604020202020204" pitchFamily="34" charset="0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727968" y="2847817"/>
            <a:ext cx="2187553" cy="2448242"/>
            <a:chOff x="958787" y="2500313"/>
            <a:chExt cx="2187553" cy="2448242"/>
          </a:xfrm>
        </p:grpSpPr>
        <p:pic>
          <p:nvPicPr>
            <p:cNvPr id="8" name="Picture 2" descr="https://gimg2.baidu.com/image_search/src=http%3A%2F%2Fupload-images.jianshu.io%2Fupload_images%2F15869474-d0a633adbc3110d7.gif&amp;refer=http%3A%2F%2Fupload-images.jianshu.io&amp;app=2002&amp;size=f9999,10000&amp;q=a80&amp;n=0&amp;g=0n&amp;fmt=jpeg?sec=1648885041&amp;t=a9935aaccbcf35242c25c8a10368849a"/>
            <p:cNvPicPr>
              <a:picLocks noChangeAspect="1" noChangeArrowheads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74" t="48032" r="78775" b="12450"/>
            <a:stretch>
              <a:fillRect/>
            </a:stretch>
          </p:blipFill>
          <p:spPr bwMode="auto">
            <a:xfrm>
              <a:off x="958787" y="3195320"/>
              <a:ext cx="2187553" cy="17532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矩形 8"/>
            <p:cNvSpPr/>
            <p:nvPr/>
          </p:nvSpPr>
          <p:spPr>
            <a:xfrm>
              <a:off x="1630873" y="2500313"/>
              <a:ext cx="843379" cy="97973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dirty="0" smtClean="0"/>
                <a:t>5</a:t>
              </a:r>
              <a:endParaRPr lang="zh-CN" altLang="en-US" sz="4000" dirty="0"/>
            </a:p>
          </p:txBody>
        </p:sp>
        <p:sp>
          <p:nvSpPr>
            <p:cNvPr id="10" name="圆角矩形 9"/>
            <p:cNvSpPr/>
            <p:nvPr/>
          </p:nvSpPr>
          <p:spPr>
            <a:xfrm rot="405249">
              <a:off x="1402672" y="4003829"/>
              <a:ext cx="649891" cy="355107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/>
                <a:t>a</a:t>
              </a:r>
              <a:endParaRPr lang="zh-CN" altLang="en-US" sz="2800" dirty="0"/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3355758" y="2847817"/>
            <a:ext cx="2187553" cy="2448242"/>
            <a:chOff x="958787" y="2500313"/>
            <a:chExt cx="2187553" cy="2448242"/>
          </a:xfrm>
        </p:grpSpPr>
        <p:pic>
          <p:nvPicPr>
            <p:cNvPr id="12" name="Picture 2" descr="https://gimg2.baidu.com/image_search/src=http%3A%2F%2Fupload-images.jianshu.io%2Fupload_images%2F15869474-d0a633adbc3110d7.gif&amp;refer=http%3A%2F%2Fupload-images.jianshu.io&amp;app=2002&amp;size=f9999,10000&amp;q=a80&amp;n=0&amp;g=0n&amp;fmt=jpeg?sec=1648885041&amp;t=a9935aaccbcf35242c25c8a10368849a"/>
            <p:cNvPicPr>
              <a:picLocks noChangeAspect="1" noChangeArrowheads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74" t="48032" r="78775" b="12450"/>
            <a:stretch>
              <a:fillRect/>
            </a:stretch>
          </p:blipFill>
          <p:spPr bwMode="auto">
            <a:xfrm>
              <a:off x="958787" y="3195320"/>
              <a:ext cx="2187553" cy="17532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3" name="矩形 12"/>
            <p:cNvSpPr/>
            <p:nvPr/>
          </p:nvSpPr>
          <p:spPr>
            <a:xfrm>
              <a:off x="1630873" y="2500313"/>
              <a:ext cx="843379" cy="97973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dirty="0" smtClean="0"/>
                <a:t>8</a:t>
              </a:r>
              <a:endParaRPr lang="zh-CN" altLang="en-US" sz="4000" dirty="0"/>
            </a:p>
          </p:txBody>
        </p:sp>
        <p:sp>
          <p:nvSpPr>
            <p:cNvPr id="14" name="圆角矩形 13"/>
            <p:cNvSpPr/>
            <p:nvPr/>
          </p:nvSpPr>
          <p:spPr>
            <a:xfrm rot="405249">
              <a:off x="1402672" y="4003829"/>
              <a:ext cx="649891" cy="355107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/>
                <a:t>b</a:t>
              </a:r>
              <a:endParaRPr lang="zh-CN" altLang="en-US" sz="2800" dirty="0"/>
            </a:p>
          </p:txBody>
        </p:sp>
      </p:grpSp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内容占位符 2"/>
          <p:cNvSpPr>
            <a:spLocks noGrp="1"/>
          </p:cNvSpPr>
          <p:nvPr>
            <p:ph idx="1"/>
          </p:nvPr>
        </p:nvSpPr>
        <p:spPr>
          <a:xfrm>
            <a:off x="6986726" y="1296000"/>
            <a:ext cx="4535393" cy="5041355"/>
          </a:xfrm>
        </p:spPr>
        <p:txBody>
          <a:bodyPr vert="horz" wrap="square" lIns="91440" tIns="45720" rIns="91440" bIns="45720" anchor="t"/>
          <a:lstStyle/>
          <a:p>
            <a:pPr>
              <a:buNone/>
            </a:pPr>
            <a:r>
              <a:rPr lang="en-US" altLang="zh-CN" sz="7200" dirty="0"/>
              <a:t>   a=a+b</a:t>
            </a:r>
            <a:br>
              <a:rPr lang="en-US" altLang="zh-CN" sz="7200" dirty="0"/>
            </a:br>
            <a:r>
              <a:rPr lang="en-US" altLang="zh-CN" sz="7200" dirty="0"/>
              <a:t>  b=a-b</a:t>
            </a:r>
            <a:br>
              <a:rPr lang="en-US" altLang="zh-CN" sz="7200" dirty="0"/>
            </a:br>
            <a:r>
              <a:rPr lang="en-US" altLang="zh-CN" sz="7200" dirty="0"/>
              <a:t>  a=a-b</a:t>
            </a:r>
            <a:endParaRPr lang="zh-CN" altLang="en-US" sz="7200" dirty="0"/>
          </a:p>
        </p:txBody>
      </p:sp>
      <p:grpSp>
        <p:nvGrpSpPr>
          <p:cNvPr id="3" name="组合 2"/>
          <p:cNvGrpSpPr/>
          <p:nvPr/>
        </p:nvGrpSpPr>
        <p:grpSpPr>
          <a:xfrm>
            <a:off x="727968" y="2847817"/>
            <a:ext cx="2187553" cy="2448242"/>
            <a:chOff x="958787" y="2500313"/>
            <a:chExt cx="2187553" cy="2448242"/>
          </a:xfrm>
        </p:grpSpPr>
        <p:pic>
          <p:nvPicPr>
            <p:cNvPr id="4" name="Picture 2" descr="https://gimg2.baidu.com/image_search/src=http%3A%2F%2Fupload-images.jianshu.io%2Fupload_images%2F15869474-d0a633adbc3110d7.gif&amp;refer=http%3A%2F%2Fupload-images.jianshu.io&amp;app=2002&amp;size=f9999,10000&amp;q=a80&amp;n=0&amp;g=0n&amp;fmt=jpeg?sec=1648885041&amp;t=a9935aaccbcf35242c25c8a10368849a"/>
            <p:cNvPicPr>
              <a:picLocks noChangeAspect="1" noChangeArrowheads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74" t="48032" r="78775" b="12450"/>
            <a:stretch>
              <a:fillRect/>
            </a:stretch>
          </p:blipFill>
          <p:spPr bwMode="auto">
            <a:xfrm>
              <a:off x="958787" y="3195320"/>
              <a:ext cx="2187553" cy="17532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矩形 4"/>
            <p:cNvSpPr/>
            <p:nvPr/>
          </p:nvSpPr>
          <p:spPr>
            <a:xfrm>
              <a:off x="1630873" y="2500313"/>
              <a:ext cx="843379" cy="97973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dirty="0" smtClean="0"/>
                <a:t>5</a:t>
              </a:r>
              <a:endParaRPr lang="zh-CN" altLang="en-US" sz="4000" dirty="0"/>
            </a:p>
          </p:txBody>
        </p:sp>
        <p:sp>
          <p:nvSpPr>
            <p:cNvPr id="6" name="圆角矩形 5"/>
            <p:cNvSpPr/>
            <p:nvPr/>
          </p:nvSpPr>
          <p:spPr>
            <a:xfrm rot="405249">
              <a:off x="1402672" y="4003829"/>
              <a:ext cx="649891" cy="355107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/>
                <a:t>a</a:t>
              </a:r>
              <a:endParaRPr lang="zh-CN" altLang="en-US" sz="2800" dirty="0"/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3355758" y="2847817"/>
            <a:ext cx="2187553" cy="2448242"/>
            <a:chOff x="958787" y="2500313"/>
            <a:chExt cx="2187553" cy="2448242"/>
          </a:xfrm>
        </p:grpSpPr>
        <p:pic>
          <p:nvPicPr>
            <p:cNvPr id="8" name="Picture 2" descr="https://gimg2.baidu.com/image_search/src=http%3A%2F%2Fupload-images.jianshu.io%2Fupload_images%2F15869474-d0a633adbc3110d7.gif&amp;refer=http%3A%2F%2Fupload-images.jianshu.io&amp;app=2002&amp;size=f9999,10000&amp;q=a80&amp;n=0&amp;g=0n&amp;fmt=jpeg?sec=1648885041&amp;t=a9935aaccbcf35242c25c8a10368849a"/>
            <p:cNvPicPr>
              <a:picLocks noChangeAspect="1" noChangeArrowheads="1"/>
            </p:cNvPicPr>
            <p:nvPr/>
          </p:nvPicPr>
          <p:blipFill rotWithShape="1">
            <a:blip r:embed="rId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474" t="48032" r="78775" b="12450"/>
            <a:stretch>
              <a:fillRect/>
            </a:stretch>
          </p:blipFill>
          <p:spPr bwMode="auto">
            <a:xfrm>
              <a:off x="958787" y="3195320"/>
              <a:ext cx="2187553" cy="17532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" name="矩形 8"/>
            <p:cNvSpPr/>
            <p:nvPr/>
          </p:nvSpPr>
          <p:spPr>
            <a:xfrm>
              <a:off x="1630873" y="2500313"/>
              <a:ext cx="843379" cy="979734"/>
            </a:xfrm>
            <a:prstGeom prst="rect">
              <a:avLst/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4000" dirty="0" smtClean="0"/>
                <a:t>8</a:t>
              </a:r>
              <a:endParaRPr lang="zh-CN" altLang="en-US" sz="4000" dirty="0"/>
            </a:p>
          </p:txBody>
        </p:sp>
        <p:sp>
          <p:nvSpPr>
            <p:cNvPr id="10" name="圆角矩形 9"/>
            <p:cNvSpPr/>
            <p:nvPr/>
          </p:nvSpPr>
          <p:spPr>
            <a:xfrm rot="405249">
              <a:off x="1402672" y="4003829"/>
              <a:ext cx="649891" cy="355107"/>
            </a:xfrm>
            <a:prstGeom prst="roundRect">
              <a:avLst/>
            </a:prstGeom>
          </p:spPr>
          <p:style>
            <a:lnRef idx="1">
              <a:schemeClr val="accent4"/>
            </a:lnRef>
            <a:fillRef idx="3">
              <a:schemeClr val="accent4"/>
            </a:fillRef>
            <a:effectRef idx="2">
              <a:schemeClr val="accent4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dirty="0" smtClean="0"/>
                <a:t>b</a:t>
              </a:r>
              <a:endParaRPr lang="zh-CN" altLang="en-US" sz="2800" dirty="0"/>
            </a:p>
          </p:txBody>
        </p:sp>
      </p:grp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4" name="图片 1"/>
          <p:cNvPicPr>
            <a:picLocks noChangeAspect="1"/>
          </p:cNvPicPr>
          <p:nvPr>
            <p:ph idx="1"/>
          </p:nvPr>
        </p:nvPicPr>
        <p:blipFill>
          <a:blip r:embed="rId1"/>
          <a:srcRect l="27896" t="14133" r="38638" b="39489"/>
          <a:stretch>
            <a:fillRect/>
          </a:stretch>
        </p:blipFill>
        <p:spPr>
          <a:xfrm>
            <a:off x="2063115" y="1098550"/>
            <a:ext cx="8168640" cy="6368415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5" name="直接箭头连接符 4"/>
          <p:cNvCxnSpPr/>
          <p:nvPr/>
        </p:nvCxnSpPr>
        <p:spPr>
          <a:xfrm flipH="1">
            <a:off x="8703945" y="126365"/>
            <a:ext cx="570865" cy="1877695"/>
          </a:xfrm>
          <a:prstGeom prst="straightConnector1">
            <a:avLst/>
          </a:prstGeom>
          <a:ln w="76200">
            <a:solidFill>
              <a:srgbClr val="FF0000"/>
            </a:solidFill>
            <a:tailEnd type="arrow" w="med" len="med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标题 1"/>
          <p:cNvSpPr>
            <a:spLocks noGrp="1"/>
          </p:cNvSpPr>
          <p:nvPr>
            <p:ph type="title"/>
          </p:nvPr>
        </p:nvSpPr>
        <p:spPr>
          <a:xfrm>
            <a:off x="1952625" y="976313"/>
            <a:ext cx="8229600" cy="1143000"/>
          </a:xfrm>
        </p:spPr>
        <p:txBody>
          <a:bodyPr vert="horz" wrap="square" lIns="91440" tIns="45720" rIns="91440" bIns="45720" anchor="ctr"/>
          <a:lstStyle/>
          <a:p>
            <a:r>
              <a:rPr lang="zh-CN" altLang="en-US" sz="3600" dirty="0"/>
              <a:t>等差数列</a:t>
            </a:r>
            <a:endParaRPr lang="zh-CN" altLang="en-US" sz="3600" dirty="0"/>
          </a:p>
        </p:txBody>
      </p:sp>
      <p:sp>
        <p:nvSpPr>
          <p:cNvPr id="3" name="标题 1"/>
          <p:cNvSpPr>
            <a:spLocks noGrp="1"/>
          </p:cNvSpPr>
          <p:nvPr/>
        </p:nvSpPr>
        <p:spPr>
          <a:xfrm>
            <a:off x="1981200" y="2351723"/>
            <a:ext cx="8229600" cy="114300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en-US" altLang="zh-CN" sz="3600" dirty="0"/>
              <a:t>1,3,5,7,9,11……</a:t>
            </a:r>
            <a:endParaRPr lang="en-US" altLang="zh-CN" sz="3600" dirty="0"/>
          </a:p>
        </p:txBody>
      </p:sp>
      <p:sp>
        <p:nvSpPr>
          <p:cNvPr id="4" name="标题 1"/>
          <p:cNvSpPr>
            <a:spLocks noGrp="1"/>
          </p:cNvSpPr>
          <p:nvPr/>
        </p:nvSpPr>
        <p:spPr>
          <a:xfrm>
            <a:off x="1952625" y="3503613"/>
            <a:ext cx="8229600" cy="114300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en-US" altLang="zh-CN" sz="3600" dirty="0"/>
              <a:t>1,4,7,10,13</a:t>
            </a:r>
            <a:r>
              <a:rPr lang="en-US" altLang="zh-CN" sz="3600" dirty="0"/>
              <a:t>……</a:t>
            </a:r>
            <a:endParaRPr lang="en-US" altLang="zh-CN" sz="3600" dirty="0"/>
          </a:p>
        </p:txBody>
      </p:sp>
      <p:sp>
        <p:nvSpPr>
          <p:cNvPr id="5" name="标题 1"/>
          <p:cNvSpPr>
            <a:spLocks noGrp="1"/>
          </p:cNvSpPr>
          <p:nvPr/>
        </p:nvSpPr>
        <p:spPr>
          <a:xfrm>
            <a:off x="2000250" y="4614863"/>
            <a:ext cx="8229600" cy="1143000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kumimoji="0" lang="zh-CN" altLang="en-US" sz="2800" b="1" i="0" u="none" strike="noStrike" kern="1200" cap="none" spc="200" normalizeH="0" baseline="0" noProof="1" dirty="0">
                <a:solidFill>
                  <a:schemeClr val="tx1"/>
                </a:solidFill>
                <a:uFillTx/>
                <a:latin typeface="+mj-lt"/>
                <a:ea typeface="+mj-ea"/>
                <a:cs typeface="+mj-cs"/>
                <a:sym typeface="+mn-ea"/>
              </a:defRPr>
            </a:lvl1pPr>
          </a:lstStyle>
          <a:p>
            <a:r>
              <a:rPr lang="en-US" altLang="zh-CN" sz="3600" dirty="0"/>
              <a:t>5,10,15,20,25……</a:t>
            </a:r>
            <a:endParaRPr lang="en-US" altLang="zh-CN" sz="3600" dirty="0"/>
          </a:p>
        </p:txBody>
      </p:sp>
    </p:spTree>
  </p:cSld>
  <p:clrMapOvr>
    <a:masterClrMapping/>
  </p:clrMapOvr>
  <p:transition>
    <p:blinds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标题 1"/>
          <p:cNvSpPr>
            <a:spLocks noGrp="1"/>
          </p:cNvSpPr>
          <p:nvPr>
            <p:ph type="title"/>
          </p:nvPr>
        </p:nvSpPr>
        <p:spPr>
          <a:xfrm>
            <a:off x="1952625" y="1643062"/>
            <a:ext cx="8229600" cy="2653729"/>
          </a:xfrm>
        </p:spPr>
        <p:txBody>
          <a:bodyPr vert="horz" wrap="square" lIns="91440" tIns="45720" rIns="91440" bIns="45720" anchor="ctr"/>
          <a:lstStyle/>
          <a:p>
            <a:r>
              <a:rPr lang="zh-CN" altLang="en-US" sz="3600" dirty="0"/>
              <a:t>拓展01四位数相加</a:t>
            </a:r>
            <a:br>
              <a:rPr lang="en-US" altLang="zh-CN" sz="3600" dirty="0" smtClean="0"/>
            </a:br>
            <a:br>
              <a:rPr lang="en-US" altLang="zh-CN" sz="3600" dirty="0"/>
            </a:br>
            <a:r>
              <a:rPr lang="zh-CN" altLang="en-US" sz="3600" dirty="0"/>
              <a:t>拓展02等差数列</a:t>
            </a:r>
            <a:endParaRPr lang="zh-CN" altLang="en-US" sz="3600" dirty="0"/>
          </a:p>
        </p:txBody>
      </p:sp>
    </p:spTree>
  </p:cSld>
  <p:clrMapOvr>
    <a:masterClrMapping/>
  </p:clrMapOvr>
  <p:transition>
    <p:blinds/>
  </p:transition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</p:tagLst>
</file>

<file path=ppt/tags/tag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1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1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2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2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3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3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3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3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4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4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4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1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52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3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4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5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56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7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87308"/>
</p:tagLst>
</file>

<file path=ppt/tags/tag58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9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0.xml><?xml version="1.0" encoding="utf-8"?>
<p:tagLst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1.xml><?xml version="1.0" encoding="utf-8"?>
<p:tagLst xmlns:p="http://schemas.openxmlformats.org/presentationml/2006/main">
  <p:tag name="KSO_WM_TEMPLATE_THUMBS_INDEX" val="1、2、3、6、8、10、11、12、15"/>
  <p:tag name="KSO_WM_TEMPLATE_SUBCATEGORY" val="0"/>
  <p:tag name="KSO_WM_TAG_VERSION" val="1.0"/>
  <p:tag name="KSO_WM_BEAUTIFY_FLAG" val="#wm#"/>
  <p:tag name="KSO_WM_TEMPLATE_CATEGORY" val="custom"/>
  <p:tag name="KSO_WM_TEMPLATE_INDEX" val="20187308"/>
</p:tagLst>
</file>

<file path=ppt/tags/tag62.xml><?xml version="1.0" encoding="utf-8"?>
<p:tagLst xmlns:p="http://schemas.openxmlformats.org/presentationml/2006/main">
  <p:tag name="KSO_WM_UNIT_ISCONTENTSTITLE" val="0"/>
  <p:tag name="KSO_WM_UNIT_PRESET_TEXT" val="空白演示"/>
  <p:tag name="KSO_WM_UNIT_NOCLEAR" val="0"/>
  <p:tag name="KSO_WM_UNIT_VALUE" val="13"/>
  <p:tag name="KSO_WM_UNIT_HIGHLIGHT" val="0"/>
  <p:tag name="KSO_WM_UNIT_COMPATIBLE" val="0"/>
  <p:tag name="KSO_WM_UNIT_DIAGRAM_ISNUMVISUAL" val="0"/>
  <p:tag name="KSO_WM_UNIT_DIAGRAM_ISREFERUNIT" val="0"/>
  <p:tag name="KSO_WM_UNIT_TYPE" val="a"/>
  <p:tag name="KSO_WM_UNIT_INDEX" val="1"/>
  <p:tag name="KSO_WM_UNIT_ID" val="custom20187308_1*a*1"/>
  <p:tag name="KSO_WM_TEMPLATE_CATEGORY" val="custom"/>
  <p:tag name="KSO_WM_TEMPLATE_INDEX" val="20187308"/>
  <p:tag name="KSO_WM_UNIT_LAYERLEVEL" val="1"/>
  <p:tag name="KSO_WM_TAG_VERSION" val="1.0"/>
  <p:tag name="KSO_WM_BEAUTIFY_FLAG" val="#wm#"/>
</p:tagLst>
</file>

<file path=ppt/tags/tag63.xml><?xml version="1.0" encoding="utf-8"?>
<p:tagLst xmlns:p="http://schemas.openxmlformats.org/presentationml/2006/main">
  <p:tag name="KSO_WM_TEMPLATE_THUMBS_INDEX" val="1、2、3、6、8、10、11、12、15"/>
  <p:tag name="KSO_WM_SLIDE_ID" val="custom20187308_1"/>
  <p:tag name="KSO_WM_TEMPLATE_SUBCATEGORY" val="0"/>
  <p:tag name="KSO_WM_SLIDE_TYPE" val="title"/>
  <p:tag name="KSO_WM_SLIDE_SUBTYPE" val="pureTxt"/>
  <p:tag name="KSO_WM_SLIDE_ITEM_CNT" val="0"/>
  <p:tag name="KSO_WM_SLIDE_INDEX" val="1"/>
  <p:tag name="KSO_WM_TAG_VERSION" val="1.0"/>
  <p:tag name="KSO_WM_BEAUTIFY_FLAG" val="#wm#"/>
  <p:tag name="KSO_WM_TEMPLATE_CATEGORY" val="custom"/>
  <p:tag name="KSO_WM_TEMPLATE_INDEX" val="20187308"/>
  <p:tag name="KSO_WM_SLIDE_LAYOUT" val="a_b"/>
  <p:tag name="KSO_WM_SLIDE_LAYOUT_CNT" val="1_1"/>
</p:tagLst>
</file>

<file path=ppt/tags/tag64.xml><?xml version="1.0" encoding="utf-8"?>
<p:tagLst xmlns:p="http://schemas.openxmlformats.org/presentationml/2006/main">
  <p:tag name="KSO_WPP_MARK_KEY" val="9f5b6d6b-be09-4eb2-a661-bcc8348e9645"/>
  <p:tag name="COMMONDATA" val="eyJoZGlkIjoiM2MxYTUzYzVmZDkyYzk3YTVkZDdjYjY2MGY2MDk4ZmEifQ==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1353</Words>
  <Application>WPS 演示</Application>
  <PresentationFormat>自定义</PresentationFormat>
  <Paragraphs>284</Paragraphs>
  <Slides>20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12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3" baseType="lpstr">
      <vt:lpstr>Arial</vt:lpstr>
      <vt:lpstr>宋体</vt:lpstr>
      <vt:lpstr>Wingdings</vt:lpstr>
      <vt:lpstr>微软雅黑</vt:lpstr>
      <vt:lpstr>Times New Roman</vt:lpstr>
      <vt:lpstr>隶书</vt:lpstr>
      <vt:lpstr>仿宋_GB2312</vt:lpstr>
      <vt:lpstr>仿宋</vt:lpstr>
      <vt:lpstr>Californian FB</vt:lpstr>
      <vt:lpstr>Arial Unicode MS</vt:lpstr>
      <vt:lpstr>Arial Unicode MS</vt:lpstr>
      <vt:lpstr>Arial Black</vt:lpstr>
      <vt:lpstr>Office 主题​​</vt:lpstr>
      <vt:lpstr>Python编程基础4</vt:lpstr>
      <vt:lpstr>PowerPoint 演示文稿</vt:lpstr>
      <vt:lpstr>变量</vt:lpstr>
      <vt:lpstr>变量名规定</vt:lpstr>
      <vt:lpstr>分糖游戏</vt:lpstr>
      <vt:lpstr>分糖游戏</vt:lpstr>
      <vt:lpstr>分糖游戏</vt:lpstr>
      <vt:lpstr>赋值运算符</vt:lpstr>
      <vt:lpstr>引进变量 t</vt:lpstr>
      <vt:lpstr>输入一个三位数，把这个数反转输出   如：输入：572       输出：275</vt:lpstr>
      <vt:lpstr>PowerPoint 演示文稿</vt:lpstr>
      <vt:lpstr>PowerPoint 演示文稿</vt:lpstr>
      <vt:lpstr>思考题：ab两个数互相交换</vt:lpstr>
      <vt:lpstr>PowerPoint 演示文稿</vt:lpstr>
      <vt:lpstr>完成课堂练习</vt:lpstr>
      <vt:lpstr>思考题：ab两个数互相交换</vt:lpstr>
      <vt:lpstr>PowerPoint 演示文稿</vt:lpstr>
      <vt:lpstr>PowerPoint 演示文稿</vt:lpstr>
      <vt:lpstr>等差数列</vt:lpstr>
      <vt:lpstr>拓展01四位数相加  拓展02等差数列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输出语句和数据类型</dc:title>
  <dc:creator/>
  <cp:lastModifiedBy>Administrator</cp:lastModifiedBy>
  <cp:revision>35</cp:revision>
  <dcterms:created xsi:type="dcterms:W3CDTF">2022-02-28T08:38:00Z</dcterms:created>
  <dcterms:modified xsi:type="dcterms:W3CDTF">2022-06-27T03:14:02Z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2052-11.1.0.11744</vt:lpwstr>
  </property>
  <property fmtid="{D5CDD505-2E9C-101B-9397-08002B2CF9AE}" pid="3" name="ICV">
    <vt:lpwstr>BEB1769266A247D59117F54D35A951CD</vt:lpwstr>
  </property>
</Properties>
</file>