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52" r:id="rId3"/>
    <p:sldId id="333" r:id="rId4"/>
    <p:sldId id="335" r:id="rId5"/>
    <p:sldId id="339" r:id="rId6"/>
    <p:sldId id="329" r:id="rId7"/>
    <p:sldId id="324" r:id="rId8"/>
    <p:sldId id="344" r:id="rId9"/>
    <p:sldId id="345" r:id="rId10"/>
    <p:sldId id="337" r:id="rId11"/>
    <p:sldId id="353" r:id="rId12"/>
    <p:sldId id="354" r:id="rId13"/>
    <p:sldId id="341" r:id="rId14"/>
    <p:sldId id="347" r:id="rId15"/>
    <p:sldId id="348" r:id="rId16"/>
    <p:sldId id="351" r:id="rId17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66"/>
    <a:srgbClr val="E5F5FF"/>
    <a:srgbClr val="CCECFF"/>
    <a:srgbClr val="CCFFFF"/>
    <a:srgbClr val="CC0000"/>
    <a:srgbClr val="FF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94" autoAdjust="0"/>
    <p:restoredTop sz="94660"/>
  </p:normalViewPr>
  <p:slideViewPr>
    <p:cSldViewPr>
      <p:cViewPr>
        <p:scale>
          <a:sx n="68" d="100"/>
          <a:sy n="68" d="100"/>
        </p:scale>
        <p:origin x="-900" y="-4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B48F1-ABC4-4F76-88AB-81892E99A8C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9730E-9B46-4E38-BD0B-675449E4354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864FA-F16F-4B88-AC5D-0D95099B290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250634-6817-488F-A48C-446A1F92A32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00BE2-86F8-483E-AF15-72D91FB55F6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18FE5-524E-48A8-919C-6652C0D6257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215571-CB4E-467A-AFEE-1067144EAC0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3363E-C708-47FA-8F0C-3804E90CE8E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F60D10-4063-47CB-898A-50A8E23EC9F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35C35-2534-492A-8454-CFE00A24F18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6D26B9-F34E-41D1-A63D-6811BC953D2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CA20E3-0729-4C40-9A00-708BE1BB400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Arial" charset="0"/>
              </a:defRPr>
            </a:lvl1pPr>
          </a:lstStyle>
          <a:p>
            <a:pPr>
              <a:defRPr/>
            </a:pPr>
            <a:fld id="{F9001DB2-C60D-4BBB-9EE2-40425A3D3EB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5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7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5"/>
          <p:cNvSpPr>
            <a:spLocks noChangeArrowheads="1"/>
          </p:cNvSpPr>
          <p:nvPr/>
        </p:nvSpPr>
        <p:spPr bwMode="auto">
          <a:xfrm>
            <a:off x="428625" y="1232297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800" dirty="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</a:rPr>
              <a:t>22.6</a:t>
            </a:r>
            <a:r>
              <a:rPr lang="zh-CN" altLang="en-US" sz="4800" dirty="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</a:rPr>
              <a:t>二次函数与一元二次方程</a:t>
            </a:r>
            <a:r>
              <a:rPr lang="en-US" altLang="zh-CN" sz="4800" dirty="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</a:rPr>
              <a:t>1 </a:t>
            </a:r>
          </a:p>
        </p:txBody>
      </p:sp>
      <p:sp>
        <p:nvSpPr>
          <p:cNvPr id="5123" name="矩形 2"/>
          <p:cNvSpPr>
            <a:spLocks noChangeArrowheads="1"/>
          </p:cNvSpPr>
          <p:nvPr/>
        </p:nvSpPr>
        <p:spPr bwMode="auto">
          <a:xfrm>
            <a:off x="1847851" y="2143125"/>
            <a:ext cx="60102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002060"/>
                </a:solidFill>
                <a:latin typeface="幼圆" pitchFamily="49" charset="-122"/>
                <a:ea typeface="幼圆" pitchFamily="49" charset="-122"/>
              </a:rPr>
              <a:t>用函数观点看一元二次方程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642910" y="304088"/>
            <a:ext cx="67866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dirty="0" smtClean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回顾：</a:t>
            </a:r>
            <a:r>
              <a:rPr lang="zh-CN" altLang="en-US" sz="2800" b="1" dirty="0" smtClean="0">
                <a:solidFill>
                  <a:srgbClr val="002060"/>
                </a:solidFill>
                <a:latin typeface="幼圆" pitchFamily="49" charset="-122"/>
                <a:ea typeface="幼圆" pitchFamily="49" charset="-122"/>
              </a:rPr>
              <a:t>一次函数</a:t>
            </a:r>
            <a:r>
              <a:rPr lang="zh-CN" altLang="en-US" sz="2800" b="1" dirty="0">
                <a:solidFill>
                  <a:srgbClr val="002060"/>
                </a:solidFill>
                <a:latin typeface="幼圆" pitchFamily="49" charset="-122"/>
                <a:ea typeface="幼圆" pitchFamily="49" charset="-122"/>
              </a:rPr>
              <a:t>与一元一次方程的</a:t>
            </a:r>
            <a:r>
              <a:rPr lang="zh-CN" altLang="en-US" sz="2800" b="1" dirty="0" smtClean="0">
                <a:solidFill>
                  <a:srgbClr val="002060"/>
                </a:solidFill>
                <a:latin typeface="幼圆" pitchFamily="49" charset="-122"/>
                <a:ea typeface="幼圆" pitchFamily="49" charset="-122"/>
              </a:rPr>
              <a:t>关系</a:t>
            </a:r>
            <a:endParaRPr lang="zh-CN" altLang="en-US" sz="2800" b="1" dirty="0">
              <a:solidFill>
                <a:srgbClr val="002060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58373" name="AutoShape 5"/>
          <p:cNvSpPr>
            <a:spLocks noChangeArrowheads="1"/>
          </p:cNvSpPr>
          <p:nvPr/>
        </p:nvSpPr>
        <p:spPr bwMode="auto">
          <a:xfrm>
            <a:off x="5656293" y="917971"/>
            <a:ext cx="2987675" cy="1296590"/>
          </a:xfrm>
          <a:prstGeom prst="horizontalScroll">
            <a:avLst>
              <a:gd name="adj" fmla="val 12500"/>
            </a:avLst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altLang="zh-CN" sz="2400" b="1" i="1" dirty="0" smtClean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zh-CN" altLang="en-US" sz="2400" b="1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为何值</a:t>
            </a:r>
            <a:r>
              <a:rPr lang="zh-CN" altLang="en-US" sz="2400" b="1" dirty="0" smtClean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时，函数</a:t>
            </a:r>
            <a:endParaRPr lang="en-US" altLang="zh-CN" sz="2400" b="1" dirty="0" smtClean="0">
              <a:solidFill>
                <a:schemeClr val="tx2"/>
              </a:solidFill>
              <a:latin typeface="黑体" pitchFamily="49" charset="-122"/>
              <a:ea typeface="黑体" pitchFamily="49" charset="-122"/>
            </a:endParaRPr>
          </a:p>
          <a:p>
            <a:pPr eaLnBrk="0" hangingPunct="0"/>
            <a:r>
              <a:rPr lang="en-US" altLang="zh-CN" sz="2400" b="1" i="1" dirty="0" smtClean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y</a:t>
            </a:r>
            <a:r>
              <a:rPr lang="en-US" altLang="zh-CN" sz="2400" b="1" i="1" dirty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= </a:t>
            </a:r>
            <a:r>
              <a:rPr lang="en-US" altLang="zh-CN" sz="2400" b="1" i="1" dirty="0" err="1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ax+b</a:t>
            </a:r>
            <a:r>
              <a:rPr lang="zh-CN" altLang="en-US" sz="2400" b="1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en-US" sz="2400" b="1" dirty="0" smtClean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值为</a:t>
            </a:r>
            <a:r>
              <a:rPr lang="en-US" altLang="zh-CN" sz="2400" b="1" dirty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0</a:t>
            </a:r>
            <a:r>
              <a:rPr lang="zh-CN" altLang="en-US" b="1" dirty="0">
                <a:ea typeface="华文隶书" pitchFamily="2" charset="-122"/>
              </a:rPr>
              <a:t>．</a:t>
            </a:r>
            <a:r>
              <a:rPr lang="zh-CN" altLang="en-US" i="1" dirty="0">
                <a:ea typeface="华文隶书" pitchFamily="2" charset="-122"/>
              </a:rPr>
              <a:t> </a:t>
            </a:r>
          </a:p>
        </p:txBody>
      </p:sp>
      <p:sp>
        <p:nvSpPr>
          <p:cNvPr id="58374" name="AutoShape 6"/>
          <p:cNvSpPr>
            <a:spLocks noChangeArrowheads="1"/>
          </p:cNvSpPr>
          <p:nvPr/>
        </p:nvSpPr>
        <p:spPr bwMode="auto">
          <a:xfrm rot="20034209">
            <a:off x="3078187" y="1536829"/>
            <a:ext cx="2665413" cy="971550"/>
          </a:xfrm>
          <a:prstGeom prst="leftRightArrowCallout">
            <a:avLst>
              <a:gd name="adj1" fmla="val 25000"/>
              <a:gd name="adj2" fmla="val 25000"/>
              <a:gd name="adj3" fmla="val 25720"/>
              <a:gd name="adj4" fmla="val 50000"/>
            </a:avLst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zh-CN" altLang="en-US" sz="2400" b="1" dirty="0">
                <a:solidFill>
                  <a:srgbClr val="FF0000"/>
                </a:solidFill>
                <a:ea typeface="黑体" pitchFamily="49" charset="-122"/>
              </a:rPr>
              <a:t>从“函数值”看</a:t>
            </a:r>
          </a:p>
        </p:txBody>
      </p:sp>
      <p:sp>
        <p:nvSpPr>
          <p:cNvPr id="58375" name="AutoShape 7"/>
          <p:cNvSpPr>
            <a:spLocks noChangeArrowheads="1"/>
          </p:cNvSpPr>
          <p:nvPr/>
        </p:nvSpPr>
        <p:spPr bwMode="auto">
          <a:xfrm>
            <a:off x="214284" y="2150276"/>
            <a:ext cx="2951163" cy="1350169"/>
          </a:xfrm>
          <a:prstGeom prst="horizontalScroll">
            <a:avLst>
              <a:gd name="adj" fmla="val 12500"/>
            </a:avLst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zh-CN" altLang="en-US" sz="2400" b="1" dirty="0" smtClean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方程</a:t>
            </a:r>
            <a:r>
              <a:rPr lang="en-US" altLang="zh-CN" sz="2400" b="1" i="1" dirty="0" err="1" smtClean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ax</a:t>
            </a:r>
            <a:r>
              <a:rPr lang="en-US" altLang="zh-CN" sz="2400" b="1" dirty="0" err="1" smtClean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+</a:t>
            </a:r>
            <a:r>
              <a:rPr lang="en-US" altLang="zh-CN" sz="2400" b="1" i="1" dirty="0" err="1" smtClean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b</a:t>
            </a:r>
            <a:r>
              <a:rPr lang="en-US" altLang="zh-CN" sz="2400" b="1" dirty="0" smtClean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=0(</a:t>
            </a:r>
            <a:r>
              <a:rPr lang="en-US" altLang="zh-CN" sz="2400" b="1" i="1" dirty="0" smtClean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en-US" altLang="zh-CN" sz="2400" b="1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en-US" altLang="zh-CN" sz="2400" b="1" i="1" dirty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 b</a:t>
            </a:r>
            <a:r>
              <a:rPr lang="zh-CN" altLang="en-US" sz="2400" b="1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是</a:t>
            </a:r>
          </a:p>
          <a:p>
            <a:pPr algn="ctr" eaLnBrk="0" hangingPunct="0"/>
            <a:r>
              <a:rPr lang="zh-CN" altLang="en-US" sz="2400" b="1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　常数，</a:t>
            </a:r>
            <a:r>
              <a:rPr lang="en-US" altLang="zh-CN" sz="2400" b="1" i="1" dirty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en-US" altLang="zh-CN" sz="2400" b="1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≠0)</a:t>
            </a:r>
            <a:r>
              <a:rPr lang="zh-CN" altLang="en-US" sz="2400" b="1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的解</a:t>
            </a:r>
            <a:r>
              <a:rPr lang="zh-CN" altLang="en-US" b="1" dirty="0">
                <a:ea typeface="华文隶书" pitchFamily="2" charset="-122"/>
              </a:rPr>
              <a:t>．</a:t>
            </a:r>
            <a:r>
              <a:rPr lang="zh-CN" altLang="en-US" i="1" dirty="0">
                <a:ea typeface="华文隶书" pitchFamily="2" charset="-122"/>
              </a:rPr>
              <a:t> </a:t>
            </a:r>
          </a:p>
        </p:txBody>
      </p:sp>
      <p:sp>
        <p:nvSpPr>
          <p:cNvPr id="58376" name="AutoShape 8"/>
          <p:cNvSpPr>
            <a:spLocks noChangeArrowheads="1"/>
          </p:cNvSpPr>
          <p:nvPr/>
        </p:nvSpPr>
        <p:spPr bwMode="auto">
          <a:xfrm>
            <a:off x="5715008" y="3418300"/>
            <a:ext cx="3024188" cy="1296590"/>
          </a:xfrm>
          <a:prstGeom prst="horizontalScroll">
            <a:avLst>
              <a:gd name="adj" fmla="val 12500"/>
            </a:avLst>
          </a:prstGeom>
          <a:solidFill>
            <a:srgbClr val="FF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zh-CN" altLang="en-US" sz="2400" b="1" dirty="0" smtClean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直线</a:t>
            </a:r>
            <a:r>
              <a:rPr lang="en-US" altLang="zh-CN" sz="2400" b="1" i="1" dirty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y= </a:t>
            </a:r>
            <a:r>
              <a:rPr lang="en-US" altLang="zh-CN" sz="2400" b="1" i="1" dirty="0" err="1" smtClean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ax+b</a:t>
            </a:r>
            <a:r>
              <a:rPr lang="zh-CN" altLang="en-US" sz="2400" b="1" dirty="0" smtClean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与</a:t>
            </a:r>
            <a:r>
              <a:rPr lang="en-US" altLang="zh-CN" sz="2400" b="1" i="1" dirty="0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x </a:t>
            </a:r>
            <a:r>
              <a:rPr lang="zh-CN" altLang="en-US" sz="2400" dirty="0" smtClean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轴</a:t>
            </a:r>
            <a:endParaRPr lang="en-US" altLang="zh-CN" sz="2400" dirty="0" smtClean="0">
              <a:solidFill>
                <a:schemeClr val="tx2"/>
              </a:solidFill>
              <a:latin typeface="黑体" pitchFamily="49" charset="-122"/>
              <a:ea typeface="黑体" pitchFamily="49" charset="-122"/>
            </a:endParaRPr>
          </a:p>
          <a:p>
            <a:pPr eaLnBrk="0" hangingPunct="0"/>
            <a:r>
              <a:rPr lang="zh-CN" altLang="en-US" sz="2400" dirty="0" smtClean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交点</a:t>
            </a:r>
            <a:r>
              <a:rPr lang="zh-CN" altLang="en-US" sz="24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en-US" sz="2400" dirty="0" smtClean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横坐标</a:t>
            </a:r>
            <a:r>
              <a:rPr lang="zh-CN" altLang="en-US" dirty="0">
                <a:ea typeface="华文隶书" pitchFamily="2" charset="-122"/>
              </a:rPr>
              <a:t>．</a:t>
            </a:r>
            <a:r>
              <a:rPr lang="zh-CN" altLang="en-US" i="1" dirty="0">
                <a:ea typeface="华文隶书" pitchFamily="2" charset="-122"/>
              </a:rPr>
              <a:t> </a:t>
            </a:r>
          </a:p>
        </p:txBody>
      </p:sp>
      <p:sp>
        <p:nvSpPr>
          <p:cNvPr id="58377" name="AutoShape 9"/>
          <p:cNvSpPr>
            <a:spLocks noChangeArrowheads="1"/>
          </p:cNvSpPr>
          <p:nvPr/>
        </p:nvSpPr>
        <p:spPr bwMode="auto">
          <a:xfrm rot="1330405">
            <a:off x="3108775" y="3181293"/>
            <a:ext cx="2663825" cy="973931"/>
          </a:xfrm>
          <a:prstGeom prst="leftRightArrowCallout">
            <a:avLst>
              <a:gd name="adj1" fmla="val 25000"/>
              <a:gd name="adj2" fmla="val 25000"/>
              <a:gd name="adj3" fmla="val 25642"/>
              <a:gd name="adj4" fmla="val 50000"/>
            </a:avLst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zh-CN" altLang="en-US" sz="2400" b="1">
                <a:solidFill>
                  <a:srgbClr val="FF0000"/>
                </a:solidFill>
                <a:ea typeface="黑体" pitchFamily="49" charset="-122"/>
              </a:rPr>
              <a:t>从“函数图象”看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3" grpId="0" bldLvl="0" animBg="1" autoUpdateAnimBg="0"/>
      <p:bldP spid="58374" grpId="0" bldLvl="0" animBg="1" autoUpdateAnimBg="0"/>
      <p:bldP spid="58375" grpId="0" bldLvl="0" animBg="1" autoUpdateAnimBg="0"/>
      <p:bldP spid="58376" grpId="0" bldLvl="0" animBg="1" autoUpdateAnimBg="0"/>
      <p:bldP spid="58377" grpId="0" bldLvl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71438" y="465535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Times New Roman" pitchFamily="18" charset="0"/>
              </a:rPr>
              <a:t> 观察二次函数</a:t>
            </a:r>
            <a:r>
              <a:rPr lang="en-US" altLang="zh-CN" sz="2800" i="1">
                <a:latin typeface="Times New Roman" pitchFamily="18" charset="0"/>
              </a:rPr>
              <a:t>y=x</a:t>
            </a:r>
            <a:r>
              <a:rPr lang="en-US" altLang="zh-CN" sz="2800" baseline="30000">
                <a:latin typeface="Times New Roman" pitchFamily="18" charset="0"/>
              </a:rPr>
              <a:t>2</a:t>
            </a:r>
            <a:r>
              <a:rPr lang="en-US" altLang="zh-CN" sz="2800">
                <a:latin typeface="Times New Roman" pitchFamily="18" charset="0"/>
              </a:rPr>
              <a:t>-2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en-US" altLang="zh-CN" sz="2800">
                <a:latin typeface="Times New Roman" pitchFamily="18" charset="0"/>
              </a:rPr>
              <a:t>-3</a:t>
            </a:r>
            <a:r>
              <a:rPr lang="zh-CN" altLang="en-US" sz="2800">
                <a:latin typeface="Times New Roman" pitchFamily="18" charset="0"/>
              </a:rPr>
              <a:t>的图象</a:t>
            </a:r>
            <a:r>
              <a:rPr lang="en-US" altLang="zh-CN" sz="2800">
                <a:latin typeface="Times New Roman" pitchFamily="18" charset="0"/>
              </a:rPr>
              <a:t>,</a:t>
            </a:r>
            <a:r>
              <a:rPr lang="zh-CN" altLang="en-US" sz="2800">
                <a:latin typeface="Times New Roman" pitchFamily="18" charset="0"/>
              </a:rPr>
              <a:t>回答下列问题：</a:t>
            </a:r>
            <a:endParaRPr lang="zh-CN" altLang="en-US" sz="2800" b="0">
              <a:latin typeface="Times New Roman" pitchFamily="18" charset="0"/>
            </a:endParaRPr>
          </a:p>
        </p:txBody>
      </p:sp>
      <p:grpSp>
        <p:nvGrpSpPr>
          <p:cNvPr id="6147" name="Group 3"/>
          <p:cNvGrpSpPr>
            <a:grpSpLocks/>
          </p:cNvGrpSpPr>
          <p:nvPr/>
        </p:nvGrpSpPr>
        <p:grpSpPr bwMode="auto">
          <a:xfrm>
            <a:off x="-72310" y="928676"/>
            <a:ext cx="3787054" cy="4500594"/>
            <a:chOff x="8581" y="8551"/>
            <a:chExt cx="1761" cy="2809"/>
          </a:xfrm>
        </p:grpSpPr>
        <p:pic>
          <p:nvPicPr>
            <p:cNvPr id="6159" name="Picture 4" descr="26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581" y="8551"/>
              <a:ext cx="1761" cy="2808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</p:pic>
        <p:sp>
          <p:nvSpPr>
            <p:cNvPr id="6160" name="Text Box 5"/>
            <p:cNvSpPr txBox="1">
              <a:spLocks noChangeArrowheads="1"/>
            </p:cNvSpPr>
            <p:nvPr/>
          </p:nvSpPr>
          <p:spPr bwMode="auto">
            <a:xfrm>
              <a:off x="8902" y="11204"/>
              <a:ext cx="900" cy="156"/>
            </a:xfrm>
            <a:prstGeom prst="rect">
              <a:avLst/>
            </a:prstGeom>
            <a:solidFill>
              <a:srgbClr val="FFFFFF"/>
            </a:solidFill>
            <a:ln w="38100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2800" b="0">
                <a:latin typeface="Times New Roman" pitchFamily="18" charset="0"/>
              </a:endParaRPr>
            </a:p>
          </p:txBody>
        </p:sp>
      </p:grpSp>
      <p:sp>
        <p:nvSpPr>
          <p:cNvPr id="82950" name="Rectangle 6"/>
          <p:cNvSpPr>
            <a:spLocks noChangeArrowheads="1"/>
          </p:cNvSpPr>
          <p:nvPr/>
        </p:nvSpPr>
        <p:spPr bwMode="auto">
          <a:xfrm>
            <a:off x="3357554" y="1403329"/>
            <a:ext cx="67532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(2)</a:t>
            </a:r>
            <a:r>
              <a:rPr lang="zh-CN" altLang="en-US" sz="2800" dirty="0">
                <a:latin typeface="Times New Roman" pitchFamily="18" charset="0"/>
              </a:rPr>
              <a:t>图象与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轴交点</a:t>
            </a:r>
            <a:r>
              <a:rPr lang="zh-CN" altLang="en-US" sz="2800" dirty="0" smtClean="0">
                <a:latin typeface="Times New Roman" pitchFamily="18" charset="0"/>
              </a:rPr>
              <a:t>坐标是</a:t>
            </a:r>
            <a:r>
              <a:rPr lang="zh-CN" altLang="en-US" sz="2800" u="sng" dirty="0" smtClean="0">
                <a:latin typeface="Times New Roman" pitchFamily="18" charset="0"/>
              </a:rPr>
              <a:t>               </a:t>
            </a:r>
            <a:r>
              <a:rPr lang="en-US" altLang="zh-CN" sz="2800" dirty="0">
                <a:latin typeface="Times New Roman" pitchFamily="18" charset="0"/>
              </a:rPr>
              <a:t>. </a:t>
            </a:r>
          </a:p>
        </p:txBody>
      </p:sp>
      <p:sp>
        <p:nvSpPr>
          <p:cNvPr id="82951" name="Rectangle 7"/>
          <p:cNvSpPr>
            <a:spLocks noChangeArrowheads="1"/>
          </p:cNvSpPr>
          <p:nvPr/>
        </p:nvSpPr>
        <p:spPr bwMode="auto">
          <a:xfrm>
            <a:off x="3357554" y="1928808"/>
            <a:ext cx="635798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(3</a:t>
            </a:r>
            <a:r>
              <a:rPr lang="en-US" altLang="zh-CN" sz="2800" dirty="0" smtClean="0">
                <a:latin typeface="Times New Roman" pitchFamily="18" charset="0"/>
              </a:rPr>
              <a:t>)</a:t>
            </a:r>
            <a:r>
              <a:rPr lang="zh-CN" altLang="en-US" sz="2800" dirty="0" smtClean="0">
                <a:latin typeface="Times New Roman" pitchFamily="18" charset="0"/>
              </a:rPr>
              <a:t>方程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dirty="0">
                <a:latin typeface="Times New Roman" pitchFamily="18" charset="0"/>
              </a:rPr>
              <a:t>-2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dirty="0">
                <a:latin typeface="Times New Roman" pitchFamily="18" charset="0"/>
              </a:rPr>
              <a:t>-3=0</a:t>
            </a:r>
            <a:r>
              <a:rPr lang="zh-CN" altLang="en-US" sz="2800" dirty="0">
                <a:latin typeface="Times New Roman" pitchFamily="18" charset="0"/>
              </a:rPr>
              <a:t>的</a:t>
            </a:r>
            <a:r>
              <a:rPr lang="zh-CN" altLang="en-US" sz="2800" dirty="0" smtClean="0">
                <a:latin typeface="Times New Roman" pitchFamily="18" charset="0"/>
              </a:rPr>
              <a:t>解是</a:t>
            </a:r>
            <a:r>
              <a:rPr lang="zh-CN" altLang="en-US" sz="2800" u="sng" dirty="0" smtClean="0">
                <a:latin typeface="Times New Roman" pitchFamily="18" charset="0"/>
              </a:rPr>
              <a:t>                  </a:t>
            </a:r>
            <a:r>
              <a:rPr lang="en-US" altLang="zh-CN" sz="2800" dirty="0">
                <a:latin typeface="Times New Roman" pitchFamily="18" charset="0"/>
              </a:rPr>
              <a:t>. </a:t>
            </a:r>
          </a:p>
        </p:txBody>
      </p:sp>
      <p:sp>
        <p:nvSpPr>
          <p:cNvPr id="82952" name="Rectangle 8"/>
          <p:cNvSpPr>
            <a:spLocks noChangeArrowheads="1"/>
          </p:cNvSpPr>
          <p:nvPr/>
        </p:nvSpPr>
        <p:spPr bwMode="auto">
          <a:xfrm>
            <a:off x="3390936" y="2477158"/>
            <a:ext cx="6324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(4)</a:t>
            </a:r>
            <a:r>
              <a:rPr lang="zh-CN" altLang="en-US" sz="2800" dirty="0">
                <a:latin typeface="Times New Roman" pitchFamily="18" charset="0"/>
              </a:rPr>
              <a:t>你有什么发现？</a:t>
            </a:r>
          </a:p>
        </p:txBody>
      </p:sp>
      <p:sp>
        <p:nvSpPr>
          <p:cNvPr id="82953" name="Rectangle 9"/>
          <p:cNvSpPr>
            <a:spLocks noChangeArrowheads="1"/>
          </p:cNvSpPr>
          <p:nvPr/>
        </p:nvSpPr>
        <p:spPr bwMode="auto">
          <a:xfrm>
            <a:off x="3071802" y="3786196"/>
            <a:ext cx="60007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(5)</a:t>
            </a:r>
            <a:r>
              <a:rPr lang="zh-CN" altLang="en-US" sz="2800" dirty="0">
                <a:latin typeface="Times New Roman" pitchFamily="18" charset="0"/>
              </a:rPr>
              <a:t>你会求二次函数</a:t>
            </a:r>
            <a:r>
              <a:rPr lang="en-US" altLang="zh-CN" sz="2800" i="1" dirty="0">
                <a:latin typeface="Times New Roman" pitchFamily="18" charset="0"/>
              </a:rPr>
              <a:t>y=ax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bx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c</a:t>
            </a:r>
            <a:r>
              <a:rPr lang="zh-CN" altLang="en-US" sz="2800" dirty="0">
                <a:latin typeface="Times New Roman" pitchFamily="18" charset="0"/>
              </a:rPr>
              <a:t>的图象与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轴的交点</a:t>
            </a:r>
            <a:r>
              <a:rPr lang="zh-CN" altLang="en-US" sz="2800" dirty="0" smtClean="0">
                <a:latin typeface="Times New Roman" pitchFamily="18" charset="0"/>
              </a:rPr>
              <a:t>坐标吗？</a:t>
            </a:r>
            <a:endParaRPr lang="zh-CN" altLang="en-US" sz="2800" dirty="0">
              <a:latin typeface="Times New Roman" pitchFamily="18" charset="0"/>
            </a:endParaRPr>
          </a:p>
        </p:txBody>
      </p:sp>
      <p:sp>
        <p:nvSpPr>
          <p:cNvPr id="82954" name="Rectangle 10"/>
          <p:cNvSpPr>
            <a:spLocks noChangeArrowheads="1"/>
          </p:cNvSpPr>
          <p:nvPr/>
        </p:nvSpPr>
        <p:spPr bwMode="auto">
          <a:xfrm>
            <a:off x="3357554" y="905522"/>
            <a:ext cx="48173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(1)</a:t>
            </a:r>
            <a:r>
              <a:rPr lang="zh-CN" altLang="en-US" sz="2800" dirty="0">
                <a:latin typeface="Times New Roman" pitchFamily="18" charset="0"/>
              </a:rPr>
              <a:t>图象与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zh-CN" altLang="en-US" sz="2800" dirty="0">
                <a:latin typeface="Times New Roman" pitchFamily="18" charset="0"/>
              </a:rPr>
              <a:t>轴交点坐标是</a:t>
            </a:r>
            <a:r>
              <a:rPr lang="zh-CN" altLang="en-US" sz="2800" u="sng" dirty="0">
                <a:latin typeface="Times New Roman" pitchFamily="18" charset="0"/>
              </a:rPr>
              <a:t>        </a:t>
            </a:r>
            <a:r>
              <a:rPr lang="en-US" altLang="zh-CN" sz="2800" dirty="0">
                <a:latin typeface="Times New Roman" pitchFamily="18" charset="0"/>
              </a:rPr>
              <a:t>.</a:t>
            </a:r>
          </a:p>
        </p:txBody>
      </p:sp>
      <p:sp>
        <p:nvSpPr>
          <p:cNvPr id="82955" name="Rectangle 11"/>
          <p:cNvSpPr>
            <a:spLocks noChangeArrowheads="1"/>
          </p:cNvSpPr>
          <p:nvPr/>
        </p:nvSpPr>
        <p:spPr bwMode="auto">
          <a:xfrm>
            <a:off x="7286644" y="834084"/>
            <a:ext cx="11525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(0, -3)</a:t>
            </a:r>
          </a:p>
        </p:txBody>
      </p:sp>
      <p:sp>
        <p:nvSpPr>
          <p:cNvPr id="82956" name="Rectangle 12"/>
          <p:cNvSpPr>
            <a:spLocks noChangeArrowheads="1"/>
          </p:cNvSpPr>
          <p:nvPr/>
        </p:nvSpPr>
        <p:spPr bwMode="auto">
          <a:xfrm>
            <a:off x="7215206" y="1357304"/>
            <a:ext cx="2971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(-1, 0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</a:rPr>
              <a:t>)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,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3, 0)</a:t>
            </a:r>
          </a:p>
        </p:txBody>
      </p:sp>
      <p:sp>
        <p:nvSpPr>
          <p:cNvPr id="82957" name="Rectangle 13"/>
          <p:cNvSpPr>
            <a:spLocks noChangeArrowheads="1"/>
          </p:cNvSpPr>
          <p:nvPr/>
        </p:nvSpPr>
        <p:spPr bwMode="auto">
          <a:xfrm>
            <a:off x="7072330" y="1928808"/>
            <a:ext cx="2971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x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itchFamily="18" charset="0"/>
              </a:rPr>
              <a:t>1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 =-1,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x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 =3</a:t>
            </a:r>
          </a:p>
        </p:txBody>
      </p:sp>
      <p:sp>
        <p:nvSpPr>
          <p:cNvPr id="82958" name="Rectangle 14"/>
          <p:cNvSpPr>
            <a:spLocks noChangeArrowheads="1"/>
          </p:cNvSpPr>
          <p:nvPr/>
        </p:nvSpPr>
        <p:spPr bwMode="auto">
          <a:xfrm>
            <a:off x="3571868" y="2901267"/>
            <a:ext cx="55721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二次函数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y=x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-2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-3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的图象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与</a:t>
            </a:r>
            <a:r>
              <a:rPr lang="en-US" altLang="zh-CN" sz="2800" i="1" dirty="0" smtClean="0">
                <a:solidFill>
                  <a:srgbClr val="FF0000"/>
                </a:solidFill>
                <a:latin typeface="Times New Roman" pitchFamily="18" charset="0"/>
              </a:rPr>
              <a:t>x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轴交点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横坐标是对应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方程</a:t>
            </a:r>
            <a:r>
              <a:rPr lang="en-US" altLang="zh-CN" sz="2800" i="1" dirty="0" smtClean="0">
                <a:solidFill>
                  <a:srgbClr val="FF0000"/>
                </a:solidFill>
                <a:latin typeface="Times New Roman" pitchFamily="18" charset="0"/>
              </a:rPr>
              <a:t>x</a:t>
            </a:r>
            <a:r>
              <a:rPr lang="en-US" altLang="zh-CN" sz="2800" baseline="30000" dirty="0" smtClean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</a:rPr>
              <a:t>-2</a:t>
            </a:r>
            <a:r>
              <a:rPr lang="en-US" altLang="zh-CN" sz="2800" i="1" dirty="0" smtClean="0">
                <a:solidFill>
                  <a:srgbClr val="FF0000"/>
                </a:solidFill>
                <a:latin typeface="Times New Roman" pitchFamily="18" charset="0"/>
              </a:rPr>
              <a:t>x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</a:rPr>
              <a:t>-3=0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的解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82959" name="Rectangle 15"/>
          <p:cNvSpPr>
            <a:spLocks noChangeArrowheads="1"/>
          </p:cNvSpPr>
          <p:nvPr/>
        </p:nvSpPr>
        <p:spPr bwMode="auto">
          <a:xfrm>
            <a:off x="3357554" y="4620298"/>
            <a:ext cx="569119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令</a:t>
            </a:r>
            <a:r>
              <a:rPr lang="en-US" altLang="zh-CN" sz="2800" i="1" dirty="0" smtClean="0">
                <a:solidFill>
                  <a:srgbClr val="FF0000"/>
                </a:solidFill>
                <a:latin typeface="Times New Roman" pitchFamily="18" charset="0"/>
              </a:rPr>
              <a:t>y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</a:rPr>
              <a:t>=0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，解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方程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ax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+bx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c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=0</a:t>
            </a:r>
          </a:p>
        </p:txBody>
      </p:sp>
      <p:sp>
        <p:nvSpPr>
          <p:cNvPr id="6158" name="Text Box 17"/>
          <p:cNvSpPr txBox="1">
            <a:spLocks noChangeArrowheads="1"/>
          </p:cNvSpPr>
          <p:nvPr/>
        </p:nvSpPr>
        <p:spPr bwMode="auto">
          <a:xfrm>
            <a:off x="3214678" y="-71456"/>
            <a:ext cx="271464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ea typeface="华文隶书" pitchFamily="2" charset="-122"/>
              </a:rPr>
              <a:t>观察思考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2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2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2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2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2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2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2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0" grpId="0"/>
      <p:bldP spid="82951" grpId="0"/>
      <p:bldP spid="82952" grpId="0"/>
      <p:bldP spid="82953" grpId="0"/>
      <p:bldP spid="82954" grpId="0"/>
      <p:bldP spid="82955" grpId="0"/>
      <p:bldP spid="82956" grpId="0"/>
      <p:bldP spid="82957" grpId="0"/>
      <p:bldP spid="82958" grpId="0"/>
      <p:bldP spid="8295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2.(1)</a:t>
            </a:r>
            <a:r>
              <a:rPr lang="zh-CN" altLang="en-US" sz="2800" dirty="0">
                <a:latin typeface="Times New Roman" pitchFamily="18" charset="0"/>
              </a:rPr>
              <a:t>如果一元二次方程</a:t>
            </a:r>
            <a:r>
              <a:rPr lang="en-US" altLang="zh-CN" sz="2800" i="1" dirty="0">
                <a:latin typeface="Times New Roman" pitchFamily="18" charset="0"/>
              </a:rPr>
              <a:t>ax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i="1" dirty="0">
                <a:latin typeface="Times New Roman" pitchFamily="18" charset="0"/>
              </a:rPr>
              <a:t>+bx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c</a:t>
            </a:r>
            <a:r>
              <a:rPr lang="en-US" altLang="zh-CN" sz="2800" dirty="0">
                <a:latin typeface="Times New Roman" pitchFamily="18" charset="0"/>
              </a:rPr>
              <a:t>=0</a:t>
            </a:r>
            <a:r>
              <a:rPr lang="zh-CN" altLang="en-US" sz="2800" dirty="0">
                <a:latin typeface="Times New Roman" pitchFamily="18" charset="0"/>
              </a:rPr>
              <a:t>的两个根为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baseline="-25000" dirty="0">
                <a:latin typeface="Times New Roman" pitchFamily="18" charset="0"/>
              </a:rPr>
              <a:t>1</a:t>
            </a:r>
            <a:r>
              <a:rPr lang="zh-CN" altLang="en-US" sz="2800" dirty="0">
                <a:latin typeface="Times New Roman" pitchFamily="18" charset="0"/>
              </a:rPr>
              <a:t>、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baseline="-25000" dirty="0">
                <a:latin typeface="Times New Roman" pitchFamily="18" charset="0"/>
              </a:rPr>
              <a:t>2 </a:t>
            </a:r>
            <a:r>
              <a:rPr lang="en-US" altLang="zh-CN" sz="2800" dirty="0">
                <a:latin typeface="Times New Roman" pitchFamily="18" charset="0"/>
              </a:rPr>
              <a:t>,</a:t>
            </a:r>
            <a:r>
              <a:rPr lang="zh-CN" altLang="en-US" sz="2800" dirty="0">
                <a:latin typeface="Times New Roman" pitchFamily="18" charset="0"/>
              </a:rPr>
              <a:t>则抛物线 </a:t>
            </a:r>
            <a:r>
              <a:rPr lang="en-US" altLang="zh-CN" sz="2800" i="1" dirty="0">
                <a:latin typeface="Times New Roman" pitchFamily="18" charset="0"/>
              </a:rPr>
              <a:t>y=ax</a:t>
            </a:r>
            <a:r>
              <a:rPr lang="en-US" altLang="zh-CN" sz="2800" i="1" baseline="30000" dirty="0">
                <a:latin typeface="Times New Roman" pitchFamily="18" charset="0"/>
              </a:rPr>
              <a:t>2</a:t>
            </a:r>
            <a:r>
              <a:rPr lang="en-US" altLang="zh-CN" sz="2800" i="1" dirty="0">
                <a:latin typeface="Times New Roman" pitchFamily="18" charset="0"/>
              </a:rPr>
              <a:t>+bx+c</a:t>
            </a:r>
            <a:r>
              <a:rPr lang="zh-CN" altLang="en-US" sz="2800" dirty="0">
                <a:latin typeface="Times New Roman" pitchFamily="18" charset="0"/>
              </a:rPr>
              <a:t>与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轴的交点坐标是</a:t>
            </a:r>
            <a:r>
              <a:rPr lang="zh-CN" altLang="en-US" sz="2800" u="sng" dirty="0">
                <a:latin typeface="Times New Roman" pitchFamily="18" charset="0"/>
              </a:rPr>
              <a:t>                             </a:t>
            </a:r>
            <a:r>
              <a:rPr lang="en-US" altLang="zh-CN" sz="2800" dirty="0">
                <a:latin typeface="Times New Roman" pitchFamily="18" charset="0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85000" name="Rectangle 8"/>
          <p:cNvSpPr>
            <a:spLocks noChangeArrowheads="1"/>
          </p:cNvSpPr>
          <p:nvPr/>
        </p:nvSpPr>
        <p:spPr bwMode="auto">
          <a:xfrm>
            <a:off x="5836649" y="2477158"/>
            <a:ext cx="21643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x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itchFamily="18" charset="0"/>
              </a:rPr>
              <a:t>1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,0)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x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,0)</a:t>
            </a:r>
          </a:p>
        </p:txBody>
      </p:sp>
      <p:sp>
        <p:nvSpPr>
          <p:cNvPr id="85001" name="Rectangle 9"/>
          <p:cNvSpPr>
            <a:spLocks noChangeArrowheads="1"/>
          </p:cNvSpPr>
          <p:nvPr/>
        </p:nvSpPr>
        <p:spPr bwMode="auto">
          <a:xfrm>
            <a:off x="642910" y="0"/>
            <a:ext cx="305117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</a:rPr>
              <a:t>归纳</a:t>
            </a:r>
            <a:r>
              <a:rPr lang="en-US" altLang="zh-CN" sz="4400" dirty="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</a:rPr>
              <a:t>1</a:t>
            </a:r>
          </a:p>
        </p:txBody>
      </p:sp>
      <p:sp>
        <p:nvSpPr>
          <p:cNvPr id="85002" name="Rectangle 10"/>
          <p:cNvSpPr>
            <a:spLocks noChangeArrowheads="1"/>
          </p:cNvSpPr>
          <p:nvPr/>
        </p:nvSpPr>
        <p:spPr bwMode="auto">
          <a:xfrm>
            <a:off x="250825" y="3187019"/>
            <a:ext cx="84582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(2)</a:t>
            </a:r>
            <a:r>
              <a:rPr lang="zh-CN" altLang="en-US" sz="2800" dirty="0">
                <a:latin typeface="Times New Roman" pitchFamily="18" charset="0"/>
              </a:rPr>
              <a:t>如果抛物线 </a:t>
            </a:r>
            <a:r>
              <a:rPr lang="en-US" altLang="zh-CN" sz="2800" i="1" dirty="0">
                <a:latin typeface="Times New Roman" pitchFamily="18" charset="0"/>
              </a:rPr>
              <a:t>y=ax</a:t>
            </a:r>
            <a:r>
              <a:rPr lang="en-US" altLang="zh-CN" sz="2800" i="1" baseline="30000" dirty="0">
                <a:latin typeface="Times New Roman" pitchFamily="18" charset="0"/>
              </a:rPr>
              <a:t>2</a:t>
            </a:r>
            <a:r>
              <a:rPr lang="en-US" altLang="zh-CN" sz="2800" i="1" dirty="0">
                <a:latin typeface="Times New Roman" pitchFamily="18" charset="0"/>
              </a:rPr>
              <a:t>+bx+c</a:t>
            </a:r>
            <a:r>
              <a:rPr lang="zh-CN" altLang="en-US" sz="2800" dirty="0">
                <a:latin typeface="Times New Roman" pitchFamily="18" charset="0"/>
              </a:rPr>
              <a:t>与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轴的交点坐标是</a:t>
            </a:r>
            <a:r>
              <a:rPr lang="en-US" altLang="zh-CN" sz="2800" dirty="0">
                <a:latin typeface="Times New Roman" pitchFamily="18" charset="0"/>
              </a:rPr>
              <a:t>(</a:t>
            </a:r>
            <a:r>
              <a:rPr lang="en-US" altLang="zh-CN" sz="2800" i="1" dirty="0">
                <a:latin typeface="Times New Roman" pitchFamily="18" charset="0"/>
              </a:rPr>
              <a:t>m</a:t>
            </a:r>
            <a:r>
              <a:rPr lang="en-US" altLang="zh-CN" sz="2800" dirty="0">
                <a:latin typeface="Times New Roman" pitchFamily="18" charset="0"/>
              </a:rPr>
              <a:t>,0)</a:t>
            </a:r>
            <a:r>
              <a:rPr lang="zh-CN" altLang="en-US" sz="2800" dirty="0">
                <a:latin typeface="Times New Roman" pitchFamily="18" charset="0"/>
              </a:rPr>
              <a:t>、</a:t>
            </a:r>
            <a:r>
              <a:rPr lang="en-US" altLang="zh-CN" sz="2800" dirty="0">
                <a:latin typeface="Times New Roman" pitchFamily="18" charset="0"/>
              </a:rPr>
              <a:t>(</a:t>
            </a:r>
            <a:r>
              <a:rPr lang="en-US" altLang="zh-CN" sz="2800" i="1" dirty="0">
                <a:latin typeface="Times New Roman" pitchFamily="18" charset="0"/>
              </a:rPr>
              <a:t>n</a:t>
            </a:r>
            <a:r>
              <a:rPr lang="en-US" altLang="zh-CN" sz="2800" dirty="0">
                <a:latin typeface="Times New Roman" pitchFamily="18" charset="0"/>
              </a:rPr>
              <a:t>,0)</a:t>
            </a:r>
            <a:r>
              <a:rPr lang="zh-CN" altLang="en-US" sz="2800" dirty="0">
                <a:latin typeface="Times New Roman" pitchFamily="18" charset="0"/>
              </a:rPr>
              <a:t>，则一元二次方程</a:t>
            </a:r>
            <a:r>
              <a:rPr lang="en-US" altLang="zh-CN" sz="2800" i="1" dirty="0">
                <a:latin typeface="Times New Roman" pitchFamily="18" charset="0"/>
              </a:rPr>
              <a:t>ax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i="1" dirty="0">
                <a:latin typeface="Times New Roman" pitchFamily="18" charset="0"/>
              </a:rPr>
              <a:t>+bx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c</a:t>
            </a:r>
            <a:r>
              <a:rPr lang="en-US" altLang="zh-CN" sz="2800" dirty="0">
                <a:latin typeface="Times New Roman" pitchFamily="18" charset="0"/>
              </a:rPr>
              <a:t>=0</a:t>
            </a:r>
            <a:r>
              <a:rPr lang="zh-CN" altLang="en-US" sz="2800" dirty="0">
                <a:latin typeface="Times New Roman" pitchFamily="18" charset="0"/>
              </a:rPr>
              <a:t>的两个根为</a:t>
            </a:r>
            <a:r>
              <a:rPr lang="zh-CN" altLang="en-US" sz="2800" u="sng" dirty="0">
                <a:latin typeface="Times New Roman" pitchFamily="18" charset="0"/>
              </a:rPr>
              <a:t>                            </a:t>
            </a:r>
            <a:r>
              <a:rPr lang="en-US" altLang="zh-CN" sz="2800" dirty="0">
                <a:latin typeface="Times New Roman" pitchFamily="18" charset="0"/>
              </a:rPr>
              <a:t>.</a:t>
            </a:r>
          </a:p>
        </p:txBody>
      </p:sp>
      <p:sp>
        <p:nvSpPr>
          <p:cNvPr id="85003" name="Rectangle 11"/>
          <p:cNvSpPr>
            <a:spLocks noChangeArrowheads="1"/>
          </p:cNvSpPr>
          <p:nvPr/>
        </p:nvSpPr>
        <p:spPr bwMode="auto">
          <a:xfrm>
            <a:off x="914397" y="4048794"/>
            <a:ext cx="32289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x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itchFamily="18" charset="0"/>
              </a:rPr>
              <a:t>1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=m </a:t>
            </a:r>
            <a:r>
              <a:rPr lang="zh-CN" altLang="en-US" sz="2800" baseline="-25000" dirty="0">
                <a:solidFill>
                  <a:srgbClr val="FF0000"/>
                </a:solidFill>
                <a:latin typeface="Times New Roman" pitchFamily="18" charset="0"/>
              </a:rPr>
              <a:t>，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x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= n</a:t>
            </a:r>
            <a:endParaRPr lang="en-US" altLang="zh-CN" sz="2800" baseline="-250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7175" name="Text Box 33"/>
          <p:cNvSpPr txBox="1">
            <a:spLocks noChangeArrowheads="1"/>
          </p:cNvSpPr>
          <p:nvPr/>
        </p:nvSpPr>
        <p:spPr bwMode="auto">
          <a:xfrm>
            <a:off x="38101" y="681038"/>
            <a:ext cx="961192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1.</a:t>
            </a:r>
            <a:r>
              <a:rPr lang="zh-CN" altLang="en-US" sz="2800" dirty="0">
                <a:latin typeface="Times New Roman" pitchFamily="18" charset="0"/>
              </a:rPr>
              <a:t>求抛物线</a:t>
            </a:r>
            <a:r>
              <a:rPr lang="en-US" altLang="zh-CN" sz="2800" i="1" dirty="0">
                <a:latin typeface="Times New Roman" pitchFamily="18" charset="0"/>
              </a:rPr>
              <a:t>y=ax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i="1" dirty="0">
                <a:latin typeface="Times New Roman" pitchFamily="18" charset="0"/>
              </a:rPr>
              <a:t>+bx+c</a:t>
            </a:r>
            <a:r>
              <a:rPr lang="zh-CN" altLang="en-US" sz="2800" dirty="0">
                <a:latin typeface="Times New Roman" pitchFamily="18" charset="0"/>
              </a:rPr>
              <a:t>与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轴和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zh-CN" altLang="en-US" sz="2800" dirty="0">
                <a:latin typeface="Times New Roman" pitchFamily="18" charset="0"/>
              </a:rPr>
              <a:t>轴的交点坐标的方法</a:t>
            </a:r>
            <a:r>
              <a:rPr lang="en-US" altLang="zh-CN" sz="2800" dirty="0">
                <a:latin typeface="Times New Roman" pitchFamily="18" charset="0"/>
              </a:rPr>
              <a:t>:</a:t>
            </a:r>
          </a:p>
          <a:p>
            <a:r>
              <a:rPr lang="en-US" altLang="zh-CN" sz="2800" dirty="0">
                <a:latin typeface="Times New Roman" pitchFamily="18" charset="0"/>
              </a:rPr>
              <a:t>(1)</a:t>
            </a:r>
            <a:r>
              <a:rPr lang="zh-CN" altLang="en-US" sz="2800" dirty="0">
                <a:latin typeface="Times New Roman" pitchFamily="18" charset="0"/>
              </a:rPr>
              <a:t>与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轴交点，令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y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=0</a:t>
            </a:r>
            <a:r>
              <a:rPr lang="zh-CN" altLang="en-US" sz="2800" dirty="0">
                <a:latin typeface="Times New Roman" pitchFamily="18" charset="0"/>
              </a:rPr>
              <a:t>，即求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一元二次方程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ax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+bx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c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=0</a:t>
            </a:r>
            <a:r>
              <a:rPr lang="zh-CN" altLang="en-US" sz="2800" dirty="0">
                <a:latin typeface="Times New Roman" pitchFamily="18" charset="0"/>
              </a:rPr>
              <a:t>的根；</a:t>
            </a:r>
          </a:p>
          <a:p>
            <a:r>
              <a:rPr lang="en-US" altLang="zh-CN" sz="2800" dirty="0">
                <a:latin typeface="Times New Roman" pitchFamily="18" charset="0"/>
              </a:rPr>
              <a:t>(2)</a:t>
            </a:r>
            <a:r>
              <a:rPr lang="zh-CN" altLang="en-US" sz="2800" dirty="0">
                <a:latin typeface="Times New Roman" pitchFamily="18" charset="0"/>
              </a:rPr>
              <a:t>与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zh-CN" altLang="en-US" sz="2800" dirty="0">
                <a:latin typeface="Times New Roman" pitchFamily="18" charset="0"/>
              </a:rPr>
              <a:t>轴交点，令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=0</a:t>
            </a:r>
            <a:r>
              <a:rPr lang="zh-CN" altLang="en-US" sz="2800" dirty="0">
                <a:latin typeface="Times New Roman" pitchFamily="18" charset="0"/>
              </a:rPr>
              <a:t>，即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0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</a:rPr>
              <a:t>c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）</a:t>
            </a:r>
            <a:endParaRPr lang="en-US" altLang="zh-CN" sz="2800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9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9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5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5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0" grpId="0"/>
      <p:bldP spid="850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6200" y="57151"/>
            <a:ext cx="8610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例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1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</a:rPr>
              <a:t>.</a:t>
            </a:r>
            <a:r>
              <a:rPr lang="zh-CN" altLang="en-US" sz="2800" dirty="0" smtClean="0">
                <a:latin typeface="Times New Roman" pitchFamily="18" charset="0"/>
              </a:rPr>
              <a:t>求下列</a:t>
            </a:r>
            <a:r>
              <a:rPr lang="zh-CN" altLang="en-US" sz="2800" dirty="0">
                <a:latin typeface="Times New Roman" pitchFamily="18" charset="0"/>
              </a:rPr>
              <a:t>二次函数的图象与 </a:t>
            </a:r>
            <a:r>
              <a:rPr lang="en-US" altLang="zh-CN" sz="2800" i="1" dirty="0">
                <a:latin typeface="Times New Roman" pitchFamily="18" charset="0"/>
              </a:rPr>
              <a:t>x </a:t>
            </a:r>
            <a:r>
              <a:rPr lang="zh-CN" altLang="en-US" sz="2800" dirty="0">
                <a:latin typeface="Times New Roman" pitchFamily="18" charset="0"/>
              </a:rPr>
              <a:t>轴的交点坐标</a:t>
            </a:r>
            <a:r>
              <a:rPr lang="en-US" altLang="zh-CN" sz="2800" dirty="0">
                <a:latin typeface="Times New Roman" pitchFamily="18" charset="0"/>
              </a:rPr>
              <a:t>.</a:t>
            </a:r>
          </a:p>
          <a:p>
            <a:pPr>
              <a:spcBef>
                <a:spcPts val="0"/>
              </a:spcBef>
            </a:pPr>
            <a:r>
              <a:rPr lang="en-US" altLang="zh-CN" sz="2800" dirty="0">
                <a:latin typeface="Times New Roman" pitchFamily="18" charset="0"/>
              </a:rPr>
              <a:t>(1)</a:t>
            </a:r>
            <a:r>
              <a:rPr lang="en-US" altLang="zh-CN" sz="2800" i="1" dirty="0">
                <a:latin typeface="Times New Roman" pitchFamily="18" charset="0"/>
              </a:rPr>
              <a:t> y</a:t>
            </a:r>
            <a:r>
              <a:rPr lang="en-US" altLang="zh-CN" sz="2800" dirty="0">
                <a:latin typeface="Times New Roman" pitchFamily="18" charset="0"/>
              </a:rPr>
              <a:t>=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dirty="0">
                <a:latin typeface="Times New Roman" pitchFamily="18" charset="0"/>
              </a:rPr>
              <a:t>²</a:t>
            </a:r>
            <a:r>
              <a:rPr lang="zh-CN" altLang="en-US" sz="2800" dirty="0">
                <a:latin typeface="Times New Roman" pitchFamily="18" charset="0"/>
              </a:rPr>
              <a:t>－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－</a:t>
            </a:r>
            <a:r>
              <a:rPr lang="en-US" altLang="zh-CN" sz="2800" dirty="0">
                <a:latin typeface="Times New Roman" pitchFamily="18" charset="0"/>
              </a:rPr>
              <a:t>2       (2)</a:t>
            </a:r>
            <a:r>
              <a:rPr lang="en-US" altLang="zh-CN" sz="2800" i="1" dirty="0">
                <a:latin typeface="Times New Roman" pitchFamily="18" charset="0"/>
              </a:rPr>
              <a:t> y</a:t>
            </a:r>
            <a:r>
              <a:rPr lang="en-US" altLang="zh-CN" sz="2800" dirty="0">
                <a:latin typeface="Times New Roman" pitchFamily="18" charset="0"/>
              </a:rPr>
              <a:t>=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dirty="0">
                <a:latin typeface="Times New Roman" pitchFamily="18" charset="0"/>
              </a:rPr>
              <a:t>²</a:t>
            </a:r>
            <a:r>
              <a:rPr lang="zh-CN" altLang="en-US" sz="2800" dirty="0">
                <a:latin typeface="Times New Roman" pitchFamily="18" charset="0"/>
              </a:rPr>
              <a:t>－</a:t>
            </a:r>
            <a:r>
              <a:rPr lang="en-US" altLang="zh-CN" sz="2800" dirty="0">
                <a:latin typeface="Times New Roman" pitchFamily="18" charset="0"/>
              </a:rPr>
              <a:t>4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dirty="0">
                <a:latin typeface="Times New Roman" pitchFamily="18" charset="0"/>
              </a:rPr>
              <a:t>+4      (3)</a:t>
            </a:r>
            <a:r>
              <a:rPr lang="en-US" altLang="zh-CN" sz="2800" i="1" dirty="0">
                <a:latin typeface="Times New Roman" pitchFamily="18" charset="0"/>
              </a:rPr>
              <a:t>  y = x</a:t>
            </a:r>
            <a:r>
              <a:rPr lang="en-US" altLang="zh-CN" sz="2800" i="1" baseline="30000" dirty="0">
                <a:latin typeface="Times New Roman" pitchFamily="18" charset="0"/>
              </a:rPr>
              <a:t>2 </a:t>
            </a:r>
            <a:r>
              <a:rPr lang="en-US" altLang="zh-CN" sz="2800" i="1" dirty="0">
                <a:latin typeface="Times New Roman" pitchFamily="18" charset="0"/>
              </a:rPr>
              <a:t>– x+ </a:t>
            </a:r>
            <a:r>
              <a:rPr lang="en-US" altLang="zh-CN" sz="2800" dirty="0">
                <a:latin typeface="Times New Roman" pitchFamily="18" charset="0"/>
              </a:rPr>
              <a:t>1</a:t>
            </a:r>
          </a:p>
        </p:txBody>
      </p:sp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0" y="982266"/>
            <a:ext cx="37798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与</a:t>
            </a:r>
            <a:r>
              <a:rPr lang="en-US" altLang="zh-CN" sz="2800" i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轴有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个交点</a:t>
            </a:r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2971800" y="982266"/>
            <a:ext cx="3352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与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轴有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个交点</a:t>
            </a:r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6248400" y="982266"/>
            <a:ext cx="3200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与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轴没有交点</a:t>
            </a:r>
          </a:p>
        </p:txBody>
      </p:sp>
      <p:sp>
        <p:nvSpPr>
          <p:cNvPr id="91142" name="Rectangle 6"/>
          <p:cNvSpPr>
            <a:spLocks noChangeArrowheads="1"/>
          </p:cNvSpPr>
          <p:nvPr/>
        </p:nvSpPr>
        <p:spPr bwMode="auto">
          <a:xfrm>
            <a:off x="-76200" y="1437085"/>
            <a:ext cx="8229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Times New Roman" pitchFamily="18" charset="0"/>
              </a:rPr>
              <a:t>解</a:t>
            </a:r>
            <a:r>
              <a:rPr lang="en-US" altLang="zh-CN" sz="2800">
                <a:latin typeface="Times New Roman" pitchFamily="18" charset="0"/>
              </a:rPr>
              <a:t>: </a:t>
            </a:r>
            <a:r>
              <a:rPr lang="en-US" altLang="zh-CN" sz="2800">
                <a:latin typeface="Times New Roman" pitchFamily="18" charset="0"/>
                <a:sym typeface="Wingdings" pitchFamily="2" charset="2"/>
              </a:rPr>
              <a:t>(1) ∵</a:t>
            </a:r>
            <a:r>
              <a:rPr lang="zh-CN" altLang="en-US" sz="2800">
                <a:latin typeface="Times New Roman" pitchFamily="18" charset="0"/>
                <a:sym typeface="Wingdings" pitchFamily="2" charset="2"/>
              </a:rPr>
              <a:t>方程 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en-US" altLang="zh-CN" sz="2800">
                <a:latin typeface="Times New Roman" pitchFamily="18" charset="0"/>
              </a:rPr>
              <a:t>²</a:t>
            </a:r>
            <a:r>
              <a:rPr lang="zh-CN" altLang="en-US" sz="2800">
                <a:latin typeface="Times New Roman" pitchFamily="18" charset="0"/>
              </a:rPr>
              <a:t>－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zh-CN" altLang="en-US" sz="2800">
                <a:latin typeface="Times New Roman" pitchFamily="18" charset="0"/>
              </a:rPr>
              <a:t>－</a:t>
            </a:r>
            <a:r>
              <a:rPr lang="en-US" altLang="zh-CN" sz="2800">
                <a:latin typeface="Times New Roman" pitchFamily="18" charset="0"/>
              </a:rPr>
              <a:t>2=0</a:t>
            </a:r>
            <a:r>
              <a:rPr lang="zh-CN" altLang="en-US" sz="2800">
                <a:latin typeface="Times New Roman" pitchFamily="18" charset="0"/>
                <a:sym typeface="Wingdings" pitchFamily="2" charset="2"/>
              </a:rPr>
              <a:t>的两根为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en-US" altLang="zh-CN" sz="2800" baseline="-25000">
                <a:latin typeface="Times New Roman" pitchFamily="18" charset="0"/>
              </a:rPr>
              <a:t>1</a:t>
            </a:r>
            <a:r>
              <a:rPr lang="en-US" altLang="zh-CN" sz="2800">
                <a:latin typeface="Times New Roman" pitchFamily="18" charset="0"/>
                <a:sym typeface="Wingdings" pitchFamily="2" charset="2"/>
              </a:rPr>
              <a:t>=-1</a:t>
            </a:r>
            <a:r>
              <a:rPr lang="zh-CN" altLang="en-US" sz="2800">
                <a:latin typeface="Times New Roman" pitchFamily="18" charset="0"/>
                <a:sym typeface="Wingdings" pitchFamily="2" charset="2"/>
              </a:rPr>
              <a:t>， 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en-US" altLang="zh-CN" sz="2800" baseline="-25000">
                <a:latin typeface="Times New Roman" pitchFamily="18" charset="0"/>
              </a:rPr>
              <a:t>2</a:t>
            </a:r>
            <a:r>
              <a:rPr lang="en-US" altLang="zh-CN" sz="2800">
                <a:latin typeface="Times New Roman" pitchFamily="18" charset="0"/>
                <a:sym typeface="Wingdings" pitchFamily="2" charset="2"/>
              </a:rPr>
              <a:t>= 2</a:t>
            </a:r>
            <a:r>
              <a:rPr lang="zh-CN" altLang="en-US" sz="2800">
                <a:latin typeface="Times New Roman" pitchFamily="18" charset="0"/>
                <a:sym typeface="Wingdings" pitchFamily="2" charset="2"/>
              </a:rPr>
              <a:t>。</a:t>
            </a:r>
          </a:p>
        </p:txBody>
      </p:sp>
      <p:sp>
        <p:nvSpPr>
          <p:cNvPr id="91143" name="Rectangle 7"/>
          <p:cNvSpPr>
            <a:spLocks noChangeArrowheads="1"/>
          </p:cNvSpPr>
          <p:nvPr/>
        </p:nvSpPr>
        <p:spPr bwMode="auto">
          <a:xfrm>
            <a:off x="971551" y="1815704"/>
            <a:ext cx="857726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∴</a:t>
            </a:r>
            <a:r>
              <a:rPr lang="zh-CN" altLang="en-US" sz="2800" dirty="0">
                <a:latin typeface="Times New Roman" pitchFamily="18" charset="0"/>
              </a:rPr>
              <a:t>二次函数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en-US" altLang="zh-CN" sz="2800" dirty="0">
                <a:latin typeface="Times New Roman" pitchFamily="18" charset="0"/>
              </a:rPr>
              <a:t>=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dirty="0">
                <a:latin typeface="Times New Roman" pitchFamily="18" charset="0"/>
              </a:rPr>
              <a:t>²</a:t>
            </a:r>
            <a:r>
              <a:rPr lang="zh-CN" altLang="en-US" sz="2800" dirty="0">
                <a:latin typeface="Times New Roman" pitchFamily="18" charset="0"/>
              </a:rPr>
              <a:t>－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－</a:t>
            </a:r>
            <a:r>
              <a:rPr lang="en-US" altLang="zh-CN" sz="2800" dirty="0">
                <a:latin typeface="Times New Roman" pitchFamily="18" charset="0"/>
              </a:rPr>
              <a:t>2</a:t>
            </a:r>
            <a:r>
              <a:rPr lang="zh-CN" altLang="en-US" sz="2800" dirty="0">
                <a:latin typeface="Times New Roman" pitchFamily="18" charset="0"/>
              </a:rPr>
              <a:t>的图象与 </a:t>
            </a:r>
            <a:r>
              <a:rPr lang="en-US" altLang="zh-CN" sz="2800" i="1" dirty="0">
                <a:latin typeface="Times New Roman" pitchFamily="18" charset="0"/>
              </a:rPr>
              <a:t>x </a:t>
            </a:r>
            <a:r>
              <a:rPr lang="zh-CN" altLang="en-US" sz="2800" dirty="0">
                <a:latin typeface="Times New Roman" pitchFamily="18" charset="0"/>
              </a:rPr>
              <a:t>轴的交点</a:t>
            </a:r>
          </a:p>
          <a:p>
            <a:r>
              <a:rPr lang="zh-CN" altLang="en-US" sz="2800" dirty="0">
                <a:latin typeface="Times New Roman" pitchFamily="18" charset="0"/>
              </a:rPr>
              <a:t>坐标是</a:t>
            </a:r>
            <a:r>
              <a:rPr lang="en-US" altLang="zh-CN" sz="2800" dirty="0">
                <a:latin typeface="Times New Roman" pitchFamily="18" charset="0"/>
                <a:ea typeface="黑体" pitchFamily="49" charset="-122"/>
              </a:rPr>
              <a:t>(-1</a:t>
            </a:r>
            <a:r>
              <a:rPr lang="zh-CN" altLang="en-US" sz="2800" dirty="0">
                <a:latin typeface="Times New Roman" pitchFamily="18" charset="0"/>
                <a:ea typeface="黑体" pitchFamily="49" charset="-122"/>
              </a:rPr>
              <a:t>，</a:t>
            </a:r>
            <a:r>
              <a:rPr lang="en-US" altLang="zh-CN" sz="2800" dirty="0">
                <a:latin typeface="Times New Roman" pitchFamily="18" charset="0"/>
                <a:ea typeface="黑体" pitchFamily="49" charset="-122"/>
              </a:rPr>
              <a:t>0)</a:t>
            </a:r>
            <a:r>
              <a:rPr lang="zh-CN" altLang="en-US" sz="2800" dirty="0">
                <a:latin typeface="Times New Roman" pitchFamily="18" charset="0"/>
                <a:ea typeface="黑体" pitchFamily="49" charset="-122"/>
              </a:rPr>
              <a:t>、</a:t>
            </a:r>
            <a:r>
              <a:rPr lang="en-US" altLang="zh-CN" sz="2800" dirty="0">
                <a:latin typeface="Times New Roman" pitchFamily="18" charset="0"/>
                <a:ea typeface="黑体" pitchFamily="49" charset="-122"/>
              </a:rPr>
              <a:t>(2</a:t>
            </a:r>
            <a:r>
              <a:rPr lang="zh-CN" altLang="en-US" sz="2800" dirty="0">
                <a:latin typeface="Times New Roman" pitchFamily="18" charset="0"/>
                <a:ea typeface="黑体" pitchFamily="49" charset="-122"/>
              </a:rPr>
              <a:t>，</a:t>
            </a:r>
            <a:r>
              <a:rPr lang="en-US" altLang="zh-CN" sz="2800" dirty="0">
                <a:latin typeface="Times New Roman" pitchFamily="18" charset="0"/>
                <a:ea typeface="黑体" pitchFamily="49" charset="-122"/>
              </a:rPr>
              <a:t>0)</a:t>
            </a:r>
            <a:r>
              <a:rPr lang="zh-CN" altLang="en-US" sz="2800" dirty="0">
                <a:latin typeface="Times New Roman" pitchFamily="18" charset="0"/>
                <a:ea typeface="黑体" pitchFamily="49" charset="-122"/>
              </a:rPr>
              <a:t>。</a:t>
            </a:r>
          </a:p>
          <a:p>
            <a:endParaRPr lang="en-US" altLang="zh-CN" sz="2800" dirty="0">
              <a:latin typeface="Times New Roman" pitchFamily="18" charset="0"/>
            </a:endParaRPr>
          </a:p>
        </p:txBody>
      </p:sp>
      <p:sp>
        <p:nvSpPr>
          <p:cNvPr id="91144" name="Rectangle 8"/>
          <p:cNvSpPr>
            <a:spLocks noChangeArrowheads="1"/>
          </p:cNvSpPr>
          <p:nvPr/>
        </p:nvSpPr>
        <p:spPr bwMode="auto">
          <a:xfrm>
            <a:off x="519113" y="2614613"/>
            <a:ext cx="8229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Times New Roman" pitchFamily="18" charset="0"/>
                <a:sym typeface="Wingdings" pitchFamily="2" charset="2"/>
              </a:rPr>
              <a:t>(2) ∵</a:t>
            </a:r>
            <a:r>
              <a:rPr lang="zh-CN" altLang="en-US" sz="2800">
                <a:latin typeface="Times New Roman" pitchFamily="18" charset="0"/>
                <a:sym typeface="Wingdings" pitchFamily="2" charset="2"/>
              </a:rPr>
              <a:t>方程 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en-US" altLang="zh-CN" sz="2800">
                <a:latin typeface="Times New Roman" pitchFamily="18" charset="0"/>
              </a:rPr>
              <a:t>²</a:t>
            </a:r>
            <a:r>
              <a:rPr lang="zh-CN" altLang="en-US" sz="2800">
                <a:latin typeface="Times New Roman" pitchFamily="18" charset="0"/>
              </a:rPr>
              <a:t>－</a:t>
            </a:r>
            <a:r>
              <a:rPr lang="en-US" altLang="zh-CN" sz="2800">
                <a:latin typeface="Times New Roman" pitchFamily="18" charset="0"/>
              </a:rPr>
              <a:t>4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en-US" altLang="zh-CN" sz="2800">
                <a:latin typeface="Times New Roman" pitchFamily="18" charset="0"/>
              </a:rPr>
              <a:t>+4=0 </a:t>
            </a:r>
            <a:r>
              <a:rPr lang="zh-CN" altLang="en-US" sz="2800">
                <a:latin typeface="Times New Roman" pitchFamily="18" charset="0"/>
                <a:sym typeface="Wingdings" pitchFamily="2" charset="2"/>
              </a:rPr>
              <a:t>的两根为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en-US" altLang="zh-CN" sz="2800" baseline="-25000">
                <a:latin typeface="Times New Roman" pitchFamily="18" charset="0"/>
              </a:rPr>
              <a:t>1</a:t>
            </a:r>
            <a:r>
              <a:rPr lang="en-US" altLang="zh-CN" sz="2800">
                <a:latin typeface="Times New Roman" pitchFamily="18" charset="0"/>
                <a:sym typeface="Wingdings" pitchFamily="2" charset="2"/>
              </a:rPr>
              <a:t>= 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en-US" altLang="zh-CN" sz="2800" baseline="-25000">
                <a:latin typeface="Times New Roman" pitchFamily="18" charset="0"/>
              </a:rPr>
              <a:t>2</a:t>
            </a:r>
            <a:r>
              <a:rPr lang="en-US" altLang="zh-CN" sz="2800">
                <a:latin typeface="Times New Roman" pitchFamily="18" charset="0"/>
                <a:sym typeface="Wingdings" pitchFamily="2" charset="2"/>
              </a:rPr>
              <a:t>= </a:t>
            </a:r>
            <a:r>
              <a:rPr lang="en-US" altLang="zh-CN" sz="2800">
                <a:latin typeface="Times New Roman" pitchFamily="18" charset="0"/>
              </a:rPr>
              <a:t>2</a:t>
            </a:r>
            <a:r>
              <a:rPr lang="en-US" altLang="zh-CN" sz="2800">
                <a:latin typeface="Times New Roman" pitchFamily="18" charset="0"/>
                <a:sym typeface="Wingdings" pitchFamily="2" charset="2"/>
              </a:rPr>
              <a:t>.</a:t>
            </a:r>
          </a:p>
        </p:txBody>
      </p:sp>
      <p:sp>
        <p:nvSpPr>
          <p:cNvPr id="91145" name="Rectangle 9"/>
          <p:cNvSpPr>
            <a:spLocks noChangeArrowheads="1"/>
          </p:cNvSpPr>
          <p:nvPr/>
        </p:nvSpPr>
        <p:spPr bwMode="auto">
          <a:xfrm>
            <a:off x="1008064" y="3003948"/>
            <a:ext cx="734688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latin typeface="Times New Roman" pitchFamily="18" charset="0"/>
              </a:rPr>
              <a:t>∴</a:t>
            </a:r>
            <a:r>
              <a:rPr lang="zh-CN" altLang="en-US" sz="2800">
                <a:latin typeface="Times New Roman" pitchFamily="18" charset="0"/>
              </a:rPr>
              <a:t>二次函数 </a:t>
            </a:r>
            <a:r>
              <a:rPr lang="zh-CN" altLang="en-US" sz="2800" i="1">
                <a:latin typeface="Times New Roman" pitchFamily="18" charset="0"/>
              </a:rPr>
              <a:t> </a:t>
            </a:r>
            <a:r>
              <a:rPr lang="en-US" altLang="zh-CN" sz="2800" i="1">
                <a:latin typeface="Times New Roman" pitchFamily="18" charset="0"/>
              </a:rPr>
              <a:t>y</a:t>
            </a:r>
            <a:r>
              <a:rPr lang="en-US" altLang="zh-CN" sz="2800">
                <a:latin typeface="Times New Roman" pitchFamily="18" charset="0"/>
              </a:rPr>
              <a:t>=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en-US" altLang="zh-CN" sz="2800">
                <a:latin typeface="Times New Roman" pitchFamily="18" charset="0"/>
              </a:rPr>
              <a:t>²</a:t>
            </a:r>
            <a:r>
              <a:rPr lang="zh-CN" altLang="en-US" sz="2800">
                <a:latin typeface="Times New Roman" pitchFamily="18" charset="0"/>
              </a:rPr>
              <a:t>－</a:t>
            </a:r>
            <a:r>
              <a:rPr lang="en-US" altLang="zh-CN" sz="2800">
                <a:latin typeface="Times New Roman" pitchFamily="18" charset="0"/>
              </a:rPr>
              <a:t>4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en-US" altLang="zh-CN" sz="2800">
                <a:latin typeface="Times New Roman" pitchFamily="18" charset="0"/>
              </a:rPr>
              <a:t>+4  </a:t>
            </a:r>
            <a:r>
              <a:rPr lang="zh-CN" altLang="en-US" sz="2800">
                <a:latin typeface="Times New Roman" pitchFamily="18" charset="0"/>
              </a:rPr>
              <a:t>的图象与 </a:t>
            </a:r>
            <a:r>
              <a:rPr lang="en-US" altLang="zh-CN" sz="2800" i="1">
                <a:latin typeface="Times New Roman" pitchFamily="18" charset="0"/>
              </a:rPr>
              <a:t>x </a:t>
            </a:r>
            <a:r>
              <a:rPr lang="zh-CN" altLang="en-US" sz="2800">
                <a:latin typeface="Times New Roman" pitchFamily="18" charset="0"/>
              </a:rPr>
              <a:t>轴的交点</a:t>
            </a:r>
          </a:p>
          <a:p>
            <a:r>
              <a:rPr lang="zh-CN" altLang="en-US" sz="2800">
                <a:latin typeface="Times New Roman" pitchFamily="18" charset="0"/>
              </a:rPr>
              <a:t>   坐标是 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(2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，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0)</a:t>
            </a: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。</a:t>
            </a:r>
          </a:p>
        </p:txBody>
      </p:sp>
      <p:sp>
        <p:nvSpPr>
          <p:cNvPr id="91146" name="Rectangle 10"/>
          <p:cNvSpPr>
            <a:spLocks noChangeArrowheads="1"/>
          </p:cNvSpPr>
          <p:nvPr/>
        </p:nvSpPr>
        <p:spPr bwMode="auto">
          <a:xfrm>
            <a:off x="533400" y="3868341"/>
            <a:ext cx="8229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Times New Roman" pitchFamily="18" charset="0"/>
                <a:sym typeface="Wingdings" pitchFamily="2" charset="2"/>
              </a:rPr>
              <a:t>(3) ∵</a:t>
            </a:r>
            <a:r>
              <a:rPr lang="zh-CN" altLang="en-US" sz="2800">
                <a:latin typeface="Times New Roman" pitchFamily="18" charset="0"/>
                <a:sym typeface="Wingdings" pitchFamily="2" charset="2"/>
              </a:rPr>
              <a:t>方程 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en-US" altLang="zh-CN" sz="2800" i="1" baseline="30000">
                <a:latin typeface="Times New Roman" pitchFamily="18" charset="0"/>
              </a:rPr>
              <a:t>2 </a:t>
            </a:r>
            <a:r>
              <a:rPr lang="en-US" altLang="zh-CN" sz="2800" i="1">
                <a:latin typeface="Times New Roman" pitchFamily="18" charset="0"/>
              </a:rPr>
              <a:t>– x+ </a:t>
            </a:r>
            <a:r>
              <a:rPr lang="en-US" altLang="zh-CN" sz="2800">
                <a:latin typeface="Times New Roman" pitchFamily="18" charset="0"/>
              </a:rPr>
              <a:t>1 =0</a:t>
            </a:r>
            <a:r>
              <a:rPr lang="zh-CN" altLang="en-US" sz="2800">
                <a:latin typeface="Times New Roman" pitchFamily="18" charset="0"/>
              </a:rPr>
              <a:t>，∵△</a:t>
            </a:r>
            <a:r>
              <a:rPr lang="en-US" altLang="zh-CN" sz="2800">
                <a:latin typeface="Times New Roman" pitchFamily="18" charset="0"/>
              </a:rPr>
              <a:t>=b²-4ac= (-1)² </a:t>
            </a:r>
            <a:r>
              <a:rPr lang="zh-CN" altLang="en-US" sz="2800">
                <a:latin typeface="Times New Roman" pitchFamily="18" charset="0"/>
              </a:rPr>
              <a:t>－</a:t>
            </a:r>
            <a:r>
              <a:rPr lang="en-US" altLang="zh-CN" sz="2800">
                <a:latin typeface="Times New Roman" pitchFamily="18" charset="0"/>
              </a:rPr>
              <a:t>4</a:t>
            </a:r>
            <a:r>
              <a:rPr lang="zh-CN" altLang="en-US" sz="2800">
                <a:latin typeface="Times New Roman" pitchFamily="18" charset="0"/>
              </a:rPr>
              <a:t>＜</a:t>
            </a:r>
            <a:r>
              <a:rPr lang="en-US" altLang="zh-CN" sz="2800">
                <a:latin typeface="Times New Roman" pitchFamily="18" charset="0"/>
              </a:rPr>
              <a:t>0</a:t>
            </a:r>
          </a:p>
          <a:p>
            <a:r>
              <a:rPr lang="en-US" altLang="zh-CN" sz="2800">
                <a:latin typeface="Times New Roman" pitchFamily="18" charset="0"/>
                <a:sym typeface="Wingdings" pitchFamily="2" charset="2"/>
              </a:rPr>
              <a:t>      ∴</a:t>
            </a:r>
            <a:r>
              <a:rPr lang="zh-CN" altLang="en-US" sz="2800">
                <a:latin typeface="Times New Roman" pitchFamily="18" charset="0"/>
                <a:sym typeface="Wingdings" pitchFamily="2" charset="2"/>
              </a:rPr>
              <a:t>此方程无解。</a:t>
            </a:r>
          </a:p>
        </p:txBody>
      </p:sp>
      <p:sp>
        <p:nvSpPr>
          <p:cNvPr id="91147" name="Rectangle 11"/>
          <p:cNvSpPr>
            <a:spLocks noChangeArrowheads="1"/>
          </p:cNvSpPr>
          <p:nvPr/>
        </p:nvSpPr>
        <p:spPr bwMode="auto">
          <a:xfrm>
            <a:off x="1042988" y="4569619"/>
            <a:ext cx="84248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Times New Roman" pitchFamily="18" charset="0"/>
              </a:rPr>
              <a:t>∴</a:t>
            </a:r>
            <a:r>
              <a:rPr lang="zh-CN" altLang="en-US" sz="2800">
                <a:latin typeface="Times New Roman" pitchFamily="18" charset="0"/>
              </a:rPr>
              <a:t>二次函数</a:t>
            </a:r>
            <a:r>
              <a:rPr lang="en-US" altLang="zh-CN" sz="2800" i="1">
                <a:latin typeface="Times New Roman" pitchFamily="18" charset="0"/>
              </a:rPr>
              <a:t>y = x</a:t>
            </a:r>
            <a:r>
              <a:rPr lang="en-US" altLang="zh-CN" sz="2800" i="1" baseline="30000">
                <a:latin typeface="Times New Roman" pitchFamily="18" charset="0"/>
              </a:rPr>
              <a:t>2 </a:t>
            </a:r>
            <a:r>
              <a:rPr lang="en-US" altLang="zh-CN" sz="2800" i="1">
                <a:latin typeface="Times New Roman" pitchFamily="18" charset="0"/>
              </a:rPr>
              <a:t>– x+ </a:t>
            </a:r>
            <a:r>
              <a:rPr lang="en-US" altLang="zh-CN" sz="2800">
                <a:latin typeface="Times New Roman" pitchFamily="18" charset="0"/>
              </a:rPr>
              <a:t>1</a:t>
            </a:r>
            <a:r>
              <a:rPr lang="zh-CN" altLang="en-US" sz="2800">
                <a:latin typeface="Times New Roman" pitchFamily="18" charset="0"/>
              </a:rPr>
              <a:t>的图象与 </a:t>
            </a:r>
            <a:r>
              <a:rPr lang="en-US" altLang="zh-CN" sz="2800" i="1">
                <a:latin typeface="Times New Roman" pitchFamily="18" charset="0"/>
              </a:rPr>
              <a:t>x </a:t>
            </a:r>
            <a:r>
              <a:rPr lang="zh-CN" altLang="en-US" sz="2800">
                <a:latin typeface="Times New Roman" pitchFamily="18" charset="0"/>
              </a:rPr>
              <a:t>轴没有交点。</a:t>
            </a: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91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91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91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91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/>
      <p:bldP spid="91140" grpId="0"/>
      <p:bldP spid="91141" grpId="0"/>
      <p:bldP spid="91142" grpId="0"/>
      <p:bldP spid="91143" grpId="0"/>
      <p:bldP spid="91144" grpId="0"/>
      <p:bldP spid="91145" grpId="0"/>
      <p:bldP spid="91146" grpId="0"/>
      <p:bldP spid="91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850" name="Group 2"/>
          <p:cNvGraphicFramePr>
            <a:graphicFrameLocks noGrp="1"/>
          </p:cNvGraphicFramePr>
          <p:nvPr/>
        </p:nvGraphicFramePr>
        <p:xfrm>
          <a:off x="152400" y="1437085"/>
          <a:ext cx="8915400" cy="2478405"/>
        </p:xfrm>
        <a:graphic>
          <a:graphicData uri="http://schemas.openxmlformats.org/drawingml/2006/table">
            <a:tbl>
              <a:tblPr/>
              <a:tblGrid>
                <a:gridCol w="2895600"/>
                <a:gridCol w="2819400"/>
                <a:gridCol w="3200400"/>
              </a:tblGrid>
              <a:tr h="5257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二次函数</a:t>
                      </a:r>
                      <a:r>
                        <a:rPr kumimoji="0" lang="en-US" altLang="zh-CN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y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=</a:t>
                      </a:r>
                      <a:r>
                        <a:rPr kumimoji="0" lang="en-US" altLang="zh-CN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ax</a:t>
                      </a:r>
                      <a:r>
                        <a:rPr kumimoji="0" lang="en-US" altLang="zh-CN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+</a:t>
                      </a:r>
                      <a:r>
                        <a:rPr kumimoji="0" lang="en-US" altLang="zh-CN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bx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+</a:t>
                      </a:r>
                      <a:r>
                        <a:rPr kumimoji="0" lang="en-US" altLang="zh-CN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的图象和</a:t>
                      </a:r>
                      <a:r>
                        <a:rPr kumimoji="0" lang="en-US" altLang="zh-CN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x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轴交点</a:t>
                      </a: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一元二次方程</a:t>
                      </a:r>
                      <a:r>
                        <a:rPr kumimoji="0" lang="en-US" altLang="zh-CN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ax</a:t>
                      </a:r>
                      <a:r>
                        <a:rPr kumimoji="0" lang="en-US" altLang="zh-CN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+</a:t>
                      </a:r>
                      <a:r>
                        <a:rPr kumimoji="0" lang="en-US" altLang="zh-CN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bx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+</a:t>
                      </a:r>
                      <a:r>
                        <a:rPr kumimoji="0" lang="en-US" altLang="zh-CN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=0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的根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一元二次方程</a:t>
                      </a:r>
                      <a:r>
                        <a:rPr kumimoji="0" lang="en-US" altLang="zh-CN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ax</a:t>
                      </a:r>
                      <a:r>
                        <a:rPr kumimoji="0" lang="en-US" altLang="zh-CN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+</a:t>
                      </a:r>
                      <a:r>
                        <a:rPr kumimoji="0" lang="en-US" altLang="zh-CN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bx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+</a:t>
                      </a:r>
                      <a:r>
                        <a:rPr kumimoji="0" lang="en-US" altLang="zh-CN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=0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根的判别式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Δ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=</a:t>
                      </a:r>
                      <a:r>
                        <a:rPr kumimoji="0" lang="en-US" altLang="zh-CN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b</a:t>
                      </a:r>
                      <a:r>
                        <a:rPr kumimoji="0" lang="en-US" altLang="zh-CN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-4</a:t>
                      </a:r>
                      <a:r>
                        <a:rPr kumimoji="0" lang="en-US" altLang="zh-CN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ac</a:t>
                      </a:r>
                      <a:endParaRPr kumimoji="0" lang="en-US" altLang="zh-CN" sz="20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8872" name="Rectangle 24"/>
          <p:cNvSpPr>
            <a:spLocks noGrp="1" noChangeArrowheads="1"/>
          </p:cNvSpPr>
          <p:nvPr/>
        </p:nvSpPr>
        <p:spPr bwMode="auto">
          <a:xfrm>
            <a:off x="611188" y="2138363"/>
            <a:ext cx="2017712" cy="3429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>
              <a:buClr>
                <a:schemeClr val="tx2"/>
              </a:buClr>
              <a:buFont typeface="Wingdings" pitchFamily="2" charset="2"/>
              <a:buNone/>
            </a:pPr>
            <a:r>
              <a:rPr lang="zh-CN" altLang="en-US">
                <a:solidFill>
                  <a:srgbClr val="FF0000"/>
                </a:solidFill>
                <a:latin typeface="隶书" pitchFamily="49" charset="-122"/>
              </a:rPr>
              <a:t>有两个交点</a:t>
            </a:r>
          </a:p>
        </p:txBody>
      </p:sp>
      <p:sp>
        <p:nvSpPr>
          <p:cNvPr id="78873" name="Rectangle 25"/>
          <p:cNvSpPr>
            <a:spLocks noGrp="1" noChangeArrowheads="1"/>
          </p:cNvSpPr>
          <p:nvPr/>
        </p:nvSpPr>
        <p:spPr bwMode="auto">
          <a:xfrm>
            <a:off x="2987676" y="2138363"/>
            <a:ext cx="2881313" cy="3429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>
              <a:buClr>
                <a:schemeClr val="tx2"/>
              </a:buClr>
              <a:buFont typeface="Wingdings" pitchFamily="2" charset="2"/>
              <a:buNone/>
            </a:pPr>
            <a:r>
              <a:rPr lang="zh-CN" altLang="en-US" sz="2000">
                <a:solidFill>
                  <a:srgbClr val="FF0000"/>
                </a:solidFill>
                <a:latin typeface="隶书" pitchFamily="49" charset="-122"/>
              </a:rPr>
              <a:t>有两个不相等的实数根</a:t>
            </a:r>
          </a:p>
        </p:txBody>
      </p:sp>
      <p:sp>
        <p:nvSpPr>
          <p:cNvPr id="78874" name="Rectangle 26"/>
          <p:cNvSpPr>
            <a:spLocks noGrp="1" noChangeArrowheads="1"/>
          </p:cNvSpPr>
          <p:nvPr/>
        </p:nvSpPr>
        <p:spPr bwMode="auto">
          <a:xfrm>
            <a:off x="6372225" y="2084785"/>
            <a:ext cx="2159000" cy="3429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>
              <a:buClr>
                <a:schemeClr val="tx2"/>
              </a:buClr>
              <a:buFont typeface="Wingdings" pitchFamily="2" charset="2"/>
              <a:buNone/>
            </a:pP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</a:rPr>
              <a:t>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-4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</a:rPr>
              <a:t>ac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 &gt; 0</a:t>
            </a:r>
          </a:p>
        </p:txBody>
      </p:sp>
      <p:sp>
        <p:nvSpPr>
          <p:cNvPr id="78875" name="Rectangle 27"/>
          <p:cNvSpPr>
            <a:spLocks noGrp="1" noChangeArrowheads="1"/>
          </p:cNvSpPr>
          <p:nvPr/>
        </p:nvSpPr>
        <p:spPr bwMode="auto">
          <a:xfrm>
            <a:off x="609600" y="2751535"/>
            <a:ext cx="2090738" cy="3429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r>
              <a:rPr lang="zh-CN" altLang="en-US">
                <a:solidFill>
                  <a:srgbClr val="FF0000"/>
                </a:solidFill>
                <a:latin typeface="隶书" pitchFamily="49" charset="-122"/>
              </a:rPr>
              <a:t>只有一个交点</a:t>
            </a:r>
          </a:p>
        </p:txBody>
      </p:sp>
      <p:sp>
        <p:nvSpPr>
          <p:cNvPr id="78876" name="Rectangle 28"/>
          <p:cNvSpPr>
            <a:spLocks noGrp="1" noChangeArrowheads="1"/>
          </p:cNvSpPr>
          <p:nvPr/>
        </p:nvSpPr>
        <p:spPr bwMode="auto">
          <a:xfrm>
            <a:off x="3203575" y="2732485"/>
            <a:ext cx="2590800" cy="3429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r>
              <a:rPr lang="zh-CN" altLang="en-US" sz="2000">
                <a:solidFill>
                  <a:srgbClr val="FF0000"/>
                </a:solidFill>
                <a:latin typeface="隶书" pitchFamily="49" charset="-122"/>
              </a:rPr>
              <a:t>有两个相等的实数根</a:t>
            </a:r>
          </a:p>
        </p:txBody>
      </p:sp>
      <p:sp>
        <p:nvSpPr>
          <p:cNvPr id="78877" name="Rectangle 29"/>
          <p:cNvSpPr>
            <a:spLocks noGrp="1" noChangeArrowheads="1"/>
          </p:cNvSpPr>
          <p:nvPr/>
        </p:nvSpPr>
        <p:spPr bwMode="auto">
          <a:xfrm>
            <a:off x="6477000" y="2751535"/>
            <a:ext cx="1982788" cy="3429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</a:rPr>
              <a:t>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-4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</a:rPr>
              <a:t>ac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 = 0</a:t>
            </a:r>
          </a:p>
        </p:txBody>
      </p:sp>
      <p:sp>
        <p:nvSpPr>
          <p:cNvPr id="78878" name="Rectangle 30"/>
          <p:cNvSpPr>
            <a:spLocks noGrp="1" noChangeArrowheads="1"/>
          </p:cNvSpPr>
          <p:nvPr/>
        </p:nvSpPr>
        <p:spPr bwMode="auto">
          <a:xfrm>
            <a:off x="685801" y="3323035"/>
            <a:ext cx="1654175" cy="3429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r>
              <a:rPr lang="zh-CN" altLang="en-US">
                <a:solidFill>
                  <a:srgbClr val="FF0000"/>
                </a:solidFill>
                <a:latin typeface="隶书" pitchFamily="49" charset="-122"/>
              </a:rPr>
              <a:t>没有交点</a:t>
            </a:r>
          </a:p>
        </p:txBody>
      </p:sp>
      <p:sp>
        <p:nvSpPr>
          <p:cNvPr id="78879" name="Rectangle 31"/>
          <p:cNvSpPr>
            <a:spLocks noGrp="1" noChangeArrowheads="1"/>
          </p:cNvSpPr>
          <p:nvPr/>
        </p:nvSpPr>
        <p:spPr bwMode="auto">
          <a:xfrm>
            <a:off x="3505201" y="3323035"/>
            <a:ext cx="2074863" cy="3429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r>
              <a:rPr lang="zh-CN" altLang="en-US">
                <a:solidFill>
                  <a:srgbClr val="FF0000"/>
                </a:solidFill>
                <a:latin typeface="隶书" pitchFamily="49" charset="-122"/>
              </a:rPr>
              <a:t>没有实数根</a:t>
            </a:r>
          </a:p>
        </p:txBody>
      </p:sp>
      <p:sp>
        <p:nvSpPr>
          <p:cNvPr id="78880" name="Rectangle 32"/>
          <p:cNvSpPr>
            <a:spLocks noGrp="1" noChangeArrowheads="1"/>
          </p:cNvSpPr>
          <p:nvPr/>
        </p:nvSpPr>
        <p:spPr bwMode="auto">
          <a:xfrm>
            <a:off x="6477001" y="3323035"/>
            <a:ext cx="2055813" cy="3429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</a:rPr>
              <a:t>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-4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</a:rPr>
              <a:t>ac 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&lt; 0</a:t>
            </a:r>
          </a:p>
        </p:txBody>
      </p:sp>
      <p:sp>
        <p:nvSpPr>
          <p:cNvPr id="78881" name="Rectangle 33"/>
          <p:cNvSpPr>
            <a:spLocks noGrp="1" noChangeArrowheads="1"/>
          </p:cNvSpPr>
          <p:nvPr/>
        </p:nvSpPr>
        <p:spPr bwMode="auto">
          <a:xfrm>
            <a:off x="358776" y="573881"/>
            <a:ext cx="8785225" cy="64889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marL="342900" indent="-342900">
              <a:buClr>
                <a:schemeClr val="tx2"/>
              </a:buClr>
              <a:buFont typeface="Wingdings" pitchFamily="2" charset="2"/>
              <a:buNone/>
            </a:pPr>
            <a:endParaRPr lang="zh-CN" altLang="zh-CN" sz="2800">
              <a:latin typeface="Times New Roman" pitchFamily="18" charset="0"/>
            </a:endParaRPr>
          </a:p>
        </p:txBody>
      </p:sp>
      <p:sp>
        <p:nvSpPr>
          <p:cNvPr id="78882" name="Text Box 34"/>
          <p:cNvSpPr txBox="1">
            <a:spLocks noChangeArrowheads="1"/>
          </p:cNvSpPr>
          <p:nvPr/>
        </p:nvSpPr>
        <p:spPr bwMode="auto">
          <a:xfrm>
            <a:off x="612775" y="3865960"/>
            <a:ext cx="79200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itchFamily="18" charset="0"/>
                <a:ea typeface="楷体_GB2312" pitchFamily="49" charset="-122"/>
              </a:rPr>
              <a:t>若抛物线</a:t>
            </a:r>
            <a:r>
              <a:rPr lang="en-US" altLang="zh-CN" sz="3200" i="1" dirty="0">
                <a:latin typeface="Times New Roman" pitchFamily="18" charset="0"/>
                <a:ea typeface="楷体_GB2312" pitchFamily="49" charset="-122"/>
              </a:rPr>
              <a:t>y</a:t>
            </a:r>
            <a:r>
              <a:rPr lang="en-US" altLang="zh-CN" sz="3200" dirty="0">
                <a:latin typeface="Times New Roman" pitchFamily="18" charset="0"/>
                <a:ea typeface="楷体_GB2312" pitchFamily="49" charset="-122"/>
              </a:rPr>
              <a:t>=</a:t>
            </a:r>
            <a:r>
              <a:rPr lang="en-US" altLang="zh-CN" sz="3200" i="1" dirty="0">
                <a:latin typeface="Times New Roman" pitchFamily="18" charset="0"/>
                <a:ea typeface="楷体_GB2312" pitchFamily="49" charset="-122"/>
              </a:rPr>
              <a:t>ax</a:t>
            </a:r>
            <a:r>
              <a:rPr lang="en-US" altLang="zh-CN" sz="3200" baseline="30000" dirty="0">
                <a:latin typeface="Times New Roman" pitchFamily="18" charset="0"/>
                <a:ea typeface="楷体_GB2312" pitchFamily="49" charset="-122"/>
              </a:rPr>
              <a:t>2</a:t>
            </a:r>
            <a:r>
              <a:rPr lang="en-US" altLang="zh-CN" sz="3200" dirty="0">
                <a:latin typeface="Times New Roman" pitchFamily="18" charset="0"/>
                <a:ea typeface="楷体_GB2312" pitchFamily="49" charset="-122"/>
              </a:rPr>
              <a:t>+</a:t>
            </a:r>
            <a:r>
              <a:rPr lang="en-US" altLang="zh-CN" sz="3200" i="1" dirty="0">
                <a:latin typeface="Times New Roman" pitchFamily="18" charset="0"/>
                <a:ea typeface="楷体_GB2312" pitchFamily="49" charset="-122"/>
              </a:rPr>
              <a:t>bx</a:t>
            </a:r>
            <a:r>
              <a:rPr lang="en-US" altLang="zh-CN" sz="3200" dirty="0">
                <a:latin typeface="Times New Roman" pitchFamily="18" charset="0"/>
                <a:ea typeface="楷体_GB2312" pitchFamily="49" charset="-122"/>
              </a:rPr>
              <a:t>+</a:t>
            </a:r>
            <a:r>
              <a:rPr lang="en-US" altLang="zh-CN" sz="3200" i="1" dirty="0">
                <a:latin typeface="Times New Roman" pitchFamily="18" charset="0"/>
                <a:ea typeface="楷体_GB2312" pitchFamily="49" charset="-122"/>
              </a:rPr>
              <a:t>c</a:t>
            </a:r>
            <a:r>
              <a:rPr lang="zh-CN" altLang="en-US" sz="3200" dirty="0">
                <a:latin typeface="Times New Roman" pitchFamily="18" charset="0"/>
                <a:ea typeface="楷体_GB2312" pitchFamily="49" charset="-122"/>
              </a:rPr>
              <a:t>与</a:t>
            </a:r>
            <a:r>
              <a:rPr lang="en-US" altLang="zh-CN" sz="3200" i="1" dirty="0">
                <a:latin typeface="Times New Roman" pitchFamily="18" charset="0"/>
                <a:ea typeface="楷体_GB2312" pitchFamily="49" charset="-122"/>
              </a:rPr>
              <a:t>x</a:t>
            </a:r>
            <a:r>
              <a:rPr lang="zh-CN" altLang="en-US" sz="3200" dirty="0">
                <a:latin typeface="Times New Roman" pitchFamily="18" charset="0"/>
                <a:ea typeface="楷体_GB2312" pitchFamily="49" charset="-122"/>
              </a:rPr>
              <a:t>轴有</a:t>
            </a:r>
            <a:r>
              <a:rPr lang="zh-CN" altLang="en-US" sz="3200" dirty="0" smtClean="0">
                <a:latin typeface="Times New Roman" pitchFamily="18" charset="0"/>
                <a:ea typeface="楷体_GB2312" pitchFamily="49" charset="-122"/>
              </a:rPr>
              <a:t>交点，则</a:t>
            </a:r>
            <a:endParaRPr lang="zh-CN" altLang="en-US" sz="3200" dirty="0"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78883" name="Rectangle 35"/>
          <p:cNvSpPr>
            <a:spLocks noChangeArrowheads="1"/>
          </p:cNvSpPr>
          <p:nvPr/>
        </p:nvSpPr>
        <p:spPr bwMode="auto">
          <a:xfrm>
            <a:off x="3059114" y="4354116"/>
            <a:ext cx="20161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i="1" dirty="0">
                <a:solidFill>
                  <a:srgbClr val="FF0000"/>
                </a:solidFill>
                <a:latin typeface="Times New Roman" pitchFamily="18" charset="0"/>
              </a:rPr>
              <a:t>b</a:t>
            </a:r>
            <a:r>
              <a:rPr lang="en-US" altLang="zh-CN" sz="3600" baseline="30000" dirty="0">
                <a:solidFill>
                  <a:srgbClr val="FF0000"/>
                </a:solidFill>
                <a:latin typeface="Times New Roman" pitchFamily="18" charset="0"/>
              </a:rPr>
              <a:t>2 </a:t>
            </a:r>
            <a:r>
              <a:rPr lang="en-US" altLang="zh-CN" sz="3600" dirty="0">
                <a:solidFill>
                  <a:srgbClr val="FF0000"/>
                </a:solidFill>
                <a:latin typeface="Times New Roman" pitchFamily="18" charset="0"/>
              </a:rPr>
              <a:t>– 4</a:t>
            </a:r>
            <a:r>
              <a:rPr lang="en-US" altLang="zh-CN" sz="3600" i="1" dirty="0">
                <a:solidFill>
                  <a:srgbClr val="FF0000"/>
                </a:solidFill>
                <a:latin typeface="Times New Roman" pitchFamily="18" charset="0"/>
              </a:rPr>
              <a:t>ac</a:t>
            </a:r>
          </a:p>
        </p:txBody>
      </p:sp>
      <p:sp>
        <p:nvSpPr>
          <p:cNvPr id="78884" name="Text Box 36"/>
          <p:cNvSpPr txBox="1">
            <a:spLocks noChangeArrowheads="1"/>
          </p:cNvSpPr>
          <p:nvPr/>
        </p:nvSpPr>
        <p:spPr bwMode="auto">
          <a:xfrm>
            <a:off x="4572001" y="4358878"/>
            <a:ext cx="11525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FF0000"/>
                </a:solidFill>
                <a:latin typeface="Times New Roman" pitchFamily="18" charset="0"/>
              </a:rPr>
              <a:t>≥0</a:t>
            </a:r>
          </a:p>
        </p:txBody>
      </p:sp>
      <p:sp>
        <p:nvSpPr>
          <p:cNvPr id="9253" name="Text Box 37"/>
          <p:cNvSpPr txBox="1">
            <a:spLocks noChangeArrowheads="1"/>
          </p:cNvSpPr>
          <p:nvPr/>
        </p:nvSpPr>
        <p:spPr bwMode="auto">
          <a:xfrm>
            <a:off x="0" y="15479"/>
            <a:ext cx="233910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80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</a:rPr>
              <a:t>归纳</a:t>
            </a:r>
            <a:r>
              <a:rPr lang="en-US" altLang="zh-CN" sz="480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</a:rPr>
              <a:t>2</a:t>
            </a:r>
            <a:r>
              <a:rPr lang="zh-CN" altLang="en-US" sz="480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</a:rPr>
              <a:t>：</a:t>
            </a:r>
          </a:p>
        </p:txBody>
      </p:sp>
      <p:sp>
        <p:nvSpPr>
          <p:cNvPr id="9254" name="Rectangle 38"/>
          <p:cNvSpPr>
            <a:spLocks noChangeArrowheads="1"/>
          </p:cNvSpPr>
          <p:nvPr/>
        </p:nvSpPr>
        <p:spPr bwMode="auto">
          <a:xfrm>
            <a:off x="265114" y="558403"/>
            <a:ext cx="85931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chemeClr val="tx2"/>
              </a:buClr>
              <a:buFont typeface="Wingdings" pitchFamily="2" charset="2"/>
              <a:buNone/>
            </a:pPr>
            <a:r>
              <a:rPr lang="en-US" altLang="zh-CN" sz="2800" dirty="0">
                <a:latin typeface="Times New Roman" pitchFamily="18" charset="0"/>
              </a:rPr>
              <a:t>      </a:t>
            </a:r>
            <a:r>
              <a:rPr lang="zh-CN" altLang="en-US" sz="2800" dirty="0">
                <a:latin typeface="Times New Roman" pitchFamily="18" charset="0"/>
              </a:rPr>
              <a:t>二次函数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en-US" altLang="zh-CN" sz="2800" dirty="0">
                <a:latin typeface="Times New Roman" pitchFamily="18" charset="0"/>
              </a:rPr>
              <a:t>=</a:t>
            </a:r>
            <a:r>
              <a:rPr lang="en-US" altLang="zh-CN" sz="2800" i="1" dirty="0">
                <a:latin typeface="Times New Roman" pitchFamily="18" charset="0"/>
              </a:rPr>
              <a:t>ax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bx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c</a:t>
            </a:r>
            <a:r>
              <a:rPr lang="zh-CN" altLang="en-US" sz="2800" dirty="0">
                <a:latin typeface="Times New Roman" pitchFamily="18" charset="0"/>
              </a:rPr>
              <a:t>的图象和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轴交点的横坐标与</a:t>
            </a:r>
            <a:r>
              <a:rPr lang="zh-CN" altLang="en-US" sz="2800" dirty="0" smtClean="0">
                <a:latin typeface="Times New Roman" pitchFamily="18" charset="0"/>
              </a:rPr>
              <a:t>一元二次方程</a:t>
            </a:r>
            <a:r>
              <a:rPr lang="en-US" altLang="zh-CN" sz="2800" i="1" dirty="0">
                <a:latin typeface="Times New Roman" pitchFamily="18" charset="0"/>
              </a:rPr>
              <a:t>ax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bx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c</a:t>
            </a:r>
            <a:r>
              <a:rPr lang="en-US" altLang="zh-CN" sz="2800" dirty="0">
                <a:latin typeface="Times New Roman" pitchFamily="18" charset="0"/>
              </a:rPr>
              <a:t>=0</a:t>
            </a:r>
            <a:r>
              <a:rPr lang="zh-CN" altLang="en-US" sz="2800" dirty="0">
                <a:latin typeface="Times New Roman" pitchFamily="18" charset="0"/>
              </a:rPr>
              <a:t>的根的关系：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8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8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8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82" grpId="0"/>
      <p:bldP spid="78883" grpId="0"/>
      <p:bldP spid="7888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285720" y="135797"/>
            <a:ext cx="8643998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练习</a:t>
            </a:r>
            <a:r>
              <a:rPr lang="en-US" altLang="zh-CN" sz="3200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:</a:t>
            </a:r>
            <a:r>
              <a:rPr lang="en-US" altLang="zh-CN" sz="3200" dirty="0">
                <a:latin typeface="Times New Roman" pitchFamily="18" charset="0"/>
              </a:rPr>
              <a:t> 1.</a:t>
            </a:r>
            <a:r>
              <a:rPr lang="zh-CN" altLang="en-US" sz="3200" dirty="0">
                <a:latin typeface="Times New Roman" pitchFamily="18" charset="0"/>
              </a:rPr>
              <a:t>下列二次函数的图象与 </a:t>
            </a:r>
            <a:r>
              <a:rPr lang="en-US" altLang="zh-CN" sz="3200" i="1" dirty="0">
                <a:latin typeface="Times New Roman" pitchFamily="18" charset="0"/>
              </a:rPr>
              <a:t>x</a:t>
            </a:r>
            <a:r>
              <a:rPr lang="en-US" altLang="zh-CN" sz="3200" dirty="0">
                <a:latin typeface="Times New Roman" pitchFamily="18" charset="0"/>
              </a:rPr>
              <a:t> </a:t>
            </a:r>
            <a:r>
              <a:rPr lang="zh-CN" altLang="en-US" sz="3200" dirty="0">
                <a:latin typeface="Times New Roman" pitchFamily="18" charset="0"/>
              </a:rPr>
              <a:t>轴有交点吗</a:t>
            </a:r>
            <a:r>
              <a:rPr lang="en-US" altLang="zh-CN" sz="3200" dirty="0">
                <a:latin typeface="Times New Roman" pitchFamily="18" charset="0"/>
              </a:rPr>
              <a:t>? </a:t>
            </a:r>
            <a:r>
              <a:rPr lang="zh-CN" altLang="en-US" sz="3200" dirty="0" smtClean="0">
                <a:latin typeface="Times New Roman" pitchFamily="18" charset="0"/>
              </a:rPr>
              <a:t>若有，请求</a:t>
            </a:r>
            <a:r>
              <a:rPr lang="zh-CN" altLang="en-US" sz="3200" dirty="0">
                <a:latin typeface="Times New Roman" pitchFamily="18" charset="0"/>
              </a:rPr>
              <a:t>出交点坐标</a:t>
            </a:r>
            <a:r>
              <a:rPr lang="en-US" altLang="zh-CN" sz="3200" dirty="0">
                <a:latin typeface="Times New Roman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altLang="zh-CN" sz="3200" dirty="0">
                <a:latin typeface="Times New Roman" pitchFamily="18" charset="0"/>
              </a:rPr>
              <a:t> (1) </a:t>
            </a:r>
            <a:r>
              <a:rPr lang="en-US" altLang="zh-CN" sz="3200" i="1" dirty="0">
                <a:latin typeface="Times New Roman" pitchFamily="18" charset="0"/>
              </a:rPr>
              <a:t>y</a:t>
            </a:r>
            <a:r>
              <a:rPr lang="en-US" altLang="zh-CN" sz="3200" dirty="0">
                <a:latin typeface="Times New Roman" pitchFamily="18" charset="0"/>
              </a:rPr>
              <a:t> =</a:t>
            </a:r>
            <a:r>
              <a:rPr lang="en-US" altLang="zh-CN" sz="3200" i="1" dirty="0" smtClean="0">
                <a:latin typeface="Times New Roman" pitchFamily="18" charset="0"/>
              </a:rPr>
              <a:t>x</a:t>
            </a:r>
            <a:r>
              <a:rPr lang="en-US" altLang="zh-CN" sz="3200" baseline="30000" dirty="0" smtClean="0">
                <a:latin typeface="Times New Roman" pitchFamily="18" charset="0"/>
              </a:rPr>
              <a:t>2</a:t>
            </a:r>
            <a:r>
              <a:rPr lang="en-US" altLang="zh-CN" sz="3200" dirty="0" smtClean="0">
                <a:latin typeface="Times New Roman" pitchFamily="18" charset="0"/>
              </a:rPr>
              <a:t>-2</a:t>
            </a:r>
            <a:r>
              <a:rPr lang="en-US" altLang="zh-CN" sz="3200" i="1" dirty="0" smtClean="0">
                <a:latin typeface="Times New Roman" pitchFamily="18" charset="0"/>
              </a:rPr>
              <a:t>x</a:t>
            </a:r>
            <a:r>
              <a:rPr lang="en-US" altLang="zh-CN" sz="3200" dirty="0" smtClean="0">
                <a:latin typeface="Times New Roman" pitchFamily="18" charset="0"/>
              </a:rPr>
              <a:t>-8</a:t>
            </a:r>
            <a:endParaRPr lang="en-US" altLang="zh-CN" sz="3200" dirty="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dirty="0">
                <a:latin typeface="Times New Roman" pitchFamily="18" charset="0"/>
              </a:rPr>
              <a:t> (2) </a:t>
            </a:r>
            <a:r>
              <a:rPr lang="en-US" altLang="zh-CN" sz="3200" i="1" dirty="0">
                <a:latin typeface="Times New Roman" pitchFamily="18" charset="0"/>
              </a:rPr>
              <a:t>y</a:t>
            </a:r>
            <a:r>
              <a:rPr lang="en-US" altLang="zh-CN" sz="3200" dirty="0">
                <a:latin typeface="Times New Roman" pitchFamily="18" charset="0"/>
              </a:rPr>
              <a:t> = </a:t>
            </a:r>
            <a:r>
              <a:rPr lang="en-US" altLang="zh-CN" sz="3200" i="1" dirty="0">
                <a:latin typeface="Times New Roman" pitchFamily="18" charset="0"/>
              </a:rPr>
              <a:t>x</a:t>
            </a:r>
            <a:r>
              <a:rPr lang="en-US" altLang="zh-CN" sz="3200" baseline="30000" dirty="0">
                <a:latin typeface="Times New Roman" pitchFamily="18" charset="0"/>
              </a:rPr>
              <a:t>2</a:t>
            </a:r>
            <a:r>
              <a:rPr lang="en-US" altLang="zh-CN" sz="3200" dirty="0">
                <a:latin typeface="Times New Roman" pitchFamily="18" charset="0"/>
              </a:rPr>
              <a:t> - 6</a:t>
            </a:r>
            <a:r>
              <a:rPr lang="en-US" altLang="zh-CN" sz="3200" i="1" dirty="0">
                <a:latin typeface="Times New Roman" pitchFamily="18" charset="0"/>
              </a:rPr>
              <a:t>x </a:t>
            </a:r>
            <a:r>
              <a:rPr lang="en-US" altLang="zh-CN" sz="3200" dirty="0">
                <a:latin typeface="Times New Roman" pitchFamily="18" charset="0"/>
              </a:rPr>
              <a:t>+9</a:t>
            </a:r>
          </a:p>
          <a:p>
            <a:pPr>
              <a:spcBef>
                <a:spcPct val="50000"/>
              </a:spcBef>
            </a:pPr>
            <a:r>
              <a:rPr lang="en-US" altLang="zh-CN" sz="3200" dirty="0">
                <a:latin typeface="Times New Roman" pitchFamily="18" charset="0"/>
              </a:rPr>
              <a:t> (3) </a:t>
            </a:r>
            <a:r>
              <a:rPr lang="en-US" altLang="zh-CN" sz="3200" i="1" dirty="0">
                <a:latin typeface="Times New Roman" pitchFamily="18" charset="0"/>
              </a:rPr>
              <a:t>y</a:t>
            </a:r>
            <a:r>
              <a:rPr lang="en-US" altLang="zh-CN" sz="3200" dirty="0">
                <a:latin typeface="Times New Roman" pitchFamily="18" charset="0"/>
              </a:rPr>
              <a:t> = </a:t>
            </a:r>
            <a:r>
              <a:rPr lang="en-US" altLang="zh-CN" sz="3200" i="1" dirty="0">
                <a:latin typeface="Times New Roman" pitchFamily="18" charset="0"/>
              </a:rPr>
              <a:t>x</a:t>
            </a:r>
            <a:r>
              <a:rPr lang="en-US" altLang="zh-CN" sz="3200" baseline="30000" dirty="0">
                <a:latin typeface="Times New Roman" pitchFamily="18" charset="0"/>
              </a:rPr>
              <a:t>2 </a:t>
            </a:r>
            <a:r>
              <a:rPr lang="en-US" altLang="zh-CN" sz="3200" dirty="0" smtClean="0">
                <a:latin typeface="Times New Roman" pitchFamily="18" charset="0"/>
              </a:rPr>
              <a:t>+5</a:t>
            </a:r>
            <a:r>
              <a:rPr lang="en-US" altLang="zh-CN" sz="3200" i="1" dirty="0" smtClean="0">
                <a:latin typeface="Times New Roman" pitchFamily="18" charset="0"/>
              </a:rPr>
              <a:t>x</a:t>
            </a:r>
            <a:r>
              <a:rPr lang="en-US" altLang="zh-CN" sz="3200" dirty="0">
                <a:latin typeface="Times New Roman" pitchFamily="18" charset="0"/>
              </a:rPr>
              <a:t>+ </a:t>
            </a:r>
            <a:r>
              <a:rPr lang="en-US" altLang="zh-CN" sz="3200" dirty="0" smtClean="0">
                <a:latin typeface="Times New Roman" pitchFamily="18" charset="0"/>
              </a:rPr>
              <a:t>7</a:t>
            </a:r>
            <a:endParaRPr lang="en-US" altLang="zh-CN" sz="3200" dirty="0">
              <a:latin typeface="Times New Roman" pitchFamily="18" charset="0"/>
            </a:endParaRP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250826" y="3446895"/>
            <a:ext cx="856932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zh-CN" sz="3200" dirty="0">
                <a:latin typeface="Times New Roman" pitchFamily="18" charset="0"/>
              </a:rPr>
              <a:t>2.</a:t>
            </a:r>
            <a:r>
              <a:rPr lang="zh-CN" altLang="en-US" sz="3200" dirty="0">
                <a:latin typeface="Times New Roman" pitchFamily="18" charset="0"/>
              </a:rPr>
              <a:t>若抛物线 </a:t>
            </a:r>
            <a:r>
              <a:rPr lang="en-US" altLang="zh-CN" sz="3200" i="1" dirty="0">
                <a:latin typeface="Times New Roman" pitchFamily="18" charset="0"/>
              </a:rPr>
              <a:t>y=x</a:t>
            </a:r>
            <a:r>
              <a:rPr lang="en-US" altLang="zh-CN" sz="3200" i="1" baseline="30000" dirty="0">
                <a:latin typeface="Times New Roman" pitchFamily="18" charset="0"/>
              </a:rPr>
              <a:t>2</a:t>
            </a:r>
            <a:r>
              <a:rPr lang="en-US" altLang="zh-CN" sz="3200" i="1" dirty="0">
                <a:latin typeface="Times New Roman" pitchFamily="18" charset="0"/>
              </a:rPr>
              <a:t> + </a:t>
            </a:r>
            <a:r>
              <a:rPr lang="en-US" altLang="zh-CN" sz="3200" i="1" dirty="0" err="1">
                <a:latin typeface="Times New Roman" pitchFamily="18" charset="0"/>
              </a:rPr>
              <a:t>bx</a:t>
            </a:r>
            <a:r>
              <a:rPr lang="en-US" altLang="zh-CN" sz="3200" i="1" dirty="0">
                <a:latin typeface="Times New Roman" pitchFamily="18" charset="0"/>
              </a:rPr>
              <a:t>+ c</a:t>
            </a:r>
            <a:r>
              <a:rPr lang="en-US" altLang="zh-CN" sz="3200" dirty="0">
                <a:latin typeface="Times New Roman" pitchFamily="18" charset="0"/>
              </a:rPr>
              <a:t> </a:t>
            </a:r>
            <a:r>
              <a:rPr lang="zh-CN" altLang="en-US" sz="3200" dirty="0">
                <a:latin typeface="Times New Roman" pitchFamily="18" charset="0"/>
              </a:rPr>
              <a:t>的顶点在第一</a:t>
            </a:r>
            <a:r>
              <a:rPr lang="zh-CN" altLang="en-US" sz="3200" dirty="0" smtClean="0">
                <a:latin typeface="Times New Roman" pitchFamily="18" charset="0"/>
              </a:rPr>
              <a:t>象限</a:t>
            </a:r>
            <a:r>
              <a:rPr lang="zh-CN" altLang="en-US" sz="3200" dirty="0">
                <a:latin typeface="Times New Roman" pitchFamily="18" charset="0"/>
              </a:rPr>
              <a:t>，</a:t>
            </a:r>
            <a:r>
              <a:rPr lang="zh-CN" altLang="en-US" sz="3200" dirty="0" smtClean="0">
                <a:latin typeface="Times New Roman" pitchFamily="18" charset="0"/>
              </a:rPr>
              <a:t>则方程</a:t>
            </a:r>
            <a:r>
              <a:rPr lang="en-US" altLang="zh-CN" sz="3200" i="1" dirty="0" smtClean="0">
                <a:latin typeface="Times New Roman" pitchFamily="18" charset="0"/>
              </a:rPr>
              <a:t>x</a:t>
            </a:r>
            <a:r>
              <a:rPr lang="en-US" altLang="zh-CN" sz="3200" i="1" baseline="30000" dirty="0" smtClean="0">
                <a:latin typeface="Times New Roman" pitchFamily="18" charset="0"/>
              </a:rPr>
              <a:t>2</a:t>
            </a:r>
            <a:r>
              <a:rPr lang="en-US" altLang="zh-CN" sz="3200" i="1" dirty="0" smtClean="0">
                <a:latin typeface="Times New Roman" pitchFamily="18" charset="0"/>
              </a:rPr>
              <a:t> </a:t>
            </a:r>
            <a:r>
              <a:rPr lang="en-US" altLang="zh-CN" sz="3200" i="1" dirty="0">
                <a:latin typeface="Times New Roman" pitchFamily="18" charset="0"/>
              </a:rPr>
              <a:t>+ </a:t>
            </a:r>
            <a:r>
              <a:rPr lang="en-US" altLang="zh-CN" sz="3200" i="1" dirty="0" err="1">
                <a:latin typeface="Times New Roman" pitchFamily="18" charset="0"/>
              </a:rPr>
              <a:t>bx</a:t>
            </a:r>
            <a:r>
              <a:rPr lang="en-US" altLang="zh-CN" sz="3200" i="1" dirty="0">
                <a:latin typeface="Times New Roman" pitchFamily="18" charset="0"/>
              </a:rPr>
              <a:t>+ c</a:t>
            </a:r>
            <a:r>
              <a:rPr lang="en-US" altLang="zh-CN" sz="3200" dirty="0">
                <a:latin typeface="Times New Roman" pitchFamily="18" charset="0"/>
              </a:rPr>
              <a:t> =0 </a:t>
            </a:r>
            <a:r>
              <a:rPr lang="zh-CN" altLang="en-US" sz="3200" dirty="0">
                <a:latin typeface="Times New Roman" pitchFamily="18" charset="0"/>
              </a:rPr>
              <a:t>的根的情况是</a:t>
            </a:r>
            <a:r>
              <a:rPr lang="zh-CN" altLang="en-US" sz="3200" dirty="0" smtClean="0">
                <a:latin typeface="Times New Roman" pitchFamily="18" charset="0"/>
              </a:rPr>
              <a:t>＿＿＿＿＿</a:t>
            </a:r>
            <a:r>
              <a:rPr lang="en-US" altLang="zh-CN" sz="3200" dirty="0">
                <a:latin typeface="Times New Roman" pitchFamily="18" charset="0"/>
              </a:rPr>
              <a:t>.</a:t>
            </a: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5857884" y="4130115"/>
            <a:ext cx="23764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Times New Roman" pitchFamily="18" charset="0"/>
              </a:rPr>
              <a:t>没有实数根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85984" y="3472632"/>
            <a:ext cx="2448106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CN" sz="3200" i="1" dirty="0">
                <a:solidFill>
                  <a:srgbClr val="FF0000"/>
                </a:solidFill>
                <a:latin typeface="Times New Roman" pitchFamily="18" charset="0"/>
              </a:rPr>
              <a:t>y</a:t>
            </a:r>
            <a:r>
              <a:rPr lang="en-US" altLang="zh-CN" sz="3200" i="1" dirty="0" smtClean="0">
                <a:solidFill>
                  <a:srgbClr val="FF0000"/>
                </a:solidFill>
                <a:latin typeface="Times New Roman" pitchFamily="18" charset="0"/>
              </a:rPr>
              <a:t>=-x</a:t>
            </a:r>
            <a:r>
              <a:rPr lang="en-US" altLang="zh-CN" sz="3200" i="1" baseline="30000" dirty="0" smtClean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sz="3200" i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sz="3200" i="1" dirty="0">
                <a:solidFill>
                  <a:srgbClr val="FF0000"/>
                </a:solidFill>
                <a:latin typeface="Times New Roman" pitchFamily="18" charset="0"/>
              </a:rPr>
              <a:t>+ </a:t>
            </a:r>
            <a:r>
              <a:rPr lang="en-US" altLang="zh-CN" sz="3200" i="1" dirty="0" err="1">
                <a:solidFill>
                  <a:srgbClr val="FF0000"/>
                </a:solidFill>
                <a:latin typeface="Times New Roman" pitchFamily="18" charset="0"/>
              </a:rPr>
              <a:t>bx</a:t>
            </a:r>
            <a:r>
              <a:rPr lang="en-US" altLang="zh-CN" sz="3200" i="1" dirty="0">
                <a:solidFill>
                  <a:srgbClr val="FF0000"/>
                </a:solidFill>
                <a:latin typeface="Times New Roman" pitchFamily="18" charset="0"/>
              </a:rPr>
              <a:t>+ c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857884" y="4066300"/>
            <a:ext cx="300039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 smtClean="0">
                <a:solidFill>
                  <a:srgbClr val="FF0000"/>
                </a:solidFill>
                <a:latin typeface="Times New Roman" pitchFamily="18" charset="0"/>
              </a:rPr>
              <a:t>有两个不相等的实数根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86116" y="1344033"/>
            <a:ext cx="407196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-2,0</a:t>
            </a:r>
            <a:r>
              <a:rPr lang="zh-CN" alt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） （</a:t>
            </a: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4,0</a:t>
            </a:r>
            <a:r>
              <a:rPr lang="zh-CN" alt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3372" y="2143122"/>
            <a:ext cx="407196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3,0</a:t>
            </a:r>
            <a:r>
              <a:rPr lang="zh-CN" alt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43306" y="2857502"/>
            <a:ext cx="407196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轴没有交点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0100" y="4071948"/>
            <a:ext cx="2031325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CN" sz="3200" i="1" dirty="0" smtClean="0">
                <a:solidFill>
                  <a:srgbClr val="FF0000"/>
                </a:solidFill>
                <a:latin typeface="Times New Roman" pitchFamily="18" charset="0"/>
              </a:rPr>
              <a:t>-x</a:t>
            </a:r>
            <a:r>
              <a:rPr lang="en-US" altLang="zh-CN" sz="3200" i="1" baseline="30000" dirty="0" smtClean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sz="3200" i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sz="3200" i="1" dirty="0">
                <a:solidFill>
                  <a:srgbClr val="FF0000"/>
                </a:solidFill>
                <a:latin typeface="Times New Roman" pitchFamily="18" charset="0"/>
              </a:rPr>
              <a:t>+ </a:t>
            </a:r>
            <a:r>
              <a:rPr lang="en-US" altLang="zh-CN" sz="3200" i="1" dirty="0" err="1">
                <a:solidFill>
                  <a:srgbClr val="FF0000"/>
                </a:solidFill>
                <a:latin typeface="Times New Roman" pitchFamily="18" charset="0"/>
              </a:rPr>
              <a:t>bx</a:t>
            </a:r>
            <a:r>
              <a:rPr lang="en-US" altLang="zh-CN" sz="3200" i="1" dirty="0">
                <a:solidFill>
                  <a:srgbClr val="FF0000"/>
                </a:solidFill>
                <a:latin typeface="Times New Roman" pitchFamily="18" charset="0"/>
              </a:rPr>
              <a:t>+ c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71685" grpId="0"/>
      <p:bldP spid="71685" grpId="1"/>
      <p:bldP spid="5" grpId="0" animBg="1"/>
      <p:bldP spid="6" grpId="0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3213" y="303610"/>
            <a:ext cx="2362200" cy="1674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71801" y="1771650"/>
            <a:ext cx="2062163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0401" y="3314700"/>
            <a:ext cx="1928813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6019800" y="971550"/>
            <a:ext cx="2743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800"/>
              <a:t>有两个不相等的</a:t>
            </a:r>
          </a:p>
          <a:p>
            <a:pPr algn="ctr"/>
            <a:r>
              <a:rPr lang="zh-CN" altLang="en-US" sz="2800"/>
              <a:t>实数根</a:t>
            </a:r>
          </a:p>
        </p:txBody>
      </p:sp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6072198" y="2357436"/>
            <a:ext cx="2895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800" dirty="0"/>
              <a:t>有两个相等的</a:t>
            </a:r>
          </a:p>
          <a:p>
            <a:pPr algn="ctr"/>
            <a:r>
              <a:rPr lang="zh-CN" altLang="en-US" sz="2800" dirty="0"/>
              <a:t>实数根</a:t>
            </a:r>
          </a:p>
        </p:txBody>
      </p:sp>
      <p:sp>
        <p:nvSpPr>
          <p:cNvPr id="1034" name="Rectangle 11"/>
          <p:cNvSpPr>
            <a:spLocks noChangeArrowheads="1"/>
          </p:cNvSpPr>
          <p:nvPr/>
        </p:nvSpPr>
        <p:spPr bwMode="auto">
          <a:xfrm>
            <a:off x="6172200" y="4114800"/>
            <a:ext cx="2438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/>
              <a:t>没有实数根</a:t>
            </a:r>
          </a:p>
        </p:txBody>
      </p:sp>
      <p:sp>
        <p:nvSpPr>
          <p:cNvPr id="1038" name="AutoShape 15"/>
          <p:cNvSpPr>
            <a:spLocks noChangeArrowheads="1"/>
          </p:cNvSpPr>
          <p:nvPr/>
        </p:nvSpPr>
        <p:spPr bwMode="auto">
          <a:xfrm>
            <a:off x="2171688" y="4250532"/>
            <a:ext cx="685800" cy="92869"/>
          </a:xfrm>
          <a:prstGeom prst="leftRightArrow">
            <a:avLst>
              <a:gd name="adj1" fmla="val 50000"/>
              <a:gd name="adj2" fmla="val 11076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9" name="AutoShape 16"/>
          <p:cNvSpPr>
            <a:spLocks noChangeArrowheads="1"/>
          </p:cNvSpPr>
          <p:nvPr/>
        </p:nvSpPr>
        <p:spPr bwMode="auto">
          <a:xfrm>
            <a:off x="2133600" y="1314450"/>
            <a:ext cx="685800" cy="92869"/>
          </a:xfrm>
          <a:prstGeom prst="leftRightArrow">
            <a:avLst>
              <a:gd name="adj1" fmla="val 50000"/>
              <a:gd name="adj2" fmla="val 11076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0" name="AutoShape 17"/>
          <p:cNvSpPr>
            <a:spLocks noChangeArrowheads="1"/>
          </p:cNvSpPr>
          <p:nvPr/>
        </p:nvSpPr>
        <p:spPr bwMode="auto">
          <a:xfrm>
            <a:off x="2133600" y="2764632"/>
            <a:ext cx="685800" cy="92869"/>
          </a:xfrm>
          <a:prstGeom prst="leftRightArrow">
            <a:avLst>
              <a:gd name="adj1" fmla="val 50000"/>
              <a:gd name="adj2" fmla="val 11076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026" name="Object 9"/>
          <p:cNvGraphicFramePr>
            <a:graphicFrameLocks noChangeAspect="1"/>
          </p:cNvGraphicFramePr>
          <p:nvPr/>
        </p:nvGraphicFramePr>
        <p:xfrm>
          <a:off x="304784" y="964407"/>
          <a:ext cx="1981200" cy="841772"/>
        </p:xfrm>
        <a:graphic>
          <a:graphicData uri="http://schemas.openxmlformats.org/presentationml/2006/ole">
            <p:oleObj spid="_x0000_s1026" name="Equation" r:id="rId6" imgW="850680" imgH="482400" progId="Equation.DSMT4">
              <p:embed/>
            </p:oleObj>
          </a:graphicData>
        </a:graphic>
      </p:graphicFrame>
      <p:graphicFrame>
        <p:nvGraphicFramePr>
          <p:cNvPr id="1027" name="Object 18"/>
          <p:cNvGraphicFramePr>
            <a:graphicFrameLocks noChangeAspect="1"/>
          </p:cNvGraphicFramePr>
          <p:nvPr/>
        </p:nvGraphicFramePr>
        <p:xfrm>
          <a:off x="285750" y="2411016"/>
          <a:ext cx="1981200" cy="841772"/>
        </p:xfrm>
        <a:graphic>
          <a:graphicData uri="http://schemas.openxmlformats.org/presentationml/2006/ole">
            <p:oleObj spid="_x0000_s1027" name="Equation" r:id="rId7" imgW="850680" imgH="482400" progId="Equation.DSMT4">
              <p:embed/>
            </p:oleObj>
          </a:graphicData>
        </a:graphic>
      </p:graphicFrame>
      <p:graphicFrame>
        <p:nvGraphicFramePr>
          <p:cNvPr id="1028" name="Object 19"/>
          <p:cNvGraphicFramePr>
            <a:graphicFrameLocks noChangeAspect="1"/>
          </p:cNvGraphicFramePr>
          <p:nvPr/>
        </p:nvGraphicFramePr>
        <p:xfrm>
          <a:off x="285750" y="3857626"/>
          <a:ext cx="1981200" cy="841772"/>
        </p:xfrm>
        <a:graphic>
          <a:graphicData uri="http://schemas.openxmlformats.org/presentationml/2006/ole">
            <p:oleObj spid="_x0000_s1028" name="Equation" r:id="rId8" imgW="850680" imgH="482400" progId="Equation.DSMT4">
              <p:embed/>
            </p:oleObj>
          </a:graphicData>
        </a:graphic>
      </p:graphicFrame>
      <p:sp>
        <p:nvSpPr>
          <p:cNvPr id="1041" name="矩形 19"/>
          <p:cNvSpPr>
            <a:spLocks noChangeArrowheads="1"/>
          </p:cNvSpPr>
          <p:nvPr/>
        </p:nvSpPr>
        <p:spPr bwMode="auto">
          <a:xfrm>
            <a:off x="4929188" y="3181655"/>
            <a:ext cx="4000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Times New Roman" pitchFamily="18" charset="0"/>
              </a:rPr>
              <a:t>这个交点就是抛物线的顶点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8" name="燕尾形箭头 17"/>
          <p:cNvSpPr/>
          <p:nvPr/>
        </p:nvSpPr>
        <p:spPr bwMode="auto">
          <a:xfrm>
            <a:off x="5286380" y="1285866"/>
            <a:ext cx="642942" cy="214314"/>
          </a:xfrm>
          <a:prstGeom prst="notched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19" name="燕尾形箭头 18"/>
          <p:cNvSpPr/>
          <p:nvPr/>
        </p:nvSpPr>
        <p:spPr bwMode="auto">
          <a:xfrm>
            <a:off x="5286380" y="2714626"/>
            <a:ext cx="642942" cy="214314"/>
          </a:xfrm>
          <a:prstGeom prst="notched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20" name="燕尾形箭头 19"/>
          <p:cNvSpPr/>
          <p:nvPr/>
        </p:nvSpPr>
        <p:spPr bwMode="auto">
          <a:xfrm>
            <a:off x="5286380" y="4286262"/>
            <a:ext cx="642942" cy="214314"/>
          </a:xfrm>
          <a:prstGeom prst="notched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2" grpId="0"/>
      <p:bldP spid="1033" grpId="0"/>
      <p:bldP spid="1034" grpId="0"/>
      <p:bldP spid="1038" grpId="0" animBg="1"/>
      <p:bldP spid="1039" grpId="0" animBg="1"/>
      <p:bldP spid="1040" grpId="0" animBg="1"/>
      <p:bldP spid="1041" grpId="0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3"/>
          <p:cNvSpPr txBox="1">
            <a:spLocks noChangeArrowheads="1"/>
          </p:cNvSpPr>
          <p:nvPr/>
        </p:nvSpPr>
        <p:spPr bwMode="auto">
          <a:xfrm>
            <a:off x="9525" y="1143000"/>
            <a:ext cx="180690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>
                <a:latin typeface="Times New Roman" pitchFamily="18" charset="0"/>
              </a:rPr>
              <a:t>抛物线</a:t>
            </a:r>
          </a:p>
          <a:p>
            <a:pPr algn="ctr"/>
            <a:r>
              <a:rPr lang="zh-CN" altLang="en-US" sz="2800">
                <a:latin typeface="Times New Roman" pitchFamily="18" charset="0"/>
              </a:rPr>
              <a:t>在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zh-CN" altLang="en-US" sz="2800">
                <a:latin typeface="Times New Roman" pitchFamily="18" charset="0"/>
              </a:rPr>
              <a:t>轴上方</a:t>
            </a:r>
          </a:p>
        </p:txBody>
      </p:sp>
      <p:sp>
        <p:nvSpPr>
          <p:cNvPr id="2053" name="Text Box 4"/>
          <p:cNvSpPr txBox="1">
            <a:spLocks noChangeArrowheads="1"/>
          </p:cNvSpPr>
          <p:nvPr/>
        </p:nvSpPr>
        <p:spPr bwMode="auto">
          <a:xfrm>
            <a:off x="9525" y="2514600"/>
            <a:ext cx="180690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>
                <a:latin typeface="Times New Roman" pitchFamily="18" charset="0"/>
              </a:rPr>
              <a:t>抛物线</a:t>
            </a:r>
          </a:p>
          <a:p>
            <a:pPr algn="ctr"/>
            <a:r>
              <a:rPr lang="zh-CN" altLang="en-US" sz="2800">
                <a:latin typeface="Times New Roman" pitchFamily="18" charset="0"/>
              </a:rPr>
              <a:t>在</a:t>
            </a:r>
            <a:r>
              <a:rPr lang="en-US" altLang="zh-CN" sz="2800" i="1">
                <a:latin typeface="Times New Roman" pitchFamily="18" charset="0"/>
              </a:rPr>
              <a:t>x</a:t>
            </a:r>
            <a:r>
              <a:rPr lang="zh-CN" altLang="en-US" sz="2800">
                <a:latin typeface="Times New Roman" pitchFamily="18" charset="0"/>
              </a:rPr>
              <a:t>轴下方</a:t>
            </a:r>
          </a:p>
        </p:txBody>
      </p:sp>
      <p:sp>
        <p:nvSpPr>
          <p:cNvPr id="1030" name="Text Box 5"/>
          <p:cNvSpPr txBox="1">
            <a:spLocks noChangeArrowheads="1"/>
          </p:cNvSpPr>
          <p:nvPr/>
        </p:nvSpPr>
        <p:spPr bwMode="auto">
          <a:xfrm>
            <a:off x="4786313" y="1232297"/>
            <a:ext cx="162736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/>
              <a:t>函数值恒</a:t>
            </a:r>
          </a:p>
          <a:p>
            <a:pPr algn="ctr"/>
            <a:r>
              <a:rPr lang="zh-CN" altLang="en-US" sz="2800"/>
              <a:t>大于</a:t>
            </a:r>
            <a:r>
              <a:rPr lang="en-US" altLang="zh-CN" sz="2800"/>
              <a:t>0</a:t>
            </a:r>
          </a:p>
        </p:txBody>
      </p:sp>
      <p:sp>
        <p:nvSpPr>
          <p:cNvPr id="1031" name="Text Box 6"/>
          <p:cNvSpPr txBox="1">
            <a:spLocks noChangeArrowheads="1"/>
          </p:cNvSpPr>
          <p:nvPr/>
        </p:nvSpPr>
        <p:spPr bwMode="auto">
          <a:xfrm>
            <a:off x="4786313" y="2558653"/>
            <a:ext cx="162736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/>
              <a:t>函数值恒</a:t>
            </a:r>
          </a:p>
          <a:p>
            <a:pPr algn="ctr"/>
            <a:r>
              <a:rPr lang="zh-CN" altLang="en-US" sz="2800"/>
              <a:t>小于</a:t>
            </a:r>
            <a:r>
              <a:rPr lang="en-US" altLang="zh-CN" sz="2800"/>
              <a:t>0</a:t>
            </a:r>
          </a:p>
        </p:txBody>
      </p:sp>
      <p:pic>
        <p:nvPicPr>
          <p:cNvPr id="1032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313" y="964407"/>
            <a:ext cx="1600200" cy="1188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66975" y="2250281"/>
            <a:ext cx="1676400" cy="1234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9"/>
          <p:cNvGraphicFramePr>
            <a:graphicFrameLocks noChangeAspect="1"/>
          </p:cNvGraphicFramePr>
          <p:nvPr/>
        </p:nvGraphicFramePr>
        <p:xfrm>
          <a:off x="7091363" y="1140619"/>
          <a:ext cx="1981200" cy="841772"/>
        </p:xfrm>
        <a:graphic>
          <a:graphicData uri="http://schemas.openxmlformats.org/presentationml/2006/ole">
            <p:oleObj spid="_x0000_s2050" name="Equation" r:id="rId5" imgW="850680" imgH="482400" progId="Equation.DSMT4">
              <p:embed/>
            </p:oleObj>
          </a:graphicData>
        </a:graphic>
      </p:graphicFrame>
      <p:graphicFrame>
        <p:nvGraphicFramePr>
          <p:cNvPr id="1027" name="Object 10"/>
          <p:cNvGraphicFramePr>
            <a:graphicFrameLocks noChangeAspect="1"/>
          </p:cNvGraphicFramePr>
          <p:nvPr/>
        </p:nvGraphicFramePr>
        <p:xfrm>
          <a:off x="7072314" y="2518172"/>
          <a:ext cx="1900237" cy="809625"/>
        </p:xfrm>
        <a:graphic>
          <a:graphicData uri="http://schemas.openxmlformats.org/presentationml/2006/ole">
            <p:oleObj spid="_x0000_s2051" name="Equation" r:id="rId6" imgW="850680" imgH="482400" progId="Equation.DSMT4">
              <p:embed/>
            </p:oleObj>
          </a:graphicData>
        </a:graphic>
      </p:graphicFrame>
      <p:sp>
        <p:nvSpPr>
          <p:cNvPr id="1034" name="AutoShape 11"/>
          <p:cNvSpPr>
            <a:spLocks noChangeArrowheads="1"/>
          </p:cNvSpPr>
          <p:nvPr/>
        </p:nvSpPr>
        <p:spPr bwMode="auto">
          <a:xfrm>
            <a:off x="1814513" y="1485900"/>
            <a:ext cx="685800" cy="171450"/>
          </a:xfrm>
          <a:prstGeom prst="leftRightArrow">
            <a:avLst>
              <a:gd name="adj1" fmla="val 50000"/>
              <a:gd name="adj2" fmla="val 6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5" name="AutoShape 12"/>
          <p:cNvSpPr>
            <a:spLocks noChangeArrowheads="1"/>
          </p:cNvSpPr>
          <p:nvPr/>
        </p:nvSpPr>
        <p:spPr bwMode="auto">
          <a:xfrm>
            <a:off x="4071938" y="1485900"/>
            <a:ext cx="685800" cy="171450"/>
          </a:xfrm>
          <a:prstGeom prst="leftRightArrow">
            <a:avLst>
              <a:gd name="adj1" fmla="val 50000"/>
              <a:gd name="adj2" fmla="val 6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6" name="AutoShape 13"/>
          <p:cNvSpPr>
            <a:spLocks noChangeArrowheads="1"/>
          </p:cNvSpPr>
          <p:nvPr/>
        </p:nvSpPr>
        <p:spPr bwMode="auto">
          <a:xfrm>
            <a:off x="6357938" y="1485900"/>
            <a:ext cx="685800" cy="171450"/>
          </a:xfrm>
          <a:prstGeom prst="leftRightArrow">
            <a:avLst>
              <a:gd name="adj1" fmla="val 50000"/>
              <a:gd name="adj2" fmla="val 6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7" name="AutoShape 14"/>
          <p:cNvSpPr>
            <a:spLocks noChangeArrowheads="1"/>
          </p:cNvSpPr>
          <p:nvPr/>
        </p:nvSpPr>
        <p:spPr bwMode="auto">
          <a:xfrm>
            <a:off x="6357938" y="2828925"/>
            <a:ext cx="685800" cy="171450"/>
          </a:xfrm>
          <a:prstGeom prst="leftRightArrow">
            <a:avLst>
              <a:gd name="adj1" fmla="val 50000"/>
              <a:gd name="adj2" fmla="val 6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8" name="AutoShape 15"/>
          <p:cNvSpPr>
            <a:spLocks noChangeArrowheads="1"/>
          </p:cNvSpPr>
          <p:nvPr/>
        </p:nvSpPr>
        <p:spPr bwMode="auto">
          <a:xfrm>
            <a:off x="4143375" y="2775347"/>
            <a:ext cx="685800" cy="171450"/>
          </a:xfrm>
          <a:prstGeom prst="leftRightArrow">
            <a:avLst>
              <a:gd name="adj1" fmla="val 50000"/>
              <a:gd name="adj2" fmla="val 6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9" name="AutoShape 16"/>
          <p:cNvSpPr>
            <a:spLocks noChangeArrowheads="1"/>
          </p:cNvSpPr>
          <p:nvPr/>
        </p:nvSpPr>
        <p:spPr bwMode="auto">
          <a:xfrm>
            <a:off x="1714500" y="2732485"/>
            <a:ext cx="685800" cy="171450"/>
          </a:xfrm>
          <a:prstGeom prst="leftRightArrow">
            <a:avLst>
              <a:gd name="adj1" fmla="val 50000"/>
              <a:gd name="adj2" fmla="val 6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64" name="Text Box 17"/>
          <p:cNvSpPr txBox="1">
            <a:spLocks noChangeArrowheads="1"/>
          </p:cNvSpPr>
          <p:nvPr/>
        </p:nvSpPr>
        <p:spPr bwMode="auto">
          <a:xfrm>
            <a:off x="250825" y="411956"/>
            <a:ext cx="244810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400"/>
              <a:t>特别的：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/>
      <p:bldP spid="1031" grpId="0"/>
      <p:bldP spid="1034" grpId="0" animBg="1"/>
      <p:bldP spid="1035" grpId="0" animBg="1"/>
      <p:bldP spid="1036" grpId="0" animBg="1"/>
      <p:bldP spid="1037" grpId="0" animBg="1"/>
      <p:bldP spid="1038" grpId="0" animBg="1"/>
      <p:bldP spid="10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217518" y="506017"/>
            <a:ext cx="864076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Times New Roman" pitchFamily="18" charset="0"/>
              </a:rPr>
              <a:t>1.</a:t>
            </a:r>
            <a:r>
              <a:rPr lang="zh-CN" altLang="en-US" sz="2800" dirty="0">
                <a:latin typeface="Times New Roman" pitchFamily="18" charset="0"/>
              </a:rPr>
              <a:t>如果关于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的一元二次方程 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dirty="0">
                <a:latin typeface="Times New Roman" pitchFamily="18" charset="0"/>
              </a:rPr>
              <a:t>-2</a:t>
            </a:r>
            <a:r>
              <a:rPr lang="en-US" altLang="zh-CN" sz="2800" i="1" dirty="0">
                <a:latin typeface="Times New Roman" pitchFamily="18" charset="0"/>
              </a:rPr>
              <a:t>x+m=</a:t>
            </a:r>
            <a:r>
              <a:rPr lang="en-US" altLang="zh-CN" sz="2800" dirty="0">
                <a:latin typeface="Times New Roman" pitchFamily="18" charset="0"/>
              </a:rPr>
              <a:t>0</a:t>
            </a:r>
            <a:r>
              <a:rPr lang="zh-CN" altLang="en-US" sz="2800" dirty="0">
                <a:latin typeface="Times New Roman" pitchFamily="18" charset="0"/>
              </a:rPr>
              <a:t>有两个相等的实数根，则</a:t>
            </a:r>
            <a:r>
              <a:rPr lang="en-US" altLang="zh-CN" sz="2800" i="1" dirty="0">
                <a:latin typeface="Times New Roman" pitchFamily="18" charset="0"/>
              </a:rPr>
              <a:t>m</a:t>
            </a:r>
            <a:r>
              <a:rPr lang="en-US" altLang="zh-CN" sz="2800" dirty="0">
                <a:latin typeface="Times New Roman" pitchFamily="18" charset="0"/>
              </a:rPr>
              <a:t>=</a:t>
            </a:r>
            <a:r>
              <a:rPr lang="zh-CN" altLang="en-US" sz="2800" dirty="0">
                <a:latin typeface="Times New Roman" pitchFamily="18" charset="0"/>
              </a:rPr>
              <a:t>＿＿＿，此时抛物线 </a:t>
            </a:r>
            <a:r>
              <a:rPr lang="en-US" altLang="zh-CN" sz="2800" i="1" dirty="0">
                <a:latin typeface="Times New Roman" pitchFamily="18" charset="0"/>
              </a:rPr>
              <a:t>y=x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dirty="0">
                <a:latin typeface="Times New Roman" pitchFamily="18" charset="0"/>
              </a:rPr>
              <a:t>-2</a:t>
            </a:r>
            <a:r>
              <a:rPr lang="en-US" altLang="zh-CN" sz="2800" i="1" dirty="0">
                <a:latin typeface="Times New Roman" pitchFamily="18" charset="0"/>
              </a:rPr>
              <a:t>x+m</a:t>
            </a:r>
            <a:r>
              <a:rPr lang="zh-CN" altLang="en-US" sz="2800" dirty="0">
                <a:latin typeface="Times New Roman" pitchFamily="18" charset="0"/>
              </a:rPr>
              <a:t>与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轴有＿＿个交点</a:t>
            </a:r>
            <a:r>
              <a:rPr lang="en-US" altLang="zh-CN" sz="2800" dirty="0">
                <a:latin typeface="Times New Roman" pitchFamily="18" charset="0"/>
              </a:rPr>
              <a:t>.</a:t>
            </a:r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493690" y="1272595"/>
            <a:ext cx="8636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itchFamily="18" charset="0"/>
              </a:rPr>
              <a:t>1</a:t>
            </a:r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2989261" y="915405"/>
            <a:ext cx="13684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itchFamily="18" charset="0"/>
              </a:rPr>
              <a:t>1 </a:t>
            </a:r>
          </a:p>
        </p:txBody>
      </p:sp>
      <p:sp>
        <p:nvSpPr>
          <p:cNvPr id="11271" name="Text Box 8"/>
          <p:cNvSpPr txBox="1">
            <a:spLocks noChangeArrowheads="1"/>
          </p:cNvSpPr>
          <p:nvPr/>
        </p:nvSpPr>
        <p:spPr bwMode="auto">
          <a:xfrm>
            <a:off x="203242" y="1857370"/>
            <a:ext cx="10369550" cy="147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10000"/>
              </a:spcBef>
            </a:pPr>
            <a:r>
              <a:rPr lang="en-US" altLang="zh-CN" sz="2800" dirty="0" smtClean="0">
                <a:latin typeface="Times New Roman" pitchFamily="18" charset="0"/>
              </a:rPr>
              <a:t>2.</a:t>
            </a:r>
            <a:r>
              <a:rPr lang="zh-CN" altLang="en-US" sz="2800" dirty="0">
                <a:latin typeface="Times New Roman" pitchFamily="18" charset="0"/>
              </a:rPr>
              <a:t>不与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轴相交的抛物线是</a:t>
            </a:r>
            <a:r>
              <a:rPr lang="en-US" altLang="zh-CN" sz="2800" dirty="0">
                <a:latin typeface="Times New Roman" pitchFamily="18" charset="0"/>
              </a:rPr>
              <a:t>(         )                                </a:t>
            </a:r>
          </a:p>
          <a:p>
            <a:pPr>
              <a:spcBef>
                <a:spcPct val="10000"/>
              </a:spcBef>
            </a:pPr>
            <a:r>
              <a:rPr lang="en-US" altLang="zh-CN" sz="2800" dirty="0">
                <a:latin typeface="Times New Roman" pitchFamily="18" charset="0"/>
              </a:rPr>
              <a:t>    A.  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en-US" altLang="zh-CN" sz="2800" dirty="0">
                <a:latin typeface="Times New Roman" pitchFamily="18" charset="0"/>
              </a:rPr>
              <a:t>=2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dirty="0">
                <a:latin typeface="Times New Roman" pitchFamily="18" charset="0"/>
              </a:rPr>
              <a:t> – 3            B.  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en-US" altLang="zh-CN" sz="2800" dirty="0">
                <a:latin typeface="Times New Roman" pitchFamily="18" charset="0"/>
              </a:rPr>
              <a:t>= –2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dirty="0">
                <a:latin typeface="Times New Roman" pitchFamily="18" charset="0"/>
              </a:rPr>
              <a:t> + 3   </a:t>
            </a:r>
          </a:p>
          <a:p>
            <a:pPr>
              <a:spcBef>
                <a:spcPct val="10000"/>
              </a:spcBef>
            </a:pPr>
            <a:r>
              <a:rPr lang="en-US" altLang="zh-CN" sz="2800" dirty="0">
                <a:latin typeface="Times New Roman" pitchFamily="18" charset="0"/>
              </a:rPr>
              <a:t>    C.  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en-US" altLang="zh-CN" sz="2800" dirty="0">
                <a:latin typeface="Times New Roman" pitchFamily="18" charset="0"/>
              </a:rPr>
              <a:t>= –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dirty="0">
                <a:latin typeface="Times New Roman" pitchFamily="18" charset="0"/>
              </a:rPr>
              <a:t>–3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dirty="0">
                <a:latin typeface="Times New Roman" pitchFamily="18" charset="0"/>
              </a:rPr>
              <a:t>           D.  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en-US" altLang="zh-CN" sz="2800" dirty="0">
                <a:latin typeface="Times New Roman" pitchFamily="18" charset="0"/>
              </a:rPr>
              <a:t>= –2(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dirty="0">
                <a:latin typeface="Times New Roman" pitchFamily="18" charset="0"/>
              </a:rPr>
              <a:t>+1)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dirty="0">
                <a:latin typeface="Times New Roman" pitchFamily="18" charset="0"/>
              </a:rPr>
              <a:t> –3</a:t>
            </a:r>
          </a:p>
        </p:txBody>
      </p:sp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4573589" y="1857370"/>
            <a:ext cx="71913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11273" name="Text Box 10"/>
          <p:cNvSpPr txBox="1">
            <a:spLocks noChangeArrowheads="1"/>
          </p:cNvSpPr>
          <p:nvPr/>
        </p:nvSpPr>
        <p:spPr bwMode="auto">
          <a:xfrm>
            <a:off x="179388" y="3315156"/>
            <a:ext cx="9864725" cy="147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10000"/>
              </a:spcBef>
            </a:pPr>
            <a:r>
              <a:rPr lang="en-US" altLang="zh-CN" sz="2800" dirty="0" smtClean="0">
                <a:latin typeface="Times New Roman" pitchFamily="18" charset="0"/>
              </a:rPr>
              <a:t>3.</a:t>
            </a:r>
            <a:r>
              <a:rPr lang="zh-CN" altLang="en-US" sz="2800" dirty="0">
                <a:latin typeface="Times New Roman" pitchFamily="18" charset="0"/>
              </a:rPr>
              <a:t>若抛物线</a:t>
            </a:r>
            <a:r>
              <a:rPr lang="en-US" altLang="zh-CN" sz="2800" i="1" dirty="0">
                <a:latin typeface="Times New Roman" pitchFamily="18" charset="0"/>
                <a:ea typeface="楷体_GB2312" pitchFamily="49" charset="-122"/>
              </a:rPr>
              <a:t>y=ax</a:t>
            </a:r>
            <a:r>
              <a:rPr lang="en-US" altLang="zh-CN" sz="2800" i="1" baseline="30000" dirty="0">
                <a:latin typeface="Times New Roman" pitchFamily="18" charset="0"/>
                <a:ea typeface="楷体_GB2312" pitchFamily="49" charset="-122"/>
              </a:rPr>
              <a:t>2</a:t>
            </a:r>
            <a:r>
              <a:rPr lang="en-US" altLang="zh-CN" sz="2800" i="1" dirty="0">
                <a:latin typeface="Times New Roman" pitchFamily="18" charset="0"/>
                <a:ea typeface="楷体_GB2312" pitchFamily="49" charset="-122"/>
              </a:rPr>
              <a:t>+bx+c</a:t>
            </a:r>
            <a:r>
              <a:rPr lang="zh-CN" altLang="en-US" sz="2800" dirty="0">
                <a:latin typeface="Times New Roman" pitchFamily="18" charset="0"/>
              </a:rPr>
              <a:t>，当 </a:t>
            </a:r>
            <a:r>
              <a:rPr lang="en-US" altLang="zh-CN" sz="2800" i="1" dirty="0">
                <a:latin typeface="Times New Roman" pitchFamily="18" charset="0"/>
              </a:rPr>
              <a:t>a</a:t>
            </a:r>
            <a:r>
              <a:rPr lang="en-US" altLang="zh-CN" sz="2800" dirty="0">
                <a:latin typeface="Times New Roman" pitchFamily="18" charset="0"/>
              </a:rPr>
              <a:t>&gt;0</a:t>
            </a:r>
            <a:r>
              <a:rPr lang="zh-CN" altLang="en-US" sz="2800" dirty="0">
                <a:latin typeface="Times New Roman" pitchFamily="18" charset="0"/>
              </a:rPr>
              <a:t>，</a:t>
            </a:r>
            <a:r>
              <a:rPr lang="en-US" altLang="zh-CN" sz="2800" i="1" dirty="0">
                <a:latin typeface="Times New Roman" pitchFamily="18" charset="0"/>
              </a:rPr>
              <a:t>c</a:t>
            </a:r>
            <a:r>
              <a:rPr lang="en-US" altLang="zh-CN" sz="2800" dirty="0">
                <a:latin typeface="Times New Roman" pitchFamily="18" charset="0"/>
              </a:rPr>
              <a:t>&lt;0</a:t>
            </a:r>
            <a:r>
              <a:rPr lang="zh-CN" altLang="en-US" sz="2800" dirty="0">
                <a:latin typeface="Times New Roman" pitchFamily="18" charset="0"/>
              </a:rPr>
              <a:t>时，图象与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轴交点</a:t>
            </a:r>
          </a:p>
          <a:p>
            <a:pPr>
              <a:spcBef>
                <a:spcPct val="10000"/>
              </a:spcBef>
            </a:pPr>
            <a:r>
              <a:rPr lang="zh-CN" altLang="en-US" sz="2800" dirty="0">
                <a:latin typeface="Times New Roman" pitchFamily="18" charset="0"/>
              </a:rPr>
              <a:t>情况是</a:t>
            </a:r>
            <a:r>
              <a:rPr lang="en-US" altLang="zh-CN" sz="2800" dirty="0">
                <a:latin typeface="Times New Roman" pitchFamily="18" charset="0"/>
              </a:rPr>
              <a:t>(        )                                                                </a:t>
            </a:r>
          </a:p>
          <a:p>
            <a:pPr>
              <a:spcBef>
                <a:spcPct val="10000"/>
              </a:spcBef>
            </a:pPr>
            <a:r>
              <a:rPr lang="en-US" altLang="zh-CN" sz="2800" dirty="0">
                <a:latin typeface="Times New Roman" pitchFamily="18" charset="0"/>
              </a:rPr>
              <a:t>A.</a:t>
            </a:r>
            <a:r>
              <a:rPr lang="zh-CN" altLang="en-US" sz="2800" dirty="0">
                <a:latin typeface="Times New Roman" pitchFamily="18" charset="0"/>
              </a:rPr>
              <a:t>无交点   </a:t>
            </a:r>
            <a:r>
              <a:rPr lang="en-US" altLang="zh-CN" sz="2800" dirty="0">
                <a:latin typeface="Times New Roman" pitchFamily="18" charset="0"/>
              </a:rPr>
              <a:t>B.</a:t>
            </a:r>
            <a:r>
              <a:rPr lang="zh-CN" altLang="en-US" sz="2800" dirty="0">
                <a:latin typeface="Times New Roman" pitchFamily="18" charset="0"/>
              </a:rPr>
              <a:t>只有一个交点   </a:t>
            </a:r>
            <a:r>
              <a:rPr lang="en-US" altLang="zh-CN" sz="2800" dirty="0">
                <a:latin typeface="Times New Roman" pitchFamily="18" charset="0"/>
              </a:rPr>
              <a:t>C.</a:t>
            </a:r>
            <a:r>
              <a:rPr lang="zh-CN" altLang="en-US" sz="2800" dirty="0">
                <a:latin typeface="Times New Roman" pitchFamily="18" charset="0"/>
              </a:rPr>
              <a:t>有两个交点    </a:t>
            </a:r>
            <a:r>
              <a:rPr lang="en-US" altLang="zh-CN" sz="2800" dirty="0">
                <a:latin typeface="Times New Roman" pitchFamily="18" charset="0"/>
              </a:rPr>
              <a:t>D. </a:t>
            </a:r>
            <a:r>
              <a:rPr lang="zh-CN" altLang="en-US" sz="2800" dirty="0">
                <a:latin typeface="Times New Roman" pitchFamily="18" charset="0"/>
              </a:rPr>
              <a:t>不能确定</a:t>
            </a:r>
          </a:p>
        </p:txBody>
      </p:sp>
      <p:sp>
        <p:nvSpPr>
          <p:cNvPr id="87051" name="Text Box 11"/>
          <p:cNvSpPr txBox="1">
            <a:spLocks noChangeArrowheads="1"/>
          </p:cNvSpPr>
          <p:nvPr/>
        </p:nvSpPr>
        <p:spPr bwMode="auto">
          <a:xfrm>
            <a:off x="1571604" y="3772925"/>
            <a:ext cx="10080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11275" name="Rectangle 15"/>
          <p:cNvSpPr>
            <a:spLocks noChangeArrowheads="1"/>
          </p:cNvSpPr>
          <p:nvPr/>
        </p:nvSpPr>
        <p:spPr bwMode="auto">
          <a:xfrm>
            <a:off x="1000125" y="0"/>
            <a:ext cx="17272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练习</a:t>
            </a:r>
            <a:r>
              <a:rPr lang="en-US" altLang="zh-CN" sz="4400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7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7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4" grpId="0"/>
      <p:bldP spid="87045" grpId="0"/>
      <p:bldP spid="87049" grpId="0"/>
      <p:bldP spid="870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5720" y="214296"/>
            <a:ext cx="85011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例</a:t>
            </a: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zh-CN" altLang="en-US" sz="3200" dirty="0" smtClean="0">
                <a:latin typeface="Times New Roman" pitchFamily="18" charset="0"/>
                <a:cs typeface="Times New Roman" pitchFamily="18" charset="0"/>
              </a:rPr>
              <a:t>利用函数图象求方程  </a:t>
            </a:r>
            <a:r>
              <a:rPr lang="en-US" altLang="zh-CN" sz="3200" b="0" i="1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zh-CN" altLang="en-US" sz="3200" dirty="0" smtClean="0">
                <a:latin typeface="Times New Roman" pitchFamily="18" charset="0"/>
                <a:cs typeface="Times New Roman" pitchFamily="18" charset="0"/>
              </a:rPr>
              <a:t>的实数根（结果保留小数点后一位）</a:t>
            </a:r>
            <a:r>
              <a:rPr lang="zh-CN" altLang="en-US" sz="3200" dirty="0"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  <p:sp>
        <p:nvSpPr>
          <p:cNvPr id="6" name="Freeform 161"/>
          <p:cNvSpPr>
            <a:spLocks/>
          </p:cNvSpPr>
          <p:nvPr/>
        </p:nvSpPr>
        <p:spPr bwMode="auto">
          <a:xfrm flipH="1">
            <a:off x="3357554" y="2303857"/>
            <a:ext cx="927100" cy="2284809"/>
          </a:xfrm>
          <a:custGeom>
            <a:avLst/>
            <a:gdLst>
              <a:gd name="T0" fmla="*/ 0 w 584"/>
              <a:gd name="T1" fmla="*/ 2147483646 h 1919"/>
              <a:gd name="T2" fmla="*/ 458668438 w 584"/>
              <a:gd name="T3" fmla="*/ 2147483646 h 1919"/>
              <a:gd name="T4" fmla="*/ 914815925 w 584"/>
              <a:gd name="T5" fmla="*/ 2147483646 h 1919"/>
              <a:gd name="T6" fmla="*/ 1373485950 w 584"/>
              <a:gd name="T7" fmla="*/ 720764569 h 1919"/>
              <a:gd name="T8" fmla="*/ 1471771250 w 584"/>
              <a:gd name="T9" fmla="*/ 0 h 191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84"/>
              <a:gd name="T16" fmla="*/ 0 h 1919"/>
              <a:gd name="T17" fmla="*/ 584 w 584"/>
              <a:gd name="T18" fmla="*/ 1919 h 191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84" h="1919">
                <a:moveTo>
                  <a:pt x="0" y="1919"/>
                </a:moveTo>
                <a:cubicBezTo>
                  <a:pt x="61" y="1888"/>
                  <a:pt x="122" y="1858"/>
                  <a:pt x="182" y="1737"/>
                </a:cubicBezTo>
                <a:cubicBezTo>
                  <a:pt x="242" y="1616"/>
                  <a:pt x="303" y="1435"/>
                  <a:pt x="363" y="1193"/>
                </a:cubicBezTo>
                <a:cubicBezTo>
                  <a:pt x="423" y="951"/>
                  <a:pt x="508" y="485"/>
                  <a:pt x="545" y="286"/>
                </a:cubicBezTo>
                <a:cubicBezTo>
                  <a:pt x="582" y="87"/>
                  <a:pt x="576" y="60"/>
                  <a:pt x="584" y="0"/>
                </a:cubicBezTo>
              </a:path>
            </a:pathLst>
          </a:custGeom>
          <a:noFill/>
          <a:ln w="38100" cap="flat" cmpd="sng">
            <a:solidFill>
              <a:srgbClr val="99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Freeform 162"/>
          <p:cNvSpPr>
            <a:spLocks/>
          </p:cNvSpPr>
          <p:nvPr/>
        </p:nvSpPr>
        <p:spPr bwMode="auto">
          <a:xfrm>
            <a:off x="4357686" y="2303857"/>
            <a:ext cx="927100" cy="2284809"/>
          </a:xfrm>
          <a:custGeom>
            <a:avLst/>
            <a:gdLst>
              <a:gd name="T0" fmla="*/ 0 w 584"/>
              <a:gd name="T1" fmla="*/ 2147483646 h 1919"/>
              <a:gd name="T2" fmla="*/ 458668438 w 584"/>
              <a:gd name="T3" fmla="*/ 2147483646 h 1919"/>
              <a:gd name="T4" fmla="*/ 914815925 w 584"/>
              <a:gd name="T5" fmla="*/ 2147483646 h 1919"/>
              <a:gd name="T6" fmla="*/ 1373485950 w 584"/>
              <a:gd name="T7" fmla="*/ 720764569 h 1919"/>
              <a:gd name="T8" fmla="*/ 1471771250 w 584"/>
              <a:gd name="T9" fmla="*/ 0 h 191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84"/>
              <a:gd name="T16" fmla="*/ 0 h 1919"/>
              <a:gd name="T17" fmla="*/ 584 w 584"/>
              <a:gd name="T18" fmla="*/ 1919 h 191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84" h="1919">
                <a:moveTo>
                  <a:pt x="0" y="1919"/>
                </a:moveTo>
                <a:cubicBezTo>
                  <a:pt x="61" y="1888"/>
                  <a:pt x="122" y="1858"/>
                  <a:pt x="182" y="1737"/>
                </a:cubicBezTo>
                <a:cubicBezTo>
                  <a:pt x="242" y="1616"/>
                  <a:pt x="303" y="1435"/>
                  <a:pt x="363" y="1193"/>
                </a:cubicBezTo>
                <a:cubicBezTo>
                  <a:pt x="423" y="951"/>
                  <a:pt x="508" y="485"/>
                  <a:pt x="545" y="286"/>
                </a:cubicBezTo>
                <a:cubicBezTo>
                  <a:pt x="582" y="87"/>
                  <a:pt x="576" y="60"/>
                  <a:pt x="584" y="0"/>
                </a:cubicBezTo>
              </a:path>
            </a:pathLst>
          </a:custGeom>
          <a:noFill/>
          <a:ln w="38100" cap="flat" cmpd="sng">
            <a:solidFill>
              <a:srgbClr val="99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Oval 163"/>
          <p:cNvSpPr>
            <a:spLocks noChangeArrowheads="1"/>
          </p:cNvSpPr>
          <p:nvPr/>
        </p:nvSpPr>
        <p:spPr bwMode="auto">
          <a:xfrm>
            <a:off x="3428993" y="2678907"/>
            <a:ext cx="73025" cy="54769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9" name="Oval 164"/>
          <p:cNvSpPr>
            <a:spLocks noChangeArrowheads="1"/>
          </p:cNvSpPr>
          <p:nvPr/>
        </p:nvSpPr>
        <p:spPr bwMode="auto">
          <a:xfrm>
            <a:off x="5143505" y="2678907"/>
            <a:ext cx="73025" cy="54769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" name="Oval 167"/>
          <p:cNvSpPr>
            <a:spLocks noChangeArrowheads="1"/>
          </p:cNvSpPr>
          <p:nvPr/>
        </p:nvSpPr>
        <p:spPr bwMode="auto">
          <a:xfrm>
            <a:off x="3713157" y="3696899"/>
            <a:ext cx="73025" cy="54769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" name="Oval 168"/>
          <p:cNvSpPr>
            <a:spLocks noChangeArrowheads="1"/>
          </p:cNvSpPr>
          <p:nvPr/>
        </p:nvSpPr>
        <p:spPr bwMode="auto">
          <a:xfrm>
            <a:off x="4000497" y="4339841"/>
            <a:ext cx="73025" cy="54769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" name="Oval 170"/>
          <p:cNvSpPr>
            <a:spLocks noChangeArrowheads="1"/>
          </p:cNvSpPr>
          <p:nvPr/>
        </p:nvSpPr>
        <p:spPr bwMode="auto">
          <a:xfrm>
            <a:off x="4857753" y="3696899"/>
            <a:ext cx="73025" cy="54769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" name="Oval 171"/>
          <p:cNvSpPr>
            <a:spLocks noChangeArrowheads="1"/>
          </p:cNvSpPr>
          <p:nvPr/>
        </p:nvSpPr>
        <p:spPr bwMode="auto">
          <a:xfrm>
            <a:off x="4286249" y="4554155"/>
            <a:ext cx="73025" cy="54769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3" name="Text Box 189"/>
          <p:cNvSpPr txBox="1">
            <a:spLocks noChangeArrowheads="1"/>
          </p:cNvSpPr>
          <p:nvPr/>
        </p:nvSpPr>
        <p:spPr bwMode="auto">
          <a:xfrm>
            <a:off x="5214943" y="2357436"/>
            <a:ext cx="17764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800" b="1" i="1" dirty="0">
                <a:solidFill>
                  <a:srgbClr val="800000"/>
                </a:solidFill>
                <a:latin typeface="Times New Roman" pitchFamily="18" charset="0"/>
                <a:ea typeface="华文新魏" pitchFamily="2" charset="-122"/>
              </a:rPr>
              <a:t>y</a:t>
            </a:r>
            <a:r>
              <a:rPr lang="en-US" altLang="zh-CN" sz="2800" b="1" dirty="0">
                <a:solidFill>
                  <a:srgbClr val="800000"/>
                </a:solidFill>
                <a:latin typeface="Times New Roman" pitchFamily="18" charset="0"/>
                <a:ea typeface="华文新魏" pitchFamily="2" charset="-122"/>
              </a:rPr>
              <a:t>=(</a:t>
            </a:r>
            <a:r>
              <a:rPr lang="en-US" altLang="zh-CN" sz="2800" b="1" i="1" dirty="0" smtClean="0">
                <a:solidFill>
                  <a:srgbClr val="800000"/>
                </a:solidFill>
                <a:latin typeface="Times New Roman" pitchFamily="18" charset="0"/>
                <a:ea typeface="华文新魏" pitchFamily="2" charset="-122"/>
              </a:rPr>
              <a:t>x</a:t>
            </a:r>
            <a:r>
              <a:rPr lang="en-US" altLang="zh-CN" sz="2800" b="1" dirty="0" smtClean="0">
                <a:solidFill>
                  <a:srgbClr val="800000"/>
                </a:solidFill>
                <a:latin typeface="Times New Roman" pitchFamily="18" charset="0"/>
                <a:ea typeface="华文新魏" pitchFamily="2" charset="-122"/>
              </a:rPr>
              <a:t>-1)</a:t>
            </a:r>
            <a:r>
              <a:rPr lang="en-US" altLang="zh-CN" sz="2800" b="1" baseline="30000" dirty="0" smtClean="0">
                <a:solidFill>
                  <a:srgbClr val="800000"/>
                </a:solidFill>
                <a:latin typeface="Times New Roman" pitchFamily="18" charset="0"/>
                <a:ea typeface="华文新魏" pitchFamily="2" charset="-122"/>
              </a:rPr>
              <a:t>2</a:t>
            </a:r>
            <a:r>
              <a:rPr lang="en-US" altLang="zh-CN" sz="2800" b="1" dirty="0" smtClean="0">
                <a:solidFill>
                  <a:srgbClr val="800000"/>
                </a:solidFill>
                <a:latin typeface="Times New Roman" pitchFamily="18" charset="0"/>
                <a:ea typeface="华文新魏" pitchFamily="2" charset="-122"/>
              </a:rPr>
              <a:t>-3</a:t>
            </a:r>
            <a:endParaRPr lang="en-US" altLang="zh-CN" sz="2800" b="1" dirty="0">
              <a:solidFill>
                <a:srgbClr val="800000"/>
              </a:solidFill>
              <a:latin typeface="Times New Roman" pitchFamily="18" charset="0"/>
              <a:ea typeface="华文新魏" pitchFamily="2" charset="-122"/>
            </a:endParaRPr>
          </a:p>
        </p:txBody>
      </p:sp>
      <p:sp>
        <p:nvSpPr>
          <p:cNvPr id="25" name="Oval 197"/>
          <p:cNvSpPr>
            <a:spLocks noChangeArrowheads="1"/>
          </p:cNvSpPr>
          <p:nvPr/>
        </p:nvSpPr>
        <p:spPr bwMode="auto">
          <a:xfrm>
            <a:off x="4572001" y="4339841"/>
            <a:ext cx="73025" cy="54769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graphicFrame>
        <p:nvGraphicFramePr>
          <p:cNvPr id="78" name="对象 77"/>
          <p:cNvGraphicFramePr>
            <a:graphicFrameLocks noChangeAspect="1"/>
          </p:cNvGraphicFramePr>
          <p:nvPr/>
        </p:nvGraphicFramePr>
        <p:xfrm>
          <a:off x="5918310" y="793729"/>
          <a:ext cx="3011408" cy="563575"/>
        </p:xfrm>
        <a:graphic>
          <a:graphicData uri="http://schemas.openxmlformats.org/presentationml/2006/ole">
            <p:oleObj spid="_x0000_s29698" name="Equation" r:id="rId3" imgW="914400" imgH="228600" progId="Equation.DSMT4">
              <p:embed/>
            </p:oleObj>
          </a:graphicData>
        </a:graphic>
      </p:graphicFrame>
      <p:graphicFrame>
        <p:nvGraphicFramePr>
          <p:cNvPr id="82" name="表格 81"/>
          <p:cNvGraphicFramePr>
            <a:graphicFrameLocks noGrp="1"/>
          </p:cNvGraphicFramePr>
          <p:nvPr/>
        </p:nvGraphicFramePr>
        <p:xfrm>
          <a:off x="642906" y="1446602"/>
          <a:ext cx="7643870" cy="77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4387"/>
                <a:gridCol w="764387"/>
                <a:gridCol w="764387"/>
                <a:gridCol w="764387"/>
                <a:gridCol w="764387"/>
                <a:gridCol w="764387"/>
                <a:gridCol w="764387"/>
                <a:gridCol w="764387"/>
                <a:gridCol w="764387"/>
                <a:gridCol w="764387"/>
              </a:tblGrid>
              <a:tr h="38862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lang="zh-CN" altLang="en-US" sz="21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…</a:t>
                      </a:r>
                      <a:endParaRPr lang="zh-CN" altLang="en-US" sz="2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</a:t>
                      </a:r>
                      <a:endParaRPr lang="zh-CN" altLang="en-US" sz="2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endParaRPr lang="zh-CN" altLang="en-US" sz="2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zh-CN" altLang="en-US" sz="2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zh-CN" altLang="en-US" sz="2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zh-CN" altLang="en-US" sz="2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zh-CN" altLang="en-US" sz="2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zh-CN" altLang="en-US" sz="2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…</a:t>
                      </a:r>
                      <a:endParaRPr lang="zh-CN" altLang="en-US" sz="2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b="1" i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zh-CN" altLang="en-US" sz="2100" b="1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…</a:t>
                      </a:r>
                      <a:endParaRPr lang="zh-CN" altLang="en-US" sz="21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zh-CN" altLang="en-US" sz="21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zh-CN" altLang="en-US" sz="21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</a:t>
                      </a:r>
                      <a:endParaRPr lang="zh-CN" altLang="en-US" sz="21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-3</a:t>
                      </a:r>
                      <a:endParaRPr lang="zh-CN" altLang="en-US" sz="21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</a:t>
                      </a:r>
                      <a:endParaRPr lang="zh-CN" altLang="en-US" sz="21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zh-CN" altLang="en-US" sz="21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1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zh-CN" altLang="en-US" sz="21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1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…</a:t>
                      </a:r>
                      <a:endParaRPr lang="zh-CN" altLang="en-US" sz="2100" b="1" dirty="0" smtClean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86" name="组合 85"/>
          <p:cNvGrpSpPr/>
          <p:nvPr/>
        </p:nvGrpSpPr>
        <p:grpSpPr>
          <a:xfrm>
            <a:off x="2317736" y="2143123"/>
            <a:ext cx="4042110" cy="2999183"/>
            <a:chOff x="2357422" y="2889249"/>
            <a:chExt cx="4042110" cy="3998911"/>
          </a:xfrm>
        </p:grpSpPr>
        <p:sp>
          <p:nvSpPr>
            <p:cNvPr id="31" name="Line 114"/>
            <p:cNvSpPr>
              <a:spLocks noChangeShapeType="1"/>
            </p:cNvSpPr>
            <p:nvPr/>
          </p:nvSpPr>
          <p:spPr bwMode="auto">
            <a:xfrm flipV="1">
              <a:off x="4071934" y="3071810"/>
              <a:ext cx="0" cy="381635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 type="arrow" w="sm" len="lg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Line 126"/>
            <p:cNvSpPr>
              <a:spLocks noChangeShapeType="1"/>
            </p:cNvSpPr>
            <p:nvPr/>
          </p:nvSpPr>
          <p:spPr bwMode="auto">
            <a:xfrm>
              <a:off x="4643438" y="3216271"/>
              <a:ext cx="0" cy="3455988"/>
            </a:xfrm>
            <a:prstGeom prst="line">
              <a:avLst/>
            </a:prstGeom>
            <a:noFill/>
            <a:ln w="9525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Line 127"/>
            <p:cNvSpPr>
              <a:spLocks noChangeShapeType="1"/>
            </p:cNvSpPr>
            <p:nvPr/>
          </p:nvSpPr>
          <p:spPr bwMode="auto">
            <a:xfrm>
              <a:off x="4929190" y="3214686"/>
              <a:ext cx="0" cy="3455988"/>
            </a:xfrm>
            <a:prstGeom prst="line">
              <a:avLst/>
            </a:prstGeom>
            <a:noFill/>
            <a:ln w="9525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Line 128"/>
            <p:cNvSpPr>
              <a:spLocks noChangeShapeType="1"/>
            </p:cNvSpPr>
            <p:nvPr/>
          </p:nvSpPr>
          <p:spPr bwMode="auto">
            <a:xfrm>
              <a:off x="5214942" y="3216271"/>
              <a:ext cx="0" cy="3455988"/>
            </a:xfrm>
            <a:prstGeom prst="line">
              <a:avLst/>
            </a:prstGeom>
            <a:noFill/>
            <a:ln w="9525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Line 129"/>
            <p:cNvSpPr>
              <a:spLocks noChangeShapeType="1"/>
            </p:cNvSpPr>
            <p:nvPr/>
          </p:nvSpPr>
          <p:spPr bwMode="auto">
            <a:xfrm>
              <a:off x="5500694" y="3216271"/>
              <a:ext cx="0" cy="3455988"/>
            </a:xfrm>
            <a:prstGeom prst="line">
              <a:avLst/>
            </a:prstGeom>
            <a:noFill/>
            <a:ln w="9525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Line 130"/>
            <p:cNvSpPr>
              <a:spLocks noChangeShapeType="1"/>
            </p:cNvSpPr>
            <p:nvPr/>
          </p:nvSpPr>
          <p:spPr bwMode="auto">
            <a:xfrm>
              <a:off x="5786446" y="3216271"/>
              <a:ext cx="0" cy="3455988"/>
            </a:xfrm>
            <a:prstGeom prst="line">
              <a:avLst/>
            </a:prstGeom>
            <a:noFill/>
            <a:ln w="9525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Line 131"/>
            <p:cNvSpPr>
              <a:spLocks noChangeShapeType="1"/>
            </p:cNvSpPr>
            <p:nvPr/>
          </p:nvSpPr>
          <p:spPr bwMode="auto">
            <a:xfrm>
              <a:off x="6072198" y="3216271"/>
              <a:ext cx="0" cy="3455988"/>
            </a:xfrm>
            <a:prstGeom prst="line">
              <a:avLst/>
            </a:prstGeom>
            <a:noFill/>
            <a:ln w="9525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Line 132"/>
            <p:cNvSpPr>
              <a:spLocks noChangeShapeType="1"/>
            </p:cNvSpPr>
            <p:nvPr/>
          </p:nvSpPr>
          <p:spPr bwMode="auto">
            <a:xfrm>
              <a:off x="3214678" y="3216271"/>
              <a:ext cx="0" cy="3455988"/>
            </a:xfrm>
            <a:prstGeom prst="line">
              <a:avLst/>
            </a:prstGeom>
            <a:noFill/>
            <a:ln w="9525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Line 133"/>
            <p:cNvSpPr>
              <a:spLocks noChangeShapeType="1"/>
            </p:cNvSpPr>
            <p:nvPr/>
          </p:nvSpPr>
          <p:spPr bwMode="auto">
            <a:xfrm>
              <a:off x="3500430" y="3216271"/>
              <a:ext cx="0" cy="3455988"/>
            </a:xfrm>
            <a:prstGeom prst="line">
              <a:avLst/>
            </a:prstGeom>
            <a:noFill/>
            <a:ln w="9525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Line 134"/>
            <p:cNvSpPr>
              <a:spLocks noChangeShapeType="1"/>
            </p:cNvSpPr>
            <p:nvPr/>
          </p:nvSpPr>
          <p:spPr bwMode="auto">
            <a:xfrm>
              <a:off x="3786182" y="3187722"/>
              <a:ext cx="0" cy="3455988"/>
            </a:xfrm>
            <a:prstGeom prst="line">
              <a:avLst/>
            </a:prstGeom>
            <a:noFill/>
            <a:ln w="9525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Line 135"/>
            <p:cNvSpPr>
              <a:spLocks noChangeShapeType="1"/>
            </p:cNvSpPr>
            <p:nvPr/>
          </p:nvSpPr>
          <p:spPr bwMode="auto">
            <a:xfrm>
              <a:off x="4071934" y="3216271"/>
              <a:ext cx="0" cy="3455988"/>
            </a:xfrm>
            <a:prstGeom prst="line">
              <a:avLst/>
            </a:prstGeom>
            <a:noFill/>
            <a:ln w="9525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Line 136"/>
            <p:cNvSpPr>
              <a:spLocks noChangeShapeType="1"/>
            </p:cNvSpPr>
            <p:nvPr/>
          </p:nvSpPr>
          <p:spPr bwMode="auto">
            <a:xfrm>
              <a:off x="2643174" y="3216271"/>
              <a:ext cx="0" cy="3455988"/>
            </a:xfrm>
            <a:prstGeom prst="line">
              <a:avLst/>
            </a:prstGeom>
            <a:noFill/>
            <a:ln w="9525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Line 137"/>
            <p:cNvSpPr>
              <a:spLocks noChangeShapeType="1"/>
            </p:cNvSpPr>
            <p:nvPr/>
          </p:nvSpPr>
          <p:spPr bwMode="auto">
            <a:xfrm>
              <a:off x="2928926" y="3216271"/>
              <a:ext cx="0" cy="3455988"/>
            </a:xfrm>
            <a:prstGeom prst="line">
              <a:avLst/>
            </a:prstGeom>
            <a:noFill/>
            <a:ln w="9525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2357422" y="2889249"/>
              <a:ext cx="4042110" cy="3540147"/>
              <a:chOff x="2357422" y="2889249"/>
              <a:chExt cx="4042110" cy="3540147"/>
            </a:xfrm>
          </p:grpSpPr>
          <p:sp>
            <p:nvSpPr>
              <p:cNvPr id="30" name="Line 113"/>
              <p:cNvSpPr>
                <a:spLocks noChangeShapeType="1"/>
              </p:cNvSpPr>
              <p:nvPr/>
            </p:nvSpPr>
            <p:spPr bwMode="auto">
              <a:xfrm>
                <a:off x="2357422" y="5286388"/>
                <a:ext cx="4030663" cy="0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 type="arrow" w="sm" len="lg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Line 115"/>
              <p:cNvSpPr>
                <a:spLocks noChangeShapeType="1"/>
              </p:cNvSpPr>
              <p:nvPr/>
            </p:nvSpPr>
            <p:spPr bwMode="auto">
              <a:xfrm>
                <a:off x="2428860" y="5857892"/>
                <a:ext cx="3670300" cy="0"/>
              </a:xfrm>
              <a:prstGeom prst="line">
                <a:avLst/>
              </a:prstGeom>
              <a:noFill/>
              <a:ln w="9525">
                <a:solidFill>
                  <a:srgbClr val="0066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Line 116"/>
              <p:cNvSpPr>
                <a:spLocks noChangeShapeType="1"/>
              </p:cNvSpPr>
              <p:nvPr/>
            </p:nvSpPr>
            <p:spPr bwMode="auto">
              <a:xfrm>
                <a:off x="2428860" y="5592759"/>
                <a:ext cx="3670300" cy="0"/>
              </a:xfrm>
              <a:prstGeom prst="line">
                <a:avLst/>
              </a:prstGeom>
              <a:noFill/>
              <a:ln w="9525">
                <a:solidFill>
                  <a:srgbClr val="0066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4" name="Line 117"/>
              <p:cNvSpPr>
                <a:spLocks noChangeShapeType="1"/>
              </p:cNvSpPr>
              <p:nvPr/>
            </p:nvSpPr>
            <p:spPr bwMode="auto">
              <a:xfrm>
                <a:off x="2428860" y="5000636"/>
                <a:ext cx="3670300" cy="0"/>
              </a:xfrm>
              <a:prstGeom prst="line">
                <a:avLst/>
              </a:prstGeom>
              <a:noFill/>
              <a:ln w="9525">
                <a:solidFill>
                  <a:srgbClr val="0066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" name="Line 118"/>
              <p:cNvSpPr>
                <a:spLocks noChangeShapeType="1"/>
              </p:cNvSpPr>
              <p:nvPr/>
            </p:nvSpPr>
            <p:spPr bwMode="auto">
              <a:xfrm>
                <a:off x="2428860" y="4714884"/>
                <a:ext cx="3670300" cy="1588"/>
              </a:xfrm>
              <a:prstGeom prst="line">
                <a:avLst/>
              </a:prstGeom>
              <a:noFill/>
              <a:ln w="9525">
                <a:solidFill>
                  <a:srgbClr val="0066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Line 119"/>
              <p:cNvSpPr>
                <a:spLocks noChangeShapeType="1"/>
              </p:cNvSpPr>
              <p:nvPr/>
            </p:nvSpPr>
            <p:spPr bwMode="auto">
              <a:xfrm>
                <a:off x="2428860" y="6143644"/>
                <a:ext cx="3670300" cy="0"/>
              </a:xfrm>
              <a:prstGeom prst="line">
                <a:avLst/>
              </a:prstGeom>
              <a:noFill/>
              <a:ln w="9525">
                <a:solidFill>
                  <a:srgbClr val="0066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Line 120"/>
              <p:cNvSpPr>
                <a:spLocks noChangeShapeType="1"/>
              </p:cNvSpPr>
              <p:nvPr/>
            </p:nvSpPr>
            <p:spPr bwMode="auto">
              <a:xfrm>
                <a:off x="2428860" y="4498982"/>
                <a:ext cx="3670300" cy="1588"/>
              </a:xfrm>
              <a:prstGeom prst="line">
                <a:avLst/>
              </a:prstGeom>
              <a:noFill/>
              <a:ln w="9525">
                <a:solidFill>
                  <a:srgbClr val="0066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Line 121"/>
              <p:cNvSpPr>
                <a:spLocks noChangeShapeType="1"/>
              </p:cNvSpPr>
              <p:nvPr/>
            </p:nvSpPr>
            <p:spPr bwMode="auto">
              <a:xfrm>
                <a:off x="2428860" y="4214818"/>
                <a:ext cx="3670300" cy="0"/>
              </a:xfrm>
              <a:prstGeom prst="line">
                <a:avLst/>
              </a:prstGeom>
              <a:noFill/>
              <a:ln w="9525">
                <a:solidFill>
                  <a:srgbClr val="0066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" name="Line 122"/>
              <p:cNvSpPr>
                <a:spLocks noChangeShapeType="1"/>
              </p:cNvSpPr>
              <p:nvPr/>
            </p:nvSpPr>
            <p:spPr bwMode="auto">
              <a:xfrm>
                <a:off x="2428860" y="3929066"/>
                <a:ext cx="3670300" cy="0"/>
              </a:xfrm>
              <a:prstGeom prst="line">
                <a:avLst/>
              </a:prstGeom>
              <a:noFill/>
              <a:ln w="9525">
                <a:solidFill>
                  <a:srgbClr val="0066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" name="Line 123"/>
              <p:cNvSpPr>
                <a:spLocks noChangeShapeType="1"/>
              </p:cNvSpPr>
              <p:nvPr/>
            </p:nvSpPr>
            <p:spPr bwMode="auto">
              <a:xfrm>
                <a:off x="2428860" y="3643314"/>
                <a:ext cx="3670300" cy="0"/>
              </a:xfrm>
              <a:prstGeom prst="line">
                <a:avLst/>
              </a:prstGeom>
              <a:noFill/>
              <a:ln w="9525">
                <a:solidFill>
                  <a:srgbClr val="0066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" name="Line 124"/>
              <p:cNvSpPr>
                <a:spLocks noChangeShapeType="1"/>
              </p:cNvSpPr>
              <p:nvPr/>
            </p:nvSpPr>
            <p:spPr bwMode="auto">
              <a:xfrm>
                <a:off x="2428860" y="3357562"/>
                <a:ext cx="3670300" cy="0"/>
              </a:xfrm>
              <a:prstGeom prst="line">
                <a:avLst/>
              </a:prstGeom>
              <a:noFill/>
              <a:ln w="9525">
                <a:solidFill>
                  <a:srgbClr val="0066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Line 125"/>
              <p:cNvSpPr>
                <a:spLocks noChangeShapeType="1"/>
              </p:cNvSpPr>
              <p:nvPr/>
            </p:nvSpPr>
            <p:spPr bwMode="auto">
              <a:xfrm>
                <a:off x="2428860" y="6429396"/>
                <a:ext cx="3670300" cy="0"/>
              </a:xfrm>
              <a:prstGeom prst="line">
                <a:avLst/>
              </a:prstGeom>
              <a:noFill/>
              <a:ln w="9525">
                <a:solidFill>
                  <a:srgbClr val="0066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" name="Text Box 138"/>
              <p:cNvSpPr txBox="1">
                <a:spLocks noChangeArrowheads="1"/>
              </p:cNvSpPr>
              <p:nvPr/>
            </p:nvSpPr>
            <p:spPr bwMode="auto">
              <a:xfrm>
                <a:off x="4103686" y="5214951"/>
                <a:ext cx="327334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 dirty="0">
                    <a:solidFill>
                      <a:srgbClr val="FF0000"/>
                    </a:solidFill>
                  </a:rPr>
                  <a:t>1</a:t>
                </a:r>
              </a:p>
            </p:txBody>
          </p:sp>
          <p:sp>
            <p:nvSpPr>
              <p:cNvPr id="56" name="Text Box 139"/>
              <p:cNvSpPr txBox="1">
                <a:spLocks noChangeArrowheads="1"/>
              </p:cNvSpPr>
              <p:nvPr/>
            </p:nvSpPr>
            <p:spPr bwMode="auto">
              <a:xfrm>
                <a:off x="4429124" y="5214951"/>
                <a:ext cx="327334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 dirty="0">
                    <a:solidFill>
                      <a:srgbClr val="FF0000"/>
                    </a:solidFill>
                  </a:rPr>
                  <a:t>2</a:t>
                </a:r>
              </a:p>
            </p:txBody>
          </p:sp>
          <p:sp>
            <p:nvSpPr>
              <p:cNvPr id="57" name="Text Box 140"/>
              <p:cNvSpPr txBox="1">
                <a:spLocks noChangeArrowheads="1"/>
              </p:cNvSpPr>
              <p:nvPr/>
            </p:nvSpPr>
            <p:spPr bwMode="auto">
              <a:xfrm>
                <a:off x="4714876" y="5214951"/>
                <a:ext cx="327334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 dirty="0">
                    <a:solidFill>
                      <a:srgbClr val="FF0000"/>
                    </a:solidFill>
                  </a:rPr>
                  <a:t>3</a:t>
                </a:r>
              </a:p>
            </p:txBody>
          </p:sp>
          <p:sp>
            <p:nvSpPr>
              <p:cNvPr id="58" name="Text Box 141"/>
              <p:cNvSpPr txBox="1">
                <a:spLocks noChangeArrowheads="1"/>
              </p:cNvSpPr>
              <p:nvPr/>
            </p:nvSpPr>
            <p:spPr bwMode="auto">
              <a:xfrm>
                <a:off x="5000628" y="5214951"/>
                <a:ext cx="327334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 dirty="0">
                    <a:solidFill>
                      <a:srgbClr val="FF0000"/>
                    </a:solidFill>
                  </a:rPr>
                  <a:t>4</a:t>
                </a:r>
              </a:p>
            </p:txBody>
          </p:sp>
          <p:sp>
            <p:nvSpPr>
              <p:cNvPr id="60" name="Text Box 143"/>
              <p:cNvSpPr txBox="1">
                <a:spLocks noChangeArrowheads="1"/>
              </p:cNvSpPr>
              <p:nvPr/>
            </p:nvSpPr>
            <p:spPr bwMode="auto">
              <a:xfrm>
                <a:off x="6072198" y="5214951"/>
                <a:ext cx="327334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 dirty="0">
                    <a:solidFill>
                      <a:srgbClr val="FF0000"/>
                    </a:solidFill>
                  </a:rPr>
                  <a:t>x</a:t>
                </a:r>
              </a:p>
            </p:txBody>
          </p:sp>
          <p:sp>
            <p:nvSpPr>
              <p:cNvPr id="61" name="Text Box 144"/>
              <p:cNvSpPr txBox="1">
                <a:spLocks noChangeArrowheads="1"/>
              </p:cNvSpPr>
              <p:nvPr/>
            </p:nvSpPr>
            <p:spPr bwMode="auto">
              <a:xfrm>
                <a:off x="3714744" y="4889513"/>
                <a:ext cx="327334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 dirty="0">
                    <a:solidFill>
                      <a:srgbClr val="FF0000"/>
                    </a:solidFill>
                  </a:rPr>
                  <a:t>1</a:t>
                </a:r>
              </a:p>
            </p:txBody>
          </p:sp>
          <p:sp>
            <p:nvSpPr>
              <p:cNvPr id="62" name="Text Box 145"/>
              <p:cNvSpPr txBox="1">
                <a:spLocks noChangeArrowheads="1"/>
              </p:cNvSpPr>
              <p:nvPr/>
            </p:nvSpPr>
            <p:spPr bwMode="auto">
              <a:xfrm>
                <a:off x="3714744" y="4600526"/>
                <a:ext cx="357190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eaLnBrk="1" hangingPunct="1"/>
                <a:r>
                  <a:rPr lang="en-US" altLang="zh-CN" sz="2000" b="1" dirty="0">
                    <a:solidFill>
                      <a:srgbClr val="FF0000"/>
                    </a:solidFill>
                  </a:rPr>
                  <a:t>2</a:t>
                </a:r>
              </a:p>
            </p:txBody>
          </p:sp>
          <p:sp>
            <p:nvSpPr>
              <p:cNvPr id="63" name="Text Box 146"/>
              <p:cNvSpPr txBox="1">
                <a:spLocks noChangeArrowheads="1"/>
              </p:cNvSpPr>
              <p:nvPr/>
            </p:nvSpPr>
            <p:spPr bwMode="auto">
              <a:xfrm>
                <a:off x="3746496" y="4318009"/>
                <a:ext cx="327334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 dirty="0">
                    <a:solidFill>
                      <a:srgbClr val="FF0000"/>
                    </a:solidFill>
                  </a:rPr>
                  <a:t>3</a:t>
                </a:r>
              </a:p>
            </p:txBody>
          </p:sp>
          <p:sp>
            <p:nvSpPr>
              <p:cNvPr id="64" name="Text Box 147"/>
              <p:cNvSpPr txBox="1">
                <a:spLocks noChangeArrowheads="1"/>
              </p:cNvSpPr>
              <p:nvPr/>
            </p:nvSpPr>
            <p:spPr bwMode="auto">
              <a:xfrm>
                <a:off x="3746496" y="4032257"/>
                <a:ext cx="327334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 dirty="0">
                    <a:solidFill>
                      <a:srgbClr val="FF0000"/>
                    </a:solidFill>
                  </a:rPr>
                  <a:t>4</a:t>
                </a:r>
              </a:p>
            </p:txBody>
          </p:sp>
          <p:sp>
            <p:nvSpPr>
              <p:cNvPr id="65" name="Text Box 148"/>
              <p:cNvSpPr txBox="1">
                <a:spLocks noChangeArrowheads="1"/>
              </p:cNvSpPr>
              <p:nvPr/>
            </p:nvSpPr>
            <p:spPr bwMode="auto">
              <a:xfrm>
                <a:off x="3746496" y="3714752"/>
                <a:ext cx="327334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 dirty="0">
                    <a:solidFill>
                      <a:srgbClr val="FF0000"/>
                    </a:solidFill>
                  </a:rPr>
                  <a:t>5</a:t>
                </a:r>
              </a:p>
            </p:txBody>
          </p:sp>
          <p:sp>
            <p:nvSpPr>
              <p:cNvPr id="66" name="Text Box 149"/>
              <p:cNvSpPr txBox="1">
                <a:spLocks noChangeArrowheads="1"/>
              </p:cNvSpPr>
              <p:nvPr/>
            </p:nvSpPr>
            <p:spPr bwMode="auto">
              <a:xfrm>
                <a:off x="3746496" y="3460753"/>
                <a:ext cx="327334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 dirty="0">
                    <a:solidFill>
                      <a:srgbClr val="FF0000"/>
                    </a:solidFill>
                  </a:rPr>
                  <a:t>6</a:t>
                </a:r>
              </a:p>
            </p:txBody>
          </p:sp>
          <p:sp>
            <p:nvSpPr>
              <p:cNvPr id="71" name="Text Box 154"/>
              <p:cNvSpPr txBox="1">
                <a:spLocks noChangeArrowheads="1"/>
              </p:cNvSpPr>
              <p:nvPr/>
            </p:nvSpPr>
            <p:spPr bwMode="auto">
              <a:xfrm>
                <a:off x="4000496" y="2889249"/>
                <a:ext cx="327334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>
                    <a:solidFill>
                      <a:srgbClr val="FF0000"/>
                    </a:solidFill>
                  </a:rPr>
                  <a:t>y</a:t>
                </a:r>
              </a:p>
            </p:txBody>
          </p:sp>
          <p:sp>
            <p:nvSpPr>
              <p:cNvPr id="72" name="Text Box 155"/>
              <p:cNvSpPr txBox="1">
                <a:spLocks noChangeArrowheads="1"/>
              </p:cNvSpPr>
              <p:nvPr/>
            </p:nvSpPr>
            <p:spPr bwMode="auto">
              <a:xfrm>
                <a:off x="3732209" y="5143512"/>
                <a:ext cx="341760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>
                    <a:solidFill>
                      <a:srgbClr val="FF0000"/>
                    </a:solidFill>
                  </a:rPr>
                  <a:t>o</a:t>
                </a:r>
              </a:p>
            </p:txBody>
          </p:sp>
          <p:sp>
            <p:nvSpPr>
              <p:cNvPr id="73" name="Text Box 156"/>
              <p:cNvSpPr txBox="1">
                <a:spLocks noChangeArrowheads="1"/>
              </p:cNvSpPr>
              <p:nvPr/>
            </p:nvSpPr>
            <p:spPr bwMode="auto">
              <a:xfrm>
                <a:off x="3519483" y="5214951"/>
                <a:ext cx="412292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 dirty="0">
                    <a:solidFill>
                      <a:srgbClr val="FF0000"/>
                    </a:solidFill>
                  </a:rPr>
                  <a:t>-1</a:t>
                </a:r>
              </a:p>
            </p:txBody>
          </p:sp>
          <p:sp>
            <p:nvSpPr>
              <p:cNvPr id="74" name="Text Box 157"/>
              <p:cNvSpPr txBox="1">
                <a:spLocks noChangeArrowheads="1"/>
              </p:cNvSpPr>
              <p:nvPr/>
            </p:nvSpPr>
            <p:spPr bwMode="auto">
              <a:xfrm>
                <a:off x="3214678" y="5214951"/>
                <a:ext cx="412292" cy="533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 dirty="0">
                    <a:solidFill>
                      <a:srgbClr val="FF0000"/>
                    </a:solidFill>
                  </a:rPr>
                  <a:t>-2</a:t>
                </a:r>
              </a:p>
            </p:txBody>
          </p:sp>
        </p:grpSp>
        <p:sp>
          <p:nvSpPr>
            <p:cNvPr id="83" name="Line 126"/>
            <p:cNvSpPr>
              <a:spLocks noChangeShapeType="1"/>
            </p:cNvSpPr>
            <p:nvPr/>
          </p:nvSpPr>
          <p:spPr bwMode="auto">
            <a:xfrm>
              <a:off x="4357686" y="3214686"/>
              <a:ext cx="0" cy="3455988"/>
            </a:xfrm>
            <a:prstGeom prst="line">
              <a:avLst/>
            </a:prstGeom>
            <a:noFill/>
            <a:ln w="9525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aphicFrame>
        <p:nvGraphicFramePr>
          <p:cNvPr id="29699" name="Object 3"/>
          <p:cNvGraphicFramePr>
            <a:graphicFrameLocks noChangeAspect="1"/>
          </p:cNvGraphicFramePr>
          <p:nvPr/>
        </p:nvGraphicFramePr>
        <p:xfrm>
          <a:off x="4981575" y="214313"/>
          <a:ext cx="2825750" cy="571500"/>
        </p:xfrm>
        <a:graphic>
          <a:graphicData uri="http://schemas.openxmlformats.org/presentationml/2006/ole">
            <p:oleObj spid="_x0000_s29699" name="Equation" r:id="rId4" imgW="914400" imgH="20304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2" grpId="0" animBg="1"/>
      <p:bldP spid="13" grpId="0" animBg="1"/>
      <p:bldP spid="14" grpId="0" animBg="1"/>
      <p:bldP spid="15" grpId="0" animBg="1"/>
      <p:bldP spid="23" grpId="0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ChangeArrowheads="1"/>
          </p:cNvSpPr>
          <p:nvPr/>
        </p:nvSpPr>
        <p:spPr bwMode="auto">
          <a:xfrm>
            <a:off x="1000125" y="0"/>
            <a:ext cx="17272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练习</a:t>
            </a:r>
            <a:r>
              <a:rPr lang="en-US" altLang="zh-CN" sz="4400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9892" y="535767"/>
            <a:ext cx="875982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下表列出了函数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ax</a:t>
            </a:r>
            <a:r>
              <a:rPr lang="en-US" altLang="zh-CN" sz="28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bx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是常数，且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≠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）部分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的对应值，那么方程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ax</a:t>
            </a:r>
            <a:r>
              <a:rPr lang="en-US" altLang="zh-CN" sz="28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bx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=0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的一个根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的取值范围是（      ）</a:t>
            </a:r>
            <a:endParaRPr lang="en-US" altLang="zh-CN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altLang="zh-CN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   A.6.17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＜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＜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6.18            B.6.18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＜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＜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6.19  </a:t>
            </a:r>
          </a:p>
          <a:p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  C.6.19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＜</a:t>
            </a:r>
            <a:r>
              <a:rPr lang="en-US" altLang="zh-CN" sz="28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＜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6.20            D.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无法确定</a:t>
            </a:r>
            <a:endParaRPr lang="zh-CN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428728" y="2071684"/>
          <a:ext cx="6096000" cy="99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8862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lang="zh-CN" altLang="en-US" sz="2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6.17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6.18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6.19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6.20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zh-CN" altLang="en-US" sz="2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-0.03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-0.01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0.02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0.04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34290" marB="3429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428860" y="1344033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5"/>
          <p:cNvSpPr>
            <a:spLocks noChangeArrowheads="1"/>
          </p:cNvSpPr>
          <p:nvPr/>
        </p:nvSpPr>
        <p:spPr bwMode="auto">
          <a:xfrm>
            <a:off x="0" y="0"/>
            <a:ext cx="885825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例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</a:rPr>
              <a:t>3.</a:t>
            </a:r>
            <a:r>
              <a:rPr lang="zh-CN" altLang="en-US" sz="2800" dirty="0">
                <a:latin typeface="Times New Roman" pitchFamily="18" charset="0"/>
              </a:rPr>
              <a:t>已知二次函数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en-US" altLang="zh-CN" sz="2800" dirty="0">
                <a:latin typeface="Times New Roman" pitchFamily="18" charset="0"/>
              </a:rPr>
              <a:t>=</a:t>
            </a:r>
            <a:r>
              <a:rPr lang="en-US" altLang="zh-CN" sz="2800" i="1" dirty="0">
                <a:latin typeface="Times New Roman" pitchFamily="18" charset="0"/>
              </a:rPr>
              <a:t>ax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bx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c</a:t>
            </a:r>
            <a:r>
              <a:rPr lang="zh-CN" altLang="en-US" sz="2800" dirty="0">
                <a:latin typeface="Times New Roman" pitchFamily="18" charset="0"/>
              </a:rPr>
              <a:t>的图象如图所示．下列结论：①</a:t>
            </a:r>
            <a:r>
              <a:rPr lang="en-US" altLang="zh-CN" sz="2800" i="1" dirty="0" err="1">
                <a:latin typeface="Times New Roman" pitchFamily="18" charset="0"/>
              </a:rPr>
              <a:t>abc</a:t>
            </a:r>
            <a:r>
              <a:rPr lang="zh-CN" altLang="en-US" sz="2800" dirty="0">
                <a:latin typeface="Times New Roman" pitchFamily="18" charset="0"/>
              </a:rPr>
              <a:t>＞</a:t>
            </a:r>
            <a:r>
              <a:rPr lang="en-US" altLang="zh-CN" sz="2800" dirty="0">
                <a:latin typeface="Times New Roman" pitchFamily="18" charset="0"/>
              </a:rPr>
              <a:t>0</a:t>
            </a:r>
            <a:r>
              <a:rPr lang="zh-CN" altLang="en-US" sz="2800" dirty="0">
                <a:latin typeface="Times New Roman" pitchFamily="18" charset="0"/>
              </a:rPr>
              <a:t>；②</a:t>
            </a:r>
            <a:r>
              <a:rPr lang="en-US" altLang="zh-CN" sz="2800" i="1" dirty="0">
                <a:latin typeface="Times New Roman" pitchFamily="18" charset="0"/>
              </a:rPr>
              <a:t>b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dirty="0">
                <a:latin typeface="Times New Roman" pitchFamily="18" charset="0"/>
              </a:rPr>
              <a:t>-4</a:t>
            </a:r>
            <a:r>
              <a:rPr lang="en-US" altLang="zh-CN" sz="2800" i="1" dirty="0">
                <a:latin typeface="Times New Roman" pitchFamily="18" charset="0"/>
              </a:rPr>
              <a:t>ac</a:t>
            </a:r>
            <a:r>
              <a:rPr lang="zh-CN" altLang="en-US" sz="2800" dirty="0">
                <a:latin typeface="Times New Roman" pitchFamily="18" charset="0"/>
              </a:rPr>
              <a:t>＞</a:t>
            </a:r>
            <a:r>
              <a:rPr lang="en-US" altLang="zh-CN" sz="2800" dirty="0">
                <a:latin typeface="Times New Roman" pitchFamily="18" charset="0"/>
              </a:rPr>
              <a:t>0</a:t>
            </a:r>
            <a:r>
              <a:rPr lang="zh-CN" altLang="en-US" sz="2800" dirty="0">
                <a:latin typeface="Times New Roman" pitchFamily="18" charset="0"/>
              </a:rPr>
              <a:t>；③</a:t>
            </a:r>
            <a:r>
              <a:rPr lang="en-US" altLang="zh-CN" sz="2800" i="1" dirty="0" err="1">
                <a:latin typeface="Times New Roman" pitchFamily="18" charset="0"/>
              </a:rPr>
              <a:t>a</a:t>
            </a:r>
            <a:r>
              <a:rPr lang="en-US" altLang="zh-CN" sz="2800" dirty="0" err="1">
                <a:latin typeface="Times New Roman" pitchFamily="18" charset="0"/>
              </a:rPr>
              <a:t>+</a:t>
            </a:r>
            <a:r>
              <a:rPr lang="en-US" altLang="zh-CN" sz="2800" i="1" dirty="0" err="1">
                <a:latin typeface="Times New Roman" pitchFamily="18" charset="0"/>
              </a:rPr>
              <a:t>b</a:t>
            </a:r>
            <a:r>
              <a:rPr lang="en-US" altLang="zh-CN" sz="2800" dirty="0" err="1">
                <a:latin typeface="Times New Roman" pitchFamily="18" charset="0"/>
              </a:rPr>
              <a:t>+</a:t>
            </a:r>
            <a:r>
              <a:rPr lang="en-US" altLang="zh-CN" sz="2800" i="1" dirty="0" err="1">
                <a:latin typeface="Times New Roman" pitchFamily="18" charset="0"/>
              </a:rPr>
              <a:t>c</a:t>
            </a:r>
            <a:r>
              <a:rPr lang="zh-CN" altLang="en-US" sz="2800" dirty="0">
                <a:latin typeface="Times New Roman" pitchFamily="18" charset="0"/>
              </a:rPr>
              <a:t>＜</a:t>
            </a:r>
            <a:r>
              <a:rPr lang="en-US" altLang="zh-CN" sz="2800" dirty="0">
                <a:latin typeface="Times New Roman" pitchFamily="18" charset="0"/>
              </a:rPr>
              <a:t>0</a:t>
            </a:r>
            <a:r>
              <a:rPr lang="zh-CN" altLang="en-US" sz="2800" dirty="0">
                <a:latin typeface="Times New Roman" pitchFamily="18" charset="0"/>
              </a:rPr>
              <a:t>；④</a:t>
            </a:r>
            <a:r>
              <a:rPr lang="en-US" altLang="zh-CN" sz="2800" dirty="0">
                <a:latin typeface="Times New Roman" pitchFamily="18" charset="0"/>
              </a:rPr>
              <a:t>2</a:t>
            </a:r>
            <a:r>
              <a:rPr lang="en-US" altLang="zh-CN" sz="2800" i="1" dirty="0">
                <a:latin typeface="Times New Roman" pitchFamily="18" charset="0"/>
              </a:rPr>
              <a:t>a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b</a:t>
            </a:r>
            <a:r>
              <a:rPr lang="zh-CN" altLang="en-US" sz="2800" dirty="0">
                <a:latin typeface="Times New Roman" pitchFamily="18" charset="0"/>
              </a:rPr>
              <a:t>＜</a:t>
            </a:r>
            <a:r>
              <a:rPr lang="en-US" altLang="zh-CN" sz="2800" dirty="0">
                <a:latin typeface="Times New Roman" pitchFamily="18" charset="0"/>
              </a:rPr>
              <a:t>0</a:t>
            </a:r>
            <a:r>
              <a:rPr lang="zh-CN" altLang="en-US" sz="2800" dirty="0">
                <a:latin typeface="Times New Roman" pitchFamily="18" charset="0"/>
              </a:rPr>
              <a:t>，其中结论正确的个数是（　　）</a:t>
            </a:r>
          </a:p>
          <a:p>
            <a:r>
              <a:rPr lang="zh-CN" altLang="en-US" sz="2800" dirty="0">
                <a:latin typeface="Times New Roman" pitchFamily="18" charset="0"/>
              </a:rPr>
              <a:t>       </a:t>
            </a:r>
            <a:r>
              <a:rPr lang="en-US" altLang="zh-CN" sz="2800" dirty="0">
                <a:latin typeface="Times New Roman" pitchFamily="18" charset="0"/>
              </a:rPr>
              <a:t>A.4           B.3          C.2           D.1</a:t>
            </a:r>
          </a:p>
        </p:txBody>
      </p:sp>
      <p:pic>
        <p:nvPicPr>
          <p:cNvPr id="3077" name="Picture 12" descr="f54ebb9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714494"/>
            <a:ext cx="3455988" cy="3286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203" name="Text Box 19"/>
          <p:cNvSpPr txBox="1">
            <a:spLocks noChangeArrowheads="1"/>
          </p:cNvSpPr>
          <p:nvPr/>
        </p:nvSpPr>
        <p:spPr bwMode="auto">
          <a:xfrm>
            <a:off x="4214814" y="857238"/>
            <a:ext cx="423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20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ChangeArrowheads="1"/>
          </p:cNvSpPr>
          <p:nvPr/>
        </p:nvSpPr>
        <p:spPr bwMode="auto">
          <a:xfrm>
            <a:off x="1" y="0"/>
            <a:ext cx="8893175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</a:rPr>
              <a:t>归纳</a:t>
            </a:r>
            <a:r>
              <a:rPr lang="en-US" altLang="zh-CN" sz="4400" dirty="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</a:rPr>
              <a:t>3</a:t>
            </a:r>
          </a:p>
          <a:p>
            <a:r>
              <a:rPr lang="en-US" altLang="zh-CN" sz="2800" dirty="0">
                <a:latin typeface="Times New Roman" pitchFamily="18" charset="0"/>
              </a:rPr>
              <a:t>    1.</a:t>
            </a:r>
            <a:r>
              <a:rPr lang="en-US" altLang="zh-CN" sz="2800" i="1" dirty="0">
                <a:latin typeface="Times New Roman" pitchFamily="18" charset="0"/>
              </a:rPr>
              <a:t>a</a:t>
            </a:r>
            <a:r>
              <a:rPr lang="zh-CN" altLang="en-US" sz="2800" dirty="0">
                <a:latin typeface="Times New Roman" pitchFamily="18" charset="0"/>
              </a:rPr>
              <a:t>决定开口方向、大小和形状；       </a:t>
            </a:r>
          </a:p>
          <a:p>
            <a:r>
              <a:rPr lang="zh-CN" altLang="en-US" sz="2800" dirty="0">
                <a:latin typeface="Times New Roman" pitchFamily="18" charset="0"/>
              </a:rPr>
              <a:t>    </a:t>
            </a:r>
            <a:r>
              <a:rPr lang="en-US" altLang="zh-CN" sz="2800" dirty="0">
                <a:latin typeface="Times New Roman" pitchFamily="18" charset="0"/>
              </a:rPr>
              <a:t>2.</a:t>
            </a:r>
            <a:r>
              <a:rPr lang="en-US" altLang="zh-CN" sz="2800" i="1" dirty="0">
                <a:latin typeface="Times New Roman" pitchFamily="18" charset="0"/>
              </a:rPr>
              <a:t>a</a:t>
            </a:r>
            <a:r>
              <a:rPr lang="zh-CN" altLang="en-US" sz="2800" dirty="0">
                <a:latin typeface="Times New Roman" pitchFamily="18" charset="0"/>
              </a:rPr>
              <a:t>与</a:t>
            </a:r>
            <a:r>
              <a:rPr lang="en-US" altLang="zh-CN" sz="2800" i="1" dirty="0">
                <a:latin typeface="Times New Roman" pitchFamily="18" charset="0"/>
              </a:rPr>
              <a:t>b</a:t>
            </a:r>
            <a:r>
              <a:rPr lang="zh-CN" altLang="en-US" sz="2800" dirty="0">
                <a:latin typeface="Times New Roman" pitchFamily="18" charset="0"/>
              </a:rPr>
              <a:t>决定对称轴位置；       </a:t>
            </a:r>
          </a:p>
          <a:p>
            <a:r>
              <a:rPr lang="zh-CN" altLang="en-US" sz="2800" dirty="0">
                <a:latin typeface="Times New Roman" pitchFamily="18" charset="0"/>
              </a:rPr>
              <a:t>    </a:t>
            </a:r>
            <a:r>
              <a:rPr lang="en-US" altLang="zh-CN" sz="2800" dirty="0">
                <a:latin typeface="Times New Roman" pitchFamily="18" charset="0"/>
              </a:rPr>
              <a:t>3.</a:t>
            </a:r>
            <a:r>
              <a:rPr lang="en-US" altLang="zh-CN" sz="2800" i="1" dirty="0">
                <a:latin typeface="Times New Roman" pitchFamily="18" charset="0"/>
              </a:rPr>
              <a:t>c</a:t>
            </a:r>
            <a:r>
              <a:rPr lang="zh-CN" altLang="en-US" sz="2800" dirty="0">
                <a:latin typeface="Times New Roman" pitchFamily="18" charset="0"/>
              </a:rPr>
              <a:t>决定抛物线与</a:t>
            </a:r>
            <a:r>
              <a:rPr lang="en-US" altLang="zh-CN" sz="2800" dirty="0">
                <a:latin typeface="Times New Roman" pitchFamily="18" charset="0"/>
              </a:rPr>
              <a:t>y</a:t>
            </a:r>
            <a:r>
              <a:rPr lang="zh-CN" altLang="en-US" sz="2800" dirty="0">
                <a:latin typeface="Times New Roman" pitchFamily="18" charset="0"/>
              </a:rPr>
              <a:t>轴交点位置</a:t>
            </a:r>
            <a:r>
              <a:rPr lang="en-US" altLang="zh-CN" sz="2800" dirty="0">
                <a:latin typeface="Times New Roman" pitchFamily="18" charset="0"/>
              </a:rPr>
              <a:t>.</a:t>
            </a:r>
          </a:p>
        </p:txBody>
      </p:sp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539750" y="2030030"/>
            <a:ext cx="73420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latin typeface="Times New Roman" pitchFamily="18" charset="0"/>
              </a:rPr>
              <a:t>1.a</a:t>
            </a:r>
            <a:r>
              <a:rPr lang="zh-CN" altLang="en-US" sz="2800">
                <a:latin typeface="Times New Roman" pitchFamily="18" charset="0"/>
              </a:rPr>
              <a:t>的符号由开口方向决定：</a:t>
            </a:r>
          </a:p>
          <a:p>
            <a:r>
              <a:rPr lang="zh-CN" altLang="en-US" sz="2800">
                <a:latin typeface="Times New Roman" pitchFamily="18" charset="0"/>
              </a:rPr>
              <a:t>    开口向上            </a:t>
            </a:r>
            <a:r>
              <a:rPr lang="en-US" altLang="zh-CN" sz="2800">
                <a:latin typeface="Times New Roman" pitchFamily="18" charset="0"/>
              </a:rPr>
              <a:t>a&gt;0</a:t>
            </a:r>
            <a:r>
              <a:rPr lang="zh-CN" altLang="en-US" sz="2800">
                <a:latin typeface="Times New Roman" pitchFamily="18" charset="0"/>
              </a:rPr>
              <a:t>；开口向下              </a:t>
            </a:r>
            <a:r>
              <a:rPr lang="en-US" altLang="zh-CN" sz="2800">
                <a:latin typeface="Times New Roman" pitchFamily="18" charset="0"/>
              </a:rPr>
              <a:t>a&lt;0.</a:t>
            </a:r>
          </a:p>
        </p:txBody>
      </p:sp>
      <p:sp>
        <p:nvSpPr>
          <p:cNvPr id="100359" name="AutoShape 7"/>
          <p:cNvSpPr>
            <a:spLocks noChangeArrowheads="1"/>
          </p:cNvSpPr>
          <p:nvPr/>
        </p:nvSpPr>
        <p:spPr bwMode="auto">
          <a:xfrm flipV="1">
            <a:off x="2413000" y="2714626"/>
            <a:ext cx="1079500" cy="53579"/>
          </a:xfrm>
          <a:prstGeom prst="leftRightArrow">
            <a:avLst>
              <a:gd name="adj1" fmla="val 50000"/>
              <a:gd name="adj2" fmla="val 30222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0360" name="AutoShape 8"/>
          <p:cNvSpPr>
            <a:spLocks noChangeArrowheads="1"/>
          </p:cNvSpPr>
          <p:nvPr/>
        </p:nvSpPr>
        <p:spPr bwMode="auto">
          <a:xfrm flipV="1">
            <a:off x="5940425" y="2732485"/>
            <a:ext cx="1079500" cy="53579"/>
          </a:xfrm>
          <a:prstGeom prst="leftRightArrow">
            <a:avLst>
              <a:gd name="adj1" fmla="val 50000"/>
              <a:gd name="adj2" fmla="val 30222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571520" y="2037155"/>
            <a:ext cx="6688138" cy="2677715"/>
            <a:chOff x="-3799" y="286"/>
            <a:chExt cx="4213" cy="2249"/>
          </a:xfrm>
        </p:grpSpPr>
        <p:sp>
          <p:nvSpPr>
            <p:cNvPr id="13324" name="Text Box 10"/>
            <p:cNvSpPr txBox="1">
              <a:spLocks noChangeArrowheads="1"/>
            </p:cNvSpPr>
            <p:nvPr/>
          </p:nvSpPr>
          <p:spPr bwMode="auto">
            <a:xfrm>
              <a:off x="-3799" y="286"/>
              <a:ext cx="4213" cy="22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latin typeface="Times New Roman" pitchFamily="18" charset="0"/>
                </a:rPr>
                <a:t>2.b</a:t>
              </a:r>
              <a:r>
                <a:rPr lang="zh-CN" altLang="en-US" sz="2800" dirty="0">
                  <a:latin typeface="Times New Roman" pitchFamily="18" charset="0"/>
                </a:rPr>
                <a:t>的符号由</a:t>
              </a:r>
              <a:r>
                <a:rPr lang="en-US" altLang="zh-CN" sz="2800" dirty="0">
                  <a:latin typeface="Times New Roman" pitchFamily="18" charset="0"/>
                </a:rPr>
                <a:t>a</a:t>
              </a:r>
              <a:r>
                <a:rPr lang="zh-CN" altLang="en-US" sz="2800" dirty="0">
                  <a:latin typeface="Times New Roman" pitchFamily="18" charset="0"/>
                </a:rPr>
                <a:t>与对称轴的位置决定：</a:t>
              </a:r>
            </a:p>
            <a:p>
              <a:r>
                <a:rPr lang="zh-CN" altLang="en-US" sz="2800" dirty="0">
                  <a:latin typeface="Times New Roman" pitchFamily="18" charset="0"/>
                </a:rPr>
                <a:t>     ①对称轴在</a:t>
              </a:r>
              <a:r>
                <a:rPr lang="en-US" altLang="zh-CN" sz="2800" dirty="0">
                  <a:latin typeface="Times New Roman" pitchFamily="18" charset="0"/>
                </a:rPr>
                <a:t>y</a:t>
              </a:r>
              <a:r>
                <a:rPr lang="zh-CN" altLang="en-US" sz="2800" dirty="0">
                  <a:latin typeface="Times New Roman" pitchFamily="18" charset="0"/>
                </a:rPr>
                <a:t>轴的左侧             </a:t>
              </a:r>
              <a:r>
                <a:rPr lang="en-US" altLang="zh-CN" sz="2800" dirty="0">
                  <a:latin typeface="Times New Roman" pitchFamily="18" charset="0"/>
                </a:rPr>
                <a:t>a</a:t>
              </a:r>
              <a:r>
                <a:rPr lang="zh-CN" altLang="en-US" sz="2800" dirty="0">
                  <a:latin typeface="Times New Roman" pitchFamily="18" charset="0"/>
                </a:rPr>
                <a:t>、</a:t>
              </a:r>
              <a:r>
                <a:rPr lang="en-US" altLang="zh-CN" sz="2800" dirty="0">
                  <a:latin typeface="Times New Roman" pitchFamily="18" charset="0"/>
                </a:rPr>
                <a:t>b</a:t>
              </a:r>
              <a:r>
                <a:rPr lang="zh-CN" altLang="en-US" sz="2800" dirty="0">
                  <a:latin typeface="Times New Roman" pitchFamily="18" charset="0"/>
                </a:rPr>
                <a:t>同号</a:t>
              </a:r>
            </a:p>
            <a:p>
              <a:r>
                <a:rPr lang="zh-CN" altLang="en-US" sz="2800" dirty="0">
                  <a:latin typeface="Times New Roman" pitchFamily="18" charset="0"/>
                </a:rPr>
                <a:t>     </a:t>
              </a:r>
            </a:p>
            <a:p>
              <a:r>
                <a:rPr lang="zh-CN" altLang="en-US" sz="2800" dirty="0">
                  <a:latin typeface="Times New Roman" pitchFamily="18" charset="0"/>
                </a:rPr>
                <a:t>     ②对称轴在</a:t>
              </a:r>
              <a:r>
                <a:rPr lang="en-US" altLang="zh-CN" sz="2800" dirty="0">
                  <a:latin typeface="Times New Roman" pitchFamily="18" charset="0"/>
                </a:rPr>
                <a:t>y</a:t>
              </a:r>
              <a:r>
                <a:rPr lang="zh-CN" altLang="en-US" sz="2800" dirty="0">
                  <a:latin typeface="Times New Roman" pitchFamily="18" charset="0"/>
                </a:rPr>
                <a:t>轴的右侧             </a:t>
              </a:r>
              <a:r>
                <a:rPr lang="en-US" altLang="zh-CN" sz="2800" dirty="0">
                  <a:latin typeface="Times New Roman" pitchFamily="18" charset="0"/>
                </a:rPr>
                <a:t>a</a:t>
              </a:r>
              <a:r>
                <a:rPr lang="zh-CN" altLang="en-US" sz="2800" dirty="0">
                  <a:latin typeface="Times New Roman" pitchFamily="18" charset="0"/>
                </a:rPr>
                <a:t>、</a:t>
              </a:r>
              <a:r>
                <a:rPr lang="en-US" altLang="zh-CN" sz="2800" dirty="0">
                  <a:latin typeface="Times New Roman" pitchFamily="18" charset="0"/>
                </a:rPr>
                <a:t>b</a:t>
              </a:r>
              <a:r>
                <a:rPr lang="zh-CN" altLang="en-US" sz="2800" dirty="0">
                  <a:latin typeface="Times New Roman" pitchFamily="18" charset="0"/>
                </a:rPr>
                <a:t>异号</a:t>
              </a:r>
            </a:p>
            <a:p>
              <a:r>
                <a:rPr lang="zh-CN" altLang="en-US" sz="2800" dirty="0">
                  <a:latin typeface="Times New Roman" pitchFamily="18" charset="0"/>
                </a:rPr>
                <a:t>    </a:t>
              </a:r>
            </a:p>
            <a:p>
              <a:r>
                <a:rPr lang="zh-CN" altLang="en-US" sz="2800" dirty="0">
                  <a:latin typeface="Times New Roman" pitchFamily="18" charset="0"/>
                </a:rPr>
                <a:t>     ③对称轴是</a:t>
              </a:r>
              <a:r>
                <a:rPr lang="en-US" altLang="zh-CN" sz="2800" dirty="0">
                  <a:latin typeface="Times New Roman" pitchFamily="18" charset="0"/>
                </a:rPr>
                <a:t>y</a:t>
              </a:r>
              <a:r>
                <a:rPr lang="zh-CN" altLang="en-US" sz="2800" dirty="0">
                  <a:latin typeface="Times New Roman" pitchFamily="18" charset="0"/>
                </a:rPr>
                <a:t>轴             </a:t>
              </a:r>
              <a:r>
                <a:rPr lang="en-US" altLang="zh-CN" sz="2800" dirty="0">
                  <a:latin typeface="Times New Roman" pitchFamily="18" charset="0"/>
                </a:rPr>
                <a:t>b=0</a:t>
              </a:r>
            </a:p>
          </p:txBody>
        </p:sp>
        <p:sp>
          <p:nvSpPr>
            <p:cNvPr id="13325" name="AutoShape 11"/>
            <p:cNvSpPr>
              <a:spLocks noChangeArrowheads="1"/>
            </p:cNvSpPr>
            <p:nvPr/>
          </p:nvSpPr>
          <p:spPr bwMode="auto">
            <a:xfrm flipV="1">
              <a:off x="-1324" y="855"/>
              <a:ext cx="680" cy="45"/>
            </a:xfrm>
            <a:prstGeom prst="leftRightArrow">
              <a:avLst>
                <a:gd name="adj1" fmla="val 50000"/>
                <a:gd name="adj2" fmla="val 302222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6" name="AutoShape 12"/>
            <p:cNvSpPr>
              <a:spLocks noChangeArrowheads="1"/>
            </p:cNvSpPr>
            <p:nvPr/>
          </p:nvSpPr>
          <p:spPr bwMode="auto">
            <a:xfrm flipV="1">
              <a:off x="-1234" y="1575"/>
              <a:ext cx="680" cy="45"/>
            </a:xfrm>
            <a:prstGeom prst="leftRightArrow">
              <a:avLst>
                <a:gd name="adj1" fmla="val 50000"/>
                <a:gd name="adj2" fmla="val 302222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7" name="AutoShape 13"/>
            <p:cNvSpPr>
              <a:spLocks noChangeArrowheads="1"/>
            </p:cNvSpPr>
            <p:nvPr/>
          </p:nvSpPr>
          <p:spPr bwMode="auto">
            <a:xfrm flipV="1">
              <a:off x="-1909" y="2295"/>
              <a:ext cx="680" cy="45"/>
            </a:xfrm>
            <a:prstGeom prst="leftRightArrow">
              <a:avLst>
                <a:gd name="adj1" fmla="val 50000"/>
                <a:gd name="adj2" fmla="val 302222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573110" y="2037173"/>
            <a:ext cx="7285038" cy="2677717"/>
            <a:chOff x="-90" y="2370"/>
            <a:chExt cx="4589" cy="2249"/>
          </a:xfrm>
        </p:grpSpPr>
        <p:sp>
          <p:nvSpPr>
            <p:cNvPr id="13320" name="Text Box 15"/>
            <p:cNvSpPr txBox="1">
              <a:spLocks noChangeArrowheads="1"/>
            </p:cNvSpPr>
            <p:nvPr/>
          </p:nvSpPr>
          <p:spPr bwMode="auto">
            <a:xfrm>
              <a:off x="-90" y="2370"/>
              <a:ext cx="4589" cy="22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latin typeface="Times New Roman" pitchFamily="18" charset="0"/>
                </a:rPr>
                <a:t>3.c</a:t>
              </a:r>
              <a:r>
                <a:rPr lang="zh-CN" altLang="en-US" sz="2800" dirty="0">
                  <a:latin typeface="Times New Roman" pitchFamily="18" charset="0"/>
                </a:rPr>
                <a:t>的符号由抛物线与</a:t>
              </a:r>
              <a:r>
                <a:rPr lang="en-US" altLang="zh-CN" sz="2800" dirty="0">
                  <a:latin typeface="Times New Roman" pitchFamily="18" charset="0"/>
                </a:rPr>
                <a:t>y</a:t>
              </a:r>
              <a:r>
                <a:rPr lang="zh-CN" altLang="en-US" sz="2800" dirty="0">
                  <a:latin typeface="Times New Roman" pitchFamily="18" charset="0"/>
                </a:rPr>
                <a:t>轴的交点的位置决定：</a:t>
              </a:r>
            </a:p>
            <a:p>
              <a:r>
                <a:rPr lang="zh-CN" altLang="en-US" sz="2800" dirty="0">
                  <a:latin typeface="Times New Roman" pitchFamily="18" charset="0"/>
                </a:rPr>
                <a:t>     ①点（</a:t>
              </a:r>
              <a:r>
                <a:rPr lang="en-US" altLang="zh-CN" sz="2800" dirty="0">
                  <a:latin typeface="Times New Roman" pitchFamily="18" charset="0"/>
                </a:rPr>
                <a:t>0</a:t>
              </a:r>
              <a:r>
                <a:rPr lang="zh-CN" altLang="en-US" sz="2800" dirty="0">
                  <a:latin typeface="Times New Roman" pitchFamily="18" charset="0"/>
                </a:rPr>
                <a:t>，</a:t>
              </a:r>
              <a:r>
                <a:rPr lang="en-US" altLang="zh-CN" sz="2800" dirty="0">
                  <a:latin typeface="Times New Roman" pitchFamily="18" charset="0"/>
                </a:rPr>
                <a:t>c</a:t>
              </a:r>
              <a:r>
                <a:rPr lang="zh-CN" altLang="en-US" sz="2800" dirty="0">
                  <a:latin typeface="Times New Roman" pitchFamily="18" charset="0"/>
                </a:rPr>
                <a:t>）在</a:t>
              </a:r>
              <a:r>
                <a:rPr lang="en-US" altLang="zh-CN" sz="2800" dirty="0">
                  <a:latin typeface="Times New Roman" pitchFamily="18" charset="0"/>
                </a:rPr>
                <a:t>y</a:t>
              </a:r>
              <a:r>
                <a:rPr lang="zh-CN" altLang="en-US" sz="2800" dirty="0">
                  <a:latin typeface="Times New Roman" pitchFamily="18" charset="0"/>
                </a:rPr>
                <a:t>轴正半轴                </a:t>
              </a:r>
              <a:r>
                <a:rPr lang="en-US" altLang="zh-CN" sz="2800" dirty="0">
                  <a:latin typeface="Times New Roman" pitchFamily="18" charset="0"/>
                </a:rPr>
                <a:t>c&gt; 0</a:t>
              </a:r>
              <a:r>
                <a:rPr lang="zh-CN" altLang="en-US" sz="2800" dirty="0">
                  <a:latin typeface="Times New Roman" pitchFamily="18" charset="0"/>
                </a:rPr>
                <a:t>；</a:t>
              </a:r>
            </a:p>
            <a:p>
              <a:r>
                <a:rPr lang="zh-CN" altLang="en-US" sz="2800" dirty="0">
                  <a:latin typeface="Times New Roman" pitchFamily="18" charset="0"/>
                </a:rPr>
                <a:t>     </a:t>
              </a:r>
            </a:p>
            <a:p>
              <a:r>
                <a:rPr lang="zh-CN" altLang="en-US" sz="2800" dirty="0">
                  <a:latin typeface="Times New Roman" pitchFamily="18" charset="0"/>
                </a:rPr>
                <a:t>     ②点（</a:t>
              </a:r>
              <a:r>
                <a:rPr lang="en-US" altLang="zh-CN" sz="2800" dirty="0">
                  <a:latin typeface="Times New Roman" pitchFamily="18" charset="0"/>
                </a:rPr>
                <a:t>0</a:t>
              </a:r>
              <a:r>
                <a:rPr lang="zh-CN" altLang="en-US" sz="2800" dirty="0">
                  <a:latin typeface="Times New Roman" pitchFamily="18" charset="0"/>
                </a:rPr>
                <a:t>，</a:t>
              </a:r>
              <a:r>
                <a:rPr lang="en-US" altLang="zh-CN" sz="2800" dirty="0">
                  <a:latin typeface="Times New Roman" pitchFamily="18" charset="0"/>
                </a:rPr>
                <a:t>c</a:t>
              </a:r>
              <a:r>
                <a:rPr lang="zh-CN" altLang="en-US" sz="2800" dirty="0">
                  <a:latin typeface="Times New Roman" pitchFamily="18" charset="0"/>
                </a:rPr>
                <a:t>）在原点             </a:t>
              </a:r>
              <a:r>
                <a:rPr lang="en-US" altLang="zh-CN" sz="2800" dirty="0">
                  <a:latin typeface="Times New Roman" pitchFamily="18" charset="0"/>
                </a:rPr>
                <a:t>c=0</a:t>
              </a:r>
              <a:r>
                <a:rPr lang="zh-CN" altLang="en-US" sz="2800" dirty="0">
                  <a:latin typeface="Times New Roman" pitchFamily="18" charset="0"/>
                </a:rPr>
                <a:t>；   </a:t>
              </a:r>
            </a:p>
            <a:p>
              <a:r>
                <a:rPr lang="zh-CN" altLang="en-US" sz="2800" dirty="0">
                  <a:latin typeface="Times New Roman" pitchFamily="18" charset="0"/>
                </a:rPr>
                <a:t>     </a:t>
              </a:r>
            </a:p>
            <a:p>
              <a:r>
                <a:rPr lang="zh-CN" altLang="en-US" sz="2800" dirty="0">
                  <a:latin typeface="Times New Roman" pitchFamily="18" charset="0"/>
                </a:rPr>
                <a:t>     ③点（</a:t>
              </a:r>
              <a:r>
                <a:rPr lang="en-US" altLang="zh-CN" sz="2800" dirty="0">
                  <a:latin typeface="Times New Roman" pitchFamily="18" charset="0"/>
                </a:rPr>
                <a:t>0</a:t>
              </a:r>
              <a:r>
                <a:rPr lang="zh-CN" altLang="en-US" sz="2800" dirty="0">
                  <a:latin typeface="Times New Roman" pitchFamily="18" charset="0"/>
                </a:rPr>
                <a:t>，</a:t>
              </a:r>
              <a:r>
                <a:rPr lang="en-US" altLang="zh-CN" sz="2800" dirty="0">
                  <a:latin typeface="Times New Roman" pitchFamily="18" charset="0"/>
                </a:rPr>
                <a:t>c</a:t>
              </a:r>
              <a:r>
                <a:rPr lang="zh-CN" altLang="en-US" sz="2800" dirty="0">
                  <a:latin typeface="Times New Roman" pitchFamily="18" charset="0"/>
                </a:rPr>
                <a:t>）在</a:t>
              </a:r>
              <a:r>
                <a:rPr lang="en-US" altLang="zh-CN" sz="2800" dirty="0">
                  <a:latin typeface="Times New Roman" pitchFamily="18" charset="0"/>
                </a:rPr>
                <a:t>y</a:t>
              </a:r>
              <a:r>
                <a:rPr lang="zh-CN" altLang="en-US" sz="2800" dirty="0">
                  <a:latin typeface="Times New Roman" pitchFamily="18" charset="0"/>
                </a:rPr>
                <a:t>轴负半轴              </a:t>
              </a:r>
              <a:r>
                <a:rPr lang="en-US" altLang="zh-CN" sz="2800" dirty="0">
                  <a:latin typeface="Times New Roman" pitchFamily="18" charset="0"/>
                </a:rPr>
                <a:t>c&lt;0.</a:t>
              </a:r>
            </a:p>
          </p:txBody>
        </p:sp>
        <p:sp>
          <p:nvSpPr>
            <p:cNvPr id="13321" name="AutoShape 16"/>
            <p:cNvSpPr>
              <a:spLocks noChangeArrowheads="1"/>
            </p:cNvSpPr>
            <p:nvPr/>
          </p:nvSpPr>
          <p:spPr bwMode="auto">
            <a:xfrm flipV="1">
              <a:off x="2925" y="2910"/>
              <a:ext cx="680" cy="45"/>
            </a:xfrm>
            <a:prstGeom prst="leftRightArrow">
              <a:avLst>
                <a:gd name="adj1" fmla="val 50000"/>
                <a:gd name="adj2" fmla="val 302222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2" name="AutoShape 17"/>
            <p:cNvSpPr>
              <a:spLocks noChangeArrowheads="1"/>
            </p:cNvSpPr>
            <p:nvPr/>
          </p:nvSpPr>
          <p:spPr bwMode="auto">
            <a:xfrm flipV="1">
              <a:off x="2340" y="3645"/>
              <a:ext cx="680" cy="45"/>
            </a:xfrm>
            <a:prstGeom prst="leftRightArrow">
              <a:avLst>
                <a:gd name="adj1" fmla="val 50000"/>
                <a:gd name="adj2" fmla="val 302222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3" name="AutoShape 18"/>
            <p:cNvSpPr>
              <a:spLocks noChangeArrowheads="1"/>
            </p:cNvSpPr>
            <p:nvPr/>
          </p:nvSpPr>
          <p:spPr bwMode="auto">
            <a:xfrm flipV="1">
              <a:off x="2880" y="4350"/>
              <a:ext cx="680" cy="45"/>
            </a:xfrm>
            <a:prstGeom prst="leftRightArrow">
              <a:avLst>
                <a:gd name="adj1" fmla="val 50000"/>
                <a:gd name="adj2" fmla="val 302222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0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1003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1003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8" grpId="0"/>
      <p:bldP spid="100358" grpId="1"/>
      <p:bldP spid="100359" grpId="0" animBg="1"/>
      <p:bldP spid="100359" grpId="1" animBg="1"/>
      <p:bldP spid="100360" grpId="0" animBg="1"/>
      <p:bldP spid="100360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627460"/>
            <a:ext cx="8950325" cy="3038476"/>
            <a:chOff x="0" y="210"/>
            <a:chExt cx="5638" cy="2552"/>
          </a:xfrm>
        </p:grpSpPr>
        <p:sp>
          <p:nvSpPr>
            <p:cNvPr id="14339" name="Text Box 5"/>
            <p:cNvSpPr txBox="1">
              <a:spLocks noChangeArrowheads="1"/>
            </p:cNvSpPr>
            <p:nvPr/>
          </p:nvSpPr>
          <p:spPr bwMode="auto">
            <a:xfrm>
              <a:off x="0" y="210"/>
              <a:ext cx="5638" cy="1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latin typeface="Times New Roman" pitchFamily="18" charset="0"/>
                </a:rPr>
                <a:t>4.</a:t>
              </a:r>
              <a:r>
                <a:rPr lang="zh-CN" altLang="en-US" sz="2800" dirty="0">
                  <a:latin typeface="Times New Roman" pitchFamily="18" charset="0"/>
                </a:rPr>
                <a:t>特别的</a:t>
              </a:r>
              <a:r>
                <a:rPr lang="en-US" altLang="zh-CN" sz="2800" dirty="0">
                  <a:latin typeface="Times New Roman" pitchFamily="18" charset="0"/>
                </a:rPr>
                <a:t>:</a:t>
              </a:r>
            </a:p>
            <a:p>
              <a:r>
                <a:rPr lang="en-US" altLang="zh-CN" sz="2800" dirty="0">
                  <a:latin typeface="Times New Roman" pitchFamily="18" charset="0"/>
                </a:rPr>
                <a:t>    </a:t>
              </a:r>
              <a:r>
                <a:rPr lang="zh-CN" altLang="en-US" sz="2800" dirty="0">
                  <a:latin typeface="Times New Roman" pitchFamily="18" charset="0"/>
                </a:rPr>
                <a:t>当</a:t>
              </a:r>
              <a:r>
                <a:rPr lang="en-US" altLang="zh-CN" sz="2800" dirty="0">
                  <a:latin typeface="Times New Roman" pitchFamily="18" charset="0"/>
                </a:rPr>
                <a:t>x=1</a:t>
              </a:r>
              <a:r>
                <a:rPr lang="zh-CN" altLang="en-US" sz="2800" dirty="0">
                  <a:latin typeface="Times New Roman" pitchFamily="18" charset="0"/>
                </a:rPr>
                <a:t>时，</a:t>
              </a:r>
              <a:r>
                <a:rPr lang="en-US" altLang="zh-CN" sz="2800" dirty="0">
                  <a:latin typeface="Times New Roman" pitchFamily="18" charset="0"/>
                </a:rPr>
                <a:t>y=</a:t>
              </a:r>
              <a:r>
                <a:rPr lang="en-US" altLang="zh-CN" sz="2800" u="sng" dirty="0" err="1">
                  <a:latin typeface="Times New Roman" pitchFamily="18" charset="0"/>
                </a:rPr>
                <a:t>a+b+c</a:t>
              </a:r>
              <a:r>
                <a:rPr lang="zh-CN" altLang="en-US" sz="2800" dirty="0">
                  <a:latin typeface="Times New Roman" pitchFamily="18" charset="0"/>
                </a:rPr>
                <a:t>，对应的点的坐标记为</a:t>
              </a:r>
              <a:r>
                <a:rPr lang="en-US" altLang="zh-CN" sz="2800" dirty="0">
                  <a:latin typeface="Times New Roman" pitchFamily="18" charset="0"/>
                </a:rPr>
                <a:t>(1,a+b+c)</a:t>
              </a:r>
              <a:r>
                <a:rPr lang="zh-CN" altLang="en-US" sz="2800" dirty="0">
                  <a:latin typeface="Times New Roman" pitchFamily="18" charset="0"/>
                </a:rPr>
                <a:t>；</a:t>
              </a:r>
            </a:p>
            <a:p>
              <a:r>
                <a:rPr lang="zh-CN" altLang="en-US" sz="2800" dirty="0">
                  <a:latin typeface="Times New Roman" pitchFamily="18" charset="0"/>
                </a:rPr>
                <a:t>       </a:t>
              </a:r>
            </a:p>
            <a:p>
              <a:r>
                <a:rPr lang="zh-CN" altLang="en-US" sz="2800" dirty="0">
                  <a:latin typeface="Times New Roman" pitchFamily="18" charset="0"/>
                </a:rPr>
                <a:t>    </a:t>
              </a:r>
            </a:p>
            <a:p>
              <a:r>
                <a:rPr lang="zh-CN" altLang="en-US" sz="2800" dirty="0">
                  <a:latin typeface="Times New Roman" pitchFamily="18" charset="0"/>
                </a:rPr>
                <a:t>   当</a:t>
              </a:r>
              <a:r>
                <a:rPr lang="en-US" altLang="zh-CN" sz="2800" dirty="0">
                  <a:latin typeface="Times New Roman" pitchFamily="18" charset="0"/>
                </a:rPr>
                <a:t>x=-1</a:t>
              </a:r>
              <a:r>
                <a:rPr lang="zh-CN" altLang="en-US" sz="2800" dirty="0">
                  <a:latin typeface="Times New Roman" pitchFamily="18" charset="0"/>
                </a:rPr>
                <a:t>时，</a:t>
              </a:r>
              <a:r>
                <a:rPr lang="en-US" altLang="zh-CN" sz="2800" dirty="0">
                  <a:latin typeface="Times New Roman" pitchFamily="18" charset="0"/>
                </a:rPr>
                <a:t>y=a-</a:t>
              </a:r>
              <a:r>
                <a:rPr lang="en-US" altLang="zh-CN" sz="2800" dirty="0" err="1">
                  <a:latin typeface="Times New Roman" pitchFamily="18" charset="0"/>
                </a:rPr>
                <a:t>b+c</a:t>
              </a:r>
              <a:r>
                <a:rPr lang="zh-CN" altLang="en-US" sz="2800" dirty="0">
                  <a:latin typeface="Times New Roman" pitchFamily="18" charset="0"/>
                </a:rPr>
                <a:t>，对应的点的坐标记为</a:t>
              </a:r>
              <a:r>
                <a:rPr lang="en-US" altLang="zh-CN" sz="2800" dirty="0">
                  <a:latin typeface="Times New Roman" pitchFamily="18" charset="0"/>
                </a:rPr>
                <a:t>(-1,a-b+c).</a:t>
              </a:r>
            </a:p>
          </p:txBody>
        </p:sp>
        <p:sp>
          <p:nvSpPr>
            <p:cNvPr id="14340" name="AutoShape 6"/>
            <p:cNvSpPr>
              <a:spLocks noChangeArrowheads="1"/>
            </p:cNvSpPr>
            <p:nvPr/>
          </p:nvSpPr>
          <p:spPr bwMode="auto">
            <a:xfrm>
              <a:off x="2565" y="2623"/>
              <a:ext cx="499" cy="45"/>
            </a:xfrm>
            <a:prstGeom prst="leftRightArrow">
              <a:avLst>
                <a:gd name="adj1" fmla="val 50000"/>
                <a:gd name="adj2" fmla="val 221778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341" name="Rectangle 7"/>
            <p:cNvSpPr>
              <a:spLocks noChangeArrowheads="1"/>
            </p:cNvSpPr>
            <p:nvPr/>
          </p:nvSpPr>
          <p:spPr bwMode="auto">
            <a:xfrm>
              <a:off x="450" y="2323"/>
              <a:ext cx="3879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800">
                  <a:latin typeface="Times New Roman" pitchFamily="18" charset="0"/>
                </a:rPr>
                <a:t>当</a:t>
              </a:r>
              <a:r>
                <a:rPr lang="en-US" altLang="zh-CN" sz="2800">
                  <a:latin typeface="Times New Roman" pitchFamily="18" charset="0"/>
                </a:rPr>
                <a:t>x=-1</a:t>
              </a:r>
              <a:r>
                <a:rPr lang="zh-CN" altLang="en-US" sz="2800">
                  <a:latin typeface="Times New Roman" pitchFamily="18" charset="0"/>
                </a:rPr>
                <a:t>时，</a:t>
              </a:r>
              <a:r>
                <a:rPr lang="en-US" altLang="zh-CN" sz="2800">
                  <a:latin typeface="Times New Roman" pitchFamily="18" charset="0"/>
                </a:rPr>
                <a:t>y=a-b+c</a:t>
              </a:r>
              <a:r>
                <a:rPr lang="zh-CN" altLang="en-US" sz="2800">
                  <a:latin typeface="Times New Roman" pitchFamily="18" charset="0"/>
                </a:rPr>
                <a:t>，          </a:t>
              </a:r>
              <a:r>
                <a:rPr lang="en-US" altLang="zh-CN" sz="2800">
                  <a:latin typeface="Times New Roman" pitchFamily="18" charset="0"/>
                </a:rPr>
                <a:t>(-1,a-b+c).</a:t>
              </a:r>
            </a:p>
          </p:txBody>
        </p:sp>
        <p:sp>
          <p:nvSpPr>
            <p:cNvPr id="14342" name="AutoShape 8"/>
            <p:cNvSpPr>
              <a:spLocks noChangeArrowheads="1"/>
            </p:cNvSpPr>
            <p:nvPr/>
          </p:nvSpPr>
          <p:spPr bwMode="auto">
            <a:xfrm>
              <a:off x="2610" y="1363"/>
              <a:ext cx="466" cy="45"/>
            </a:xfrm>
            <a:prstGeom prst="leftRightArrow">
              <a:avLst>
                <a:gd name="adj1" fmla="val 50000"/>
                <a:gd name="adj2" fmla="val 207111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343" name="Rectangle 9"/>
            <p:cNvSpPr>
              <a:spLocks noChangeArrowheads="1"/>
            </p:cNvSpPr>
            <p:nvPr/>
          </p:nvSpPr>
          <p:spPr bwMode="auto">
            <a:xfrm>
              <a:off x="540" y="1183"/>
              <a:ext cx="4218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800" dirty="0">
                  <a:latin typeface="Times New Roman" pitchFamily="18" charset="0"/>
                </a:rPr>
                <a:t>当</a:t>
              </a:r>
              <a:r>
                <a:rPr lang="en-US" altLang="zh-CN" sz="2800" dirty="0">
                  <a:latin typeface="Times New Roman" pitchFamily="18" charset="0"/>
                </a:rPr>
                <a:t>x=1</a:t>
              </a:r>
              <a:r>
                <a:rPr lang="zh-CN" altLang="en-US" sz="2800" dirty="0">
                  <a:latin typeface="Times New Roman" pitchFamily="18" charset="0"/>
                </a:rPr>
                <a:t>时，</a:t>
              </a:r>
              <a:r>
                <a:rPr lang="en-US" altLang="zh-CN" sz="2800" dirty="0">
                  <a:latin typeface="Times New Roman" pitchFamily="18" charset="0"/>
                </a:rPr>
                <a:t>y=</a:t>
              </a:r>
              <a:r>
                <a:rPr lang="en-US" altLang="zh-CN" sz="2800" dirty="0" err="1">
                  <a:latin typeface="Times New Roman" pitchFamily="18" charset="0"/>
                </a:rPr>
                <a:t>a+b+c</a:t>
              </a:r>
              <a:r>
                <a:rPr lang="en-US" altLang="zh-CN" sz="2800" dirty="0">
                  <a:latin typeface="Times New Roman" pitchFamily="18" charset="0"/>
                </a:rPr>
                <a:t>             (1,a+b+c)</a:t>
              </a:r>
              <a:r>
                <a:rPr lang="zh-CN" altLang="en-US" sz="2800" dirty="0">
                  <a:latin typeface="Times New Roman" pitchFamily="18" charset="0"/>
                </a:rPr>
                <a:t>；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7" descr="1a30a3d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423999"/>
            <a:ext cx="3302000" cy="3719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71471" y="456561"/>
            <a:ext cx="9143999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latin typeface="Times New Roman" pitchFamily="18" charset="0"/>
              </a:rPr>
              <a:t>如</a:t>
            </a:r>
            <a:r>
              <a:rPr lang="zh-CN" altLang="en-US" sz="2800" dirty="0">
                <a:latin typeface="Times New Roman" pitchFamily="18" charset="0"/>
              </a:rPr>
              <a:t>图是抛物线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en-US" altLang="zh-CN" sz="2800" dirty="0">
                <a:latin typeface="Times New Roman" pitchFamily="18" charset="0"/>
              </a:rPr>
              <a:t>=</a:t>
            </a:r>
            <a:r>
              <a:rPr lang="en-US" altLang="zh-CN" sz="2800" i="1" dirty="0">
                <a:latin typeface="Times New Roman" pitchFamily="18" charset="0"/>
              </a:rPr>
              <a:t>ax</a:t>
            </a:r>
            <a:r>
              <a:rPr lang="en-US" altLang="zh-CN" sz="2800" baseline="30000" dirty="0">
                <a:latin typeface="Times New Roman" pitchFamily="18" charset="0"/>
              </a:rPr>
              <a:t>2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bx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c</a:t>
            </a:r>
            <a:r>
              <a:rPr lang="zh-CN" altLang="en-US" sz="2800" dirty="0">
                <a:latin typeface="Times New Roman" pitchFamily="18" charset="0"/>
              </a:rPr>
              <a:t>（</a:t>
            </a:r>
            <a:r>
              <a:rPr lang="en-US" altLang="zh-CN" sz="2800" i="1" dirty="0">
                <a:latin typeface="Times New Roman" pitchFamily="18" charset="0"/>
              </a:rPr>
              <a:t>a</a:t>
            </a:r>
            <a:r>
              <a:rPr lang="en-US" altLang="zh-CN" sz="2800" dirty="0">
                <a:latin typeface="Times New Roman" pitchFamily="18" charset="0"/>
              </a:rPr>
              <a:t>≠0</a:t>
            </a:r>
            <a:r>
              <a:rPr lang="zh-CN" altLang="en-US" sz="2800" dirty="0">
                <a:latin typeface="Times New Roman" pitchFamily="18" charset="0"/>
              </a:rPr>
              <a:t>）图象的一部分．</a:t>
            </a:r>
            <a:r>
              <a:rPr lang="zh-CN" altLang="en-US" sz="2800" dirty="0" smtClean="0">
                <a:latin typeface="Times New Roman" pitchFamily="18" charset="0"/>
              </a:rPr>
              <a:t>已知抛物线</a:t>
            </a:r>
            <a:r>
              <a:rPr lang="zh-CN" altLang="en-US" sz="2800" dirty="0">
                <a:latin typeface="Times New Roman" pitchFamily="18" charset="0"/>
              </a:rPr>
              <a:t>的对称轴为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en-US" altLang="zh-CN" sz="2800" dirty="0">
                <a:latin typeface="Times New Roman" pitchFamily="18" charset="0"/>
              </a:rPr>
              <a:t>=2</a:t>
            </a:r>
            <a:r>
              <a:rPr lang="zh-CN" altLang="en-US" sz="2800" dirty="0">
                <a:latin typeface="Times New Roman" pitchFamily="18" charset="0"/>
              </a:rPr>
              <a:t>，与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轴的一个交点是（</a:t>
            </a:r>
            <a:r>
              <a:rPr lang="en-US" altLang="zh-CN" sz="2800" dirty="0">
                <a:latin typeface="Times New Roman" pitchFamily="18" charset="0"/>
              </a:rPr>
              <a:t>-1</a:t>
            </a:r>
            <a:r>
              <a:rPr lang="zh-CN" altLang="en-US" sz="2800" dirty="0">
                <a:latin typeface="Times New Roman" pitchFamily="18" charset="0"/>
              </a:rPr>
              <a:t>，</a:t>
            </a:r>
            <a:r>
              <a:rPr lang="en-US" altLang="zh-CN" sz="2800" dirty="0">
                <a:latin typeface="Times New Roman" pitchFamily="18" charset="0"/>
              </a:rPr>
              <a:t>0</a:t>
            </a:r>
            <a:r>
              <a:rPr lang="zh-CN" altLang="en-US" sz="2800" dirty="0">
                <a:latin typeface="Times New Roman" pitchFamily="18" charset="0"/>
              </a:rPr>
              <a:t>）．</a:t>
            </a:r>
          </a:p>
          <a:p>
            <a:r>
              <a:rPr lang="zh-CN" altLang="en-US" sz="2800" dirty="0">
                <a:latin typeface="Times New Roman" pitchFamily="18" charset="0"/>
              </a:rPr>
              <a:t>有下列结论：①</a:t>
            </a:r>
            <a:r>
              <a:rPr lang="en-US" altLang="zh-CN" sz="2800" i="1" dirty="0" err="1">
                <a:latin typeface="Times New Roman" pitchFamily="18" charset="0"/>
              </a:rPr>
              <a:t>abc</a:t>
            </a:r>
            <a:r>
              <a:rPr lang="zh-CN" altLang="en-US" sz="2800" dirty="0">
                <a:latin typeface="Times New Roman" pitchFamily="18" charset="0"/>
              </a:rPr>
              <a:t>＞</a:t>
            </a:r>
            <a:r>
              <a:rPr lang="en-US" altLang="zh-CN" sz="2800" dirty="0">
                <a:latin typeface="Times New Roman" pitchFamily="18" charset="0"/>
              </a:rPr>
              <a:t>0</a:t>
            </a:r>
            <a:r>
              <a:rPr lang="zh-CN" altLang="en-US" sz="2800" dirty="0" smtClean="0">
                <a:latin typeface="Times New Roman" pitchFamily="18" charset="0"/>
              </a:rPr>
              <a:t>；</a:t>
            </a:r>
            <a:endParaRPr lang="en-US" altLang="zh-CN" sz="2800" dirty="0" smtClean="0">
              <a:latin typeface="Times New Roman" pitchFamily="18" charset="0"/>
            </a:endParaRPr>
          </a:p>
          <a:p>
            <a:r>
              <a:rPr lang="zh-CN" altLang="en-US" sz="2800" dirty="0" smtClean="0">
                <a:latin typeface="Times New Roman" pitchFamily="18" charset="0"/>
              </a:rPr>
              <a:t>②</a:t>
            </a:r>
            <a:r>
              <a:rPr lang="en-US" altLang="zh-CN" sz="2800" dirty="0">
                <a:latin typeface="Times New Roman" pitchFamily="18" charset="0"/>
              </a:rPr>
              <a:t>4</a:t>
            </a:r>
            <a:r>
              <a:rPr lang="en-US" altLang="zh-CN" sz="2800" i="1" dirty="0">
                <a:latin typeface="Times New Roman" pitchFamily="18" charset="0"/>
              </a:rPr>
              <a:t>a</a:t>
            </a:r>
            <a:r>
              <a:rPr lang="en-US" altLang="zh-CN" sz="2800" dirty="0">
                <a:latin typeface="Times New Roman" pitchFamily="18" charset="0"/>
              </a:rPr>
              <a:t>-2</a:t>
            </a:r>
            <a:r>
              <a:rPr lang="en-US" altLang="zh-CN" sz="2800" i="1" dirty="0">
                <a:latin typeface="Times New Roman" pitchFamily="18" charset="0"/>
              </a:rPr>
              <a:t>b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c</a:t>
            </a:r>
            <a:r>
              <a:rPr lang="zh-CN" altLang="en-US" sz="2800" dirty="0">
                <a:latin typeface="Times New Roman" pitchFamily="18" charset="0"/>
              </a:rPr>
              <a:t>＜</a:t>
            </a:r>
            <a:r>
              <a:rPr lang="en-US" altLang="zh-CN" sz="2800" dirty="0">
                <a:latin typeface="Times New Roman" pitchFamily="18" charset="0"/>
              </a:rPr>
              <a:t>0</a:t>
            </a:r>
            <a:r>
              <a:rPr lang="zh-CN" altLang="en-US" sz="2800" dirty="0">
                <a:latin typeface="Times New Roman" pitchFamily="18" charset="0"/>
              </a:rPr>
              <a:t>；③</a:t>
            </a:r>
            <a:r>
              <a:rPr lang="en-US" altLang="zh-CN" sz="2800" dirty="0">
                <a:latin typeface="Times New Roman" pitchFamily="18" charset="0"/>
              </a:rPr>
              <a:t>4</a:t>
            </a:r>
            <a:r>
              <a:rPr lang="en-US" altLang="zh-CN" sz="2800" i="1" dirty="0">
                <a:latin typeface="Times New Roman" pitchFamily="18" charset="0"/>
              </a:rPr>
              <a:t>a</a:t>
            </a:r>
            <a:r>
              <a:rPr lang="en-US" altLang="zh-CN" sz="2800" dirty="0">
                <a:latin typeface="Times New Roman" pitchFamily="18" charset="0"/>
              </a:rPr>
              <a:t>+</a:t>
            </a:r>
            <a:r>
              <a:rPr lang="en-US" altLang="zh-CN" sz="2800" i="1" dirty="0">
                <a:latin typeface="Times New Roman" pitchFamily="18" charset="0"/>
              </a:rPr>
              <a:t>b</a:t>
            </a:r>
            <a:r>
              <a:rPr lang="en-US" altLang="zh-CN" sz="2800" dirty="0">
                <a:latin typeface="Times New Roman" pitchFamily="18" charset="0"/>
              </a:rPr>
              <a:t>=0</a:t>
            </a:r>
            <a:r>
              <a:rPr lang="zh-CN" altLang="en-US" sz="2800" dirty="0">
                <a:latin typeface="Times New Roman" pitchFamily="18" charset="0"/>
              </a:rPr>
              <a:t>；</a:t>
            </a:r>
          </a:p>
          <a:p>
            <a:r>
              <a:rPr lang="zh-CN" altLang="en-US" sz="2800" dirty="0">
                <a:latin typeface="Times New Roman" pitchFamily="18" charset="0"/>
              </a:rPr>
              <a:t>④抛物线与</a:t>
            </a:r>
            <a:r>
              <a:rPr lang="en-US" altLang="zh-CN" sz="2800" i="1" dirty="0">
                <a:latin typeface="Times New Roman" pitchFamily="18" charset="0"/>
              </a:rPr>
              <a:t>x</a:t>
            </a:r>
            <a:r>
              <a:rPr lang="zh-CN" altLang="en-US" sz="2800" dirty="0">
                <a:latin typeface="Times New Roman" pitchFamily="18" charset="0"/>
              </a:rPr>
              <a:t>轴的另一个交点</a:t>
            </a:r>
            <a:r>
              <a:rPr lang="zh-CN" altLang="en-US" sz="2800" dirty="0" smtClean="0">
                <a:latin typeface="Times New Roman" pitchFamily="18" charset="0"/>
              </a:rPr>
              <a:t>是</a:t>
            </a:r>
            <a:endParaRPr lang="en-US" altLang="zh-CN" sz="2800" dirty="0" smtClean="0">
              <a:latin typeface="Times New Roman" pitchFamily="18" charset="0"/>
            </a:endParaRPr>
          </a:p>
          <a:p>
            <a:r>
              <a:rPr lang="zh-CN" altLang="en-US" sz="2800" dirty="0" smtClean="0">
                <a:latin typeface="Times New Roman" pitchFamily="18" charset="0"/>
              </a:rPr>
              <a:t>（</a:t>
            </a:r>
            <a:r>
              <a:rPr lang="en-US" altLang="zh-CN" sz="2800" dirty="0">
                <a:latin typeface="Times New Roman" pitchFamily="18" charset="0"/>
              </a:rPr>
              <a:t>5</a:t>
            </a:r>
            <a:r>
              <a:rPr lang="zh-CN" altLang="en-US" sz="2800" dirty="0">
                <a:latin typeface="Times New Roman" pitchFamily="18" charset="0"/>
              </a:rPr>
              <a:t>，</a:t>
            </a:r>
            <a:r>
              <a:rPr lang="en-US" altLang="zh-CN" sz="2800" dirty="0">
                <a:latin typeface="Times New Roman" pitchFamily="18" charset="0"/>
              </a:rPr>
              <a:t>0</a:t>
            </a:r>
            <a:r>
              <a:rPr lang="zh-CN" altLang="en-US" sz="2800" dirty="0">
                <a:latin typeface="Times New Roman" pitchFamily="18" charset="0"/>
              </a:rPr>
              <a:t>）</a:t>
            </a:r>
            <a:r>
              <a:rPr lang="zh-CN" altLang="en-US" sz="2800" dirty="0" smtClean="0">
                <a:latin typeface="Times New Roman" pitchFamily="18" charset="0"/>
              </a:rPr>
              <a:t>；</a:t>
            </a:r>
            <a:endParaRPr lang="en-US" altLang="zh-CN" sz="2800" dirty="0" smtClean="0">
              <a:latin typeface="Times New Roman" pitchFamily="18" charset="0"/>
            </a:endParaRPr>
          </a:p>
          <a:p>
            <a:r>
              <a:rPr lang="zh-CN" altLang="en-US" sz="2800" dirty="0" smtClean="0">
                <a:latin typeface="Times New Roman" pitchFamily="18" charset="0"/>
              </a:rPr>
              <a:t>⑤</a:t>
            </a:r>
            <a:r>
              <a:rPr lang="zh-CN" altLang="en-US" sz="2800" dirty="0">
                <a:latin typeface="Times New Roman" pitchFamily="18" charset="0"/>
              </a:rPr>
              <a:t>点（</a:t>
            </a:r>
            <a:r>
              <a:rPr lang="en-US" altLang="zh-CN" sz="2800" dirty="0">
                <a:latin typeface="Times New Roman" pitchFamily="18" charset="0"/>
              </a:rPr>
              <a:t>-3</a:t>
            </a:r>
            <a:r>
              <a:rPr lang="zh-CN" altLang="en-US" sz="2800" dirty="0">
                <a:latin typeface="Times New Roman" pitchFamily="18" charset="0"/>
              </a:rPr>
              <a:t>，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en-US" altLang="zh-CN" sz="2800" baseline="-25000" dirty="0">
                <a:latin typeface="Times New Roman" pitchFamily="18" charset="0"/>
              </a:rPr>
              <a:t>1</a:t>
            </a:r>
            <a:r>
              <a:rPr lang="zh-CN" altLang="en-US" sz="2800" dirty="0" smtClean="0">
                <a:latin typeface="Times New Roman" pitchFamily="18" charset="0"/>
              </a:rPr>
              <a:t>），（</a:t>
            </a:r>
            <a:r>
              <a:rPr lang="en-US" altLang="zh-CN" sz="2800" dirty="0">
                <a:latin typeface="Times New Roman" pitchFamily="18" charset="0"/>
              </a:rPr>
              <a:t>6</a:t>
            </a:r>
            <a:r>
              <a:rPr lang="zh-CN" altLang="en-US" sz="2800" dirty="0">
                <a:latin typeface="Times New Roman" pitchFamily="18" charset="0"/>
              </a:rPr>
              <a:t>，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en-US" altLang="zh-CN" sz="2800" baseline="-25000" dirty="0">
                <a:latin typeface="Times New Roman" pitchFamily="18" charset="0"/>
              </a:rPr>
              <a:t>2</a:t>
            </a:r>
            <a:r>
              <a:rPr lang="zh-CN" altLang="en-US" sz="2800" dirty="0">
                <a:latin typeface="Times New Roman" pitchFamily="18" charset="0"/>
              </a:rPr>
              <a:t>）都</a:t>
            </a:r>
            <a:r>
              <a:rPr lang="zh-CN" altLang="en-US" sz="2800" dirty="0" smtClean="0">
                <a:latin typeface="Times New Roman" pitchFamily="18" charset="0"/>
              </a:rPr>
              <a:t>在</a:t>
            </a:r>
            <a:endParaRPr lang="en-US" altLang="zh-CN" sz="2800" dirty="0" smtClean="0">
              <a:latin typeface="Times New Roman" pitchFamily="18" charset="0"/>
            </a:endParaRPr>
          </a:p>
          <a:p>
            <a:r>
              <a:rPr lang="zh-CN" altLang="en-US" sz="2800" dirty="0" smtClean="0">
                <a:latin typeface="Times New Roman" pitchFamily="18" charset="0"/>
              </a:rPr>
              <a:t>抛物线</a:t>
            </a:r>
            <a:r>
              <a:rPr lang="zh-CN" altLang="en-US" sz="2800" dirty="0">
                <a:latin typeface="Times New Roman" pitchFamily="18" charset="0"/>
              </a:rPr>
              <a:t>上，则有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en-US" altLang="zh-CN" sz="2800" baseline="-25000" dirty="0">
                <a:latin typeface="Times New Roman" pitchFamily="18" charset="0"/>
              </a:rPr>
              <a:t>1</a:t>
            </a:r>
            <a:r>
              <a:rPr lang="zh-CN" altLang="en-US" sz="2800" dirty="0">
                <a:latin typeface="Times New Roman" pitchFamily="18" charset="0"/>
              </a:rPr>
              <a:t>＜</a:t>
            </a:r>
            <a:r>
              <a:rPr lang="en-US" altLang="zh-CN" sz="2800" i="1" dirty="0">
                <a:latin typeface="Times New Roman" pitchFamily="18" charset="0"/>
              </a:rPr>
              <a:t>y</a:t>
            </a:r>
            <a:r>
              <a:rPr lang="en-US" altLang="zh-CN" sz="2800" baseline="-25000" dirty="0">
                <a:latin typeface="Times New Roman" pitchFamily="18" charset="0"/>
              </a:rPr>
              <a:t>2</a:t>
            </a:r>
            <a:r>
              <a:rPr lang="zh-CN" altLang="en-US" sz="2800" dirty="0" smtClean="0">
                <a:latin typeface="Times New Roman" pitchFamily="18" charset="0"/>
              </a:rPr>
              <a:t>．</a:t>
            </a:r>
            <a:endParaRPr lang="en-US" altLang="zh-CN" sz="2800" dirty="0" smtClean="0">
              <a:latin typeface="Times New Roman" pitchFamily="18" charset="0"/>
            </a:endParaRPr>
          </a:p>
          <a:p>
            <a:r>
              <a:rPr lang="zh-CN" altLang="en-US" sz="2800" dirty="0" smtClean="0">
                <a:latin typeface="Times New Roman" pitchFamily="18" charset="0"/>
              </a:rPr>
              <a:t>其中</a:t>
            </a:r>
            <a:r>
              <a:rPr lang="zh-CN" altLang="en-US" sz="2800" dirty="0">
                <a:latin typeface="Times New Roman" pitchFamily="18" charset="0"/>
              </a:rPr>
              <a:t>正确的是（  </a:t>
            </a:r>
            <a:r>
              <a:rPr lang="zh-CN" altLang="en-US" sz="2800" dirty="0" smtClean="0">
                <a:latin typeface="Times New Roman" pitchFamily="18" charset="0"/>
              </a:rPr>
              <a:t>     </a:t>
            </a:r>
            <a:r>
              <a:rPr lang="zh-CN" altLang="en-US" sz="2800" dirty="0">
                <a:latin typeface="Times New Roman" pitchFamily="18" charset="0"/>
              </a:rPr>
              <a:t>）</a:t>
            </a:r>
          </a:p>
          <a:p>
            <a:r>
              <a:rPr lang="zh-CN" altLang="en-US" sz="2800" dirty="0">
                <a:latin typeface="Times New Roman" pitchFamily="18" charset="0"/>
              </a:rPr>
              <a:t>   </a:t>
            </a:r>
            <a:r>
              <a:rPr lang="en-US" altLang="zh-CN" sz="2800" dirty="0">
                <a:latin typeface="Times New Roman" pitchFamily="18" charset="0"/>
              </a:rPr>
              <a:t>A.①②③   B.②④⑤    C.①③④    D.③④⑤</a:t>
            </a:r>
          </a:p>
        </p:txBody>
      </p:sp>
      <p:sp>
        <p:nvSpPr>
          <p:cNvPr id="106501" name="Text Box 5"/>
          <p:cNvSpPr txBox="1">
            <a:spLocks noChangeArrowheads="1"/>
          </p:cNvSpPr>
          <p:nvPr/>
        </p:nvSpPr>
        <p:spPr bwMode="auto">
          <a:xfrm>
            <a:off x="2714612" y="3850856"/>
            <a:ext cx="4443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28596" y="0"/>
            <a:ext cx="17272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练习</a:t>
            </a:r>
            <a:r>
              <a:rPr lang="en-US" altLang="zh-CN" sz="4400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6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1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2453</TotalTime>
  <Words>1388</Words>
  <Application>Microsoft Office PowerPoint</Application>
  <PresentationFormat>全屏显示(16:9)</PresentationFormat>
  <Paragraphs>195</Paragraphs>
  <Slides>16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8" baseType="lpstr">
      <vt:lpstr>默认设计模板</vt:lpstr>
      <vt:lpstr>Equation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ZGC</cp:lastModifiedBy>
  <cp:revision>329</cp:revision>
  <dcterms:created xsi:type="dcterms:W3CDTF">2006-11-25T07:49:05Z</dcterms:created>
  <dcterms:modified xsi:type="dcterms:W3CDTF">2015-09-22T03:55:06Z</dcterms:modified>
</cp:coreProperties>
</file>