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4" r:id="rId2"/>
    <p:sldId id="343" r:id="rId3"/>
    <p:sldId id="340" r:id="rId4"/>
    <p:sldId id="296" r:id="rId5"/>
    <p:sldId id="342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B99F2DE-0B8A-438F-84B4-0F093DEF0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11B90BB-9C25-4AAC-8B44-D8C13DEFAE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908947-402F-4611-BD01-C70517B2F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90A49E6-702B-4744-A874-20BA40E11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577650-9E05-4A68-BE1B-4DA41083E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449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2E86E9-8D87-4F92-91AE-8938D6A06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C9EEB9-AB0B-42B2-BB1C-777F245360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A71C68-E303-4412-982B-DF80BB02C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7A529C-78D6-49F5-A9AC-ECF931EDA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A9A4D1-5321-465C-9CD1-B26F01C90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37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95FF95-0FC5-4A21-A8E6-47A805FE5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98A4F4A-DB9A-4E00-9C65-189F2E709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215F0D-AD10-44C6-955C-69632C64E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0A08E6-E8E9-4155-987B-E8DF3784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7429F8-9196-4E98-969D-718D8D32A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03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8EA27C-8B1F-4D76-9EF3-81A4641E6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7DFAC30-AB0D-47D7-AD63-D7FA1E623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7D073A9-BF52-4C2A-B0C9-50955708E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1200EDD-364F-4D92-A9C3-2B2A29EEA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EBC3B0-ECD6-4E5A-BA97-FADFAF45C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A1F3B14-5DDE-4F27-8E29-75CCAEB28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377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9D87245-71C1-44AD-8AEC-5A43E5910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F7FF904-3FAE-4DCA-9D04-D040422C8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F47BBF2-BD37-44D3-9D9F-0B224ADCB4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4C42E6B-7779-46E6-A922-6726CDDB9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A8B2B08-2E70-4535-8E88-F828D2E9E3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126AD05-F827-4ABC-A6D9-99D88C485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8751013-0E01-4575-8096-0C5A27671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3889B70-C276-4B79-ABC5-78252139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660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E85446-3DDB-4563-BB6F-B172868F9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70BD111-B630-4651-83B0-82D1F2032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6063C7F-D75E-4F9E-80E4-1F8080E1E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FE1B803-5343-43D4-966A-CEDBA9C36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49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FAFC5B9-3EFD-4319-ACF1-83CBCB291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218DE3B-F5A6-49F1-BBE4-7602D303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1674942-5F9C-46B1-94A4-7784C2A79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7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F759CA-7F7C-4B3F-B48D-F0FE82596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085EAA-37FB-49CC-ABDE-894F45746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542011C-4135-489E-AD34-5FF04D236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9EDA160-04AB-4938-9C17-D599BC5E0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E74EBC-6D51-4E78-A5AD-5C7D5B91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4C5D2AA-2FA0-4F4D-B07A-33837EE53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35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4E80A9-39DC-49B2-AE15-7F63A39F4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625896D-F442-4488-9E34-C6AC88570A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18B208B-A0A8-4243-A972-506BEE5B74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BFA9642-59AC-4BB8-93DC-E22CD93BD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18B0343-E181-4DC8-BE61-BEC57FEFA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7F05957-26B8-41E0-909B-72EEAFFF9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679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9ADEA5-C65B-4CBE-BF18-EEA406C6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18C8F1A-44A4-427C-A679-543A583B5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687DD7-4885-47D9-91D9-353260AEC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AC636E8-4357-42C3-AFF1-0A636ACA6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C76647-4C50-4FF4-BC96-120DFAD87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110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D826F30-C518-4FAC-87B6-261A44B690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F58D111-A942-4581-BD5D-E94C6A71B5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4D11AD-C4EC-42AA-AC8D-5FDADEAF8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EAEC10-601D-4031-8BFE-5480ED1A5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42911BD-B0F9-495F-8C4C-28E1BE2DD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888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8651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FC82ECB-0DB8-4D84-AF34-D0DBEF48D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11142F8-425F-46A1-A02A-835EB8767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733FE8-2786-48AB-B2A6-956CDF2C5E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4B2C-1124-4DFB-9E18-77B3348C6907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99F4373-E58D-4A37-8300-0A39D903FE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62849A-2027-418E-85C8-FF3BF12B93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A7CC1-77FE-4376-945A-FEF105B8BE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7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68D89B2-A801-41A6-8FD5-72EC4E2F5013}"/>
              </a:ext>
            </a:extLst>
          </p:cNvPr>
          <p:cNvSpPr txBox="1"/>
          <p:nvPr/>
        </p:nvSpPr>
        <p:spPr>
          <a:xfrm>
            <a:off x="1397" y="0"/>
            <a:ext cx="924143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．（多）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如图，一定量的理想气体从状态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变化到状态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，其过程如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p-V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图中从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到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的直线所示．在此过程中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______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．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气体温度一直降低 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气体内能一直增加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l" fontAlgn="ctr">
              <a:lnSpc>
                <a:spcPct val="150000"/>
              </a:lnSpc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气体一直对外做功 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气体一直从外界吸热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E.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气体吸收的热量一直全部用于对外做功</a:t>
            </a: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9101DC13-2148-4AF3-BF9C-9039A69D136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833" y="151700"/>
            <a:ext cx="2719868" cy="216982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05EDBA64-1921-420F-82FB-2CFDEC1D2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98" y="2153936"/>
            <a:ext cx="8285753" cy="3114350"/>
          </a:xfrm>
          <a:prstGeom prst="rect">
            <a:avLst/>
          </a:prstGeom>
        </p:spPr>
      </p:pic>
      <p:pic>
        <p:nvPicPr>
          <p:cNvPr id="11" name="图片 10" descr="figure">
            <a:extLst>
              <a:ext uri="{FF2B5EF4-FFF2-40B4-BE49-F238E27FC236}">
                <a16:creationId xmlns:a16="http://schemas.microsoft.com/office/drawing/2014/main" id="{7D40F939-1203-4121-ACC8-5665D4BDA6E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4801" y="3320730"/>
            <a:ext cx="2867899" cy="223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264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B58E56F9-9AD6-488E-99EC-2F2E6976C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8762" y="1258350"/>
            <a:ext cx="7049439" cy="3691884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994AED00-5FB6-4545-B270-8CEE54242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0797"/>
            <a:ext cx="5461234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在某高速公路发生一起车祸，车祸系轮胎爆胎所致．已知汽车行驶前轮胎内气体压强为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2.5 atm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，温度为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27 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，爆胎时胎内气体的温度为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87 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，轮胎中的空气可看作理想气体．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求爆胎时轮胎内气体的压强；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从微观上解释爆胎前胎内压强变化的原因；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爆胎后气体迅速外泄，来不及与外界发生热交换，判断此过程胎内原有气体内能如何变化？简要说明理由．</a:t>
            </a: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721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87E98CB-062A-4674-8A55-39C9157FA74A}"/>
              </a:ext>
            </a:extLst>
          </p:cNvPr>
          <p:cNvSpPr/>
          <p:nvPr/>
        </p:nvSpPr>
        <p:spPr>
          <a:xfrm>
            <a:off x="0" y="0"/>
            <a:ext cx="12192000" cy="5944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63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例</a:t>
            </a:r>
            <a:r>
              <a:rPr lang="en-US" altLang="zh-CN" sz="2463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(12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en-US" altLang="zh-CN" sz="2463" dirty="0">
                <a:latin typeface="Times New Roman"/>
                <a:ea typeface="微软雅黑"/>
              </a:rPr>
              <a:t> [2019</a:t>
            </a:r>
            <a:r>
              <a:rPr lang="zh-CN" altLang="zh-CN" sz="2463" dirty="0">
                <a:latin typeface="Times New Roman"/>
                <a:ea typeface="微软雅黑"/>
                <a:cs typeface="Times New Roman"/>
              </a:rPr>
              <a:t>·万州一中期中</a:t>
            </a:r>
            <a:r>
              <a:rPr lang="en-US" altLang="zh-CN" sz="2463" dirty="0">
                <a:latin typeface="Times New Roman"/>
                <a:ea typeface="微软雅黑"/>
              </a:rPr>
              <a:t>]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2018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年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月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11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日俄美两国宇航员搭乘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联盟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”MS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-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飞船前往国际空间站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在火箭发射升空位于万米高空时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突然出现严重故障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火箭出现故障后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系统逃生机制自动启动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在紧急逃生机制启动后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宇航员所在的载员舱立刻和火箭上面级脱离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坠入大气层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逃逸系统激活后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飞船在大约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50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千米高度与火箭分离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最后在地表成功着陆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这是人类历史上首次成功的整流罩逃逸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某校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STEM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空间技术研究小组对信息收集整理后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对整流罩逃逸下落的最后阶段简化如下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返回舱沿竖直方向下落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某时刻打开主伞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产生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en-US" altLang="zh-CN" sz="2463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N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的阻力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使返回舱经过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36 s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速度由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80 m/s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匀减速至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8 m/s,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此后匀速下落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当返回舱下落到离地高度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 m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时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反冲发动机点火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产生向上的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×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</a:t>
            </a:r>
            <a:r>
              <a:rPr lang="en-US" altLang="zh-CN" sz="28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N 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的恒定推力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此时主伞失效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空气阻力不计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),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最终返回舱以低速成功着落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.g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取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 m/s</a:t>
            </a:r>
            <a:r>
              <a:rPr lang="en-US" altLang="zh-CN" sz="28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lang="zh-CN" altLang="zh-CN" sz="280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sz="2463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7" name="21YLT-441A.EPS" descr="id:2147505007;FounderCES">
            <a:extLst>
              <a:ext uri="{FF2B5EF4-FFF2-40B4-BE49-F238E27FC236}">
                <a16:creationId xmlns:a16="http://schemas.microsoft.com/office/drawing/2014/main" id="{B8AB685A-D27D-4B5A-B6E5-5DECAACC6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980430" y="5375003"/>
            <a:ext cx="3975680" cy="134275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7BE6B08-53A1-43A4-ABE3-835D511B07F5}"/>
              </a:ext>
            </a:extLst>
          </p:cNvPr>
          <p:cNvSpPr/>
          <p:nvPr/>
        </p:nvSpPr>
        <p:spPr>
          <a:xfrm>
            <a:off x="2466364" y="3565321"/>
            <a:ext cx="6174298" cy="46139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F770186-0AFE-4609-AD50-FBA2667577AC}"/>
              </a:ext>
            </a:extLst>
          </p:cNvPr>
          <p:cNvSpPr/>
          <p:nvPr/>
        </p:nvSpPr>
        <p:spPr>
          <a:xfrm>
            <a:off x="302004" y="5486400"/>
            <a:ext cx="6610524" cy="45785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高考热点：文字情景转化成物理模型</a:t>
            </a:r>
          </a:p>
        </p:txBody>
      </p:sp>
    </p:spTree>
    <p:extLst>
      <p:ext uri="{BB962C8B-B14F-4D97-AF65-F5344CB8AC3E}">
        <p14:creationId xmlns:p14="http://schemas.microsoft.com/office/powerpoint/2010/main" val="1776873498"/>
      </p:ext>
    </p:extLst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379E4B0-9C33-45BF-BB45-DD9894CF2A33}"/>
              </a:ext>
            </a:extLst>
          </p:cNvPr>
          <p:cNvSpPr/>
          <p:nvPr/>
        </p:nvSpPr>
        <p:spPr>
          <a:xfrm>
            <a:off x="289439" y="0"/>
            <a:ext cx="10787779" cy="2299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63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变式题</a:t>
            </a:r>
            <a:r>
              <a:rPr lang="zh-CN" altLang="zh-CN" sz="2463" b="1" dirty="0">
                <a:solidFill>
                  <a:srgbClr val="000000"/>
                </a:solidFill>
                <a:latin typeface="NEU-BZ-S92" panose="02020503000000020003" pitchFamily="18" charset="-12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63" dirty="0">
                <a:latin typeface="Times New Roman"/>
                <a:ea typeface="微软雅黑"/>
              </a:rPr>
              <a:t>[2019</a:t>
            </a:r>
            <a:r>
              <a:rPr lang="zh-CN" altLang="zh-CN" sz="2463" dirty="0">
                <a:latin typeface="Times New Roman"/>
                <a:ea typeface="微软雅黑"/>
                <a:cs typeface="Times New Roman"/>
              </a:rPr>
              <a:t>·佛山期中</a:t>
            </a:r>
            <a:r>
              <a:rPr lang="en-US" altLang="zh-CN" sz="2463" dirty="0">
                <a:latin typeface="Times New Roman"/>
                <a:ea typeface="微软雅黑"/>
              </a:rPr>
              <a:t>]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一小滑块以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 m/s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的初速度沿倾角为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θ=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37°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的固定斜面上滑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已知滑块与斜面间的动摩擦因数为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0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5,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设斜面足够</a:t>
            </a:r>
            <a:endParaRPr lang="en-US" altLang="zh-CN" sz="2463" dirty="0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长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.g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取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 m/s</a:t>
            </a:r>
            <a:r>
              <a:rPr lang="en-US" altLang="zh-CN" sz="2463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,sin 37°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0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6,cos 37°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=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0,8</a:t>
            </a:r>
            <a:r>
              <a:rPr lang="en-US" altLang="zh-CN" sz="2463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lang="zh-CN" altLang="zh-CN" sz="821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lang="zh-CN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滑块上滑的最大位移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r>
              <a:rPr lang="zh-CN" altLang="en-US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(2)</a:t>
            </a:r>
            <a:r>
              <a:rPr lang="zh-CN" altLang="en-US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滑块回到出发点时的速度大小</a:t>
            </a:r>
            <a:r>
              <a:rPr lang="en-US" altLang="zh-CN" sz="2463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endParaRPr lang="zh-CN" altLang="zh-CN" sz="821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8" name="21YLT-443.EPS" descr="id:2147505022;FounderCES">
            <a:extLst>
              <a:ext uri="{FF2B5EF4-FFF2-40B4-BE49-F238E27FC236}">
                <a16:creationId xmlns:a16="http://schemas.microsoft.com/office/drawing/2014/main" id="{EFE835FD-CE24-42CA-9A90-C04F921DAC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9109263" y="1149706"/>
            <a:ext cx="2487578" cy="137486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3DAE0B1-8BE2-4A4C-959A-21E8B6464244}"/>
              </a:ext>
            </a:extLst>
          </p:cNvPr>
          <p:cNvSpPr/>
          <p:nvPr/>
        </p:nvSpPr>
        <p:spPr>
          <a:xfrm>
            <a:off x="612395" y="2818701"/>
            <a:ext cx="7189365" cy="45785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提醒：规范做受力分析图和运动图（</a:t>
            </a:r>
            <a:r>
              <a:rPr lang="en-US" altLang="zh-CN" sz="2800" dirty="0"/>
              <a:t>v-t</a:t>
            </a:r>
            <a:r>
              <a:rPr lang="zh-CN" altLang="en-US" sz="2800" dirty="0"/>
              <a:t>图）</a:t>
            </a:r>
          </a:p>
        </p:txBody>
      </p:sp>
    </p:spTree>
    <p:extLst>
      <p:ext uri="{BB962C8B-B14F-4D97-AF65-F5344CB8AC3E}">
        <p14:creationId xmlns:p14="http://schemas.microsoft.com/office/powerpoint/2010/main" val="2886381363"/>
      </p:ext>
    </p:extLst>
  </p:cSld>
  <p:clrMapOvr>
    <a:masterClrMapping/>
  </p:clrMapOvr>
  <p:transition>
    <p:pull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3379E4B0-9C33-45BF-BB45-DD9894CF2A33}"/>
              </a:ext>
            </a:extLst>
          </p:cNvPr>
          <p:cNvSpPr/>
          <p:nvPr/>
        </p:nvSpPr>
        <p:spPr>
          <a:xfrm>
            <a:off x="0" y="0"/>
            <a:ext cx="12192000" cy="3296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360" b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变式题</a:t>
            </a:r>
            <a:r>
              <a:rPr lang="zh-CN" altLang="zh-CN" sz="2360" b="1" dirty="0">
                <a:solidFill>
                  <a:srgbClr val="000000"/>
                </a:solidFill>
                <a:latin typeface="NEU-BZ-S92" panose="02020503000000020003" pitchFamily="18" charset="-122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《地球脉动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》是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BBC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制作的大型纪录片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该片为了环保采用热气球进行拍摄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若气球在空中停留一段时间后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摄影师扔掉一些压舱物使气球竖直向上做匀加速运动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假设此过程中气球所受空气作用力与停留阶段相等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摄影师在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 s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时间内发现气球上升了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 m;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然后保持质量不变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通过减小空气作用力使气球速度在上升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 m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过程中随时间均匀减小到零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已知气球、座舱、压舱物、摄影器材和人员的总质量为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1050 kg,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重力加速度</a:t>
            </a:r>
            <a:r>
              <a:rPr lang="en-US" altLang="zh-CN" sz="2360" i="1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g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取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10 m/s</a:t>
            </a:r>
            <a:r>
              <a:rPr lang="en-US" altLang="zh-CN" sz="236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求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:</a:t>
            </a:r>
            <a:endParaRPr lang="zh-CN" altLang="zh-CN" sz="236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(1)</a:t>
            </a:r>
            <a:r>
              <a:rPr lang="zh-CN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匀加速阶段的加速度大小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r>
              <a:rPr lang="zh-CN" altLang="en-US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(2)</a:t>
            </a:r>
            <a:r>
              <a:rPr lang="zh-CN" altLang="en-US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扔掉的压舱物质量</a:t>
            </a:r>
            <a:r>
              <a:rPr lang="en-US" altLang="zh-CN" sz="2360" dirty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;</a:t>
            </a:r>
            <a:endParaRPr lang="zh-CN" altLang="zh-CN" sz="2360" dirty="0">
              <a:solidFill>
                <a:srgbClr val="000000"/>
              </a:solidFill>
              <a:latin typeface="NEU-BZ-S92" panose="02020503000000020003" pitchFamily="18" charset="-122"/>
              <a:ea typeface="NEU-BZ-S92" panose="02020503000000020003" pitchFamily="18" charset="-122"/>
              <a:cs typeface="Times New Roman" panose="02020603050405020304" pitchFamily="18" charset="0"/>
            </a:endParaRPr>
          </a:p>
        </p:txBody>
      </p:sp>
      <p:pic>
        <p:nvPicPr>
          <p:cNvPr id="8" name="20YLWL358.EPS" descr="id:2147505043;FounderCES">
            <a:extLst>
              <a:ext uri="{FF2B5EF4-FFF2-40B4-BE49-F238E27FC236}">
                <a16:creationId xmlns:a16="http://schemas.microsoft.com/office/drawing/2014/main" id="{ED34E220-189E-44C2-81CF-9DAA929E2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9827389" y="3841308"/>
            <a:ext cx="1644520" cy="1778669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C3E4138-2BDF-4641-B01D-09D013BA5417}"/>
              </a:ext>
            </a:extLst>
          </p:cNvPr>
          <p:cNvSpPr/>
          <p:nvPr/>
        </p:nvSpPr>
        <p:spPr>
          <a:xfrm>
            <a:off x="528505" y="3561128"/>
            <a:ext cx="5838739" cy="45785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提醒：有意识的训练才能有所提高</a:t>
            </a:r>
          </a:p>
        </p:txBody>
      </p:sp>
    </p:spTree>
    <p:extLst>
      <p:ext uri="{BB962C8B-B14F-4D97-AF65-F5344CB8AC3E}">
        <p14:creationId xmlns:p14="http://schemas.microsoft.com/office/powerpoint/2010/main" val="1404407387"/>
      </p:ext>
    </p:extLst>
  </p:cSld>
  <p:clrMapOvr>
    <a:masterClrMapping/>
  </p:clrMapOvr>
  <p:transition>
    <p:pull dir="d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690</Words>
  <Application>Microsoft Office PowerPoint</Application>
  <PresentationFormat>宽屏</PresentationFormat>
  <Paragraphs>16</Paragraphs>
  <Slides>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NEU-BZ-S92</vt:lpstr>
      <vt:lpstr>等线</vt:lpstr>
      <vt:lpstr>等线 Light</vt:lpstr>
      <vt:lpstr>宋体</vt:lpstr>
      <vt:lpstr>Arial</vt:lpstr>
      <vt:lpstr>Times New Roman</vt:lpstr>
      <vt:lpstr>Office 主题​​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2020-09-23T11:10:32Z</dcterms:created>
  <dcterms:modified xsi:type="dcterms:W3CDTF">2020-09-23T13:31:46Z</dcterms:modified>
</cp:coreProperties>
</file>