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91" r:id="rId3"/>
    <p:sldId id="292" r:id="rId4"/>
    <p:sldId id="293" r:id="rId5"/>
    <p:sldId id="327" r:id="rId6"/>
    <p:sldId id="342" r:id="rId7"/>
    <p:sldId id="420" r:id="rId8"/>
    <p:sldId id="423" r:id="rId9"/>
    <p:sldId id="325" r:id="rId10"/>
    <p:sldId id="421" r:id="rId11"/>
    <p:sldId id="451" r:id="rId12"/>
    <p:sldId id="483" r:id="rId13"/>
    <p:sldId id="438" r:id="rId14"/>
    <p:sldId id="485" r:id="rId15"/>
    <p:sldId id="324" r:id="rId16"/>
    <p:sldId id="422" r:id="rId17"/>
    <p:sldId id="425" r:id="rId18"/>
    <p:sldId id="484" r:id="rId19"/>
    <p:sldId id="428" r:id="rId20"/>
    <p:sldId id="465" r:id="rId21"/>
    <p:sldId id="466" r:id="rId22"/>
    <p:sldId id="426" r:id="rId23"/>
    <p:sldId id="427" r:id="rId24"/>
    <p:sldId id="343" r:id="rId25"/>
    <p:sldId id="424" r:id="rId26"/>
  </p:sldIdLst>
  <p:sldSz cx="12192000" cy="6858000"/>
  <p:notesSz cx="12192000" cy="6858000"/>
  <p:custDataLst>
    <p:tags r:id="rId27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784"/>
        <p:guide pos="2172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6200" cy="7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tags" Target="tags/tag2.xml" /><Relationship Id="rId28" Type="http://schemas.openxmlformats.org/officeDocument/2006/relationships/presProps" Target="presProps.xml" /><Relationship Id="rId29" Type="http://schemas.openxmlformats.org/officeDocument/2006/relationships/viewProps" Target="viewProps.xml" /><Relationship Id="rId3" Type="http://schemas.openxmlformats.org/officeDocument/2006/relationships/slide" Target="slides/slide1.xml" /><Relationship Id="rId30" Type="http://schemas.openxmlformats.org/officeDocument/2006/relationships/theme" Target="theme/theme1.xml" /><Relationship Id="rId31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wmf" /><Relationship Id="rId2" Type="http://schemas.openxmlformats.org/officeDocument/2006/relationships/image" Target="../media/image10.wmf" /><Relationship Id="rId3" Type="http://schemas.openxmlformats.org/officeDocument/2006/relationships/image" Target="../media/image11.wmf" /><Relationship Id="rId4" Type="http://schemas.openxmlformats.org/officeDocument/2006/relationships/image" Target="../media/image12.wmf" /><Relationship Id="rId5" Type="http://schemas.openxmlformats.org/officeDocument/2006/relationships/image" Target="../media/image13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wmf" /><Relationship Id="rId2" Type="http://schemas.openxmlformats.org/officeDocument/2006/relationships/image" Target="../media/image15.wmf" /><Relationship Id="rId3" Type="http://schemas.openxmlformats.org/officeDocument/2006/relationships/image" Target="../media/image16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wmf" /><Relationship Id="rId2" Type="http://schemas.openxmlformats.org/officeDocument/2006/relationships/image" Target="../media/image18.wmf" /><Relationship Id="rId3" Type="http://schemas.openxmlformats.org/officeDocument/2006/relationships/image" Target="../media/image19.wmf" /><Relationship Id="rId4" Type="http://schemas.openxmlformats.org/officeDocument/2006/relationships/image" Target="../media/image20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wmf" /><Relationship Id="rId2" Type="http://schemas.openxmlformats.org/officeDocument/2006/relationships/image" Target="../media/image22.wmf" /><Relationship Id="rId3" Type="http://schemas.openxmlformats.org/officeDocument/2006/relationships/image" Target="../media/image23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wmf" /><Relationship Id="rId2" Type="http://schemas.openxmlformats.org/officeDocument/2006/relationships/image" Target="../media/image24.w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wmf" /><Relationship Id="rId2" Type="http://schemas.openxmlformats.org/officeDocument/2006/relationships/image" Target="../media/image27.wmf" /><Relationship Id="rId3" Type="http://schemas.openxmlformats.org/officeDocument/2006/relationships/image" Target="../media/image28.wmf" /><Relationship Id="rId4" Type="http://schemas.openxmlformats.org/officeDocument/2006/relationships/image" Target="../media/image29.wmf" /><Relationship Id="rId5" Type="http://schemas.openxmlformats.org/officeDocument/2006/relationships/image" Target="../media/image30.wmf" /><Relationship Id="rId6" Type="http://schemas.openxmlformats.org/officeDocument/2006/relationships/image" Target="../media/image31.wmf" /><Relationship Id="rId7" Type="http://schemas.openxmlformats.org/officeDocument/2006/relationships/image" Target="../media/image32.wmf" /><Relationship Id="rId8" Type="http://schemas.openxmlformats.org/officeDocument/2006/relationships/image" Target="../media/image14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12277295" y="0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294283" y="642938"/>
            <a:ext cx="3086100" cy="1735931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2167467" y="2475309"/>
            <a:ext cx="17339732" cy="202525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4885432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12277295" y="4885432"/>
            <a:ext cx="9392356" cy="2580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30465" y="528180"/>
            <a:ext cx="10131069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/>
            </a:fld>
            <a:endParaRPr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PMingLiU" panose="02020500000000000000" charset="-120"/>
                <a:cs typeface="PMingLiU" panose="02020500000000000000" charset="-120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PMingLiU" panose="02020500000000000000" charset="-120"/>
                <a:cs typeface="PMingLiU" panose="02020500000000000000" charset="-120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/>
            </a:fld>
            <a:endParaRPr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PMingLiU" panose="02020500000000000000" charset="-120"/>
                <a:cs typeface="PMingLiU" panose="02020500000000000000" charset="-120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/>
            </a:fld>
            <a:endParaRPr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PMingLiU" panose="02020500000000000000" charset="-120"/>
                <a:cs typeface="PMingLiU" panose="02020500000000000000" charset="-120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/>
            </a:fld>
            <a:endParaRPr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bk object 16"/>
          <p:cNvSpPr/>
          <p:nvPr/>
        </p:nvSpPr>
        <p:spPr>
          <a:xfrm>
            <a:off x="193756" y="187452"/>
            <a:ext cx="3275769" cy="2671572"/>
          </a:xfrm>
          <a:prstGeom prst="rect">
            <a:avLst/>
          </a:prstGeom>
          <a:blipFill>
            <a:blip r:embed="rId1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/>
            </a:fld>
            <a:endParaRPr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image" Target="../media/image2.jpeg" /><Relationship Id="rId7" Type="http://schemas.openxmlformats.org/officeDocument/2006/relationships/image" Target="file:///D:\qq&#25991;&#20214;\712321467\Image\C2C\Image2\%7b75232B38-A165-1FB7-499C-2E1C792CACB5%7d.png" TargetMode="External" /><Relationship Id="rId8" Type="http://schemas.openxmlformats.org/officeDocument/2006/relationships/image" Target="../media/image3.png" /><Relationship Id="rId9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199644" y="196595"/>
            <a:ext cx="11793220" cy="6464935"/>
          </a:xfrm>
          <a:custGeom>
            <a:rect l="l" t="t" r="r" b="b"/>
            <a:pathLst>
              <a:path w="11793220" h="6464934">
                <a:moveTo>
                  <a:pt x="0" y="0"/>
                </a:moveTo>
                <a:lnTo>
                  <a:pt x="11792712" y="0"/>
                </a:lnTo>
                <a:lnTo>
                  <a:pt x="11792712" y="6464808"/>
                </a:lnTo>
                <a:lnTo>
                  <a:pt x="0" y="646480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15271" y="5035550"/>
            <a:ext cx="1661795" cy="331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PMingLiU" panose="02020500000000000000" charset="-120"/>
                <a:cs typeface="PMingLiU" panose="02020500000000000000" charset="-120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77215" y="1447927"/>
            <a:ext cx="8194675" cy="368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PMingLiU" panose="02020500000000000000" charset="-120"/>
                <a:cs typeface="PMingLiU" panose="02020500000000000000" charset="-120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/>
            </a:fld>
            <a:endParaRPr/>
          </a:p>
        </p:txBody>
      </p:sp>
      <p:pic>
        <p:nvPicPr>
          <p:cNvPr id="18" name="图片 1073743875" descr="学科网 zxxk.com"/>
          <p:cNvPicPr>
            <a:picLocks noChangeAspect="1"/>
          </p:cNvPicPr>
          <p:nvPr/>
        </p:nvPicPr>
        <p:blipFill>
          <a:blip r:embed="rId8" r:link="rId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/>
  <p:timing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image" Target="../media/image4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image" Target="../media/image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5.bin" TargetMode="Internal" /><Relationship Id="rId11" Type="http://schemas.openxmlformats.org/officeDocument/2006/relationships/image" Target="../media/image13.wmf" /><Relationship Id="rId12" Type="http://schemas.openxmlformats.org/officeDocument/2006/relationships/vmlDrawing" Target="../drawings/vmlDrawing1.v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9.wmf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10.wmf" /><Relationship Id="rId6" Type="http://schemas.openxmlformats.org/officeDocument/2006/relationships/oleObject" Target="../embeddings/oleObject3.bin" TargetMode="Internal" /><Relationship Id="rId7" Type="http://schemas.openxmlformats.org/officeDocument/2006/relationships/image" Target="../media/image11.wmf" /><Relationship Id="rId8" Type="http://schemas.openxmlformats.org/officeDocument/2006/relationships/oleObject" Target="../embeddings/oleObject4.bin" TargetMode="Internal" /><Relationship Id="rId9" Type="http://schemas.openxmlformats.org/officeDocument/2006/relationships/image" Target="../media/image12.w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6.bin" TargetMode="Internal" /><Relationship Id="rId3" Type="http://schemas.openxmlformats.org/officeDocument/2006/relationships/image" Target="../media/image14.wmf" /><Relationship Id="rId4" Type="http://schemas.openxmlformats.org/officeDocument/2006/relationships/oleObject" Target="../embeddings/oleObject7.bin" TargetMode="Internal" /><Relationship Id="rId5" Type="http://schemas.openxmlformats.org/officeDocument/2006/relationships/image" Target="../media/image15.wmf" /><Relationship Id="rId6" Type="http://schemas.openxmlformats.org/officeDocument/2006/relationships/oleObject" Target="../embeddings/oleObject8.bin" TargetMode="Internal" /><Relationship Id="rId7" Type="http://schemas.openxmlformats.org/officeDocument/2006/relationships/image" Target="../media/image16.wmf" /><Relationship Id="rId8" Type="http://schemas.openxmlformats.org/officeDocument/2006/relationships/vmlDrawing" Target="../drawings/vmlDrawing2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3.vml" /><Relationship Id="rId2" Type="http://schemas.openxmlformats.org/officeDocument/2006/relationships/oleObject" Target="../embeddings/oleObject9.bin" TargetMode="Internal" /><Relationship Id="rId3" Type="http://schemas.openxmlformats.org/officeDocument/2006/relationships/image" Target="../media/image17.wmf" /><Relationship Id="rId4" Type="http://schemas.openxmlformats.org/officeDocument/2006/relationships/oleObject" Target="../embeddings/oleObject10.bin" TargetMode="Internal" /><Relationship Id="rId5" Type="http://schemas.openxmlformats.org/officeDocument/2006/relationships/image" Target="../media/image18.wmf" /><Relationship Id="rId6" Type="http://schemas.openxmlformats.org/officeDocument/2006/relationships/oleObject" Target="../embeddings/oleObject11.bin" TargetMode="Internal" /><Relationship Id="rId7" Type="http://schemas.openxmlformats.org/officeDocument/2006/relationships/image" Target="../media/image19.wmf" /><Relationship Id="rId8" Type="http://schemas.openxmlformats.org/officeDocument/2006/relationships/oleObject" Target="../embeddings/oleObject12.bin" TargetMode="Internal" /><Relationship Id="rId9" Type="http://schemas.openxmlformats.org/officeDocument/2006/relationships/image" Target="../media/image20.wm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13.bin" TargetMode="Internal" /><Relationship Id="rId3" Type="http://schemas.openxmlformats.org/officeDocument/2006/relationships/image" Target="../media/image21.wmf" /><Relationship Id="rId4" Type="http://schemas.openxmlformats.org/officeDocument/2006/relationships/oleObject" Target="../embeddings/oleObject14.bin" TargetMode="Internal" /><Relationship Id="rId5" Type="http://schemas.openxmlformats.org/officeDocument/2006/relationships/image" Target="../media/image22.wmf" /><Relationship Id="rId6" Type="http://schemas.openxmlformats.org/officeDocument/2006/relationships/oleObject" Target="../embeddings/oleObject15.bin" TargetMode="Internal" /><Relationship Id="rId7" Type="http://schemas.openxmlformats.org/officeDocument/2006/relationships/image" Target="../media/image23.wmf" /><Relationship Id="rId8" Type="http://schemas.openxmlformats.org/officeDocument/2006/relationships/vmlDrawing" Target="../drawings/vmlDrawing4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16.bin" TargetMode="Internal" /><Relationship Id="rId3" Type="http://schemas.openxmlformats.org/officeDocument/2006/relationships/image" Target="../media/image17.wmf" /><Relationship Id="rId4" Type="http://schemas.openxmlformats.org/officeDocument/2006/relationships/oleObject" Target="../embeddings/oleObject17.bin" TargetMode="Internal" /><Relationship Id="rId5" Type="http://schemas.openxmlformats.org/officeDocument/2006/relationships/image" Target="../media/image24.wmf" /><Relationship Id="rId6" Type="http://schemas.openxmlformats.org/officeDocument/2006/relationships/vmlDrawing" Target="../drawings/vmlDrawing5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Relationship Id="rId3" Type="http://schemas.openxmlformats.org/officeDocument/2006/relationships/tags" Target="../tags/tag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22.bin" TargetMode="Internal" /><Relationship Id="rId11" Type="http://schemas.openxmlformats.org/officeDocument/2006/relationships/image" Target="../media/image30.wmf" /><Relationship Id="rId12" Type="http://schemas.openxmlformats.org/officeDocument/2006/relationships/oleObject" Target="../embeddings/oleObject23.bin" TargetMode="Internal" /><Relationship Id="rId13" Type="http://schemas.openxmlformats.org/officeDocument/2006/relationships/image" Target="../media/image31.wmf" /><Relationship Id="rId14" Type="http://schemas.openxmlformats.org/officeDocument/2006/relationships/oleObject" Target="../embeddings/oleObject24.bin" TargetMode="Internal" /><Relationship Id="rId15" Type="http://schemas.openxmlformats.org/officeDocument/2006/relationships/image" Target="../media/image32.wmf" /><Relationship Id="rId16" Type="http://schemas.openxmlformats.org/officeDocument/2006/relationships/oleObject" Target="../embeddings/oleObject25.bin" TargetMode="Internal" /><Relationship Id="rId17" Type="http://schemas.openxmlformats.org/officeDocument/2006/relationships/image" Target="../media/image14.wmf" /><Relationship Id="rId18" Type="http://schemas.openxmlformats.org/officeDocument/2006/relationships/vmlDrawing" Target="../drawings/vmlDrawing6.vml" /><Relationship Id="rId2" Type="http://schemas.openxmlformats.org/officeDocument/2006/relationships/oleObject" Target="../embeddings/oleObject18.bin" TargetMode="Internal" /><Relationship Id="rId3" Type="http://schemas.openxmlformats.org/officeDocument/2006/relationships/image" Target="../media/image26.wmf" /><Relationship Id="rId4" Type="http://schemas.openxmlformats.org/officeDocument/2006/relationships/oleObject" Target="../embeddings/oleObject19.bin" TargetMode="Internal" /><Relationship Id="rId5" Type="http://schemas.openxmlformats.org/officeDocument/2006/relationships/image" Target="../media/image27.wmf" /><Relationship Id="rId6" Type="http://schemas.openxmlformats.org/officeDocument/2006/relationships/oleObject" Target="../embeddings/oleObject20.bin" TargetMode="Internal" /><Relationship Id="rId7" Type="http://schemas.openxmlformats.org/officeDocument/2006/relationships/image" Target="../media/image28.wmf" /><Relationship Id="rId8" Type="http://schemas.openxmlformats.org/officeDocument/2006/relationships/oleObject" Target="../embeddings/oleObject21.bin" TargetMode="Internal" /><Relationship Id="rId9" Type="http://schemas.openxmlformats.org/officeDocument/2006/relationships/image" Target="../media/image29.wmf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wm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object 3"/>
          <p:cNvGrpSpPr/>
          <p:nvPr/>
        </p:nvGrpSpPr>
        <p:grpSpPr>
          <a:xfrm>
            <a:off x="4343399" y="3505200"/>
            <a:ext cx="7720584" cy="3369183"/>
            <a:chOff x="4343399" y="3400425"/>
            <a:chExt cx="7720584" cy="3369183"/>
          </a:xfrm>
        </p:grpSpPr>
        <p:pic>
          <p:nvPicPr>
            <p:cNvPr id="4" name="object 4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8653271" y="3787140"/>
              <a:ext cx="3410712" cy="298246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343399" y="3400425"/>
              <a:ext cx="5588635" cy="57150"/>
            </a:xfrm>
            <a:custGeom>
              <a:rect l="l" t="t" r="r" b="b"/>
              <a:pathLst>
                <a:path w="5588634" h="57150">
                  <a:moveTo>
                    <a:pt x="5588635" y="57150"/>
                  </a:moveTo>
                  <a:lnTo>
                    <a:pt x="0" y="57150"/>
                  </a:lnTo>
                  <a:lnTo>
                    <a:pt x="0" y="0"/>
                  </a:lnTo>
                  <a:lnTo>
                    <a:pt x="5588635" y="0"/>
                  </a:lnTo>
                  <a:lnTo>
                    <a:pt x="5588635" y="57150"/>
                  </a:lnTo>
                  <a:close/>
                </a:path>
              </a:pathLst>
            </a:custGeom>
            <a:solidFill>
              <a:srgbClr val="79A85A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4"/>
          <p:cNvSpPr txBox="1"/>
          <p:nvPr/>
        </p:nvSpPr>
        <p:spPr>
          <a:xfrm>
            <a:off x="3124200" y="1600200"/>
            <a:ext cx="7653655" cy="1682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850">
              <a:latin typeface="Times New Roman" panose="02020603050405020304"/>
              <a:cs typeface="Times New Roman" panose="02020603050405020304"/>
            </a:endParaRPr>
          </a:p>
          <a:p>
            <a:pPr marR="47625" algn="ctr">
              <a:lnSpc>
                <a:spcPct val="100000"/>
              </a:lnSpc>
            </a:pPr>
            <a:r>
              <a:rPr lang="zh-CN" sz="8000" b="1">
                <a:solidFill>
                  <a:srgbClr val="79A85A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化学</a:t>
            </a:r>
            <a:r>
              <a:rPr sz="8000" b="1">
                <a:solidFill>
                  <a:srgbClr val="79A85A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一轮</a:t>
            </a:r>
            <a:r>
              <a:rPr sz="8000" b="1">
                <a:solidFill>
                  <a:srgbClr val="7BAA5D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复</a:t>
            </a:r>
            <a:r>
              <a:rPr sz="8000" b="1" spc="-20">
                <a:solidFill>
                  <a:srgbClr val="7BAA5D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习</a:t>
            </a:r>
            <a:endParaRPr sz="800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object 4"/>
          <p:cNvSpPr txBox="1"/>
          <p:nvPr/>
        </p:nvSpPr>
        <p:spPr>
          <a:xfrm>
            <a:off x="2438400" y="4648200"/>
            <a:ext cx="5880735" cy="56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zh-CN" altLang="zh-CN" sz="3600" b="1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知命不惧</a:t>
            </a:r>
            <a:r>
              <a:rPr lang="en-US" altLang="zh-CN" sz="3600" b="1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zh-CN" sz="3600" b="1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日日自新</a:t>
            </a:r>
            <a:endParaRPr lang="zh-CN" altLang="en-US" sz="3600" b="1">
              <a:solidFill>
                <a:srgbClr val="F7A62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object 2"/>
          <p:cNvSpPr/>
          <p:nvPr/>
        </p:nvSpPr>
        <p:spPr>
          <a:xfrm>
            <a:off x="501523" y="2063623"/>
            <a:ext cx="2167128" cy="3226308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630167" y="0"/>
            <a:ext cx="856183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438145" y="2070227"/>
            <a:ext cx="8356092" cy="322021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908048" y="4584191"/>
            <a:ext cx="172212" cy="70561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59789" y="2535554"/>
            <a:ext cx="1244600" cy="1488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4800" b="0">
                <a:solidFill>
                  <a:srgbClr val="FFFFFF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一轮 复习</a:t>
            </a:r>
            <a:endParaRPr sz="480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999740" y="3886200"/>
            <a:ext cx="5508625" cy="628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第</a:t>
            </a:r>
            <a:r>
              <a:rPr lang="en-US" sz="4000" b="1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4</a:t>
            </a:r>
            <a:r>
              <a:rPr sz="4000" b="1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讲</a:t>
            </a:r>
            <a:r>
              <a:rPr sz="4000" b="1" spc="-45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en-US" sz="4000" b="1" spc="-45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sz="4000" b="1" spc="-45">
                <a:solidFill>
                  <a:srgbClr val="F7A620"/>
                </a:solidFill>
                <a:latin typeface="Times New Roman" panose="02020603050405020304"/>
                <a:cs typeface="Times New Roman" panose="02020603050405020304"/>
              </a:rPr>
              <a:t>硅及其化合物</a:t>
            </a:r>
            <a:endParaRPr lang="zh-CN" sz="4000" b="1" spc="-45">
              <a:solidFill>
                <a:srgbClr val="F7A62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68905" y="2438400"/>
            <a:ext cx="7913370" cy="842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5400" b="1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第</a:t>
            </a:r>
            <a:r>
              <a:rPr lang="zh-CN" sz="5400" b="1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五</a:t>
            </a:r>
            <a:r>
              <a:rPr sz="5400" b="1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章</a:t>
            </a:r>
            <a:r>
              <a:rPr sz="5400" b="1" spc="-50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sz="5400" b="1" spc="-50">
                <a:solidFill>
                  <a:srgbClr val="F7A62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非金属及其化合物</a:t>
            </a:r>
            <a:endParaRPr lang="zh-CN" sz="5400" b="1" spc="-50">
              <a:solidFill>
                <a:srgbClr val="F7A62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895600" y="2270125"/>
            <a:ext cx="932180" cy="829945"/>
          </a:xfrm>
          <a:prstGeom prst="rect">
            <a:avLst/>
          </a:prstGeom>
          <a:gradFill>
            <a:gsLst>
              <a:gs pos="0">
                <a:srgbClr val="9EE256"/>
              </a:gs>
              <a:gs pos="100000">
                <a:srgbClr val="52762D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02</a:t>
            </a:r>
            <a:endParaRPr lang="en-US" altLang="zh-CN" sz="48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19600" y="2362200"/>
            <a:ext cx="55499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rgbClr val="00B05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硅及其化合物的性质梳理</a:t>
            </a:r>
            <a:endParaRPr lang="zh-CN" altLang="en-US" sz="3600">
              <a:solidFill>
                <a:srgbClr val="00B05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95600" y="3535045"/>
            <a:ext cx="932180" cy="829945"/>
          </a:xfrm>
          <a:prstGeom prst="rect">
            <a:avLst/>
          </a:prstGeom>
          <a:gradFill>
            <a:gsLst>
              <a:gs pos="0">
                <a:srgbClr val="7B32B2"/>
              </a:gs>
              <a:gs pos="100000">
                <a:srgbClr val="401A5D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03</a:t>
            </a:r>
            <a:endParaRPr lang="en-US" altLang="zh-CN" sz="48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19600" y="3627120"/>
            <a:ext cx="57937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rgbClr val="7030A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碳及其化合物的类推与辨析</a:t>
            </a:r>
            <a:endParaRPr lang="zh-CN" altLang="en-US" sz="3600">
              <a:solidFill>
                <a:srgbClr val="00B05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895600" y="4799965"/>
            <a:ext cx="932180" cy="829945"/>
          </a:xfrm>
          <a:prstGeom prst="rect">
            <a:avLst/>
          </a:prstGeom>
          <a:gradFill>
            <a:gsLst>
              <a:gs pos="50000">
                <a:srgbClr val="DC7183"/>
              </a:gs>
              <a:gs pos="0">
                <a:srgbClr val="E8A0AC"/>
              </a:gs>
              <a:gs pos="100000">
                <a:srgbClr val="D04159"/>
              </a:gs>
            </a:gsLst>
            <a:lin scaled="1"/>
          </a:gradFill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04</a:t>
            </a:r>
            <a:endParaRPr lang="en-US" altLang="zh-CN" sz="48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19600" y="4892040"/>
            <a:ext cx="35159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3600">
                <a:gradFill>
                  <a:gsLst>
                    <a:gs pos="50000">
                      <a:srgbClr val="DC7183"/>
                    </a:gs>
                    <a:gs pos="0">
                      <a:srgbClr val="E8A0AC"/>
                    </a:gs>
                    <a:gs pos="100000">
                      <a:srgbClr val="D04159"/>
                    </a:gs>
                  </a:gsLst>
                  <a:lin scaled="1"/>
                </a:gradFill>
                <a:latin typeface="汉仪尚巍手书W" panose="00020600040101010101" charset="-122"/>
                <a:ea typeface="汉仪尚巍手书W" panose="00020600040101010101" charset="-122"/>
              </a:rPr>
              <a:t>无机非金属材料</a:t>
            </a:r>
            <a:endParaRPr lang="zh-CN" sz="3600">
              <a:gradFill>
                <a:gsLst>
                  <a:gs pos="50000">
                    <a:srgbClr val="DC7183"/>
                  </a:gs>
                  <a:gs pos="0">
                    <a:srgbClr val="E8A0AC"/>
                  </a:gs>
                  <a:gs pos="100000">
                    <a:srgbClr val="D04159"/>
                  </a:gs>
                </a:gsLst>
                <a:lin scaled="1"/>
              </a:gra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95600" y="898525"/>
            <a:ext cx="932180" cy="829945"/>
          </a:xfrm>
          <a:prstGeom prst="rect">
            <a:avLst/>
          </a:prstGeom>
          <a:gradFill>
            <a:gsLst>
              <a:gs pos="42000">
                <a:srgbClr val="EDE976"/>
              </a:gs>
              <a:gs pos="0">
                <a:srgbClr val="F3F0A4"/>
              </a:gs>
              <a:gs pos="100000">
                <a:srgbClr val="E6E148"/>
              </a:gs>
            </a:gsLst>
            <a:lin scaled="1"/>
          </a:gradFill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01</a:t>
            </a:r>
            <a:endParaRPr lang="en-US" altLang="zh-CN" sz="48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19600" y="990600"/>
            <a:ext cx="44881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rgbClr val="FFC00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硅及其化合物的转化</a:t>
            </a:r>
            <a:endParaRPr lang="zh-CN" altLang="en-US" sz="3600">
              <a:solidFill>
                <a:srgbClr val="FFC00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7"/>
          <p:cNvSpPr txBox="1"/>
          <p:nvPr/>
        </p:nvSpPr>
        <p:spPr>
          <a:xfrm>
            <a:off x="1676400" y="1981200"/>
            <a:ext cx="1421765" cy="1568450"/>
          </a:xfrm>
          <a:prstGeom prst="rect">
            <a:avLst/>
          </a:prstGeom>
          <a:gradFill>
            <a:gsLst>
              <a:gs pos="42000">
                <a:srgbClr val="EDE976"/>
              </a:gs>
              <a:gs pos="0">
                <a:srgbClr val="F3F0A4"/>
              </a:gs>
              <a:gs pos="100000">
                <a:srgbClr val="E6E148"/>
              </a:gs>
            </a:gsLst>
            <a:lin scaled="1"/>
          </a:gradFill>
        </p:spPr>
        <p:txBody>
          <a:bodyPr wrap="square" rtlCol="0">
            <a:spAutoFit/>
          </a:bodyPr>
          <a:lstStyle/>
          <a:p>
            <a:r>
              <a:rPr lang="en-US" altLang="zh-CN" sz="96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01</a:t>
            </a:r>
            <a:endParaRPr lang="en-US" altLang="zh-CN" sz="96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581400" y="1906270"/>
            <a:ext cx="750824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>
                <a:solidFill>
                  <a:srgbClr val="FFC00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硅及其化合物的转化</a:t>
            </a:r>
            <a:endParaRPr lang="zh-CN" altLang="en-US" sz="9600">
              <a:solidFill>
                <a:srgbClr val="FFC00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304800" y="762000"/>
            <a:ext cx="5965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chemeClr val="accent6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一、硅及其化合物的转化</a:t>
            </a:r>
            <a:endParaRPr lang="zh-CN" altLang="en-US" sz="32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42645" y="3417570"/>
            <a:ext cx="9886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单质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94430" y="3417570"/>
            <a:ext cx="13417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氧化物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76440" y="3417570"/>
            <a:ext cx="6642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酸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376535" y="3417570"/>
            <a:ext cx="7194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盐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 flipH="1">
            <a:off x="1892300" y="3767455"/>
            <a:ext cx="1670685" cy="0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>
            <a:off x="1886585" y="3569970"/>
            <a:ext cx="1752600" cy="0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H="1" flipV="1">
            <a:off x="5297805" y="3672840"/>
            <a:ext cx="1762760" cy="11430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 flipH="1">
            <a:off x="8295640" y="3646170"/>
            <a:ext cx="1905000" cy="0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1889760" y="2896870"/>
            <a:ext cx="15424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氧化剂</a:t>
            </a:r>
            <a:endParaRPr lang="zh-CN" altLang="en-US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951990" y="3907155"/>
            <a:ext cx="15424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还原剂</a:t>
            </a:r>
            <a:endParaRPr lang="zh-CN" altLang="en-US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91200" y="3048000"/>
            <a:ext cx="10814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-H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O</a:t>
            </a:r>
            <a:endParaRPr lang="zh-CN" altLang="en-US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966835" y="3048000"/>
            <a:ext cx="8432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7" name="文本框 66"/>
          <p:cNvSpPr txBox="1"/>
          <p:nvPr/>
        </p:nvSpPr>
        <p:spPr>
          <a:xfrm>
            <a:off x="819785" y="2609850"/>
            <a:ext cx="6464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Si</a:t>
            </a:r>
            <a:endParaRPr lang="en-US" altLang="zh-CN" sz="2800" b="1" baseline="-2500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3618865" y="2607310"/>
            <a:ext cx="10680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SiO</a:t>
            </a:r>
            <a:r>
              <a:rPr lang="en-US" altLang="zh-CN" sz="2800" b="1" baseline="-250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2</a:t>
            </a:r>
            <a:endParaRPr lang="en-US" altLang="zh-CN" sz="2800" b="1" baseline="-2500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513205" y="4438650"/>
            <a:ext cx="166814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  <a:sym typeface="+mn-ea"/>
              </a:rPr>
              <a:t>Si</a:t>
            </a:r>
            <a:r>
              <a:rPr lang="zh-CN" altLang="en-US" sz="28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  <a:sym typeface="+mn-ea"/>
              </a:rPr>
              <a:t>其他化合物</a:t>
            </a:r>
            <a:endParaRPr lang="zh-CN" altLang="en-US" sz="2800" b="1" baseline="3000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10341610" y="2603500"/>
            <a:ext cx="14560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Na</a:t>
            </a:r>
            <a:r>
              <a:rPr lang="en-US" altLang="zh-CN" sz="2800" b="1" baseline="-250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en-US" altLang="zh-CN" sz="28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SiO</a:t>
            </a:r>
            <a:r>
              <a:rPr lang="en-US" altLang="zh-CN" sz="2800" b="1" baseline="-250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3</a:t>
            </a:r>
            <a:endParaRPr lang="en-US" altLang="zh-CN" sz="2800" b="1" baseline="-2500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1654810" y="2152650"/>
            <a:ext cx="18561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2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/Cl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/F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endParaRPr lang="en-US" altLang="zh-CN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cxnSp>
        <p:nvCxnSpPr>
          <p:cNvPr id="72" name="直接箭头连接符 71"/>
          <p:cNvCxnSpPr/>
          <p:nvPr/>
        </p:nvCxnSpPr>
        <p:spPr>
          <a:xfrm flipH="1">
            <a:off x="1788795" y="2990850"/>
            <a:ext cx="1670685" cy="0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/>
          <p:nvPr/>
        </p:nvCxnSpPr>
        <p:spPr>
          <a:xfrm>
            <a:off x="1783080" y="2793365"/>
            <a:ext cx="1752600" cy="0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文本框 73"/>
          <p:cNvSpPr txBox="1"/>
          <p:nvPr/>
        </p:nvSpPr>
        <p:spPr>
          <a:xfrm>
            <a:off x="6800215" y="2623185"/>
            <a:ext cx="14827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H</a:t>
            </a:r>
            <a:r>
              <a:rPr lang="en-US" altLang="zh-CN" sz="2800" b="1" baseline="-250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en-US" altLang="zh-CN" sz="28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SiO</a:t>
            </a:r>
            <a:r>
              <a:rPr lang="en-US" altLang="zh-CN" sz="2800" b="1" baseline="-250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3</a:t>
            </a:r>
            <a:endParaRPr lang="en-US" altLang="zh-CN" sz="2800" b="1" baseline="-2500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1783080" y="3129280"/>
            <a:ext cx="16897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  <a:sym typeface="+mn-ea"/>
              </a:rPr>
              <a:t>+C(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  <a:sym typeface="+mn-ea"/>
              </a:rPr>
              <a:t>高温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  <a:sym typeface="+mn-ea"/>
              </a:rPr>
              <a:t>)</a:t>
            </a:r>
            <a:endParaRPr lang="zh-CN" altLang="en-US" sz="3200" b="1" baseline="-250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6" name="直接箭头连接符 75"/>
          <p:cNvCxnSpPr>
            <a:endCxn id="74" idx="3"/>
          </p:cNvCxnSpPr>
          <p:nvPr/>
        </p:nvCxnSpPr>
        <p:spPr>
          <a:xfrm flipH="1">
            <a:off x="8282940" y="2884170"/>
            <a:ext cx="2058670" cy="0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箭头连接符 76"/>
          <p:cNvCxnSpPr/>
          <p:nvPr/>
        </p:nvCxnSpPr>
        <p:spPr>
          <a:xfrm flipH="1" flipV="1">
            <a:off x="4869815" y="2907030"/>
            <a:ext cx="1762760" cy="11430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文本框 77"/>
          <p:cNvSpPr txBox="1"/>
          <p:nvPr/>
        </p:nvSpPr>
        <p:spPr>
          <a:xfrm>
            <a:off x="5363210" y="2282190"/>
            <a:ext cx="10814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-H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O</a:t>
            </a:r>
            <a:endParaRPr lang="zh-CN" altLang="en-US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8381365" y="2271395"/>
            <a:ext cx="19754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/H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3</a:t>
            </a:r>
            <a:endParaRPr lang="en-US" altLang="zh-CN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pSp>
        <p:nvGrpSpPr>
          <p:cNvPr id="80" name="组合 79"/>
          <p:cNvGrpSpPr/>
          <p:nvPr/>
        </p:nvGrpSpPr>
        <p:grpSpPr>
          <a:xfrm>
            <a:off x="4093210" y="2204720"/>
            <a:ext cx="6722110" cy="454660"/>
            <a:chOff x="6240" y="5722"/>
            <a:chExt cx="10586" cy="716"/>
          </a:xfrm>
        </p:grpSpPr>
        <p:cxnSp>
          <p:nvCxnSpPr>
            <p:cNvPr id="81" name="肘形连接符 80"/>
            <p:cNvCxnSpPr/>
            <p:nvPr/>
          </p:nvCxnSpPr>
          <p:spPr>
            <a:xfrm rot="16200000">
              <a:off x="11175" y="787"/>
              <a:ext cx="716" cy="10586"/>
            </a:xfrm>
            <a:prstGeom prst="bentConnector2">
              <a:avLst/>
            </a:prstGeom>
            <a:ln w="4445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箭头连接符 81"/>
            <p:cNvCxnSpPr/>
            <p:nvPr/>
          </p:nvCxnSpPr>
          <p:spPr>
            <a:xfrm flipH="1">
              <a:off x="16800" y="5760"/>
              <a:ext cx="0" cy="600"/>
            </a:xfrm>
            <a:prstGeom prst="straightConnector1">
              <a:avLst/>
            </a:prstGeom>
            <a:ln w="4445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文本框 82"/>
          <p:cNvSpPr txBox="1"/>
          <p:nvPr/>
        </p:nvSpPr>
        <p:spPr>
          <a:xfrm>
            <a:off x="6379210" y="1710690"/>
            <a:ext cx="19754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+NaOH(aq)</a:t>
            </a:r>
            <a:endParaRPr lang="en-US" altLang="zh-CN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1143000" y="1752600"/>
            <a:ext cx="10085070" cy="857250"/>
            <a:chOff x="6378" y="5452"/>
            <a:chExt cx="10448" cy="1350"/>
          </a:xfrm>
        </p:grpSpPr>
        <p:cxnSp>
          <p:nvCxnSpPr>
            <p:cNvPr id="85" name="肘形连接符 84"/>
            <p:cNvCxnSpPr>
              <a:stCxn id="67" idx="0"/>
            </p:cNvCxnSpPr>
            <p:nvPr/>
          </p:nvCxnSpPr>
          <p:spPr>
            <a:xfrm rot="16200000">
              <a:off x="10927" y="903"/>
              <a:ext cx="1350" cy="10448"/>
            </a:xfrm>
            <a:prstGeom prst="bentConnector2">
              <a:avLst/>
            </a:prstGeom>
            <a:ln w="4445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箭头连接符 85"/>
            <p:cNvCxnSpPr/>
            <p:nvPr/>
          </p:nvCxnSpPr>
          <p:spPr>
            <a:xfrm flipH="1">
              <a:off x="16776" y="5482"/>
              <a:ext cx="0" cy="1200"/>
            </a:xfrm>
            <a:prstGeom prst="straightConnector1">
              <a:avLst/>
            </a:prstGeom>
            <a:ln w="4445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文本框 86"/>
          <p:cNvSpPr txBox="1"/>
          <p:nvPr/>
        </p:nvSpPr>
        <p:spPr>
          <a:xfrm>
            <a:off x="4169410" y="1177290"/>
            <a:ext cx="19754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+NaOH(aq)</a:t>
            </a:r>
            <a:endParaRPr lang="en-US" altLang="zh-CN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cxnSp>
        <p:nvCxnSpPr>
          <p:cNvPr id="88" name="肘形连接符 87"/>
          <p:cNvCxnSpPr>
            <a:stCxn id="67" idx="2"/>
            <a:endCxn id="69" idx="1"/>
          </p:cNvCxnSpPr>
          <p:nvPr/>
        </p:nvCxnSpPr>
        <p:spPr>
          <a:xfrm rot="5400000" flipV="1">
            <a:off x="436245" y="3838575"/>
            <a:ext cx="1783715" cy="370205"/>
          </a:xfrm>
          <a:prstGeom prst="bentConnector2">
            <a:avLst/>
          </a:prstGeom>
          <a:ln w="4445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肘形连接符 88"/>
          <p:cNvCxnSpPr/>
          <p:nvPr/>
        </p:nvCxnSpPr>
        <p:spPr>
          <a:xfrm rot="5400000">
            <a:off x="2619375" y="3474720"/>
            <a:ext cx="1786255" cy="971550"/>
          </a:xfrm>
          <a:prstGeom prst="bentConnector2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肘形连接符 89"/>
          <p:cNvCxnSpPr>
            <a:stCxn id="68" idx="2"/>
          </p:cNvCxnSpPr>
          <p:nvPr/>
        </p:nvCxnSpPr>
        <p:spPr>
          <a:xfrm rot="5400000" flipV="1">
            <a:off x="7240270" y="41910"/>
            <a:ext cx="775970" cy="6950710"/>
          </a:xfrm>
          <a:prstGeom prst="bentConnector2">
            <a:avLst/>
          </a:prstGeom>
          <a:ln w="412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箭头连接符 90"/>
          <p:cNvCxnSpPr/>
          <p:nvPr/>
        </p:nvCxnSpPr>
        <p:spPr>
          <a:xfrm flipH="1">
            <a:off x="11103610" y="3238500"/>
            <a:ext cx="13335" cy="1238250"/>
          </a:xfrm>
          <a:prstGeom prst="straightConnector1">
            <a:avLst/>
          </a:prstGeom>
          <a:ln w="38100">
            <a:solidFill>
              <a:srgbClr val="FFC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本框 91"/>
          <p:cNvSpPr txBox="1"/>
          <p:nvPr/>
        </p:nvSpPr>
        <p:spPr>
          <a:xfrm>
            <a:off x="5363210" y="3995420"/>
            <a:ext cx="44577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+Na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(s)/CaCO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(s),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高温</a:t>
            </a:r>
            <a:endParaRPr lang="en-US" altLang="zh-CN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10396855" y="4438650"/>
            <a:ext cx="13462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CaSiO</a:t>
            </a:r>
            <a:r>
              <a:rPr lang="en-US" altLang="zh-CN" sz="2800" b="1" baseline="-2500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Times New Roman" panose="02020603050405020304"/>
                <a:cs typeface="Times New Roman" panose="02020603050405020304"/>
              </a:rPr>
              <a:t>3</a:t>
            </a:r>
            <a:endParaRPr lang="en-US" altLang="zh-CN" sz="2800" b="1" baseline="-2500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2667000" y="3987165"/>
            <a:ext cx="14020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+HF(aq)</a:t>
            </a:r>
            <a:endParaRPr lang="en-US" altLang="zh-CN" sz="2800" b="1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457200" y="3352800"/>
            <a:ext cx="64262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+H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/F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endParaRPr lang="en-US" altLang="zh-CN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447800" y="1981200"/>
            <a:ext cx="1442085" cy="1568450"/>
          </a:xfrm>
          <a:prstGeom prst="rect">
            <a:avLst/>
          </a:prstGeom>
          <a:gradFill>
            <a:gsLst>
              <a:gs pos="0">
                <a:srgbClr val="9EE256"/>
              </a:gs>
              <a:gs pos="100000">
                <a:srgbClr val="52762D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en-US" altLang="zh-CN" sz="96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02</a:t>
            </a:r>
            <a:endParaRPr lang="en-US" altLang="zh-CN" sz="96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52800" y="1905000"/>
            <a:ext cx="772477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>
                <a:solidFill>
                  <a:srgbClr val="00B05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硅及其化合物的性质梳理</a:t>
            </a:r>
            <a:endParaRPr lang="zh-CN" altLang="en-US" sz="9600">
              <a:solidFill>
                <a:srgbClr val="00B05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381000" y="2326640"/>
            <a:ext cx="32004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1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、硅的物理性质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81000" y="381000"/>
            <a:ext cx="578421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600" b="1">
                <a:solidFill>
                  <a:schemeClr val="accent6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二、硅及其化合物性质梳理</a:t>
            </a:r>
            <a:endParaRPr lang="zh-CN" altLang="en-US" sz="3600" b="1">
              <a:solidFill>
                <a:schemeClr val="accent6">
                  <a:lumMod val="75000"/>
                </a:schemeClr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33600" y="3206750"/>
            <a:ext cx="8730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①以化合态形式存在（</a:t>
            </a:r>
            <a:r>
              <a:rPr lang="zh-CN" altLang="en-US" sz="2800" b="1">
                <a:solidFill>
                  <a:srgbClr val="7030A0"/>
                </a:solidFill>
              </a:rPr>
              <a:t>主要以</a:t>
            </a:r>
            <a:r>
              <a:rPr lang="en-US" altLang="zh-CN" sz="2800" b="1">
                <a:solidFill>
                  <a:srgbClr val="7030A0"/>
                </a:solidFill>
                <a:latin typeface="Times New Roman" panose="02020603050405020304"/>
                <a:cs typeface="Times New Roman" panose="02020603050405020304"/>
              </a:rPr>
              <a:t>SiO</a:t>
            </a:r>
            <a:r>
              <a:rPr lang="en-US" altLang="zh-CN" sz="2800" b="1" baseline="-25000">
                <a:solidFill>
                  <a:srgbClr val="7030A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zh-CN" altLang="en-US" sz="2800" b="1">
                <a:solidFill>
                  <a:srgbClr val="7030A0"/>
                </a:solidFill>
              </a:rPr>
              <a:t>、硅酸盐形式存在</a:t>
            </a:r>
            <a:r>
              <a:rPr lang="zh-CN" altLang="en-US" sz="2800" b="1">
                <a:solidFill>
                  <a:schemeClr val="tx1"/>
                </a:solidFill>
              </a:rPr>
              <a:t>）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1000" y="1524000"/>
            <a:ext cx="13208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&lt;1&gt;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硅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33600" y="4659630"/>
            <a:ext cx="63607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③单质硅：原子晶体，正四面体结构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133600" y="3933190"/>
            <a:ext cx="6838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②在地壳中含量排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zh-CN" altLang="en-US" sz="2800" b="1">
                <a:solidFill>
                  <a:schemeClr val="tx1"/>
                </a:solidFill>
              </a:rPr>
              <a:t>（</a:t>
            </a:r>
            <a:r>
              <a:rPr lang="en-US" sz="2800" b="1">
                <a:solidFill>
                  <a:srgbClr val="7030A0"/>
                </a:solidFill>
                <a:latin typeface="Times New Roman" panose="02020603050405020304"/>
                <a:cs typeface="Times New Roman" panose="02020603050405020304"/>
              </a:rPr>
              <a:t>O&gt;Si&gt;Al&gt;Fe&gt;Ca</a:t>
            </a:r>
            <a:r>
              <a:rPr lang="zh-CN" altLang="en-US" sz="2800" b="1">
                <a:solidFill>
                  <a:schemeClr val="tx1"/>
                </a:solidFill>
              </a:rPr>
              <a:t>）</a:t>
            </a:r>
            <a:endParaRPr lang="zh-CN" altLang="en-US" sz="28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0" name="对象 19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3200083" y="1263968"/>
          <a:ext cx="2747010" cy="65024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850900" imgH="241300" progId="Equation.KSEE3">
                  <p:embed/>
                </p:oleObj>
              </mc:Choice>
              <mc:Fallback>
                <p:oleObj r:id="rId2" imgW="850900" imgH="2413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200083" y="1263968"/>
                        <a:ext cx="2747010" cy="650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381000" y="391795"/>
            <a:ext cx="32169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、硅的化学性质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38200" y="1219200"/>
            <a:ext cx="14909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还原性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:</a:t>
            </a:r>
            <a:endParaRPr lang="en-US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3" name="对象 2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3200083" y="3154998"/>
          <a:ext cx="7379335" cy="54737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4" imgW="2514600" imgH="203200" progId="Equation.KSEE3">
                  <p:embed/>
                </p:oleObj>
              </mc:Choice>
              <mc:Fallback>
                <p:oleObj r:id="rId4" imgW="25146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00083" y="3154998"/>
                        <a:ext cx="7379335" cy="5473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3200083" y="2295843"/>
          <a:ext cx="3198495" cy="4775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6" imgW="990600" imgH="177165" progId="Equation.KSEE3">
                  <p:embed/>
                </p:oleObj>
              </mc:Choice>
              <mc:Fallback>
                <p:oleObj r:id="rId6" imgW="990600" imgH="17716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200083" y="2295843"/>
                        <a:ext cx="3198495" cy="4775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3200083" y="4084003"/>
          <a:ext cx="4920615" cy="54737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8" imgW="1676400" imgH="203200" progId="Equation.KSEE3">
                  <p:embed/>
                </p:oleObj>
              </mc:Choice>
              <mc:Fallback>
                <p:oleObj r:id="rId8" imgW="16764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200083" y="4084003"/>
                        <a:ext cx="4920615" cy="5473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文本框 17"/>
          <p:cNvSpPr txBox="1"/>
          <p:nvPr/>
        </p:nvSpPr>
        <p:spPr>
          <a:xfrm>
            <a:off x="838200" y="5029200"/>
            <a:ext cx="14909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氧化性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:</a:t>
            </a:r>
            <a:endParaRPr lang="en-US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19" name="对象 18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3200401" y="5028883"/>
          <a:ext cx="3772535" cy="68453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10" imgW="1168400" imgH="254000" progId="Equation.KSEE3">
                  <p:embed/>
                </p:oleObj>
              </mc:Choice>
              <mc:Fallback>
                <p:oleObj r:id="rId10" imgW="1168400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200401" y="5028883"/>
                        <a:ext cx="3772535" cy="6845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文本框 9"/>
          <p:cNvSpPr txBox="1"/>
          <p:nvPr/>
        </p:nvSpPr>
        <p:spPr>
          <a:xfrm>
            <a:off x="381000" y="391795"/>
            <a:ext cx="36296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3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、硅的制备及应用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8200" y="1219200"/>
            <a:ext cx="13258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粗硅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:</a:t>
            </a:r>
            <a:endParaRPr lang="en-US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19" name="对象 18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2666683" y="1142683"/>
          <a:ext cx="5248910" cy="7188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1625600" imgH="266700" progId="Equation.KSEE3">
                  <p:embed/>
                </p:oleObj>
              </mc:Choice>
              <mc:Fallback>
                <p:oleObj r:id="rId2" imgW="1625600" imgH="266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66683" y="1142683"/>
                        <a:ext cx="5248910" cy="7188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文本框 13"/>
          <p:cNvSpPr txBox="1"/>
          <p:nvPr/>
        </p:nvSpPr>
        <p:spPr>
          <a:xfrm>
            <a:off x="838200" y="2209800"/>
            <a:ext cx="11061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纯硅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:</a:t>
            </a:r>
            <a:endParaRPr lang="en-US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15" name="对象 14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2667001" y="2175193"/>
          <a:ext cx="3895725" cy="68453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4" imgW="1206500" imgH="254000" progId="Equation.KSEE3">
                  <p:embed/>
                </p:oleObj>
              </mc:Choice>
              <mc:Fallback>
                <p:oleObj r:id="rId4" imgW="1206500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67001" y="2175193"/>
                        <a:ext cx="3895725" cy="6845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2667001" y="3087053"/>
          <a:ext cx="5413375" cy="68453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6" imgW="1676400" imgH="254000" progId="Equation.KSEE3">
                  <p:embed/>
                </p:oleObj>
              </mc:Choice>
              <mc:Fallback>
                <p:oleObj r:id="rId6" imgW="1676400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67001" y="3087053"/>
                        <a:ext cx="5413375" cy="6845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文本框 19"/>
          <p:cNvSpPr txBox="1"/>
          <p:nvPr/>
        </p:nvSpPr>
        <p:spPr>
          <a:xfrm>
            <a:off x="838200" y="4267200"/>
            <a:ext cx="11061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应用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:</a:t>
            </a:r>
            <a:endParaRPr lang="en-US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67000" y="4267200"/>
            <a:ext cx="24555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①半导体材料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667000" y="5181600"/>
            <a:ext cx="29190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②太阳能电池板</a:t>
            </a:r>
            <a:endParaRPr lang="zh-CN" altLang="en-US" sz="28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381000" y="1488440"/>
            <a:ext cx="44488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1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、二氧化硅的物理性质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90800" y="2438400"/>
            <a:ext cx="22720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①熔沸点高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1000" y="685800"/>
            <a:ext cx="23463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&lt;2&gt;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二氧化硅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90800" y="3891280"/>
            <a:ext cx="56921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③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SiO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zh-CN" altLang="en-US" sz="2800" b="1">
                <a:solidFill>
                  <a:schemeClr val="tx1"/>
                </a:solidFill>
              </a:rPr>
              <a:t>：原子晶体，正四面体结构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590800" y="3164840"/>
            <a:ext cx="21666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②不溶于水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90800" y="4617720"/>
            <a:ext cx="56921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④常见的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SiO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玛瑙、沙子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81000" y="304800"/>
            <a:ext cx="41497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、二氧化硅的化学性质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85800" y="1066800"/>
            <a:ext cx="14909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氧化性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:</a:t>
            </a:r>
            <a:endParaRPr lang="en-US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19" name="对象 18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2743200" y="1066483"/>
          <a:ext cx="5248910" cy="7188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625600" imgH="266700" progId="Equation.KSEE3">
                  <p:embed/>
                </p:oleObj>
              </mc:Choice>
              <mc:Fallback>
                <p:oleObj r:id="rId2" imgW="1625600" imgH="266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43200" y="1066483"/>
                        <a:ext cx="5248910" cy="7188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685800" y="2209800"/>
            <a:ext cx="11125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酸性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:</a:t>
            </a:r>
            <a:endParaRPr lang="en-US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6" name="对象 5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2743200" y="2133601"/>
          <a:ext cx="4839335" cy="68516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4" imgW="1498600" imgH="254000" progId="Equation.KSEE3">
                  <p:embed/>
                </p:oleObj>
              </mc:Choice>
              <mc:Fallback>
                <p:oleObj r:id="rId4" imgW="1498600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43200" y="2133601"/>
                        <a:ext cx="4839335" cy="6851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2743200" y="3205480"/>
          <a:ext cx="6725920" cy="45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6" imgW="2082800" imgH="177165" progId="Equation.KSEE3">
                  <p:embed/>
                </p:oleObj>
              </mc:Choice>
              <mc:Fallback>
                <p:oleObj r:id="rId6" imgW="2082800" imgH="17716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743200" y="3205480"/>
                        <a:ext cx="6725920" cy="450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685800" y="4114800"/>
            <a:ext cx="11334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特性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:</a:t>
            </a:r>
            <a:endParaRPr lang="en-US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11" name="对象 10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2743200" y="4100513"/>
          <a:ext cx="5864860" cy="55816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8" imgW="1816100" imgH="203200" progId="Equation.KSEE3">
                  <p:embed/>
                </p:oleObj>
              </mc:Choice>
              <mc:Fallback>
                <p:oleObj r:id="rId8" imgW="18161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743200" y="4100513"/>
                        <a:ext cx="5864860" cy="5581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381000" y="5103495"/>
            <a:ext cx="33496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3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、二氧化硅的应用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38200" y="5791200"/>
            <a:ext cx="11061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应用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:</a:t>
            </a:r>
            <a:endParaRPr lang="en-US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209800" y="5791200"/>
            <a:ext cx="24555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①光导纤维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636135" y="5791200"/>
            <a:ext cx="29190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②玛瑙、水晶</a:t>
            </a:r>
            <a:endParaRPr lang="zh-CN" altLang="en-US" sz="28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414020" y="1219200"/>
            <a:ext cx="34283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1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、硅酸的物理性质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91000" y="1219200"/>
            <a:ext cx="22720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①难溶于水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1000" y="457200"/>
            <a:ext cx="17919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&lt;3&gt;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硅酸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705600" y="1219200"/>
            <a:ext cx="30676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</a:rPr>
              <a:t>②无色透明胶状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1000" y="1981200"/>
            <a:ext cx="33674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、硅酸的化学性质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14400" y="2895600"/>
            <a:ext cx="11125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酸性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:</a:t>
            </a:r>
            <a:endParaRPr lang="en-US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9" name="对象 8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2361883" y="2895600"/>
          <a:ext cx="7587615" cy="45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2349500" imgH="177165" progId="Equation.KSEE3">
                  <p:embed/>
                </p:oleObj>
              </mc:Choice>
              <mc:Fallback>
                <p:oleObj r:id="rId2" imgW="2349500" imgH="17716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61883" y="2895600"/>
                        <a:ext cx="7587615" cy="450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414020" y="3733800"/>
            <a:ext cx="36296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3</a:t>
            </a:r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、硅酸的制备与应用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12" name="对象 11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1684973" y="4609783"/>
          <a:ext cx="8941435" cy="5175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4" imgW="2768600" imgH="203200" progId="Equation.KSEE3">
                  <p:embed/>
                </p:oleObj>
              </mc:Choice>
              <mc:Fallback>
                <p:oleObj r:id="rId4" imgW="27686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84973" y="4609783"/>
                        <a:ext cx="8941435" cy="51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1752283" y="5409883"/>
          <a:ext cx="7546975" cy="5175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6" imgW="2336800" imgH="203200" progId="Equation.KSEE3">
                  <p:embed/>
                </p:oleObj>
              </mc:Choice>
              <mc:Fallback>
                <p:oleObj r:id="rId6" imgW="23368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52283" y="5409883"/>
                        <a:ext cx="7546975" cy="51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381000" y="381000"/>
            <a:ext cx="39554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硅及其化合物的特殊性</a:t>
            </a:r>
            <a:endParaRPr lang="en-US" altLang="zh-CN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19" name="对象 18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1981200" y="1142683"/>
          <a:ext cx="5248910" cy="7188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625600" imgH="266700" progId="Equation.KSEE3">
                  <p:embed/>
                </p:oleObj>
              </mc:Choice>
              <mc:Fallback>
                <p:oleObj r:id="rId2" imgW="1625600" imgH="266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81200" y="1142683"/>
                        <a:ext cx="5248910" cy="7188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1981200" y="2250758"/>
          <a:ext cx="7464425" cy="71945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4" imgW="2311400" imgH="266700" progId="Equation.KSEE3">
                  <p:embed/>
                </p:oleObj>
              </mc:Choice>
              <mc:Fallback>
                <p:oleObj r:id="rId4" imgW="2311400" imgH="266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81200" y="2250758"/>
                        <a:ext cx="7464425" cy="7194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981200" y="3359468"/>
            <a:ext cx="3762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Si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，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SiO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与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HF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反应</a:t>
            </a:r>
            <a:endParaRPr lang="zh-CN" altLang="en-US" sz="2800" b="1" baseline="-25000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81200" y="4270693"/>
            <a:ext cx="690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酸性氧化物一般溶于水，但</a:t>
            </a:r>
            <a:r>
              <a:rPr lang="en-US" altLang="zh-CN" sz="2800" b="1">
                <a:latin typeface="Times New Roman" panose="02020603050405020304"/>
                <a:cs typeface="Times New Roman" panose="02020603050405020304"/>
                <a:sym typeface="+mn-ea"/>
              </a:rPr>
              <a:t>SiO</a:t>
            </a:r>
            <a:r>
              <a:rPr lang="en-US" altLang="zh-CN" sz="2800" b="1" baseline="-25000">
                <a:latin typeface="Times New Roman" panose="02020603050405020304"/>
                <a:cs typeface="Times New Roman" panose="02020603050405020304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/>
                <a:cs typeface="Times New Roman" panose="02020603050405020304"/>
                <a:sym typeface="+mn-ea"/>
              </a:rPr>
              <a:t>不溶于水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81200" y="5181918"/>
            <a:ext cx="6906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酸性氧化物与水反应，但</a:t>
            </a:r>
            <a:r>
              <a:rPr lang="en-US" altLang="zh-CN" sz="2800" b="1">
                <a:latin typeface="Times New Roman" panose="02020603050405020304"/>
                <a:cs typeface="Times New Roman" panose="02020603050405020304"/>
                <a:sym typeface="+mn-ea"/>
              </a:rPr>
              <a:t>SiO</a:t>
            </a:r>
            <a:r>
              <a:rPr lang="en-US" altLang="zh-CN" sz="2800" b="1" baseline="-25000">
                <a:latin typeface="Times New Roman" panose="02020603050405020304"/>
                <a:cs typeface="Times New Roman" panose="02020603050405020304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/>
                <a:cs typeface="Times New Roman" panose="02020603050405020304"/>
                <a:sym typeface="+mn-ea"/>
              </a:rPr>
              <a:t>不与水反应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381000" y="381000"/>
            <a:ext cx="20948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对角线原则</a:t>
            </a:r>
            <a:endParaRPr lang="en-US" altLang="zh-CN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362200" y="685800"/>
            <a:ext cx="7200900" cy="313372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828800" y="4495800"/>
            <a:ext cx="931164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这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对原子有对角线的类似性，且它们之间的类似性是最大的，甚至超过了同族元素，所以才称之为对角线原则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04800" y="1905000"/>
            <a:ext cx="1146302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例题：下列物质：①氢氟酸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②浓硫酸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③烧碱溶液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④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Na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CO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固体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⑤氧化钙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⑥浓硝酸，其中在一定条件下能与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SiO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反应的有（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       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）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A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zh-CN" sz="2800" b="1">
                <a:latin typeface="Times New Roman" panose="02020603050405020304"/>
                <a:cs typeface="Times New Roman" panose="02020603050405020304"/>
                <a:sym typeface="+mn-ea"/>
              </a:rPr>
              <a:t>①②</a:t>
            </a:r>
            <a:r>
              <a:rPr lang="zh-CN" altLang="en-US" sz="2800" b="1">
                <a:latin typeface="Times New Roman" panose="02020603050405020304"/>
                <a:cs typeface="Times New Roman" panose="02020603050405020304"/>
                <a:sym typeface="+mn-ea"/>
              </a:rPr>
              <a:t>⑥</a:t>
            </a:r>
            <a:r>
              <a:rPr lang="en-US" altLang="zh-CN" sz="2800" b="1">
                <a:latin typeface="Times New Roman" panose="02020603050405020304"/>
                <a:cs typeface="Times New Roman" panose="02020603050405020304"/>
                <a:sym typeface="+mn-ea"/>
              </a:rPr>
              <a:t>      B</a:t>
            </a:r>
            <a:r>
              <a:rPr lang="zh-CN" altLang="en-US" sz="2800" b="1">
                <a:latin typeface="Times New Roman" panose="02020603050405020304"/>
                <a:cs typeface="Times New Roman" panose="02020603050405020304"/>
                <a:sym typeface="+mn-ea"/>
              </a:rPr>
              <a:t>、全部</a:t>
            </a:r>
            <a:r>
              <a:rPr lang="en-US" altLang="zh-CN" sz="2800" b="1">
                <a:latin typeface="Times New Roman" panose="02020603050405020304"/>
                <a:cs typeface="Times New Roman" panose="02020603050405020304"/>
                <a:sym typeface="+mn-ea"/>
              </a:rPr>
              <a:t>      C</a:t>
            </a:r>
            <a:r>
              <a:rPr lang="zh-CN" altLang="en-US" sz="2800" b="1">
                <a:latin typeface="Times New Roman" panose="02020603050405020304"/>
                <a:cs typeface="Times New Roman" panose="02020603050405020304"/>
                <a:sym typeface="+mn-ea"/>
              </a:rPr>
              <a:t>、</a:t>
            </a:r>
            <a:r>
              <a:rPr lang="zh-CN" altLang="zh-CN" sz="2800" b="1">
                <a:latin typeface="Times New Roman" panose="02020603050405020304"/>
                <a:cs typeface="Times New Roman" panose="02020603050405020304"/>
                <a:sym typeface="+mn-ea"/>
              </a:rPr>
              <a:t>①③④</a:t>
            </a:r>
            <a:r>
              <a:rPr lang="zh-CN" altLang="en-US" sz="2800" b="1">
                <a:latin typeface="Times New Roman" panose="02020603050405020304"/>
                <a:cs typeface="Times New Roman" panose="02020603050405020304"/>
                <a:sym typeface="+mn-ea"/>
              </a:rPr>
              <a:t>⑤</a:t>
            </a:r>
            <a:r>
              <a:rPr lang="en-US" altLang="zh-CN" sz="2800" b="1">
                <a:latin typeface="Times New Roman" panose="02020603050405020304"/>
                <a:cs typeface="Times New Roman" panose="02020603050405020304"/>
                <a:sym typeface="+mn-ea"/>
              </a:rPr>
              <a:t>     D</a:t>
            </a:r>
            <a:r>
              <a:rPr lang="zh-CN" altLang="en-US" sz="2800" b="1">
                <a:latin typeface="Times New Roman" panose="02020603050405020304"/>
                <a:cs typeface="Times New Roman" panose="02020603050405020304"/>
                <a:sym typeface="+mn-ea"/>
              </a:rPr>
              <a:t>、</a:t>
            </a:r>
            <a:r>
              <a:rPr lang="zh-CN" altLang="zh-CN" sz="2800" b="1">
                <a:latin typeface="Times New Roman" panose="02020603050405020304"/>
                <a:cs typeface="Times New Roman" panose="02020603050405020304"/>
                <a:sym typeface="+mn-ea"/>
              </a:rPr>
              <a:t>②③</a:t>
            </a:r>
            <a:r>
              <a:rPr lang="zh-CN" altLang="en-US" sz="2800" b="1">
                <a:latin typeface="Times New Roman" panose="02020603050405020304"/>
                <a:cs typeface="Times New Roman" panose="02020603050405020304"/>
                <a:sym typeface="+mn-ea"/>
              </a:rPr>
              <a:t>⑥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763000" y="2667000"/>
            <a:ext cx="6965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/>
              </a:rPr>
              <a:t>C</a:t>
            </a:r>
            <a:endParaRPr lang="en-US" altLang="zh-CN" sz="3600" b="1" baseline="-2500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762000" y="1981200"/>
            <a:ext cx="1471930" cy="1568450"/>
          </a:xfrm>
          <a:prstGeom prst="rect">
            <a:avLst/>
          </a:prstGeom>
          <a:gradFill>
            <a:gsLst>
              <a:gs pos="0">
                <a:srgbClr val="7B32B2"/>
              </a:gs>
              <a:gs pos="100000">
                <a:srgbClr val="401A5D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en-US" altLang="zh-CN" sz="96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03</a:t>
            </a:r>
            <a:endParaRPr lang="en-US" altLang="zh-CN" sz="96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67000" y="1828800"/>
            <a:ext cx="907161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>
                <a:solidFill>
                  <a:srgbClr val="7030A0"/>
                </a:solidFill>
                <a:latin typeface="汉仪尚巍手书W" panose="00020600040101010101" charset="-122"/>
                <a:ea typeface="汉仪尚巍手书W" panose="00020600040101010101" charset="-122"/>
              </a:rPr>
              <a:t>碳及其化合物的类推与辨析</a:t>
            </a:r>
            <a:endParaRPr lang="zh-CN" altLang="en-US" sz="9600">
              <a:solidFill>
                <a:srgbClr val="7030A0"/>
              </a:soli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81000" y="457200"/>
            <a:ext cx="692086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600" b="1">
                <a:solidFill>
                  <a:schemeClr val="accent6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三、碳及其化合物的类推与辨析</a:t>
            </a:r>
            <a:endParaRPr lang="zh-CN" altLang="en-US" sz="3600" b="1">
              <a:solidFill>
                <a:schemeClr val="accent6">
                  <a:lumMod val="75000"/>
                </a:schemeClr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1000" y="1981200"/>
            <a:ext cx="96602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✭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碳和硅的单质都不溶于水和一般溶剂，它们的熔沸点都高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1000" y="2743200"/>
            <a:ext cx="115220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✭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碳、硅的最外层电子数为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4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个，因而在通常状况下，化学性质比较稳定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1000" y="3505200"/>
            <a:ext cx="64903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✭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常见的碳单质：金刚石、石墨、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C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60</a:t>
            </a:r>
            <a:endParaRPr lang="en-US" altLang="zh-CN" sz="2800" b="1" baseline="-25000">
              <a:solidFill>
                <a:schemeClr val="tx1"/>
              </a:solidFill>
              <a:latin typeface="Times New Roman" panose="02020603050405020304"/>
              <a:cs typeface="Times New Roman" panose="02020603050405020304"/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286385" y="304800"/>
            <a:ext cx="1759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化学性质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19" name="对象 18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2104708" y="685800"/>
          <a:ext cx="8405495" cy="68516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2602865" imgH="254000" progId="Equation.KSEE3">
                  <p:embed/>
                </p:oleObj>
              </mc:Choice>
              <mc:Fallback>
                <p:oleObj r:id="rId2" imgW="2602865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04708" y="685800"/>
                        <a:ext cx="8405495" cy="6851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1980883" y="1524635"/>
          <a:ext cx="8325485" cy="68516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4" imgW="2578100" imgH="254000" progId="Equation.KSEE3">
                  <p:embed/>
                </p:oleObj>
              </mc:Choice>
              <mc:Fallback>
                <p:oleObj r:id="rId4" imgW="2578100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80883" y="1524635"/>
                        <a:ext cx="8325485" cy="6851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对象 19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1959293" y="2326958"/>
          <a:ext cx="3237230" cy="68453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6" imgW="1002665" imgH="254000" progId="Equation.KSEE3">
                  <p:embed/>
                </p:oleObj>
              </mc:Choice>
              <mc:Fallback>
                <p:oleObj r:id="rId6" imgW="1002665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59293" y="2326958"/>
                        <a:ext cx="3237230" cy="6845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6019801" y="2326958"/>
          <a:ext cx="3608705" cy="68453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8" imgW="1117600" imgH="254000" progId="Equation.KSEE3">
                  <p:embed/>
                </p:oleObj>
              </mc:Choice>
              <mc:Fallback>
                <p:oleObj r:id="rId8" imgW="1117600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019801" y="2326958"/>
                        <a:ext cx="3608705" cy="6845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1965325" y="3145473"/>
          <a:ext cx="6069330" cy="7188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10" imgW="1879600" imgH="266700" progId="Equation.KSEE3">
                  <p:embed/>
                </p:oleObj>
              </mc:Choice>
              <mc:Fallback>
                <p:oleObj r:id="rId10" imgW="1879600" imgH="266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965325" y="3145473"/>
                        <a:ext cx="6069330" cy="7188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1959293" y="3926523"/>
          <a:ext cx="5619115" cy="7188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12" imgW="1739900" imgH="266700" progId="Equation.KSEE3">
                  <p:embed/>
                </p:oleObj>
              </mc:Choice>
              <mc:Fallback>
                <p:oleObj r:id="rId12" imgW="1739900" imgH="266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959293" y="3926523"/>
                        <a:ext cx="5619115" cy="7188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1959293" y="5562601"/>
          <a:ext cx="5209540" cy="68516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14" imgW="1612900" imgH="254000" progId="Equation.KSEE3">
                  <p:embed/>
                </p:oleObj>
              </mc:Choice>
              <mc:Fallback>
                <p:oleObj r:id="rId14" imgW="1612900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959293" y="5562601"/>
                        <a:ext cx="5209540" cy="6851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右大括号 13"/>
          <p:cNvSpPr/>
          <p:nvPr/>
        </p:nvSpPr>
        <p:spPr>
          <a:xfrm>
            <a:off x="8305800" y="3282315"/>
            <a:ext cx="304800" cy="1143000"/>
          </a:xfrm>
          <a:prstGeom prst="rightBrac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8915400" y="3592830"/>
            <a:ext cx="17919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冶炼金属</a:t>
            </a:r>
            <a:endParaRPr lang="zh-CN" altLang="en-US" sz="2800" b="1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43800" y="5562600"/>
            <a:ext cx="2111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制取水煤气</a:t>
            </a:r>
            <a:endParaRPr lang="zh-CN" altLang="en-US" sz="2800" b="1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graphicFrame>
        <p:nvGraphicFramePr>
          <p:cNvPr id="17" name="对象 16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1959293" y="4724083"/>
          <a:ext cx="5248910" cy="71882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16" imgW="1625600" imgH="266700" progId="Equation.KSEE3">
                  <p:embed/>
                </p:oleObj>
              </mc:Choice>
              <mc:Fallback>
                <p:oleObj r:id="rId16" imgW="1625600" imgH="266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959293" y="4724083"/>
                        <a:ext cx="5248910" cy="7188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文本框 17"/>
          <p:cNvSpPr txBox="1"/>
          <p:nvPr/>
        </p:nvSpPr>
        <p:spPr>
          <a:xfrm>
            <a:off x="7578725" y="4800600"/>
            <a:ext cx="2003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制取粗硅</a:t>
            </a:r>
            <a:endParaRPr lang="zh-CN" altLang="en-US" sz="2800" b="1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22" name="左大括号 21"/>
          <p:cNvSpPr/>
          <p:nvPr/>
        </p:nvSpPr>
        <p:spPr>
          <a:xfrm>
            <a:off x="1371600" y="914400"/>
            <a:ext cx="457200" cy="50292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413385" y="2819400"/>
            <a:ext cx="67119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还原性</a:t>
            </a:r>
            <a:endParaRPr lang="zh-CN" altLang="en-US" sz="2800" b="1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914400" y="2286000"/>
            <a:ext cx="1422400" cy="1568450"/>
          </a:xfrm>
          <a:prstGeom prst="rect">
            <a:avLst/>
          </a:prstGeom>
          <a:gradFill>
            <a:gsLst>
              <a:gs pos="50000">
                <a:srgbClr val="DC7183"/>
              </a:gs>
              <a:gs pos="0">
                <a:srgbClr val="E8A0AC"/>
              </a:gs>
              <a:gs pos="100000">
                <a:srgbClr val="D04159"/>
              </a:gs>
            </a:gsLst>
            <a:lin scaled="1"/>
          </a:gradFill>
        </p:spPr>
        <p:txBody>
          <a:bodyPr wrap="square" rtlCol="0">
            <a:spAutoFit/>
          </a:bodyPr>
          <a:lstStyle/>
          <a:p>
            <a:r>
              <a:rPr lang="en-US" altLang="zh-CN" sz="9600" b="1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04</a:t>
            </a:r>
            <a:endParaRPr lang="en-US" altLang="zh-CN" sz="9600" b="1">
              <a:solidFill>
                <a:schemeClr val="bg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90800" y="2286000"/>
            <a:ext cx="876554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9600">
                <a:gradFill>
                  <a:gsLst>
                    <a:gs pos="50000">
                      <a:srgbClr val="DC7183"/>
                    </a:gs>
                    <a:gs pos="0">
                      <a:srgbClr val="E8A0AC"/>
                    </a:gs>
                    <a:gs pos="100000">
                      <a:srgbClr val="D04159"/>
                    </a:gs>
                  </a:gsLst>
                  <a:lin scaled="1"/>
                </a:gradFill>
                <a:latin typeface="汉仪尚巍手书W" panose="00020600040101010101" charset="-122"/>
                <a:ea typeface="汉仪尚巍手书W" panose="00020600040101010101" charset="-122"/>
              </a:rPr>
              <a:t>无机非金属材料</a:t>
            </a:r>
            <a:endParaRPr lang="zh-CN" sz="9600">
              <a:gradFill>
                <a:gsLst>
                  <a:gs pos="50000">
                    <a:srgbClr val="DC7183"/>
                  </a:gs>
                  <a:gs pos="0">
                    <a:srgbClr val="E8A0AC"/>
                  </a:gs>
                  <a:gs pos="100000">
                    <a:srgbClr val="D04159"/>
                  </a:gs>
                </a:gsLst>
                <a:lin scaled="1"/>
              </a:gradFill>
              <a:latin typeface="汉仪尚巍手书W" panose="00020600040101010101" charset="-122"/>
              <a:ea typeface="汉仪尚巍手书W" panose="00020600040101010101" charset="-122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04800" y="304800"/>
            <a:ext cx="455612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600" b="1">
                <a:solidFill>
                  <a:schemeClr val="accent6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四、无机非金属材料</a:t>
            </a:r>
            <a:endParaRPr lang="zh-CN" altLang="en-US" sz="3600" b="1">
              <a:solidFill>
                <a:schemeClr val="accent6">
                  <a:lumMod val="75000"/>
                </a:schemeClr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4800" y="1002030"/>
            <a:ext cx="2207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Times New Roman" panose="02020603050405020304"/>
                <a:cs typeface="Times New Roman" panose="02020603050405020304"/>
              </a:rPr>
              <a:t>材料的分类</a:t>
            </a:r>
            <a:endParaRPr lang="zh-CN" altLang="en-US" sz="2800" b="1">
              <a:solidFill>
                <a:srgbClr val="0070C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32280" y="1676400"/>
            <a:ext cx="17005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金属材料</a:t>
            </a:r>
            <a:endParaRPr lang="zh-CN" altLang="en-US" sz="2800" b="1" baseline="-25000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78885" y="1280795"/>
            <a:ext cx="14020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纯金属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85565" y="2102485"/>
            <a:ext cx="9626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合金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99565" y="3093085"/>
            <a:ext cx="27762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无机非金属材料</a:t>
            </a:r>
            <a:endParaRPr lang="zh-CN" altLang="en-US" sz="2800" b="1" baseline="-25000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75765" y="4509770"/>
            <a:ext cx="26860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有机高分子材料</a:t>
            </a:r>
            <a:endParaRPr lang="zh-CN" altLang="en-US" sz="2800" b="1" baseline="-25000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617720" y="2788285"/>
            <a:ext cx="35318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传统无机非金属材料</a:t>
            </a:r>
            <a:endParaRPr lang="zh-CN" altLang="en-US" sz="2800" b="1" baseline="-25000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647565" y="3550285"/>
            <a:ext cx="34251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新型无机非金属材料</a:t>
            </a:r>
            <a:endParaRPr lang="zh-CN" altLang="en-US" sz="2800" b="1" baseline="-25000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732280" y="5760085"/>
            <a:ext cx="16814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复合材料</a:t>
            </a:r>
            <a:endParaRPr lang="zh-CN" altLang="en-US" sz="2800" b="1" baseline="-25000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723765" y="4159885"/>
            <a:ext cx="16986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合成纤维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25035" y="4693285"/>
            <a:ext cx="16884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合成橡胶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803140" y="5215255"/>
            <a:ext cx="10566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塑料</a:t>
            </a:r>
            <a:endParaRPr lang="zh-CN" altLang="en-US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5" name="左大括号 14"/>
          <p:cNvSpPr/>
          <p:nvPr/>
        </p:nvSpPr>
        <p:spPr>
          <a:xfrm>
            <a:off x="3733165" y="1492885"/>
            <a:ext cx="76200" cy="914400"/>
          </a:xfrm>
          <a:prstGeom prst="leftBrac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左大括号 15"/>
          <p:cNvSpPr/>
          <p:nvPr/>
        </p:nvSpPr>
        <p:spPr>
          <a:xfrm>
            <a:off x="4451985" y="2940685"/>
            <a:ext cx="84455" cy="998220"/>
          </a:xfrm>
          <a:prstGeom prst="leftBrac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左大括号 16"/>
          <p:cNvSpPr/>
          <p:nvPr/>
        </p:nvSpPr>
        <p:spPr>
          <a:xfrm>
            <a:off x="4486910" y="4312285"/>
            <a:ext cx="113030" cy="1269365"/>
          </a:xfrm>
          <a:prstGeom prst="leftBrac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左大括号 17"/>
          <p:cNvSpPr/>
          <p:nvPr/>
        </p:nvSpPr>
        <p:spPr>
          <a:xfrm>
            <a:off x="989965" y="1950085"/>
            <a:ext cx="533400" cy="41148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8001000" y="2743200"/>
            <a:ext cx="34759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（水泥、玻璃、陶瓷）</a:t>
            </a:r>
            <a:endParaRPr lang="zh-CN" altLang="en-US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457200" y="2819400"/>
            <a:ext cx="9569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纤维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57400" y="1066800"/>
            <a:ext cx="13754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碳纤维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81200" y="2895600"/>
            <a:ext cx="17506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天然纤维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57400" y="4572000"/>
            <a:ext cx="17506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化学纤维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67200" y="2369820"/>
            <a:ext cx="34194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棉、麻、蔬果、木材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343400" y="3276600"/>
            <a:ext cx="24085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丝、毛、头发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280535" y="4267200"/>
            <a:ext cx="17506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人造纤维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280535" y="5029200"/>
            <a:ext cx="17506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合成纤维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1524000" y="1283970"/>
            <a:ext cx="152400" cy="365760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左大括号 10"/>
          <p:cNvSpPr/>
          <p:nvPr/>
        </p:nvSpPr>
        <p:spPr>
          <a:xfrm>
            <a:off x="3810000" y="2514600"/>
            <a:ext cx="228600" cy="1066800"/>
          </a:xfrm>
          <a:prstGeom prst="leftBrac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左大括号 11"/>
          <p:cNvSpPr/>
          <p:nvPr/>
        </p:nvSpPr>
        <p:spPr>
          <a:xfrm>
            <a:off x="3886200" y="4343400"/>
            <a:ext cx="228600" cy="1066800"/>
          </a:xfrm>
          <a:prstGeom prst="leftBrac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3858895" y="1066800"/>
            <a:ext cx="2774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无机非金属材料</a:t>
            </a:r>
            <a:endParaRPr lang="zh-CN" altLang="en-US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077200" y="2369820"/>
            <a:ext cx="13525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纤维素</a:t>
            </a:r>
            <a:endParaRPr lang="zh-CN" altLang="en-US" sz="2800" b="1" baseline="-25000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077200" y="3168015"/>
            <a:ext cx="13525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蛋白质</a:t>
            </a:r>
            <a:endParaRPr lang="zh-CN" altLang="en-US" sz="2800" b="1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077200" y="4267200"/>
            <a:ext cx="13525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纤维素</a:t>
            </a:r>
            <a:endParaRPr lang="zh-CN" altLang="en-US" sz="2800" b="1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077200" y="5029200"/>
            <a:ext cx="20821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/>
                <a:cs typeface="Times New Roman" panose="02020603050405020304"/>
              </a:rPr>
              <a:t>有机高分子</a:t>
            </a:r>
            <a:endParaRPr lang="zh-CN" altLang="en-US" sz="2800" b="1">
              <a:solidFill>
                <a:srgbClr val="FF0000"/>
              </a:solidFill>
              <a:latin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t="8471" r="19954"/>
          <a:stretch>
            <a:fillRect/>
          </a:stretch>
        </p:blipFill>
        <p:spPr>
          <a:xfrm>
            <a:off x="215900" y="609600"/>
            <a:ext cx="11760835" cy="555561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04800" y="381000"/>
            <a:ext cx="18624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判断正误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14400" y="1219200"/>
            <a:ext cx="69723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水晶、玻璃、陶瓷、水泥都属于硅酸盐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14400" y="2042160"/>
            <a:ext cx="46697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水晶可以制太阳能电池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14400" y="2865120"/>
            <a:ext cx="84270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陶瓷、水泥、金刚砂和所有玻璃都是硅酸盐产品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14400" y="3688080"/>
            <a:ext cx="78987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4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、合成纤维和光导纤维都是有机高分子材料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14400" y="4511040"/>
            <a:ext cx="69723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5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、氮化硅陶瓷是新型无机非金属材料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14400" y="5334000"/>
            <a:ext cx="63792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6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、</a:t>
            </a:r>
            <a:r>
              <a:rPr lang="zh-CN" altLang="zh-CN" sz="2800" b="1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陶瓷是人类很早应用的硅酸盐材料</a:t>
            </a:r>
            <a:endParaRPr lang="zh-CN" altLang="zh-CN" sz="2800" b="1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077200" y="1158875"/>
            <a:ext cx="6965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/>
              </a:rPr>
              <a:t>×</a:t>
            </a:r>
            <a:endParaRPr lang="zh-CN" altLang="en-US" sz="3600" b="1" baseline="-2500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638800" y="1918970"/>
            <a:ext cx="6965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/>
              </a:rPr>
              <a:t>×</a:t>
            </a:r>
            <a:endParaRPr lang="zh-CN" altLang="en-US" sz="3600" b="1" baseline="-2500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601200" y="2741930"/>
            <a:ext cx="6965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/>
              </a:rPr>
              <a:t>×</a:t>
            </a:r>
            <a:endParaRPr lang="zh-CN" altLang="en-US" sz="3600" b="1" baseline="-2500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458200" y="3640455"/>
            <a:ext cx="6965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/>
              </a:rPr>
              <a:t>×</a:t>
            </a:r>
            <a:endParaRPr lang="zh-CN" altLang="en-US" sz="3600" b="1" baseline="-25000">
              <a:solidFill>
                <a:srgbClr val="FF0000"/>
              </a:solidFill>
              <a:latin typeface="Arial" panose="020b0604020202020204" pitchFamily="34" charset="0"/>
              <a:cs typeface="Times New Roman" panose="02020603050405020304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67600" y="4448175"/>
            <a:ext cx="6965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  <a:endParaRPr lang="zh-CN" altLang="en-US" sz="3600" b="1" baseline="-250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543800" y="5331460"/>
            <a:ext cx="6965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</a:t>
            </a:r>
            <a:endParaRPr lang="zh-CN" altLang="en-US" sz="3600" b="1" baseline="-250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192000" y="115951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9" grpId="0"/>
      <p:bldP spid="10" grpId="0"/>
      <p:bldP spid="11" grpId="0"/>
      <p:bldP spid="12" grpId="0"/>
      <p:bldP spid="13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4935,&quot;width&quot;:11340}"/>
</p:tagLst>
</file>

<file path=ppt/tags/tag2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OTA4YmJiNDUyOTk5MmQyZWYzZmUyYjM5OTFjNTZjODgifQ=="/>
  <p:tag name="KSO_WPP_MARK_KEY" val="ec467f72-25c6-4380-8159-710e9b661c77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139</Paragraphs>
  <Slides>24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34">
      <vt:lpstr>Arial</vt:lpstr>
      <vt:lpstr>Calibri</vt:lpstr>
      <vt:lpstr>PMingLiU</vt:lpstr>
      <vt:lpstr>Calibri Light</vt:lpstr>
      <vt:lpstr>Times New Roman</vt:lpstr>
      <vt:lpstr>宋体</vt:lpstr>
      <vt:lpstr>汉仪尚巍手书W</vt:lpstr>
      <vt:lpstr>楷体</vt:lpstr>
      <vt:lpstr>微软雅黑</vt:lpstr>
      <vt:lpstr>Office Theme</vt:lpstr>
      <vt:lpstr>PowerPoint Presentation</vt:lpstr>
      <vt:lpstr>一轮 复习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2022-07-03T08:38:22.295</cp:lastPrinted>
  <dcterms:created xsi:type="dcterms:W3CDTF">2022-07-03T08:38:22Z</dcterms:created>
  <dcterms:modified xsi:type="dcterms:W3CDTF">2022-07-03T00:38:22Z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