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5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FCFDFE"/>
            </a:gs>
            <a:gs pos="74001">
              <a:srgbClr val="E0F1F2"/>
            </a:gs>
            <a:gs pos="83000">
              <a:srgbClr val="E0F1F2"/>
            </a:gs>
            <a:gs pos="100000">
              <a:srgbClr val="EBF6F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>
                <a:latin typeface="Arial" panose="020B0604020202020204" pitchFamily="34" charset="0"/>
              </a:defRPr>
            </a:lvl1pPr>
          </a:lstStyle>
          <a:p>
            <a:fld id="{C6344C79-525D-483D-9931-B02C4203DDCC}" type="datetimeFigureOut">
              <a:rPr lang="zh-CN" altLang="en-US" smtClean="0"/>
              <a:t>2019-6-5</a:t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fld id="{03B729FC-CAE5-44C6-800E-500A1F0847A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50825" y="260350"/>
          <a:ext cx="3286120" cy="638628"/>
        </p:xfrm>
        <a:graphic>
          <a:graphicData uri="http://schemas.openxmlformats.org/drawingml/2006/table">
            <a:tbl>
              <a:tblPr/>
              <a:tblGrid>
                <a:gridCol w="3286120"/>
              </a:tblGrid>
              <a:tr h="638628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chemeClr val="bg1"/>
                          </a:solidFill>
                        </a:rPr>
                        <a:t>第三章</a:t>
                      </a:r>
                      <a:r>
                        <a:rPr lang="zh-CN" altLang="en-US" sz="2400" b="1" baseline="0" dirty="0" smtClean="0">
                          <a:solidFill>
                            <a:schemeClr val="bg1"/>
                          </a:solidFill>
                        </a:rPr>
                        <a:t>   一元一次方程</a:t>
                      </a:r>
                      <a:endParaRPr lang="zh-CN" altLang="en-US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187450" y="2781300"/>
          <a:ext cx="8208912" cy="943897"/>
        </p:xfrm>
        <a:graphic>
          <a:graphicData uri="http://schemas.openxmlformats.org/drawingml/2006/table">
            <a:tbl>
              <a:tblPr/>
              <a:tblGrid>
                <a:gridCol w="8208912"/>
              </a:tblGrid>
              <a:tr h="9438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zh-CN" sz="4800" b="1" dirty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kumimoji="1" lang="zh-CN" altLang="en-US" sz="4800" b="1" dirty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合并同类项（</a:t>
                      </a:r>
                      <a:r>
                        <a:rPr kumimoji="1" lang="en-US" altLang="zh-CN" sz="4800" b="1" dirty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  <a:r>
                        <a:rPr kumimoji="1" lang="zh-CN" altLang="en-US" sz="4800" b="1" dirty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）</a:t>
                      </a:r>
                      <a:endParaRPr lang="zh-CN" altLang="en-US" sz="4800" b="1" dirty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9" name="表格 5"/>
          <p:cNvGraphicFramePr>
            <a:graphicFrameLocks noGrp="1"/>
          </p:cNvGraphicFramePr>
          <p:nvPr/>
        </p:nvGraphicFramePr>
        <p:xfrm>
          <a:off x="-180975" y="1412875"/>
          <a:ext cx="9865096" cy="1311275"/>
        </p:xfrm>
        <a:graphic>
          <a:graphicData uri="http://schemas.openxmlformats.org/drawingml/2006/table">
            <a:tbl>
              <a:tblPr/>
              <a:tblGrid>
                <a:gridCol w="9865096"/>
              </a:tblGrid>
              <a:tr h="1311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6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3.2 </a:t>
                      </a:r>
                      <a:r>
                        <a:rPr kumimoji="0" lang="zh-CN" altLang="en-US" sz="6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解一元一次方程（一）</a:t>
                      </a:r>
                      <a:endParaRPr kumimoji="0" lang="en-US" altLang="zh-CN" sz="6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圆角矩形 31"/>
          <p:cNvSpPr>
            <a:spLocks noChangeArrowheads="1"/>
          </p:cNvSpPr>
          <p:nvPr/>
        </p:nvSpPr>
        <p:spPr bwMode="auto">
          <a:xfrm>
            <a:off x="644525" y="757238"/>
            <a:ext cx="1533525" cy="501650"/>
          </a:xfrm>
          <a:prstGeom prst="roundRect">
            <a:avLst>
              <a:gd name="adj" fmla="val 16667"/>
            </a:avLst>
          </a:prstGeom>
          <a:noFill/>
          <a:ln w="25400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温故知新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44525" y="1693863"/>
            <a:ext cx="8004175" cy="375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(</a:t>
            </a:r>
            <a:r>
              <a:rPr lang="en-US" altLang="zh-CN" sz="2800" b="1">
                <a:latin typeface="Times New Roman" pitchFamily="18" charset="0"/>
                <a:ea typeface="黑体" pitchFamily="2" charset="-122"/>
                <a:sym typeface="宋体" pitchFamily="2" charset="-122"/>
              </a:rPr>
              <a:t>1</a:t>
            </a: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) </a:t>
            </a:r>
            <a:r>
              <a:rPr lang="zh-CN" altLang="en-US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含有相同的</a:t>
            </a: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_____</a:t>
            </a:r>
            <a:r>
              <a:rPr lang="zh-CN" altLang="en-US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，并且相同字母的</a:t>
            </a: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_____</a:t>
            </a:r>
            <a:r>
              <a:rPr lang="zh-CN" altLang="en-US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也相 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      同的项，叫做同类项；</a:t>
            </a:r>
          </a:p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黑体" pitchFamily="2" charset="-122"/>
              <a:sym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(</a:t>
            </a:r>
            <a:r>
              <a:rPr lang="en-US" altLang="zh-CN" sz="2800" b="1">
                <a:latin typeface="Times New Roman" pitchFamily="18" charset="0"/>
                <a:ea typeface="黑体" pitchFamily="2" charset="-122"/>
                <a:sym typeface="宋体" pitchFamily="2" charset="-122"/>
              </a:rPr>
              <a:t>2</a:t>
            </a: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) </a:t>
            </a:r>
            <a:r>
              <a:rPr lang="zh-CN" altLang="en-US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合并同类项时，把各同类项的</a:t>
            </a: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_____</a:t>
            </a:r>
            <a:r>
              <a:rPr lang="zh-CN" altLang="en-US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相加减，字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      母和字母的指数</a:t>
            </a:r>
            <a:r>
              <a:rPr lang="en-US" altLang="zh-CN" sz="2800">
                <a:latin typeface="Times New Roman" pitchFamily="18" charset="0"/>
                <a:ea typeface="黑体" pitchFamily="2" charset="-122"/>
                <a:sym typeface="宋体" pitchFamily="2" charset="-122"/>
              </a:rPr>
              <a:t>_____.</a:t>
            </a:r>
          </a:p>
          <a:p>
            <a:endParaRPr lang="en-US" altLang="zh-CN" sz="2800">
              <a:latin typeface="Times New Roman" pitchFamily="18" charset="0"/>
              <a:ea typeface="黑体" pitchFamily="2" charset="-122"/>
              <a:sym typeface="宋体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003550" y="1858963"/>
            <a:ext cx="93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字母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751638" y="1865313"/>
            <a:ext cx="93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指数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840413" y="3794125"/>
            <a:ext cx="930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系数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751263" y="4430713"/>
            <a:ext cx="93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不变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25601"/>
          <p:cNvSpPr>
            <a:spLocks noGrp="1" noChangeArrowheads="1"/>
          </p:cNvSpPr>
          <p:nvPr>
            <p:ph type="ctrTitle"/>
          </p:nvPr>
        </p:nvSpPr>
        <p:spPr>
          <a:xfrm>
            <a:off x="1049338" y="496888"/>
            <a:ext cx="7772400" cy="1081087"/>
          </a:xfrm>
        </p:spPr>
        <p:txBody>
          <a:bodyPr/>
          <a:lstStyle/>
          <a:p>
            <a:r>
              <a:rPr lang="en-US" altLang="zh-CN" sz="3600" smtClean="0">
                <a:solidFill>
                  <a:schemeClr val="tx1"/>
                </a:solidFill>
                <a:latin typeface="Times New Roman" pitchFamily="18" charset="0"/>
              </a:rPr>
              <a:t>1.</a:t>
            </a:r>
            <a:r>
              <a:rPr lang="zh-CN" altLang="en-US" sz="3600" smtClean="0">
                <a:solidFill>
                  <a:schemeClr val="tx1"/>
                </a:solidFill>
                <a:latin typeface="Times New Roman" pitchFamily="18" charset="0"/>
              </a:rPr>
              <a:t>观察下列各式有什么特点．</a:t>
            </a:r>
          </a:p>
        </p:txBody>
      </p:sp>
      <p:sp>
        <p:nvSpPr>
          <p:cNvPr id="10243" name="副标题 25602"/>
          <p:cNvSpPr>
            <a:spLocks noGrp="1" noChangeArrowheads="1"/>
          </p:cNvSpPr>
          <p:nvPr>
            <p:ph type="subTitle" idx="1"/>
          </p:nvPr>
        </p:nvSpPr>
        <p:spPr>
          <a:xfrm>
            <a:off x="250825" y="1844675"/>
            <a:ext cx="8893175" cy="5688013"/>
          </a:xfrm>
        </p:spPr>
        <p:txBody>
          <a:bodyPr/>
          <a:lstStyle/>
          <a:p>
            <a:pPr marL="609600" indent="-609600"/>
            <a:r>
              <a:rPr lang="zh-CN" altLang="en-US" sz="3600" smtClean="0">
                <a:latin typeface="Times New Roman" pitchFamily="18" charset="0"/>
              </a:rPr>
              <a:t>１</a:t>
            </a:r>
            <a:r>
              <a:rPr lang="en-US" altLang="zh-CN" sz="3600" smtClean="0">
                <a:latin typeface="Times New Roman" pitchFamily="18" charset="0"/>
              </a:rPr>
              <a:t>.  </a:t>
            </a:r>
            <a:r>
              <a:rPr lang="zh-CN" altLang="en-US" sz="3600" smtClean="0">
                <a:latin typeface="Times New Roman" pitchFamily="18" charset="0"/>
              </a:rPr>
              <a:t>３</a:t>
            </a:r>
            <a:r>
              <a:rPr lang="en-US" altLang="zh-CN" sz="3600" smtClean="0">
                <a:latin typeface="Times New Roman" pitchFamily="18" charset="0"/>
              </a:rPr>
              <a:t>a–0.5 a+8a</a:t>
            </a:r>
          </a:p>
          <a:p>
            <a:pPr marL="609600" indent="-609600"/>
            <a:endParaRPr lang="en-US" altLang="zh-CN" sz="3600" smtClean="0">
              <a:latin typeface="Times New Roman" pitchFamily="18" charset="0"/>
            </a:endParaRPr>
          </a:p>
          <a:p>
            <a:pPr marL="609600" indent="-609600">
              <a:buFontTx/>
              <a:buAutoNum type="arabicPeriod" startAt="2"/>
            </a:pPr>
            <a:r>
              <a:rPr lang="en-US" altLang="zh-CN" sz="3600" smtClean="0">
                <a:latin typeface="Times New Roman" pitchFamily="18" charset="0"/>
              </a:rPr>
              <a:t>-4c+0.3c–0.5c</a:t>
            </a:r>
          </a:p>
          <a:p>
            <a:pPr marL="609600" indent="-609600">
              <a:buFontTx/>
              <a:buAutoNum type="arabicPeriod" startAt="2"/>
            </a:pPr>
            <a:endParaRPr lang="en-US" altLang="zh-CN" sz="3600" smtClean="0">
              <a:latin typeface="Times New Roman" pitchFamily="18" charset="0"/>
            </a:endParaRPr>
          </a:p>
          <a:p>
            <a:pPr marL="609600" indent="-609600">
              <a:buFontTx/>
              <a:buAutoNum type="arabicPeriod" startAt="3"/>
            </a:pPr>
            <a:r>
              <a:rPr lang="en-US" altLang="zh-CN" sz="3600" smtClean="0">
                <a:latin typeface="Times New Roman" pitchFamily="18" charset="0"/>
              </a:rPr>
              <a:t>5b</a:t>
            </a:r>
            <a:r>
              <a:rPr lang="en-US" altLang="zh-CN" sz="3600" baseline="30000" smtClean="0">
                <a:latin typeface="Times New Roman" pitchFamily="18" charset="0"/>
              </a:rPr>
              <a:t>3</a:t>
            </a:r>
            <a:r>
              <a:rPr lang="en-US" altLang="zh-CN" sz="3600" smtClean="0">
                <a:latin typeface="Times New Roman" pitchFamily="18" charset="0"/>
              </a:rPr>
              <a:t>–2b</a:t>
            </a:r>
            <a:r>
              <a:rPr lang="en-US" altLang="zh-CN" sz="3600" baseline="30000" smtClean="0">
                <a:latin typeface="Times New Roman" pitchFamily="18" charset="0"/>
              </a:rPr>
              <a:t>3</a:t>
            </a:r>
            <a:r>
              <a:rPr lang="en-US" altLang="zh-CN" sz="3600" smtClean="0">
                <a:latin typeface="Times New Roman" pitchFamily="18" charset="0"/>
              </a:rPr>
              <a:t>+0.1b</a:t>
            </a:r>
            <a:r>
              <a:rPr lang="en-US" altLang="zh-CN" sz="3600" baseline="30000" smtClean="0">
                <a:latin typeface="Times New Roman" pitchFamily="18" charset="0"/>
              </a:rPr>
              <a:t>3</a:t>
            </a:r>
            <a:endParaRPr lang="en-US" altLang="zh-CN" sz="3600" smtClean="0">
              <a:latin typeface="Times New Roman" pitchFamily="18" charset="0"/>
            </a:endParaRPr>
          </a:p>
          <a:p>
            <a:pPr marL="609600" indent="-609600"/>
            <a:endParaRPr lang="en-US" altLang="zh-CN" sz="3600" smtClean="0">
              <a:latin typeface="Times New Roman" pitchFamily="18" charset="0"/>
            </a:endParaRPr>
          </a:p>
          <a:p>
            <a:pPr marL="609600" indent="-609600"/>
            <a:r>
              <a:rPr lang="en-US" altLang="zh-CN" sz="3600" smtClean="0">
                <a:latin typeface="Times New Roman" pitchFamily="18" charset="0"/>
              </a:rPr>
              <a:t>4 . 0.5y</a:t>
            </a:r>
            <a:r>
              <a:rPr lang="en-US" altLang="zh-CN" sz="3600" baseline="30000" smtClean="0">
                <a:latin typeface="Times New Roman" pitchFamily="18" charset="0"/>
              </a:rPr>
              <a:t>2</a:t>
            </a:r>
            <a:r>
              <a:rPr lang="en-US" altLang="zh-CN" sz="3600" smtClean="0">
                <a:latin typeface="Times New Roman" pitchFamily="18" charset="0"/>
              </a:rPr>
              <a:t>+6y</a:t>
            </a:r>
            <a:r>
              <a:rPr lang="en-US" altLang="zh-CN" sz="3600" baseline="30000" smtClean="0">
                <a:latin typeface="Times New Roman" pitchFamily="18" charset="0"/>
              </a:rPr>
              <a:t>2</a:t>
            </a:r>
            <a:r>
              <a:rPr lang="en-US" altLang="zh-CN" sz="3600" smtClean="0">
                <a:latin typeface="Times New Roman" pitchFamily="18" charset="0"/>
              </a:rPr>
              <a:t>– 7y</a:t>
            </a:r>
            <a:r>
              <a:rPr lang="en-US" altLang="zh-CN" sz="3600" baseline="30000" smtClean="0">
                <a:latin typeface="Times New Roman" pitchFamily="18" charset="0"/>
              </a:rPr>
              <a:t>2</a:t>
            </a:r>
            <a:endParaRPr lang="en-US" altLang="zh-CN" sz="3600" smtClean="0">
              <a:latin typeface="Times New Roman" pitchFamily="18" charset="0"/>
            </a:endParaRPr>
          </a:p>
          <a:p>
            <a:pPr marL="609600" indent="-609600">
              <a:buFontTx/>
              <a:buChar char="•"/>
            </a:pPr>
            <a:endParaRPr lang="en-US" altLang="zh-CN" sz="3600" smtClean="0">
              <a:latin typeface="Times New Roman" pitchFamily="18" charset="0"/>
            </a:endParaRPr>
          </a:p>
          <a:p>
            <a:pPr marL="609600" indent="-609600">
              <a:buFontTx/>
              <a:buChar char="•"/>
            </a:pPr>
            <a:endParaRPr lang="en-US" altLang="zh-CN" smtClean="0">
              <a:latin typeface="Times New Roman" pitchFamily="18" charset="0"/>
            </a:endParaRPr>
          </a:p>
          <a:p>
            <a:pPr marL="609600" indent="-609600"/>
            <a:endParaRPr lang="en-US" altLang="zh-CN" baseline="30000" smtClean="0">
              <a:latin typeface="Times New Roman" pitchFamily="18" charset="0"/>
            </a:endParaRPr>
          </a:p>
          <a:p>
            <a:pPr marL="609600" indent="-609600"/>
            <a:endParaRPr lang="en-US" altLang="zh-CN" smtClean="0">
              <a:latin typeface="Times New Roman" pitchFamily="18" charset="0"/>
            </a:endParaRPr>
          </a:p>
          <a:p>
            <a:pPr marL="609600" indent="-609600"/>
            <a:endParaRPr lang="en-US" altLang="zh-CN" smtClean="0">
              <a:latin typeface="Times New Roman" pitchFamily="18" charset="0"/>
            </a:endParaRPr>
          </a:p>
        </p:txBody>
      </p:sp>
    </p:spTree>
  </p:cSld>
  <p:clrMapOvr>
    <a:masterClrMapping/>
  </p:clrMapOvr>
  <p:transition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内容占位符 12289"/>
          <p:cNvGraphicFramePr>
            <a:graphicFrameLocks noGrp="1"/>
          </p:cNvGraphicFramePr>
          <p:nvPr>
            <p:ph sz="quarter" idx="1"/>
          </p:nvPr>
        </p:nvGraphicFramePr>
        <p:xfrm>
          <a:off x="684213" y="692150"/>
          <a:ext cx="3384550" cy="1828800"/>
        </p:xfrm>
        <a:graphic>
          <a:graphicData uri="http://schemas.openxmlformats.org/presentationml/2006/ole">
            <p:oleObj spid="_x0000_s1026" r:id="rId3" imgW="799753" imgH="431613" progId="Equation.DSMT4">
              <p:embed/>
            </p:oleObj>
          </a:graphicData>
        </a:graphic>
      </p:graphicFrame>
      <p:graphicFrame>
        <p:nvGraphicFramePr>
          <p:cNvPr id="1027" name="内容占位符 12290"/>
          <p:cNvGraphicFramePr>
            <a:graphicFrameLocks noGrp="1"/>
          </p:cNvGraphicFramePr>
          <p:nvPr>
            <p:ph sz="quarter" idx="2"/>
          </p:nvPr>
        </p:nvGraphicFramePr>
        <p:xfrm>
          <a:off x="5003800" y="1638300"/>
          <a:ext cx="3419475" cy="911225"/>
        </p:xfrm>
        <a:graphic>
          <a:graphicData uri="http://schemas.openxmlformats.org/presentationml/2006/ole">
            <p:oleObj spid="_x0000_s1027" r:id="rId4" imgW="761339" imgH="203024" progId="Equation.DSMT4">
              <p:embed/>
            </p:oleObj>
          </a:graphicData>
        </a:graphic>
      </p:graphicFrame>
      <p:graphicFrame>
        <p:nvGraphicFramePr>
          <p:cNvPr id="1028" name="内容占位符 12291"/>
          <p:cNvGraphicFramePr>
            <a:graphicFrameLocks noGrp="1"/>
          </p:cNvGraphicFramePr>
          <p:nvPr>
            <p:ph sz="quarter" idx="3"/>
          </p:nvPr>
        </p:nvGraphicFramePr>
        <p:xfrm>
          <a:off x="395288" y="3573463"/>
          <a:ext cx="3960812" cy="893762"/>
        </p:xfrm>
        <a:graphic>
          <a:graphicData uri="http://schemas.openxmlformats.org/presentationml/2006/ole">
            <p:oleObj spid="_x0000_s1028" r:id="rId5" imgW="900918" imgH="203024" progId="Equation.DSMT4">
              <p:embed/>
            </p:oleObj>
          </a:graphicData>
        </a:graphic>
      </p:graphicFrame>
      <p:graphicFrame>
        <p:nvGraphicFramePr>
          <p:cNvPr id="1029" name="内容占位符 12292"/>
          <p:cNvGraphicFramePr>
            <a:graphicFrameLocks noGrp="1"/>
          </p:cNvGraphicFramePr>
          <p:nvPr>
            <p:ph sz="quarter" idx="4"/>
          </p:nvPr>
        </p:nvGraphicFramePr>
        <p:xfrm>
          <a:off x="4643438" y="3500438"/>
          <a:ext cx="4105275" cy="1135062"/>
        </p:xfrm>
        <a:graphic>
          <a:graphicData uri="http://schemas.openxmlformats.org/presentationml/2006/ole">
            <p:oleObj spid="_x0000_s1029" r:id="rId6" imgW="1421783" imgH="393529" progId="Equation.DSMT4">
              <p:embed/>
            </p:oleObj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图片 3081" descr="q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0" y="981075"/>
            <a:ext cx="620713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9" name="文本框 3098"/>
          <p:cNvSpPr txBox="1">
            <a:spLocks noChangeArrowheads="1"/>
          </p:cNvSpPr>
          <p:nvPr/>
        </p:nvSpPr>
        <p:spPr bwMode="auto">
          <a:xfrm>
            <a:off x="1331913" y="1268413"/>
            <a:ext cx="6769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</a:rPr>
              <a:t>本节结合一些实际问题讨论</a:t>
            </a:r>
            <a:r>
              <a:rPr lang="zh-CN" altLang="en-US" b="1">
                <a:latin typeface="Times New Roman" pitchFamily="18" charset="0"/>
              </a:rPr>
              <a:t>：</a:t>
            </a:r>
          </a:p>
        </p:txBody>
      </p:sp>
      <p:sp>
        <p:nvSpPr>
          <p:cNvPr id="11268" name="文本框 3099"/>
          <p:cNvSpPr txBox="1">
            <a:spLocks noChangeArrowheads="1"/>
          </p:cNvSpPr>
          <p:nvPr/>
        </p:nvSpPr>
        <p:spPr bwMode="auto">
          <a:xfrm>
            <a:off x="900113" y="2060575"/>
            <a:ext cx="215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latin typeface="Times New Roman" pitchFamily="18" charset="0"/>
            </a:endParaRPr>
          </a:p>
        </p:txBody>
      </p:sp>
      <p:sp>
        <p:nvSpPr>
          <p:cNvPr id="3101" name="文本框 3100"/>
          <p:cNvSpPr txBox="1">
            <a:spLocks noChangeArrowheads="1"/>
          </p:cNvSpPr>
          <p:nvPr/>
        </p:nvSpPr>
        <p:spPr bwMode="auto">
          <a:xfrm>
            <a:off x="1116013" y="2420938"/>
            <a:ext cx="7488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（１）如何根据实际问题列一元一次方程？</a:t>
            </a:r>
          </a:p>
        </p:txBody>
      </p:sp>
      <p:sp>
        <p:nvSpPr>
          <p:cNvPr id="3102" name="文本框 3101"/>
          <p:cNvSpPr txBox="1">
            <a:spLocks noChangeArrowheads="1"/>
          </p:cNvSpPr>
          <p:nvPr/>
        </p:nvSpPr>
        <p:spPr bwMode="auto">
          <a:xfrm>
            <a:off x="1187450" y="3429000"/>
            <a:ext cx="4968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（２）如何解一元一次方程？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9" grpId="0"/>
      <p:bldP spid="3101" grpId="0"/>
      <p:bldP spid="31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11188" y="260350"/>
            <a:ext cx="748823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Times New Roman" pitchFamily="18" charset="0"/>
              </a:rPr>
              <a:t>　　       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某校三年共购买计算机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140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台，去年购买数量是前年的２倍，今年购买的数量又是去年的２倍．前年这个学校购买了多少台计算机？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95288" y="2420938"/>
            <a:ext cx="1152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分析：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828675" y="2565400"/>
            <a:ext cx="8064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itchFamily="18" charset="0"/>
              </a:rPr>
              <a:t>　</a:t>
            </a:r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</a:rPr>
              <a:t>　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设前年这个学校购买了计算机</a:t>
            </a:r>
            <a:r>
              <a:rPr lang="en-US" altLang="zh-CN" sz="2400" b="1" i="1">
                <a:solidFill>
                  <a:srgbClr val="0000FF"/>
                </a:solidFill>
                <a:latin typeface="Times New Roman" pitchFamily="18" charset="0"/>
              </a:rPr>
              <a:t>x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台，则去年购买计算机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</a:rPr>
              <a:t>_____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台，今年购买计算机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</a:rPr>
              <a:t>_____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台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</a:rPr>
              <a:t>.</a:t>
            </a:r>
            <a:endParaRPr lang="zh-CN" altLang="en-US" sz="24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900113" y="3500438"/>
            <a:ext cx="38877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问题中的</a:t>
            </a: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相等关系</a:t>
            </a:r>
            <a:r>
              <a:rPr lang="zh-CN" altLang="en-US" sz="2800">
                <a:solidFill>
                  <a:srgbClr val="FF3300"/>
                </a:solidFill>
                <a:latin typeface="Times New Roman" pitchFamily="18" charset="0"/>
              </a:rPr>
              <a:t>：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55650" y="4076700"/>
            <a:ext cx="8064500" cy="528638"/>
          </a:xfrm>
          <a:prstGeom prst="rect">
            <a:avLst/>
          </a:prstGeom>
          <a:solidFill>
            <a:srgbClr val="FFFFCC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333FF"/>
                </a:solidFill>
                <a:latin typeface="Times New Roman" pitchFamily="18" charset="0"/>
              </a:rPr>
              <a:t>前年购买量＋去年购买量＋今年购买量＝</a:t>
            </a:r>
            <a:r>
              <a:rPr lang="en-US" altLang="zh-CN" sz="2800" b="1">
                <a:solidFill>
                  <a:srgbClr val="3333FF"/>
                </a:solidFill>
                <a:latin typeface="Times New Roman" pitchFamily="18" charset="0"/>
              </a:rPr>
              <a:t>140</a:t>
            </a:r>
            <a:r>
              <a:rPr lang="zh-CN" altLang="en-US" sz="2800" b="1">
                <a:solidFill>
                  <a:srgbClr val="3333FF"/>
                </a:solidFill>
                <a:latin typeface="Times New Roman" pitchFamily="18" charset="0"/>
              </a:rPr>
              <a:t>台</a:t>
            </a:r>
            <a:endParaRPr lang="zh-CN" altLang="en-US" sz="280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39750" y="4941888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根据题意，列得方程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851275" y="4875213"/>
            <a:ext cx="3816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FF3300"/>
                </a:solidFill>
                <a:latin typeface="Times New Roman" pitchFamily="18" charset="0"/>
              </a:rPr>
              <a:t>x</a:t>
            </a: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 + 2</a:t>
            </a:r>
            <a:r>
              <a:rPr lang="en-US" altLang="zh-CN" sz="3600" b="1" i="1">
                <a:solidFill>
                  <a:srgbClr val="FF3300"/>
                </a:solidFill>
                <a:latin typeface="Times New Roman" pitchFamily="18" charset="0"/>
              </a:rPr>
              <a:t>x</a:t>
            </a: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 +4</a:t>
            </a:r>
            <a:r>
              <a:rPr lang="en-US" altLang="zh-CN" sz="3600" b="1" i="1">
                <a:solidFill>
                  <a:srgbClr val="FF3300"/>
                </a:solidFill>
                <a:latin typeface="Times New Roman" pitchFamily="18" charset="0"/>
              </a:rPr>
              <a:t>x</a:t>
            </a: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 = 140.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1476375" y="5949950"/>
            <a:ext cx="684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971550" y="2852738"/>
            <a:ext cx="12239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2</a:t>
            </a:r>
            <a:r>
              <a:rPr lang="en-US" altLang="zh-CN" sz="3200" b="1" i="1">
                <a:solidFill>
                  <a:srgbClr val="FF3300"/>
                </a:solidFill>
                <a:latin typeface="Times New Roman" pitchFamily="18" charset="0"/>
              </a:rPr>
              <a:t>x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500563" y="2852738"/>
            <a:ext cx="936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4</a:t>
            </a:r>
            <a:r>
              <a:rPr lang="en-US" altLang="zh-CN" sz="3200" b="1" i="1">
                <a:solidFill>
                  <a:srgbClr val="FF3300"/>
                </a:solidFill>
                <a:latin typeface="Times New Roman" pitchFamily="18" charset="0"/>
              </a:rPr>
              <a:t>x</a:t>
            </a:r>
          </a:p>
        </p:txBody>
      </p:sp>
      <p:sp>
        <p:nvSpPr>
          <p:cNvPr id="7180" name="WordArt 12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1371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问题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1.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5" grpId="0"/>
      <p:bldP spid="5126" grpId="0" animBg="1"/>
      <p:bldP spid="5127" grpId="0"/>
      <p:bldP spid="5128" grpId="0"/>
      <p:bldP spid="5130" grpId="0"/>
      <p:bldP spid="51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2" descr="斜纹布"/>
          <p:cNvSpPr>
            <a:spLocks noChangeArrowheads="1"/>
          </p:cNvSpPr>
          <p:nvPr/>
        </p:nvSpPr>
        <p:spPr bwMode="auto">
          <a:xfrm>
            <a:off x="0" y="0"/>
            <a:ext cx="468313" cy="6858000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19050">
            <a:solidFill>
              <a:srgbClr val="00006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55875" y="1844675"/>
            <a:ext cx="3529013" cy="720725"/>
            <a:chOff x="2381" y="436"/>
            <a:chExt cx="2223" cy="454"/>
          </a:xfrm>
        </p:grpSpPr>
        <p:sp>
          <p:nvSpPr>
            <p:cNvPr id="2069" name="Rectangle 4"/>
            <p:cNvSpPr>
              <a:spLocks noChangeArrowheads="1"/>
            </p:cNvSpPr>
            <p:nvPr/>
          </p:nvSpPr>
          <p:spPr bwMode="auto">
            <a:xfrm>
              <a:off x="2381" y="436"/>
              <a:ext cx="2223" cy="454"/>
            </a:xfrm>
            <a:prstGeom prst="rect">
              <a:avLst/>
            </a:prstGeom>
            <a:gradFill rotWithShape="1">
              <a:gsLst>
                <a:gs pos="0">
                  <a:srgbClr val="475E76"/>
                </a:gs>
                <a:gs pos="50000">
                  <a:srgbClr val="99CCFF"/>
                </a:gs>
                <a:gs pos="100000">
                  <a:srgbClr val="475E76"/>
                </a:gs>
              </a:gsLst>
              <a:lin ang="5400000" scaled="1"/>
            </a:gradFill>
            <a:ln w="1905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2052" name="Object 5"/>
            <p:cNvGraphicFramePr>
              <a:graphicFrameLocks/>
            </p:cNvGraphicFramePr>
            <p:nvPr/>
          </p:nvGraphicFramePr>
          <p:xfrm>
            <a:off x="2472" y="482"/>
            <a:ext cx="1995" cy="329"/>
          </p:xfrm>
          <a:graphic>
            <a:graphicData uri="http://schemas.openxmlformats.org/presentationml/2006/ole">
              <p:oleObj spid="_x0000_s2052" r:id="rId4" imgW="1077629" imgH="177492" progId="Equation.DSMT4">
                <p:embed/>
              </p:oleObj>
            </a:graphicData>
          </a:graphic>
        </p:graphicFrame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214688" y="3500438"/>
            <a:ext cx="1944687" cy="647700"/>
            <a:chOff x="1156" y="1162"/>
            <a:chExt cx="1225" cy="408"/>
          </a:xfrm>
        </p:grpSpPr>
        <p:sp>
          <p:nvSpPr>
            <p:cNvPr id="2068" name="Rectangle 7"/>
            <p:cNvSpPr>
              <a:spLocks noChangeArrowheads="1"/>
            </p:cNvSpPr>
            <p:nvPr/>
          </p:nvSpPr>
          <p:spPr bwMode="auto">
            <a:xfrm>
              <a:off x="1156" y="1162"/>
              <a:ext cx="1225" cy="408"/>
            </a:xfrm>
            <a:prstGeom prst="rect">
              <a:avLst/>
            </a:prstGeom>
            <a:gradFill rotWithShape="1">
              <a:gsLst>
                <a:gs pos="0">
                  <a:srgbClr val="475E76"/>
                </a:gs>
                <a:gs pos="50000">
                  <a:srgbClr val="99CCFF"/>
                </a:gs>
                <a:gs pos="100000">
                  <a:srgbClr val="475E76"/>
                </a:gs>
              </a:gsLst>
              <a:lin ang="5400000" scaled="1"/>
            </a:gradFill>
            <a:ln w="1905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2051" name="Object 8"/>
            <p:cNvGraphicFramePr>
              <a:graphicFrameLocks/>
            </p:cNvGraphicFramePr>
            <p:nvPr/>
          </p:nvGraphicFramePr>
          <p:xfrm>
            <a:off x="1253" y="1207"/>
            <a:ext cx="1056" cy="328"/>
          </p:xfrm>
          <a:graphic>
            <a:graphicData uri="http://schemas.openxmlformats.org/presentationml/2006/ole">
              <p:oleObj spid="_x0000_s2051" r:id="rId5" imgW="570510" imgH="177492" progId="Equation.3">
                <p:embed/>
              </p:oleObj>
            </a:graphicData>
          </a:graphic>
        </p:graphicFrame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3348038" y="5084763"/>
            <a:ext cx="1584325" cy="649287"/>
            <a:chOff x="2109" y="3203"/>
            <a:chExt cx="998" cy="409"/>
          </a:xfrm>
        </p:grpSpPr>
        <p:sp>
          <p:nvSpPr>
            <p:cNvPr id="2067" name="Rectangle 9"/>
            <p:cNvSpPr>
              <a:spLocks noChangeArrowheads="1"/>
            </p:cNvSpPr>
            <p:nvPr/>
          </p:nvSpPr>
          <p:spPr bwMode="auto">
            <a:xfrm>
              <a:off x="2109" y="3203"/>
              <a:ext cx="998" cy="409"/>
            </a:xfrm>
            <a:prstGeom prst="rect">
              <a:avLst/>
            </a:prstGeom>
            <a:gradFill rotWithShape="1">
              <a:gsLst>
                <a:gs pos="0">
                  <a:srgbClr val="475E76"/>
                </a:gs>
                <a:gs pos="50000">
                  <a:srgbClr val="99CCFF"/>
                </a:gs>
                <a:gs pos="100000">
                  <a:srgbClr val="475E76"/>
                </a:gs>
              </a:gsLst>
              <a:lin ang="5400000" scaled="1"/>
            </a:gradFill>
            <a:ln w="1905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2050" name="Object 10"/>
            <p:cNvGraphicFramePr>
              <a:graphicFrameLocks/>
            </p:cNvGraphicFramePr>
            <p:nvPr/>
          </p:nvGraphicFramePr>
          <p:xfrm>
            <a:off x="2205" y="3240"/>
            <a:ext cx="798" cy="328"/>
          </p:xfrm>
          <a:graphic>
            <a:graphicData uri="http://schemas.openxmlformats.org/presentationml/2006/ole">
              <p:oleObj spid="_x0000_s2050" r:id="rId6" imgW="431052" imgH="177492" progId="Equation.DSMT4">
                <p:embed/>
              </p:oleObj>
            </a:graphicData>
          </a:graphic>
        </p:graphicFrame>
      </p:grpSp>
      <p:sp>
        <p:nvSpPr>
          <p:cNvPr id="2058" name="Text Box 11"/>
          <p:cNvSpPr txBox="1">
            <a:spLocks noChangeArrowheads="1"/>
          </p:cNvSpPr>
          <p:nvPr/>
        </p:nvSpPr>
        <p:spPr bwMode="auto">
          <a:xfrm>
            <a:off x="827088" y="836613"/>
            <a:ext cx="7704137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如何将此方程转化为 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方正舒体" pitchFamily="2" charset="-122"/>
              </a:rPr>
              <a:t>x = a</a:t>
            </a: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方正舒体" pitchFamily="2" charset="-122"/>
              </a:rPr>
              <a:t>（</a:t>
            </a:r>
            <a:r>
              <a:rPr lang="en-US" altLang="zh-CN" sz="2800" b="1" i="1">
                <a:solidFill>
                  <a:srgbClr val="000099"/>
                </a:solidFill>
                <a:latin typeface="Times New Roman" pitchFamily="18" charset="0"/>
                <a:ea typeface="方正舒体" pitchFamily="2" charset="-122"/>
              </a:rPr>
              <a:t>a</a:t>
            </a:r>
            <a:r>
              <a:rPr lang="zh-CN" altLang="en-US" sz="2800" b="1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为常数）的形式</a:t>
            </a:r>
            <a:r>
              <a:rPr lang="en-US" altLang="zh-CN" sz="2800" b="1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?</a:t>
            </a:r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>
            <a:off x="4211638" y="2565400"/>
            <a:ext cx="0" cy="93503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>
            <a:off x="4140200" y="4149725"/>
            <a:ext cx="0" cy="93503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4427538" y="2781300"/>
            <a:ext cx="2447925" cy="5191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  <a:ea typeface="华文彩云" pitchFamily="2" charset="-122"/>
              </a:rPr>
              <a:t>合并同类项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4211638" y="4292600"/>
            <a:ext cx="2232025" cy="5191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华文彩云" pitchFamily="2" charset="-122"/>
                <a:ea typeface="华文彩云" pitchFamily="2" charset="-122"/>
              </a:rPr>
              <a:t>系数化为</a:t>
            </a:r>
            <a:r>
              <a:rPr lang="en-US" altLang="zh-CN" sz="2800" b="1">
                <a:solidFill>
                  <a:srgbClr val="FF3300"/>
                </a:solidFill>
                <a:latin typeface="华文彩云" pitchFamily="2" charset="-122"/>
                <a:ea typeface="华文彩云" pitchFamily="2" charset="-122"/>
              </a:rPr>
              <a:t>1</a:t>
            </a:r>
          </a:p>
        </p:txBody>
      </p:sp>
      <p:sp>
        <p:nvSpPr>
          <p:cNvPr id="7184" name="WordArt 16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371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问题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2.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auto">
          <a:xfrm rot="10800000">
            <a:off x="6300788" y="4437063"/>
            <a:ext cx="936625" cy="287337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350 w 21600"/>
              <a:gd name="T15" fmla="*/ 5400 h 21600"/>
              <a:gd name="T16" fmla="*/ 1350 w 21600"/>
              <a:gd name="T17" fmla="*/ 16200 h 21600"/>
              <a:gd name="T18" fmla="*/ 2700 w 21600"/>
              <a:gd name="T19" fmla="*/ 16200 h 21600"/>
              <a:gd name="T20" fmla="*/ 2700 w 21600"/>
              <a:gd name="T21" fmla="*/ 5400 h 21600"/>
              <a:gd name="T22" fmla="*/ 0 w 21600"/>
              <a:gd name="T23" fmla="*/ 5400 h 21600"/>
              <a:gd name="T24" fmla="*/ 0 w 21600"/>
              <a:gd name="T25" fmla="*/ 16200 h 21600"/>
              <a:gd name="T26" fmla="*/ 675 w 21600"/>
              <a:gd name="T27" fmla="*/ 16200 h 21600"/>
              <a:gd name="T28" fmla="*/ 675 w 21600"/>
              <a:gd name="T29" fmla="*/ 5400 h 2160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1600"/>
              <a:gd name="T46" fmla="*/ 0 h 21600"/>
              <a:gd name="T47" fmla="*/ 21600 w 21600"/>
              <a:gd name="T48" fmla="*/ 21600 h 2160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6" name="AutoShape 18"/>
          <p:cNvSpPr>
            <a:spLocks noChangeArrowheads="1"/>
          </p:cNvSpPr>
          <p:nvPr/>
        </p:nvSpPr>
        <p:spPr bwMode="auto">
          <a:xfrm>
            <a:off x="6875463" y="3500438"/>
            <a:ext cx="2268537" cy="936625"/>
          </a:xfrm>
          <a:prstGeom prst="wedgeEllipseCallout">
            <a:avLst>
              <a:gd name="adj1" fmla="val -29426"/>
              <a:gd name="adj2" fmla="val 100676"/>
            </a:avLst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000" b="1">
                <a:solidFill>
                  <a:srgbClr val="000099"/>
                </a:solidFill>
                <a:latin typeface="华文彩云" pitchFamily="2" charset="-122"/>
                <a:ea typeface="华文彩云" pitchFamily="2" charset="-122"/>
              </a:rPr>
              <a:t>等式性质</a:t>
            </a:r>
            <a:r>
              <a:rPr lang="en-US" altLang="zh-CN" sz="2000" b="1">
                <a:solidFill>
                  <a:srgbClr val="000099"/>
                </a:solidFill>
                <a:latin typeface="华文彩云" pitchFamily="2" charset="-122"/>
                <a:ea typeface="华文彩云" pitchFamily="2" charset="-122"/>
              </a:rPr>
              <a:t>2</a:t>
            </a:r>
          </a:p>
        </p:txBody>
      </p:sp>
      <p:sp>
        <p:nvSpPr>
          <p:cNvPr id="7187" name="AutoShape 19"/>
          <p:cNvSpPr>
            <a:spLocks noChangeArrowheads="1"/>
          </p:cNvSpPr>
          <p:nvPr/>
        </p:nvSpPr>
        <p:spPr bwMode="auto">
          <a:xfrm>
            <a:off x="7092950" y="4076700"/>
            <a:ext cx="2051050" cy="504825"/>
          </a:xfrm>
          <a:prstGeom prst="cloudCallout">
            <a:avLst>
              <a:gd name="adj1" fmla="val -28560"/>
              <a:gd name="adj2" fmla="val 98741"/>
            </a:avLst>
          </a:prstGeom>
          <a:solidFill>
            <a:srgbClr val="99CC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b="1">
                <a:solidFill>
                  <a:srgbClr val="000099"/>
                </a:solidFill>
                <a:ea typeface="华文彩云" pitchFamily="2" charset="-122"/>
              </a:rPr>
              <a:t>理论依据？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 animBg="1"/>
      <p:bldP spid="7181" grpId="0" animBg="1"/>
      <p:bldP spid="7182" grpId="0"/>
      <p:bldP spid="7183" grpId="0"/>
      <p:bldP spid="7185" grpId="0" animBg="1"/>
      <p:bldP spid="7186" grpId="0" animBg="1"/>
      <p:bldP spid="7187" grpId="0" animBg="1"/>
      <p:bldP spid="718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2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9350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例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1.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258888" y="2781300"/>
            <a:ext cx="28813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合并同类项，得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547813" y="4292600"/>
            <a:ext cx="2592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系数化为</a:t>
            </a:r>
            <a:r>
              <a:rPr lang="en-US" altLang="zh-CN" sz="2800" b="1">
                <a:solidFill>
                  <a:srgbClr val="FF0000"/>
                </a:solidFill>
              </a:rPr>
              <a:t>1</a:t>
            </a:r>
            <a:r>
              <a:rPr lang="zh-CN" altLang="en-US" sz="2800" b="1">
                <a:solidFill>
                  <a:srgbClr val="FF0000"/>
                </a:solidFill>
              </a:rPr>
              <a:t>，得</a:t>
            </a:r>
          </a:p>
        </p:txBody>
      </p:sp>
      <p:graphicFrame>
        <p:nvGraphicFramePr>
          <p:cNvPr id="3074" name="Object 5"/>
          <p:cNvGraphicFramePr>
            <a:graphicFrameLocks/>
          </p:cNvGraphicFramePr>
          <p:nvPr/>
        </p:nvGraphicFramePr>
        <p:xfrm>
          <a:off x="2211388" y="1341438"/>
          <a:ext cx="2289175" cy="1163637"/>
        </p:xfrm>
        <a:graphic>
          <a:graphicData uri="http://schemas.openxmlformats.org/presentationml/2006/ole">
            <p:oleObj spid="_x0000_s3074" r:id="rId3" imgW="1015559" imgH="393529" progId="Equation.3">
              <p:embed/>
            </p:oleObj>
          </a:graphicData>
        </a:graphic>
      </p:graphicFrame>
      <p:sp>
        <p:nvSpPr>
          <p:cNvPr id="3081" name="Text Box 6"/>
          <p:cNvSpPr txBox="1">
            <a:spLocks noChangeArrowheads="1"/>
          </p:cNvSpPr>
          <p:nvPr/>
        </p:nvSpPr>
        <p:spPr bwMode="auto">
          <a:xfrm>
            <a:off x="539750" y="1635125"/>
            <a:ext cx="165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</a:rPr>
              <a:t>解方程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611188" y="2781300"/>
            <a:ext cx="936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解：</a:t>
            </a:r>
          </a:p>
        </p:txBody>
      </p:sp>
      <p:sp>
        <p:nvSpPr>
          <p:cNvPr id="3083" name="Rectangle 8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8201" name="Object 9"/>
          <p:cNvGraphicFramePr>
            <a:graphicFrameLocks/>
          </p:cNvGraphicFramePr>
          <p:nvPr/>
        </p:nvGraphicFramePr>
        <p:xfrm>
          <a:off x="3032125" y="3233738"/>
          <a:ext cx="1968500" cy="1123950"/>
        </p:xfrm>
        <a:graphic>
          <a:graphicData uri="http://schemas.openxmlformats.org/presentationml/2006/ole">
            <p:oleObj spid="_x0000_s3075" r:id="rId4" imgW="698197" imgH="393529" progId="Equation.3">
              <p:embed/>
            </p:oleObj>
          </a:graphicData>
        </a:graphic>
      </p:graphicFrame>
      <p:sp>
        <p:nvSpPr>
          <p:cNvPr id="3084" name="Rectangle 10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8203" name="Object 11"/>
          <p:cNvGraphicFramePr>
            <a:graphicFrameLocks/>
          </p:cNvGraphicFramePr>
          <p:nvPr/>
        </p:nvGraphicFramePr>
        <p:xfrm>
          <a:off x="3608388" y="4797425"/>
          <a:ext cx="1177925" cy="555625"/>
        </p:xfrm>
        <a:graphic>
          <a:graphicData uri="http://schemas.openxmlformats.org/presentationml/2006/ole">
            <p:oleObj spid="_x0000_s3076" r:id="rId5" imgW="380340" imgH="177492" progId="Equation.3">
              <p:embed/>
            </p:oleObj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2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9350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例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1.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258888" y="2781300"/>
            <a:ext cx="28813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合并同类项，得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547813" y="4292600"/>
            <a:ext cx="2592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系数化为</a:t>
            </a:r>
            <a:r>
              <a:rPr lang="en-US" altLang="zh-CN" sz="2800" b="1">
                <a:solidFill>
                  <a:srgbClr val="FF0000"/>
                </a:solidFill>
              </a:rPr>
              <a:t>1</a:t>
            </a:r>
            <a:r>
              <a:rPr lang="zh-CN" altLang="en-US" sz="2800" b="1">
                <a:solidFill>
                  <a:srgbClr val="FF0000"/>
                </a:solidFill>
              </a:rPr>
              <a:t>，得</a:t>
            </a:r>
          </a:p>
        </p:txBody>
      </p:sp>
      <p:graphicFrame>
        <p:nvGraphicFramePr>
          <p:cNvPr id="4098" name="Object 5"/>
          <p:cNvGraphicFramePr>
            <a:graphicFrameLocks/>
          </p:cNvGraphicFramePr>
          <p:nvPr/>
        </p:nvGraphicFramePr>
        <p:xfrm>
          <a:off x="1941513" y="1844675"/>
          <a:ext cx="6845300" cy="606425"/>
        </p:xfrm>
        <a:graphic>
          <a:graphicData uri="http://schemas.openxmlformats.org/presentationml/2006/ole">
            <p:oleObj spid="_x0000_s4098" r:id="rId3" imgW="2282038" imgH="177492" progId="Equation.3">
              <p:embed/>
            </p:oleObj>
          </a:graphicData>
        </a:graphic>
      </p:graphicFrame>
      <p:sp>
        <p:nvSpPr>
          <p:cNvPr id="4105" name="Text Box 6"/>
          <p:cNvSpPr txBox="1">
            <a:spLocks noChangeArrowheads="1"/>
          </p:cNvSpPr>
          <p:nvPr/>
        </p:nvSpPr>
        <p:spPr bwMode="auto">
          <a:xfrm>
            <a:off x="539750" y="1844675"/>
            <a:ext cx="165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</a:rPr>
              <a:t>解方程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611188" y="2781300"/>
            <a:ext cx="936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解：</a:t>
            </a:r>
          </a:p>
        </p:txBody>
      </p:sp>
      <p:sp>
        <p:nvSpPr>
          <p:cNvPr id="4107" name="Rectangle 8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8201" name="Object 9"/>
          <p:cNvGraphicFramePr>
            <a:graphicFrameLocks/>
          </p:cNvGraphicFramePr>
          <p:nvPr/>
        </p:nvGraphicFramePr>
        <p:xfrm>
          <a:off x="3160713" y="3500438"/>
          <a:ext cx="2101850" cy="608012"/>
        </p:xfrm>
        <a:graphic>
          <a:graphicData uri="http://schemas.openxmlformats.org/presentationml/2006/ole">
            <p:oleObj spid="_x0000_s4099" r:id="rId4" imgW="621221" imgH="177492" progId="Equation.3">
              <p:embed/>
            </p:oleObj>
          </a:graphicData>
        </a:graphic>
      </p:graphicFrame>
      <p:sp>
        <p:nvSpPr>
          <p:cNvPr id="4108" name="Rectangle 10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8203" name="Object 11"/>
          <p:cNvGraphicFramePr>
            <a:graphicFrameLocks/>
          </p:cNvGraphicFramePr>
          <p:nvPr/>
        </p:nvGraphicFramePr>
        <p:xfrm>
          <a:off x="3300413" y="4797425"/>
          <a:ext cx="2039937" cy="671513"/>
        </p:xfrm>
        <a:graphic>
          <a:graphicData uri="http://schemas.openxmlformats.org/presentationml/2006/ole">
            <p:oleObj spid="_x0000_s4100" r:id="rId5" imgW="545154" imgH="177492" progId="Equation.3">
              <p:embed/>
            </p:oleObj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331913" y="2133600"/>
            <a:ext cx="6264275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华文彩云" pitchFamily="2" charset="-122"/>
                <a:ea typeface="华文彩云" pitchFamily="2" charset="-122"/>
              </a:rPr>
              <a:t>　 </a:t>
            </a:r>
            <a:r>
              <a:rPr lang="zh-CN" altLang="en-US" sz="2800" b="1">
                <a:solidFill>
                  <a:srgbClr val="000099"/>
                </a:solidFill>
                <a:latin typeface="方正姚体" pitchFamily="2" charset="-122"/>
                <a:ea typeface="方正姚体" pitchFamily="2" charset="-122"/>
              </a:rPr>
              <a:t>合并同类项的目的就是化简方程，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方正姚体" pitchFamily="2" charset="-122"/>
                <a:ea typeface="方正姚体" pitchFamily="2" charset="-122"/>
              </a:rPr>
              <a:t>它是一种恒等变形，可以使方程变得简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方正姚体" pitchFamily="2" charset="-122"/>
                <a:ea typeface="方正姚体" pitchFamily="2" charset="-122"/>
              </a:rPr>
              <a:t>单，并逐步使方程向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a</a:t>
            </a:r>
            <a:r>
              <a:rPr lang="zh-CN" altLang="en-US" sz="2800" b="1">
                <a:solidFill>
                  <a:srgbClr val="000099"/>
                </a:solidFill>
                <a:latin typeface="方正姚体" pitchFamily="2" charset="-122"/>
                <a:ea typeface="方正姚体" pitchFamily="2" charset="-122"/>
              </a:rPr>
              <a:t>的形式转化 ．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258888" y="1052513"/>
            <a:ext cx="61928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Comic Sans MS" pitchFamily="66" charset="0"/>
              </a:rPr>
              <a:t>合并同类项的作用：</a:t>
            </a:r>
          </a:p>
        </p:txBody>
      </p:sp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WordArt 2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2239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练习：</a:t>
            </a:r>
          </a:p>
        </p:txBody>
      </p:sp>
      <p:sp>
        <p:nvSpPr>
          <p:cNvPr id="5129" name="Text Box 3"/>
          <p:cNvSpPr txBox="1">
            <a:spLocks noChangeArrowheads="1"/>
          </p:cNvSpPr>
          <p:nvPr/>
        </p:nvSpPr>
        <p:spPr bwMode="auto">
          <a:xfrm>
            <a:off x="1203325" y="2647950"/>
            <a:ext cx="4824413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解下列方程。</a:t>
            </a:r>
          </a:p>
          <a:p>
            <a:pPr>
              <a:spcBef>
                <a:spcPct val="50000"/>
              </a:spcBef>
            </a:pPr>
            <a:endParaRPr lang="en-US" altLang="zh-CN" sz="2800" b="1">
              <a:solidFill>
                <a:srgbClr val="000099"/>
              </a:solidFill>
              <a:latin typeface="方正舒体" pitchFamily="2" charset="-122"/>
              <a:ea typeface="方正舒体" pitchFamily="2" charset="-122"/>
            </a:endParaRPr>
          </a:p>
        </p:txBody>
      </p:sp>
      <p:graphicFrame>
        <p:nvGraphicFramePr>
          <p:cNvPr id="5122" name="对象 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p:oleObj spid="_x0000_s5122" r:id="rId3" imgW="914400" imgH="215640" progId="Equation.KSEE3">
              <p:embed/>
            </p:oleObj>
          </a:graphicData>
        </a:graphic>
      </p:graphicFrame>
      <p:graphicFrame>
        <p:nvGraphicFramePr>
          <p:cNvPr id="5123" name="对象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1203325" y="3224213"/>
          <a:ext cx="2809875" cy="1776412"/>
        </p:xfrm>
        <a:graphic>
          <a:graphicData uri="http://schemas.openxmlformats.org/presentationml/2006/ole">
            <p:oleObj spid="_x0000_s5123" r:id="rId4" imgW="838080" imgH="431640" progId="Equation.KSEE3">
              <p:embed/>
            </p:oleObj>
          </a:graphicData>
        </a:graphic>
      </p:graphicFrame>
      <p:graphicFrame>
        <p:nvGraphicFramePr>
          <p:cNvPr id="5124" name="对象 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549900" y="3041650"/>
          <a:ext cx="2089150" cy="1293813"/>
        </p:xfrm>
        <a:graphic>
          <a:graphicData uri="http://schemas.openxmlformats.org/presentationml/2006/ole">
            <p:oleObj spid="_x0000_s5124" r:id="rId5" imgW="901440" imgH="393480" progId="Equation.KSEE3">
              <p:embed/>
            </p:oleObj>
          </a:graphicData>
        </a:graphic>
      </p:graphicFrame>
      <p:graphicFrame>
        <p:nvGraphicFramePr>
          <p:cNvPr id="5125" name="对象 4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1308100" y="4156075"/>
          <a:ext cx="4070350" cy="844550"/>
        </p:xfrm>
        <a:graphic>
          <a:graphicData uri="http://schemas.openxmlformats.org/presentationml/2006/ole">
            <p:oleObj spid="_x0000_s5125" r:id="rId6" imgW="1193760" imgH="203040" progId="Equation.KSEE3">
              <p:embed/>
            </p:oleObj>
          </a:graphicData>
        </a:graphic>
      </p:graphicFrame>
      <p:graphicFrame>
        <p:nvGraphicFramePr>
          <p:cNvPr id="5126" name="对象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1306513" y="5222875"/>
          <a:ext cx="5154612" cy="647700"/>
        </p:xfrm>
        <a:graphic>
          <a:graphicData uri="http://schemas.openxmlformats.org/presentationml/2006/ole">
            <p:oleObj spid="_x0000_s5126" r:id="rId7" imgW="1409400" imgH="177480" progId="Equation.KSEE3">
              <p:embed/>
            </p:oleObj>
          </a:graphicData>
        </a:graphic>
      </p:graphicFrame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39700" y="815975"/>
            <a:ext cx="8597900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40000"/>
              </a:lnSpc>
              <a:buSzPct val="90000"/>
            </a:pPr>
            <a:r>
              <a:rPr lang="en-US" altLang="zh-CN" sz="2400">
                <a:latin typeface="Times New Roman" pitchFamily="18" charset="0"/>
                <a:ea typeface="黑体" pitchFamily="2" charset="-122"/>
              </a:rPr>
              <a:t>    </a:t>
            </a:r>
            <a:r>
              <a:rPr lang="zh-CN" altLang="en-US" sz="4400">
                <a:solidFill>
                  <a:srgbClr val="00B0F0"/>
                </a:solidFill>
                <a:latin typeface="Times New Roman" pitchFamily="18" charset="0"/>
                <a:ea typeface="黑体" pitchFamily="2" charset="-122"/>
              </a:rPr>
              <a:t>讨论</a:t>
            </a:r>
            <a:r>
              <a:rPr lang="en-US" altLang="zh-CN" sz="2800">
                <a:solidFill>
                  <a:srgbClr val="269999"/>
                </a:solidFill>
                <a:latin typeface="Times New Roman" pitchFamily="18" charset="0"/>
                <a:ea typeface="黑体" pitchFamily="2" charset="-122"/>
              </a:rPr>
              <a:t>  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有一列数，按一定规律排列成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1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，－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3</a:t>
            </a:r>
            <a:r>
              <a:rPr lang="zh-CN" altLang="en-US" sz="2800">
                <a:latin typeface="Times New Roman" pitchFamily="18" charset="0"/>
                <a:ea typeface="黑体" pitchFamily="2" charset="-122"/>
                <a:sym typeface="Arial" pitchFamily="34" charset="0"/>
              </a:rPr>
              <a:t>，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9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，－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27</a:t>
            </a:r>
            <a:r>
              <a:rPr lang="zh-CN" altLang="en-US" sz="2800">
                <a:latin typeface="Times New Roman" pitchFamily="18" charset="0"/>
                <a:ea typeface="黑体" pitchFamily="2" charset="-122"/>
                <a:sym typeface="Arial" pitchFamily="34" charset="0"/>
              </a:rPr>
              <a:t>，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81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，－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243 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，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··· . 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其中某三个相邻数的和是－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1701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，这三个数各是多少？</a:t>
            </a:r>
            <a:endParaRPr lang="zh-CN" altLang="en-US" sz="2400">
              <a:latin typeface="Times New Roman" pitchFamily="18" charset="0"/>
              <a:ea typeface="黑体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03225" y="3221038"/>
            <a:ext cx="8334375" cy="2676525"/>
            <a:chOff x="410" y="7444"/>
            <a:chExt cx="13123" cy="4215"/>
          </a:xfrm>
        </p:grpSpPr>
        <p:sp>
          <p:nvSpPr>
            <p:cNvPr id="14340" name="TextBox 17"/>
            <p:cNvSpPr txBox="1">
              <a:spLocks noChangeArrowheads="1"/>
            </p:cNvSpPr>
            <p:nvPr/>
          </p:nvSpPr>
          <p:spPr bwMode="auto">
            <a:xfrm>
              <a:off x="410" y="7444"/>
              <a:ext cx="13123" cy="421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黑体" pitchFamily="2" charset="-122"/>
                  <a:ea typeface="黑体" pitchFamily="2" charset="-122"/>
                </a:rPr>
                <a:t>      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从符号和绝对值两方面观察，可发现这列数的排列规律：后面的数是它前面的数与－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3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的乘积</a:t>
              </a:r>
              <a:r>
                <a:rPr lang="en-US" altLang="zh-CN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.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如果三个相邻数中的第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1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个数记为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x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，则后两个数分别是－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3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x</a:t>
              </a:r>
              <a:r>
                <a:rPr lang="zh-CN" altLang="en-US" sz="2800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，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9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x</a:t>
              </a:r>
              <a:r>
                <a:rPr lang="en-US" altLang="zh-CN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.</a:t>
              </a:r>
            </a:p>
          </p:txBody>
        </p:sp>
        <p:grpSp>
          <p:nvGrpSpPr>
            <p:cNvPr id="4" name="组合 38"/>
            <p:cNvGrpSpPr>
              <a:grpSpLocks/>
            </p:cNvGrpSpPr>
            <p:nvPr/>
          </p:nvGrpSpPr>
          <p:grpSpPr bwMode="auto">
            <a:xfrm>
              <a:off x="512" y="7602"/>
              <a:ext cx="2276" cy="1231"/>
              <a:chOff x="579589" y="5301208"/>
              <a:chExt cx="1146882" cy="648072"/>
            </a:xfrm>
          </p:grpSpPr>
          <p:grpSp>
            <p:nvGrpSpPr>
              <p:cNvPr id="5" name="组合 35"/>
              <p:cNvGrpSpPr>
                <a:grpSpLocks/>
              </p:cNvGrpSpPr>
              <p:nvPr/>
            </p:nvGrpSpPr>
            <p:grpSpPr bwMode="auto">
              <a:xfrm>
                <a:off x="611560" y="5301208"/>
                <a:ext cx="648072" cy="648072"/>
                <a:chOff x="467544" y="5318792"/>
                <a:chExt cx="648072" cy="648072"/>
              </a:xfrm>
            </p:grpSpPr>
            <p:sp>
              <p:nvSpPr>
                <p:cNvPr id="14344" name="椭圆 56"/>
                <p:cNvSpPr>
                  <a:spLocks noChangeArrowheads="1"/>
                </p:cNvSpPr>
                <p:nvPr/>
              </p:nvSpPr>
              <p:spPr bwMode="auto">
                <a:xfrm>
                  <a:off x="467544" y="5318792"/>
                  <a:ext cx="648072" cy="648072"/>
                </a:xfrm>
                <a:prstGeom prst="ellipse">
                  <a:avLst/>
                </a:prstGeom>
                <a:solidFill>
                  <a:srgbClr val="00009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zh-CN" sz="2800"/>
                </a:p>
              </p:txBody>
            </p:sp>
            <p:sp>
              <p:nvSpPr>
                <p:cNvPr id="14345" name="椭圆 57"/>
                <p:cNvSpPr>
                  <a:spLocks noChangeArrowheads="1"/>
                </p:cNvSpPr>
                <p:nvPr/>
              </p:nvSpPr>
              <p:spPr bwMode="auto">
                <a:xfrm>
                  <a:off x="539552" y="5318792"/>
                  <a:ext cx="504056" cy="504056"/>
                </a:xfrm>
                <a:prstGeom prst="ellipse">
                  <a:avLst/>
                </a:prstGeom>
                <a:solidFill>
                  <a:srgbClr val="0070C0">
                    <a:alpha val="63136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zh-CN" sz="2800"/>
                </a:p>
              </p:txBody>
            </p:sp>
          </p:grpSp>
          <p:sp>
            <p:nvSpPr>
              <p:cNvPr id="14343" name="TextBox 14"/>
              <p:cNvSpPr txBox="1">
                <a:spLocks noChangeArrowheads="1"/>
              </p:cNvSpPr>
              <p:nvPr/>
            </p:nvSpPr>
            <p:spPr bwMode="auto">
              <a:xfrm>
                <a:off x="579589" y="5364132"/>
                <a:ext cx="1146882" cy="4548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800" b="1">
                    <a:solidFill>
                      <a:srgbClr val="FFFFE9"/>
                    </a:solidFill>
                    <a:latin typeface="微软雅黑" pitchFamily="34" charset="-122"/>
                    <a:ea typeface="微软雅黑" pitchFamily="34" charset="-122"/>
                  </a:rPr>
                  <a:t>提示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1346200" y="1093788"/>
            <a:ext cx="467995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由三个数的和是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sym typeface="Arial" pitchFamily="34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1701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，得</a:t>
            </a:r>
          </a:p>
        </p:txBody>
      </p:sp>
      <p:graphicFrame>
        <p:nvGraphicFramePr>
          <p:cNvPr id="112643" name="Object 11"/>
          <p:cNvGraphicFramePr>
            <a:graphicFrameLocks noChangeAspect="1"/>
          </p:cNvGraphicFramePr>
          <p:nvPr/>
        </p:nvGraphicFramePr>
        <p:xfrm>
          <a:off x="3162300" y="1903413"/>
          <a:ext cx="2930525" cy="409575"/>
        </p:xfrm>
        <a:graphic>
          <a:graphicData uri="http://schemas.openxmlformats.org/presentationml/2006/ole">
            <p:oleObj spid="_x0000_s6146" r:id="rId3" imgW="1270721" imgH="177620" progId="Equation.3">
              <p:embed/>
            </p:oleObj>
          </a:graphicData>
        </a:graphic>
      </p:graphicFrame>
      <p:sp>
        <p:nvSpPr>
          <p:cNvPr id="60428" name="Text Box 12"/>
          <p:cNvSpPr txBox="1">
            <a:spLocks noChangeArrowheads="1"/>
          </p:cNvSpPr>
          <p:nvPr/>
        </p:nvSpPr>
        <p:spPr bwMode="auto">
          <a:xfrm>
            <a:off x="1346200" y="2273300"/>
            <a:ext cx="2917825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合并同类项，得</a:t>
            </a:r>
          </a:p>
        </p:txBody>
      </p:sp>
      <p:graphicFrame>
        <p:nvGraphicFramePr>
          <p:cNvPr id="112645" name="Object 13"/>
          <p:cNvGraphicFramePr>
            <a:graphicFrameLocks noChangeAspect="1"/>
          </p:cNvGraphicFramePr>
          <p:nvPr/>
        </p:nvGraphicFramePr>
        <p:xfrm>
          <a:off x="4302125" y="2946400"/>
          <a:ext cx="1766888" cy="404813"/>
        </p:xfrm>
        <a:graphic>
          <a:graphicData uri="http://schemas.openxmlformats.org/presentationml/2006/ole">
            <p:oleObj spid="_x0000_s6147" r:id="rId4" imgW="774970" imgH="177620" progId="Equation.3">
              <p:embed/>
            </p:oleObj>
          </a:graphicData>
        </a:graphic>
      </p:graphicFrame>
      <p:sp>
        <p:nvSpPr>
          <p:cNvPr id="60430" name="Text Box 14"/>
          <p:cNvSpPr txBox="1">
            <a:spLocks noChangeArrowheads="1"/>
          </p:cNvSpPr>
          <p:nvPr/>
        </p:nvSpPr>
        <p:spPr bwMode="auto">
          <a:xfrm>
            <a:off x="1323975" y="3270250"/>
            <a:ext cx="28892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，得</a:t>
            </a:r>
          </a:p>
        </p:txBody>
      </p:sp>
      <p:graphicFrame>
        <p:nvGraphicFramePr>
          <p:cNvPr id="112647" name="Object 15"/>
          <p:cNvGraphicFramePr>
            <a:graphicFrameLocks noChangeAspect="1"/>
          </p:cNvGraphicFramePr>
          <p:nvPr/>
        </p:nvGraphicFramePr>
        <p:xfrm>
          <a:off x="4483100" y="4095750"/>
          <a:ext cx="1409700" cy="401638"/>
        </p:xfrm>
        <a:graphic>
          <a:graphicData uri="http://schemas.openxmlformats.org/presentationml/2006/ole">
            <p:oleObj spid="_x0000_s6148" r:id="rId5" imgW="622570" imgH="177620" progId="Equation.3">
              <p:embed/>
            </p:oleObj>
          </a:graphicData>
        </a:graphic>
      </p:graphicFrame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30238" y="538163"/>
            <a:ext cx="6699250" cy="738187"/>
            <a:chOff x="476" y="1642"/>
            <a:chExt cx="2659" cy="361"/>
          </a:xfrm>
        </p:grpSpPr>
        <p:sp>
          <p:nvSpPr>
            <p:cNvPr id="6159" name="Text Box 9"/>
            <p:cNvSpPr txBox="1">
              <a:spLocks noChangeArrowheads="1"/>
            </p:cNvSpPr>
            <p:nvPr/>
          </p:nvSpPr>
          <p:spPr bwMode="auto">
            <a:xfrm>
              <a:off x="476" y="1642"/>
              <a:ext cx="2659" cy="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解：设所求的三个数分别是                  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2" charset="-122"/>
                </a:rPr>
                <a:t>.</a:t>
              </a:r>
            </a:p>
          </p:txBody>
        </p:sp>
        <p:graphicFrame>
          <p:nvGraphicFramePr>
            <p:cNvPr id="6151" name="Object 8"/>
            <p:cNvGraphicFramePr>
              <a:graphicFrameLocks noChangeAspect="1"/>
            </p:cNvGraphicFramePr>
            <p:nvPr/>
          </p:nvGraphicFramePr>
          <p:xfrm>
            <a:off x="2215" y="1755"/>
            <a:ext cx="670" cy="229"/>
          </p:xfrm>
          <a:graphic>
            <a:graphicData uri="http://schemas.openxmlformats.org/presentationml/2006/ole">
              <p:oleObj spid="_x0000_s6151" r:id="rId6" imgW="622570" imgH="203200" progId="Equation.3">
                <p:embed/>
              </p:oleObj>
            </a:graphicData>
          </a:graphic>
        </p:graphicFrame>
      </p:grpSp>
      <p:sp>
        <p:nvSpPr>
          <p:cNvPr id="60434" name="Text Box 18"/>
          <p:cNvSpPr txBox="1">
            <a:spLocks noChangeArrowheads="1"/>
          </p:cNvSpPr>
          <p:nvPr/>
        </p:nvSpPr>
        <p:spPr bwMode="auto">
          <a:xfrm>
            <a:off x="625475" y="5746750"/>
            <a:ext cx="6049963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答：这三个数是 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243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729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，－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2187.</a:t>
            </a:r>
          </a:p>
        </p:txBody>
      </p:sp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1346200" y="4259263"/>
            <a:ext cx="2889250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所以</a:t>
            </a:r>
          </a:p>
        </p:txBody>
      </p:sp>
      <p:graphicFrame>
        <p:nvGraphicFramePr>
          <p:cNvPr id="112653" name="Object 15"/>
          <p:cNvGraphicFramePr>
            <a:graphicFrameLocks noChangeAspect="1"/>
          </p:cNvGraphicFramePr>
          <p:nvPr/>
        </p:nvGraphicFramePr>
        <p:xfrm>
          <a:off x="4135438" y="4797425"/>
          <a:ext cx="1581150" cy="400050"/>
        </p:xfrm>
        <a:graphic>
          <a:graphicData uri="http://schemas.openxmlformats.org/presentationml/2006/ole">
            <p:oleObj spid="_x0000_s6149" r:id="rId7" imgW="698400" imgH="177480" progId="Equation.3">
              <p:embed/>
            </p:oleObj>
          </a:graphicData>
        </a:graphic>
      </p:graphicFrame>
      <p:graphicFrame>
        <p:nvGraphicFramePr>
          <p:cNvPr id="112654" name="Object 15"/>
          <p:cNvGraphicFramePr>
            <a:graphicFrameLocks noChangeAspect="1"/>
          </p:cNvGraphicFramePr>
          <p:nvPr/>
        </p:nvGraphicFramePr>
        <p:xfrm>
          <a:off x="4346575" y="5354638"/>
          <a:ext cx="1754188" cy="400050"/>
        </p:xfrm>
        <a:graphic>
          <a:graphicData uri="http://schemas.openxmlformats.org/presentationml/2006/ole">
            <p:oleObj spid="_x0000_s6150" r:id="rId8" imgW="77436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6" grpId="0" bldLvl="0"/>
      <p:bldP spid="60428" grpId="0" bldLvl="0"/>
      <p:bldP spid="60430" grpId="0" bldLvl="0"/>
      <p:bldP spid="60434" grpId="0" bldLvl="0"/>
      <p:bldP spid="3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2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2239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作业：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39750" y="1196975"/>
            <a:ext cx="7920038" cy="37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1.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教科书习题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3.2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第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1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、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3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的（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1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）（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2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）、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8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题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2.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补充作业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  <a:sym typeface="Wingdings" pitchFamily="2" charset="2"/>
              </a:rPr>
              <a:t>(1)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三个连续整数之和为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36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  求：这三个整数分别是多少？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(2)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某科技兴趣小组共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32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人，其中男生与女生的人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  数之比为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3</a:t>
            </a:r>
            <a:r>
              <a:rPr lang="en-US" altLang="zh-CN" sz="2800" b="1">
                <a:solidFill>
                  <a:srgbClr val="000099"/>
                </a:solidFill>
                <a:latin typeface="Times New Roman" pitchFamily="18" charset="0"/>
                <a:ea typeface="方正舒体" pitchFamily="2" charset="-122"/>
              </a:rPr>
              <a:t>:</a:t>
            </a: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5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，问男、女生各有多少人？ </a:t>
            </a:r>
          </a:p>
        </p:txBody>
      </p:sp>
      <p:pic>
        <p:nvPicPr>
          <p:cNvPr id="15364" name="Picture 4" descr="米老鼠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1916113"/>
            <a:ext cx="1666875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2239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小结：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116013" y="1844675"/>
            <a:ext cx="65516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1.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今天学习的解方程有哪些步骤？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187450" y="3141663"/>
            <a:ext cx="648017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2.</a:t>
            </a: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合并同类项在解方程的过程中起到了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方正舒体" pitchFamily="2" charset="-122"/>
                <a:ea typeface="方正舒体" pitchFamily="2" charset="-122"/>
              </a:rPr>
              <a:t>  什么作用？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659563" y="4724400"/>
            <a:ext cx="1911350" cy="1143000"/>
            <a:chOff x="3696" y="3511"/>
            <a:chExt cx="1204" cy="720"/>
          </a:xfrm>
        </p:grpSpPr>
        <p:pic>
          <p:nvPicPr>
            <p:cNvPr id="16390" name="Picture 6" descr="2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96" y="3511"/>
              <a:ext cx="1204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1" name="Text Box 7"/>
            <p:cNvSpPr txBox="1">
              <a:spLocks noChangeArrowheads="1"/>
            </p:cNvSpPr>
            <p:nvPr/>
          </p:nvSpPr>
          <p:spPr bwMode="auto">
            <a:xfrm>
              <a:off x="3900" y="3800"/>
              <a:ext cx="660" cy="36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1600">
                  <a:solidFill>
                    <a:srgbClr val="FF0000"/>
                  </a:solidFill>
                  <a:latin typeface="Times New Roman" pitchFamily="18" charset="0"/>
                </a:rPr>
                <a:t>驶向胜利的彼岸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2051050" y="1628775"/>
            <a:ext cx="5111750" cy="16557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99"/>
                </a:solidFill>
                <a:latin typeface="宋体"/>
                <a:ea typeface="宋体"/>
              </a:rPr>
              <a:t>再见</a:t>
            </a:r>
          </a:p>
        </p:txBody>
      </p:sp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实验与探究 无限循环小数化分数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实验与探究 无限循环小数化分数</Template>
  <TotalTime>0</TotalTime>
  <Words>486</Words>
  <Paragraphs>81</Paragraphs>
  <Slides>16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实验与探究 无限循环小数化分数</vt:lpstr>
      <vt:lpstr>Equation.DSMT4</vt:lpstr>
      <vt:lpstr>Microsoft 公式 3.0</vt:lpstr>
      <vt:lpstr>Equation.KSEE3</vt:lpstr>
      <vt:lpstr>幻灯片 1</vt:lpstr>
      <vt:lpstr>幻灯片 2</vt:lpstr>
      <vt:lpstr>1.观察下列各式有什么特点．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Sky123.Org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User</cp:lastModifiedBy>
  <dcterms:created xsi:type="dcterms:W3CDTF">2019-06-05T01:40:15Z</dcterms:created>
  <dcterms:modified xsi:type="dcterms:W3CDTF">2019-06-04T18:25:57Z</dcterms:modified>
</cp:coreProperties>
</file>