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8FD008-9111-4AC2-8E35-3B183FD4F8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38CFCEB-9564-44F8-AF36-BA8CB6B45B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62C5DD-FFA7-427B-BB36-5552E259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6A003A-DA7B-4675-9B7A-E071FFA9E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289E8A-1661-4F3E-9344-18CCB1C23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286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908024-23B0-4EA9-8774-1B1A8C195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DF0D0F8-17AA-4C26-BB8B-525752EBDA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2E183DD-EFA6-4C3D-815E-5B5871202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280987-B2BB-439A-8EE3-0E83869CC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16BAEF-777E-4032-8A83-4E335981D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3605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74BD42-2D52-4AC1-A7E9-24784CDA2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A9ACC73-CD7A-4B39-AA57-B17F21B6E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75F9B35-F771-4D88-96E2-4F9B6DD39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E90424-AC87-4F8C-9A4E-F7A88A9CA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BB7A4A-0D80-4EBC-9A2C-34FC6E935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801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495748-F5B3-4F49-B72D-54041D6E0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E1A11F5-7670-4A4A-8E9F-F88737AFA9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930377A-15BB-45FD-804F-AB16C823F8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D619C99-4CAD-40F2-850E-765FCCAE2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A1256F7-093A-429E-9D54-C7671E27D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6A2940A-9DDB-4DF6-87A4-640EDE0D8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209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B487FD-ADF6-471D-9F11-0E6D9B449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C3DCA3F-224F-4F9B-9599-6633EFF736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A18D090-F3EA-4926-A95F-9EFD78A871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764AB4F-AF8A-4DA3-A930-D7879D0B8D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4F08A0F-971C-422C-8D9E-69058237C1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1AD2A73-EC1B-4815-951C-B4C9FD6B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B774A84-A075-40B4-B605-6B82ADB09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B6FBEA6-4124-40A6-ABDB-27AD32A3D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209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8B8BAB-F1AC-45C8-91AE-5F29BC4C4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3BE00FC-3C8B-4550-8CB4-E07EDF8BC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83F14AD-050E-4BCC-A151-73E5F906B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E336827-7A9C-4F01-B42C-99D066B0C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5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82FEAC3-3354-41B7-90F5-15052CAB7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9173DC4-4F83-4F27-862F-26DDE3415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FB5779C-DCCF-4134-8B7C-2E2165331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99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681661-CB5B-440C-962C-08947D917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BE4705-7F4C-4BCA-8597-B7D522BAD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BB7ACC3-32B0-4231-BFF4-FB18ED9D18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B82EAC-116A-4635-A164-716EE97B5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2C2AD8F-9C0E-402F-9F42-2332CD184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04ACC9-6C53-47AA-A621-112BD967F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761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751BD8-5D9A-4DCF-960F-33EEF7BCD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A6006BF-6350-43BB-8D94-563509D71D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A985C51-EC31-4C68-A9A1-286E6E6B00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98F2C9D-6AAC-4170-B2EA-C360C2EAC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1CB3A8A-8102-43AB-8898-BE55AFBEC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0B69718-500B-45CB-AAF2-2055E612F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349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F2E620-031A-4DB2-8831-D5D72A877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9CF5A9C-EF44-4024-87B8-FB135A6305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1A6900-D6FD-41C7-BCD0-23F2F812F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4DB1DE-0ED7-4EE1-8FF8-CB84268DB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EE3708-C478-429B-8A53-8C1869855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60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F9C66AC-77FC-4A76-BBA6-9DEB4E4D24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99F109C-A384-46AA-88EA-FA5F025C4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EBD0D4-DD46-43CD-8F63-BD2A71869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17E626F-5601-4618-8F87-93ABB53E4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E3EC5B-2E9C-45DB-9803-B0512DD19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563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5F652C7-1154-403C-A116-E685FD8D8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F91D2CA-49EA-484E-A296-0BD43EC8CE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0262FB9-2FEF-4295-ABA7-758B946BB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53DCF-870B-44B1-9E95-58D6CDD372B5}" type="datetimeFigureOut">
              <a:rPr lang="zh-CN" altLang="en-US" smtClean="0"/>
              <a:t>2019/5/23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E8F446-DAC3-4247-8B56-91590E1F10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9FDB10-5234-49FE-8C88-CF68ACFB93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66935-4AC0-4426-BCE6-8E4AF0EABE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412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16RJW6-95+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16RJW6-99.T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16RJW6-108.T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16RJW7-40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16RJW7-44.TI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87964C-1B6C-4261-8840-68464F0219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弹性势能与机械能守恒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663F613-D8E7-4510-AFE2-854C333C36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807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D56CD5-8C74-4D33-8B5B-90E60234B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弹性势能的功能原理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4035F3A-AAA6-4EA0-90D6-C0B889F76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 descr="16RJW6-95+.TIF">
            <a:extLst>
              <a:ext uri="{FF2B5EF4-FFF2-40B4-BE49-F238E27FC236}">
                <a16:creationId xmlns:a16="http://schemas.microsoft.com/office/drawing/2014/main" id="{F7C85D38-33F8-4392-A6A3-EDCE7FA8F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71"/>
          <a:stretch>
            <a:fillRect/>
          </a:stretch>
        </p:blipFill>
        <p:spPr bwMode="auto">
          <a:xfrm>
            <a:off x="6992749" y="365125"/>
            <a:ext cx="4361051" cy="3397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8989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62A4DDE-EC71-434E-A612-B1FD3138D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176" y="310589"/>
            <a:ext cx="10515600" cy="4351338"/>
          </a:xfrm>
        </p:spPr>
        <p:txBody>
          <a:bodyPr/>
          <a:lstStyle/>
          <a:p>
            <a:r>
              <a:rPr lang="zh-CN" altLang="en-US" dirty="0"/>
              <a:t>一竖直弹簧下端固定于水平地面上，小球从弹簧上端的正上方高为</a:t>
            </a:r>
            <a:r>
              <a:rPr lang="en-US" altLang="zh-CN" dirty="0"/>
              <a:t>h</a:t>
            </a:r>
            <a:r>
              <a:rPr lang="zh-CN" altLang="en-US" dirty="0"/>
              <a:t>的地方自由下落到弹簧上端，如图所示。经几次反弹以后小球最终在弹簧上静止于某一点</a:t>
            </a:r>
            <a:r>
              <a:rPr lang="en-US" altLang="zh-CN" dirty="0"/>
              <a:t>A</a:t>
            </a:r>
            <a:r>
              <a:rPr lang="zh-CN" altLang="en-US" dirty="0"/>
              <a:t>处，则</a:t>
            </a:r>
            <a:r>
              <a:rPr lang="en-US" altLang="zh-CN" dirty="0"/>
              <a:t>(</a:t>
            </a:r>
            <a:r>
              <a:rPr lang="zh-CN" altLang="en-US" dirty="0"/>
              <a:t>　　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</a:t>
            </a:r>
            <a:r>
              <a:rPr lang="en-US" altLang="zh-CN" dirty="0"/>
              <a:t>h</a:t>
            </a:r>
            <a:r>
              <a:rPr lang="zh-CN" altLang="en-US" dirty="0"/>
              <a:t>越大，弹簧在</a:t>
            </a:r>
            <a:r>
              <a:rPr lang="en-US" altLang="zh-CN" dirty="0"/>
              <a:t>A</a:t>
            </a:r>
            <a:r>
              <a:rPr lang="zh-CN" altLang="en-US" dirty="0"/>
              <a:t>点的压缩量越大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．弹簧在</a:t>
            </a:r>
            <a:r>
              <a:rPr lang="en-US" altLang="zh-CN" dirty="0"/>
              <a:t>A</a:t>
            </a:r>
            <a:r>
              <a:rPr lang="zh-CN" altLang="en-US" dirty="0"/>
              <a:t>点的压缩量与</a:t>
            </a:r>
            <a:r>
              <a:rPr lang="en-US" altLang="zh-CN" dirty="0"/>
              <a:t>h</a:t>
            </a:r>
            <a:r>
              <a:rPr lang="zh-CN" altLang="en-US" dirty="0"/>
              <a:t>无关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</a:t>
            </a:r>
            <a:r>
              <a:rPr lang="en-US" altLang="zh-CN" dirty="0"/>
              <a:t>h</a:t>
            </a:r>
            <a:r>
              <a:rPr lang="zh-CN" altLang="en-US" dirty="0"/>
              <a:t>越大，最终小球静止在</a:t>
            </a:r>
            <a:r>
              <a:rPr lang="en-US" altLang="zh-CN" dirty="0"/>
              <a:t>A</a:t>
            </a:r>
            <a:r>
              <a:rPr lang="zh-CN" altLang="en-US" dirty="0"/>
              <a:t>点时弹簧的弹性势能越大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．小球第一次到达</a:t>
            </a:r>
            <a:r>
              <a:rPr lang="en-US" altLang="zh-CN" dirty="0"/>
              <a:t>A</a:t>
            </a:r>
            <a:r>
              <a:rPr lang="zh-CN" altLang="en-US" dirty="0"/>
              <a:t>点时弹簧的弹性势能比最终小球静止在</a:t>
            </a:r>
            <a:r>
              <a:rPr lang="en-US" altLang="zh-CN" dirty="0"/>
              <a:t>A</a:t>
            </a:r>
            <a:r>
              <a:rPr lang="zh-CN" altLang="en-US" dirty="0"/>
              <a:t>点时弹簧的弹性势能大</a:t>
            </a:r>
          </a:p>
          <a:p>
            <a:endParaRPr lang="zh-CN" altLang="en-US" dirty="0"/>
          </a:p>
        </p:txBody>
      </p:sp>
      <p:pic>
        <p:nvPicPr>
          <p:cNvPr id="2050" name="Picture 2" descr="16RJW6-99.TIF">
            <a:extLst>
              <a:ext uri="{FF2B5EF4-FFF2-40B4-BE49-F238E27FC236}">
                <a16:creationId xmlns:a16="http://schemas.microsoft.com/office/drawing/2014/main" id="{9A3CA94A-63A6-46F5-9BA9-E07F2C86D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763" y="3590645"/>
            <a:ext cx="1581991" cy="311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34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4F18D46-CE84-4B21-AA9C-52D5304A9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683" y="364378"/>
            <a:ext cx="10515600" cy="4351338"/>
          </a:xfrm>
        </p:spPr>
        <p:txBody>
          <a:bodyPr>
            <a:normAutofit/>
          </a:bodyPr>
          <a:lstStyle/>
          <a:p>
            <a:r>
              <a:rPr lang="zh-CN" altLang="en-US" dirty="0"/>
              <a:t>一个小孩在蹦床上做游戏，他从高处落到蹦床上后又被弹起到原高度，小孩从高处开始下落到弹回的整个过程中，他运动的速度</a:t>
            </a:r>
            <a:r>
              <a:rPr lang="en-US" altLang="zh-CN" dirty="0"/>
              <a:t>v</a:t>
            </a:r>
            <a:r>
              <a:rPr lang="zh-CN" altLang="en-US" dirty="0"/>
              <a:t>随时间</a:t>
            </a:r>
            <a:r>
              <a:rPr lang="en-US" altLang="zh-CN" dirty="0"/>
              <a:t>t</a:t>
            </a:r>
            <a:r>
              <a:rPr lang="zh-CN" altLang="en-US" dirty="0"/>
              <a:t>变化的图像如图所示，图中只有</a:t>
            </a:r>
            <a:r>
              <a:rPr lang="en-US" altLang="zh-CN" dirty="0"/>
              <a:t>Oa</a:t>
            </a:r>
            <a:r>
              <a:rPr lang="zh-CN" altLang="en-US" dirty="0"/>
              <a:t>段和</a:t>
            </a:r>
            <a:r>
              <a:rPr lang="en-US" altLang="zh-CN" dirty="0"/>
              <a:t>cd</a:t>
            </a:r>
            <a:r>
              <a:rPr lang="zh-CN" altLang="en-US" dirty="0"/>
              <a:t>段为直线。则根据该图像可知，蹦床的弹性势能增大的过程所对应的时间间隔为</a:t>
            </a:r>
            <a:r>
              <a:rPr lang="en-US" altLang="zh-CN" dirty="0"/>
              <a:t>(</a:t>
            </a:r>
            <a:r>
              <a:rPr lang="zh-CN" altLang="en-US" dirty="0"/>
              <a:t>　　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．仅在</a:t>
            </a:r>
            <a:r>
              <a:rPr lang="en-US" altLang="zh-CN" dirty="0"/>
              <a:t>t1</a:t>
            </a:r>
            <a:r>
              <a:rPr lang="zh-CN" altLang="en-US" dirty="0"/>
              <a:t>到</a:t>
            </a:r>
            <a:r>
              <a:rPr lang="en-US" altLang="zh-CN" dirty="0"/>
              <a:t>t2</a:t>
            </a:r>
            <a:r>
              <a:rPr lang="zh-CN" altLang="en-US" dirty="0"/>
              <a:t>的时间内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．仅在</a:t>
            </a:r>
            <a:r>
              <a:rPr lang="en-US" altLang="zh-CN" dirty="0"/>
              <a:t>t2</a:t>
            </a:r>
            <a:r>
              <a:rPr lang="zh-CN" altLang="en-US" dirty="0"/>
              <a:t>到</a:t>
            </a:r>
            <a:r>
              <a:rPr lang="en-US" altLang="zh-CN" dirty="0"/>
              <a:t>t3</a:t>
            </a:r>
            <a:r>
              <a:rPr lang="zh-CN" altLang="en-US" dirty="0"/>
              <a:t>的时间内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．在</a:t>
            </a:r>
            <a:r>
              <a:rPr lang="en-US" altLang="zh-CN" dirty="0"/>
              <a:t>t1</a:t>
            </a:r>
            <a:r>
              <a:rPr lang="zh-CN" altLang="en-US" dirty="0"/>
              <a:t>到</a:t>
            </a:r>
            <a:r>
              <a:rPr lang="en-US" altLang="zh-CN" dirty="0"/>
              <a:t>t3</a:t>
            </a:r>
            <a:r>
              <a:rPr lang="zh-CN" altLang="en-US" dirty="0"/>
              <a:t>的时间内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．在</a:t>
            </a:r>
            <a:r>
              <a:rPr lang="en-US" altLang="zh-CN" dirty="0"/>
              <a:t>t1</a:t>
            </a:r>
            <a:r>
              <a:rPr lang="zh-CN" altLang="en-US" dirty="0"/>
              <a:t>到</a:t>
            </a:r>
            <a:r>
              <a:rPr lang="en-US" altLang="zh-CN" dirty="0"/>
              <a:t>t5</a:t>
            </a:r>
            <a:r>
              <a:rPr lang="zh-CN" altLang="en-US" dirty="0"/>
              <a:t>的时间内</a:t>
            </a:r>
          </a:p>
          <a:p>
            <a:endParaRPr lang="zh-CN" altLang="en-US" dirty="0"/>
          </a:p>
        </p:txBody>
      </p:sp>
      <p:pic>
        <p:nvPicPr>
          <p:cNvPr id="3074" name="Picture 2" descr="16RJW6-108.TIF">
            <a:extLst>
              <a:ext uri="{FF2B5EF4-FFF2-40B4-BE49-F238E27FC236}">
                <a16:creationId xmlns:a16="http://schemas.microsoft.com/office/drawing/2014/main" id="{C3FF6E37-1787-420F-A341-FE4015C1B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83" y="2730034"/>
            <a:ext cx="4392705" cy="315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752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F0D2CC4-096C-4A2E-BF9F-F43C6E374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929" y="337483"/>
            <a:ext cx="10515600" cy="4351338"/>
          </a:xfrm>
        </p:spPr>
        <p:txBody>
          <a:bodyPr/>
          <a:lstStyle/>
          <a:p>
            <a:r>
              <a:rPr lang="zh-CN" altLang="en-US" dirty="0"/>
              <a:t>如图所示，一轻弹簧固定于</a:t>
            </a:r>
            <a:r>
              <a:rPr lang="en-US" altLang="zh-CN" dirty="0"/>
              <a:t>O</a:t>
            </a:r>
            <a:r>
              <a:rPr lang="zh-CN" altLang="en-US" dirty="0"/>
              <a:t>点，另一端系一重物，将重物从与悬点</a:t>
            </a:r>
            <a:r>
              <a:rPr lang="en-US" altLang="zh-CN" dirty="0"/>
              <a:t>O</a:t>
            </a:r>
            <a:r>
              <a:rPr lang="zh-CN" altLang="en-US" dirty="0"/>
              <a:t>在同一水平面且弹簧保持原长的</a:t>
            </a:r>
            <a:r>
              <a:rPr lang="en-US" altLang="zh-CN" dirty="0"/>
              <a:t>A</a:t>
            </a:r>
            <a:r>
              <a:rPr lang="zh-CN" altLang="en-US" dirty="0"/>
              <a:t>点无初速度地释放，让它自由摆下，不计空气阻力。在重物由</a:t>
            </a:r>
            <a:r>
              <a:rPr lang="en-US" altLang="zh-CN" dirty="0"/>
              <a:t>A</a:t>
            </a:r>
            <a:r>
              <a:rPr lang="zh-CN" altLang="en-US" dirty="0"/>
              <a:t>点摆向最低点</a:t>
            </a:r>
            <a:r>
              <a:rPr lang="en-US" altLang="zh-CN" dirty="0"/>
              <a:t>B</a:t>
            </a:r>
            <a:r>
              <a:rPr lang="zh-CN" altLang="en-US" dirty="0"/>
              <a:t>的过程中，下列说法正确的是</a:t>
            </a:r>
            <a:r>
              <a:rPr lang="en-US" altLang="zh-CN" dirty="0"/>
              <a:t>(</a:t>
            </a:r>
            <a:r>
              <a:rPr lang="zh-CN" altLang="en-US" dirty="0"/>
              <a:t>　　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．重物的机械能守恒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．重物的机械能增加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．重物的重力势能与弹簧的弹性势能之和不变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．重物与弹簧组成的系统机械能守恒</a:t>
            </a:r>
          </a:p>
        </p:txBody>
      </p:sp>
      <p:pic>
        <p:nvPicPr>
          <p:cNvPr id="4098" name="Picture 2" descr="16RJW7-40.TIF">
            <a:extLst>
              <a:ext uri="{FF2B5EF4-FFF2-40B4-BE49-F238E27FC236}">
                <a16:creationId xmlns:a16="http://schemas.microsoft.com/office/drawing/2014/main" id="{60A610E2-42A3-4D03-978F-87F87609D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044" y="2027377"/>
            <a:ext cx="2702579" cy="2871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041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598D8B6-CF5C-4C61-AA76-26D66DB5E7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294" y="552636"/>
            <a:ext cx="10515600" cy="4351338"/>
          </a:xfrm>
        </p:spPr>
        <p:txBody>
          <a:bodyPr/>
          <a:lstStyle/>
          <a:p>
            <a:r>
              <a:rPr lang="zh-CN" altLang="en-US" dirty="0"/>
              <a:t>如图所示，质量分别为</a:t>
            </a:r>
            <a:r>
              <a:rPr lang="en-US" altLang="zh-CN" dirty="0"/>
              <a:t>3 kg</a:t>
            </a:r>
            <a:r>
              <a:rPr lang="zh-CN" altLang="en-US" dirty="0"/>
              <a:t>和</a:t>
            </a:r>
            <a:r>
              <a:rPr lang="en-US" altLang="zh-CN" dirty="0"/>
              <a:t>5 kg</a:t>
            </a:r>
            <a:r>
              <a:rPr lang="zh-CN" altLang="en-US" dirty="0"/>
              <a:t>的物体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B</a:t>
            </a:r>
            <a:r>
              <a:rPr lang="zh-CN" altLang="en-US" dirty="0"/>
              <a:t>，用轻绳连接跨在一个定滑轮两侧，轻绳正好拉直，且</a:t>
            </a:r>
            <a:r>
              <a:rPr lang="en-US" altLang="zh-CN" dirty="0"/>
              <a:t>A</a:t>
            </a:r>
            <a:r>
              <a:rPr lang="zh-CN" altLang="en-US" dirty="0"/>
              <a:t>物体底面与地接触，</a:t>
            </a:r>
            <a:r>
              <a:rPr lang="en-US" altLang="zh-CN" dirty="0"/>
              <a:t>B</a:t>
            </a:r>
            <a:r>
              <a:rPr lang="zh-CN" altLang="en-US" dirty="0"/>
              <a:t>物体距地面</a:t>
            </a:r>
            <a:r>
              <a:rPr lang="en-US" altLang="zh-CN" dirty="0"/>
              <a:t>0.8 m</a:t>
            </a:r>
            <a:r>
              <a:rPr lang="zh-CN" altLang="en-US" dirty="0"/>
              <a:t>，求：</a:t>
            </a:r>
          </a:p>
          <a:p>
            <a:r>
              <a:rPr lang="zh-CN" altLang="en-US" dirty="0"/>
              <a:t> </a:t>
            </a:r>
            <a:r>
              <a:rPr lang="en-US" altLang="zh-CN" dirty="0"/>
              <a:t>(1)</a:t>
            </a:r>
            <a:r>
              <a:rPr lang="zh-CN" altLang="en-US" dirty="0"/>
              <a:t>放开</a:t>
            </a:r>
            <a:r>
              <a:rPr lang="en-US" altLang="zh-CN" dirty="0"/>
              <a:t>B</a:t>
            </a:r>
            <a:r>
              <a:rPr lang="zh-CN" altLang="en-US" dirty="0"/>
              <a:t>物体，当</a:t>
            </a:r>
            <a:r>
              <a:rPr lang="en-US" altLang="zh-CN" dirty="0"/>
              <a:t>B</a:t>
            </a:r>
            <a:r>
              <a:rPr lang="zh-CN" altLang="en-US" dirty="0"/>
              <a:t>物体着地时</a:t>
            </a:r>
            <a:r>
              <a:rPr lang="en-US" altLang="zh-CN" dirty="0"/>
              <a:t>A</a:t>
            </a:r>
            <a:r>
              <a:rPr lang="zh-CN" altLang="en-US" dirty="0"/>
              <a:t>物体的速度；</a:t>
            </a:r>
          </a:p>
          <a:p>
            <a:r>
              <a:rPr lang="en-US" altLang="zh-CN" dirty="0"/>
              <a:t>(2)B</a:t>
            </a:r>
            <a:r>
              <a:rPr lang="zh-CN" altLang="en-US" dirty="0"/>
              <a:t>物体着地后</a:t>
            </a:r>
            <a:r>
              <a:rPr lang="en-US" altLang="zh-CN" dirty="0"/>
              <a:t>A</a:t>
            </a:r>
            <a:r>
              <a:rPr lang="zh-CN" altLang="en-US" dirty="0"/>
              <a:t>物体还能上升多高？</a:t>
            </a:r>
            <a:r>
              <a:rPr lang="en-US" altLang="zh-CN" dirty="0"/>
              <a:t>(g</a:t>
            </a:r>
            <a:r>
              <a:rPr lang="zh-CN" altLang="en-US" dirty="0"/>
              <a:t>取</a:t>
            </a:r>
            <a:r>
              <a:rPr lang="en-US" altLang="zh-CN" dirty="0"/>
              <a:t>10 m/s2)</a:t>
            </a:r>
          </a:p>
        </p:txBody>
      </p:sp>
      <p:pic>
        <p:nvPicPr>
          <p:cNvPr id="5122" name="Picture 2" descr="16RJW7-44.TIF">
            <a:extLst>
              <a:ext uri="{FF2B5EF4-FFF2-40B4-BE49-F238E27FC236}">
                <a16:creationId xmlns:a16="http://schemas.microsoft.com/office/drawing/2014/main" id="{8F7A0EBB-6ECF-4DEE-BE89-F0D7C654E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116" y="3232057"/>
            <a:ext cx="2550178" cy="3502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5372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</Words>
  <Application>Microsoft Office PowerPoint</Application>
  <PresentationFormat>宽屏</PresentationFormat>
  <Paragraphs>20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等线</vt:lpstr>
      <vt:lpstr>等线 Light</vt:lpstr>
      <vt:lpstr>Arial</vt:lpstr>
      <vt:lpstr>Office 主题​​</vt:lpstr>
      <vt:lpstr>弹性势能与机械能守恒</vt:lpstr>
      <vt:lpstr>弹性势能的功能原理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弹性势能与机械能守恒</dc:title>
  <dc:creator>Administrator</dc:creator>
  <cp:lastModifiedBy>Administrator</cp:lastModifiedBy>
  <cp:revision>1</cp:revision>
  <dcterms:created xsi:type="dcterms:W3CDTF">2019-05-23T11:31:19Z</dcterms:created>
  <dcterms:modified xsi:type="dcterms:W3CDTF">2019-05-23T11:31:30Z</dcterms:modified>
</cp:coreProperties>
</file>