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57" r:id="rId4"/>
    <p:sldId id="312" r:id="rId5"/>
    <p:sldId id="289" r:id="rId6"/>
    <p:sldId id="259" r:id="rId8"/>
    <p:sldId id="260" r:id="rId9"/>
    <p:sldId id="313" r:id="rId10"/>
    <p:sldId id="305" r:id="rId11"/>
    <p:sldId id="325" r:id="rId12"/>
    <p:sldId id="261" r:id="rId13"/>
    <p:sldId id="314" r:id="rId14"/>
    <p:sldId id="326" r:id="rId15"/>
    <p:sldId id="327" r:id="rId16"/>
    <p:sldId id="30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F62A"/>
    <a:srgbClr val="E2F0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7CF62A">
            <a:alpha val="1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accent1">
                <a:lumMod val="7000"/>
                <a:lumOff val="93000"/>
                <a:alpha val="5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20000"/>
                <a:lumOff val="8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>
            <a:alphaModFix amt="35000"/>
          </a:blip>
          <a:stretch>
            <a:fillRect l="-7000" t="-8000" r="-7000" b="-8000"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 sz="9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昆 明 的 雨</a:t>
            </a:r>
            <a:endParaRPr lang="zh-CN" altLang="en-US" sz="9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971925"/>
            <a:ext cx="9144000" cy="1798320"/>
          </a:xfrm>
        </p:spPr>
        <p:txBody>
          <a:bodyPr/>
          <a:p>
            <a:pPr algn="r"/>
            <a:r>
              <a:rPr lang="zh-CN" altLang="en-US" sz="7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隶书" panose="02010800040101010101" charset="-122"/>
                <a:ea typeface="华文隶书" panose="02010800040101010101" charset="-122"/>
              </a:rPr>
              <a:t>汪曾祺</a:t>
            </a:r>
            <a:endParaRPr lang="zh-CN" altLang="en-US" sz="7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570345" y="25400"/>
            <a:ext cx="5517515" cy="6862445"/>
          </a:xfrm>
        </p:spPr>
        <p:txBody>
          <a:bodyPr>
            <a:normAutofit lnSpcReduction="10000"/>
          </a:bodyPr>
          <a:p>
            <a:pPr marL="0" indent="0">
              <a:lnSpc>
                <a:spcPct val="150000"/>
              </a:lnSpc>
              <a:buNone/>
            </a:pPr>
            <a:r>
              <a:rPr lang="en-US" altLang="zh-CN" b="1" dirty="0">
                <a:solidFill>
                  <a:srgbClr val="000000"/>
                </a:solidFill>
                <a:latin typeface="Verdana" panose="020B0604030504040204" pitchFamily="34" charset="0"/>
                <a:sym typeface="+mn-ea"/>
              </a:rPr>
              <a:t>      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sym typeface="+mn-ea"/>
              </a:rPr>
              <a:t>汪曾祺，（1920</a:t>
            </a:r>
            <a:r>
              <a:rPr lang="en-US" altLang="zh-CN" sz="3200" b="1" dirty="0">
                <a:solidFill>
                  <a:srgbClr val="000000"/>
                </a:solidFill>
                <a:latin typeface="+mn-ea"/>
                <a:sym typeface="+mn-ea"/>
              </a:rPr>
              <a:t>——1997</a:t>
            </a:r>
            <a:r>
              <a:rPr lang="zh-CN" altLang="en-US" sz="3200" b="1" dirty="0">
                <a:solidFill>
                  <a:srgbClr val="000000"/>
                </a:solidFill>
                <a:latin typeface="+mn-ea"/>
                <a:sym typeface="+mn-ea"/>
              </a:rPr>
              <a:t>）江苏高邮人，肄业于西南联大中文系。1940年发表第一篇作品，创作以散文、小说居多，八十年代之后，汪曾祺的作品开始受到人们的重视，八十年代中期，他的小说《受戒》、《大淖纪事》更被视为是“文化寻根文学”的一部分。</a:t>
            </a:r>
            <a:endParaRPr lang="zh-CN" altLang="en-US" sz="3200">
              <a:latin typeface="+mn-ea"/>
            </a:endParaRPr>
          </a:p>
        </p:txBody>
      </p:sp>
      <p:pic>
        <p:nvPicPr>
          <p:cNvPr id="4" name="图片 3" descr="d949558077584c748817647ff916edf1_th"/>
          <p:cNvPicPr>
            <a:picLocks noChangeAspect="1"/>
          </p:cNvPicPr>
          <p:nvPr/>
        </p:nvPicPr>
        <p:blipFill>
          <a:blip r:embed="rId1"/>
          <a:srcRect r="7095" b="9428"/>
          <a:stretch>
            <a:fillRect/>
          </a:stretch>
        </p:blipFill>
        <p:spPr>
          <a:xfrm>
            <a:off x="20955" y="24765"/>
            <a:ext cx="6549390" cy="68637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3390" y="2736215"/>
            <a:ext cx="10900410" cy="3597275"/>
          </a:xfrm>
        </p:spPr>
        <p:txBody>
          <a:bodyPr/>
          <a:p>
            <a:pPr marL="0" indent="0">
              <a:buNone/>
            </a:pP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作者是通过写什么来介绍昆明的雨呢？</a:t>
            </a:r>
            <a:endParaRPr lang="zh-CN" altLang="en-US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98425" y="1269365"/>
            <a:ext cx="5848985" cy="9944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4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整体感知：</a:t>
            </a:r>
            <a:endParaRPr lang="zh-CN" altLang="en-US" sz="4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-33655" y="29210"/>
          <a:ext cx="12247245" cy="6798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06420"/>
                <a:gridCol w="7007860"/>
                <a:gridCol w="2132965"/>
              </a:tblGrid>
              <a:tr h="97028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chemeClr val="tx1"/>
                          </a:solidFill>
                          <a:latin typeface="+mn-ea"/>
                        </a:rPr>
                        <a:t>雨季景物</a:t>
                      </a:r>
                      <a:endParaRPr lang="zh-CN" altLang="en-US" sz="32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chemeClr val="tx1"/>
                          </a:solidFill>
                        </a:rPr>
                        <a:t>评价与感受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200">
                          <a:solidFill>
                            <a:schemeClr val="tx1"/>
                          </a:solidFill>
                        </a:rPr>
                        <a:t>作者情感</a:t>
                      </a:r>
                      <a:endParaRPr lang="zh-CN" altLang="en-US" sz="32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105791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0">
                          <a:latin typeface="+mn-ea"/>
                        </a:rPr>
                        <a:t>（门头的）</a:t>
                      </a:r>
                      <a:endParaRPr lang="zh-CN" altLang="en-US" sz="2800" b="0">
                        <a:latin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zh-CN" altLang="en-US" sz="2800" b="0">
                          <a:latin typeface="+mn-ea"/>
                        </a:rPr>
                        <a:t>仙人掌</a:t>
                      </a:r>
                      <a:endParaRPr lang="zh-CN" altLang="en-US" sz="2800" b="0"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endParaRPr lang="zh-CN" altLang="en-US" sz="2800" b="1">
                        <a:solidFill>
                          <a:srgbClr val="002060"/>
                        </a:solidFill>
                        <a:latin typeface="+mn-ea"/>
                      </a:endParaRPr>
                    </a:p>
                  </a:txBody>
                  <a:tcPr/>
                </a:tc>
                <a:tc rowSpan="4">
                  <a:txBody>
                    <a:bodyPr/>
                    <a:p>
                      <a:pPr>
                        <a:buNone/>
                      </a:pPr>
                      <a:r>
                        <a:rPr lang="en-US" altLang="zh-CN" sz="2800" b="0">
                          <a:latin typeface="+mn-ea"/>
                        </a:rPr>
                        <a:t>  </a:t>
                      </a:r>
                      <a:endParaRPr lang="en-US" altLang="zh-CN" sz="2800" b="0">
                        <a:latin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 b="0">
                          <a:latin typeface="+mn-ea"/>
                        </a:rPr>
                        <a:t> </a:t>
                      </a:r>
                      <a:endParaRPr lang="en-US" altLang="zh-CN" sz="2800" b="0">
                        <a:latin typeface="+mn-ea"/>
                      </a:endParaRPr>
                    </a:p>
                    <a:p>
                      <a:pPr>
                        <a:buNone/>
                      </a:pPr>
                      <a:r>
                        <a:rPr lang="en-US" altLang="zh-CN" sz="2800" b="0">
                          <a:latin typeface="+mn-ea"/>
                        </a:rPr>
                        <a:t> </a:t>
                      </a:r>
                      <a:endParaRPr lang="en-US" altLang="zh-CN" sz="2800" b="0">
                        <a:solidFill>
                          <a:srgbClr val="002060"/>
                        </a:solidFill>
                        <a:latin typeface="+mn-ea"/>
                      </a:endParaRPr>
                    </a:p>
                  </a:txBody>
                  <a:tcPr/>
                </a:tc>
              </a:tr>
              <a:tr h="237934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0">
                          <a:latin typeface="+mn-ea"/>
                        </a:rPr>
                        <a:t>菌子</a:t>
                      </a:r>
                      <a:r>
                        <a:rPr lang="en-US" altLang="zh-CN" sz="2800" b="0">
                          <a:latin typeface="+mn-ea"/>
                        </a:rPr>
                        <a:t>(</a:t>
                      </a:r>
                      <a:r>
                        <a:rPr lang="zh-CN" altLang="zh-CN" sz="2800" b="0">
                          <a:latin typeface="+mn-ea"/>
                        </a:rPr>
                        <a:t>牛肝菌、青头菌、鸡枞、干巴菌、鸡油菌</a:t>
                      </a:r>
                      <a:r>
                        <a:rPr lang="en-US" altLang="zh-CN" sz="2800" b="0">
                          <a:latin typeface="+mn-ea"/>
                        </a:rPr>
                        <a:t>)</a:t>
                      </a:r>
                      <a:endParaRPr lang="en-US" altLang="zh-CN" sz="2800" b="0"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+mn-ea"/>
                        </a:rPr>
                        <a:t>牛肝菌</a:t>
                      </a:r>
                      <a:r>
                        <a:rPr lang="en-US" altLang="zh-CN" sz="2800" b="0">
                          <a:solidFill>
                            <a:schemeClr val="tx1"/>
                          </a:solidFill>
                          <a:latin typeface="+mn-ea"/>
                        </a:rPr>
                        <a:t>:</a:t>
                      </a:r>
                      <a:r>
                        <a:rPr lang="zh-CN" altLang="en-US" sz="2800" b="0" u="sng">
                          <a:solidFill>
                            <a:srgbClr val="C00000"/>
                          </a:solidFill>
                          <a:latin typeface="+mn-ea"/>
                        </a:rPr>
                        <a:t>                       </a:t>
                      </a:r>
                      <a:endParaRPr lang="zh-CN" altLang="en-US" sz="2800" b="0">
                        <a:solidFill>
                          <a:srgbClr val="C00000"/>
                        </a:solidFill>
                        <a:latin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+mn-ea"/>
                        </a:rPr>
                        <a:t>青头菌：</a:t>
                      </a:r>
                      <a:r>
                        <a:rPr lang="zh-CN" altLang="en-US" sz="2800" b="0">
                          <a:latin typeface="+mn-ea"/>
                        </a:rPr>
                        <a:t>格调比牛肝菌高</a:t>
                      </a:r>
                      <a:endParaRPr lang="zh-CN" altLang="en-US" sz="2800" b="0">
                        <a:latin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+mn-ea"/>
                        </a:rPr>
                        <a:t>鸡枞：</a:t>
                      </a:r>
                      <a:r>
                        <a:rPr lang="zh-CN" altLang="en-US" sz="2800" b="0">
                          <a:latin typeface="+mn-ea"/>
                        </a:rPr>
                        <a:t>菌中之王</a:t>
                      </a:r>
                      <a:endParaRPr lang="zh-CN" altLang="en-US" sz="2800" b="0">
                        <a:latin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+mn-ea"/>
                        </a:rPr>
                        <a:t>干巴菌：</a:t>
                      </a:r>
                      <a:r>
                        <a:rPr lang="zh-CN" altLang="en-US" sz="2800" b="0" u="sng">
                          <a:solidFill>
                            <a:srgbClr val="C00000"/>
                          </a:solidFill>
                          <a:latin typeface="+mn-ea"/>
                        </a:rPr>
                        <a:t>       </a:t>
                      </a:r>
                      <a:r>
                        <a:rPr lang="zh-CN" altLang="en-US" sz="2800" b="0">
                          <a:solidFill>
                            <a:srgbClr val="C00000"/>
                          </a:solidFill>
                          <a:latin typeface="+mn-ea"/>
                        </a:rPr>
                        <a:t>  </a:t>
                      </a:r>
                      <a:endParaRPr lang="zh-CN" altLang="en-US" sz="2800" b="0">
                        <a:latin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2800" b="0">
                          <a:solidFill>
                            <a:schemeClr val="tx1"/>
                          </a:solidFill>
                          <a:latin typeface="+mn-ea"/>
                        </a:rPr>
                        <a:t>鸡油菌：</a:t>
                      </a:r>
                      <a:r>
                        <a:rPr lang="zh-CN" altLang="en-US" sz="2800" b="0">
                          <a:latin typeface="+mn-ea"/>
                        </a:rPr>
                        <a:t>没甚味道</a:t>
                      </a:r>
                      <a:endParaRPr lang="zh-CN" altLang="en-US" sz="2800" b="0">
                        <a:latin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104711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0">
                          <a:latin typeface="+mn-ea"/>
                        </a:rPr>
                        <a:t>火炭梅</a:t>
                      </a:r>
                      <a:endParaRPr lang="zh-CN" altLang="en-US" sz="2800" b="0"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 b="0">
                        <a:latin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134429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800" b="0">
                          <a:latin typeface="+mn-ea"/>
                        </a:rPr>
                        <a:t>缅桂花</a:t>
                      </a:r>
                      <a:endParaRPr lang="zh-CN" altLang="en-US" sz="2800" b="0"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2800" b="0">
                        <a:latin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7037070" y="1522095"/>
            <a:ext cx="3098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3557905" y="1252855"/>
            <a:ext cx="55632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buNone/>
            </a:pPr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生命顽强、用处多</a:t>
            </a: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49445" y="2006600"/>
            <a:ext cx="29305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很好吃</a:t>
            </a: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449445" y="3284855"/>
            <a:ext cx="481076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这么好吃？！</a:t>
            </a: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0438765" y="2444115"/>
            <a:ext cx="1482725" cy="255333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p>
            <a:pPr algn="l">
              <a:buNone/>
            </a:pPr>
            <a:r>
              <a:rPr lang="en-US" altLang="zh-CN" sz="3200" b="1">
                <a:solidFill>
                  <a:srgbClr val="C00000"/>
                </a:solidFill>
                <a:latin typeface="+mn-ea"/>
                <a:sym typeface="+mn-ea"/>
              </a:rPr>
              <a:t> </a:t>
            </a:r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喜爱</a:t>
            </a: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buNone/>
            </a:pP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</a:t>
            </a:r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与</a:t>
            </a: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buNone/>
            </a:pP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</a:t>
            </a:r>
            <a:r>
              <a:rPr lang="zh-CN" altLang="en-US" sz="32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怀念</a:t>
            </a:r>
            <a:endParaRPr lang="zh-CN" altLang="en-US" sz="32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37535" y="4654550"/>
            <a:ext cx="55537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None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吃过的杨梅中最好吃的</a:t>
            </a:r>
            <a:endParaRPr lang="zh-CN" altLang="en-US" sz="32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37535" y="5755005"/>
            <a:ext cx="6307455" cy="107632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p>
            <a:pPr algn="l">
              <a:buNone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喜爱（带着雨珠的桂花使我的心软</a:t>
            </a:r>
            <a:endParaRPr lang="zh-CN" altLang="en-US" sz="32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algn="l">
              <a:buNone/>
            </a:pPr>
            <a:r>
              <a:rPr lang="zh-CN" altLang="en-US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软的，不是怀人，不是思乡。）</a:t>
            </a:r>
            <a:endParaRPr lang="zh-CN" altLang="en-US" sz="32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表格 3"/>
          <p:cNvGraphicFramePr/>
          <p:nvPr/>
        </p:nvGraphicFramePr>
        <p:xfrm>
          <a:off x="28575" y="33020"/>
          <a:ext cx="12134850" cy="6799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4030"/>
                <a:gridCol w="3033395"/>
                <a:gridCol w="3517265"/>
                <a:gridCol w="2550160"/>
              </a:tblGrid>
              <a:tr h="89471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</a:rPr>
                        <a:t>雨季人物</a:t>
                      </a:r>
                      <a:endParaRPr lang="zh-CN" altLang="en-US" sz="36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</a:rPr>
                        <a:t>事件概括</a:t>
                      </a:r>
                      <a:endParaRPr lang="zh-CN" altLang="en-US" sz="36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</a:rPr>
                        <a:t>人物形象</a:t>
                      </a:r>
                      <a:endParaRPr lang="zh-CN" altLang="en-US" sz="36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</a:rPr>
                        <a:t>作者情感</a:t>
                      </a:r>
                      <a:endParaRPr lang="zh-CN" altLang="en-US" sz="360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24009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苗族女孩子</a:t>
                      </a:r>
                      <a:endParaRPr lang="zh-CN" altLang="en-US" sz="36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卖杨梅</a:t>
                      </a:r>
                      <a:endParaRPr lang="zh-CN" altLang="en-US" sz="36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3600" b="1" u="sng">
                        <a:solidFill>
                          <a:srgbClr val="C00000"/>
                        </a:solidFill>
                        <a:latin typeface="+mn-ea"/>
                      </a:endParaRPr>
                    </a:p>
                  </a:txBody>
                  <a:tcPr/>
                </a:tc>
                <a:tc rowSpan="3">
                  <a:txBody>
                    <a:bodyPr/>
                    <a:p>
                      <a:pPr>
                        <a:buNone/>
                      </a:pPr>
                      <a:endParaRPr lang="zh-CN" altLang="en-US" sz="3600">
                        <a:latin typeface="+mn-ea"/>
                        <a:sym typeface="+mn-ea"/>
                      </a:endParaRPr>
                    </a:p>
                    <a:p>
                      <a:pPr>
                        <a:buNone/>
                      </a:pPr>
                      <a:endParaRPr lang="zh-CN" altLang="en-US" sz="3600">
                        <a:latin typeface="+mn-ea"/>
                        <a:sym typeface="+mn-ea"/>
                      </a:endParaRPr>
                    </a:p>
                    <a:p>
                      <a:pPr>
                        <a:buNone/>
                      </a:pPr>
                      <a:r>
                        <a:rPr lang="zh-CN" altLang="en-US" sz="3600">
                          <a:latin typeface="+mn-ea"/>
                          <a:sym typeface="+mn-ea"/>
                        </a:rPr>
                        <a:t>   </a:t>
                      </a:r>
                      <a:endParaRPr lang="zh-CN" altLang="en-US" sz="3600" b="1" u="sng">
                        <a:solidFill>
                          <a:srgbClr val="C00000"/>
                        </a:solidFill>
                        <a:latin typeface="+mn-ea"/>
                        <a:sym typeface="+mn-ea"/>
                      </a:endParaRPr>
                    </a:p>
                  </a:txBody>
                  <a:tcPr/>
                </a:tc>
              </a:tr>
              <a:tr h="187896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房东母女</a:t>
                      </a:r>
                      <a:endParaRPr lang="zh-CN" altLang="en-US" sz="36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给房客们送缅桂花</a:t>
                      </a:r>
                      <a:endParaRPr lang="zh-CN" altLang="en-US" sz="36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3600" b="1" u="sng">
                        <a:solidFill>
                          <a:srgbClr val="C00000"/>
                        </a:solidFill>
                        <a:latin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  <a:tr h="162496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sz="3600">
                          <a:solidFill>
                            <a:schemeClr val="tx1"/>
                          </a:solidFill>
                          <a:latin typeface="+mn-ea"/>
                        </a:rPr>
                        <a:t>“</a:t>
                      </a: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我</a:t>
                      </a:r>
                      <a:r>
                        <a:rPr lang="en-US" altLang="zh-CN" sz="3600">
                          <a:solidFill>
                            <a:schemeClr val="tx1"/>
                          </a:solidFill>
                          <a:latin typeface="+mn-ea"/>
                        </a:rPr>
                        <a:t>”</a:t>
                      </a: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与德熙</a:t>
                      </a:r>
                      <a:endParaRPr lang="zh-CN" altLang="en-US" sz="36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lang="zh-CN" altLang="en-US" sz="3600" b="1" u="sng">
                        <a:solidFill>
                          <a:srgbClr val="C00000"/>
                        </a:solidFill>
                        <a:latin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3600">
                          <a:solidFill>
                            <a:schemeClr val="tx1"/>
                          </a:solidFill>
                          <a:latin typeface="+mn-ea"/>
                        </a:rPr>
                        <a:t>思乡游子</a:t>
                      </a:r>
                      <a:endParaRPr lang="zh-CN" altLang="en-US" sz="3600">
                        <a:solidFill>
                          <a:schemeClr val="tx1"/>
                        </a:solidFill>
                        <a:latin typeface="+mn-ea"/>
                      </a:endParaRPr>
                    </a:p>
                  </a:txBody>
                  <a:tcPr/>
                </a:tc>
                <a:tc vMerge="1">
                  <a:tcPr/>
                </a:tc>
              </a:tr>
            </a:tbl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6302375" y="1068070"/>
            <a:ext cx="3028315" cy="20612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None/>
            </a:pPr>
            <a:r>
              <a:rPr lang="zh-CN" altLang="en-US" sz="3200" b="1" u="sng">
                <a:solidFill>
                  <a:srgbClr val="C00000"/>
                </a:solidFill>
                <a:latin typeface="+mn-ea"/>
                <a:sym typeface="+mn-ea"/>
              </a:rPr>
              <a:t>柔美（声音娇娇的，使得昆明雨季的空气更加柔和了。）</a:t>
            </a:r>
            <a:endParaRPr lang="zh-CN" altLang="en-US" sz="3200"/>
          </a:p>
        </p:txBody>
      </p:sp>
      <p:sp>
        <p:nvSpPr>
          <p:cNvPr id="3" name="文本框 2"/>
          <p:cNvSpPr txBox="1"/>
          <p:nvPr/>
        </p:nvSpPr>
        <p:spPr>
          <a:xfrm>
            <a:off x="6172835" y="3653155"/>
            <a:ext cx="328739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None/>
            </a:pPr>
            <a:r>
              <a:rPr lang="zh-CN" altLang="en-US" sz="3200" b="1" u="sng">
                <a:solidFill>
                  <a:srgbClr val="C00000"/>
                </a:solidFill>
                <a:latin typeface="+mn-ea"/>
                <a:sym typeface="+mn-ea"/>
              </a:rPr>
              <a:t>勤劳与纯朴（惜花却又送花）</a:t>
            </a:r>
            <a:endParaRPr lang="zh-CN" altLang="en-US" sz="3200"/>
          </a:p>
        </p:txBody>
      </p:sp>
      <p:sp>
        <p:nvSpPr>
          <p:cNvPr id="5" name="文本框 4"/>
          <p:cNvSpPr txBox="1"/>
          <p:nvPr/>
        </p:nvSpPr>
        <p:spPr>
          <a:xfrm>
            <a:off x="3177540" y="5421630"/>
            <a:ext cx="280733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None/>
            </a:pPr>
            <a:r>
              <a:rPr lang="zh-CN" altLang="en-US" sz="3200" b="1" u="sng">
                <a:solidFill>
                  <a:srgbClr val="C00000"/>
                </a:solidFill>
                <a:latin typeface="+mn-ea"/>
                <a:sym typeface="+mn-ea"/>
              </a:rPr>
              <a:t>与友人雨中喝酒</a:t>
            </a:r>
            <a:endParaRPr lang="zh-CN" altLang="en-US" sz="3200"/>
          </a:p>
        </p:txBody>
      </p:sp>
      <p:sp>
        <p:nvSpPr>
          <p:cNvPr id="6" name="文本框 5"/>
          <p:cNvSpPr txBox="1"/>
          <p:nvPr/>
        </p:nvSpPr>
        <p:spPr>
          <a:xfrm>
            <a:off x="10269855" y="2102485"/>
            <a:ext cx="1292860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buNone/>
            </a:pPr>
            <a:r>
              <a:rPr lang="zh-CN" altLang="en-US" sz="3600" b="1" u="sng">
                <a:solidFill>
                  <a:srgbClr val="C00000"/>
                </a:solidFill>
                <a:latin typeface="+mn-ea"/>
                <a:sym typeface="+mn-ea"/>
              </a:rPr>
              <a:t>喜爱</a:t>
            </a:r>
            <a:endParaRPr lang="zh-CN" altLang="en-US" sz="3600" b="1" u="sng">
              <a:solidFill>
                <a:srgbClr val="C00000"/>
              </a:solidFill>
              <a:latin typeface="+mn-ea"/>
              <a:sym typeface="+mn-ea"/>
            </a:endParaRPr>
          </a:p>
          <a:p>
            <a:pPr algn="l">
              <a:buNone/>
            </a:pPr>
            <a:endParaRPr lang="zh-CN" altLang="en-US" sz="3600" b="1" u="sng">
              <a:solidFill>
                <a:srgbClr val="C00000"/>
              </a:solidFill>
              <a:latin typeface="+mn-ea"/>
              <a:sym typeface="+mn-ea"/>
            </a:endParaRPr>
          </a:p>
          <a:p>
            <a:pPr algn="l">
              <a:buNone/>
            </a:pPr>
            <a:r>
              <a:rPr lang="zh-CN" altLang="en-US" sz="3600">
                <a:solidFill>
                  <a:srgbClr val="C00000"/>
                </a:solidFill>
                <a:latin typeface="+mn-ea"/>
                <a:sym typeface="+mn-ea"/>
              </a:rPr>
              <a:t> </a:t>
            </a:r>
            <a:r>
              <a:rPr lang="zh-CN" altLang="en-US" sz="3600" b="1" u="sng">
                <a:solidFill>
                  <a:srgbClr val="C00000"/>
                </a:solidFill>
                <a:latin typeface="+mn-ea"/>
                <a:sym typeface="+mn-ea"/>
              </a:rPr>
              <a:t>与</a:t>
            </a:r>
            <a:endParaRPr lang="zh-CN" altLang="en-US" sz="3600" b="1" u="sng">
              <a:solidFill>
                <a:srgbClr val="C00000"/>
              </a:solidFill>
              <a:latin typeface="+mn-ea"/>
              <a:sym typeface="+mn-ea"/>
            </a:endParaRPr>
          </a:p>
          <a:p>
            <a:pPr algn="l">
              <a:buNone/>
            </a:pPr>
            <a:endParaRPr lang="zh-CN" altLang="en-US" sz="3600" b="1" u="sng">
              <a:solidFill>
                <a:srgbClr val="C00000"/>
              </a:solidFill>
              <a:latin typeface="+mn-ea"/>
              <a:sym typeface="+mn-ea"/>
            </a:endParaRPr>
          </a:p>
          <a:p>
            <a:pPr algn="l">
              <a:buNone/>
            </a:pPr>
            <a:r>
              <a:rPr lang="zh-CN" altLang="en-US" sz="3600" b="1" u="sng">
                <a:solidFill>
                  <a:srgbClr val="C00000"/>
                </a:solidFill>
                <a:latin typeface="+mn-ea"/>
                <a:sym typeface="+mn-ea"/>
              </a:rPr>
              <a:t>怀念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7490" y="474345"/>
            <a:ext cx="11732895" cy="1294765"/>
          </a:xfrm>
        </p:spPr>
        <p:txBody>
          <a:bodyPr>
            <a:normAutofit fontScale="90000" lnSpcReduction="20000"/>
          </a:bodyPr>
          <a:p>
            <a:pPr marL="0" indent="0">
              <a:buNone/>
            </a:pPr>
            <a:r>
              <a:rPr lang="zh-CN" altLang="en-US" sz="54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散文特点：</a:t>
            </a:r>
            <a:endParaRPr lang="zh-CN" altLang="en-US" sz="54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 marL="0" indent="0">
              <a:buNone/>
            </a:pP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</a:t>
            </a:r>
            <a:endParaRPr lang="zh-CN" altLang="en-US" sz="40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64135" y="1518920"/>
            <a:ext cx="11732895" cy="36182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4000">
                <a:latin typeface="+mn-ea"/>
              </a:rPr>
              <a:t>    </a:t>
            </a:r>
            <a:r>
              <a:rPr lang="zh-CN" altLang="en-US" sz="4000">
                <a:latin typeface="+mn-ea"/>
              </a:rPr>
              <a:t>文中所涉人物与景物多而杂，手法上又是灵活多样，这是散文</a:t>
            </a:r>
            <a:r>
              <a:rPr lang="en-US" altLang="zh-CN" sz="4000" b="1" u="sng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     </a:t>
            </a:r>
            <a:r>
              <a:rPr lang="zh-CN" altLang="en-US" sz="4000">
                <a:latin typeface="+mn-ea"/>
              </a:rPr>
              <a:t>的体现，但是对昆明雨的</a:t>
            </a:r>
            <a:r>
              <a:rPr lang="en-US" altLang="zh-CN" sz="4000">
                <a:latin typeface="+mn-ea"/>
              </a:rPr>
              <a:t>“</a:t>
            </a:r>
            <a:r>
              <a:rPr lang="zh-CN" altLang="en-US" sz="4000">
                <a:latin typeface="+mn-ea"/>
              </a:rPr>
              <a:t>喜爱和怀念</a:t>
            </a:r>
            <a:r>
              <a:rPr lang="en-US" altLang="zh-CN" sz="4000">
                <a:latin typeface="+mn-ea"/>
              </a:rPr>
              <a:t>”</a:t>
            </a:r>
            <a:r>
              <a:rPr lang="zh-CN" altLang="en-US" sz="4000">
                <a:latin typeface="+mn-ea"/>
              </a:rPr>
              <a:t>这一情感线索明确，一直贯穿文章始终，这是散文</a:t>
            </a:r>
            <a:r>
              <a:rPr lang="en-US" altLang="zh-CN" sz="4000" b="1" u="sng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   </a:t>
            </a:r>
            <a:r>
              <a:rPr lang="zh-CN" altLang="en-US" sz="4000">
                <a:latin typeface="+mn-ea"/>
              </a:rPr>
              <a:t>的体现。这就是散文的特点：</a:t>
            </a:r>
            <a:endParaRPr lang="zh-CN" altLang="en-US" sz="40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 marL="0" indent="0">
              <a:buNone/>
            </a:pPr>
            <a:r>
              <a:rPr lang="zh-CN" altLang="en-US" sz="40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               。               </a:t>
            </a:r>
            <a:endParaRPr lang="zh-CN" altLang="en-US" sz="40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2" name="副标题 2"/>
          <p:cNvSpPr>
            <a:spLocks noGrp="1"/>
          </p:cNvSpPr>
          <p:nvPr/>
        </p:nvSpPr>
        <p:spPr>
          <a:xfrm>
            <a:off x="3775075" y="2020570"/>
            <a:ext cx="2089785" cy="764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形散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endParaRPr lang="en-US" altLang="zh-CN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5" name="副标题 2"/>
          <p:cNvSpPr>
            <a:spLocks noGrp="1"/>
          </p:cNvSpPr>
          <p:nvPr/>
        </p:nvSpPr>
        <p:spPr>
          <a:xfrm>
            <a:off x="3535680" y="3163570"/>
            <a:ext cx="2089785" cy="7645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神聚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endParaRPr lang="en-US" altLang="zh-CN" sz="4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6" name="副标题 2"/>
          <p:cNvSpPr>
            <a:spLocks noGrp="1"/>
          </p:cNvSpPr>
          <p:nvPr/>
        </p:nvSpPr>
        <p:spPr>
          <a:xfrm>
            <a:off x="513715" y="3731895"/>
            <a:ext cx="3373120" cy="1030605"/>
          </a:xfrm>
          <a:prstGeom prst="rect">
            <a:avLst/>
          </a:prstGeom>
        </p:spPr>
        <p:txBody>
          <a:bodyPr vert="horz" lIns="91440" tIns="45720" rIns="91440" bIns="45720" rtlCol="0">
            <a:norm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altLang="zh-CN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“</a:t>
            </a:r>
            <a:r>
              <a:rPr lang="zh-CN" altLang="en-US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形散神聚</a:t>
            </a:r>
            <a:r>
              <a:rPr lang="en-US" altLang="zh-CN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”</a:t>
            </a:r>
            <a:endParaRPr lang="en-US" altLang="zh-CN" sz="40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4660" y="149225"/>
            <a:ext cx="10515600" cy="1325563"/>
          </a:xfrm>
        </p:spPr>
        <p:txBody>
          <a:bodyPr/>
          <a:p>
            <a:r>
              <a:rPr lang="zh-CN" altLang="en-US" b="1">
                <a:solidFill>
                  <a:srgbClr val="C00000"/>
                </a:solidFill>
              </a:rPr>
              <a:t>背景介绍：</a:t>
            </a:r>
            <a:endParaRPr lang="zh-CN" altLang="en-US" b="1">
              <a:solidFill>
                <a:srgbClr val="C0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0815" y="1475105"/>
            <a:ext cx="11899265" cy="4702175"/>
          </a:xfrm>
        </p:spPr>
        <p:txBody>
          <a:bodyPr>
            <a:noAutofit/>
          </a:bodyPr>
          <a:p>
            <a:pPr marL="0" indent="0">
              <a:lnSpc>
                <a:spcPct val="140000"/>
              </a:lnSpc>
              <a:buNone/>
            </a:pP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《昆明的雨》写于1984年5月19日，首次发表于1984年第十期的《滇池》。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汪曾祺在西南联大和昆明生活了7年，这在他一生中是一个重要时期。在昆明，他不仅接受了良好的高等教育，结识了许多师长和朋友，开始走上文学创作之路，还结识了后来与他相知相爱的施松卿。对于有着强烈家乡情结的作者来说，昆明无异于是他的第二故乡。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   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8194" name="文本框 8193"/>
          <p:cNvSpPr txBox="1"/>
          <p:nvPr/>
        </p:nvSpPr>
        <p:spPr>
          <a:xfrm>
            <a:off x="755650" y="1123950"/>
            <a:ext cx="77057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400" dirty="0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endParaRPr lang="zh-CN" altLang="en-US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7480" y="713105"/>
            <a:ext cx="11938635" cy="1325880"/>
          </a:xfrm>
        </p:spPr>
        <p:txBody>
          <a:bodyPr/>
          <a:p>
            <a:r>
              <a:rPr lang="en-US" altLang="zh-CN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  </a:t>
            </a:r>
            <a:r>
              <a:rPr lang="zh-CN" altLang="en-US" sz="32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仿宋" panose="02010609060101010101" charset="-122"/>
                <a:ea typeface="仿宋" panose="02010609060101010101" charset="-122"/>
              </a:rPr>
              <a:t>你觉得文中哪些语句能体现作者对昆明的这种喜爱与怀念呢？</a:t>
            </a:r>
            <a:endParaRPr lang="zh-CN" altLang="en-US" sz="32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0970" y="1541145"/>
            <a:ext cx="11767820" cy="5120005"/>
          </a:xfrm>
        </p:spPr>
        <p:txBody>
          <a:bodyPr>
            <a:normAutofit lnSpcReduction="10000"/>
          </a:bodyPr>
          <a:p>
            <a:pPr marL="0" indent="0">
              <a:lnSpc>
                <a:spcPct val="110000"/>
              </a:lnSpc>
              <a:buNone/>
            </a:pPr>
            <a:r>
              <a:rPr lang="en-US" altLang="zh-CN" b="1">
                <a:latin typeface="+mn-ea"/>
                <a:sym typeface="+mn-ea"/>
              </a:rPr>
              <a:t>    </a:t>
            </a:r>
            <a:endParaRPr lang="en-US" altLang="zh-CN" b="1">
              <a:solidFill>
                <a:schemeClr val="tx1"/>
              </a:solidFill>
              <a:latin typeface="+mn-ea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-28575" y="1541145"/>
            <a:ext cx="12310745" cy="55156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0" algn="l">
              <a:lnSpc>
                <a:spcPct val="140000"/>
              </a:lnSpc>
              <a:buNone/>
            </a:pPr>
            <a:r>
              <a:rPr lang="en-US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我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想念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昆明的雨</a:t>
            </a:r>
            <a:endParaRPr lang="zh-CN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我觉得昆明雨季气压不低，人很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舒服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  <a:endParaRPr lang="zh-CN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昆明的雨季是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明亮的、丰满的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，使人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动情的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。</a:t>
            </a:r>
            <a:endParaRPr lang="zh-CN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是下点功夫，把草茎松毛择净，撕成蟹腿肉粗细的丝，和青辣椒同炒，入口便会使你张目结舌: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这东西这么好吃?!</a:t>
            </a:r>
            <a:endParaRPr lang="zh-CN" altLang="zh-CN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"卖杨梅--"，声音娇娇的。她们的声音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使得昆明雨季的空气更加柔和了。</a:t>
            </a:r>
            <a:endParaRPr lang="zh-CN" altLang="zh-CN" sz="28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我吃过苏州洞庭山的杨梅、井冈山的杨梅，好像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都比不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上昆明的火炭梅。</a:t>
            </a:r>
            <a:endParaRPr lang="zh-CN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带着雨珠的缅桂花</a:t>
            </a:r>
            <a:r>
              <a:rPr lang="zh-CN" altLang="zh-CN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使我的心软软的</a:t>
            </a: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，不是怀人，不是思乡。</a:t>
            </a:r>
            <a:endParaRPr lang="zh-CN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>
              <a:lnSpc>
                <a:spcPct val="140000"/>
              </a:lnSpc>
              <a:buNone/>
            </a:pPr>
            <a:r>
              <a:rPr lang="zh-CN" altLang="zh-CN" sz="28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</a:t>
            </a:r>
            <a:endParaRPr lang="zh-CN" altLang="zh-CN" sz="28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41960" y="327025"/>
            <a:ext cx="22244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zh-CN" sz="32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情感把握：</a:t>
            </a:r>
            <a:endParaRPr lang="zh-CN" altLang="zh-CN" sz="32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3110" y="692150"/>
            <a:ext cx="10515600" cy="1325563"/>
          </a:xfrm>
        </p:spPr>
        <p:txBody>
          <a:bodyPr/>
          <a:p>
            <a:r>
              <a:rPr lang="zh-CN" altLang="en-US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问题探究：</a:t>
            </a:r>
            <a:endParaRPr lang="zh-CN" altLang="en-US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3110" y="2224405"/>
            <a:ext cx="10515600" cy="2303780"/>
          </a:xfrm>
        </p:spPr>
        <p:txBody>
          <a:bodyPr/>
          <a:p>
            <a:pPr marL="0" indent="0">
              <a:lnSpc>
                <a:spcPct val="140000"/>
              </a:lnSpc>
              <a:buNone/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难道作者对昆明的喜爱和怀念之情，都是通过这些直接表达情感的语句体现出来的吗？还有哪些内容能够体现呢？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52475" y="4737100"/>
            <a:ext cx="990092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    </a:t>
            </a:r>
            <a:r>
              <a:rPr lang="zh-CN" altLang="en-US" sz="3200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他的情感渗透在字里行间，体现在每一处描写和叙事中，十分细腻，表面上平淡无波澜的描述，实则处处感染着读者。</a:t>
            </a:r>
            <a:endParaRPr lang="zh-CN" altLang="en-US" sz="3200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910" y="303530"/>
            <a:ext cx="12107545" cy="3406775"/>
          </a:xfrm>
        </p:spPr>
        <p:txBody>
          <a:bodyPr>
            <a:normAutofit/>
          </a:bodyPr>
          <a:p>
            <a:pPr>
              <a:lnSpc>
                <a:spcPct val="110000"/>
              </a:lnSpc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sym typeface="+mn-ea"/>
              </a:rPr>
              <a:t>《昆明的雨》</a:t>
            </a:r>
            <a:br>
              <a:rPr lang="zh-CN" altLang="en-US" sz="2800" dirty="0">
                <a:latin typeface="+mn-ea"/>
                <a:ea typeface="+mn-ea"/>
                <a:sym typeface="+mn-ea"/>
              </a:rPr>
            </a:br>
            <a:r>
              <a:rPr lang="zh-CN" altLang="en-US" sz="2800" dirty="0">
                <a:latin typeface="+mn-ea"/>
                <a:ea typeface="+mn-ea"/>
                <a:sym typeface="+mn-ea"/>
              </a:rPr>
              <a:t>    </a:t>
            </a:r>
            <a:r>
              <a:rPr lang="zh-CN" altLang="en-US" sz="2800" dirty="0">
                <a:latin typeface="+mn-ea"/>
                <a:ea typeface="+mn-ea"/>
              </a:rPr>
              <a:t>缅桂花即白兰花，北京叫做"把儿兰"(这个名字真不好听)。云南把这种花叫做缅桂花，可能最初这种花是从缅甸传入的，而花的香味又有点像桂花，其实这跟桂花实在没有什么关系。</a:t>
            </a:r>
            <a:r>
              <a:rPr lang="en-US" altLang="zh-CN" sz="2800" dirty="0">
                <a:latin typeface="+mn-ea"/>
                <a:ea typeface="+mn-ea"/>
              </a:rPr>
              <a:t>——</a:t>
            </a:r>
            <a:r>
              <a:rPr lang="zh-CN" altLang="en-US" sz="2800" dirty="0">
                <a:latin typeface="+mn-ea"/>
                <a:ea typeface="+mn-ea"/>
              </a:rPr>
              <a:t>不过话又说回来，别处叫它白兰、把儿兰，它和兰花也挨不上呀，也不过是因为它很香，香得像兰花。我在家乡看到的白兰多是一人高，昆明的缅桂是大树!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910" y="3369310"/>
            <a:ext cx="12107545" cy="2710815"/>
          </a:xfrm>
        </p:spPr>
        <p:txBody>
          <a:bodyPr/>
          <a:p>
            <a:pPr marL="0" indent="0" fontAlgn="auto">
              <a:lnSpc>
                <a:spcPts val="4060"/>
              </a:lnSpc>
              <a:spcBef>
                <a:spcPts val="0"/>
              </a:spcBef>
              <a:buNone/>
            </a:pP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《雨的四季》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marL="0" indent="0" fontAlgn="auto">
              <a:lnSpc>
                <a:spcPts val="4060"/>
              </a:lnSpc>
              <a:spcBef>
                <a:spcPts val="0"/>
              </a:spcBef>
              <a:buNone/>
            </a:pPr>
            <a:r>
              <a:rPr lang="zh-CN" altLang="en-US" dirty="0">
                <a:latin typeface="+mn-ea"/>
                <a:sym typeface="+mn-ea"/>
              </a:rPr>
              <a:t>    花朵怒放着，树叶鼓着浆汁，数不清的杂草争先恐后地成长，暑气被一片绿的海绵吸收着。而荷叶铺满了河面，迫不及待地等待着雨点，和远方的蝉声，近处的蛙鼓一起奏起了夏天的雨的交响曲。</a:t>
            </a:r>
            <a:endParaRPr lang="zh-CN" altLang="en-US" dirty="0">
              <a:latin typeface="+mn-ea"/>
              <a:sym typeface="+mn-ea"/>
            </a:endParaRPr>
          </a:p>
          <a:p>
            <a:endParaRPr lang="zh-CN" altLang="en-US"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545" y="13970"/>
            <a:ext cx="510667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36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语言品味：</a:t>
            </a:r>
            <a:endParaRPr lang="zh-CN" altLang="en-US" sz="36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41910" y="5638165"/>
            <a:ext cx="12106910" cy="14776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《昆明的雨》语言有如大白话一般，没有任何秀丽华彩之处，但是直白平淡之中有一种拉家常的风格，让人感到亲切，这正是一种返璞归真的语言风格。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汪曾祺曾经说：</a:t>
            </a:r>
            <a:endParaRPr lang="zh-CN" altLang="en-US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4000" b="1" dirty="0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“我希望把散文写得</a:t>
            </a:r>
            <a:endParaRPr lang="zh-CN" altLang="en-US" sz="4000" b="1" dirty="0">
              <a:solidFill>
                <a:schemeClr val="accent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40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   </a:t>
            </a: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平淡一点、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   自然一点、</a:t>
            </a:r>
            <a:endParaRPr lang="zh-CN" altLang="en-US" sz="40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  <a:p>
            <a:pPr marL="0" indent="0">
              <a:buNone/>
            </a:pPr>
            <a:r>
              <a:rPr lang="zh-CN" altLang="en-US" sz="40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     家常一点。</a:t>
            </a:r>
            <a:r>
              <a:rPr lang="zh-CN" altLang="en-US" sz="4000" b="1" dirty="0"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sym typeface="+mn-ea"/>
              </a:rPr>
              <a:t>”</a:t>
            </a:r>
            <a:endParaRPr lang="zh-CN" altLang="en-US" sz="4000" b="1" dirty="0">
              <a:solidFill>
                <a:schemeClr val="accent5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926465"/>
            <a:ext cx="10515600" cy="1325563"/>
          </a:xfrm>
        </p:spPr>
        <p:txBody>
          <a:bodyPr>
            <a:normAutofit/>
          </a:bodyPr>
          <a:p>
            <a:r>
              <a:rPr lang="zh-CN" altLang="en-US" sz="36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他的平淡、自然、家常是不是只表现在语言上？</a:t>
            </a:r>
            <a:endParaRPr lang="zh-CN" altLang="en-US" sz="36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393950"/>
            <a:ext cx="10515600" cy="3924935"/>
          </a:xfrm>
        </p:spPr>
        <p:txBody>
          <a:bodyPr>
            <a:normAutofit lnSpcReduction="10000"/>
          </a:bodyPr>
          <a:p>
            <a:pPr marL="0" indent="0">
              <a:buNone/>
            </a:pPr>
            <a:endParaRPr lang="zh-CN" altLang="en-US"/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介绍昆明人家把仙人掌挂在门头辟邪，还用它当篱笆。</a:t>
            </a:r>
            <a:endParaRPr lang="zh-CN" altLang="en-US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西南联大食堂经常做牛肝菌，而且炒牛肝菌需要多放蒜。</a:t>
            </a:r>
            <a:endParaRPr lang="zh-CN" altLang="en-US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昆明人坐火车时经常在途中跳下去捡鸡枞。</a:t>
            </a:r>
            <a:endParaRPr lang="zh-CN" altLang="en-US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苗族女孩是如何坐在那里卖杨梅的。</a:t>
            </a:r>
            <a:endParaRPr lang="zh-CN" altLang="en-US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房东母女时常给各家送去一些缅桂花。</a:t>
            </a:r>
            <a:endParaRPr lang="zh-CN" altLang="en-US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zh-CN" altLang="en-US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我与德熙一边喝酒，一边欣赏寻常人家院落里雨中的景象。</a:t>
            </a:r>
            <a:endParaRPr lang="zh-CN" altLang="en-US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marL="0" indent="0">
              <a:lnSpc>
                <a:spcPct val="110000"/>
              </a:lnSpc>
              <a:buNone/>
            </a:pPr>
            <a:endParaRPr lang="zh-CN" altLang="en-US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5780" y="466090"/>
            <a:ext cx="27355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思维</a:t>
            </a:r>
            <a:r>
              <a:rPr lang="zh-CN" altLang="en-US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拓展：</a:t>
            </a:r>
            <a:endParaRPr lang="zh-CN" altLang="en-US" sz="40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38200" y="2105025"/>
            <a:ext cx="344932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还表现在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选材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上：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-27305" y="20320"/>
            <a:ext cx="10515600" cy="900430"/>
          </a:xfrm>
        </p:spPr>
        <p:txBody>
          <a:bodyPr/>
          <a:p>
            <a:r>
              <a:rPr lang="zh-CN" altLang="en-US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</a:rPr>
              <a:t>课文反思：</a:t>
            </a:r>
            <a:endParaRPr lang="zh-CN" altLang="en-US" sz="4000" b="1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ea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547620" y="2162175"/>
            <a:ext cx="650113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0" algn="ctr">
              <a:buNone/>
            </a:pPr>
            <a:r>
              <a:rPr lang="zh-CN" altLang="en-US" sz="3200">
                <a:solidFill>
                  <a:srgbClr val="FF0000"/>
                </a:solidFill>
                <a:sym typeface="+mn-ea"/>
              </a:rPr>
              <a:t> </a:t>
            </a:r>
            <a:r>
              <a:rPr lang="zh-CN" altLang="en-US" sz="3200" b="1"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忽略了平凡景物和人事中的</a:t>
            </a:r>
            <a:r>
              <a:rPr lang="zh-CN" altLang="en-US" sz="3200" b="1" u="sng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美</a:t>
            </a:r>
            <a:r>
              <a:rPr lang="zh-CN" altLang="en-US" sz="3200" b="1"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感。</a:t>
            </a:r>
            <a:endParaRPr lang="zh-CN" altLang="en-US" sz="3200" b="1"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29540" y="2745740"/>
            <a:ext cx="11932920" cy="33896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0" algn="l" fontAlgn="auto">
              <a:lnSpc>
                <a:spcPct val="110000"/>
              </a:lnSpc>
              <a:buNone/>
            </a:pPr>
            <a:r>
              <a:rPr lang="zh-CN" altLang="en-US" sz="28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如：</a:t>
            </a:r>
            <a:r>
              <a:rPr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莲花池边有一条小街，有一个小酒店，我们走进去，要了一碟猪头肉，半市斤酒(装在上了绿釉的土瓷杯里)，坐了下来。雨下大了。酒店有几只鸡，都把脑袋反插在翅膀下面，一只脚着地，一动也不动地在檐下站着。酒店院子里有一架大木香花。昆明木香花很多。有的小河沿岸都是木香。但是这样大的木香却不多见。一棵木香，爬在架上，把院子遮得严严的。密匝匝的细碎的绿叶，数不清的半开的白花和饱涨的花骨朵，都被雨水淋得湿透了。我们走不了，就这样一直坐到午后。四十年后，我还忘不了那天的情味，写了一首诗:</a:t>
            </a:r>
            <a:endParaRPr lang="zh-CN" altLang="en-US" sz="20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仿宋" panose="02010609060101010101" charset="-122"/>
              <a:ea typeface="仿宋" panose="02010609060101010101" charset="-122"/>
              <a:sym typeface="+mn-ea"/>
            </a:endParaRPr>
          </a:p>
          <a:p>
            <a:pPr marL="0" indent="0" algn="l" fontAlgn="auto">
              <a:lnSpc>
                <a:spcPct val="110000"/>
              </a:lnSpc>
              <a:buNone/>
            </a:pPr>
            <a:r>
              <a:rPr lang="zh-CN" altLang="en-US" sz="2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仿宋" panose="02010609060101010101" charset="-122"/>
                <a:ea typeface="仿宋" panose="02010609060101010101" charset="-122"/>
                <a:sym typeface="+mn-ea"/>
              </a:rPr>
              <a:t>             莲花池外少行人，野店苔痕一寸深。浊酒一杯天过午，木香花湿雨沉沉。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  </a:t>
            </a:r>
            <a:r>
              <a:rPr lang="zh-CN" altLang="en-US" sz="3200">
                <a:sym typeface="+mn-ea"/>
              </a:rPr>
              <a:t>   </a:t>
            </a:r>
            <a:r>
              <a:rPr lang="zh-CN" altLang="en-US" sz="3200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</a:t>
            </a:r>
            <a:endParaRPr lang="zh-CN" altLang="en-US" sz="3200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  <a:p>
            <a:pPr marL="0" indent="0" algn="l">
              <a:lnSpc>
                <a:spcPct val="120000"/>
              </a:lnSpc>
              <a:buNone/>
            </a:pPr>
            <a:r>
              <a:rPr lang="zh-CN" altLang="en-US" sz="3200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       </a:t>
            </a:r>
            <a:endParaRPr lang="zh-CN" altLang="en-US" sz="3200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6" name="内容占位符 5"/>
          <p:cNvSpPr/>
          <p:nvPr>
            <p:ph idx="1"/>
          </p:nvPr>
        </p:nvSpPr>
        <p:spPr>
          <a:xfrm>
            <a:off x="130175" y="810895"/>
            <a:ext cx="11932285" cy="1247775"/>
          </a:xfrm>
        </p:spPr>
        <p:txBody>
          <a:bodyPr>
            <a:normAutofit lnSpcReduction="10000"/>
          </a:bodyPr>
          <a:p>
            <a:pPr marL="0" indent="0">
              <a:lnSpc>
                <a:spcPct val="120000"/>
              </a:lnSpc>
              <a:buNone/>
            </a:pPr>
            <a:r>
              <a:rPr lang="en-US" altLang="zh-CN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    </a:t>
            </a:r>
            <a:r>
              <a:rPr lang="zh-CN" altLang="en-US" sz="32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sym typeface="+mn-ea"/>
              </a:rPr>
              <a:t>为什么作者用家常的语言写平凡的素材可以如此精彩，我们写作时却经常无话可说，或者平淡无味呢？</a:t>
            </a:r>
            <a:endParaRPr lang="zh-CN" altLang="en-US" sz="3200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  <a:sym typeface="+mn-ea"/>
            </a:endParaRPr>
          </a:p>
          <a:p>
            <a:pPr marL="0" indent="0">
              <a:buNone/>
            </a:pPr>
            <a:endParaRPr lang="zh-CN" altLang="en-US"/>
          </a:p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-27305" y="5554345"/>
            <a:ext cx="12228195" cy="127254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0" indent="0" algn="l">
              <a:lnSpc>
                <a:spcPct val="120000"/>
              </a:lnSpc>
              <a:buNone/>
            </a:pPr>
            <a:r>
              <a:rPr lang="en-US" altLang="zh-CN" sz="3200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        </a:t>
            </a:r>
            <a:r>
              <a:rPr lang="zh-CN" altLang="en-US" sz="3200" b="1">
                <a:solidFill>
                  <a:schemeClr val="accent1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他用平淡的，如诉家常的语言和素材反映出生活的美感和诗意。这种写作特点值得我们去学习，不应只是简单的描写或叙事。</a:t>
            </a:r>
            <a:endParaRPr lang="zh-CN" altLang="en-US" sz="3200" b="1">
              <a:solidFill>
                <a:schemeClr val="accent1">
                  <a:lumMod val="5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7635" y="189865"/>
            <a:ext cx="11880215" cy="6598920"/>
          </a:xfrm>
        </p:spPr>
        <p:txBody>
          <a:bodyPr>
            <a:noAutofit/>
          </a:bodyPr>
          <a:p>
            <a:pPr marL="0" indent="0">
              <a:lnSpc>
                <a:spcPct val="150000"/>
              </a:lnSpc>
              <a:buNone/>
            </a:pPr>
            <a:r>
              <a:rPr lang="zh-CN" altLang="en-US" sz="44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作者曾经说过：</a:t>
            </a:r>
            <a:endParaRPr lang="zh-CN" altLang="en-US" sz="4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我想把</a:t>
            </a:r>
            <a:r>
              <a:rPr lang="zh-CN" altLang="en-US" sz="4000" b="1" u="sng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生活中</a:t>
            </a:r>
            <a:r>
              <a:rPr lang="zh-CN" altLang="en-US" sz="40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真实的东西、美好的东西、人的美、人的诗意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告诉人们，使人们的心灵得到滋润，增强对生活的信心、信念。</a:t>
            </a:r>
            <a:r>
              <a:rPr lang="en-US" altLang="zh-CN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本文正是这样一篇充满</a:t>
            </a:r>
            <a:r>
              <a:rPr lang="zh-CN" altLang="en-US" sz="40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美感和诗意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的作品，其中有</a:t>
            </a:r>
            <a:r>
              <a:rPr lang="zh-CN" altLang="en-US" sz="4000" b="1" u="sng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景物的美、滋味的美、人情的美、氛围的美。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作者感受到也表现出了寻常生活中的各种</a:t>
            </a:r>
            <a:r>
              <a:rPr lang="en-US" altLang="zh-CN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“</a:t>
            </a:r>
            <a:r>
              <a:rPr lang="zh-CN" altLang="en-US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美</a:t>
            </a:r>
            <a:r>
              <a:rPr lang="en-US" altLang="zh-CN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</a:t>
            </a:r>
            <a:r>
              <a:rPr lang="zh-CN" altLang="en-US" sz="4000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</a:t>
            </a:r>
            <a:endParaRPr lang="zh-CN" altLang="en-US" sz="4000" b="1" u="sng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2284</Words>
  <Application>WPS 演示</Application>
  <PresentationFormat>宽屏</PresentationFormat>
  <Paragraphs>194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Arial</vt:lpstr>
      <vt:lpstr>宋体</vt:lpstr>
      <vt:lpstr>Wingdings</vt:lpstr>
      <vt:lpstr>华文隶书</vt:lpstr>
      <vt:lpstr>Verdana</vt:lpstr>
      <vt:lpstr>仿宋</vt:lpstr>
      <vt:lpstr>微软雅黑</vt:lpstr>
      <vt:lpstr>Arial Unicode MS</vt:lpstr>
      <vt:lpstr>Calibri Light</vt:lpstr>
      <vt:lpstr>Calibri</vt:lpstr>
      <vt:lpstr>Office 主题</vt:lpstr>
      <vt:lpstr>昆 明 的 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背景介绍：</vt:lpstr>
      <vt:lpstr>  你觉得文中哪些句子能体现作者对昆明的这种喜爱与怀念呢？</vt:lpstr>
      <vt:lpstr>问题探究：</vt:lpstr>
      <vt:lpstr>《昆明的雨》     缅桂花即白兰花，北京叫做"把儿兰"(这个名字真不好听)。云南把这种花叫做缅桂花，可能最初这种花是从缅甸传入的，而花的香味又有点像桂花，其实这跟桂花实在没有什么关系。——不过话又说回来，别处叫它白兰、把儿兰，它和兰花也挨不上呀，也不过是因为它很香，香得像兰花。我在家乡看到的白兰多是一人高，昆明的缅桂是大树!</vt:lpstr>
      <vt:lpstr>汪曾祺曾经说：</vt:lpstr>
      <vt:lpstr>他的平淡、自然、家常是不是只表现在语言上？</vt:lpstr>
      <vt:lpstr>课文反思：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gaj_xp</cp:lastModifiedBy>
  <cp:revision>100</cp:revision>
  <dcterms:created xsi:type="dcterms:W3CDTF">2015-05-05T08:02:00Z</dcterms:created>
  <dcterms:modified xsi:type="dcterms:W3CDTF">2017-10-13T02:07:58Z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2052-10.1.0.6759</vt:lpwstr>
  </property>
</Properties>
</file>