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02" r:id="rId3"/>
    <p:sldId id="333" r:id="rId5"/>
    <p:sldId id="258" r:id="rId6"/>
    <p:sldId id="295" r:id="rId7"/>
    <p:sldId id="257" r:id="rId8"/>
    <p:sldId id="317" r:id="rId9"/>
    <p:sldId id="256" r:id="rId10"/>
    <p:sldId id="319" r:id="rId11"/>
    <p:sldId id="296" r:id="rId12"/>
    <p:sldId id="320" r:id="rId13"/>
    <p:sldId id="303" r:id="rId14"/>
    <p:sldId id="304" r:id="rId15"/>
    <p:sldId id="321" r:id="rId16"/>
    <p:sldId id="323" r:id="rId17"/>
    <p:sldId id="297" r:id="rId18"/>
    <p:sldId id="298" r:id="rId19"/>
    <p:sldId id="300" r:id="rId20"/>
    <p:sldId id="331" r:id="rId21"/>
    <p:sldId id="351" r:id="rId22"/>
    <p:sldId id="281" r:id="rId23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8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5" autoAdjust="0"/>
    <p:restoredTop sz="94706" autoAdjust="0"/>
  </p:normalViewPr>
  <p:slideViewPr>
    <p:cSldViewPr snapToGrid="0">
      <p:cViewPr varScale="1">
        <p:scale>
          <a:sx n="70" d="100"/>
          <a:sy n="70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gs" Target="tags/tag3.xml"/><Relationship Id="rId27" Type="http://schemas.openxmlformats.org/officeDocument/2006/relationships/commentAuthors" Target="commentAuthors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EDB1A8-CEF9-4211-8175-050E3A70E6C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22417-1132-4F3E-809D-C4E229CBCD0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0B95-3BA6-4BAB-A50F-C67DAC7BDB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08E7-26B2-4E82-B18F-F01A606D6E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组合 10"/>
          <p:cNvGrpSpPr/>
          <p:nvPr userDrawn="1"/>
        </p:nvGrpSpPr>
        <p:grpSpPr>
          <a:xfrm>
            <a:off x="547111" y="1854200"/>
            <a:ext cx="1881134" cy="1720844"/>
            <a:chOff x="4547611" y="1320800"/>
            <a:chExt cx="1881134" cy="1720844"/>
          </a:xfrm>
        </p:grpSpPr>
        <p:pic>
          <p:nvPicPr>
            <p:cNvPr id="9" name="图片 8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7611" y="1320800"/>
              <a:ext cx="1881134" cy="1720844"/>
            </a:xfrm>
            <a:prstGeom prst="rect">
              <a:avLst/>
            </a:prstGeom>
          </p:spPr>
        </p:pic>
        <p:sp>
          <p:nvSpPr>
            <p:cNvPr id="10" name="矩形 9"/>
            <p:cNvSpPr/>
            <p:nvPr userDrawn="1"/>
          </p:nvSpPr>
          <p:spPr>
            <a:xfrm>
              <a:off x="4944120" y="1538292"/>
              <a:ext cx="92008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200" dirty="0"/>
                <a:t>壹</a:t>
              </a:r>
              <a:endParaRPr lang="zh-CN" altLang="en-US" sz="7200" dirty="0"/>
            </a:p>
          </p:txBody>
        </p:sp>
      </p:grpSp>
      <p:sp>
        <p:nvSpPr>
          <p:cNvPr id="12" name="矩形 11"/>
          <p:cNvSpPr/>
          <p:nvPr userDrawn="1"/>
        </p:nvSpPr>
        <p:spPr>
          <a:xfrm>
            <a:off x="2824754" y="698500"/>
            <a:ext cx="9087846" cy="5461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0B95-3BA6-4BAB-A50F-C67DAC7BDB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08E7-26B2-4E82-B18F-F01A606D6E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0B95-3BA6-4BAB-A50F-C67DAC7BDB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08E7-26B2-4E82-B18F-F01A606D6E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0B95-3BA6-4BAB-A50F-C67DAC7BDB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08E7-26B2-4E82-B18F-F01A606D6E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0B95-3BA6-4BAB-A50F-C67DAC7BDB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08E7-26B2-4E82-B18F-F01A606D6E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0B95-3BA6-4BAB-A50F-C67DAC7BDB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08E7-26B2-4E82-B18F-F01A606D6E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0B95-3BA6-4BAB-A50F-C67DAC7BDB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08E7-26B2-4E82-B18F-F01A606D6E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0B95-3BA6-4BAB-A50F-C67DAC7BDB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08E7-26B2-4E82-B18F-F01A606D6E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0B95-3BA6-4BAB-A50F-C67DAC7BDB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08E7-26B2-4E82-B18F-F01A606D6E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40B95-3BA6-4BAB-A50F-C67DAC7BDB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0A08E7-26B2-4E82-B18F-F01A606D6E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40B95-3BA6-4BAB-A50F-C67DAC7BDBB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A08E7-26B2-4E82-B18F-F01A606D6E8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0">
        <p:random/>
      </p:transition>
    </mc:Choice>
    <mc:Fallback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microsoft.com/office/2007/relationships/media" Target="../media/media1.mp3"/><Relationship Id="rId3" Type="http://schemas.openxmlformats.org/officeDocument/2006/relationships/audio" Target="../media/media1.mp3"/><Relationship Id="rId2" Type="http://schemas.openxmlformats.org/officeDocument/2006/relationships/image" Target="../media/image6.png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725295" y="1372870"/>
            <a:ext cx="9302115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4000"/>
              <a:t>告别小学同学，来到新的环境，依依不舍，思念无垠，孤独无依</a:t>
            </a:r>
            <a:r>
              <a:rPr lang="en-US" altLang="zh-CN" sz="4000"/>
              <a:t>........</a:t>
            </a:r>
            <a:r>
              <a:rPr lang="zh-CN" altLang="en-US" sz="4000"/>
              <a:t>此时此刻，对你的朋友，你想说什么呢？</a:t>
            </a:r>
            <a:endParaRPr lang="zh-CN" altLang="en-US" sz="4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775335" y="1714500"/>
            <a:ext cx="1040003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古体诗</a:t>
            </a:r>
            <a:r>
              <a:rPr lang="zh-CN" altLang="en-US" sz="3600"/>
              <a:t>：《诗经》《楚辞》汉乐府</a:t>
            </a:r>
            <a:r>
              <a:rPr lang="en-US" altLang="zh-CN" sz="3600"/>
              <a:t>......</a:t>
            </a:r>
            <a:endParaRPr lang="en-US" altLang="zh-CN" sz="3600"/>
          </a:p>
          <a:p>
            <a:endParaRPr lang="en-US" altLang="zh-CN" sz="3600"/>
          </a:p>
          <a:p>
            <a:endParaRPr lang="en-US" altLang="zh-CN" sz="3600"/>
          </a:p>
          <a:p>
            <a:r>
              <a:rPr lang="zh-CN" altLang="en-US" sz="3600" b="1"/>
              <a:t>近体诗</a:t>
            </a:r>
            <a:r>
              <a:rPr lang="zh-CN" altLang="en-US" sz="3600"/>
              <a:t>（格律诗）</a:t>
            </a:r>
            <a:endParaRPr lang="en-US" altLang="zh-CN" sz="3600"/>
          </a:p>
        </p:txBody>
      </p:sp>
      <p:sp>
        <p:nvSpPr>
          <p:cNvPr id="4" name="文本框 3"/>
          <p:cNvSpPr txBox="1"/>
          <p:nvPr/>
        </p:nvSpPr>
        <p:spPr>
          <a:xfrm>
            <a:off x="4591050" y="2825115"/>
            <a:ext cx="814959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形式：</a:t>
            </a:r>
            <a:r>
              <a:rPr lang="zh-CN" altLang="en-US" sz="2800"/>
              <a:t>绝句：四句（五言绝句、七言绝句）</a:t>
            </a:r>
            <a:endParaRPr lang="zh-CN" altLang="en-US" sz="2800"/>
          </a:p>
          <a:p>
            <a:r>
              <a:rPr lang="en-US" altLang="zh-CN" sz="2800"/>
              <a:t>           </a:t>
            </a:r>
            <a:r>
              <a:rPr lang="zh-CN" altLang="en-US" sz="2800"/>
              <a:t>律诗：八句（五言律诗、七言律诗）</a:t>
            </a:r>
            <a:endParaRPr lang="zh-CN" altLang="en-US" sz="2800"/>
          </a:p>
          <a:p>
            <a:r>
              <a:rPr lang="zh-CN" altLang="en-US" sz="2800"/>
              <a:t> </a:t>
            </a:r>
            <a:r>
              <a:rPr lang="en-US" altLang="zh-CN" sz="2800"/>
              <a:t>                     </a:t>
            </a:r>
            <a:r>
              <a:rPr lang="zh-CN" altLang="en-US" sz="2800"/>
              <a:t>首联、颔联、颈联、尾联</a:t>
            </a:r>
            <a:endParaRPr lang="zh-CN" altLang="en-US" sz="2800"/>
          </a:p>
          <a:p>
            <a:r>
              <a:rPr lang="zh-CN" altLang="en-US" sz="2800" b="1">
                <a:solidFill>
                  <a:srgbClr val="FF0000"/>
                </a:solidFill>
              </a:rPr>
              <a:t>特点：</a:t>
            </a:r>
            <a:r>
              <a:rPr lang="zh-CN" altLang="en-US" sz="2800"/>
              <a:t>讲求押韵、平仄、起承转合</a:t>
            </a:r>
            <a:endParaRPr lang="zh-CN" altLang="en-US" sz="2800"/>
          </a:p>
          <a:p>
            <a:r>
              <a:rPr lang="en-US" altLang="zh-CN" sz="2800"/>
              <a:t>           </a:t>
            </a:r>
            <a:endParaRPr lang="en-US" altLang="zh-CN" sz="2800"/>
          </a:p>
        </p:txBody>
      </p:sp>
      <p:sp>
        <p:nvSpPr>
          <p:cNvPr id="7" name="标题 6"/>
          <p:cNvSpPr/>
          <p:nvPr>
            <p:ph type="title"/>
          </p:nvPr>
        </p:nvSpPr>
        <p:spPr>
          <a:xfrm>
            <a:off x="1720850" y="302895"/>
            <a:ext cx="9144000" cy="599440"/>
          </a:xfrm>
        </p:spPr>
        <p:txBody>
          <a:bodyPr>
            <a:normAutofit fontScale="90000"/>
          </a:bodyPr>
          <a:p>
            <a:r>
              <a:rPr lang="zh-CN" altLang="en-US" sz="4445" b="1">
                <a:latin typeface="华文隶书" panose="02010800040101010101" charset="-122"/>
                <a:ea typeface="华文隶书" panose="02010800040101010101" charset="-122"/>
              </a:rPr>
              <a:t>格律诗小常识</a:t>
            </a:r>
            <a:endParaRPr lang="zh-CN" altLang="en-US" sz="4445" b="1"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8" name="左大括号 7"/>
          <p:cNvSpPr/>
          <p:nvPr/>
        </p:nvSpPr>
        <p:spPr>
          <a:xfrm>
            <a:off x="4364355" y="2825115"/>
            <a:ext cx="226695" cy="1831975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850265" y="4833620"/>
            <a:ext cx="798703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4000" b="1" dirty="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诗歌巅峰是唐朝，唐朝诗歌看李杜！</a:t>
            </a:r>
            <a:endParaRPr lang="zh-CN" altLang="en-US" sz="4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 bldLvl="0" animBg="1"/>
      <p:bldP spid="8" grpId="1" animBg="1"/>
      <p:bldP spid="9" grpId="0"/>
      <p:bldP spid="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675" name="Text Box 3"/>
          <p:cNvSpPr txBox="1"/>
          <p:nvPr/>
        </p:nvSpPr>
        <p:spPr>
          <a:xfrm>
            <a:off x="3656330" y="97155"/>
            <a:ext cx="8372475" cy="481584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李白少有大志，以管仲、晏婴等名相自期，想辅佐帝王，成就伟业。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少时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即初显才华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二十岁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以后开始漫游生涯漂泊大半生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.</a:t>
            </a:r>
            <a:endParaRPr lang="en-US" altLang="zh-CN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直到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四十二岁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才奉诏供奉翰林，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两年后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又不容于朝，被迫出京。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       安史之乱中受牵连被流放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中途遇赦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.</a:t>
            </a:r>
            <a:endParaRPr lang="en-US" altLang="zh-CN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晚年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漂泊困苦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病死他乡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.</a:t>
            </a:r>
            <a:endParaRPr lang="en-US" altLang="zh-CN" sz="3200" b="1" dirty="0">
              <a:solidFill>
                <a:schemeClr val="tx2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2532" name="Text Box 4"/>
          <p:cNvSpPr txBox="1"/>
          <p:nvPr/>
        </p:nvSpPr>
        <p:spPr>
          <a:xfrm>
            <a:off x="957580" y="1003935"/>
            <a:ext cx="1671638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</a:rPr>
              <a:t>701-762</a:t>
            </a:r>
            <a:endParaRPr lang="en-US" altLang="zh-CN" sz="3200" b="1" dirty="0">
              <a:latin typeface="Arial" panose="020B0604020202020204" pitchFamily="34" charset="0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2"/>
          <a:stretch>
            <a:fillRect/>
          </a:stretch>
        </p:blipFill>
        <p:spPr>
          <a:xfrm>
            <a:off x="493078" y="2199323"/>
            <a:ext cx="2600325" cy="3609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5" name="Rectangle 7"/>
          <p:cNvSpPr>
            <a:spLocks noRot="1"/>
          </p:cNvSpPr>
          <p:nvPr/>
        </p:nvSpPr>
        <p:spPr>
          <a:xfrm>
            <a:off x="155575" y="97155"/>
            <a:ext cx="2770505" cy="5492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20000"/>
                    <a:lumOff val="80000"/>
                  </a:schemeClr>
                </a:solidFill>
              </a14:hiddenFill>
            </a:ext>
          </a:extLst>
        </p:spPr>
        <p:txBody>
          <a:bodyPr anchor="ctr"/>
          <a:p>
            <a:pPr algn="ctr"/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知人论世</a:t>
            </a:r>
            <a:endParaRPr lang="zh-CN" altLang="en-US" sz="40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177" name="Rectangle 9"/>
          <p:cNvSpPr/>
          <p:nvPr/>
        </p:nvSpPr>
        <p:spPr>
          <a:xfrm>
            <a:off x="127000" y="603885"/>
            <a:ext cx="3733165" cy="614108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/>
          <a:p>
            <a:pPr marL="342900" indent="-342900" algn="l">
              <a:lnSpc>
                <a:spcPct val="130000"/>
              </a:lnSpc>
              <a:spcBef>
                <a:spcPct val="20000"/>
              </a:spcBef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en-US" altLang="zh-CN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李白，字</a:t>
            </a:r>
            <a:r>
              <a:rPr lang="zh-CN" altLang="en-US" sz="3200" b="1" dirty="0">
                <a:solidFill>
                  <a:srgbClr val="FF33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太白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，号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青莲居士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唐代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著名的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浪漫主义诗人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，与杜甫齐名,世称“李杜”，有“</a:t>
            </a:r>
            <a:r>
              <a:rPr lang="zh-CN" altLang="en-US" sz="3200" b="1" dirty="0">
                <a:solidFill>
                  <a:srgbClr val="FF33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诗仙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”之称。</a:t>
            </a:r>
            <a:r>
              <a:rPr lang="zh-CN" altLang="en-US" sz="3200" b="1" dirty="0">
                <a:solidFill>
                  <a:srgbClr val="0033CC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抱负宏大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，想辅佐帝王，成就伟业。</a:t>
            </a:r>
            <a:endParaRPr lang="zh-CN" altLang="en-US" sz="3200" b="1" dirty="0"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7178" name="Text Box 10"/>
          <p:cNvSpPr txBox="1"/>
          <p:nvPr/>
        </p:nvSpPr>
        <p:spPr>
          <a:xfrm>
            <a:off x="4469765" y="3730625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701</a:t>
            </a:r>
            <a:endParaRPr lang="zh-CN" altLang="en-US" sz="2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79" name="Text Box 11"/>
          <p:cNvSpPr txBox="1"/>
          <p:nvPr/>
        </p:nvSpPr>
        <p:spPr>
          <a:xfrm>
            <a:off x="4469765" y="2968625"/>
            <a:ext cx="762000" cy="43656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CC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出生</a:t>
            </a:r>
            <a:endParaRPr lang="zh-CN" altLang="en-US" sz="2200" b="1" dirty="0">
              <a:solidFill>
                <a:srgbClr val="CC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0" name="Text Box 12"/>
          <p:cNvSpPr txBox="1"/>
          <p:nvPr/>
        </p:nvSpPr>
        <p:spPr>
          <a:xfrm>
            <a:off x="5460365" y="2968625"/>
            <a:ext cx="762000" cy="43656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CC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出蜀</a:t>
            </a:r>
            <a:endParaRPr lang="zh-CN" altLang="en-US" sz="2200" b="1" dirty="0">
              <a:solidFill>
                <a:srgbClr val="CC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1" name="Line 13"/>
          <p:cNvSpPr/>
          <p:nvPr/>
        </p:nvSpPr>
        <p:spPr>
          <a:xfrm>
            <a:off x="4393565" y="3578225"/>
            <a:ext cx="762000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182" name="Line 14"/>
          <p:cNvSpPr/>
          <p:nvPr/>
        </p:nvSpPr>
        <p:spPr>
          <a:xfrm>
            <a:off x="4774565" y="3425825"/>
            <a:ext cx="0" cy="304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83" name="Line 15"/>
          <p:cNvSpPr/>
          <p:nvPr/>
        </p:nvSpPr>
        <p:spPr>
          <a:xfrm>
            <a:off x="5765165" y="3425825"/>
            <a:ext cx="0" cy="304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84" name="Text Box 16"/>
          <p:cNvSpPr txBox="1"/>
          <p:nvPr/>
        </p:nvSpPr>
        <p:spPr>
          <a:xfrm>
            <a:off x="5384165" y="3730625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725</a:t>
            </a:r>
            <a:endParaRPr lang="zh-CN" altLang="en-US" sz="2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5" name="Text Box 17"/>
          <p:cNvSpPr txBox="1"/>
          <p:nvPr/>
        </p:nvSpPr>
        <p:spPr>
          <a:xfrm>
            <a:off x="6374765" y="1825625"/>
            <a:ext cx="457200" cy="14414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接诏入京</a:t>
            </a:r>
            <a:endParaRPr lang="zh-CN" altLang="en-US" sz="2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6" name="Line 18"/>
          <p:cNvSpPr/>
          <p:nvPr/>
        </p:nvSpPr>
        <p:spPr>
          <a:xfrm>
            <a:off x="6603365" y="3425825"/>
            <a:ext cx="0" cy="304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87" name="Text Box 19"/>
          <p:cNvSpPr txBox="1"/>
          <p:nvPr/>
        </p:nvSpPr>
        <p:spPr>
          <a:xfrm>
            <a:off x="6222365" y="3730625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742</a:t>
            </a:r>
            <a:endParaRPr lang="zh-CN" altLang="en-US" sz="2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8" name="Text Box 20"/>
          <p:cNvSpPr txBox="1"/>
          <p:nvPr/>
        </p:nvSpPr>
        <p:spPr>
          <a:xfrm>
            <a:off x="7060565" y="1825625"/>
            <a:ext cx="457200" cy="14414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赐金放还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89" name="Line 21"/>
          <p:cNvSpPr/>
          <p:nvPr/>
        </p:nvSpPr>
        <p:spPr>
          <a:xfrm>
            <a:off x="7289165" y="3273425"/>
            <a:ext cx="0" cy="53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190" name="Text Box 22"/>
          <p:cNvSpPr txBox="1"/>
          <p:nvPr/>
        </p:nvSpPr>
        <p:spPr>
          <a:xfrm>
            <a:off x="6908165" y="3730625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latin typeface="Arial" panose="020B0604020202020204" pitchFamily="34" charset="0"/>
                <a:ea typeface="黑体" panose="02010609060101010101" pitchFamily="49" charset="-122"/>
              </a:rPr>
              <a:t>744</a:t>
            </a:r>
            <a:endParaRPr lang="zh-CN" altLang="en-US" sz="2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1" name="Line 23"/>
          <p:cNvSpPr/>
          <p:nvPr/>
        </p:nvSpPr>
        <p:spPr>
          <a:xfrm>
            <a:off x="7289165" y="1444625"/>
            <a:ext cx="0" cy="3048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192" name="Text Box 24"/>
          <p:cNvSpPr txBox="1"/>
          <p:nvPr/>
        </p:nvSpPr>
        <p:spPr>
          <a:xfrm>
            <a:off x="6450965" y="987425"/>
            <a:ext cx="1676400" cy="43656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22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行路难</a:t>
            </a:r>
            <a:r>
              <a:rPr lang="en-US" altLang="zh-CN" sz="22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zh-CN" altLang="en-US" sz="2200" b="1" dirty="0">
              <a:solidFill>
                <a:srgbClr val="0099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3" name="Text Box 25"/>
          <p:cNvSpPr txBox="1"/>
          <p:nvPr/>
        </p:nvSpPr>
        <p:spPr>
          <a:xfrm>
            <a:off x="7595235" y="1637030"/>
            <a:ext cx="1141730" cy="163004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0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20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闻王昌龄左迁龙标遥有此寄</a:t>
            </a:r>
            <a:r>
              <a:rPr lang="en-US" altLang="zh-CN" sz="20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zh-CN" altLang="en-US" sz="2000" b="1" dirty="0">
              <a:solidFill>
                <a:srgbClr val="0099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4" name="Line 26"/>
          <p:cNvSpPr/>
          <p:nvPr/>
        </p:nvSpPr>
        <p:spPr>
          <a:xfrm>
            <a:off x="8279765" y="3273425"/>
            <a:ext cx="0" cy="53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195" name="Text Box 27"/>
          <p:cNvSpPr txBox="1"/>
          <p:nvPr/>
        </p:nvSpPr>
        <p:spPr>
          <a:xfrm>
            <a:off x="7898765" y="3730625"/>
            <a:ext cx="7620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  <a:r>
              <a:rPr lang="en-US" sz="2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49/753</a:t>
            </a:r>
            <a:endParaRPr lang="en-US" sz="2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6" name="Text Box 28"/>
          <p:cNvSpPr txBox="1"/>
          <p:nvPr/>
        </p:nvSpPr>
        <p:spPr>
          <a:xfrm>
            <a:off x="8813165" y="1825625"/>
            <a:ext cx="457200" cy="14414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安史之乱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7" name="Line 29"/>
          <p:cNvSpPr/>
          <p:nvPr/>
        </p:nvSpPr>
        <p:spPr>
          <a:xfrm>
            <a:off x="9041765" y="3273425"/>
            <a:ext cx="0" cy="53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198" name="Text Box 30"/>
          <p:cNvSpPr txBox="1"/>
          <p:nvPr/>
        </p:nvSpPr>
        <p:spPr>
          <a:xfrm>
            <a:off x="8660765" y="3730625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latin typeface="Arial" panose="020B0604020202020204" pitchFamily="34" charset="0"/>
                <a:ea typeface="黑体" panose="02010609060101010101" pitchFamily="49" charset="-122"/>
              </a:rPr>
              <a:t>755</a:t>
            </a:r>
            <a:endParaRPr lang="zh-CN" altLang="en-US" sz="2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199" name="Text Box 31"/>
          <p:cNvSpPr txBox="1"/>
          <p:nvPr/>
        </p:nvSpPr>
        <p:spPr>
          <a:xfrm>
            <a:off x="9422765" y="1749425"/>
            <a:ext cx="762635" cy="178371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流放夜郎，遇赦返回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200" name="Line 32"/>
          <p:cNvSpPr/>
          <p:nvPr/>
        </p:nvSpPr>
        <p:spPr>
          <a:xfrm>
            <a:off x="9727565" y="3273425"/>
            <a:ext cx="0" cy="53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201" name="Text Box 33"/>
          <p:cNvSpPr txBox="1"/>
          <p:nvPr/>
        </p:nvSpPr>
        <p:spPr>
          <a:xfrm>
            <a:off x="9346565" y="3730625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latin typeface="Arial" panose="020B0604020202020204" pitchFamily="34" charset="0"/>
                <a:ea typeface="黑体" panose="02010609060101010101" pitchFamily="49" charset="-122"/>
              </a:rPr>
              <a:t>759</a:t>
            </a:r>
            <a:endParaRPr lang="zh-CN" altLang="en-US" sz="2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202" name="Line 34"/>
          <p:cNvSpPr/>
          <p:nvPr/>
        </p:nvSpPr>
        <p:spPr>
          <a:xfrm>
            <a:off x="9727565" y="1444625"/>
            <a:ext cx="0" cy="3810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203" name="Text Box 35"/>
          <p:cNvSpPr txBox="1"/>
          <p:nvPr/>
        </p:nvSpPr>
        <p:spPr>
          <a:xfrm>
            <a:off x="8736965" y="911225"/>
            <a:ext cx="2209800" cy="43656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《</a:t>
            </a:r>
            <a:r>
              <a:rPr lang="zh-CN" altLang="en-US" sz="22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早发白帝城</a:t>
            </a:r>
            <a:r>
              <a:rPr lang="en-US" altLang="zh-CN" sz="2200" b="1" dirty="0">
                <a:solidFill>
                  <a:srgbClr val="0099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》</a:t>
            </a:r>
            <a:endParaRPr lang="zh-CN" altLang="en-US" sz="2200" b="1" dirty="0">
              <a:solidFill>
                <a:srgbClr val="0099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204" name="Text Box 36"/>
          <p:cNvSpPr txBox="1"/>
          <p:nvPr/>
        </p:nvSpPr>
        <p:spPr>
          <a:xfrm>
            <a:off x="10413365" y="1825625"/>
            <a:ext cx="457200" cy="14414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200" b="1" dirty="0">
                <a:solidFill>
                  <a:srgbClr val="0033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病逝当涂</a:t>
            </a:r>
            <a:endParaRPr lang="zh-CN" altLang="en-US" sz="2200" b="1" dirty="0">
              <a:solidFill>
                <a:srgbClr val="00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205" name="Line 37"/>
          <p:cNvSpPr/>
          <p:nvPr/>
        </p:nvSpPr>
        <p:spPr>
          <a:xfrm>
            <a:off x="10641965" y="3273425"/>
            <a:ext cx="0" cy="53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7206" name="Text Box 38"/>
          <p:cNvSpPr txBox="1"/>
          <p:nvPr/>
        </p:nvSpPr>
        <p:spPr>
          <a:xfrm>
            <a:off x="10260965" y="3730625"/>
            <a:ext cx="76200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200" b="1" dirty="0">
                <a:latin typeface="Arial" panose="020B0604020202020204" pitchFamily="34" charset="0"/>
                <a:ea typeface="黑体" panose="02010609060101010101" pitchFamily="49" charset="-122"/>
              </a:rPr>
              <a:t>762</a:t>
            </a:r>
            <a:endParaRPr lang="zh-CN" altLang="en-US" sz="2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76555" y="0"/>
            <a:ext cx="323405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latin typeface="华文隶书" panose="02010800040101010101" charset="-122"/>
                <a:ea typeface="华文隶书" panose="02010800040101010101" charset="-122"/>
              </a:rPr>
              <a:t>知人论世</a:t>
            </a:r>
            <a:endParaRPr lang="zh-CN" altLang="en-US" sz="3600" b="1"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3836670" y="172720"/>
            <a:ext cx="52603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 b="1">
                <a:latin typeface="华文隶书" panose="02010800040101010101" charset="-122"/>
                <a:ea typeface="华文隶书" panose="02010800040101010101" charset="-122"/>
              </a:rPr>
              <a:t>重视友情的李白</a:t>
            </a:r>
            <a:endParaRPr lang="zh-CN" altLang="en-US" sz="4800" b="1"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8430" y="1664970"/>
            <a:ext cx="7938135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桃花潭水深千尺，不及汪伦送我情。</a:t>
            </a:r>
            <a:endParaRPr lang="zh-CN" altLang="en-US" sz="2800" b="1"/>
          </a:p>
          <a:p>
            <a:r>
              <a:rPr lang="zh-CN" altLang="en-US" sz="2800" b="1"/>
              <a:t> </a:t>
            </a:r>
            <a:r>
              <a:rPr lang="en-US" altLang="zh-CN" sz="2800" b="1"/>
              <a:t>                            ——</a:t>
            </a:r>
            <a:r>
              <a:rPr lang="zh-CN" altLang="en-US" sz="2800" b="1"/>
              <a:t>《赠汪伦》</a:t>
            </a:r>
            <a:endParaRPr lang="zh-CN" altLang="en-US" sz="2800" b="1"/>
          </a:p>
          <a:p>
            <a:r>
              <a:rPr lang="zh-CN" altLang="en-US" sz="2800" b="1"/>
              <a:t>孤帆远影碧空尽，唯见长江天际流。</a:t>
            </a:r>
            <a:endParaRPr lang="zh-CN" altLang="en-US" sz="2800" b="1"/>
          </a:p>
          <a:p>
            <a:r>
              <a:rPr lang="zh-CN" altLang="en-US" sz="2800" b="1"/>
              <a:t> </a:t>
            </a:r>
            <a:r>
              <a:rPr lang="en-US" altLang="zh-CN" sz="2800" b="1"/>
              <a:t>               ——</a:t>
            </a:r>
            <a:r>
              <a:rPr lang="zh-CN" altLang="en-US" sz="2800" b="1"/>
              <a:t>《送孟浩然之广陵》</a:t>
            </a:r>
            <a:endParaRPr lang="zh-CN" altLang="en-US" sz="2800" b="1"/>
          </a:p>
          <a:p>
            <a:r>
              <a:rPr lang="zh-CN" altLang="en-US" sz="2800" b="1"/>
              <a:t>思君若汶水，浩荡寄南征。</a:t>
            </a:r>
            <a:endParaRPr lang="zh-CN" altLang="en-US" sz="2800" b="1"/>
          </a:p>
          <a:p>
            <a:r>
              <a:rPr lang="zh-CN" altLang="en-US" sz="2800" b="1"/>
              <a:t> </a:t>
            </a:r>
            <a:r>
              <a:rPr lang="en-US" altLang="zh-CN" sz="2800" b="1"/>
              <a:t>                ——</a:t>
            </a:r>
            <a:r>
              <a:rPr lang="zh-CN" altLang="en-US" sz="2800" b="1"/>
              <a:t>《沙丘城下寄杜甫》</a:t>
            </a:r>
            <a:endParaRPr lang="zh-CN" altLang="en-US" sz="2800" b="1"/>
          </a:p>
          <a:p>
            <a:r>
              <a:rPr lang="zh-CN" altLang="en-US" sz="2800" b="1"/>
              <a:t>挥手自兹去，萧萧班马鸣。</a:t>
            </a:r>
            <a:endParaRPr lang="zh-CN" altLang="en-US" sz="2800" b="1"/>
          </a:p>
          <a:p>
            <a:r>
              <a:rPr lang="zh-CN" altLang="en-US" sz="2800" b="1"/>
              <a:t> </a:t>
            </a:r>
            <a:r>
              <a:rPr lang="en-US" altLang="zh-CN" sz="2800" b="1"/>
              <a:t>                           ——</a:t>
            </a:r>
            <a:r>
              <a:rPr lang="zh-CN" altLang="en-US" sz="2800" b="1"/>
              <a:t>《赠友人》</a:t>
            </a:r>
            <a:endParaRPr lang="zh-CN" altLang="en-US" sz="2800" b="1"/>
          </a:p>
          <a:p>
            <a:endParaRPr lang="zh-CN" altLang="en-US" sz="2800" b="1"/>
          </a:p>
        </p:txBody>
      </p:sp>
      <p:pic>
        <p:nvPicPr>
          <p:cNvPr id="100" name="图片 99"/>
          <p:cNvPicPr/>
          <p:nvPr/>
        </p:nvPicPr>
        <p:blipFill>
          <a:blip r:embed="rId2"/>
          <a:stretch>
            <a:fillRect/>
          </a:stretch>
        </p:blipFill>
        <p:spPr>
          <a:xfrm>
            <a:off x="6396355" y="1535430"/>
            <a:ext cx="5481320" cy="42284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74" name="Rectangle 2"/>
          <p:cNvSpPr/>
          <p:nvPr/>
        </p:nvSpPr>
        <p:spPr>
          <a:xfrm>
            <a:off x="-635" y="147320"/>
            <a:ext cx="12061825" cy="51695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读诗的方法</a:t>
            </a:r>
            <a:r>
              <a:rPr lang="en-US" altLang="zh-CN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(</a:t>
            </a: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四读法</a:t>
            </a:r>
            <a:r>
              <a:rPr lang="en-US" altLang="zh-CN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endParaRPr lang="en-US" altLang="zh-CN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１．读标题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２．读作者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３．读内容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　①抓意象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②明意境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③懂手法</a:t>
            </a:r>
            <a:r>
              <a:rPr lang="en-US" altLang="zh-CN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④</a:t>
            </a: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体情感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４．读佳句</a:t>
            </a:r>
            <a:endParaRPr lang="zh-CN" altLang="en-US" sz="36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32" y="73429"/>
            <a:ext cx="8211328" cy="6144780"/>
          </a:xfrm>
          <a:prstGeom prst="rect">
            <a:avLst/>
          </a:prstGeom>
        </p:spPr>
      </p:pic>
      <p:pic>
        <p:nvPicPr>
          <p:cNvPr id="2" name="纯音乐 - 一首好听的古风纯音乐 - 纯音乐版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76304" y="-411480"/>
            <a:ext cx="356616" cy="356616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0" y="1415415"/>
            <a:ext cx="1219263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6000">
                <a:latin typeface="华文琥珀" panose="02010800040101010101" charset="-122"/>
                <a:ea typeface="华文琥珀" panose="02010800040101010101" charset="-122"/>
              </a:rPr>
              <a:t>闻王昌龄左迁至龙标遥有此寄</a:t>
            </a:r>
            <a:endParaRPr lang="zh-CN" altLang="en-US" sz="6000">
              <a:latin typeface="华文琥珀" panose="02010800040101010101" charset="-122"/>
              <a:ea typeface="华文琥珀" panose="02010800040101010101" charset="-122"/>
            </a:endParaRPr>
          </a:p>
          <a:p>
            <a:pPr algn="ctr"/>
            <a:endParaRPr lang="zh-CN" altLang="en-US" sz="6000">
              <a:latin typeface="华文琥珀" panose="02010800040101010101" charset="-122"/>
              <a:ea typeface="华文琥珀" panose="02010800040101010101" charset="-122"/>
            </a:endParaRPr>
          </a:p>
          <a:p>
            <a:pPr algn="ctr"/>
            <a:r>
              <a:rPr lang="zh-CN" altLang="en-US" sz="4800">
                <a:latin typeface="华文琥珀" panose="02010800040101010101" charset="-122"/>
                <a:ea typeface="华文琥珀" panose="02010800040101010101" charset="-122"/>
              </a:rPr>
              <a:t>李白（唐）</a:t>
            </a:r>
            <a:endParaRPr lang="zh-CN" altLang="en-US" sz="4800">
              <a:latin typeface="华文琥珀" panose="02010800040101010101" charset="-122"/>
              <a:ea typeface="华文琥珀" panose="020108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audio>
              <p:cMediaNode vol="80000" numSld="999" showWhenStopped="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32" y="73429"/>
            <a:ext cx="8211328" cy="614478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19735" y="668655"/>
            <a:ext cx="118592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800">
                <a:latin typeface="华文琥珀" panose="02010800040101010101" charset="-122"/>
                <a:ea typeface="华文琥珀" panose="02010800040101010101" charset="-122"/>
              </a:rPr>
              <a:t>闻王昌龄左迁龙标遥有此寄</a:t>
            </a:r>
            <a:endParaRPr lang="zh-CN" altLang="en-US" sz="4800">
              <a:latin typeface="华文琥珀" panose="02010800040101010101" charset="-122"/>
              <a:ea typeface="华文琥珀" panose="020108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98395" y="1842135"/>
            <a:ext cx="76854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3600" b="1">
                <a:solidFill>
                  <a:srgbClr val="000000"/>
                </a:solidFill>
                <a:latin typeface="Arial Narrow" panose="020B0606020202030204" pitchFamily="34" charset="0"/>
                <a:ea typeface="华文新魏" panose="02010800040101010101" pitchFamily="2" charset="-122"/>
                <a:sym typeface="+mn-ea"/>
              </a:rPr>
              <a:t>你从此诗的标题中知道了哪些信息？ </a:t>
            </a:r>
            <a:endParaRPr lang="zh-CN" altLang="en-US" sz="3600"/>
          </a:p>
        </p:txBody>
      </p:sp>
      <p:sp>
        <p:nvSpPr>
          <p:cNvPr id="6" name="文本框 5"/>
          <p:cNvSpPr txBox="1"/>
          <p:nvPr/>
        </p:nvSpPr>
        <p:spPr>
          <a:xfrm>
            <a:off x="2266950" y="2679700"/>
            <a:ext cx="700722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266700">
              <a:spcAft>
                <a:spcPts val="0"/>
              </a:spcAft>
              <a:defRPr/>
            </a:pPr>
            <a:r>
              <a:rPr lang="zh-CN" altLang="en-US" sz="36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朋友：王昌龄  </a:t>
            </a:r>
            <a:endParaRPr lang="zh-CN" altLang="en-US" sz="3600" b="1" kern="1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  <a:p>
            <a:pPr indent="266700">
              <a:spcAft>
                <a:spcPts val="0"/>
              </a:spcAft>
              <a:defRPr/>
            </a:pPr>
            <a:r>
              <a:rPr lang="zh-CN" altLang="en-US" sz="36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左迁  </a:t>
            </a:r>
            <a:endParaRPr lang="zh-CN" altLang="en-US" sz="3600" b="1" kern="1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  <a:p>
            <a:pPr indent="266700">
              <a:spcAft>
                <a:spcPts val="0"/>
              </a:spcAft>
              <a:defRPr/>
            </a:pPr>
            <a:r>
              <a:rPr lang="zh-CN" altLang="en-US" sz="36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龙标       </a:t>
            </a:r>
            <a:endParaRPr lang="zh-CN" altLang="en-US" sz="3600" b="1" kern="1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  <a:p>
            <a:pPr indent="266700">
              <a:spcAft>
                <a:spcPts val="0"/>
              </a:spcAft>
              <a:defRPr/>
            </a:pPr>
            <a:r>
              <a:rPr lang="zh-CN" altLang="en-US" sz="36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寄</a:t>
            </a:r>
            <a:endParaRPr lang="zh-CN" altLang="en-US" sz="3600"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122" name="矩形 4"/>
          <p:cNvSpPr/>
          <p:nvPr/>
        </p:nvSpPr>
        <p:spPr>
          <a:xfrm>
            <a:off x="247650" y="1078230"/>
            <a:ext cx="7710805" cy="46774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auto">
              <a:lnSpc>
                <a:spcPct val="100000"/>
              </a:lnSpc>
              <a:buNone/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2400" b="1" dirty="0">
                <a:sym typeface="+mn-ea"/>
              </a:rPr>
              <a:t>王昌龄，盛唐著名</a:t>
            </a:r>
            <a:r>
              <a:rPr lang="zh-CN" altLang="en-US" sz="2400" b="1" dirty="0">
                <a:solidFill>
                  <a:srgbClr val="CC0000"/>
                </a:solidFill>
                <a:sym typeface="+mn-ea"/>
              </a:rPr>
              <a:t>边塞诗人</a:t>
            </a:r>
            <a:r>
              <a:rPr lang="zh-CN" altLang="en-US" sz="2400" b="1" dirty="0">
                <a:sym typeface="+mn-ea"/>
              </a:rPr>
              <a:t>，擅长写边塞诗和送别诗，其诗以七绝见长，后人誉为“</a:t>
            </a:r>
            <a:r>
              <a:rPr lang="zh-CN" altLang="en-US" sz="2400" b="1" dirty="0">
                <a:solidFill>
                  <a:srgbClr val="CC0000"/>
                </a:solidFill>
                <a:sym typeface="+mn-ea"/>
              </a:rPr>
              <a:t>七绝圣手</a:t>
            </a:r>
            <a:r>
              <a:rPr lang="zh-CN" altLang="en-US" sz="2400" b="1" dirty="0">
                <a:sym typeface="+mn-ea"/>
              </a:rPr>
              <a:t>”。 他的边塞诗</a:t>
            </a:r>
            <a:r>
              <a:rPr lang="zh-CN" altLang="en-US" sz="2400" b="1" dirty="0">
                <a:solidFill>
                  <a:srgbClr val="CC0000"/>
                </a:solidFill>
                <a:sym typeface="+mn-ea"/>
              </a:rPr>
              <a:t>气势雄浑，格调高昂</a:t>
            </a:r>
            <a:r>
              <a:rPr lang="zh-CN" altLang="en-US" sz="2400" b="1" dirty="0">
                <a:sym typeface="+mn-ea"/>
              </a:rPr>
              <a:t>，充满了积极向上的精神，他的送别诗不重伤离重慰别，格调高昂爽朗大气。</a:t>
            </a:r>
            <a:endParaRPr lang="zh-CN" altLang="en-US" sz="2400" b="1" dirty="0"/>
          </a:p>
          <a:p>
            <a:pPr fontAlgn="auto">
              <a:lnSpc>
                <a:spcPct val="100000"/>
              </a:lnSpc>
              <a:buNone/>
            </a:pPr>
            <a:r>
              <a:rPr lang="zh-CN" altLang="en-US" sz="2400" b="1" dirty="0">
                <a:sym typeface="+mn-ea"/>
              </a:rPr>
              <a:t>     早年贫贱，困于农耕，年近不惑，始中进士。在京城长安做官，天宝年间他被贬到龙标做龙标尉，世称</a:t>
            </a:r>
            <a:r>
              <a:rPr lang="zh-CN" altLang="en-US" sz="2400" b="1" dirty="0">
                <a:solidFill>
                  <a:srgbClr val="CC0000"/>
                </a:solidFill>
                <a:sym typeface="+mn-ea"/>
              </a:rPr>
              <a:t>王龙标。</a:t>
            </a:r>
            <a:endParaRPr lang="zh-CN" altLang="en-US" sz="2400" b="1" dirty="0">
              <a:solidFill>
                <a:srgbClr val="CC0000"/>
              </a:solidFill>
            </a:endParaRPr>
          </a:p>
          <a:p>
            <a:pPr fontAlgn="auto">
              <a:lnSpc>
                <a:spcPct val="100000"/>
              </a:lnSpc>
              <a:spcBef>
                <a:spcPts val="1200"/>
              </a:spcBef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b="1" dirty="0"/>
              <a:t>天宝初年，李白在长安供奉翰林时，与他便有密切的交往。他的性格与李白的傲岸不羁有着相似之处。据说李白从天宝三年离京漫游，到扬州时，听到王昌龄被贬龙标尉这个不幸的消息，便题诗抒怀，遥寄给远方的友人。</a:t>
            </a:r>
            <a:endParaRPr lang="zh-CN" altLang="en-US" sz="2400" b="1" dirty="0"/>
          </a:p>
        </p:txBody>
      </p:sp>
      <p:sp>
        <p:nvSpPr>
          <p:cNvPr id="2" name="文本框 1"/>
          <p:cNvSpPr txBox="1"/>
          <p:nvPr/>
        </p:nvSpPr>
        <p:spPr>
          <a:xfrm>
            <a:off x="420370" y="141605"/>
            <a:ext cx="29102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王昌龄</a:t>
            </a:r>
            <a:endParaRPr lang="zh-CN" altLang="en-US" sz="3600" b="1"/>
          </a:p>
        </p:txBody>
      </p:sp>
      <p:sp>
        <p:nvSpPr>
          <p:cNvPr id="3" name="文本框 2"/>
          <p:cNvSpPr txBox="1"/>
          <p:nvPr/>
        </p:nvSpPr>
        <p:spPr>
          <a:xfrm>
            <a:off x="8558530" y="1078230"/>
            <a:ext cx="3039110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华文楷体" panose="02010600040101010101" pitchFamily="2" charset="-122"/>
                <a:ea typeface="华文楷体" panose="02010600040101010101" pitchFamily="2" charset="-122"/>
              </a:rPr>
              <a:t>《出塞》</a:t>
            </a:r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>
                <a:latin typeface="华文楷体" panose="02010600040101010101" pitchFamily="2" charset="-122"/>
                <a:ea typeface="华文楷体" panose="02010600040101010101" pitchFamily="2" charset="-122"/>
              </a:rPr>
              <a:t>秦时明月汉时关，</a:t>
            </a:r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>
                <a:latin typeface="华文楷体" panose="02010600040101010101" pitchFamily="2" charset="-122"/>
                <a:ea typeface="华文楷体" panose="02010600040101010101" pitchFamily="2" charset="-122"/>
              </a:rPr>
              <a:t>万里长征人未还。</a:t>
            </a:r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>
                <a:latin typeface="华文楷体" panose="02010600040101010101" pitchFamily="2" charset="-122"/>
                <a:ea typeface="华文楷体" panose="02010600040101010101" pitchFamily="2" charset="-122"/>
              </a:rPr>
              <a:t>但使龙城飞将在，</a:t>
            </a:r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>
                <a:latin typeface="华文楷体" panose="02010600040101010101" pitchFamily="2" charset="-122"/>
                <a:ea typeface="华文楷体" panose="02010600040101010101" pitchFamily="2" charset="-122"/>
              </a:rPr>
              <a:t>不教胡马度阴山。</a:t>
            </a:r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>
                <a:latin typeface="华文楷体" panose="02010600040101010101" pitchFamily="2" charset="-122"/>
                <a:ea typeface="华文楷体" panose="02010600040101010101" pitchFamily="2" charset="-122"/>
              </a:rPr>
              <a:t>黄沙百战穿金甲，</a:t>
            </a:r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>
                <a:latin typeface="华文楷体" panose="02010600040101010101" pitchFamily="2" charset="-122"/>
                <a:ea typeface="华文楷体" panose="02010600040101010101" pitchFamily="2" charset="-122"/>
              </a:rPr>
              <a:t>不破楼兰终不还！</a:t>
            </a:r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>
                <a:latin typeface="华文楷体" panose="02010600040101010101" pitchFamily="2" charset="-122"/>
                <a:ea typeface="华文楷体" panose="02010600040101010101" pitchFamily="2" charset="-122"/>
              </a:rPr>
              <a:t>洛阳亲友如相问，</a:t>
            </a:r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>
                <a:latin typeface="华文楷体" panose="02010600040101010101" pitchFamily="2" charset="-122"/>
                <a:ea typeface="华文楷体" panose="02010600040101010101" pitchFamily="2" charset="-122"/>
              </a:rPr>
              <a:t>一片冰心在玉壶。</a:t>
            </a:r>
            <a:endParaRPr lang="zh-CN" altLang="en-US" sz="24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8138160" y="0"/>
            <a:ext cx="0" cy="683450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032" y="73429"/>
            <a:ext cx="8211328" cy="614478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66370" y="625475"/>
            <a:ext cx="118592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800">
                <a:latin typeface="华文琥珀" panose="02010800040101010101" charset="-122"/>
                <a:ea typeface="华文琥珀" panose="02010800040101010101" charset="-122"/>
              </a:rPr>
              <a:t>闻王昌龄左迁龙标遥有此寄</a:t>
            </a:r>
            <a:endParaRPr lang="zh-CN" altLang="en-US" sz="4800">
              <a:latin typeface="华文琥珀" panose="02010800040101010101" charset="-122"/>
              <a:ea typeface="华文琥珀" panose="020108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98395" y="1842135"/>
            <a:ext cx="76854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3600" b="1">
                <a:solidFill>
                  <a:srgbClr val="000000"/>
                </a:solidFill>
                <a:latin typeface="Arial Narrow" panose="020B0606020202030204" pitchFamily="34" charset="0"/>
                <a:ea typeface="华文新魏" panose="02010800040101010101" pitchFamily="2" charset="-122"/>
                <a:sym typeface="+mn-ea"/>
              </a:rPr>
              <a:t>你从此诗的标题中知道了哪些信息？ </a:t>
            </a:r>
            <a:endParaRPr lang="zh-CN" altLang="en-US" sz="3600"/>
          </a:p>
        </p:txBody>
      </p:sp>
      <p:sp>
        <p:nvSpPr>
          <p:cNvPr id="6" name="文本框 5"/>
          <p:cNvSpPr txBox="1"/>
          <p:nvPr/>
        </p:nvSpPr>
        <p:spPr>
          <a:xfrm>
            <a:off x="2169795" y="2637155"/>
            <a:ext cx="7007225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266700">
              <a:spcAft>
                <a:spcPts val="0"/>
              </a:spcAft>
              <a:defRPr/>
            </a:pP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朋友：王昌龄  </a:t>
            </a:r>
            <a:endParaRPr lang="zh-CN" altLang="en-US" sz="3200" b="1" kern="1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  <a:p>
            <a:pPr indent="266700">
              <a:spcAft>
                <a:spcPts val="0"/>
              </a:spcAft>
              <a:defRPr/>
            </a:pP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左迁：</a:t>
            </a: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降职     </a:t>
            </a:r>
            <a:endParaRPr lang="zh-CN" altLang="en-US" sz="3200" b="1" kern="1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  <a:p>
            <a:pPr indent="266700">
              <a:spcAft>
                <a:spcPts val="0"/>
              </a:spcAft>
              <a:defRPr/>
            </a:pP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右迁：升职</a:t>
            </a: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  </a:t>
            </a:r>
            <a:endParaRPr lang="zh-CN" altLang="en-US" sz="3200" b="1" kern="1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  <a:p>
            <a:pPr indent="266700">
              <a:spcAft>
                <a:spcPts val="0"/>
              </a:spcAft>
              <a:defRPr/>
            </a:pP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龙标：地名（湖南黔阳县）</a:t>
            </a:r>
            <a:endParaRPr lang="zh-CN" altLang="en-US" sz="3200" b="1" kern="1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  <a:p>
            <a:pPr indent="266700">
              <a:spcAft>
                <a:spcPts val="0"/>
              </a:spcAft>
              <a:defRPr/>
            </a:pP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遥： </a:t>
            </a: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遥远</a:t>
            </a: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      </a:t>
            </a:r>
            <a:endParaRPr lang="zh-CN" altLang="en-US" sz="3200" b="1" kern="1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  <a:sym typeface="+mn-ea"/>
            </a:endParaRPr>
          </a:p>
          <a:p>
            <a:pPr indent="266700">
              <a:spcAft>
                <a:spcPts val="0"/>
              </a:spcAft>
              <a:defRPr/>
            </a:pP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此寄：</a:t>
            </a:r>
            <a:r>
              <a:rPr lang="zh-CN" altLang="en-US" sz="3200" b="1" kern="1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华文楷体" panose="02010600040101010101" pitchFamily="2" charset="-122"/>
                <a:sym typeface="+mn-ea"/>
              </a:rPr>
              <a:t>这首诗篇</a:t>
            </a:r>
            <a:endParaRPr lang="zh-CN" altLang="en-US" sz="3200" b="1" kern="1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  <a:p>
            <a:pPr indent="266700">
              <a:spcAft>
                <a:spcPts val="0"/>
              </a:spcAft>
              <a:defRPr/>
            </a:pPr>
            <a:endParaRPr lang="zh-CN" altLang="en-US" sz="3200">
              <a:latin typeface="华文楷体" panose="02010600040101010101" pitchFamily="2" charset="-122"/>
              <a:ea typeface="华文楷体" panose="02010600040101010101" pitchFamily="2" charset="-122"/>
              <a:cs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194" name="矩形 1"/>
          <p:cNvSpPr/>
          <p:nvPr/>
        </p:nvSpPr>
        <p:spPr>
          <a:xfrm>
            <a:off x="3941445" y="-96520"/>
            <a:ext cx="5997575" cy="5852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lnSpc>
                <a:spcPct val="18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闻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王昌龄左迁龙标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遥有此寄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8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李白（唐）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80000"/>
              </a:lnSpc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杨花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落尽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子规啼，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80000"/>
              </a:lnSpc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闻道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龙标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过五溪。 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80000"/>
              </a:lnSpc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我寄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愁心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与明月，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80000"/>
              </a:lnSpc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随君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直到</a:t>
            </a:r>
            <a:r>
              <a:rPr lang="en-US" altLang="zh-CN" sz="36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夜郎西。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5725" y="129540"/>
            <a:ext cx="47212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华文隶书" panose="02010800040101010101" charset="-122"/>
                <a:ea typeface="华文隶书" panose="02010800040101010101" charset="-122"/>
                <a:sym typeface="+mn-ea"/>
              </a:rPr>
              <a:t>朗读诗歌，划分节奏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829945" y="1892300"/>
            <a:ext cx="323342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如果要在某个地方加一个</a:t>
            </a:r>
            <a:r>
              <a:rPr lang="en-US" altLang="zh-CN" sz="2800">
                <a:solidFill>
                  <a:srgbClr val="FF0000"/>
                </a:solidFill>
              </a:rPr>
              <a:t>“</a:t>
            </a:r>
            <a:r>
              <a:rPr lang="zh-CN" altLang="en-US" sz="2800">
                <a:solidFill>
                  <a:srgbClr val="FF0000"/>
                </a:solidFill>
              </a:rPr>
              <a:t>哎</a:t>
            </a:r>
            <a:r>
              <a:rPr lang="en-US" altLang="zh-CN" sz="2800">
                <a:solidFill>
                  <a:srgbClr val="FF0000"/>
                </a:solidFill>
              </a:rPr>
              <a:t>”</a:t>
            </a:r>
            <a:r>
              <a:rPr lang="zh-CN" altLang="en-US" sz="2800"/>
              <a:t>，你会加在哪里？为什么？加上以后试着读一下，揣摩诗人情感。</a:t>
            </a:r>
            <a:endParaRPr lang="zh-CN" altLang="en-US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5725" y="129540"/>
            <a:ext cx="51092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华文隶书" panose="02010800040101010101" charset="-122"/>
                <a:ea typeface="华文隶书" panose="02010800040101010101" charset="-122"/>
                <a:sym typeface="+mn-ea"/>
              </a:rPr>
              <a:t>标注注释，理解文意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2145030" y="629920"/>
            <a:ext cx="8837930" cy="45916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zh-CN" sz="32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     </a:t>
            </a:r>
            <a:r>
              <a:rPr lang="zh-CN" altLang="en-US" sz="32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杨花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落尽</a:t>
            </a:r>
            <a:r>
              <a:rPr lang="zh-CN" altLang="en-US" sz="32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子规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啼，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zh-CN" altLang="en-US" sz="2800" b="1" dirty="0">
                <a:solidFill>
                  <a:srgbClr val="00B0F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柳絮飘落满天飞舞，</a:t>
            </a:r>
            <a:r>
              <a:rPr lang="zh-CN" altLang="en-US" sz="2800" b="1" dirty="0">
                <a:solidFill>
                  <a:srgbClr val="00B0F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杜鹃声声哀啼</a:t>
            </a:r>
            <a:endParaRPr lang="zh-CN" altLang="en-US" sz="2800" b="1" dirty="0">
              <a:solidFill>
                <a:srgbClr val="00B0F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zh-CN" sz="32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     </a:t>
            </a:r>
            <a:r>
              <a:rPr lang="zh-CN" altLang="en-US" sz="32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闻道龙标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过五溪。</a:t>
            </a:r>
            <a:endParaRPr lang="zh-CN" altLang="en-US" sz="3200" b="1" noProof="0">
              <a:ln>
                <a:noFill/>
              </a:ln>
              <a:effectLst/>
              <a:uLnTx/>
              <a:uFillTx/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zh-CN" altLang="en-US" sz="2800" b="1" dirty="0">
                <a:solidFill>
                  <a:srgbClr val="00B0F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听说</a:t>
            </a:r>
            <a:r>
              <a:rPr lang="zh-CN" altLang="en-US" sz="2800" b="1" dirty="0">
                <a:solidFill>
                  <a:srgbClr val="00B0F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您（王昌龄）被贬龙标要跋涉五溪</a:t>
            </a:r>
            <a:endParaRPr lang="zh-CN" altLang="en-US" sz="2800" b="1" dirty="0">
              <a:solidFill>
                <a:srgbClr val="00B0F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     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我寄愁心与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明月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zh-CN" sz="2800" b="1" dirty="0">
                <a:solidFill>
                  <a:srgbClr val="00B0F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      </a:t>
            </a:r>
            <a:r>
              <a:rPr lang="zh-CN" altLang="en-US" sz="2800" b="1" dirty="0">
                <a:solidFill>
                  <a:srgbClr val="00B0F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把我的思念与担忧托付给明月，</a:t>
            </a:r>
            <a:endParaRPr lang="zh-CN" altLang="en-US" sz="2800" b="1" dirty="0">
              <a:solidFill>
                <a:srgbClr val="00B0F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Arial" panose="020B0604020202020204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zh-CN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     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随君直到夜郎西。</a:t>
            </a:r>
            <a:endParaRPr lang="zh-CN" altLang="en-US" sz="3200" b="1" noProof="0">
              <a:ln>
                <a:noFill/>
              </a:ln>
              <a:effectLst/>
              <a:uLnTx/>
              <a:uFillTx/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zh-CN" sz="2800" b="1" dirty="0">
                <a:solidFill>
                  <a:srgbClr val="00B0F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          </a:t>
            </a:r>
            <a:r>
              <a:rPr lang="zh-CN" altLang="en-US" sz="2800" b="1" dirty="0">
                <a:solidFill>
                  <a:srgbClr val="00B0F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Arial" panose="020B0604020202020204" pitchFamily="34" charset="0"/>
              </a:rPr>
              <a:t>伴随您奔赴夜郎之西</a:t>
            </a:r>
            <a:endParaRPr lang="zh-CN" altLang="en-US" sz="2800" b="1" dirty="0">
              <a:solidFill>
                <a:srgbClr val="00B0F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endParaRPr lang="zh-CN" altLang="en-US" sz="3200"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5725" y="129540"/>
            <a:ext cx="47212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华文隶书" panose="02010800040101010101" charset="-122"/>
                <a:ea typeface="华文隶书" panose="02010800040101010101" charset="-122"/>
                <a:sym typeface="+mn-ea"/>
              </a:rPr>
              <a:t>诗句赏析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1994535" y="1090295"/>
            <a:ext cx="8202295" cy="3781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zh-CN" altLang="en-US" sz="32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桃花盛开喜鹊</a:t>
            </a: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啼，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闻道龙标过五溪。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我寄愁心与</a:t>
            </a:r>
            <a:r>
              <a:rPr lang="zh-CN" altLang="en-US" sz="32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太阳，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随君直到夜郎西</a:t>
            </a:r>
            <a:r>
              <a:rPr lang="zh-CN" altLang="en-US" sz="3200" b="1" noProof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sym typeface="+mn-ea"/>
              </a:rPr>
              <a:t>。</a:t>
            </a:r>
            <a:endParaRPr lang="zh-CN" altLang="en-US" sz="3200">
              <a:effectLst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57650" y="191135"/>
            <a:ext cx="40754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改一改，你觉得好吗？</a:t>
            </a:r>
            <a:endParaRPr lang="zh-CN" altLang="en-US" sz="28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0" y="161925"/>
            <a:ext cx="47212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文化常识</a:t>
            </a:r>
            <a:r>
              <a:rPr lang="en-US" altLang="zh-CN" sz="3200"/>
              <a:t>——</a:t>
            </a:r>
            <a:r>
              <a:rPr lang="zh-CN" altLang="en-US" sz="3200"/>
              <a:t>诗歌意象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0" y="745490"/>
            <a:ext cx="8451850" cy="60007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266700"/>
            <a:r>
              <a:rPr lang="zh-CN" altLang="en-US" sz="2400" b="1">
                <a:solidFill>
                  <a:srgbClr val="FF0000"/>
                </a:solidFill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一、杨花（柳）：常用于离别，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留恋、不舍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；飘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泊不定的凄凉。</a:t>
            </a:r>
            <a:r>
              <a:rPr lang="zh-CN" altLang="en-US" sz="2400" b="1"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杨花即柳絮，柳谐音“留”，古人常用来折柳赠人，表达留恋、不舍之情。柳絮纷飞，还给人一种飘泊不定的凄凉之感。</a:t>
            </a:r>
            <a:endParaRPr lang="zh-CN" altLang="en-US" sz="2400" b="1">
              <a:latin typeface="Calibri" panose="020F0502020204030204" charset="0"/>
              <a:cs typeface="Times New Roman" panose="02020603050405020304" pitchFamily="18" charset="0"/>
            </a:endParaRPr>
          </a:p>
          <a:p>
            <a:pPr indent="266700"/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  <a:sym typeface="+mn-ea"/>
              </a:rPr>
              <a:t>杨柳岸晓风残月。</a:t>
            </a:r>
            <a:endParaRPr lang="zh-CN" altLang="en-US" sz="2400" b="1">
              <a:latin typeface="仿宋" panose="02010609060101010101" charset="-122"/>
              <a:ea typeface="仿宋" panose="02010609060101010101" charset="-122"/>
              <a:cs typeface="Times New Roman" panose="02020603050405020304" pitchFamily="18" charset="0"/>
            </a:endParaRPr>
          </a:p>
          <a:p>
            <a:pPr indent="266700"/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  <a:sym typeface="+mn-ea"/>
              </a:rPr>
              <a:t>翠色折不尽，离情生更多。</a:t>
            </a:r>
            <a:endParaRPr lang="zh-CN" altLang="en-US" sz="2400" b="1">
              <a:latin typeface="仿宋" panose="02010609060101010101" charset="-122"/>
              <a:ea typeface="仿宋" panose="02010609060101010101" charset="-122"/>
              <a:cs typeface="Times New Roman" panose="02020603050405020304" pitchFamily="18" charset="0"/>
            </a:endParaRPr>
          </a:p>
          <a:p>
            <a:pPr indent="266700"/>
            <a:r>
              <a:rPr lang="zh-CN" altLang="en-US" sz="2400" b="1">
                <a:solidFill>
                  <a:srgbClr val="FF0000"/>
                </a:solidFill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二、子规</a:t>
            </a:r>
            <a:r>
              <a:rPr lang="en-US" altLang="zh-CN" sz="2400" b="1">
                <a:solidFill>
                  <a:srgbClr val="FF0000"/>
                </a:solidFill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\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杜鹃：叫声凄凉</a:t>
            </a:r>
            <a:r>
              <a:rPr lang="zh-CN" altLang="en-US" sz="2400" b="1"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en-US" sz="2400" b="1">
                <a:solidFill>
                  <a:srgbClr val="FF0000"/>
                </a:solidFill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悲情之鸟。</a:t>
            </a:r>
            <a:r>
              <a:rPr lang="zh-CN" altLang="en-US" sz="2400" b="1"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有“不如归去”之意。相传它是望帝杜宇死后的化身，杜宇是历史上的开明皇帝，当他看到鳖相治水有功，百姓安居乐业，便主动让王位给他，他自己不久就去世了。他死后便化作杜鹃鸟，日夜啼叫，古人用来作为悲情之鸟。</a:t>
            </a:r>
            <a:endParaRPr lang="zh-CN" altLang="en-US" sz="2400" b="1">
              <a:latin typeface="Calibri" panose="020F0502020204030204" charset="0"/>
              <a:cs typeface="Times New Roman" panose="02020603050405020304" pitchFamily="18" charset="0"/>
            </a:endParaRPr>
          </a:p>
          <a:p>
            <a:pPr indent="266700"/>
            <a:r>
              <a:rPr lang="zh-CN" altLang="zh-CN" sz="2400" b="1">
                <a:solidFill>
                  <a:srgbClr val="FF0000"/>
                </a:solidFill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  <a:sym typeface="+mn-ea"/>
              </a:rPr>
              <a:t>其间旦暮闻何物，杜鹃啼血猿哀鸣。</a:t>
            </a:r>
            <a:endParaRPr lang="zh-CN" altLang="en-US" sz="2400" b="1">
              <a:latin typeface="仿宋" panose="02010609060101010101" charset="-122"/>
              <a:ea typeface="仿宋" panose="02010609060101010101" charset="-122"/>
              <a:cs typeface="Times New Roman" panose="02020603050405020304" pitchFamily="18" charset="0"/>
            </a:endParaRPr>
          </a:p>
          <a:p>
            <a:pPr indent="266700"/>
            <a:r>
              <a:rPr lang="zh-CN" altLang="en-US" sz="2400" b="1">
                <a:solidFill>
                  <a:srgbClr val="FF0000"/>
                </a:solidFill>
                <a:latin typeface="Calibri" panose="020F0502020204030204" charset="0"/>
                <a:cs typeface="Times New Roman" panose="02020603050405020304" pitchFamily="18" charset="0"/>
                <a:sym typeface="+mn-ea"/>
              </a:rPr>
              <a:t>三、明月：</a:t>
            </a:r>
            <a:r>
              <a:rPr lang="zh-CN" altLang="en-US" sz="2400" b="1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思乡、怀旧、念远</a:t>
            </a:r>
            <a:r>
              <a:rPr lang="zh-CN" altLang="en-US" sz="2400" b="1">
                <a:latin typeface="Arial" panose="020B0604020202020204" pitchFamily="34" charset="0"/>
                <a:sym typeface="+mn-ea"/>
              </a:rPr>
              <a:t>之意。</a:t>
            </a:r>
            <a:endParaRPr kumimoji="0" lang="zh-CN" altLang="en-US" sz="2400" b="1">
              <a:latin typeface="Arial" panose="020B0604020202020204" pitchFamily="34" charset="0"/>
              <a:sym typeface="+mn-ea"/>
            </a:endParaRPr>
          </a:p>
          <a:p>
            <a:pPr indent="266700"/>
            <a:r>
              <a:rPr lang="zh-CN" altLang="en-US" sz="2400" b="1">
                <a:latin typeface="Arial" panose="020B0604020202020204" pitchFamily="34" charset="0"/>
                <a:sym typeface="+mn-ea"/>
              </a:rPr>
              <a:t>明月升起，远隔两地的亲友都能同时看到它，千里可共，因而人们望月时容易想起远方的亲朋和故乡。故明月有思乡、怀旧、念远之意</a:t>
            </a:r>
            <a:r>
              <a:rPr lang="zh-CN" altLang="en-US" sz="2400" b="1">
                <a:latin typeface="Arial" panose="020B0604020202020204" pitchFamily="34" charset="0"/>
                <a:sym typeface="+mn-ea"/>
              </a:rPr>
              <a:t> 。</a:t>
            </a:r>
            <a:endParaRPr lang="zh-CN" altLang="en-US" sz="2400" b="1">
              <a:latin typeface="Arial" panose="020B0604020202020204" pitchFamily="34" charset="0"/>
              <a:sym typeface="+mn-ea"/>
            </a:endParaRPr>
          </a:p>
          <a:p>
            <a:pPr indent="266700"/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  <a:sym typeface="+mn-ea"/>
              </a:rPr>
              <a:t>举头望明月，低头思故乡。</a:t>
            </a:r>
            <a:endParaRPr lang="zh-CN" altLang="en-US" sz="2400" b="1">
              <a:latin typeface="仿宋" panose="02010609060101010101" charset="-122"/>
              <a:ea typeface="仿宋" panose="02010609060101010101" charset="-122"/>
              <a:cs typeface="Times New Roman" panose="02020603050405020304" pitchFamily="18" charset="0"/>
            </a:endParaRPr>
          </a:p>
        </p:txBody>
      </p:sp>
      <p:pic>
        <p:nvPicPr>
          <p:cNvPr id="102" name="图片 101"/>
          <p:cNvPicPr/>
          <p:nvPr/>
        </p:nvPicPr>
        <p:blipFill>
          <a:blip r:embed="rId2"/>
          <a:stretch>
            <a:fillRect/>
          </a:stretch>
        </p:blipFill>
        <p:spPr>
          <a:xfrm>
            <a:off x="8578215" y="745490"/>
            <a:ext cx="3527425" cy="26454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" name="图片 102"/>
          <p:cNvPicPr/>
          <p:nvPr/>
        </p:nvPicPr>
        <p:blipFill>
          <a:blip r:embed="rId3"/>
          <a:stretch>
            <a:fillRect/>
          </a:stretch>
        </p:blipFill>
        <p:spPr>
          <a:xfrm>
            <a:off x="8527415" y="3604895"/>
            <a:ext cx="3629025" cy="30657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9158" name="Text Box 6"/>
          <p:cNvSpPr txBox="1">
            <a:spLocks noChangeArrowheads="1"/>
          </p:cNvSpPr>
          <p:nvPr/>
        </p:nvSpPr>
        <p:spPr bwMode="auto">
          <a:xfrm>
            <a:off x="0" y="1476375"/>
            <a:ext cx="11848465" cy="16414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p>
            <a:pPr indent="266700" algn="l">
              <a:lnSpc>
                <a:spcPct val="120000"/>
              </a:lnSpc>
              <a:buClrTx/>
              <a:buSzTx/>
              <a:buFontTx/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一.</a:t>
            </a:r>
            <a:r>
              <a:rPr lang="zh-CN" altLang="en-US" sz="2800" b="1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杨花、子规（啼）</a:t>
            </a: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点明暮春时节；</a:t>
            </a:r>
            <a:endParaRPr lang="zh-CN" altLang="en-US" sz="2800" b="1">
              <a:solidFill>
                <a:srgbClr val="FF0000"/>
              </a:solidFill>
              <a:latin typeface="+mn-ea"/>
              <a:ea typeface="+mn-ea"/>
              <a:cs typeface="+mn-ea"/>
            </a:endParaRPr>
          </a:p>
          <a:p>
            <a:pPr indent="266700" algn="l">
              <a:lnSpc>
                <a:spcPct val="120000"/>
              </a:lnSpc>
              <a:buClrTx/>
              <a:buSzTx/>
              <a:buFontTx/>
            </a:pP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二、渲染了无限悲凉感伤的气氛，表达了对朋友悲惨命运的忧虑，及对朋友恳切的思念</a:t>
            </a: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  <a:cs typeface="+mn-ea"/>
                <a:sym typeface="+mn-ea"/>
              </a:rPr>
              <a:t>和热诚的关怀</a:t>
            </a: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  <a:cs typeface="+mn-ea"/>
              </a:rPr>
              <a:t>。</a:t>
            </a:r>
            <a:endParaRPr lang="zh-CN" altLang="en-US" sz="2800" b="1">
              <a:solidFill>
                <a:srgbClr val="FF0000"/>
              </a:solidFill>
              <a:latin typeface="+mn-ea"/>
              <a:ea typeface="+mn-ea"/>
              <a:cs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5725" y="43180"/>
            <a:ext cx="47212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华文隶书" panose="02010800040101010101" charset="-122"/>
                <a:ea typeface="华文隶书" panose="02010800040101010101" charset="-122"/>
                <a:sym typeface="+mn-ea"/>
              </a:rPr>
              <a:t>诗句赏析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171450" y="813435"/>
            <a:ext cx="66840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rgbClr val="00B0F0"/>
                </a:solidFill>
              </a:rPr>
              <a:t>1</a:t>
            </a:r>
            <a:r>
              <a:rPr lang="zh-CN" altLang="en-US" sz="3200" b="1">
                <a:solidFill>
                  <a:srgbClr val="00B0F0"/>
                </a:solidFill>
              </a:rPr>
              <a:t>、杨花落尽子规啼：</a:t>
            </a:r>
            <a:endParaRPr lang="zh-CN" altLang="en-US" sz="3200" b="1">
              <a:solidFill>
                <a:srgbClr val="00B0F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68605" y="3300095"/>
            <a:ext cx="4355465" cy="4851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eaLnBrk="1" hangingPunct="1">
              <a:lnSpc>
                <a:spcPct val="80000"/>
              </a:lnSpc>
            </a:pPr>
            <a:r>
              <a:rPr lang="zh-CN" altLang="en-US" sz="3200" b="1">
                <a:solidFill>
                  <a:srgbClr val="00B0F0"/>
                </a:solidFill>
                <a:sym typeface="+mn-ea"/>
              </a:rPr>
              <a:t>2、闻道龙标过五溪：</a:t>
            </a:r>
            <a:endParaRPr lang="zh-CN" altLang="en-US" sz="3200" b="1">
              <a:solidFill>
                <a:srgbClr val="00B0F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1450" y="3967480"/>
            <a:ext cx="7555865" cy="10007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pPr eaLnBrk="1" hangingPunct="1">
              <a:lnSpc>
                <a:spcPct val="80000"/>
              </a:lnSpc>
              <a:buNone/>
            </a:pPr>
            <a:endParaRPr lang="zh-CN" altLang="zh-CN" sz="28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cs typeface="+mn-ea"/>
              <a:sym typeface="+mn-ea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800" b="1">
                <a:solidFill>
                  <a:srgbClr val="FF0000"/>
                </a:solidFill>
                <a:latin typeface="+mn-ea"/>
                <a:cs typeface="+mn-ea"/>
                <a:sym typeface="+mn-ea"/>
              </a:rPr>
              <a:t>流露出他对友人长途跋涉的深切挂念。</a:t>
            </a:r>
            <a:endParaRPr lang="zh-CN" altLang="en-US" sz="2800" b="1">
              <a:solidFill>
                <a:srgbClr val="FF0000"/>
              </a:solidFill>
              <a:latin typeface="+mn-ea"/>
              <a:cs typeface="+mn-ea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b="1" dirty="0">
                <a:sym typeface="+mn-ea"/>
              </a:rPr>
              <a:t>  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8" grpId="0" bldLvl="0" animBg="1"/>
      <p:bldP spid="8" grpId="0" animBg="1"/>
      <p:bldP spid="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1441" name="Text Box 4"/>
          <p:cNvSpPr txBox="1">
            <a:spLocks noChangeArrowheads="1"/>
          </p:cNvSpPr>
          <p:nvPr/>
        </p:nvSpPr>
        <p:spPr bwMode="auto">
          <a:xfrm>
            <a:off x="251460" y="569595"/>
            <a:ext cx="1173543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B0F0"/>
                </a:solidFill>
                <a:effectLst/>
                <a:latin typeface="+mn-ea"/>
                <a:ea typeface="+mn-ea"/>
                <a:cs typeface="+mn-ea"/>
              </a:rPr>
              <a:t>3</a:t>
            </a:r>
            <a:r>
              <a:rPr lang="zh-CN" altLang="en-US" sz="3200" b="1">
                <a:solidFill>
                  <a:srgbClr val="00B0F0"/>
                </a:solidFill>
                <a:effectLst/>
                <a:latin typeface="+mn-ea"/>
                <a:ea typeface="+mn-ea"/>
                <a:cs typeface="+mn-ea"/>
              </a:rPr>
              <a:t>、我寄愁心与明月：“愁心”是指什么？请赏析全句。</a:t>
            </a:r>
            <a:endParaRPr lang="zh-CN" altLang="en-US" sz="3200" b="1">
              <a:solidFill>
                <a:srgbClr val="00B0F0"/>
              </a:solidFill>
              <a:effectLst/>
              <a:latin typeface="+mn-ea"/>
              <a:ea typeface="+mn-ea"/>
              <a:cs typeface="+mn-ea"/>
            </a:endParaRPr>
          </a:p>
        </p:txBody>
      </p:sp>
      <p:sp>
        <p:nvSpPr>
          <p:cNvPr id="61442" name="TextBox 1"/>
          <p:cNvSpPr txBox="1">
            <a:spLocks noChangeArrowheads="1"/>
          </p:cNvSpPr>
          <p:nvPr/>
        </p:nvSpPr>
        <p:spPr bwMode="auto">
          <a:xfrm>
            <a:off x="164465" y="1552575"/>
            <a:ext cx="11690350" cy="119824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kumimoji="0" lang="en-US" altLang="zh-CN" sz="32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+mn-ea"/>
              </a:rPr>
              <a:t>   </a:t>
            </a:r>
            <a:r>
              <a:rPr kumimoji="0" lang="en-US" altLang="zh-CN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latin typeface="+mn-ea"/>
                <a:ea typeface="+mn-ea"/>
                <a:cs typeface="+mn-ea"/>
              </a:rPr>
              <a:t> </a:t>
            </a:r>
            <a:r>
              <a:rPr kumimoji="0"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latin typeface="+mn-ea"/>
                <a:ea typeface="+mn-ea"/>
                <a:cs typeface="+mn-ea"/>
              </a:rPr>
              <a:t>“愁心”即对朋友远行偏远蛮荒之地的</a:t>
            </a:r>
            <a:r>
              <a:rPr kumimoji="0" lang="zh-CN" altLang="en-US" sz="28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/>
                <a:latin typeface="+mn-ea"/>
                <a:ea typeface="+mn-ea"/>
                <a:cs typeface="+mn-ea"/>
              </a:rPr>
              <a:t>牵挂与关切之心</a:t>
            </a:r>
            <a:r>
              <a:rPr kumimoji="0"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latin typeface="+mn-ea"/>
                <a:ea typeface="+mn-ea"/>
                <a:cs typeface="+mn-ea"/>
              </a:rPr>
              <a:t>，对朋友自身遭遇的</a:t>
            </a:r>
            <a:r>
              <a:rPr kumimoji="0" lang="zh-CN" altLang="en-US" sz="28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/>
                <a:latin typeface="+mn-ea"/>
                <a:ea typeface="+mn-ea"/>
                <a:cs typeface="+mn-ea"/>
              </a:rPr>
              <a:t>同情之心</a:t>
            </a:r>
            <a:r>
              <a:rPr kumimoji="0" lang="zh-CN" altLang="en-US" sz="28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latin typeface="+mn-ea"/>
                <a:ea typeface="+mn-ea"/>
                <a:cs typeface="+mn-ea"/>
              </a:rPr>
              <a:t>。</a:t>
            </a:r>
            <a:endParaRPr kumimoji="0" lang="zh-CN" altLang="en-US" sz="28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  <a:effectLst/>
              <a:latin typeface="+mn-ea"/>
              <a:ea typeface="+mn-ea"/>
              <a:cs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4465" y="3020060"/>
            <a:ext cx="11689715" cy="26765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pPr>
              <a:lnSpc>
                <a:spcPct val="100000"/>
              </a:lnSpc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修辞的角度：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拟人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修辞，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将月亮人格化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。明月有了人性，能将“愁心”带给远方的朋友，诗句生动形象地表达了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诗人的忧愁和无奈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，抒发了作者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对友人被贬远行的忧虑、关心之情。</a:t>
            </a:r>
            <a:endParaRPr lang="zh-CN" altLang="en-US" sz="2800" b="1" dirty="0">
              <a:solidFill>
                <a:schemeClr val="accent6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融情于景，借景抒情：诗人将情感寄托于月亮，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表达了对朋友的真切关怀。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运用浪漫主义手法：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凭借</a:t>
            </a:r>
            <a:r>
              <a:rPr lang="zh-CN" altLang="en-US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想象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让自己的心独立于身体之外，或随狂风，或随明月，飞向远方，于浪漫的想象中表达了悠远深邃的感情。</a:t>
            </a:r>
            <a:endParaRPr lang="zh-CN" altLang="en-US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386" name="Text Box 12"/>
          <p:cNvSpPr txBox="1"/>
          <p:nvPr/>
        </p:nvSpPr>
        <p:spPr>
          <a:xfrm>
            <a:off x="3926205" y="481013"/>
            <a:ext cx="5802313" cy="28898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杨花：漂泊无定、留恋不舍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（友人的现状）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子规啼：离愁别恨（诗人的心情）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闻道：震惊，痛惜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过五溪：偏远，艰难（担忧、关切）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87" name="左大括号 6"/>
          <p:cNvSpPr/>
          <p:nvPr/>
        </p:nvSpPr>
        <p:spPr>
          <a:xfrm>
            <a:off x="3510280" y="782955"/>
            <a:ext cx="416560" cy="2437130"/>
          </a:xfrm>
          <a:prstGeom prst="leftBrace">
            <a:avLst>
              <a:gd name="adj1" fmla="val 55251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88" name="左大括号 7"/>
          <p:cNvSpPr/>
          <p:nvPr/>
        </p:nvSpPr>
        <p:spPr>
          <a:xfrm>
            <a:off x="2778443" y="3501708"/>
            <a:ext cx="450850" cy="1897062"/>
          </a:xfrm>
          <a:prstGeom prst="leftBrace">
            <a:avLst>
              <a:gd name="adj1" fmla="val 46129"/>
              <a:gd name="adj2" fmla="val 45935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89" name="Text Box 12"/>
          <p:cNvSpPr txBox="1"/>
          <p:nvPr/>
        </p:nvSpPr>
        <p:spPr>
          <a:xfrm>
            <a:off x="1760855" y="1793558"/>
            <a:ext cx="183197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写景 叙事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0" name="Text Box 12"/>
          <p:cNvSpPr txBox="1"/>
          <p:nvPr/>
        </p:nvSpPr>
        <p:spPr>
          <a:xfrm>
            <a:off x="1795780" y="4017645"/>
            <a:ext cx="98266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抒情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1" name="左大括号 11"/>
          <p:cNvSpPr/>
          <p:nvPr/>
        </p:nvSpPr>
        <p:spPr>
          <a:xfrm>
            <a:off x="1389380" y="1944370"/>
            <a:ext cx="477838" cy="2449513"/>
          </a:xfrm>
          <a:prstGeom prst="leftBrace">
            <a:avLst>
              <a:gd name="adj1" fmla="val 27055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p>
            <a:pPr algn="ctr"/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2" name="Text Box 12"/>
          <p:cNvSpPr txBox="1"/>
          <p:nvPr/>
        </p:nvSpPr>
        <p:spPr>
          <a:xfrm>
            <a:off x="124143" y="2446020"/>
            <a:ext cx="1501775" cy="1814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闻王昌龄左迁龙标遥有此寄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3" name="Text Box 12"/>
          <p:cNvSpPr txBox="1"/>
          <p:nvPr/>
        </p:nvSpPr>
        <p:spPr>
          <a:xfrm>
            <a:off x="3345180" y="3370898"/>
            <a:ext cx="6348413" cy="21583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愁心：同情，牵挂，关切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明月：千里可共（拟人）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随君：时刻相伴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夜郎西：更加偏远之地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" name="右大括号 33"/>
          <p:cNvSpPr/>
          <p:nvPr/>
        </p:nvSpPr>
        <p:spPr>
          <a:xfrm>
            <a:off x="9118600" y="1021080"/>
            <a:ext cx="441960" cy="4664710"/>
          </a:xfrm>
          <a:prstGeom prst="rightBrace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9917430" y="1337945"/>
            <a:ext cx="1416050" cy="40309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 b="1" dirty="0">
                <a:solidFill>
                  <a:srgbClr val="00B0F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融情于景，借景抒情，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表达了对友人的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同情</a:t>
            </a: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关切、担忧</a:t>
            </a:r>
            <a:endParaRPr lang="zh-CN" altLang="en-US" sz="3200"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1441" name="Text Box 4"/>
          <p:cNvSpPr txBox="1">
            <a:spLocks noChangeArrowheads="1"/>
          </p:cNvSpPr>
          <p:nvPr/>
        </p:nvSpPr>
        <p:spPr bwMode="auto">
          <a:xfrm>
            <a:off x="251460" y="569595"/>
            <a:ext cx="11735435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sz="4800" b="1">
                <a:solidFill>
                  <a:srgbClr val="00B0F0"/>
                </a:solidFill>
                <a:effectLst/>
                <a:latin typeface="+mn-ea"/>
                <a:ea typeface="+mn-ea"/>
                <a:cs typeface="+mn-ea"/>
              </a:rPr>
              <a:t>趣味拓展</a:t>
            </a:r>
            <a:endParaRPr lang="zh-CN" sz="4800" b="1">
              <a:solidFill>
                <a:srgbClr val="00B0F0"/>
              </a:solidFill>
              <a:effectLst/>
              <a:latin typeface="+mn-ea"/>
              <a:ea typeface="+mn-ea"/>
              <a:cs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7180" y="2286635"/>
            <a:ext cx="11689715" cy="1383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pPr>
              <a:lnSpc>
                <a:spcPct val="100000"/>
              </a:lnSpc>
            </a:pP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刚刚与小学同学、老师离别，你定有许多话想对他们说，思念之情绵绵无期，那么你也像李白一样，选择一两种意象，讲求押韵，试着给他们写一首绝句吧。</a:t>
            </a:r>
            <a:endParaRPr lang="zh-CN" altLang="en-US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1441" name="Text Box 4"/>
          <p:cNvSpPr txBox="1">
            <a:spLocks noChangeArrowheads="1"/>
          </p:cNvSpPr>
          <p:nvPr/>
        </p:nvSpPr>
        <p:spPr bwMode="auto">
          <a:xfrm>
            <a:off x="251460" y="569595"/>
            <a:ext cx="11735435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sz="4800" b="1">
                <a:solidFill>
                  <a:srgbClr val="00B0F0"/>
                </a:solidFill>
                <a:effectLst/>
                <a:latin typeface="+mn-ea"/>
                <a:ea typeface="+mn-ea"/>
                <a:cs typeface="+mn-ea"/>
              </a:rPr>
              <a:t>作业</a:t>
            </a:r>
            <a:endParaRPr lang="zh-CN" sz="4800" b="1">
              <a:solidFill>
                <a:srgbClr val="00B0F0"/>
              </a:solidFill>
              <a:effectLst/>
              <a:latin typeface="+mn-ea"/>
              <a:ea typeface="+mn-ea"/>
              <a:cs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8625" y="1659890"/>
            <a:ext cx="10990580" cy="310769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p>
            <a:pPr>
              <a:lnSpc>
                <a:spcPct val="100000"/>
              </a:lnSpc>
            </a:pP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、读《猫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·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鼠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·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狗》和《阿长与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&lt;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山海经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&gt;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》，</a:t>
            </a:r>
            <a:r>
              <a:rPr lang="zh-CN" altLang="en-US" sz="28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每篇分别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写不少于</a:t>
            </a:r>
            <a:r>
              <a:rPr lang="en-US" altLang="zh-CN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200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字的读后感：</a:t>
            </a:r>
            <a:endParaRPr lang="zh-CN" altLang="en-US" sz="2800" b="1" dirty="0">
              <a:solidFill>
                <a:schemeClr val="accent6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>
              <a:lnSpc>
                <a:spcPct val="100000"/>
              </a:lnSpc>
            </a:pPr>
            <a:r>
              <a:rPr lang="zh-CN" altLang="en-US" sz="2800"/>
              <a:t>篇目、大概内容、人物（事物）、特点、主题（文章想要表达什么的）</a:t>
            </a:r>
            <a:endParaRPr lang="zh-CN" altLang="en-US" sz="2800"/>
          </a:p>
          <a:p>
            <a:pPr>
              <a:lnSpc>
                <a:spcPct val="100000"/>
              </a:lnSpc>
            </a:pP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2、选做：模仿</a:t>
            </a:r>
            <a:r>
              <a:rPr lang="zh-CN" altLang="en-US" sz="2800" b="1" dirty="0">
                <a:solidFill>
                  <a:schemeClr val="accent6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李白，选择一两种意象，讲求押韵，试着给朋友写一首绝句吧。</a:t>
            </a:r>
            <a:endParaRPr lang="zh-CN" altLang="en-US" sz="2800"/>
          </a:p>
          <a:p>
            <a:pPr>
              <a:lnSpc>
                <a:spcPct val="100000"/>
              </a:lnSpc>
            </a:pPr>
            <a:endParaRPr lang="zh-CN" altLang="en-US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504" y="-411480"/>
            <a:ext cx="8211328" cy="6144780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4230110" y="1231899"/>
            <a:ext cx="3412991" cy="3122173"/>
            <a:chOff x="4230110" y="1231899"/>
            <a:chExt cx="3412991" cy="312217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0110" y="1231899"/>
              <a:ext cx="3412991" cy="3122173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>
              <a:off x="5195006" y="1823489"/>
              <a:ext cx="1292662" cy="193899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7200" dirty="0"/>
                <a:t>谢谢</a:t>
              </a:r>
              <a:endParaRPr lang="zh-CN" altLang="en-US" sz="7200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PLACING_PICTURE_USER_VIEWPORT" val="{&quot;height&quot;:3633,&quot;width&quot;:16378}"/>
</p:tagLst>
</file>

<file path=ppt/tags/tag2.xml><?xml version="1.0" encoding="utf-8"?>
<p:tagLst xmlns:p="http://schemas.openxmlformats.org/presentationml/2006/main">
  <p:tag name="KSO_WM_UNIT_PLACING_PICTURE_USER_VIEWPORT" val="{&quot;height&quot;:10800,&quot;width&quot;:19200}"/>
</p:tagLst>
</file>

<file path=ppt/tags/tag3.xml><?xml version="1.0" encoding="utf-8"?>
<p:tagLst xmlns:p="http://schemas.openxmlformats.org/presentationml/2006/main">
  <p:tag name="ISPRING_PRESENTATION_TITLE" val="国学文化中国风复古莲花PPT"/>
  <p:tag name="COMMONDATA" val="eyJoZGlkIjoiYzlkMzdmZjEzNDc4ZDlkYmMxMGM3ZGE0MzgxMDIzZmI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2552</Words>
  <Application>WPS 演示</Application>
  <PresentationFormat>宽屏</PresentationFormat>
  <Paragraphs>229</Paragraphs>
  <Slides>20</Slides>
  <Notes>26</Notes>
  <HiddenSlides>0</HiddenSlides>
  <MMClips>1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40" baseType="lpstr">
      <vt:lpstr>Arial</vt:lpstr>
      <vt:lpstr>宋体</vt:lpstr>
      <vt:lpstr>Wingdings</vt:lpstr>
      <vt:lpstr>华文隶书</vt:lpstr>
      <vt:lpstr>华文楷体</vt:lpstr>
      <vt:lpstr>楷体_GB2312</vt:lpstr>
      <vt:lpstr>新宋体</vt:lpstr>
      <vt:lpstr>黑体</vt:lpstr>
      <vt:lpstr>楷体</vt:lpstr>
      <vt:lpstr>华文琥珀</vt:lpstr>
      <vt:lpstr>Arial Narrow</vt:lpstr>
      <vt:lpstr>华文新魏</vt:lpstr>
      <vt:lpstr>Calibri</vt:lpstr>
      <vt:lpstr>Times New Roman</vt:lpstr>
      <vt:lpstr>仿宋</vt:lpstr>
      <vt:lpstr>等线</vt:lpstr>
      <vt:lpstr>微软雅黑</vt:lpstr>
      <vt:lpstr>Arial Unicode MS</vt:lpstr>
      <vt:lpstr>等线 Light</vt:lpstr>
      <vt:lpstr>Office 主题​​</vt:lpstr>
      <vt:lpstr>PowerPoint 演示文稿</vt:lpstr>
      <vt:lpstr>格律诗小常识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国学文化中国风复古莲花PPT</dc:title>
  <dc:creator>hxj</dc:creator>
  <cp:lastModifiedBy>琴</cp:lastModifiedBy>
  <cp:revision>39</cp:revision>
  <dcterms:created xsi:type="dcterms:W3CDTF">2017-05-18T02:59:00Z</dcterms:created>
  <dcterms:modified xsi:type="dcterms:W3CDTF">2022-09-07T00:21:12Z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65C8AB975B5C48278B832D67A8B019B6</vt:lpwstr>
  </property>
  <property fmtid="{D5CDD505-2E9C-101B-9397-08002B2CF9AE}" pid="3" name="KSOProductBuildVer">
    <vt:lpwstr>2052-11.1.0.12313</vt:lpwstr>
  </property>
</Properties>
</file>