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1" r:id="rId4"/>
  </p:sldMasterIdLst>
  <p:notesMasterIdLst>
    <p:notesMasterId r:id="rId13"/>
  </p:notesMasterIdLst>
  <p:sldIdLst>
    <p:sldId id="261" r:id="rId5"/>
    <p:sldId id="333" r:id="rId6"/>
    <p:sldId id="316" r:id="rId7"/>
    <p:sldId id="315" r:id="rId8"/>
    <p:sldId id="318" r:id="rId9"/>
    <p:sldId id="317" r:id="rId10"/>
    <p:sldId id="319" r:id="rId11"/>
    <p:sldId id="321" r:id="rId12"/>
    <p:sldId id="322" r:id="rId14"/>
    <p:sldId id="323" r:id="rId15"/>
    <p:sldId id="325" r:id="rId16"/>
    <p:sldId id="326" r:id="rId17"/>
    <p:sldId id="327" r:id="rId18"/>
    <p:sldId id="359" r:id="rId19"/>
    <p:sldId id="371" r:id="rId20"/>
    <p:sldId id="370" r:id="rId21"/>
    <p:sldId id="360" r:id="rId22"/>
    <p:sldId id="361" r:id="rId23"/>
    <p:sldId id="328" r:id="rId24"/>
    <p:sldId id="329" r:id="rId25"/>
    <p:sldId id="353" r:id="rId26"/>
    <p:sldId id="337" r:id="rId27"/>
    <p:sldId id="331" r:id="rId28"/>
    <p:sldId id="336" r:id="rId29"/>
    <p:sldId id="354" r:id="rId30"/>
    <p:sldId id="275" r:id="rId31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-1338" y="-96"/>
      </p:cViewPr>
      <p:guideLst>
        <p:guide orient="horz" pos="2160"/>
        <p:guide pos="29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5" Type="http://schemas.openxmlformats.org/officeDocument/2006/relationships/image" Target="../media/image16.wmf"/><Relationship Id="rId4" Type="http://schemas.openxmlformats.org/officeDocument/2006/relationships/image" Target="../media/image15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b="0" dirty="0">
                <a:ea typeface="宋体" panose="02010600030101010101" pitchFamily="2" charset="-122"/>
              </a:rPr>
            </a:fld>
            <a:endParaRPr lang="en-US" altLang="zh-CN" sz="1200" b="0" dirty="0">
              <a:ea typeface="宋体" panose="02010600030101010101" pitchFamily="2" charset="-122"/>
            </a:endParaRPr>
          </a:p>
        </p:txBody>
      </p:sp>
      <p:sp>
        <p:nvSpPr>
          <p:cNvPr id="25603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4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b="0" dirty="0">
                <a:ea typeface="宋体" panose="02010600030101010101" pitchFamily="2" charset="-122"/>
              </a:rPr>
            </a:fld>
            <a:endParaRPr lang="en-US" altLang="zh-CN" sz="1200" b="0" dirty="0">
              <a:ea typeface="宋体" panose="02010600030101010101" pitchFamily="2" charset="-122"/>
            </a:endParaRPr>
          </a:p>
        </p:txBody>
      </p:sp>
      <p:sp>
        <p:nvSpPr>
          <p:cNvPr id="26627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8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b="0" dirty="0">
                <a:ea typeface="宋体" panose="02010600030101010101" pitchFamily="2" charset="-122"/>
              </a:rPr>
            </a:fld>
            <a:endParaRPr lang="en-US" altLang="zh-CN" sz="1200" b="0" dirty="0">
              <a:ea typeface="宋体" panose="02010600030101010101" pitchFamily="2" charset="-122"/>
            </a:endParaRPr>
          </a:p>
        </p:txBody>
      </p:sp>
      <p:sp>
        <p:nvSpPr>
          <p:cNvPr id="52227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8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b="0" dirty="0">
                <a:ea typeface="宋体" panose="02010600030101010101" pitchFamily="2" charset="-122"/>
              </a:rPr>
            </a:fld>
            <a:endParaRPr lang="en-US" altLang="zh-CN" sz="1200" b="0" dirty="0">
              <a:ea typeface="宋体" panose="02010600030101010101" pitchFamily="2" charset="-122"/>
            </a:endParaRPr>
          </a:p>
        </p:txBody>
      </p:sp>
      <p:sp>
        <p:nvSpPr>
          <p:cNvPr id="28675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6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457200" y="998538"/>
            <a:ext cx="8153400" cy="1600200"/>
            <a:chOff x="0" y="0"/>
            <a:chExt cx="5136" cy="1008"/>
          </a:xfrm>
        </p:grpSpPr>
        <p:sp>
          <p:nvSpPr>
            <p:cNvPr id="13" name="Arc 3"/>
            <p:cNvSpPr/>
            <p:nvPr/>
          </p:nvSpPr>
          <p:spPr bwMode="auto">
            <a:xfrm>
              <a:off x="3333" y="0"/>
              <a:ext cx="1803" cy="100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663300"/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smtClean="0">
                <a:solidFill>
                  <a:srgbClr val="FFFFCC"/>
                </a:solidFill>
              </a:endParaRPr>
            </a:p>
          </p:txBody>
        </p:sp>
        <p:sp>
          <p:nvSpPr>
            <p:cNvPr id="14" name="Arc 4"/>
            <p:cNvSpPr/>
            <p:nvPr/>
          </p:nvSpPr>
          <p:spPr bwMode="auto">
            <a:xfrm>
              <a:off x="3287" y="104"/>
              <a:ext cx="1803" cy="80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894400"/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smtClean="0">
                <a:solidFill>
                  <a:srgbClr val="FFFFCC"/>
                </a:solidFill>
              </a:endParaRPr>
            </a:p>
          </p:txBody>
        </p:sp>
        <p:sp>
          <p:nvSpPr>
            <p:cNvPr id="15" name="Arc 5"/>
            <p:cNvSpPr/>
            <p:nvPr/>
          </p:nvSpPr>
          <p:spPr bwMode="auto">
            <a:xfrm>
              <a:off x="3260" y="243"/>
              <a:ext cx="1802" cy="52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B75B00"/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smtClean="0">
                <a:solidFill>
                  <a:srgbClr val="FFFFCC"/>
                </a:solidFill>
              </a:endParaRPr>
            </a:p>
          </p:txBody>
        </p:sp>
        <p:sp>
          <p:nvSpPr>
            <p:cNvPr id="16" name="AutoShape 6"/>
            <p:cNvSpPr>
              <a:spLocks noChangeArrowheads="1"/>
            </p:cNvSpPr>
            <p:nvPr/>
          </p:nvSpPr>
          <p:spPr bwMode="auto">
            <a:xfrm>
              <a:off x="0" y="447"/>
              <a:ext cx="4988" cy="104"/>
            </a:xfrm>
            <a:prstGeom prst="roundRect">
              <a:avLst>
                <a:gd name="adj" fmla="val 49995"/>
              </a:avLst>
            </a:prstGeom>
            <a:gradFill rotWithShape="0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smtClean="0">
                <a:solidFill>
                  <a:srgbClr val="FFFFCC"/>
                </a:solidFill>
              </a:endParaRPr>
            </a:p>
          </p:txBody>
        </p:sp>
      </p:grpSp>
      <p:sp>
        <p:nvSpPr>
          <p:cNvPr id="205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/>
          </a:p>
        </p:txBody>
      </p:sp>
      <p:sp>
        <p:nvSpPr>
          <p:cNvPr id="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/>
          </a:p>
        </p:txBody>
      </p:sp>
      <p:sp>
        <p:nvSpPr>
          <p:cNvPr id="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2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3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4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2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3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4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2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3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4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2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3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4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2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3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4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943100" cy="57912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5676900" cy="57912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0.xml"/><Relationship Id="rId8" Type="http://schemas.openxmlformats.org/officeDocument/2006/relationships/slideLayout" Target="../slideLayouts/slideLayout29.xml"/><Relationship Id="rId7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3" Type="http://schemas.openxmlformats.org/officeDocument/2006/relationships/theme" Target="../theme/theme3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>
          <a:xfrm>
            <a:off x="457200" y="998538"/>
            <a:ext cx="8153400" cy="1600200"/>
            <a:chOff x="0" y="0"/>
            <a:chExt cx="5136" cy="1008"/>
          </a:xfrm>
        </p:grpSpPr>
        <p:sp>
          <p:nvSpPr>
            <p:cNvPr id="1027" name="Arc 3"/>
            <p:cNvSpPr/>
            <p:nvPr/>
          </p:nvSpPr>
          <p:spPr bwMode="auto">
            <a:xfrm>
              <a:off x="3333" y="0"/>
              <a:ext cx="1803" cy="100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663300"/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smtClean="0">
                <a:solidFill>
                  <a:srgbClr val="FFFFCC"/>
                </a:solidFill>
              </a:endParaRPr>
            </a:p>
          </p:txBody>
        </p:sp>
        <p:sp>
          <p:nvSpPr>
            <p:cNvPr id="1028" name="Arc 4"/>
            <p:cNvSpPr/>
            <p:nvPr/>
          </p:nvSpPr>
          <p:spPr bwMode="auto">
            <a:xfrm>
              <a:off x="3287" y="104"/>
              <a:ext cx="1803" cy="80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894400"/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smtClean="0">
                <a:solidFill>
                  <a:srgbClr val="FFFFCC"/>
                </a:solidFill>
              </a:endParaRPr>
            </a:p>
          </p:txBody>
        </p:sp>
        <p:sp>
          <p:nvSpPr>
            <p:cNvPr id="1029" name="Arc 5"/>
            <p:cNvSpPr/>
            <p:nvPr/>
          </p:nvSpPr>
          <p:spPr bwMode="auto">
            <a:xfrm>
              <a:off x="3260" y="243"/>
              <a:ext cx="1802" cy="52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B75B00"/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smtClean="0">
                <a:solidFill>
                  <a:srgbClr val="FFFFCC"/>
                </a:solidFill>
              </a:endParaRPr>
            </a:p>
          </p:txBody>
        </p:sp>
        <p:sp>
          <p:nvSpPr>
            <p:cNvPr id="1030" name="AutoShape 6"/>
            <p:cNvSpPr>
              <a:spLocks noChangeArrowheads="1"/>
            </p:cNvSpPr>
            <p:nvPr/>
          </p:nvSpPr>
          <p:spPr bwMode="auto">
            <a:xfrm>
              <a:off x="0" y="447"/>
              <a:ext cx="4988" cy="104"/>
            </a:xfrm>
            <a:prstGeom prst="roundRect">
              <a:avLst>
                <a:gd name="adj" fmla="val 49995"/>
              </a:avLst>
            </a:prstGeom>
            <a:gradFill rotWithShape="0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smtClean="0">
                <a:solidFill>
                  <a:srgbClr val="FFFFCC"/>
                </a:solidFill>
              </a:endParaRPr>
            </a:p>
          </p:txBody>
        </p:sp>
      </p:grpSp>
      <p:sp>
        <p:nvSpPr>
          <p:cNvPr id="1031" name="Rectangle 7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b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32" name="Rectangle 8"/>
          <p:cNvSpPr>
            <a:spLocks noGrp="1"/>
          </p:cNvSpPr>
          <p:nvPr>
            <p:ph type="body"/>
          </p:nvPr>
        </p:nvSpPr>
        <p:spPr>
          <a:xfrm>
            <a:off x="685800" y="20574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t"/>
          <a:lstStyle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spcBef>
                <a:spcPct val="50000"/>
              </a:spcBef>
              <a:defRPr sz="1400"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spcBef>
                <a:spcPct val="50000"/>
              </a:spcBef>
              <a:defRPr sz="1400"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smtClean="0">
              <a:solidFill>
                <a:srgbClr val="FFFFCC"/>
              </a:solidFill>
            </a:endParaRP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fontAlgn="base">
              <a:spcBef>
                <a:spcPct val="50000"/>
              </a:spcBef>
            </a:pPr>
            <a:fld id="{9A0DB2DC-4C9A-4742-B13C-FB6460FD3503}" type="slidenum">
              <a:rPr lang="zh-CN" altLang="en-US" noProof="1" dirty="0">
                <a:solidFill>
                  <a:srgbClr val="FFFFCC"/>
                </a:solidFill>
              </a:rPr>
            </a:fld>
            <a:endParaRPr lang="zh-CN" altLang="en-US" noProof="1">
              <a:solidFill>
                <a:srgbClr val="FFFFCC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oleObject" Target="../embeddings/oleObject2.bin"/><Relationship Id="rId2" Type="http://schemas.openxmlformats.org/officeDocument/2006/relationships/image" Target="../media/image4.png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wmf"/><Relationship Id="rId1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8.bin"/><Relationship Id="rId8" Type="http://schemas.openxmlformats.org/officeDocument/2006/relationships/image" Target="../media/image15.wmf"/><Relationship Id="rId7" Type="http://schemas.openxmlformats.org/officeDocument/2006/relationships/oleObject" Target="../embeddings/oleObject7.bin"/><Relationship Id="rId6" Type="http://schemas.openxmlformats.org/officeDocument/2006/relationships/image" Target="../media/image14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12.wmf"/><Relationship Id="rId12" Type="http://schemas.openxmlformats.org/officeDocument/2006/relationships/vmlDrawing" Target="../drawings/vmlDrawing3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6.wmf"/><Relationship Id="rId1" Type="http://schemas.openxmlformats.org/officeDocument/2006/relationships/oleObject" Target="../embeddings/oleObject4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3.bin"/><Relationship Id="rId8" Type="http://schemas.openxmlformats.org/officeDocument/2006/relationships/image" Target="../media/image19.wmf"/><Relationship Id="rId7" Type="http://schemas.openxmlformats.org/officeDocument/2006/relationships/oleObject" Target="../embeddings/oleObject12.bin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7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1.wmf"/><Relationship Id="rId14" Type="http://schemas.openxmlformats.org/officeDocument/2006/relationships/vmlDrawing" Target="../drawings/vmlDrawing4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21.wmf"/><Relationship Id="rId11" Type="http://schemas.openxmlformats.org/officeDocument/2006/relationships/oleObject" Target="../embeddings/oleObject14.bin"/><Relationship Id="rId10" Type="http://schemas.openxmlformats.org/officeDocument/2006/relationships/image" Target="../media/image20.wmf"/><Relationship Id="rId1" Type="http://schemas.openxmlformats.org/officeDocument/2006/relationships/oleObject" Target="../embeddings/oleObject9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4.png"/><Relationship Id="rId2" Type="http://schemas.microsoft.com/office/2007/relationships/media" Target="file:///G:\&#20154;&#25945;&#25945;&#21442;&#36164;&#28304;\&#23436;&#25104;&#35838;&#20214;\&#23385;&#23567;&#20853;\&#36879;&#38236;\&#20984;&#36879;&#38236;&#20250;&#32858;.MPG" TargetMode="External"/><Relationship Id="rId1" Type="http://schemas.openxmlformats.org/officeDocument/2006/relationships/video" Target="file:///G:\&#20154;&#25945;&#25945;&#21442;&#36164;&#28304;\&#23436;&#25104;&#35838;&#20214;\&#23385;&#23567;&#20853;\&#36879;&#38236;\&#20984;&#36879;&#38236;&#20250;&#32858;.MPG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6413" y="4183455"/>
            <a:ext cx="9144000" cy="92568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8000">
                <a:schemeClr val="accent5"/>
              </a:gs>
            </a:gsLst>
            <a:lin ang="10800000" scaled="0"/>
          </a:gradFill>
          <a:ln>
            <a:noFill/>
          </a:ln>
          <a:effectLst>
            <a:outerShdw blurRad="393700" dist="76200" dir="5820000" sx="99000" sy="99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 rot="16200000">
            <a:off x="8577365" y="4509022"/>
            <a:ext cx="953603" cy="272512"/>
            <a:chOff x="6507038" y="462977"/>
            <a:chExt cx="2430800" cy="471379"/>
          </a:xfrm>
        </p:grpSpPr>
        <p:grpSp>
          <p:nvGrpSpPr>
            <p:cNvPr id="62" name="组合 61"/>
            <p:cNvGrpSpPr/>
            <p:nvPr/>
          </p:nvGrpSpPr>
          <p:grpSpPr>
            <a:xfrm flipV="1">
              <a:off x="6507038" y="462977"/>
              <a:ext cx="1917435" cy="471379"/>
              <a:chOff x="810775" y="1533962"/>
              <a:chExt cx="7782374" cy="1913206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848247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81077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684875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4811283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圆角矩形 62"/>
            <p:cNvSpPr/>
            <p:nvPr/>
          </p:nvSpPr>
          <p:spPr>
            <a:xfrm flipV="1">
              <a:off x="8508051" y="462977"/>
              <a:ext cx="429787" cy="471379"/>
            </a:xfrm>
            <a:prstGeom prst="roundRect">
              <a:avLst>
                <a:gd name="adj" fmla="val 503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678470" y="3282900"/>
            <a:ext cx="6370863" cy="528955"/>
          </a:xfrm>
          <a:prstGeom prst="rect">
            <a:avLst/>
          </a:prstGeom>
          <a:noFill/>
        </p:spPr>
        <p:txBody>
          <a:bodyPr wrap="square" lIns="68577" tIns="34288" rIns="68577" bIns="34288" rtlCol="0">
            <a:spAutoFit/>
          </a:bodyPr>
          <a:lstStyle/>
          <a:p>
            <a:pPr defTabSz="913765"/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教版八年级上册</a:t>
            </a:r>
            <a:r>
              <a:rPr lang="en-US" altLang="zh-CN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第五章 第 </a:t>
            </a:r>
            <a:r>
              <a:rPr lang="en-US" altLang="zh-CN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节</a:t>
            </a:r>
            <a:endParaRPr lang="zh-CN" altLang="en-US" sz="3000" b="1" dirty="0">
              <a:solidFill>
                <a:srgbClr val="44546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049779" y="1250098"/>
            <a:ext cx="3056890" cy="1837055"/>
          </a:xfrm>
          <a:prstGeom prst="rect">
            <a:avLst/>
          </a:prstGeom>
          <a:noFill/>
        </p:spPr>
        <p:txBody>
          <a:bodyPr wrap="none" lIns="68578" tIns="34289" rIns="68578" bIns="34289" rtlCol="0">
            <a:spAutoFit/>
          </a:bodyPr>
          <a:lstStyle/>
          <a:p>
            <a:pPr defTabSz="913765"/>
            <a:r>
              <a:rPr lang="zh-CN" altLang="en-US" sz="11500" dirty="0" smtClean="0">
                <a:ln w="0"/>
                <a:solidFill>
                  <a:srgbClr val="5B9BD5">
                    <a:lumMod val="50000"/>
                  </a:srgbClr>
                </a:solidFill>
                <a:latin typeface="微软雅黑" panose="020B0503020204020204" charset="-122"/>
              </a:rPr>
              <a:t>透镜</a:t>
            </a:r>
            <a:endParaRPr lang="zh-CN" altLang="en-US" sz="11500" dirty="0" smtClean="0">
              <a:ln w="0"/>
              <a:solidFill>
                <a:srgbClr val="5B9BD5">
                  <a:lumMod val="50000"/>
                </a:srgbClr>
              </a:solidFill>
              <a:latin typeface="微软雅黑" panose="020B0503020204020204" charset="-122"/>
            </a:endParaRPr>
          </a:p>
        </p:txBody>
      </p:sp>
      <p:sp>
        <p:nvSpPr>
          <p:cNvPr id="57" name="圆角矩形 56"/>
          <p:cNvSpPr/>
          <p:nvPr/>
        </p:nvSpPr>
        <p:spPr>
          <a:xfrm rot="16200000" flipV="1">
            <a:off x="7835254" y="4155415"/>
            <a:ext cx="961559" cy="975117"/>
          </a:xfrm>
          <a:prstGeom prst="roundRect">
            <a:avLst>
              <a:gd name="adj" fmla="val 5039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68957" t="31415" r="5065" b="29413"/>
          <a:stretch>
            <a:fillRect/>
          </a:stretch>
        </p:blipFill>
        <p:spPr>
          <a:xfrm>
            <a:off x="1955165" y="4566920"/>
            <a:ext cx="1214755" cy="1279525"/>
          </a:xfrm>
          <a:prstGeom prst="ellipse">
            <a:avLst/>
          </a:prstGeom>
          <a:ln w="22225">
            <a:solidFill>
              <a:schemeClr val="bg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30961" t="46326" r="38294" b="9662"/>
          <a:stretch>
            <a:fillRect/>
          </a:stretch>
        </p:blipFill>
        <p:spPr>
          <a:xfrm>
            <a:off x="4592320" y="4037965"/>
            <a:ext cx="1437640" cy="143764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7591" t="67302" r="70098"/>
          <a:stretch>
            <a:fillRect/>
          </a:stretch>
        </p:blipFill>
        <p:spPr>
          <a:xfrm>
            <a:off x="4043680" y="5364480"/>
            <a:ext cx="1043305" cy="1068070"/>
          </a:xfrm>
          <a:prstGeom prst="ellips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40263" t="4432" r="30120" b="52799"/>
          <a:stretch>
            <a:fillRect/>
          </a:stretch>
        </p:blipFill>
        <p:spPr>
          <a:xfrm>
            <a:off x="5925185" y="4566920"/>
            <a:ext cx="1849120" cy="1865630"/>
          </a:xfrm>
          <a:prstGeom prst="ellipse">
            <a:avLst/>
          </a:prstGeom>
          <a:ln w="3175">
            <a:solidFill>
              <a:schemeClr val="bg1"/>
            </a:solidFill>
          </a:ln>
        </p:spPr>
      </p:pic>
      <p:sp>
        <p:nvSpPr>
          <p:cNvPr id="2" name="文本框 1"/>
          <p:cNvSpPr txBox="1"/>
          <p:nvPr/>
        </p:nvSpPr>
        <p:spPr>
          <a:xfrm>
            <a:off x="6740525" y="2323465"/>
            <a:ext cx="1804670" cy="528955"/>
          </a:xfrm>
          <a:prstGeom prst="rect">
            <a:avLst/>
          </a:prstGeom>
          <a:solidFill>
            <a:srgbClr val="FFC000">
              <a:alpha val="96000"/>
            </a:srgbClr>
          </a:solidFill>
        </p:spPr>
        <p:txBody>
          <a:bodyPr wrap="square" lIns="68577" tIns="34288" rIns="68577" bIns="34288" rtlCol="0">
            <a:spAutoFit/>
          </a:bodyPr>
          <a:lstStyle/>
          <a:p>
            <a:pPr defTabSz="913765"/>
            <a:r>
              <a:rPr lang="zh-CN" altLang="en-US" sz="3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翻开目录。</a:t>
            </a:r>
            <a:endParaRPr lang="zh-CN" altLang="en-US" sz="30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8" grpId="0"/>
      <p:bldP spid="2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423670" y="266065"/>
            <a:ext cx="6463030" cy="4853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Tips:</a:t>
            </a:r>
            <a:endParaRPr lang="en-US" altLang="zh-CN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记忆性内容多，基本概念多。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非常基础！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非常重要！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大家跟着我，一起来画图。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23670" y="4994910"/>
            <a:ext cx="6463030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80000"/>
              </a:lnSpc>
            </a:pPr>
            <a:r>
              <a:rPr lang="zh-CN" altLang="en-US" sz="3200" b="1">
                <a:solidFill>
                  <a:schemeClr val="tx1"/>
                </a:solidFill>
                <a:latin typeface="+mn-ea"/>
              </a:rPr>
              <a:t>准备好直尺，准备好脑袋。</a:t>
            </a:r>
            <a:endParaRPr lang="zh-CN" altLang="en-US" sz="3200" b="1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175193" y="1708785"/>
            <a:ext cx="2098675" cy="52197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凸透镜</a:t>
            </a:r>
            <a:r>
              <a:rPr lang="en-US" altLang="zh-CN" sz="280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:</a:t>
            </a:r>
            <a:endParaRPr lang="en-US" altLang="zh-CN" sz="280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114868" y="3796348"/>
            <a:ext cx="2159000" cy="52197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凹透镜:</a:t>
            </a:r>
            <a:endParaRPr lang="zh-CN" altLang="en-US" sz="2800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1026" name="Object 4"/>
          <p:cNvGraphicFramePr/>
          <p:nvPr/>
        </p:nvGraphicFramePr>
        <p:xfrm>
          <a:off x="7621588" y="716915"/>
          <a:ext cx="757237" cy="230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438150" imgH="1866900" progId="Paint.Picture">
                  <p:embed/>
                </p:oleObj>
              </mc:Choice>
              <mc:Fallback>
                <p:oleObj name="" r:id="rId1" imgW="438150" imgH="1866900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1588" y="716915"/>
                        <a:ext cx="757237" cy="2308225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50000">
                            <a:srgbClr val="99CCFF"/>
                          </a:gs>
                          <a:gs pos="100000">
                            <a:schemeClr val="bg1"/>
                          </a:gs>
                        </a:gsLst>
                        <a:lin ang="5400000" scaled="1"/>
                        <a:tileRect/>
                      </a:gra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/>
          <p:nvPr/>
        </p:nvGraphicFramePr>
        <p:xfrm>
          <a:off x="7532688" y="3276918"/>
          <a:ext cx="935037" cy="203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571500" imgH="1857375" progId="Paint.Picture">
                  <p:embed/>
                </p:oleObj>
              </mc:Choice>
              <mc:Fallback>
                <p:oleObj name="" r:id="rId3" imgW="571500" imgH="185737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32688" y="3276918"/>
                        <a:ext cx="935037" cy="2035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AutoShape 8"/>
          <p:cNvSpPr/>
          <p:nvPr/>
        </p:nvSpPr>
        <p:spPr bwMode="auto">
          <a:xfrm>
            <a:off x="1714818" y="1853248"/>
            <a:ext cx="433388" cy="2378075"/>
          </a:xfrm>
          <a:prstGeom prst="leftBrace">
            <a:avLst>
              <a:gd name="adj1" fmla="val 45727"/>
              <a:gd name="adj2" fmla="val 50000"/>
            </a:avLst>
          </a:prstGeom>
          <a:noFill/>
          <a:ln w="38100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pPr algn="ctr"/>
            <a:endParaRPr lang="zh-CN" altLang="zh-CN" sz="28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62293" y="2754948"/>
            <a:ext cx="107950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透镜</a:t>
            </a:r>
            <a:endParaRPr lang="zh-CN" altLang="en-US" sz="2800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3732530" y="1483360"/>
            <a:ext cx="2808288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中央厚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边缘薄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3732530" y="3570923"/>
            <a:ext cx="2432050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中央薄</a:t>
            </a:r>
            <a:endParaRPr lang="zh-CN" altLang="en-US" sz="2800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边缘厚</a:t>
            </a:r>
            <a:endParaRPr lang="zh-CN" altLang="en-US" sz="2800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7338378" y="5633085"/>
            <a:ext cx="2592388" cy="52197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纵剖面</a:t>
            </a:r>
            <a:endParaRPr lang="en-US" altLang="zh-CN" sz="28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206" name="TextBox 11"/>
          <p:cNvSpPr txBox="1"/>
          <p:nvPr/>
        </p:nvSpPr>
        <p:spPr>
          <a:xfrm>
            <a:off x="1210628" y="229870"/>
            <a:ext cx="51530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凸透镜和凹透镜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3510915" y="4524058"/>
            <a:ext cx="2432050" cy="3987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buNone/>
            </a:pPr>
            <a:r>
              <a:rPr lang="zh-CN" altLang="en-US" sz="2000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+mn-ea"/>
              </a:rPr>
              <a:t>（近视镜片）</a:t>
            </a:r>
            <a:endParaRPr lang="zh-CN" altLang="en-US" sz="2000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+mn-ea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1842135" y="5172393"/>
            <a:ext cx="243205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buNone/>
            </a:pPr>
            <a:r>
              <a:rPr lang="zh-CN" altLang="en-US" sz="2400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光学符号</a:t>
            </a:r>
            <a:endParaRPr lang="zh-CN" altLang="en-US" sz="2400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>
            <a:lum bright="6000"/>
          </a:blip>
          <a:srcRect l="11142" r="20155"/>
          <a:stretch>
            <a:fillRect/>
          </a:stretch>
        </p:blipFill>
        <p:spPr>
          <a:xfrm>
            <a:off x="5116195" y="761365"/>
            <a:ext cx="2028190" cy="221932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>
            <a:lum bright="-6000"/>
          </a:blip>
          <a:srcRect l="12656" t="13110" r="13540" b="9481"/>
          <a:stretch>
            <a:fillRect/>
          </a:stretch>
        </p:blipFill>
        <p:spPr>
          <a:xfrm>
            <a:off x="5078095" y="3381375"/>
            <a:ext cx="2066290" cy="21672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2" grpId="0" bldLvl="0" animBg="1"/>
      <p:bldP spid="3" grpId="0" bldLvl="0" animBg="1"/>
      <p:bldP spid="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08" name="Arc 7"/>
          <p:cNvSpPr/>
          <p:nvPr/>
        </p:nvSpPr>
        <p:spPr>
          <a:xfrm>
            <a:off x="4824413" y="1343025"/>
            <a:ext cx="2374900" cy="504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374900" y="504825"/>
              </a:cxn>
              <a:cxn ang="0">
                <a:pos x="0" y="504825"/>
              </a:cxn>
            </a:cxnLst>
            <a:rect l="0" t="0" r="0" b="0"/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46208" name="组合 46207"/>
          <p:cNvGrpSpPr/>
          <p:nvPr/>
        </p:nvGrpSpPr>
        <p:grpSpPr>
          <a:xfrm>
            <a:off x="4032250" y="1282700"/>
            <a:ext cx="2444750" cy="2444750"/>
            <a:chOff x="2517" y="733"/>
            <a:chExt cx="1540" cy="1540"/>
          </a:xfrm>
        </p:grpSpPr>
        <p:sp>
          <p:nvSpPr>
            <p:cNvPr id="46114" name="Oval 39"/>
            <p:cNvSpPr/>
            <p:nvPr/>
          </p:nvSpPr>
          <p:spPr>
            <a:xfrm>
              <a:off x="2517" y="733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9"/>
                  </a:schemeClr>
                </a:gs>
                <a:gs pos="100000">
                  <a:srgbClr val="47FFFF">
                    <a:alpha val="44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>
              <a:solidFill>
                <a:srgbClr val="00F8F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pSp>
          <p:nvGrpSpPr>
            <p:cNvPr id="46168" name="组合 46167"/>
            <p:cNvGrpSpPr/>
            <p:nvPr/>
          </p:nvGrpSpPr>
          <p:grpSpPr>
            <a:xfrm>
              <a:off x="3152" y="1480"/>
              <a:ext cx="363" cy="337"/>
              <a:chOff x="3152" y="1343"/>
              <a:chExt cx="363" cy="337"/>
            </a:xfrm>
          </p:grpSpPr>
          <p:sp>
            <p:nvSpPr>
              <p:cNvPr id="46112" name="Oval 36"/>
              <p:cNvSpPr/>
              <p:nvPr/>
            </p:nvSpPr>
            <p:spPr>
              <a:xfrm>
                <a:off x="3288" y="1343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sp>
            <p:nvSpPr>
              <p:cNvPr id="46116" name="Text Box 43"/>
              <p:cNvSpPr txBox="1"/>
              <p:nvPr/>
            </p:nvSpPr>
            <p:spPr>
              <a:xfrm>
                <a:off x="3152" y="1411"/>
                <a:ext cx="363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r>
                  <a:rPr lang="en-US" altLang="zh-CN" sz="280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800" baseline="-2500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2800" baseline="-2500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6207" name="组合 46206"/>
          <p:cNvGrpSpPr/>
          <p:nvPr/>
        </p:nvGrpSpPr>
        <p:grpSpPr>
          <a:xfrm>
            <a:off x="1800225" y="1282700"/>
            <a:ext cx="2444750" cy="2444750"/>
            <a:chOff x="1111" y="733"/>
            <a:chExt cx="1540" cy="1540"/>
          </a:xfrm>
        </p:grpSpPr>
        <p:sp>
          <p:nvSpPr>
            <p:cNvPr id="46113" name="Oval 38"/>
            <p:cNvSpPr/>
            <p:nvPr/>
          </p:nvSpPr>
          <p:spPr>
            <a:xfrm>
              <a:off x="1111" y="733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>
              <a:solidFill>
                <a:srgbClr val="00F8F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pSp>
          <p:nvGrpSpPr>
            <p:cNvPr id="46167" name="组合 46166"/>
            <p:cNvGrpSpPr/>
            <p:nvPr/>
          </p:nvGrpSpPr>
          <p:grpSpPr>
            <a:xfrm>
              <a:off x="1723" y="1480"/>
              <a:ext cx="408" cy="360"/>
              <a:chOff x="1723" y="1343"/>
              <a:chExt cx="408" cy="360"/>
            </a:xfrm>
          </p:grpSpPr>
          <p:sp>
            <p:nvSpPr>
              <p:cNvPr id="46111" name="Text Box 13"/>
              <p:cNvSpPr txBox="1"/>
              <p:nvPr/>
            </p:nvSpPr>
            <p:spPr>
              <a:xfrm>
                <a:off x="1723" y="1434"/>
                <a:ext cx="408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r>
                  <a:rPr lang="en-US" altLang="zh-CN" sz="280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800" baseline="-2500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800" baseline="-2500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6115" name="Oval 42"/>
              <p:cNvSpPr/>
              <p:nvPr/>
            </p:nvSpPr>
            <p:spPr>
              <a:xfrm>
                <a:off x="1859" y="1343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</p:grpSp>
      </p:grpSp>
      <p:grpSp>
        <p:nvGrpSpPr>
          <p:cNvPr id="46210" name="组合 46209"/>
          <p:cNvGrpSpPr/>
          <p:nvPr/>
        </p:nvGrpSpPr>
        <p:grpSpPr>
          <a:xfrm>
            <a:off x="4248150" y="3840163"/>
            <a:ext cx="2444750" cy="2444750"/>
            <a:chOff x="2676" y="2570"/>
            <a:chExt cx="1540" cy="1540"/>
          </a:xfrm>
        </p:grpSpPr>
        <p:sp>
          <p:nvSpPr>
            <p:cNvPr id="46185" name="Oval 39"/>
            <p:cNvSpPr/>
            <p:nvPr/>
          </p:nvSpPr>
          <p:spPr>
            <a:xfrm>
              <a:off x="2676" y="2570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9"/>
                  </a:schemeClr>
                </a:gs>
                <a:gs pos="100000">
                  <a:srgbClr val="47FFFF">
                    <a:alpha val="44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>
              <a:solidFill>
                <a:srgbClr val="00F8F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pSp>
          <p:nvGrpSpPr>
            <p:cNvPr id="46186" name="组合 46185"/>
            <p:cNvGrpSpPr/>
            <p:nvPr/>
          </p:nvGrpSpPr>
          <p:grpSpPr>
            <a:xfrm>
              <a:off x="3356" y="3317"/>
              <a:ext cx="363" cy="337"/>
              <a:chOff x="3152" y="1343"/>
              <a:chExt cx="363" cy="337"/>
            </a:xfrm>
          </p:grpSpPr>
          <p:sp>
            <p:nvSpPr>
              <p:cNvPr id="46187" name="Oval 36"/>
              <p:cNvSpPr/>
              <p:nvPr/>
            </p:nvSpPr>
            <p:spPr>
              <a:xfrm>
                <a:off x="3288" y="1343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sp>
            <p:nvSpPr>
              <p:cNvPr id="46188" name="Text Box 43"/>
              <p:cNvSpPr txBox="1"/>
              <p:nvPr/>
            </p:nvSpPr>
            <p:spPr>
              <a:xfrm>
                <a:off x="3152" y="1411"/>
                <a:ext cx="363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r>
                  <a:rPr lang="en-US" altLang="zh-CN" sz="280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800" baseline="-2500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2800" baseline="-2500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6209" name="组合 46208"/>
          <p:cNvGrpSpPr/>
          <p:nvPr/>
        </p:nvGrpSpPr>
        <p:grpSpPr>
          <a:xfrm>
            <a:off x="1727200" y="3840163"/>
            <a:ext cx="2444750" cy="2444750"/>
            <a:chOff x="1088" y="2570"/>
            <a:chExt cx="1540" cy="1540"/>
          </a:xfrm>
        </p:grpSpPr>
        <p:sp>
          <p:nvSpPr>
            <p:cNvPr id="46184" name="Oval 38"/>
            <p:cNvSpPr/>
            <p:nvPr/>
          </p:nvSpPr>
          <p:spPr>
            <a:xfrm>
              <a:off x="1088" y="2570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>
              <a:solidFill>
                <a:srgbClr val="00F8F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pSp>
          <p:nvGrpSpPr>
            <p:cNvPr id="46189" name="组合 46188"/>
            <p:cNvGrpSpPr/>
            <p:nvPr/>
          </p:nvGrpSpPr>
          <p:grpSpPr>
            <a:xfrm>
              <a:off x="1700" y="3317"/>
              <a:ext cx="408" cy="360"/>
              <a:chOff x="1723" y="1343"/>
              <a:chExt cx="408" cy="360"/>
            </a:xfrm>
          </p:grpSpPr>
          <p:sp>
            <p:nvSpPr>
              <p:cNvPr id="46190" name="Text Box 13"/>
              <p:cNvSpPr txBox="1"/>
              <p:nvPr/>
            </p:nvSpPr>
            <p:spPr>
              <a:xfrm>
                <a:off x="1723" y="1434"/>
                <a:ext cx="408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r>
                  <a:rPr lang="en-US" altLang="zh-CN" sz="280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800" baseline="-2500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800" baseline="-2500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6191" name="Oval 42"/>
              <p:cNvSpPr/>
              <p:nvPr/>
            </p:nvSpPr>
            <p:spPr>
              <a:xfrm>
                <a:off x="1859" y="1343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</p:grpSp>
      </p:grpSp>
      <p:sp>
        <p:nvSpPr>
          <p:cNvPr id="46171" name="xjhgx3"/>
          <p:cNvSpPr/>
          <p:nvPr/>
        </p:nvSpPr>
        <p:spPr>
          <a:xfrm>
            <a:off x="4067175" y="4522788"/>
            <a:ext cx="288925" cy="1081087"/>
          </a:xfrm>
          <a:custGeom>
            <a:avLst/>
            <a:gdLst/>
            <a:ahLst/>
            <a:cxnLst/>
            <a:rect l="0" t="0" r="0" b="0"/>
            <a:pathLst>
              <a:path w="980" h="4408">
                <a:moveTo>
                  <a:pt x="980" y="0"/>
                </a:moveTo>
                <a:lnTo>
                  <a:pt x="907" y="270"/>
                </a:lnTo>
                <a:lnTo>
                  <a:pt x="845" y="542"/>
                </a:lnTo>
                <a:lnTo>
                  <a:pt x="791" y="816"/>
                </a:lnTo>
                <a:lnTo>
                  <a:pt x="748" y="1091"/>
                </a:lnTo>
                <a:lnTo>
                  <a:pt x="714" y="1368"/>
                </a:lnTo>
                <a:lnTo>
                  <a:pt x="689" y="1646"/>
                </a:lnTo>
                <a:lnTo>
                  <a:pt x="675" y="1925"/>
                </a:lnTo>
                <a:lnTo>
                  <a:pt x="670" y="2204"/>
                </a:lnTo>
                <a:lnTo>
                  <a:pt x="675" y="2483"/>
                </a:lnTo>
                <a:lnTo>
                  <a:pt x="689" y="2762"/>
                </a:lnTo>
                <a:lnTo>
                  <a:pt x="714" y="3040"/>
                </a:lnTo>
                <a:lnTo>
                  <a:pt x="748" y="3317"/>
                </a:lnTo>
                <a:lnTo>
                  <a:pt x="791" y="3592"/>
                </a:lnTo>
                <a:lnTo>
                  <a:pt x="845" y="3866"/>
                </a:lnTo>
                <a:lnTo>
                  <a:pt x="907" y="4138"/>
                </a:lnTo>
                <a:lnTo>
                  <a:pt x="980" y="4408"/>
                </a:lnTo>
                <a:lnTo>
                  <a:pt x="0" y="4408"/>
                </a:lnTo>
                <a:lnTo>
                  <a:pt x="73" y="4138"/>
                </a:lnTo>
                <a:lnTo>
                  <a:pt x="135" y="3866"/>
                </a:lnTo>
                <a:lnTo>
                  <a:pt x="189" y="3592"/>
                </a:lnTo>
                <a:lnTo>
                  <a:pt x="232" y="3317"/>
                </a:lnTo>
                <a:lnTo>
                  <a:pt x="266" y="3040"/>
                </a:lnTo>
                <a:lnTo>
                  <a:pt x="291" y="2762"/>
                </a:lnTo>
                <a:lnTo>
                  <a:pt x="305" y="2483"/>
                </a:lnTo>
                <a:lnTo>
                  <a:pt x="310" y="2204"/>
                </a:lnTo>
                <a:lnTo>
                  <a:pt x="305" y="1925"/>
                </a:lnTo>
                <a:lnTo>
                  <a:pt x="291" y="1646"/>
                </a:lnTo>
                <a:lnTo>
                  <a:pt x="266" y="1368"/>
                </a:lnTo>
                <a:lnTo>
                  <a:pt x="232" y="1091"/>
                </a:lnTo>
                <a:lnTo>
                  <a:pt x="189" y="816"/>
                </a:lnTo>
                <a:lnTo>
                  <a:pt x="135" y="542"/>
                </a:lnTo>
                <a:lnTo>
                  <a:pt x="73" y="270"/>
                </a:lnTo>
                <a:lnTo>
                  <a:pt x="0" y="0"/>
                </a:lnTo>
                <a:lnTo>
                  <a:pt x="980" y="0"/>
                </a:lnTo>
                <a:close/>
              </a:path>
            </a:pathLst>
          </a:custGeom>
          <a:gradFill rotWithShape="1">
            <a:gsLst>
              <a:gs pos="0">
                <a:srgbClr val="D5FFFF">
                  <a:alpha val="100000"/>
                </a:srgbClr>
              </a:gs>
              <a:gs pos="50000">
                <a:srgbClr val="47FFFF">
                  <a:alpha val="100000"/>
                </a:srgbClr>
              </a:gs>
              <a:gs pos="100000">
                <a:srgbClr val="D5FFFF">
                  <a:alpha val="100000"/>
                </a:srgbClr>
              </a:gs>
            </a:gsLst>
            <a:lin ang="5400000" scaled="1"/>
            <a:tileRect/>
          </a:gradFill>
          <a:ln w="28575" cap="flat" cmpd="sng">
            <a:solidFill>
              <a:srgbClr val="2D5F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46195" name="组合 46194"/>
          <p:cNvGrpSpPr/>
          <p:nvPr/>
        </p:nvGrpSpPr>
        <p:grpSpPr>
          <a:xfrm>
            <a:off x="4032250" y="2001838"/>
            <a:ext cx="215900" cy="1008062"/>
            <a:chOff x="2517" y="1141"/>
            <a:chExt cx="136" cy="635"/>
          </a:xfrm>
        </p:grpSpPr>
        <p:sp>
          <p:nvSpPr>
            <p:cNvPr id="46169" name="xjhgx2"/>
            <p:cNvSpPr/>
            <p:nvPr/>
          </p:nvSpPr>
          <p:spPr>
            <a:xfrm>
              <a:off x="2517" y="1141"/>
              <a:ext cx="136" cy="635"/>
            </a:xfrm>
            <a:custGeom>
              <a:avLst/>
              <a:gdLst/>
              <a:ahLst/>
              <a:cxnLst/>
              <a:rect l="0" t="0" r="0" b="0"/>
              <a:pathLst>
                <a:path w="620" h="4408">
                  <a:moveTo>
                    <a:pt x="310" y="0"/>
                  </a:moveTo>
                  <a:lnTo>
                    <a:pt x="237" y="270"/>
                  </a:lnTo>
                  <a:lnTo>
                    <a:pt x="175" y="542"/>
                  </a:lnTo>
                  <a:lnTo>
                    <a:pt x="121" y="816"/>
                  </a:lnTo>
                  <a:lnTo>
                    <a:pt x="78" y="1091"/>
                  </a:lnTo>
                  <a:lnTo>
                    <a:pt x="44" y="1368"/>
                  </a:lnTo>
                  <a:lnTo>
                    <a:pt x="19" y="1646"/>
                  </a:lnTo>
                  <a:lnTo>
                    <a:pt x="5" y="1925"/>
                  </a:lnTo>
                  <a:lnTo>
                    <a:pt x="0" y="2204"/>
                  </a:lnTo>
                  <a:lnTo>
                    <a:pt x="5" y="2483"/>
                  </a:lnTo>
                  <a:lnTo>
                    <a:pt x="19" y="2762"/>
                  </a:lnTo>
                  <a:lnTo>
                    <a:pt x="44" y="3040"/>
                  </a:lnTo>
                  <a:lnTo>
                    <a:pt x="78" y="3317"/>
                  </a:lnTo>
                  <a:lnTo>
                    <a:pt x="121" y="3592"/>
                  </a:lnTo>
                  <a:lnTo>
                    <a:pt x="175" y="3866"/>
                  </a:lnTo>
                  <a:lnTo>
                    <a:pt x="237" y="4138"/>
                  </a:lnTo>
                  <a:lnTo>
                    <a:pt x="310" y="4408"/>
                  </a:lnTo>
                  <a:lnTo>
                    <a:pt x="310" y="4408"/>
                  </a:lnTo>
                  <a:lnTo>
                    <a:pt x="383" y="4138"/>
                  </a:lnTo>
                  <a:lnTo>
                    <a:pt x="445" y="3866"/>
                  </a:lnTo>
                  <a:lnTo>
                    <a:pt x="499" y="3592"/>
                  </a:lnTo>
                  <a:lnTo>
                    <a:pt x="542" y="3317"/>
                  </a:lnTo>
                  <a:lnTo>
                    <a:pt x="576" y="3040"/>
                  </a:lnTo>
                  <a:lnTo>
                    <a:pt x="601" y="2762"/>
                  </a:lnTo>
                  <a:lnTo>
                    <a:pt x="615" y="2483"/>
                  </a:lnTo>
                  <a:lnTo>
                    <a:pt x="620" y="2204"/>
                  </a:lnTo>
                  <a:lnTo>
                    <a:pt x="615" y="1925"/>
                  </a:lnTo>
                  <a:lnTo>
                    <a:pt x="601" y="1646"/>
                  </a:lnTo>
                  <a:lnTo>
                    <a:pt x="576" y="1368"/>
                  </a:lnTo>
                  <a:lnTo>
                    <a:pt x="542" y="1091"/>
                  </a:lnTo>
                  <a:lnTo>
                    <a:pt x="499" y="816"/>
                  </a:lnTo>
                  <a:lnTo>
                    <a:pt x="445" y="542"/>
                  </a:lnTo>
                  <a:lnTo>
                    <a:pt x="383" y="270"/>
                  </a:lnTo>
                  <a:lnTo>
                    <a:pt x="31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>
                    <a:alpha val="100000"/>
                  </a:srgbClr>
                </a:gs>
                <a:gs pos="50000">
                  <a:srgbClr val="71FFFF">
                    <a:alpha val="100000"/>
                  </a:srgbClr>
                </a:gs>
                <a:gs pos="100000">
                  <a:srgbClr val="D5FFFF">
                    <a:alpha val="100000"/>
                  </a:srgbClr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93" name="直接连接符 46192"/>
            <p:cNvSpPr/>
            <p:nvPr/>
          </p:nvSpPr>
          <p:spPr>
            <a:xfrm>
              <a:off x="2585" y="1162"/>
              <a:ext cx="0" cy="612"/>
            </a:xfrm>
            <a:prstGeom prst="line">
              <a:avLst/>
            </a:prstGeom>
            <a:ln w="9525" cap="flat" cmpd="sng">
              <a:solidFill>
                <a:srgbClr val="00F8F2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6206" name="TextBox 11"/>
          <p:cNvSpPr txBox="1"/>
          <p:nvPr/>
        </p:nvSpPr>
        <p:spPr>
          <a:xfrm>
            <a:off x="1210628" y="229870"/>
            <a:ext cx="51530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凸透镜和凹透镜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63" name="组合 48162"/>
          <p:cNvGrpSpPr/>
          <p:nvPr/>
        </p:nvGrpSpPr>
        <p:grpSpPr>
          <a:xfrm>
            <a:off x="2586673" y="4453890"/>
            <a:ext cx="3816350" cy="1836738"/>
            <a:chOff x="1088" y="2478"/>
            <a:chExt cx="3128" cy="1540"/>
          </a:xfrm>
        </p:grpSpPr>
        <p:sp>
          <p:nvSpPr>
            <p:cNvPr id="48140" name="Oval 38"/>
            <p:cNvSpPr/>
            <p:nvPr/>
          </p:nvSpPr>
          <p:spPr>
            <a:xfrm>
              <a:off x="1088" y="2478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48141" name="Oval 39"/>
            <p:cNvSpPr/>
            <p:nvPr/>
          </p:nvSpPr>
          <p:spPr>
            <a:xfrm>
              <a:off x="2676" y="2478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9"/>
                  </a:schemeClr>
                </a:gs>
                <a:gs pos="100000">
                  <a:srgbClr val="47FFFF">
                    <a:alpha val="44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48148" name="xjhgx3"/>
            <p:cNvSpPr/>
            <p:nvPr/>
          </p:nvSpPr>
          <p:spPr>
            <a:xfrm>
              <a:off x="2562" y="2908"/>
              <a:ext cx="182" cy="681"/>
            </a:xfrm>
            <a:custGeom>
              <a:avLst/>
              <a:gdLst/>
              <a:ahLst/>
              <a:cxnLst/>
              <a:rect l="0" t="0" r="0" b="0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>
                    <a:alpha val="100000"/>
                  </a:srgbClr>
                </a:gs>
                <a:gs pos="50000">
                  <a:srgbClr val="47FFFF">
                    <a:alpha val="100000"/>
                  </a:srgbClr>
                </a:gs>
                <a:gs pos="100000">
                  <a:srgbClr val="D5FFFF">
                    <a:alpha val="100000"/>
                  </a:srgbClr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8176" name="组合 48175"/>
          <p:cNvGrpSpPr/>
          <p:nvPr/>
        </p:nvGrpSpPr>
        <p:grpSpPr>
          <a:xfrm>
            <a:off x="2802573" y="2117090"/>
            <a:ext cx="3538537" cy="1908175"/>
            <a:chOff x="136" y="2205"/>
            <a:chExt cx="2229" cy="1202"/>
          </a:xfrm>
        </p:grpSpPr>
        <p:sp>
          <p:nvSpPr>
            <p:cNvPr id="48132" name="Oval 38"/>
            <p:cNvSpPr/>
            <p:nvPr/>
          </p:nvSpPr>
          <p:spPr>
            <a:xfrm>
              <a:off x="136" y="2205"/>
              <a:ext cx="1186" cy="120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48133" name="Oval 39"/>
            <p:cNvSpPr/>
            <p:nvPr/>
          </p:nvSpPr>
          <p:spPr>
            <a:xfrm>
              <a:off x="1179" y="2205"/>
              <a:ext cx="1186" cy="120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9"/>
                  </a:schemeClr>
                </a:gs>
                <a:gs pos="100000">
                  <a:srgbClr val="47FFFF">
                    <a:alpha val="44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pSp>
          <p:nvGrpSpPr>
            <p:cNvPr id="48150" name="组合 48149"/>
            <p:cNvGrpSpPr/>
            <p:nvPr/>
          </p:nvGrpSpPr>
          <p:grpSpPr>
            <a:xfrm>
              <a:off x="1179" y="2523"/>
              <a:ext cx="136" cy="590"/>
              <a:chOff x="2517" y="1141"/>
              <a:chExt cx="136" cy="635"/>
            </a:xfrm>
          </p:grpSpPr>
          <p:sp>
            <p:nvSpPr>
              <p:cNvPr id="48151" name="xjhgx2"/>
              <p:cNvSpPr/>
              <p:nvPr/>
            </p:nvSpPr>
            <p:spPr>
              <a:xfrm>
                <a:off x="2517" y="1141"/>
                <a:ext cx="136" cy="635"/>
              </a:xfrm>
              <a:custGeom>
                <a:avLst/>
                <a:gdLst/>
                <a:ahLst/>
                <a:cxnLst/>
                <a:rect l="0" t="0" r="0" b="0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5FFFF">
                      <a:alpha val="100000"/>
                    </a:srgbClr>
                  </a:gs>
                  <a:gs pos="50000">
                    <a:srgbClr val="71FFFF">
                      <a:alpha val="100000"/>
                    </a:srgbClr>
                  </a:gs>
                  <a:gs pos="100000">
                    <a:srgbClr val="D5FFFF">
                      <a:alpha val="100000"/>
                    </a:srgbClr>
                  </a:gs>
                </a:gsLst>
                <a:lin ang="5400000" scaled="1"/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152" name="直接连接符 48151"/>
              <p:cNvSpPr/>
              <p:nvPr/>
            </p:nvSpPr>
            <p:spPr>
              <a:xfrm>
                <a:off x="2585" y="1162"/>
                <a:ext cx="0" cy="612"/>
              </a:xfrm>
              <a:prstGeom prst="line">
                <a:avLst/>
              </a:prstGeom>
              <a:ln w="19050" cap="flat" cmpd="sng">
                <a:solidFill>
                  <a:srgbClr val="00F8F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48179" name="组合 48178"/>
          <p:cNvGrpSpPr/>
          <p:nvPr/>
        </p:nvGrpSpPr>
        <p:grpSpPr>
          <a:xfrm>
            <a:off x="389573" y="4345940"/>
            <a:ext cx="2017712" cy="1873250"/>
            <a:chOff x="2404" y="2251"/>
            <a:chExt cx="1361" cy="1270"/>
          </a:xfrm>
        </p:grpSpPr>
        <p:sp>
          <p:nvSpPr>
            <p:cNvPr id="48165" name="右中括号 48164"/>
            <p:cNvSpPr/>
            <p:nvPr/>
          </p:nvSpPr>
          <p:spPr>
            <a:xfrm>
              <a:off x="3593" y="2531"/>
              <a:ext cx="172" cy="692"/>
            </a:xfrm>
            <a:prstGeom prst="rightBracket">
              <a:avLst>
                <a:gd name="adj" fmla="val 0"/>
              </a:avLst>
            </a:pr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58" name="Oval 38"/>
            <p:cNvSpPr/>
            <p:nvPr/>
          </p:nvSpPr>
          <p:spPr>
            <a:xfrm>
              <a:off x="2404" y="2251"/>
              <a:ext cx="1302" cy="12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ABFFFF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48177" name="任意多边形 48176"/>
            <p:cNvSpPr/>
            <p:nvPr/>
          </p:nvSpPr>
          <p:spPr>
            <a:xfrm>
              <a:off x="3560" y="2537"/>
              <a:ext cx="136" cy="666"/>
            </a:xfrm>
            <a:custGeom>
              <a:avLst/>
              <a:gdLst>
                <a:gd name="txL" fmla="*/ 0 w 21600"/>
                <a:gd name="txT" fmla="*/ 0 h 40396"/>
                <a:gd name="txR" fmla="*/ 21600 w 21600"/>
                <a:gd name="txB" fmla="*/ 40396 h 40396"/>
              </a:gdLst>
              <a:ahLst/>
              <a:cxnLst>
                <a:cxn ang="270">
                  <a:pos x="6074" y="0"/>
                </a:cxn>
                <a:cxn ang="90">
                  <a:pos x="8929" y="40395"/>
                </a:cxn>
                <a:cxn ang="180">
                  <a:pos x="0" y="20728"/>
                </a:cxn>
              </a:cxnLst>
              <a:rect l="txL" t="txT" r="txR" b="txB"/>
              <a:pathLst>
                <a:path w="21600" h="40396" fill="none">
                  <a:moveTo>
                    <a:pt x="6074" y="0"/>
                  </a:moveTo>
                  <a:arcTo wR="21600" hR="21600" stAng="-4420059" swAng="8354949"/>
                </a:path>
                <a:path w="21600" h="40396" stroke="0">
                  <a:moveTo>
                    <a:pt x="6074" y="0"/>
                  </a:moveTo>
                  <a:arcTo wR="21600" hR="21600" stAng="-4420059" swAng="8354949"/>
                  <a:lnTo>
                    <a:pt x="0" y="20728"/>
                  </a:lnTo>
                  <a:close/>
                </a:path>
              </a:pathLst>
            </a:custGeom>
            <a:noFill/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8194" name="组合 48193"/>
          <p:cNvGrpSpPr/>
          <p:nvPr/>
        </p:nvGrpSpPr>
        <p:grpSpPr>
          <a:xfrm>
            <a:off x="6545898" y="4130040"/>
            <a:ext cx="2484437" cy="2376488"/>
            <a:chOff x="4059" y="2568"/>
            <a:chExt cx="1565" cy="1497"/>
          </a:xfrm>
        </p:grpSpPr>
        <p:grpSp>
          <p:nvGrpSpPr>
            <p:cNvPr id="48185" name="组合 48184"/>
            <p:cNvGrpSpPr/>
            <p:nvPr/>
          </p:nvGrpSpPr>
          <p:grpSpPr>
            <a:xfrm>
              <a:off x="4059" y="2568"/>
              <a:ext cx="1565" cy="1497"/>
              <a:chOff x="4105" y="2115"/>
              <a:chExt cx="1565" cy="1497"/>
            </a:xfrm>
          </p:grpSpPr>
          <p:sp>
            <p:nvSpPr>
              <p:cNvPr id="48168" name="Oval 38"/>
              <p:cNvSpPr/>
              <p:nvPr/>
            </p:nvSpPr>
            <p:spPr>
              <a:xfrm>
                <a:off x="4105" y="2115"/>
                <a:ext cx="1565" cy="1497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AB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sp>
            <p:nvSpPr>
              <p:cNvPr id="48167" name="Oval 38"/>
              <p:cNvSpPr/>
              <p:nvPr/>
            </p:nvSpPr>
            <p:spPr>
              <a:xfrm>
                <a:off x="4150" y="2364"/>
                <a:ext cx="1004" cy="97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47FFFF">
                      <a:alpha val="49001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sp>
            <p:nvSpPr>
              <p:cNvPr id="48172" name="直接连接符 48171"/>
              <p:cNvSpPr/>
              <p:nvPr/>
            </p:nvSpPr>
            <p:spPr>
              <a:xfrm>
                <a:off x="4173" y="2523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8173" name="直接连接符 48172"/>
              <p:cNvSpPr/>
              <p:nvPr/>
            </p:nvSpPr>
            <p:spPr>
              <a:xfrm flipV="1">
                <a:off x="4192" y="3203"/>
                <a:ext cx="117" cy="7"/>
              </a:xfrm>
              <a:prstGeom prst="line">
                <a:avLst/>
              </a:prstGeom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8181" name="任意多边形 48180"/>
            <p:cNvSpPr/>
            <p:nvPr/>
          </p:nvSpPr>
          <p:spPr>
            <a:xfrm flipH="1">
              <a:off x="4059" y="2979"/>
              <a:ext cx="158" cy="683"/>
            </a:xfrm>
            <a:custGeom>
              <a:avLst/>
              <a:gdLst>
                <a:gd name="txL" fmla="*/ 0 w 21600"/>
                <a:gd name="txT" fmla="*/ 0 h 39007"/>
                <a:gd name="txR" fmla="*/ 21600 w 21600"/>
                <a:gd name="txB" fmla="*/ 39007 h 39007"/>
              </a:gdLst>
              <a:ahLst/>
              <a:cxnLst>
                <a:cxn ang="270">
                  <a:pos x="10018" y="0"/>
                </a:cxn>
                <a:cxn ang="90">
                  <a:pos x="8468" y="39006"/>
                </a:cxn>
                <a:cxn ang="180">
                  <a:pos x="0" y="19136"/>
                </a:cxn>
              </a:cxnLst>
              <a:rect l="txL" t="txT" r="txR" b="txB"/>
              <a:pathLst>
                <a:path w="21600" h="39007" fill="none">
                  <a:moveTo>
                    <a:pt x="10018" y="0"/>
                  </a:moveTo>
                  <a:arcTo wR="21600" hR="21600" stAng="-3742034" swAng="7757098"/>
                </a:path>
                <a:path w="21600" h="39007" stroke="0">
                  <a:moveTo>
                    <a:pt x="10018" y="0"/>
                  </a:moveTo>
                  <a:arcTo wR="21600" hR="21600" stAng="-3742034" swAng="7757098"/>
                  <a:lnTo>
                    <a:pt x="0" y="19136"/>
                  </a:lnTo>
                  <a:close/>
                </a:path>
              </a:pathLst>
            </a:custGeom>
            <a:noFill/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82" name="任意多边形 48181"/>
            <p:cNvSpPr/>
            <p:nvPr/>
          </p:nvSpPr>
          <p:spPr>
            <a:xfrm flipH="1">
              <a:off x="4104" y="2969"/>
              <a:ext cx="317" cy="685"/>
            </a:xfrm>
            <a:custGeom>
              <a:avLst/>
              <a:gdLst>
                <a:gd name="txL" fmla="*/ 0 w 21600"/>
                <a:gd name="txT" fmla="*/ 0 h 36828"/>
                <a:gd name="txR" fmla="*/ 21600 w 21600"/>
                <a:gd name="txB" fmla="*/ 36828 h 36828"/>
              </a:gdLst>
              <a:ahLst/>
              <a:cxnLst>
                <a:cxn ang="270">
                  <a:pos x="11269" y="0"/>
                </a:cxn>
                <a:cxn ang="90">
                  <a:pos x="11311" y="36828"/>
                </a:cxn>
                <a:cxn ang="180">
                  <a:pos x="0" y="18427"/>
                </a:cxn>
              </a:cxnLst>
              <a:rect l="txL" t="txT" r="txR" b="txB"/>
              <a:pathLst>
                <a:path w="21600" h="36828" fill="none">
                  <a:moveTo>
                    <a:pt x="11269" y="0"/>
                  </a:moveTo>
                  <a:arcTo wR="21600" hR="21600" stAng="-3513132" swAng="7018402"/>
                </a:path>
                <a:path w="21600" h="36828" stroke="0">
                  <a:moveTo>
                    <a:pt x="11269" y="0"/>
                  </a:moveTo>
                  <a:arcTo wR="21600" hR="21600" stAng="-3513132" swAng="7018402"/>
                  <a:lnTo>
                    <a:pt x="0" y="18427"/>
                  </a:lnTo>
                  <a:close/>
                </a:path>
              </a:pathLst>
            </a:custGeom>
            <a:noFill/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8187" name="TextBox 11"/>
          <p:cNvSpPr txBox="1"/>
          <p:nvPr/>
        </p:nvSpPr>
        <p:spPr>
          <a:xfrm>
            <a:off x="533718" y="874713"/>
            <a:ext cx="80645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透镜的两个表面至少一个是球面的一部分。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8192" name="组合 48191"/>
          <p:cNvGrpSpPr/>
          <p:nvPr/>
        </p:nvGrpSpPr>
        <p:grpSpPr>
          <a:xfrm>
            <a:off x="426085" y="2117090"/>
            <a:ext cx="1944688" cy="1908175"/>
            <a:chOff x="204" y="1185"/>
            <a:chExt cx="1225" cy="1202"/>
          </a:xfrm>
        </p:grpSpPr>
        <p:sp>
          <p:nvSpPr>
            <p:cNvPr id="48153" name="Oval 38"/>
            <p:cNvSpPr/>
            <p:nvPr/>
          </p:nvSpPr>
          <p:spPr>
            <a:xfrm>
              <a:off x="204" y="1185"/>
              <a:ext cx="1225" cy="120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48154" name="直接连接符 48153"/>
            <p:cNvSpPr/>
            <p:nvPr/>
          </p:nvSpPr>
          <p:spPr>
            <a:xfrm>
              <a:off x="1315" y="1434"/>
              <a:ext cx="0" cy="704"/>
            </a:xfrm>
            <a:prstGeom prst="line">
              <a:avLst/>
            </a:prstGeom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91" name="任意多边形 48190"/>
            <p:cNvSpPr/>
            <p:nvPr/>
          </p:nvSpPr>
          <p:spPr>
            <a:xfrm>
              <a:off x="1224" y="1434"/>
              <a:ext cx="204" cy="703"/>
            </a:xfrm>
            <a:custGeom>
              <a:avLst/>
              <a:gdLst>
                <a:gd name="txL" fmla="*/ 0 w 21600"/>
                <a:gd name="txT" fmla="*/ 0 h 39800"/>
                <a:gd name="txR" fmla="*/ 21600 w 21600"/>
                <a:gd name="txB" fmla="*/ 39800 h 39800"/>
              </a:gdLst>
              <a:ahLst/>
              <a:cxnLst>
                <a:cxn ang="270">
                  <a:pos x="8575" y="0"/>
                </a:cxn>
                <a:cxn ang="90">
                  <a:pos x="8220" y="39799"/>
                </a:cxn>
                <a:cxn ang="180">
                  <a:pos x="0" y="19825"/>
                </a:cxn>
              </a:cxnLst>
              <a:rect l="txL" t="txT" r="txR" b="txB"/>
              <a:pathLst>
                <a:path w="21600" h="39800" fill="none">
                  <a:moveTo>
                    <a:pt x="8575" y="0"/>
                  </a:moveTo>
                  <a:arcTo wR="21600" hR="21600" stAng="-3996591" swAng="8054458"/>
                </a:path>
                <a:path w="21600" h="39800" stroke="0">
                  <a:moveTo>
                    <a:pt x="8575" y="0"/>
                  </a:moveTo>
                  <a:arcTo wR="21600" hR="21600" stAng="-3996591" swAng="8054458"/>
                  <a:lnTo>
                    <a:pt x="0" y="19825"/>
                  </a:lnTo>
                  <a:close/>
                </a:path>
              </a:pathLst>
            </a:custGeom>
            <a:noFill/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8196" name="组合 48195"/>
          <p:cNvGrpSpPr/>
          <p:nvPr/>
        </p:nvGrpSpPr>
        <p:grpSpPr>
          <a:xfrm>
            <a:off x="6834823" y="2188528"/>
            <a:ext cx="2087562" cy="1906587"/>
            <a:chOff x="4241" y="1230"/>
            <a:chExt cx="1315" cy="1201"/>
          </a:xfrm>
        </p:grpSpPr>
        <p:grpSp>
          <p:nvGrpSpPr>
            <p:cNvPr id="48169" name="组合 48168"/>
            <p:cNvGrpSpPr/>
            <p:nvPr/>
          </p:nvGrpSpPr>
          <p:grpSpPr>
            <a:xfrm>
              <a:off x="4241" y="1230"/>
              <a:ext cx="1315" cy="1201"/>
              <a:chOff x="4445" y="436"/>
              <a:chExt cx="1315" cy="1248"/>
            </a:xfrm>
          </p:grpSpPr>
          <p:sp>
            <p:nvSpPr>
              <p:cNvPr id="48156" name="Oval 38"/>
              <p:cNvSpPr/>
              <p:nvPr/>
            </p:nvSpPr>
            <p:spPr>
              <a:xfrm>
                <a:off x="4445" y="572"/>
                <a:ext cx="1001" cy="963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47FFFF">
                      <a:alpha val="49001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sp>
            <p:nvSpPr>
              <p:cNvPr id="48157" name="Oval 38"/>
              <p:cNvSpPr/>
              <p:nvPr/>
            </p:nvSpPr>
            <p:spPr>
              <a:xfrm>
                <a:off x="4539" y="436"/>
                <a:ext cx="1221" cy="124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AB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48193" name="任意多边形 48192"/>
            <p:cNvSpPr/>
            <p:nvPr/>
          </p:nvSpPr>
          <p:spPr>
            <a:xfrm flipH="1">
              <a:off x="4332" y="1434"/>
              <a:ext cx="294" cy="794"/>
            </a:xfrm>
            <a:custGeom>
              <a:avLst/>
              <a:gdLst>
                <a:gd name="txL" fmla="*/ 0 w 21600"/>
                <a:gd name="txT" fmla="*/ 0 h 38357"/>
                <a:gd name="txR" fmla="*/ 21600 w 21600"/>
                <a:gd name="txB" fmla="*/ 38357 h 38357"/>
              </a:gdLst>
              <a:ahLst/>
              <a:cxnLst>
                <a:cxn ang="270">
                  <a:pos x="9737" y="0"/>
                </a:cxn>
                <a:cxn ang="90">
                  <a:pos x="10132" y="38356"/>
                </a:cxn>
                <a:cxn ang="180">
                  <a:pos x="0" y="19281"/>
                </a:cxn>
              </a:cxnLst>
              <a:rect l="txL" t="txT" r="txR" b="txB"/>
              <a:pathLst>
                <a:path w="21600" h="38357" fill="none">
                  <a:moveTo>
                    <a:pt x="9737" y="0"/>
                  </a:moveTo>
                  <a:arcTo wR="21600" hR="21600" stAng="-3792360" swAng="7513816"/>
                </a:path>
                <a:path w="21600" h="38357" stroke="0">
                  <a:moveTo>
                    <a:pt x="9737" y="0"/>
                  </a:moveTo>
                  <a:arcTo wR="21600" hR="21600" stAng="-3792360" swAng="7513816"/>
                  <a:lnTo>
                    <a:pt x="0" y="19281"/>
                  </a:lnTo>
                  <a:close/>
                </a:path>
              </a:pathLst>
            </a:custGeom>
            <a:noFill/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6206" name="TextBox 11"/>
          <p:cNvSpPr txBox="1"/>
          <p:nvPr/>
        </p:nvSpPr>
        <p:spPr>
          <a:xfrm>
            <a:off x="1210628" y="229870"/>
            <a:ext cx="51530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凸透镜和凹透镜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Box 11"/>
          <p:cNvSpPr txBox="1"/>
          <p:nvPr/>
        </p:nvSpPr>
        <p:spPr>
          <a:xfrm>
            <a:off x="511493" y="1374458"/>
            <a:ext cx="80645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薄透镜</a:t>
            </a:r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:</a:t>
            </a:r>
            <a:endParaRPr lang="en-US" altLang="zh-CN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extBox 11"/>
          <p:cNvSpPr txBox="1"/>
          <p:nvPr/>
        </p:nvSpPr>
        <p:spPr>
          <a:xfrm>
            <a:off x="2045335" y="1397000"/>
            <a:ext cx="4787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透镜厚度远小于球面的半径。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2"/>
          <p:cNvSpPr txBox="1"/>
          <p:nvPr/>
        </p:nvSpPr>
        <p:spPr>
          <a:xfrm>
            <a:off x="685800" y="228600"/>
            <a:ext cx="65532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388745" y="4137978"/>
            <a:ext cx="800100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属于凸透镜的是（             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4" name="Rectangle 6"/>
          <p:cNvSpPr/>
          <p:nvPr/>
        </p:nvSpPr>
        <p:spPr>
          <a:xfrm>
            <a:off x="1420495" y="4930140"/>
            <a:ext cx="6553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属于凹透镜的是（             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            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444683" y="4107815"/>
            <a:ext cx="2268538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  C  D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517708" y="4987290"/>
            <a:ext cx="21590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  E  F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7186" name="组合 7185"/>
          <p:cNvGrpSpPr/>
          <p:nvPr/>
        </p:nvGrpSpPr>
        <p:grpSpPr>
          <a:xfrm>
            <a:off x="1096645" y="1332865"/>
            <a:ext cx="6805613" cy="2522538"/>
            <a:chOff x="680" y="1117"/>
            <a:chExt cx="4287" cy="1589"/>
          </a:xfrm>
        </p:grpSpPr>
        <p:pic>
          <p:nvPicPr>
            <p:cNvPr id="7177" name="Picture 1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71" y="1117"/>
              <a:ext cx="4196" cy="149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80" name="文本框 7179"/>
            <p:cNvSpPr txBox="1"/>
            <p:nvPr/>
          </p:nvSpPr>
          <p:spPr>
            <a:xfrm>
              <a:off x="680" y="2296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1" name="文本框 7180"/>
            <p:cNvSpPr txBox="1"/>
            <p:nvPr/>
          </p:nvSpPr>
          <p:spPr>
            <a:xfrm>
              <a:off x="1542" y="2319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2" name="文本框 7181"/>
            <p:cNvSpPr txBox="1"/>
            <p:nvPr/>
          </p:nvSpPr>
          <p:spPr>
            <a:xfrm>
              <a:off x="2336" y="2319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3" name="文本框 7182"/>
            <p:cNvSpPr txBox="1"/>
            <p:nvPr/>
          </p:nvSpPr>
          <p:spPr>
            <a:xfrm>
              <a:off x="2993" y="2319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4" name="文本框 7183"/>
            <p:cNvSpPr txBox="1"/>
            <p:nvPr/>
          </p:nvSpPr>
          <p:spPr>
            <a:xfrm>
              <a:off x="3696" y="2319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5" name="文本框 7184"/>
            <p:cNvSpPr txBox="1"/>
            <p:nvPr/>
          </p:nvSpPr>
          <p:spPr>
            <a:xfrm>
              <a:off x="4445" y="2341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46206" name="TextBox 11"/>
          <p:cNvSpPr txBox="1"/>
          <p:nvPr/>
        </p:nvSpPr>
        <p:spPr>
          <a:xfrm>
            <a:off x="1210628" y="229870"/>
            <a:ext cx="51530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凸透镜和凹透镜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2"/>
          <p:cNvSpPr txBox="1"/>
          <p:nvPr/>
        </p:nvSpPr>
        <p:spPr>
          <a:xfrm>
            <a:off x="633730" y="1092200"/>
            <a:ext cx="7669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主光轴：</a:t>
            </a: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通过两个球面球心的直线。 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02" name="Text Box 3"/>
          <p:cNvSpPr txBox="1"/>
          <p:nvPr/>
        </p:nvSpPr>
        <p:spPr>
          <a:xfrm>
            <a:off x="819468" y="1655128"/>
            <a:ext cx="7740650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光心</a:t>
            </a: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：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光心是主光轴上的一点，通过光心的光线传播方向不变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28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800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115" name="TextBox 1"/>
          <p:cNvSpPr txBox="1"/>
          <p:nvPr/>
        </p:nvSpPr>
        <p:spPr>
          <a:xfrm>
            <a:off x="1368425" y="229870"/>
            <a:ext cx="73453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透镜的主光轴和光心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16" name="Arc 7"/>
          <p:cNvSpPr/>
          <p:nvPr/>
        </p:nvSpPr>
        <p:spPr>
          <a:xfrm>
            <a:off x="5248593" y="3780790"/>
            <a:ext cx="2374900" cy="504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374900" y="504825"/>
              </a:cxn>
              <a:cxn ang="0">
                <a:pos x="0" y="504825"/>
              </a:cxn>
            </a:cxnLst>
            <a:rect l="0" t="0" r="0" b="0"/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7" name="AutoShape 125"/>
          <p:cNvSpPr/>
          <p:nvPr/>
        </p:nvSpPr>
        <p:spPr>
          <a:xfrm>
            <a:off x="6832918" y="3104515"/>
            <a:ext cx="1619250" cy="649288"/>
          </a:xfrm>
          <a:prstGeom prst="wedgeRoundRectCallout">
            <a:avLst>
              <a:gd name="adj1" fmla="val -29218"/>
              <a:gd name="adj2" fmla="val 214792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rIns="0" anchor="ctr"/>
          <a:lstStyle/>
          <a:p>
            <a:pPr algn="ctr"/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主光轴</a:t>
            </a:r>
            <a:endParaRPr lang="zh-CN" altLang="en-US" sz="2800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118" name="Oval 38"/>
          <p:cNvSpPr/>
          <p:nvPr/>
        </p:nvSpPr>
        <p:spPr>
          <a:xfrm>
            <a:off x="2224405" y="3683953"/>
            <a:ext cx="2444750" cy="2444750"/>
          </a:xfrm>
          <a:prstGeom prst="ellipse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rgbClr val="C5FFFF">
                  <a:alpha val="49001"/>
                </a:srgbClr>
              </a:gs>
            </a:gsLst>
            <a:path path="shape">
              <a:fillToRect l="50000" t="50000" r="50000" b="50000"/>
            </a:path>
            <a:tileRect/>
          </a:gradFill>
          <a:ln w="12700" cap="flat" cmpd="sng">
            <a:solidFill>
              <a:srgbClr val="00F8F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4119" name="Oval 39"/>
          <p:cNvSpPr/>
          <p:nvPr/>
        </p:nvSpPr>
        <p:spPr>
          <a:xfrm>
            <a:off x="4456430" y="3683953"/>
            <a:ext cx="2444750" cy="2444750"/>
          </a:xfrm>
          <a:prstGeom prst="ellipse">
            <a:avLst/>
          </a:prstGeom>
          <a:gradFill rotWithShape="1">
            <a:gsLst>
              <a:gs pos="0">
                <a:schemeClr val="bg1">
                  <a:alpha val="42999"/>
                </a:schemeClr>
              </a:gs>
              <a:gs pos="100000">
                <a:srgbClr val="C5FFFF">
                  <a:alpha val="44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 cap="flat" cmpd="sng">
            <a:solidFill>
              <a:srgbClr val="00F8F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pSp>
        <p:nvGrpSpPr>
          <p:cNvPr id="4120" name="组合 4119"/>
          <p:cNvGrpSpPr/>
          <p:nvPr/>
        </p:nvGrpSpPr>
        <p:grpSpPr>
          <a:xfrm>
            <a:off x="5464493" y="4869815"/>
            <a:ext cx="576262" cy="534988"/>
            <a:chOff x="3152" y="1343"/>
            <a:chExt cx="363" cy="337"/>
          </a:xfrm>
        </p:grpSpPr>
        <p:sp>
          <p:nvSpPr>
            <p:cNvPr id="4121" name="Oval 36"/>
            <p:cNvSpPr/>
            <p:nvPr/>
          </p:nvSpPr>
          <p:spPr>
            <a:xfrm>
              <a:off x="3288" y="1343"/>
              <a:ext cx="46" cy="45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4122" name="Text Box 43"/>
            <p:cNvSpPr txBox="1"/>
            <p:nvPr/>
          </p:nvSpPr>
          <p:spPr>
            <a:xfrm>
              <a:off x="3152" y="1411"/>
              <a:ext cx="363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280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2800" baseline="-2500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800" baseline="-2500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123" name="组合 4122"/>
          <p:cNvGrpSpPr/>
          <p:nvPr/>
        </p:nvGrpSpPr>
        <p:grpSpPr>
          <a:xfrm>
            <a:off x="3195955" y="4869815"/>
            <a:ext cx="647700" cy="571500"/>
            <a:chOff x="1723" y="1343"/>
            <a:chExt cx="408" cy="360"/>
          </a:xfrm>
        </p:grpSpPr>
        <p:sp>
          <p:nvSpPr>
            <p:cNvPr id="4124" name="Text Box 13"/>
            <p:cNvSpPr txBox="1"/>
            <p:nvPr/>
          </p:nvSpPr>
          <p:spPr>
            <a:xfrm>
              <a:off x="1723" y="1434"/>
              <a:ext cx="40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280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2800" baseline="-2500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800" baseline="-2500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125" name="Oval 42"/>
            <p:cNvSpPr/>
            <p:nvPr/>
          </p:nvSpPr>
          <p:spPr>
            <a:xfrm>
              <a:off x="1859" y="1343"/>
              <a:ext cx="46" cy="45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</p:grpSp>
      <p:sp>
        <p:nvSpPr>
          <p:cNvPr id="4126" name="Text Box 124"/>
          <p:cNvSpPr txBox="1"/>
          <p:nvPr/>
        </p:nvSpPr>
        <p:spPr>
          <a:xfrm>
            <a:off x="4704080" y="4514215"/>
            <a:ext cx="257175" cy="427038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2800" i="1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O</a:t>
            </a:r>
            <a:endParaRPr lang="en-US" altLang="zh-CN" sz="2800" i="1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4127" name="xjhgx2"/>
          <p:cNvSpPr/>
          <p:nvPr/>
        </p:nvSpPr>
        <p:spPr>
          <a:xfrm>
            <a:off x="4456430" y="4403090"/>
            <a:ext cx="215900" cy="1008063"/>
          </a:xfrm>
          <a:custGeom>
            <a:avLst/>
            <a:gdLst/>
            <a:ahLst/>
            <a:cxnLst/>
            <a:rect l="0" t="0" r="0" b="0"/>
            <a:pathLst>
              <a:path w="620" h="4408">
                <a:moveTo>
                  <a:pt x="310" y="0"/>
                </a:moveTo>
                <a:lnTo>
                  <a:pt x="237" y="270"/>
                </a:lnTo>
                <a:lnTo>
                  <a:pt x="175" y="542"/>
                </a:lnTo>
                <a:lnTo>
                  <a:pt x="121" y="816"/>
                </a:lnTo>
                <a:lnTo>
                  <a:pt x="78" y="1091"/>
                </a:lnTo>
                <a:lnTo>
                  <a:pt x="44" y="1368"/>
                </a:lnTo>
                <a:lnTo>
                  <a:pt x="19" y="1646"/>
                </a:lnTo>
                <a:lnTo>
                  <a:pt x="5" y="1925"/>
                </a:lnTo>
                <a:lnTo>
                  <a:pt x="0" y="2204"/>
                </a:lnTo>
                <a:lnTo>
                  <a:pt x="5" y="2483"/>
                </a:lnTo>
                <a:lnTo>
                  <a:pt x="19" y="2762"/>
                </a:lnTo>
                <a:lnTo>
                  <a:pt x="44" y="3040"/>
                </a:lnTo>
                <a:lnTo>
                  <a:pt x="78" y="3317"/>
                </a:lnTo>
                <a:lnTo>
                  <a:pt x="121" y="3592"/>
                </a:lnTo>
                <a:lnTo>
                  <a:pt x="175" y="3866"/>
                </a:lnTo>
                <a:lnTo>
                  <a:pt x="237" y="4138"/>
                </a:lnTo>
                <a:lnTo>
                  <a:pt x="310" y="4408"/>
                </a:lnTo>
                <a:lnTo>
                  <a:pt x="310" y="4408"/>
                </a:lnTo>
                <a:lnTo>
                  <a:pt x="383" y="4138"/>
                </a:lnTo>
                <a:lnTo>
                  <a:pt x="445" y="3866"/>
                </a:lnTo>
                <a:lnTo>
                  <a:pt x="499" y="3592"/>
                </a:lnTo>
                <a:lnTo>
                  <a:pt x="542" y="3317"/>
                </a:lnTo>
                <a:lnTo>
                  <a:pt x="576" y="3040"/>
                </a:lnTo>
                <a:lnTo>
                  <a:pt x="601" y="2762"/>
                </a:lnTo>
                <a:lnTo>
                  <a:pt x="615" y="2483"/>
                </a:lnTo>
                <a:lnTo>
                  <a:pt x="620" y="2204"/>
                </a:lnTo>
                <a:lnTo>
                  <a:pt x="615" y="1925"/>
                </a:lnTo>
                <a:lnTo>
                  <a:pt x="601" y="1646"/>
                </a:lnTo>
                <a:lnTo>
                  <a:pt x="576" y="1368"/>
                </a:lnTo>
                <a:lnTo>
                  <a:pt x="542" y="1091"/>
                </a:lnTo>
                <a:lnTo>
                  <a:pt x="499" y="816"/>
                </a:lnTo>
                <a:lnTo>
                  <a:pt x="445" y="542"/>
                </a:lnTo>
                <a:lnTo>
                  <a:pt x="383" y="270"/>
                </a:lnTo>
                <a:lnTo>
                  <a:pt x="310" y="0"/>
                </a:lnTo>
                <a:close/>
              </a:path>
            </a:pathLst>
          </a:custGeom>
          <a:solidFill>
            <a:srgbClr val="C5FFFF"/>
          </a:solidFill>
          <a:ln w="28575" cap="flat" cmpd="sng">
            <a:solidFill>
              <a:srgbClr val="2D5F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88" name="Line 16"/>
          <p:cNvSpPr/>
          <p:nvPr/>
        </p:nvSpPr>
        <p:spPr>
          <a:xfrm flipV="1">
            <a:off x="1287780" y="4904740"/>
            <a:ext cx="680561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Dot"/>
            <a:headEnd type="none" w="med" len="med"/>
            <a:tailEnd type="none" w="med" len="med"/>
          </a:ln>
        </p:spPr>
      </p:sp>
      <p:sp>
        <p:nvSpPr>
          <p:cNvPr id="4130" name="AutoShape 123"/>
          <p:cNvSpPr/>
          <p:nvPr/>
        </p:nvSpPr>
        <p:spPr>
          <a:xfrm>
            <a:off x="3124518" y="2998153"/>
            <a:ext cx="1403350" cy="576262"/>
          </a:xfrm>
          <a:prstGeom prst="wedgeRoundRectCallout">
            <a:avLst>
              <a:gd name="adj1" fmla="val 47287"/>
              <a:gd name="adj2" fmla="val 248347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rIns="0" anchor="ctr"/>
          <a:lstStyle/>
          <a:p>
            <a:pPr algn="ctr"/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光心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145" name="组合 4144"/>
          <p:cNvGrpSpPr/>
          <p:nvPr/>
        </p:nvGrpSpPr>
        <p:grpSpPr>
          <a:xfrm rot="735886">
            <a:off x="1468755" y="4868228"/>
            <a:ext cx="5832475" cy="73025"/>
            <a:chOff x="567" y="3884"/>
            <a:chExt cx="4218" cy="0"/>
          </a:xfrm>
        </p:grpSpPr>
        <p:sp>
          <p:nvSpPr>
            <p:cNvPr id="4146" name="直接连接符 4145"/>
            <p:cNvSpPr/>
            <p:nvPr/>
          </p:nvSpPr>
          <p:spPr>
            <a:xfrm>
              <a:off x="567" y="3884"/>
              <a:ext cx="4218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47" name="直接连接符 4146"/>
            <p:cNvSpPr/>
            <p:nvPr/>
          </p:nvSpPr>
          <p:spPr>
            <a:xfrm>
              <a:off x="1315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4148" name="直接连接符 4147"/>
            <p:cNvSpPr/>
            <p:nvPr/>
          </p:nvSpPr>
          <p:spPr>
            <a:xfrm>
              <a:off x="3356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headEnd type="none" w="med" len="med"/>
              <a:tailEnd type="triangle" w="med" len="lg"/>
            </a:ln>
          </p:spPr>
        </p:sp>
      </p:grpSp>
      <p:grpSp>
        <p:nvGrpSpPr>
          <p:cNvPr id="4149" name="组合 4148"/>
          <p:cNvGrpSpPr/>
          <p:nvPr/>
        </p:nvGrpSpPr>
        <p:grpSpPr>
          <a:xfrm rot="-735886" flipV="1">
            <a:off x="1540193" y="4859655"/>
            <a:ext cx="5832475" cy="73025"/>
            <a:chOff x="567" y="3884"/>
            <a:chExt cx="4218" cy="0"/>
          </a:xfrm>
        </p:grpSpPr>
        <p:sp>
          <p:nvSpPr>
            <p:cNvPr id="4150" name="直接连接符 4149"/>
            <p:cNvSpPr/>
            <p:nvPr/>
          </p:nvSpPr>
          <p:spPr>
            <a:xfrm>
              <a:off x="567" y="3884"/>
              <a:ext cx="4218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51" name="直接连接符 4150"/>
            <p:cNvSpPr/>
            <p:nvPr/>
          </p:nvSpPr>
          <p:spPr>
            <a:xfrm>
              <a:off x="1315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4152" name="直接连接符 4151"/>
            <p:cNvSpPr/>
            <p:nvPr/>
          </p:nvSpPr>
          <p:spPr>
            <a:xfrm>
              <a:off x="3356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headEnd type="none" w="med" len="med"/>
              <a:tailEnd type="triangle" w="med" len="lg"/>
            </a:ln>
          </p:spPr>
        </p:sp>
      </p:grpSp>
      <p:grpSp>
        <p:nvGrpSpPr>
          <p:cNvPr id="4144" name="组合 4143"/>
          <p:cNvGrpSpPr/>
          <p:nvPr/>
        </p:nvGrpSpPr>
        <p:grpSpPr>
          <a:xfrm>
            <a:off x="1576705" y="4904740"/>
            <a:ext cx="5832475" cy="73025"/>
            <a:chOff x="567" y="3884"/>
            <a:chExt cx="4218" cy="0"/>
          </a:xfrm>
        </p:grpSpPr>
        <p:sp>
          <p:nvSpPr>
            <p:cNvPr id="4141" name="直接连接符 4140"/>
            <p:cNvSpPr/>
            <p:nvPr/>
          </p:nvSpPr>
          <p:spPr>
            <a:xfrm>
              <a:off x="567" y="3884"/>
              <a:ext cx="4218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42" name="直接连接符 4141"/>
            <p:cNvSpPr/>
            <p:nvPr/>
          </p:nvSpPr>
          <p:spPr>
            <a:xfrm>
              <a:off x="1315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4143" name="直接连接符 4142"/>
            <p:cNvSpPr/>
            <p:nvPr/>
          </p:nvSpPr>
          <p:spPr>
            <a:xfrm>
              <a:off x="3356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headEnd type="none" w="med" len="med"/>
              <a:tailEnd type="triangle" w="med" len="lg"/>
            </a:ln>
          </p:spPr>
        </p:sp>
      </p:grpSp>
      <p:sp>
        <p:nvSpPr>
          <p:cNvPr id="4128" name="Oval 122"/>
          <p:cNvSpPr/>
          <p:nvPr/>
        </p:nvSpPr>
        <p:spPr>
          <a:xfrm>
            <a:off x="4529455" y="4871403"/>
            <a:ext cx="71438" cy="71437"/>
          </a:xfrm>
          <a:prstGeom prst="ellipse">
            <a:avLst/>
          </a:prstGeom>
          <a:solidFill>
            <a:srgbClr val="CC0000"/>
          </a:solidFill>
          <a:ln w="9525" cap="flat" cmpd="sng">
            <a:solidFill>
              <a:srgbClr val="CC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3239135" y="2270760"/>
            <a:ext cx="2193925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（透镜中心</a:t>
            </a:r>
            <a:r>
              <a:rPr lang="en-US" altLang="zh-CN" sz="24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endParaRPr lang="en-US" altLang="zh-CN" sz="2400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Text Box 2"/>
          <p:cNvSpPr txBox="1"/>
          <p:nvPr/>
        </p:nvSpPr>
        <p:spPr>
          <a:xfrm>
            <a:off x="5311775" y="2270760"/>
            <a:ext cx="7669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适用于所有透镜！</a:t>
            </a: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17" grpId="0" bldLvl="0" animBg="1"/>
      <p:bldP spid="4118" grpId="0" bldLvl="0" animBg="1"/>
      <p:bldP spid="4119" grpId="0" bldLvl="0" animBg="1"/>
      <p:bldP spid="4126" grpId="0"/>
      <p:bldP spid="4130" grpId="0" bldLvl="0" animBg="1"/>
      <p:bldP spid="4128" grpId="0" bldLvl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8" name="TextBox 1"/>
          <p:cNvSpPr txBox="1"/>
          <p:nvPr/>
        </p:nvSpPr>
        <p:spPr>
          <a:xfrm>
            <a:off x="758825" y="186690"/>
            <a:ext cx="64801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透镜对光的作用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9695" name="AutoShape 1151"/>
          <p:cNvSpPr/>
          <p:nvPr/>
        </p:nvSpPr>
        <p:spPr>
          <a:xfrm>
            <a:off x="5093018" y="1118553"/>
            <a:ext cx="3779837" cy="1944687"/>
          </a:xfrm>
          <a:prstGeom prst="cloudCallout">
            <a:avLst>
              <a:gd name="adj1" fmla="val -57769"/>
              <a:gd name="adj2" fmla="val 87144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试猜想光线通过透镜后会有什么现象？</a:t>
            </a:r>
            <a:endParaRPr lang="zh-CN" altLang="en-US" sz="28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0376" name="组合 10375"/>
          <p:cNvGrpSpPr/>
          <p:nvPr/>
        </p:nvGrpSpPr>
        <p:grpSpPr>
          <a:xfrm>
            <a:off x="844868" y="1382078"/>
            <a:ext cx="7010400" cy="1906587"/>
            <a:chOff x="573" y="868"/>
            <a:chExt cx="4416" cy="1201"/>
          </a:xfrm>
        </p:grpSpPr>
        <p:sp>
          <p:nvSpPr>
            <p:cNvPr id="9220" name="Line 6"/>
            <p:cNvSpPr/>
            <p:nvPr/>
          </p:nvSpPr>
          <p:spPr>
            <a:xfrm>
              <a:off x="573" y="1480"/>
              <a:ext cx="4416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grpSp>
          <p:nvGrpSpPr>
            <p:cNvPr id="10373" name="组合 10372"/>
            <p:cNvGrpSpPr/>
            <p:nvPr/>
          </p:nvGrpSpPr>
          <p:grpSpPr>
            <a:xfrm>
              <a:off x="2608" y="868"/>
              <a:ext cx="181" cy="1201"/>
              <a:chOff x="2517" y="1141"/>
              <a:chExt cx="136" cy="635"/>
            </a:xfrm>
          </p:grpSpPr>
          <p:sp>
            <p:nvSpPr>
              <p:cNvPr id="10374" name="xjhgx2"/>
              <p:cNvSpPr/>
              <p:nvPr/>
            </p:nvSpPr>
            <p:spPr>
              <a:xfrm>
                <a:off x="2517" y="1141"/>
                <a:ext cx="136" cy="635"/>
              </a:xfrm>
              <a:custGeom>
                <a:avLst/>
                <a:gdLst/>
                <a:ahLst/>
                <a:cxnLst/>
                <a:rect l="0" t="0" r="0" b="0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FFFF">
                      <a:alpha val="100000"/>
                    </a:srgbClr>
                  </a:gs>
                  <a:gs pos="100000">
                    <a:srgbClr val="D5FFFF">
                      <a:alpha val="100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75" name="直接连接符 10374"/>
              <p:cNvSpPr/>
              <p:nvPr/>
            </p:nvSpPr>
            <p:spPr>
              <a:xfrm>
                <a:off x="2585" y="1162"/>
                <a:ext cx="0" cy="612"/>
              </a:xfrm>
              <a:prstGeom prst="line">
                <a:avLst/>
              </a:prstGeom>
              <a:ln w="12700" cap="flat" cmpd="sng">
                <a:solidFill>
                  <a:srgbClr val="00F8F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0377" name="组合 10376"/>
          <p:cNvGrpSpPr/>
          <p:nvPr/>
        </p:nvGrpSpPr>
        <p:grpSpPr>
          <a:xfrm>
            <a:off x="1168718" y="1671003"/>
            <a:ext cx="2989262" cy="1366837"/>
            <a:chOff x="771" y="1049"/>
            <a:chExt cx="1883" cy="839"/>
          </a:xfrm>
        </p:grpSpPr>
        <p:grpSp>
          <p:nvGrpSpPr>
            <p:cNvPr id="9281" name="Group 1065"/>
            <p:cNvGrpSpPr/>
            <p:nvPr/>
          </p:nvGrpSpPr>
          <p:grpSpPr>
            <a:xfrm flipV="1">
              <a:off x="771" y="1049"/>
              <a:ext cx="1883" cy="22"/>
              <a:chOff x="768" y="432"/>
              <a:chExt cx="1920" cy="0"/>
            </a:xfrm>
          </p:grpSpPr>
          <p:sp>
            <p:nvSpPr>
              <p:cNvPr id="9321" name="Line 1066"/>
              <p:cNvSpPr/>
              <p:nvPr/>
            </p:nvSpPr>
            <p:spPr>
              <a:xfrm>
                <a:off x="768" y="432"/>
                <a:ext cx="1104" cy="0"/>
              </a:xfrm>
              <a:prstGeom prst="line">
                <a:avLst/>
              </a:prstGeom>
              <a:ln w="3175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322" name="Line 1067"/>
              <p:cNvSpPr/>
              <p:nvPr/>
            </p:nvSpPr>
            <p:spPr>
              <a:xfrm>
                <a:off x="1776" y="432"/>
                <a:ext cx="912" cy="0"/>
              </a:xfrm>
              <a:prstGeom prst="line">
                <a:avLst/>
              </a:prstGeom>
              <a:ln w="28575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83" name="Group 1071"/>
            <p:cNvGrpSpPr/>
            <p:nvPr/>
          </p:nvGrpSpPr>
          <p:grpSpPr>
            <a:xfrm>
              <a:off x="793" y="1203"/>
              <a:ext cx="1821" cy="0"/>
              <a:chOff x="288" y="1104"/>
              <a:chExt cx="1872" cy="0"/>
            </a:xfrm>
          </p:grpSpPr>
          <p:sp>
            <p:nvSpPr>
              <p:cNvPr id="9317" name="Line 1072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318" name="Line 1073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85" name="Group 1077"/>
            <p:cNvGrpSpPr/>
            <p:nvPr/>
          </p:nvGrpSpPr>
          <p:grpSpPr>
            <a:xfrm>
              <a:off x="793" y="1334"/>
              <a:ext cx="1821" cy="0"/>
              <a:chOff x="288" y="1104"/>
              <a:chExt cx="1872" cy="0"/>
            </a:xfrm>
          </p:grpSpPr>
          <p:sp>
            <p:nvSpPr>
              <p:cNvPr id="9313" name="Line 1078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314" name="Line 1079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87" name="Group 1083"/>
            <p:cNvGrpSpPr/>
            <p:nvPr/>
          </p:nvGrpSpPr>
          <p:grpSpPr>
            <a:xfrm>
              <a:off x="793" y="1466"/>
              <a:ext cx="1821" cy="0"/>
              <a:chOff x="288" y="1104"/>
              <a:chExt cx="1872" cy="0"/>
            </a:xfrm>
          </p:grpSpPr>
          <p:sp>
            <p:nvSpPr>
              <p:cNvPr id="9309" name="Line 1084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310" name="Line 1085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89" name="Group 1089"/>
            <p:cNvGrpSpPr/>
            <p:nvPr/>
          </p:nvGrpSpPr>
          <p:grpSpPr>
            <a:xfrm>
              <a:off x="793" y="1597"/>
              <a:ext cx="1821" cy="0"/>
              <a:chOff x="288" y="1104"/>
              <a:chExt cx="1872" cy="0"/>
            </a:xfrm>
          </p:grpSpPr>
          <p:sp>
            <p:nvSpPr>
              <p:cNvPr id="9305" name="Line 1090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306" name="Line 1091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91" name="Group 1095"/>
            <p:cNvGrpSpPr/>
            <p:nvPr/>
          </p:nvGrpSpPr>
          <p:grpSpPr>
            <a:xfrm>
              <a:off x="793" y="1729"/>
              <a:ext cx="1821" cy="0"/>
              <a:chOff x="288" y="1104"/>
              <a:chExt cx="1872" cy="0"/>
            </a:xfrm>
          </p:grpSpPr>
          <p:sp>
            <p:nvSpPr>
              <p:cNvPr id="9301" name="Line 1096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28575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302" name="Line 1097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93" name="Group 1101"/>
            <p:cNvGrpSpPr/>
            <p:nvPr/>
          </p:nvGrpSpPr>
          <p:grpSpPr>
            <a:xfrm>
              <a:off x="793" y="1860"/>
              <a:ext cx="1860" cy="28"/>
              <a:chOff x="288" y="1104"/>
              <a:chExt cx="1872" cy="0"/>
            </a:xfrm>
          </p:grpSpPr>
          <p:sp>
            <p:nvSpPr>
              <p:cNvPr id="9297" name="Line 1102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298" name="Line 1103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0385" name="组合 10384"/>
          <p:cNvGrpSpPr/>
          <p:nvPr/>
        </p:nvGrpSpPr>
        <p:grpSpPr>
          <a:xfrm>
            <a:off x="808355" y="4082415"/>
            <a:ext cx="7010400" cy="2005013"/>
            <a:chOff x="544" y="2568"/>
            <a:chExt cx="4416" cy="1263"/>
          </a:xfrm>
        </p:grpSpPr>
        <p:sp>
          <p:nvSpPr>
            <p:cNvPr id="9218" name="Line 4"/>
            <p:cNvSpPr/>
            <p:nvPr/>
          </p:nvSpPr>
          <p:spPr>
            <a:xfrm>
              <a:off x="544" y="3209"/>
              <a:ext cx="4416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9235" name="xjhgx3"/>
            <p:cNvSpPr/>
            <p:nvPr/>
          </p:nvSpPr>
          <p:spPr>
            <a:xfrm>
              <a:off x="2653" y="2568"/>
              <a:ext cx="205" cy="1263"/>
            </a:xfrm>
            <a:custGeom>
              <a:avLst/>
              <a:gdLst>
                <a:gd name="txL" fmla="*/ 0 w 980"/>
                <a:gd name="txT" fmla="*/ 0 h 4408"/>
                <a:gd name="txR" fmla="*/ 980 w 980"/>
                <a:gd name="txB" fmla="*/ 4408 h 4408"/>
              </a:gdLst>
              <a:ahLst/>
              <a:cxnLst>
                <a:cxn ang="0">
                  <a:pos x="160593454" y="0"/>
                </a:cxn>
                <a:cxn ang="0">
                  <a:pos x="148630916" y="77622657"/>
                </a:cxn>
                <a:cxn ang="0">
                  <a:pos x="138470919" y="155820174"/>
                </a:cxn>
                <a:cxn ang="0">
                  <a:pos x="129621823" y="234592516"/>
                </a:cxn>
                <a:cxn ang="0">
                  <a:pos x="122575269" y="313652891"/>
                </a:cxn>
                <a:cxn ang="0">
                  <a:pos x="117003631" y="393287522"/>
                </a:cxn>
                <a:cxn ang="0">
                  <a:pos x="112906910" y="473210119"/>
                </a:cxn>
                <a:cxn ang="0">
                  <a:pos x="110612730" y="553420146"/>
                </a:cxn>
                <a:cxn ang="0">
                  <a:pos x="109793467" y="633630306"/>
                </a:cxn>
                <a:cxn ang="0">
                  <a:pos x="110612730" y="713840333"/>
                </a:cxn>
                <a:cxn ang="0">
                  <a:pos x="112906910" y="794050359"/>
                </a:cxn>
                <a:cxn ang="0">
                  <a:pos x="117003631" y="873972420"/>
                </a:cxn>
                <a:cxn ang="0">
                  <a:pos x="122575269" y="953607587"/>
                </a:cxn>
                <a:cxn ang="0">
                  <a:pos x="129621823" y="1032667359"/>
                </a:cxn>
                <a:cxn ang="0">
                  <a:pos x="138470919" y="1111440238"/>
                </a:cxn>
                <a:cxn ang="0">
                  <a:pos x="148630916" y="1189637453"/>
                </a:cxn>
                <a:cxn ang="0">
                  <a:pos x="160593454" y="1267260613"/>
                </a:cxn>
                <a:cxn ang="0">
                  <a:pos x="0" y="1267260613"/>
                </a:cxn>
                <a:cxn ang="0">
                  <a:pos x="11962542" y="1189637453"/>
                </a:cxn>
                <a:cxn ang="0">
                  <a:pos x="22122542" y="1111440238"/>
                </a:cxn>
                <a:cxn ang="0">
                  <a:pos x="30971644" y="1032667359"/>
                </a:cxn>
                <a:cxn ang="0">
                  <a:pos x="38018198" y="953607587"/>
                </a:cxn>
                <a:cxn ang="0">
                  <a:pos x="43589836" y="873972420"/>
                </a:cxn>
                <a:cxn ang="0">
                  <a:pos x="47686557" y="794050359"/>
                </a:cxn>
                <a:cxn ang="0">
                  <a:pos x="49980737" y="713840333"/>
                </a:cxn>
                <a:cxn ang="0">
                  <a:pos x="50800000" y="633630306"/>
                </a:cxn>
                <a:cxn ang="0">
                  <a:pos x="49980737" y="553420146"/>
                </a:cxn>
                <a:cxn ang="0">
                  <a:pos x="47686557" y="473210119"/>
                </a:cxn>
                <a:cxn ang="0">
                  <a:pos x="43589836" y="393287522"/>
                </a:cxn>
                <a:cxn ang="0">
                  <a:pos x="38018198" y="313652891"/>
                </a:cxn>
                <a:cxn ang="0">
                  <a:pos x="30971644" y="234592516"/>
                </a:cxn>
                <a:cxn ang="0">
                  <a:pos x="22122542" y="155820174"/>
                </a:cxn>
                <a:cxn ang="0">
                  <a:pos x="11962542" y="77622657"/>
                </a:cxn>
                <a:cxn ang="0">
                  <a:pos x="0" y="0"/>
                </a:cxn>
                <a:cxn ang="0">
                  <a:pos x="160593454" y="0"/>
                </a:cxn>
              </a:cxnLst>
              <a:rect l="txL" t="txT" r="txR" b="txB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100000"/>
                  </a:schemeClr>
                </a:gs>
                <a:gs pos="100000">
                  <a:srgbClr val="CDFFFF">
                    <a:alpha val="100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28575" cap="flat" cmpd="sng">
              <a:solidFill>
                <a:schemeClr val="accent2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383" name="组合 10382"/>
          <p:cNvGrpSpPr/>
          <p:nvPr/>
        </p:nvGrpSpPr>
        <p:grpSpPr>
          <a:xfrm>
            <a:off x="1203643" y="4407853"/>
            <a:ext cx="3060700" cy="1439862"/>
            <a:chOff x="793" y="2773"/>
            <a:chExt cx="1928" cy="907"/>
          </a:xfrm>
        </p:grpSpPr>
        <p:grpSp>
          <p:nvGrpSpPr>
            <p:cNvPr id="9238" name="Group 1108"/>
            <p:cNvGrpSpPr/>
            <p:nvPr/>
          </p:nvGrpSpPr>
          <p:grpSpPr>
            <a:xfrm>
              <a:off x="793" y="3363"/>
              <a:ext cx="1928" cy="22"/>
              <a:chOff x="288" y="1104"/>
              <a:chExt cx="1872" cy="0"/>
            </a:xfrm>
          </p:grpSpPr>
          <p:sp>
            <p:nvSpPr>
              <p:cNvPr id="9279" name="Line 1109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280" name="Line 1110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43" name="Group 1112"/>
            <p:cNvGrpSpPr/>
            <p:nvPr/>
          </p:nvGrpSpPr>
          <p:grpSpPr>
            <a:xfrm>
              <a:off x="793" y="2921"/>
              <a:ext cx="1906" cy="33"/>
              <a:chOff x="3408" y="2784"/>
              <a:chExt cx="1824" cy="0"/>
            </a:xfrm>
          </p:grpSpPr>
          <p:sp>
            <p:nvSpPr>
              <p:cNvPr id="9277" name="Line 1113"/>
              <p:cNvSpPr/>
              <p:nvPr/>
            </p:nvSpPr>
            <p:spPr>
              <a:xfrm>
                <a:off x="3408" y="278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278" name="Line 1114"/>
              <p:cNvSpPr/>
              <p:nvPr/>
            </p:nvSpPr>
            <p:spPr>
              <a:xfrm>
                <a:off x="4320" y="278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45" name="Group 1118"/>
            <p:cNvGrpSpPr/>
            <p:nvPr/>
          </p:nvGrpSpPr>
          <p:grpSpPr>
            <a:xfrm>
              <a:off x="793" y="3068"/>
              <a:ext cx="1928" cy="22"/>
              <a:chOff x="288" y="1104"/>
              <a:chExt cx="1872" cy="0"/>
            </a:xfrm>
          </p:grpSpPr>
          <p:sp>
            <p:nvSpPr>
              <p:cNvPr id="9273" name="Line 1119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274" name="Line 1120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51" name="Group 1136"/>
            <p:cNvGrpSpPr/>
            <p:nvPr/>
          </p:nvGrpSpPr>
          <p:grpSpPr>
            <a:xfrm flipV="1">
              <a:off x="793" y="3521"/>
              <a:ext cx="1906" cy="22"/>
              <a:chOff x="3408" y="3648"/>
              <a:chExt cx="1824" cy="0"/>
            </a:xfrm>
          </p:grpSpPr>
          <p:sp>
            <p:nvSpPr>
              <p:cNvPr id="9261" name="Line 1137"/>
              <p:cNvSpPr/>
              <p:nvPr/>
            </p:nvSpPr>
            <p:spPr>
              <a:xfrm>
                <a:off x="3408" y="3648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262" name="Line 1138"/>
              <p:cNvSpPr/>
              <p:nvPr/>
            </p:nvSpPr>
            <p:spPr>
              <a:xfrm>
                <a:off x="4320" y="3648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54" name="Group 1145"/>
            <p:cNvGrpSpPr/>
            <p:nvPr/>
          </p:nvGrpSpPr>
          <p:grpSpPr>
            <a:xfrm flipV="1">
              <a:off x="793" y="2773"/>
              <a:ext cx="1883" cy="45"/>
              <a:chOff x="3312" y="2400"/>
              <a:chExt cx="1728" cy="0"/>
            </a:xfrm>
          </p:grpSpPr>
          <p:sp>
            <p:nvSpPr>
              <p:cNvPr id="9255" name="Line 1146"/>
              <p:cNvSpPr/>
              <p:nvPr/>
            </p:nvSpPr>
            <p:spPr>
              <a:xfrm>
                <a:off x="3312" y="2400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256" name="Line 1147"/>
              <p:cNvSpPr/>
              <p:nvPr/>
            </p:nvSpPr>
            <p:spPr>
              <a:xfrm>
                <a:off x="4128" y="2400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40" name="Group 1148"/>
            <p:cNvGrpSpPr/>
            <p:nvPr/>
          </p:nvGrpSpPr>
          <p:grpSpPr>
            <a:xfrm>
              <a:off x="793" y="3657"/>
              <a:ext cx="1906" cy="23"/>
              <a:chOff x="912" y="4128"/>
              <a:chExt cx="1776" cy="0"/>
            </a:xfrm>
          </p:grpSpPr>
          <p:sp>
            <p:nvSpPr>
              <p:cNvPr id="9241" name="Line 1149"/>
              <p:cNvSpPr/>
              <p:nvPr/>
            </p:nvSpPr>
            <p:spPr>
              <a:xfrm>
                <a:off x="912" y="4128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242" name="Line 1150"/>
              <p:cNvSpPr/>
              <p:nvPr/>
            </p:nvSpPr>
            <p:spPr>
              <a:xfrm>
                <a:off x="1776" y="4128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248" name="Group 1127"/>
            <p:cNvGrpSpPr/>
            <p:nvPr/>
          </p:nvGrpSpPr>
          <p:grpSpPr>
            <a:xfrm>
              <a:off x="793" y="3215"/>
              <a:ext cx="1906" cy="22"/>
              <a:chOff x="288" y="1104"/>
              <a:chExt cx="1872" cy="0"/>
            </a:xfrm>
          </p:grpSpPr>
          <p:sp>
            <p:nvSpPr>
              <p:cNvPr id="9267" name="Line 1128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9268" name="Line 1129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69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32" name="组合 11331"/>
          <p:cNvGrpSpPr/>
          <p:nvPr/>
        </p:nvGrpSpPr>
        <p:grpSpPr>
          <a:xfrm>
            <a:off x="3816350" y="3752850"/>
            <a:ext cx="360363" cy="2124075"/>
            <a:chOff x="2517" y="1141"/>
            <a:chExt cx="136" cy="635"/>
          </a:xfrm>
        </p:grpSpPr>
        <p:sp>
          <p:nvSpPr>
            <p:cNvPr id="11333" name="xjhgx2"/>
            <p:cNvSpPr/>
            <p:nvPr/>
          </p:nvSpPr>
          <p:spPr>
            <a:xfrm>
              <a:off x="2517" y="1141"/>
              <a:ext cx="136" cy="635"/>
            </a:xfrm>
            <a:custGeom>
              <a:avLst/>
              <a:gdLst/>
              <a:ahLst/>
              <a:cxnLst/>
              <a:rect l="0" t="0" r="0" b="0"/>
              <a:pathLst>
                <a:path w="620" h="4408">
                  <a:moveTo>
                    <a:pt x="310" y="0"/>
                  </a:moveTo>
                  <a:lnTo>
                    <a:pt x="237" y="270"/>
                  </a:lnTo>
                  <a:lnTo>
                    <a:pt x="175" y="542"/>
                  </a:lnTo>
                  <a:lnTo>
                    <a:pt x="121" y="816"/>
                  </a:lnTo>
                  <a:lnTo>
                    <a:pt x="78" y="1091"/>
                  </a:lnTo>
                  <a:lnTo>
                    <a:pt x="44" y="1368"/>
                  </a:lnTo>
                  <a:lnTo>
                    <a:pt x="19" y="1646"/>
                  </a:lnTo>
                  <a:lnTo>
                    <a:pt x="5" y="1925"/>
                  </a:lnTo>
                  <a:lnTo>
                    <a:pt x="0" y="2204"/>
                  </a:lnTo>
                  <a:lnTo>
                    <a:pt x="5" y="2483"/>
                  </a:lnTo>
                  <a:lnTo>
                    <a:pt x="19" y="2762"/>
                  </a:lnTo>
                  <a:lnTo>
                    <a:pt x="44" y="3040"/>
                  </a:lnTo>
                  <a:lnTo>
                    <a:pt x="78" y="3317"/>
                  </a:lnTo>
                  <a:lnTo>
                    <a:pt x="121" y="3592"/>
                  </a:lnTo>
                  <a:lnTo>
                    <a:pt x="175" y="3866"/>
                  </a:lnTo>
                  <a:lnTo>
                    <a:pt x="237" y="4138"/>
                  </a:lnTo>
                  <a:lnTo>
                    <a:pt x="310" y="4408"/>
                  </a:lnTo>
                  <a:lnTo>
                    <a:pt x="310" y="4408"/>
                  </a:lnTo>
                  <a:lnTo>
                    <a:pt x="383" y="4138"/>
                  </a:lnTo>
                  <a:lnTo>
                    <a:pt x="445" y="3866"/>
                  </a:lnTo>
                  <a:lnTo>
                    <a:pt x="499" y="3592"/>
                  </a:lnTo>
                  <a:lnTo>
                    <a:pt x="542" y="3317"/>
                  </a:lnTo>
                  <a:lnTo>
                    <a:pt x="576" y="3040"/>
                  </a:lnTo>
                  <a:lnTo>
                    <a:pt x="601" y="2762"/>
                  </a:lnTo>
                  <a:lnTo>
                    <a:pt x="615" y="2483"/>
                  </a:lnTo>
                  <a:lnTo>
                    <a:pt x="620" y="2204"/>
                  </a:lnTo>
                  <a:lnTo>
                    <a:pt x="615" y="1925"/>
                  </a:lnTo>
                  <a:lnTo>
                    <a:pt x="601" y="1646"/>
                  </a:lnTo>
                  <a:lnTo>
                    <a:pt x="576" y="1368"/>
                  </a:lnTo>
                  <a:lnTo>
                    <a:pt x="542" y="1091"/>
                  </a:lnTo>
                  <a:lnTo>
                    <a:pt x="499" y="816"/>
                  </a:lnTo>
                  <a:lnTo>
                    <a:pt x="445" y="542"/>
                  </a:lnTo>
                  <a:lnTo>
                    <a:pt x="383" y="270"/>
                  </a:lnTo>
                  <a:lnTo>
                    <a:pt x="310" y="0"/>
                  </a:lnTo>
                  <a:close/>
                </a:path>
              </a:pathLst>
            </a:custGeom>
            <a:gradFill rotWithShape="1">
              <a:gsLst>
                <a:gs pos="0">
                  <a:srgbClr val="71FFFF">
                    <a:alpha val="100000"/>
                  </a:srgbClr>
                </a:gs>
                <a:gs pos="100000">
                  <a:srgbClr val="D5FFFF">
                    <a:alpha val="100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34" name="直接连接符 11333"/>
            <p:cNvSpPr/>
            <p:nvPr/>
          </p:nvSpPr>
          <p:spPr>
            <a:xfrm>
              <a:off x="2585" y="1162"/>
              <a:ext cx="0" cy="612"/>
            </a:xfrm>
            <a:prstGeom prst="line">
              <a:avLst/>
            </a:prstGeom>
            <a:ln w="12700" cap="flat" cmpd="sng">
              <a:solidFill>
                <a:srgbClr val="00F8F2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266" name="AutoShape 2"/>
          <p:cNvSpPr/>
          <p:nvPr/>
        </p:nvSpPr>
        <p:spPr>
          <a:xfrm rot="-5400000">
            <a:off x="5165725" y="2798763"/>
            <a:ext cx="4213225" cy="3743325"/>
          </a:xfrm>
          <a:prstGeom prst="triangle">
            <a:avLst>
              <a:gd name="adj" fmla="val 47088"/>
            </a:avLst>
          </a:prstGeom>
          <a:gradFill rotWithShape="1">
            <a:gsLst>
              <a:gs pos="0">
                <a:srgbClr val="736B90">
                  <a:alpha val="63000"/>
                </a:srgbClr>
              </a:gs>
              <a:gs pos="100000">
                <a:srgbClr val="BEB1EF">
                  <a:alpha val="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rot="0" vert="eaVert" wrap="none" anchor="ctr"/>
          <a:lstStyle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268" name="AutoShape 4"/>
          <p:cNvSpPr/>
          <p:nvPr/>
        </p:nvSpPr>
        <p:spPr>
          <a:xfrm rot="5400000">
            <a:off x="3924300" y="4076700"/>
            <a:ext cx="1655763" cy="1512888"/>
          </a:xfrm>
          <a:prstGeom prst="triangle">
            <a:avLst>
              <a:gd name="adj" fmla="val 46731"/>
            </a:avLst>
          </a:prstGeom>
          <a:gradFill rotWithShape="1">
            <a:gsLst>
              <a:gs pos="0">
                <a:srgbClr val="6D6589">
                  <a:alpha val="62000"/>
                </a:srgbClr>
              </a:gs>
              <a:gs pos="100000">
                <a:srgbClr val="BEB1EF">
                  <a:alpha val="59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rot="10800000" vert="eaVert" wrap="none" anchor="ctr"/>
          <a:lstStyle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0659" name="Line 3"/>
          <p:cNvSpPr/>
          <p:nvPr/>
        </p:nvSpPr>
        <p:spPr>
          <a:xfrm>
            <a:off x="179388" y="4797425"/>
            <a:ext cx="878522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Dot"/>
            <a:headEnd type="none" w="med" len="med"/>
            <a:tailEnd type="none" w="med" len="med"/>
          </a:ln>
        </p:spPr>
      </p:sp>
      <p:sp>
        <p:nvSpPr>
          <p:cNvPr id="11269" name="Rectangle 5"/>
          <p:cNvSpPr/>
          <p:nvPr/>
        </p:nvSpPr>
        <p:spPr>
          <a:xfrm>
            <a:off x="323850" y="4005263"/>
            <a:ext cx="3671888" cy="1657350"/>
          </a:xfrm>
          <a:prstGeom prst="rect">
            <a:avLst/>
          </a:prstGeom>
          <a:gradFill rotWithShape="1">
            <a:gsLst>
              <a:gs pos="0">
                <a:srgbClr val="C3BAEE">
                  <a:alpha val="73000"/>
                </a:srgbClr>
              </a:gs>
              <a:gs pos="50000">
                <a:srgbClr val="A199C4">
                  <a:alpha val="73000"/>
                </a:srgbClr>
              </a:gs>
              <a:gs pos="100000">
                <a:srgbClr val="C3BAEE">
                  <a:alpha val="73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11322" name="组合 11321"/>
          <p:cNvGrpSpPr/>
          <p:nvPr/>
        </p:nvGrpSpPr>
        <p:grpSpPr>
          <a:xfrm>
            <a:off x="179388" y="4076700"/>
            <a:ext cx="3851275" cy="1512888"/>
            <a:chOff x="-68" y="1525"/>
            <a:chExt cx="2607" cy="953"/>
          </a:xfrm>
        </p:grpSpPr>
        <p:sp>
          <p:nvSpPr>
            <p:cNvPr id="70664" name="Line 8"/>
            <p:cNvSpPr/>
            <p:nvPr/>
          </p:nvSpPr>
          <p:spPr>
            <a:xfrm>
              <a:off x="1338" y="1979"/>
              <a:ext cx="1180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0665" name="Line 9"/>
            <p:cNvSpPr/>
            <p:nvPr/>
          </p:nvSpPr>
          <p:spPr>
            <a:xfrm>
              <a:off x="1338" y="1752"/>
              <a:ext cx="1179" cy="0"/>
            </a:xfrm>
            <a:prstGeom prst="line">
              <a:avLst/>
            </a:prstGeom>
            <a:ln w="38100" cap="flat" cmpd="sng">
              <a:solidFill>
                <a:srgbClr val="00FF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0666" name="Line 10"/>
            <p:cNvSpPr>
              <a:spLocks noChangeShapeType="1"/>
            </p:cNvSpPr>
            <p:nvPr/>
          </p:nvSpPr>
          <p:spPr bwMode="auto">
            <a:xfrm>
              <a:off x="1292" y="2251"/>
              <a:ext cx="1226" cy="0"/>
            </a:xfrm>
            <a:prstGeom prst="line">
              <a:avLst/>
            </a:prstGeom>
            <a:noFill/>
            <a:ln w="38100">
              <a:solidFill>
                <a:srgbClr val="00FF00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70667" name="Line 11"/>
            <p:cNvSpPr>
              <a:spLocks noChangeShapeType="1"/>
            </p:cNvSpPr>
            <p:nvPr/>
          </p:nvSpPr>
          <p:spPr bwMode="auto">
            <a:xfrm>
              <a:off x="1383" y="2478"/>
              <a:ext cx="1156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70668" name="Line 12"/>
            <p:cNvSpPr/>
            <p:nvPr/>
          </p:nvSpPr>
          <p:spPr>
            <a:xfrm>
              <a:off x="1338" y="1525"/>
              <a:ext cx="117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0675" name="Line 19"/>
            <p:cNvSpPr/>
            <p:nvPr/>
          </p:nvSpPr>
          <p:spPr>
            <a:xfrm>
              <a:off x="0" y="1525"/>
              <a:ext cx="1383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0676" name="Line 20"/>
            <p:cNvSpPr/>
            <p:nvPr/>
          </p:nvSpPr>
          <p:spPr>
            <a:xfrm>
              <a:off x="0" y="1752"/>
              <a:ext cx="1383" cy="0"/>
            </a:xfrm>
            <a:prstGeom prst="line">
              <a:avLst/>
            </a:prstGeom>
            <a:ln w="38100" cap="flat" cmpd="sng">
              <a:solidFill>
                <a:srgbClr val="00FFFF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0677" name="Line 21"/>
            <p:cNvSpPr/>
            <p:nvPr/>
          </p:nvSpPr>
          <p:spPr>
            <a:xfrm>
              <a:off x="0" y="2251"/>
              <a:ext cx="1383" cy="0"/>
            </a:xfrm>
            <a:prstGeom prst="line">
              <a:avLst/>
            </a:prstGeom>
            <a:ln w="38100" cap="flat" cmpd="sng">
              <a:solidFill>
                <a:srgbClr val="00FF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0678" name="Line 22"/>
            <p:cNvSpPr/>
            <p:nvPr/>
          </p:nvSpPr>
          <p:spPr>
            <a:xfrm>
              <a:off x="-68" y="2478"/>
              <a:ext cx="1474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0679" name="Line 23"/>
            <p:cNvSpPr/>
            <p:nvPr/>
          </p:nvSpPr>
          <p:spPr>
            <a:xfrm>
              <a:off x="0" y="1979"/>
              <a:ext cx="1383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70680" name="Text Box 24"/>
          <p:cNvSpPr txBox="1">
            <a:spLocks noChangeArrowheads="1"/>
          </p:cNvSpPr>
          <p:nvPr/>
        </p:nvSpPr>
        <p:spPr bwMode="auto">
          <a:xfrm>
            <a:off x="821055" y="229553"/>
            <a:ext cx="2808288" cy="64516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凸透镜：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0690" name="Text Box 34"/>
          <p:cNvSpPr txBox="1">
            <a:spLocks noChangeArrowheads="1"/>
          </p:cNvSpPr>
          <p:nvPr/>
        </p:nvSpPr>
        <p:spPr bwMode="auto">
          <a:xfrm>
            <a:off x="7200900" y="4221163"/>
            <a:ext cx="1727200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主光轴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0699" name="Text Box 43"/>
          <p:cNvSpPr txBox="1">
            <a:spLocks noChangeArrowheads="1"/>
          </p:cNvSpPr>
          <p:nvPr/>
        </p:nvSpPr>
        <p:spPr bwMode="auto">
          <a:xfrm>
            <a:off x="3020060" y="229553"/>
            <a:ext cx="4608513" cy="64516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对光线有会聚作用</a:t>
            </a:r>
            <a:endParaRPr lang="zh-CN" altLang="en-US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330" name="组合 11329"/>
          <p:cNvGrpSpPr/>
          <p:nvPr/>
        </p:nvGrpSpPr>
        <p:grpSpPr>
          <a:xfrm>
            <a:off x="3984625" y="2781300"/>
            <a:ext cx="4979988" cy="3851275"/>
            <a:chOff x="2510" y="709"/>
            <a:chExt cx="3137" cy="2426"/>
          </a:xfrm>
        </p:grpSpPr>
        <p:sp>
          <p:nvSpPr>
            <p:cNvPr id="70669" name="Line 13"/>
            <p:cNvSpPr/>
            <p:nvPr/>
          </p:nvSpPr>
          <p:spPr>
            <a:xfrm>
              <a:off x="2510" y="1979"/>
              <a:ext cx="394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grpSp>
          <p:nvGrpSpPr>
            <p:cNvPr id="11329" name="组合 11328"/>
            <p:cNvGrpSpPr/>
            <p:nvPr/>
          </p:nvGrpSpPr>
          <p:grpSpPr>
            <a:xfrm>
              <a:off x="2510" y="709"/>
              <a:ext cx="3137" cy="2426"/>
              <a:chOff x="2510" y="709"/>
              <a:chExt cx="3137" cy="2426"/>
            </a:xfrm>
          </p:grpSpPr>
          <p:sp>
            <p:nvSpPr>
              <p:cNvPr id="70687" name="Line 31"/>
              <p:cNvSpPr/>
              <p:nvPr/>
            </p:nvSpPr>
            <p:spPr>
              <a:xfrm>
                <a:off x="2729" y="1979"/>
                <a:ext cx="2918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11328" name="组合 11327"/>
              <p:cNvGrpSpPr/>
              <p:nvPr/>
            </p:nvGrpSpPr>
            <p:grpSpPr>
              <a:xfrm>
                <a:off x="2510" y="709"/>
                <a:ext cx="3137" cy="2426"/>
                <a:chOff x="2510" y="709"/>
                <a:chExt cx="3137" cy="2426"/>
              </a:xfrm>
            </p:grpSpPr>
            <p:sp>
              <p:nvSpPr>
                <p:cNvPr id="70670" name="Line 14"/>
                <p:cNvSpPr/>
                <p:nvPr/>
              </p:nvSpPr>
              <p:spPr>
                <a:xfrm>
                  <a:off x="2510" y="1525"/>
                  <a:ext cx="439" cy="227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70671" name="Line 15"/>
                <p:cNvSpPr>
                  <a:spLocks noChangeShapeType="1"/>
                </p:cNvSpPr>
                <p:nvPr/>
              </p:nvSpPr>
              <p:spPr bwMode="auto">
                <a:xfrm flipV="1">
                  <a:off x="2510" y="2251"/>
                  <a:ext cx="394" cy="227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tailEnd type="triangle" w="med" len="med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70672" name="Line 16"/>
                <p:cNvSpPr/>
                <p:nvPr/>
              </p:nvSpPr>
              <p:spPr>
                <a:xfrm>
                  <a:off x="2510" y="1752"/>
                  <a:ext cx="394" cy="90"/>
                </a:xfrm>
                <a:prstGeom prst="line">
                  <a:avLst/>
                </a:prstGeom>
                <a:ln w="38100" cap="flat" cmpd="sng">
                  <a:solidFill>
                    <a:srgbClr val="00FFFF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70673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2510" y="2115"/>
                  <a:ext cx="351" cy="136"/>
                </a:xfrm>
                <a:prstGeom prst="line">
                  <a:avLst/>
                </a:prstGeom>
                <a:noFill/>
                <a:ln w="38100">
                  <a:solidFill>
                    <a:srgbClr val="00FF00"/>
                  </a:solidFill>
                  <a:round/>
                  <a:tailEnd type="triangle" w="med" len="med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70683" name="Line 27"/>
                <p:cNvSpPr/>
                <p:nvPr/>
              </p:nvSpPr>
              <p:spPr>
                <a:xfrm flipV="1">
                  <a:off x="2817" y="709"/>
                  <a:ext cx="2830" cy="1587"/>
                </a:xfrm>
                <a:prstGeom prst="line">
                  <a:avLst/>
                </a:prstGeom>
                <a:ln w="2857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0684" name="Line 28"/>
                <p:cNvSpPr/>
                <p:nvPr/>
              </p:nvSpPr>
              <p:spPr>
                <a:xfrm flipV="1">
                  <a:off x="2729" y="1321"/>
                  <a:ext cx="2918" cy="839"/>
                </a:xfrm>
                <a:prstGeom prst="line">
                  <a:avLst/>
                </a:prstGeom>
                <a:ln w="28575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0686" name="Line 30"/>
                <p:cNvSpPr/>
                <p:nvPr/>
              </p:nvSpPr>
              <p:spPr>
                <a:xfrm>
                  <a:off x="2729" y="1797"/>
                  <a:ext cx="2918" cy="771"/>
                </a:xfrm>
                <a:prstGeom prst="line">
                  <a:avLst/>
                </a:prstGeom>
                <a:ln w="28575" cap="flat" cmpd="sng">
                  <a:solidFill>
                    <a:srgbClr val="00FF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0688" name="Line 32"/>
                <p:cNvSpPr/>
                <p:nvPr/>
              </p:nvSpPr>
              <p:spPr>
                <a:xfrm>
                  <a:off x="2861" y="1706"/>
                  <a:ext cx="2786" cy="1429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</p:grpSp>
      <p:grpSp>
        <p:nvGrpSpPr>
          <p:cNvPr id="11321" name="组合 11320"/>
          <p:cNvGrpSpPr/>
          <p:nvPr/>
        </p:nvGrpSpPr>
        <p:grpSpPr>
          <a:xfrm>
            <a:off x="3635375" y="4221163"/>
            <a:ext cx="1636713" cy="647700"/>
            <a:chOff x="2290" y="1616"/>
            <a:chExt cx="1066" cy="408"/>
          </a:xfrm>
        </p:grpSpPr>
        <p:sp>
          <p:nvSpPr>
            <p:cNvPr id="70689" name="Text Box 33"/>
            <p:cNvSpPr txBox="1"/>
            <p:nvPr/>
          </p:nvSpPr>
          <p:spPr>
            <a:xfrm>
              <a:off x="2290" y="1616"/>
              <a:ext cx="106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光心</a:t>
              </a:r>
              <a:endPara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0685" name="Oval 29"/>
            <p:cNvSpPr/>
            <p:nvPr/>
          </p:nvSpPr>
          <p:spPr>
            <a:xfrm>
              <a:off x="2472" y="1933"/>
              <a:ext cx="90" cy="91"/>
            </a:xfrm>
            <a:prstGeom prst="ellipse">
              <a:avLst/>
            </a:prstGeom>
            <a:solidFill>
              <a:srgbClr val="FFFF66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299" name="Oval 35"/>
          <p:cNvSpPr/>
          <p:nvPr/>
        </p:nvSpPr>
        <p:spPr>
          <a:xfrm>
            <a:off x="5327650" y="4689475"/>
            <a:ext cx="179388" cy="1778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1335" name="图片 11334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3238" y="2384425"/>
            <a:ext cx="4967287" cy="1274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336" name="文本框 11335"/>
          <p:cNvSpPr txBox="1"/>
          <p:nvPr/>
        </p:nvSpPr>
        <p:spPr>
          <a:xfrm>
            <a:off x="863600" y="1373188"/>
            <a:ext cx="32099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观察实验现象</a:t>
            </a:r>
            <a:endParaRPr lang="zh-CN" altLang="en-US" sz="28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1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43" name="组合 12342"/>
          <p:cNvGrpSpPr/>
          <p:nvPr/>
        </p:nvGrpSpPr>
        <p:grpSpPr>
          <a:xfrm>
            <a:off x="3887788" y="1519238"/>
            <a:ext cx="360362" cy="2124075"/>
            <a:chOff x="2517" y="1141"/>
            <a:chExt cx="136" cy="635"/>
          </a:xfrm>
        </p:grpSpPr>
        <p:sp>
          <p:nvSpPr>
            <p:cNvPr id="12344" name="xjhgx2"/>
            <p:cNvSpPr/>
            <p:nvPr/>
          </p:nvSpPr>
          <p:spPr>
            <a:xfrm>
              <a:off x="2517" y="1141"/>
              <a:ext cx="136" cy="635"/>
            </a:xfrm>
            <a:custGeom>
              <a:avLst/>
              <a:gdLst/>
              <a:ahLst/>
              <a:cxnLst/>
              <a:rect l="0" t="0" r="0" b="0"/>
              <a:pathLst>
                <a:path w="620" h="4408">
                  <a:moveTo>
                    <a:pt x="310" y="0"/>
                  </a:moveTo>
                  <a:lnTo>
                    <a:pt x="237" y="270"/>
                  </a:lnTo>
                  <a:lnTo>
                    <a:pt x="175" y="542"/>
                  </a:lnTo>
                  <a:lnTo>
                    <a:pt x="121" y="816"/>
                  </a:lnTo>
                  <a:lnTo>
                    <a:pt x="78" y="1091"/>
                  </a:lnTo>
                  <a:lnTo>
                    <a:pt x="44" y="1368"/>
                  </a:lnTo>
                  <a:lnTo>
                    <a:pt x="19" y="1646"/>
                  </a:lnTo>
                  <a:lnTo>
                    <a:pt x="5" y="1925"/>
                  </a:lnTo>
                  <a:lnTo>
                    <a:pt x="0" y="2204"/>
                  </a:lnTo>
                  <a:lnTo>
                    <a:pt x="5" y="2483"/>
                  </a:lnTo>
                  <a:lnTo>
                    <a:pt x="19" y="2762"/>
                  </a:lnTo>
                  <a:lnTo>
                    <a:pt x="44" y="3040"/>
                  </a:lnTo>
                  <a:lnTo>
                    <a:pt x="78" y="3317"/>
                  </a:lnTo>
                  <a:lnTo>
                    <a:pt x="121" y="3592"/>
                  </a:lnTo>
                  <a:lnTo>
                    <a:pt x="175" y="3866"/>
                  </a:lnTo>
                  <a:lnTo>
                    <a:pt x="237" y="4138"/>
                  </a:lnTo>
                  <a:lnTo>
                    <a:pt x="310" y="4408"/>
                  </a:lnTo>
                  <a:lnTo>
                    <a:pt x="310" y="4408"/>
                  </a:lnTo>
                  <a:lnTo>
                    <a:pt x="383" y="4138"/>
                  </a:lnTo>
                  <a:lnTo>
                    <a:pt x="445" y="3866"/>
                  </a:lnTo>
                  <a:lnTo>
                    <a:pt x="499" y="3592"/>
                  </a:lnTo>
                  <a:lnTo>
                    <a:pt x="542" y="3317"/>
                  </a:lnTo>
                  <a:lnTo>
                    <a:pt x="576" y="3040"/>
                  </a:lnTo>
                  <a:lnTo>
                    <a:pt x="601" y="2762"/>
                  </a:lnTo>
                  <a:lnTo>
                    <a:pt x="615" y="2483"/>
                  </a:lnTo>
                  <a:lnTo>
                    <a:pt x="620" y="2204"/>
                  </a:lnTo>
                  <a:lnTo>
                    <a:pt x="615" y="1925"/>
                  </a:lnTo>
                  <a:lnTo>
                    <a:pt x="601" y="1646"/>
                  </a:lnTo>
                  <a:lnTo>
                    <a:pt x="576" y="1368"/>
                  </a:lnTo>
                  <a:lnTo>
                    <a:pt x="542" y="1091"/>
                  </a:lnTo>
                  <a:lnTo>
                    <a:pt x="499" y="816"/>
                  </a:lnTo>
                  <a:lnTo>
                    <a:pt x="445" y="542"/>
                  </a:lnTo>
                  <a:lnTo>
                    <a:pt x="383" y="270"/>
                  </a:lnTo>
                  <a:lnTo>
                    <a:pt x="310" y="0"/>
                  </a:lnTo>
                  <a:close/>
                </a:path>
              </a:pathLst>
            </a:custGeom>
            <a:gradFill rotWithShape="1">
              <a:gsLst>
                <a:gs pos="0">
                  <a:srgbClr val="71FFFF">
                    <a:alpha val="100000"/>
                  </a:srgbClr>
                </a:gs>
                <a:gs pos="100000">
                  <a:srgbClr val="D5FFFF">
                    <a:alpha val="100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5" name="直接连接符 12344"/>
            <p:cNvSpPr/>
            <p:nvPr/>
          </p:nvSpPr>
          <p:spPr>
            <a:xfrm>
              <a:off x="2585" y="1162"/>
              <a:ext cx="0" cy="612"/>
            </a:xfrm>
            <a:prstGeom prst="line">
              <a:avLst/>
            </a:prstGeom>
            <a:ln w="12700" cap="flat" cmpd="sng">
              <a:solidFill>
                <a:srgbClr val="00F8F2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291" name="Line 6"/>
          <p:cNvSpPr/>
          <p:nvPr/>
        </p:nvSpPr>
        <p:spPr>
          <a:xfrm>
            <a:off x="755650" y="2597150"/>
            <a:ext cx="7596188" cy="1588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Dot"/>
            <a:miter/>
            <a:headEnd type="none" w="med" len="med"/>
            <a:tailEnd type="none" w="med" len="med"/>
          </a:ln>
        </p:spPr>
      </p:sp>
      <p:grpSp>
        <p:nvGrpSpPr>
          <p:cNvPr id="12338" name="组合 12337"/>
          <p:cNvGrpSpPr/>
          <p:nvPr/>
        </p:nvGrpSpPr>
        <p:grpSpPr>
          <a:xfrm>
            <a:off x="719138" y="1876425"/>
            <a:ext cx="3297237" cy="1406525"/>
            <a:chOff x="453" y="934"/>
            <a:chExt cx="2077" cy="886"/>
          </a:xfrm>
        </p:grpSpPr>
        <p:grpSp>
          <p:nvGrpSpPr>
            <p:cNvPr id="12330" name="组合 12329"/>
            <p:cNvGrpSpPr/>
            <p:nvPr/>
          </p:nvGrpSpPr>
          <p:grpSpPr>
            <a:xfrm>
              <a:off x="453" y="934"/>
              <a:ext cx="2064" cy="92"/>
              <a:chOff x="136" y="934"/>
              <a:chExt cx="2381" cy="91"/>
            </a:xfrm>
          </p:grpSpPr>
          <p:sp>
            <p:nvSpPr>
              <p:cNvPr id="12324" name="Line 8"/>
              <p:cNvSpPr/>
              <p:nvPr/>
            </p:nvSpPr>
            <p:spPr>
              <a:xfrm flipV="1">
                <a:off x="136" y="981"/>
                <a:ext cx="2381" cy="0"/>
              </a:xfrm>
              <a:prstGeom prst="line">
                <a:avLst/>
              </a:prstGeom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2325" name="AutoShape 9"/>
              <p:cNvSpPr>
                <a:spLocks noChangeAspect="1"/>
              </p:cNvSpPr>
              <p:nvPr/>
            </p:nvSpPr>
            <p:spPr>
              <a:xfrm rot="5400000">
                <a:off x="1704" y="843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chemeClr val="accent1">
                  <a:lumMod val="75000"/>
                </a:schemeClr>
              </a:solidFill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2332" name="组合 12331"/>
            <p:cNvGrpSpPr/>
            <p:nvPr/>
          </p:nvGrpSpPr>
          <p:grpSpPr>
            <a:xfrm>
              <a:off x="453" y="1751"/>
              <a:ext cx="2059" cy="69"/>
              <a:chOff x="113" y="1751"/>
              <a:chExt cx="2399" cy="91"/>
            </a:xfrm>
          </p:grpSpPr>
          <p:sp>
            <p:nvSpPr>
              <p:cNvPr id="12322" name="Line 11"/>
              <p:cNvSpPr/>
              <p:nvPr/>
            </p:nvSpPr>
            <p:spPr>
              <a:xfrm>
                <a:off x="113" y="1797"/>
                <a:ext cx="2399" cy="0"/>
              </a:xfrm>
              <a:prstGeom prst="line">
                <a:avLst/>
              </a:prstGeom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2323" name="AutoShape 12"/>
              <p:cNvSpPr>
                <a:spLocks noChangeAspect="1"/>
              </p:cNvSpPr>
              <p:nvPr/>
            </p:nvSpPr>
            <p:spPr>
              <a:xfrm rot="5400000">
                <a:off x="1694" y="1660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chemeClr val="accent1">
                  <a:lumMod val="75000"/>
                </a:schemeClr>
              </a:solidFill>
              <a:ln w="34925" cap="flat" cmpd="sng">
                <a:solidFill>
                  <a:schemeClr val="accent1">
                    <a:shade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2331" name="组合 12330"/>
            <p:cNvGrpSpPr/>
            <p:nvPr/>
          </p:nvGrpSpPr>
          <p:grpSpPr>
            <a:xfrm>
              <a:off x="476" y="1344"/>
              <a:ext cx="2054" cy="92"/>
              <a:chOff x="136" y="1342"/>
              <a:chExt cx="2394" cy="91"/>
            </a:xfrm>
          </p:grpSpPr>
          <p:sp>
            <p:nvSpPr>
              <p:cNvPr id="12320" name="Line 14"/>
              <p:cNvSpPr/>
              <p:nvPr/>
            </p:nvSpPr>
            <p:spPr>
              <a:xfrm flipV="1">
                <a:off x="136" y="1388"/>
                <a:ext cx="2394" cy="1"/>
              </a:xfrm>
              <a:prstGeom prst="line">
                <a:avLst/>
              </a:prstGeom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2321" name="AutoShape 15"/>
              <p:cNvSpPr>
                <a:spLocks noChangeAspect="1"/>
              </p:cNvSpPr>
              <p:nvPr/>
            </p:nvSpPr>
            <p:spPr>
              <a:xfrm rot="5400000">
                <a:off x="1712" y="1251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chemeClr val="accent1">
                  <a:lumMod val="75000"/>
                </a:schemeClr>
              </a:solidFill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grpSp>
        <p:nvGrpSpPr>
          <p:cNvPr id="12339" name="组合 12338"/>
          <p:cNvGrpSpPr/>
          <p:nvPr/>
        </p:nvGrpSpPr>
        <p:grpSpPr>
          <a:xfrm>
            <a:off x="3981450" y="1951038"/>
            <a:ext cx="3111500" cy="1295400"/>
            <a:chOff x="2508" y="981"/>
            <a:chExt cx="1960" cy="816"/>
          </a:xfrm>
        </p:grpSpPr>
        <p:grpSp>
          <p:nvGrpSpPr>
            <p:cNvPr id="12336" name="组合 12335"/>
            <p:cNvGrpSpPr/>
            <p:nvPr/>
          </p:nvGrpSpPr>
          <p:grpSpPr>
            <a:xfrm>
              <a:off x="2508" y="1162"/>
              <a:ext cx="1960" cy="635"/>
              <a:chOff x="2508" y="1117"/>
              <a:chExt cx="2073" cy="679"/>
            </a:xfrm>
          </p:grpSpPr>
          <p:sp>
            <p:nvSpPr>
              <p:cNvPr id="12318" name="Freeform 17"/>
              <p:cNvSpPr/>
              <p:nvPr/>
            </p:nvSpPr>
            <p:spPr>
              <a:xfrm>
                <a:off x="2508" y="1117"/>
                <a:ext cx="2073" cy="679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9" name="AutoShape 18"/>
              <p:cNvSpPr>
                <a:spLocks noChangeAspect="1"/>
              </p:cNvSpPr>
              <p:nvPr/>
            </p:nvSpPr>
            <p:spPr>
              <a:xfrm rot="4229382">
                <a:off x="3129" y="1502"/>
                <a:ext cx="69" cy="205"/>
              </a:xfrm>
              <a:prstGeom prst="triangle">
                <a:avLst>
                  <a:gd name="adj" fmla="val 50000"/>
                </a:avLst>
              </a:prstGeom>
              <a:solidFill>
                <a:schemeClr val="accent1">
                  <a:lumMod val="75000"/>
                </a:schemeClr>
              </a:solidFill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2333" name="组合 12332"/>
            <p:cNvGrpSpPr/>
            <p:nvPr/>
          </p:nvGrpSpPr>
          <p:grpSpPr>
            <a:xfrm>
              <a:off x="2517" y="981"/>
              <a:ext cx="1883" cy="612"/>
              <a:chOff x="2517" y="981"/>
              <a:chExt cx="2200" cy="725"/>
            </a:xfrm>
          </p:grpSpPr>
          <p:sp>
            <p:nvSpPr>
              <p:cNvPr id="12316" name="Freeform 20"/>
              <p:cNvSpPr/>
              <p:nvPr/>
            </p:nvSpPr>
            <p:spPr>
              <a:xfrm flipV="1">
                <a:off x="2517" y="981"/>
                <a:ext cx="2200" cy="725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7" name="AutoShape 21"/>
              <p:cNvSpPr>
                <a:spLocks noChangeAspect="1"/>
              </p:cNvSpPr>
              <p:nvPr/>
            </p:nvSpPr>
            <p:spPr>
              <a:xfrm rot="-4229382" flipV="1">
                <a:off x="3205" y="1065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chemeClr val="accent1">
                  <a:lumMod val="75000"/>
                </a:schemeClr>
              </a:solidFill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2334" name="组合 12333"/>
            <p:cNvGrpSpPr/>
            <p:nvPr/>
          </p:nvGrpSpPr>
          <p:grpSpPr>
            <a:xfrm>
              <a:off x="2522" y="1343"/>
              <a:ext cx="1923" cy="91"/>
              <a:chOff x="2522" y="1343"/>
              <a:chExt cx="2671" cy="91"/>
            </a:xfrm>
          </p:grpSpPr>
          <p:sp>
            <p:nvSpPr>
              <p:cNvPr id="12314" name="Line 23"/>
              <p:cNvSpPr/>
              <p:nvPr/>
            </p:nvSpPr>
            <p:spPr>
              <a:xfrm flipV="1">
                <a:off x="2522" y="1389"/>
                <a:ext cx="2671" cy="0"/>
              </a:xfrm>
              <a:prstGeom prst="line">
                <a:avLst/>
              </a:prstGeom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2315" name="AutoShape 24"/>
              <p:cNvSpPr>
                <a:spLocks noChangeAspect="1"/>
              </p:cNvSpPr>
              <p:nvPr/>
            </p:nvSpPr>
            <p:spPr>
              <a:xfrm rot="5400000">
                <a:off x="3383" y="1252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chemeClr val="accent1">
                  <a:lumMod val="75000"/>
                </a:schemeClr>
              </a:solidFill>
              <a:ln w="28575" cap="flat" cmpd="sng">
                <a:solidFill>
                  <a:schemeClr val="accent1">
                    <a:shade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sp>
        <p:nvSpPr>
          <p:cNvPr id="24" name="Oval 25"/>
          <p:cNvSpPr>
            <a:spLocks noChangeAspect="1"/>
          </p:cNvSpPr>
          <p:nvPr/>
        </p:nvSpPr>
        <p:spPr>
          <a:xfrm>
            <a:off x="3995738" y="2525713"/>
            <a:ext cx="144462" cy="144462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" name="Oval 26"/>
          <p:cNvSpPr>
            <a:spLocks noChangeAspect="1"/>
          </p:cNvSpPr>
          <p:nvPr/>
        </p:nvSpPr>
        <p:spPr>
          <a:xfrm>
            <a:off x="5940425" y="2525713"/>
            <a:ext cx="158750" cy="15875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6" name="Text Box 27"/>
          <p:cNvSpPr txBox="1"/>
          <p:nvPr/>
        </p:nvSpPr>
        <p:spPr>
          <a:xfrm>
            <a:off x="3851275" y="2525713"/>
            <a:ext cx="7921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i="1">
                <a:solidFill>
                  <a:srgbClr val="CC00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</a:t>
            </a:r>
            <a:endParaRPr lang="en-US" altLang="zh-CN" i="1">
              <a:solidFill>
                <a:srgbClr val="CC0099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" name="Text Box 28"/>
          <p:cNvSpPr txBox="1"/>
          <p:nvPr/>
        </p:nvSpPr>
        <p:spPr>
          <a:xfrm>
            <a:off x="5759450" y="1951038"/>
            <a:ext cx="5032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F</a:t>
            </a:r>
            <a:endParaRPr lang="en-US" altLang="zh-CN" sz="2800" b="1" i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0" name="Group 30"/>
          <p:cNvGrpSpPr/>
          <p:nvPr/>
        </p:nvGrpSpPr>
        <p:grpSpPr>
          <a:xfrm>
            <a:off x="4053205" y="2957513"/>
            <a:ext cx="1939925" cy="1438275"/>
            <a:chOff x="2723" y="2614"/>
            <a:chExt cx="1222" cy="906"/>
          </a:xfrm>
        </p:grpSpPr>
        <p:sp>
          <p:nvSpPr>
            <p:cNvPr id="12308" name="Line 31"/>
            <p:cNvSpPr/>
            <p:nvPr/>
          </p:nvSpPr>
          <p:spPr>
            <a:xfrm>
              <a:off x="2723" y="3067"/>
              <a:ext cx="0" cy="45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2309" name="Line 32"/>
            <p:cNvSpPr/>
            <p:nvPr/>
          </p:nvSpPr>
          <p:spPr>
            <a:xfrm>
              <a:off x="3945" y="2614"/>
              <a:ext cx="0" cy="90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2310" name="Line 33"/>
            <p:cNvSpPr/>
            <p:nvPr/>
          </p:nvSpPr>
          <p:spPr>
            <a:xfrm>
              <a:off x="3515" y="3249"/>
              <a:ext cx="40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lg"/>
            </a:ln>
          </p:spPr>
        </p:sp>
        <p:sp>
          <p:nvSpPr>
            <p:cNvPr id="12311" name="Line 34"/>
            <p:cNvSpPr/>
            <p:nvPr/>
          </p:nvSpPr>
          <p:spPr>
            <a:xfrm flipH="1">
              <a:off x="2744" y="3249"/>
              <a:ext cx="40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lg"/>
            </a:ln>
          </p:spPr>
        </p:sp>
        <p:sp>
          <p:nvSpPr>
            <p:cNvPr id="12312" name="Text Box 35"/>
            <p:cNvSpPr txBox="1"/>
            <p:nvPr/>
          </p:nvSpPr>
          <p:spPr>
            <a:xfrm>
              <a:off x="3107" y="3113"/>
              <a:ext cx="54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 sz="2800" dirty="0">
                <a:solidFill>
                  <a:srgbClr val="FF0000"/>
                </a:solidFill>
                <a:latin typeface="Tahoma" panose="020B0604030504040204" pitchFamily="34" charset="0"/>
                <a:ea typeface="楷体_GB2312" pitchFamily="49" charset="-122"/>
              </a:endParaRPr>
            </a:p>
          </p:txBody>
        </p:sp>
        <p:sp>
          <p:nvSpPr>
            <p:cNvPr id="12313" name="Text Box 36"/>
            <p:cNvSpPr txBox="1"/>
            <p:nvPr/>
          </p:nvSpPr>
          <p:spPr>
            <a:xfrm>
              <a:off x="3248" y="3007"/>
              <a:ext cx="20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chemeClr val="tx1"/>
                  </a:solidFill>
                  <a:latin typeface="Monotype Corsiva" panose="03010101010201010101" pitchFamily="66" charset="0"/>
                  <a:ea typeface="楷体_GB2312" pitchFamily="49" charset="-122"/>
                </a:rPr>
                <a:t>f</a:t>
              </a:r>
              <a:endParaRPr lang="en-US" altLang="zh-CN" sz="3600">
                <a:solidFill>
                  <a:schemeClr val="tx1"/>
                </a:solidFill>
                <a:latin typeface="Monotype Corsiva" panose="03010101010201010101" pitchFamily="66" charset="0"/>
                <a:ea typeface="楷体_GB2312" pitchFamily="49" charset="-122"/>
              </a:endParaRPr>
            </a:p>
          </p:txBody>
        </p:sp>
      </p:grpSp>
      <p:sp>
        <p:nvSpPr>
          <p:cNvPr id="36" name="Text Box 37"/>
          <p:cNvSpPr txBox="1">
            <a:spLocks noChangeArrowheads="1"/>
          </p:cNvSpPr>
          <p:nvPr/>
        </p:nvSpPr>
        <p:spPr bwMode="auto">
          <a:xfrm>
            <a:off x="1312545" y="186690"/>
            <a:ext cx="4716463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凸透镜的焦点和焦距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05" name="Text Box 38"/>
          <p:cNvSpPr txBox="1"/>
          <p:nvPr/>
        </p:nvSpPr>
        <p:spPr>
          <a:xfrm>
            <a:off x="1763713" y="46148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zh-CN" sz="2800" dirty="0">
              <a:latin typeface="Tahoma" panose="020B0604030504040204" pitchFamily="34" charset="0"/>
              <a:ea typeface="楷体_GB2312" pitchFamily="49" charset="-122"/>
            </a:endParaRPr>
          </a:p>
        </p:txBody>
      </p:sp>
      <p:sp>
        <p:nvSpPr>
          <p:cNvPr id="38" name="Text Box 39"/>
          <p:cNvSpPr txBox="1">
            <a:spLocks noChangeArrowheads="1"/>
          </p:cNvSpPr>
          <p:nvPr/>
        </p:nvSpPr>
        <p:spPr bwMode="auto">
          <a:xfrm>
            <a:off x="426720" y="4743450"/>
            <a:ext cx="8599805" cy="11245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焦点：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平行于主轴的平行光通过凸透镜后会聚于一点。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焦距：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焦点到光心的距离。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0696" name="Text Box 40"/>
          <p:cNvSpPr txBox="1"/>
          <p:nvPr/>
        </p:nvSpPr>
        <p:spPr>
          <a:xfrm>
            <a:off x="4608513" y="4146550"/>
            <a:ext cx="11525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焦距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37" name="矩形 12336"/>
          <p:cNvSpPr/>
          <p:nvPr/>
        </p:nvSpPr>
        <p:spPr>
          <a:xfrm>
            <a:off x="7235825" y="2003425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66CC"/>
                </a:solidFill>
                <a:latin typeface="楷体_GB2312" pitchFamily="49" charset="-122"/>
                <a:ea typeface="宋体" panose="02010600030101010101" pitchFamily="2" charset="-122"/>
              </a:rPr>
              <a:t>主轴</a:t>
            </a:r>
            <a:endParaRPr lang="zh-CN" altLang="en-US" sz="2800" dirty="0">
              <a:solidFill>
                <a:srgbClr val="0066CC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12347" name="AutoShape 125"/>
          <p:cNvSpPr/>
          <p:nvPr/>
        </p:nvSpPr>
        <p:spPr>
          <a:xfrm>
            <a:off x="6119813" y="977900"/>
            <a:ext cx="1619250" cy="684213"/>
          </a:xfrm>
          <a:prstGeom prst="wedgeRoundRectCallout">
            <a:avLst>
              <a:gd name="adj1" fmla="val -51472"/>
              <a:gd name="adj2" fmla="val 175060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rIns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焦点</a:t>
            </a:r>
            <a:endParaRPr lang="zh-CN" altLang="en-US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1149350" y="1042035"/>
            <a:ext cx="6609715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焦点处发出的光呢？</a:t>
            </a:r>
            <a:endParaRPr lang="zh-CN" altLang="en-US" sz="24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 Box 28"/>
          <p:cNvSpPr txBox="1"/>
          <p:nvPr/>
        </p:nvSpPr>
        <p:spPr>
          <a:xfrm>
            <a:off x="1855470" y="1946910"/>
            <a:ext cx="5032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F</a:t>
            </a:r>
            <a:endParaRPr lang="en-US" altLang="zh-CN" sz="2800" b="1" i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3381" name="组合 13380"/>
          <p:cNvGrpSpPr/>
          <p:nvPr/>
        </p:nvGrpSpPr>
        <p:grpSpPr>
          <a:xfrm>
            <a:off x="2144395" y="2632710"/>
            <a:ext cx="1908175" cy="1582738"/>
            <a:chOff x="1701" y="1570"/>
            <a:chExt cx="1134" cy="997"/>
          </a:xfrm>
        </p:grpSpPr>
        <p:sp>
          <p:nvSpPr>
            <p:cNvPr id="13332" name="Line 31"/>
            <p:cNvSpPr/>
            <p:nvPr/>
          </p:nvSpPr>
          <p:spPr>
            <a:xfrm flipH="1">
              <a:off x="2835" y="2069"/>
              <a:ext cx="0" cy="49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3333" name="Line 32"/>
            <p:cNvSpPr/>
            <p:nvPr/>
          </p:nvSpPr>
          <p:spPr>
            <a:xfrm flipH="1">
              <a:off x="1701" y="1570"/>
              <a:ext cx="0" cy="99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3334" name="Line 33"/>
            <p:cNvSpPr/>
            <p:nvPr/>
          </p:nvSpPr>
          <p:spPr>
            <a:xfrm flipH="1">
              <a:off x="1721" y="2269"/>
              <a:ext cx="379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lg"/>
            </a:ln>
          </p:spPr>
        </p:sp>
        <p:sp>
          <p:nvSpPr>
            <p:cNvPr id="13335" name="Line 34"/>
            <p:cNvSpPr/>
            <p:nvPr/>
          </p:nvSpPr>
          <p:spPr>
            <a:xfrm>
              <a:off x="2437" y="2269"/>
              <a:ext cx="379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lg"/>
            </a:ln>
          </p:spPr>
        </p:sp>
        <p:sp>
          <p:nvSpPr>
            <p:cNvPr id="13337" name="Text Box 36"/>
            <p:cNvSpPr txBox="1"/>
            <p:nvPr/>
          </p:nvSpPr>
          <p:spPr>
            <a:xfrm flipH="1">
              <a:off x="2154" y="2115"/>
              <a:ext cx="196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chemeClr val="tx1"/>
                  </a:solidFill>
                  <a:latin typeface="Monotype Corsiva" panose="03010101010201010101" pitchFamily="66" charset="0"/>
                  <a:ea typeface="楷体_GB2312" pitchFamily="49" charset="-122"/>
                </a:rPr>
                <a:t>f</a:t>
              </a:r>
              <a:endParaRPr lang="en-US" altLang="zh-CN" sz="3600" b="1">
                <a:solidFill>
                  <a:schemeClr val="tx1"/>
                </a:solidFill>
                <a:latin typeface="Monotype Corsiva" panose="03010101010201010101" pitchFamily="66" charset="0"/>
                <a:ea typeface="楷体_GB2312" pitchFamily="49" charset="-122"/>
              </a:endParaRPr>
            </a:p>
          </p:txBody>
        </p:sp>
      </p:grpSp>
      <p:grpSp>
        <p:nvGrpSpPr>
          <p:cNvPr id="13359" name="组合 13358"/>
          <p:cNvGrpSpPr/>
          <p:nvPr/>
        </p:nvGrpSpPr>
        <p:grpSpPr>
          <a:xfrm flipH="1">
            <a:off x="4139883" y="1875473"/>
            <a:ext cx="3297237" cy="1406525"/>
            <a:chOff x="453" y="934"/>
            <a:chExt cx="2077" cy="886"/>
          </a:xfrm>
        </p:grpSpPr>
        <p:grpSp>
          <p:nvGrpSpPr>
            <p:cNvPr id="13360" name="组合 13359"/>
            <p:cNvGrpSpPr/>
            <p:nvPr/>
          </p:nvGrpSpPr>
          <p:grpSpPr>
            <a:xfrm>
              <a:off x="453" y="934"/>
              <a:ext cx="2064" cy="92"/>
              <a:chOff x="136" y="934"/>
              <a:chExt cx="2381" cy="91"/>
            </a:xfrm>
          </p:grpSpPr>
          <p:sp>
            <p:nvSpPr>
              <p:cNvPr id="13361" name="Line 8"/>
              <p:cNvSpPr/>
              <p:nvPr/>
            </p:nvSpPr>
            <p:spPr>
              <a:xfrm flipV="1">
                <a:off x="136" y="981"/>
                <a:ext cx="2381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3362" name="AutoShape 9"/>
              <p:cNvSpPr>
                <a:spLocks noChangeAspect="1"/>
              </p:cNvSpPr>
              <p:nvPr/>
            </p:nvSpPr>
            <p:spPr>
              <a:xfrm rot="5400000">
                <a:off x="1704" y="843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3363" name="组合 13362"/>
            <p:cNvGrpSpPr/>
            <p:nvPr/>
          </p:nvGrpSpPr>
          <p:grpSpPr>
            <a:xfrm>
              <a:off x="453" y="1751"/>
              <a:ext cx="2059" cy="69"/>
              <a:chOff x="113" y="1751"/>
              <a:chExt cx="2399" cy="91"/>
            </a:xfrm>
          </p:grpSpPr>
          <p:sp>
            <p:nvSpPr>
              <p:cNvPr id="13364" name="Line 11"/>
              <p:cNvSpPr/>
              <p:nvPr/>
            </p:nvSpPr>
            <p:spPr>
              <a:xfrm>
                <a:off x="113" y="1797"/>
                <a:ext cx="239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3365" name="AutoShape 12"/>
              <p:cNvSpPr>
                <a:spLocks noChangeAspect="1"/>
              </p:cNvSpPr>
              <p:nvPr/>
            </p:nvSpPr>
            <p:spPr>
              <a:xfrm rot="5400000">
                <a:off x="1694" y="1660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3366" name="组合 13365"/>
            <p:cNvGrpSpPr/>
            <p:nvPr/>
          </p:nvGrpSpPr>
          <p:grpSpPr>
            <a:xfrm>
              <a:off x="476" y="1344"/>
              <a:ext cx="2054" cy="92"/>
              <a:chOff x="136" y="1342"/>
              <a:chExt cx="2394" cy="91"/>
            </a:xfrm>
          </p:grpSpPr>
          <p:sp>
            <p:nvSpPr>
              <p:cNvPr id="13367" name="Line 14"/>
              <p:cNvSpPr/>
              <p:nvPr/>
            </p:nvSpPr>
            <p:spPr>
              <a:xfrm flipV="1">
                <a:off x="136" y="1388"/>
                <a:ext cx="2394" cy="1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3368" name="AutoShape 15"/>
              <p:cNvSpPr>
                <a:spLocks noChangeAspect="1"/>
              </p:cNvSpPr>
              <p:nvPr/>
            </p:nvSpPr>
            <p:spPr>
              <a:xfrm rot="5400000">
                <a:off x="1712" y="1251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grpSp>
        <p:nvGrpSpPr>
          <p:cNvPr id="13369" name="组合 13368"/>
          <p:cNvGrpSpPr/>
          <p:nvPr/>
        </p:nvGrpSpPr>
        <p:grpSpPr>
          <a:xfrm flipH="1">
            <a:off x="1063308" y="1946910"/>
            <a:ext cx="3132137" cy="1296988"/>
            <a:chOff x="2508" y="981"/>
            <a:chExt cx="1960" cy="816"/>
          </a:xfrm>
        </p:grpSpPr>
        <p:grpSp>
          <p:nvGrpSpPr>
            <p:cNvPr id="13370" name="组合 13369"/>
            <p:cNvGrpSpPr/>
            <p:nvPr/>
          </p:nvGrpSpPr>
          <p:grpSpPr>
            <a:xfrm>
              <a:off x="2508" y="1162"/>
              <a:ext cx="1960" cy="635"/>
              <a:chOff x="2508" y="1117"/>
              <a:chExt cx="2073" cy="679"/>
            </a:xfrm>
          </p:grpSpPr>
          <p:sp>
            <p:nvSpPr>
              <p:cNvPr id="13371" name="Freeform 17"/>
              <p:cNvSpPr/>
              <p:nvPr/>
            </p:nvSpPr>
            <p:spPr>
              <a:xfrm>
                <a:off x="2508" y="1117"/>
                <a:ext cx="2073" cy="679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72" name="AutoShape 18"/>
              <p:cNvSpPr>
                <a:spLocks noChangeAspect="1"/>
              </p:cNvSpPr>
              <p:nvPr/>
            </p:nvSpPr>
            <p:spPr>
              <a:xfrm rot="4229382">
                <a:off x="3129" y="1502"/>
                <a:ext cx="69" cy="205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3373" name="组合 13372"/>
            <p:cNvGrpSpPr/>
            <p:nvPr/>
          </p:nvGrpSpPr>
          <p:grpSpPr>
            <a:xfrm>
              <a:off x="2517" y="981"/>
              <a:ext cx="1883" cy="612"/>
              <a:chOff x="2517" y="981"/>
              <a:chExt cx="2200" cy="725"/>
            </a:xfrm>
          </p:grpSpPr>
          <p:sp>
            <p:nvSpPr>
              <p:cNvPr id="13374" name="Freeform 20"/>
              <p:cNvSpPr/>
              <p:nvPr/>
            </p:nvSpPr>
            <p:spPr>
              <a:xfrm flipV="1">
                <a:off x="2517" y="981"/>
                <a:ext cx="2200" cy="725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75" name="AutoShape 21"/>
              <p:cNvSpPr>
                <a:spLocks noChangeAspect="1"/>
              </p:cNvSpPr>
              <p:nvPr/>
            </p:nvSpPr>
            <p:spPr>
              <a:xfrm rot="-4229382" flipV="1">
                <a:off x="3205" y="1065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3376" name="组合 13375"/>
            <p:cNvGrpSpPr/>
            <p:nvPr/>
          </p:nvGrpSpPr>
          <p:grpSpPr>
            <a:xfrm>
              <a:off x="2522" y="1343"/>
              <a:ext cx="1923" cy="91"/>
              <a:chOff x="2522" y="1343"/>
              <a:chExt cx="2671" cy="91"/>
            </a:xfrm>
          </p:grpSpPr>
          <p:sp>
            <p:nvSpPr>
              <p:cNvPr id="13377" name="Line 23"/>
              <p:cNvSpPr/>
              <p:nvPr/>
            </p:nvSpPr>
            <p:spPr>
              <a:xfrm flipV="1">
                <a:off x="2522" y="1389"/>
                <a:ext cx="2671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3378" name="AutoShape 24"/>
              <p:cNvSpPr>
                <a:spLocks noChangeAspect="1"/>
              </p:cNvSpPr>
              <p:nvPr/>
            </p:nvSpPr>
            <p:spPr>
              <a:xfrm rot="5400000">
                <a:off x="3383" y="1252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0" vert="eaVert" wrap="none" anchor="ctr"/>
              <a:lstStyle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sp>
        <p:nvSpPr>
          <p:cNvPr id="5" name="Oval 26"/>
          <p:cNvSpPr>
            <a:spLocks noChangeAspect="1"/>
          </p:cNvSpPr>
          <p:nvPr/>
        </p:nvSpPr>
        <p:spPr>
          <a:xfrm>
            <a:off x="2057083" y="2523173"/>
            <a:ext cx="158750" cy="15875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" name="Text Box 40"/>
          <p:cNvSpPr txBox="1"/>
          <p:nvPr/>
        </p:nvSpPr>
        <p:spPr>
          <a:xfrm>
            <a:off x="160655" y="5868035"/>
            <a:ext cx="70205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凸透镜有两个实焦点，两焦距相等。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Text Box 3"/>
          <p:cNvSpPr txBox="1"/>
          <p:nvPr/>
        </p:nvSpPr>
        <p:spPr>
          <a:xfrm>
            <a:off x="3851275" y="1038225"/>
            <a:ext cx="6609715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光路可逆</a:t>
            </a:r>
            <a:endParaRPr lang="zh-CN" altLang="en-US" sz="2000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000"/>
                                        <p:tgtEl>
                                          <p:spTgt spid="13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1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ldLvl="0" animBg="1"/>
      <p:bldP spid="27" grpId="0"/>
      <p:bldP spid="70696" grpId="0"/>
      <p:bldP spid="12347" grpId="0" bldLvl="0" animBg="1"/>
      <p:bldP spid="4" grpId="0"/>
      <p:bldP spid="5" grpId="0" bldLvl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057" name="组合 42056"/>
          <p:cNvGrpSpPr/>
          <p:nvPr/>
        </p:nvGrpSpPr>
        <p:grpSpPr>
          <a:xfrm>
            <a:off x="382905" y="155575"/>
            <a:ext cx="8316913" cy="2124075"/>
            <a:chOff x="362" y="754"/>
            <a:chExt cx="5239" cy="1338"/>
          </a:xfrm>
        </p:grpSpPr>
        <p:grpSp>
          <p:nvGrpSpPr>
            <p:cNvPr id="41988" name="组合 41987"/>
            <p:cNvGrpSpPr/>
            <p:nvPr/>
          </p:nvGrpSpPr>
          <p:grpSpPr>
            <a:xfrm>
              <a:off x="2812" y="754"/>
              <a:ext cx="227" cy="1338"/>
              <a:chOff x="2517" y="1141"/>
              <a:chExt cx="136" cy="635"/>
            </a:xfrm>
          </p:grpSpPr>
          <p:sp>
            <p:nvSpPr>
              <p:cNvPr id="41989" name="xjhgx2"/>
              <p:cNvSpPr/>
              <p:nvPr/>
            </p:nvSpPr>
            <p:spPr>
              <a:xfrm>
                <a:off x="2517" y="1141"/>
                <a:ext cx="136" cy="635"/>
              </a:xfrm>
              <a:custGeom>
                <a:avLst/>
                <a:gdLst/>
                <a:ahLst/>
                <a:cxnLst/>
                <a:rect l="0" t="0" r="0" b="0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FFFF">
                      <a:alpha val="100000"/>
                    </a:srgbClr>
                  </a:gs>
                  <a:gs pos="100000">
                    <a:srgbClr val="D5FFFF">
                      <a:alpha val="100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990" name="直接连接符 41989"/>
              <p:cNvSpPr/>
              <p:nvPr/>
            </p:nvSpPr>
            <p:spPr>
              <a:xfrm>
                <a:off x="2585" y="1162"/>
                <a:ext cx="0" cy="612"/>
              </a:xfrm>
              <a:prstGeom prst="line">
                <a:avLst/>
              </a:prstGeom>
              <a:ln w="12700" cap="flat" cmpd="sng">
                <a:solidFill>
                  <a:srgbClr val="00F8F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1991" name="Line 6"/>
            <p:cNvSpPr/>
            <p:nvPr/>
          </p:nvSpPr>
          <p:spPr>
            <a:xfrm flipV="1">
              <a:off x="362" y="1412"/>
              <a:ext cx="523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24" name="Oval 25"/>
            <p:cNvSpPr>
              <a:spLocks noChangeAspect="1"/>
            </p:cNvSpPr>
            <p:nvPr/>
          </p:nvSpPr>
          <p:spPr>
            <a:xfrm>
              <a:off x="2879" y="1366"/>
              <a:ext cx="91" cy="91"/>
            </a:xfrm>
            <a:prstGeom prst="ellipse">
              <a:avLst/>
            </a:prstGeom>
            <a:solidFill>
              <a:srgbClr val="FFFF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7" name="Text Box 28"/>
            <p:cNvSpPr txBox="1"/>
            <p:nvPr/>
          </p:nvSpPr>
          <p:spPr>
            <a:xfrm>
              <a:off x="1541" y="1003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i="1">
                  <a:solidFill>
                    <a:srgbClr val="0066CC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F</a:t>
              </a:r>
              <a:endParaRPr lang="en-US" altLang="zh-CN" i="1">
                <a:solidFill>
                  <a:srgbClr val="0066CC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28" name="Text Box 29"/>
            <p:cNvSpPr txBox="1">
              <a:spLocks noChangeArrowheads="1"/>
            </p:cNvSpPr>
            <p:nvPr/>
          </p:nvSpPr>
          <p:spPr bwMode="auto">
            <a:xfrm>
              <a:off x="4807" y="1003"/>
              <a:ext cx="793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0066CC"/>
                  </a:solidFill>
                  <a:latin typeface="楷体_GB2312" pitchFamily="49" charset="-122"/>
                  <a:ea typeface="楷体_GB2312" pitchFamily="49" charset="-122"/>
                </a:rPr>
                <a:t>主轴</a:t>
              </a:r>
              <a:endParaRPr lang="zh-CN" altLang="en-US" sz="2800" dirty="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25" name="Oval 26"/>
            <p:cNvSpPr>
              <a:spLocks noChangeAspect="1"/>
            </p:cNvSpPr>
            <p:nvPr/>
          </p:nvSpPr>
          <p:spPr>
            <a:xfrm>
              <a:off x="1668" y="1366"/>
              <a:ext cx="78" cy="78"/>
            </a:xfrm>
            <a:prstGeom prst="ellipse">
              <a:avLst/>
            </a:prstGeom>
            <a:solidFill>
              <a:srgbClr val="FFFF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45" name="Text Box 70"/>
          <p:cNvSpPr txBox="1"/>
          <p:nvPr/>
        </p:nvSpPr>
        <p:spPr>
          <a:xfrm>
            <a:off x="999808" y="6986270"/>
            <a:ext cx="6613525" cy="519113"/>
          </a:xfrm>
          <a:prstGeom prst="rect">
            <a:avLst/>
          </a:prstGeom>
          <a:noFill/>
          <a:ln w="1587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小结：</a:t>
            </a:r>
            <a:r>
              <a:rPr lang="zh-CN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凸透镜对所有光线都起会聚作用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2056" name="组合 42055"/>
          <p:cNvGrpSpPr/>
          <p:nvPr/>
        </p:nvGrpSpPr>
        <p:grpSpPr>
          <a:xfrm>
            <a:off x="2473643" y="550863"/>
            <a:ext cx="2124075" cy="1311275"/>
            <a:chOff x="1679" y="1003"/>
            <a:chExt cx="1338" cy="826"/>
          </a:xfrm>
        </p:grpSpPr>
        <p:grpSp>
          <p:nvGrpSpPr>
            <p:cNvPr id="42036" name="组合 42035"/>
            <p:cNvGrpSpPr/>
            <p:nvPr/>
          </p:nvGrpSpPr>
          <p:grpSpPr>
            <a:xfrm>
              <a:off x="1723" y="1003"/>
              <a:ext cx="1260" cy="386"/>
              <a:chOff x="1723" y="1003"/>
              <a:chExt cx="1260" cy="386"/>
            </a:xfrm>
          </p:grpSpPr>
          <p:sp>
            <p:nvSpPr>
              <p:cNvPr id="42016" name="Freeform 20"/>
              <p:cNvSpPr/>
              <p:nvPr/>
            </p:nvSpPr>
            <p:spPr>
              <a:xfrm flipH="1" flipV="1">
                <a:off x="1723" y="1003"/>
                <a:ext cx="1260" cy="386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33" name="直接连接符 42032"/>
              <p:cNvSpPr/>
              <p:nvPr/>
            </p:nvSpPr>
            <p:spPr>
              <a:xfrm flipV="1">
                <a:off x="2086" y="1207"/>
                <a:ext cx="159" cy="68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42035" name="组合 42034"/>
            <p:cNvGrpSpPr/>
            <p:nvPr/>
          </p:nvGrpSpPr>
          <p:grpSpPr>
            <a:xfrm>
              <a:off x="1679" y="1412"/>
              <a:ext cx="1338" cy="417"/>
              <a:chOff x="1679" y="1412"/>
              <a:chExt cx="1338" cy="417"/>
            </a:xfrm>
          </p:grpSpPr>
          <p:sp>
            <p:nvSpPr>
              <p:cNvPr id="42013" name="Freeform 17"/>
              <p:cNvSpPr/>
              <p:nvPr/>
            </p:nvSpPr>
            <p:spPr>
              <a:xfrm>
                <a:off x="1679" y="1412"/>
                <a:ext cx="1338" cy="417"/>
              </a:xfrm>
              <a:custGeom>
                <a:avLst/>
                <a:gdLst>
                  <a:gd name="txL" fmla="*/ 0 w 1338"/>
                  <a:gd name="txT" fmla="*/ 0 h 417"/>
                  <a:gd name="txR" fmla="*/ 1667 w 1338"/>
                  <a:gd name="txB" fmla="*/ 536 h 417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338" h="417">
                    <a:moveTo>
                      <a:pt x="1338" y="417"/>
                    </a:moveTo>
                    <a:lnTo>
                      <a:pt x="1212" y="396"/>
                    </a:lnTo>
                    <a:lnTo>
                      <a:pt x="0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34" name="直接连接符 42033"/>
              <p:cNvSpPr/>
              <p:nvPr/>
            </p:nvSpPr>
            <p:spPr>
              <a:xfrm>
                <a:off x="2109" y="1548"/>
                <a:ext cx="136" cy="46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42046" name="组合 42045"/>
            <p:cNvGrpSpPr/>
            <p:nvPr/>
          </p:nvGrpSpPr>
          <p:grpSpPr>
            <a:xfrm>
              <a:off x="1700" y="1411"/>
              <a:ext cx="1278" cy="1"/>
              <a:chOff x="1700" y="1411"/>
              <a:chExt cx="1278" cy="1"/>
            </a:xfrm>
          </p:grpSpPr>
          <p:sp>
            <p:nvSpPr>
              <p:cNvPr id="42019" name="Line 23"/>
              <p:cNvSpPr/>
              <p:nvPr/>
            </p:nvSpPr>
            <p:spPr>
              <a:xfrm flipH="1" flipV="1">
                <a:off x="1700" y="1411"/>
                <a:ext cx="1278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42037" name="直接连接符 42036"/>
              <p:cNvSpPr/>
              <p:nvPr/>
            </p:nvSpPr>
            <p:spPr>
              <a:xfrm>
                <a:off x="2109" y="1412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42045" name="组合 42044"/>
          <p:cNvGrpSpPr/>
          <p:nvPr/>
        </p:nvGrpSpPr>
        <p:grpSpPr>
          <a:xfrm>
            <a:off x="4538980" y="550863"/>
            <a:ext cx="3297238" cy="1296987"/>
            <a:chOff x="2980" y="1003"/>
            <a:chExt cx="2077" cy="817"/>
          </a:xfrm>
        </p:grpSpPr>
        <p:grpSp>
          <p:nvGrpSpPr>
            <p:cNvPr id="42043" name="组合 42042"/>
            <p:cNvGrpSpPr/>
            <p:nvPr/>
          </p:nvGrpSpPr>
          <p:grpSpPr>
            <a:xfrm>
              <a:off x="2993" y="1003"/>
              <a:ext cx="2064" cy="3"/>
              <a:chOff x="2993" y="1003"/>
              <a:chExt cx="2064" cy="3"/>
            </a:xfrm>
          </p:grpSpPr>
          <p:sp>
            <p:nvSpPr>
              <p:cNvPr id="42003" name="Line 8"/>
              <p:cNvSpPr/>
              <p:nvPr/>
            </p:nvSpPr>
            <p:spPr>
              <a:xfrm flipH="1" flipV="1">
                <a:off x="2993" y="1006"/>
                <a:ext cx="2064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42039" name="直接连接符 42038"/>
              <p:cNvSpPr/>
              <p:nvPr/>
            </p:nvSpPr>
            <p:spPr>
              <a:xfrm>
                <a:off x="3787" y="1003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42044" name="组合 42043"/>
            <p:cNvGrpSpPr/>
            <p:nvPr/>
          </p:nvGrpSpPr>
          <p:grpSpPr>
            <a:xfrm>
              <a:off x="2980" y="1412"/>
              <a:ext cx="2054" cy="4"/>
              <a:chOff x="2980" y="1412"/>
              <a:chExt cx="2054" cy="4"/>
            </a:xfrm>
          </p:grpSpPr>
          <p:sp>
            <p:nvSpPr>
              <p:cNvPr id="42009" name="Line 14"/>
              <p:cNvSpPr/>
              <p:nvPr/>
            </p:nvSpPr>
            <p:spPr>
              <a:xfrm flipH="1" flipV="1">
                <a:off x="2980" y="1415"/>
                <a:ext cx="2054" cy="1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42040" name="直接连接符 42039"/>
              <p:cNvSpPr/>
              <p:nvPr/>
            </p:nvSpPr>
            <p:spPr>
              <a:xfrm>
                <a:off x="3810" y="1412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42042" name="组合 42041"/>
            <p:cNvGrpSpPr/>
            <p:nvPr/>
          </p:nvGrpSpPr>
          <p:grpSpPr>
            <a:xfrm>
              <a:off x="2993" y="1820"/>
              <a:ext cx="2064" cy="0"/>
              <a:chOff x="2993" y="1820"/>
              <a:chExt cx="2064" cy="0"/>
            </a:xfrm>
          </p:grpSpPr>
          <p:sp>
            <p:nvSpPr>
              <p:cNvPr id="42006" name="Line 11"/>
              <p:cNvSpPr/>
              <p:nvPr/>
            </p:nvSpPr>
            <p:spPr>
              <a:xfrm flipH="1">
                <a:off x="2993" y="1820"/>
                <a:ext cx="2064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42041" name="直接连接符 42040"/>
              <p:cNvSpPr/>
              <p:nvPr/>
            </p:nvSpPr>
            <p:spPr>
              <a:xfrm>
                <a:off x="3810" y="1820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42054" name="组合 42053"/>
          <p:cNvGrpSpPr/>
          <p:nvPr/>
        </p:nvGrpSpPr>
        <p:grpSpPr>
          <a:xfrm>
            <a:off x="4272280" y="-25400"/>
            <a:ext cx="1924050" cy="628650"/>
            <a:chOff x="2812" y="640"/>
            <a:chExt cx="1212" cy="396"/>
          </a:xfrm>
        </p:grpSpPr>
        <p:sp>
          <p:nvSpPr>
            <p:cNvPr id="42051" name="Freeform 17"/>
            <p:cNvSpPr/>
            <p:nvPr/>
          </p:nvSpPr>
          <p:spPr>
            <a:xfrm flipV="1">
              <a:off x="2812" y="640"/>
              <a:ext cx="1212" cy="396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2" name="任意多边形 42051"/>
            <p:cNvSpPr/>
            <p:nvPr/>
          </p:nvSpPr>
          <p:spPr>
            <a:xfrm>
              <a:off x="3515" y="810"/>
              <a:ext cx="182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lg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2055" name="组合 42054"/>
          <p:cNvGrpSpPr/>
          <p:nvPr/>
        </p:nvGrpSpPr>
        <p:grpSpPr>
          <a:xfrm>
            <a:off x="4342448" y="1804988"/>
            <a:ext cx="1924050" cy="628650"/>
            <a:chOff x="2857" y="1797"/>
            <a:chExt cx="1212" cy="396"/>
          </a:xfrm>
        </p:grpSpPr>
        <p:sp>
          <p:nvSpPr>
            <p:cNvPr id="42049" name="Freeform 17"/>
            <p:cNvSpPr/>
            <p:nvPr/>
          </p:nvSpPr>
          <p:spPr>
            <a:xfrm>
              <a:off x="2857" y="1797"/>
              <a:ext cx="1212" cy="396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3" name="任意多边形 42052"/>
            <p:cNvSpPr/>
            <p:nvPr/>
          </p:nvSpPr>
          <p:spPr>
            <a:xfrm flipV="1">
              <a:off x="3538" y="1807"/>
              <a:ext cx="182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lg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1635" y="2367280"/>
            <a:ext cx="8316913" cy="2124075"/>
            <a:chOff x="362" y="754"/>
            <a:chExt cx="5239" cy="1338"/>
          </a:xfrm>
        </p:grpSpPr>
        <p:grpSp>
          <p:nvGrpSpPr>
            <p:cNvPr id="4" name="组合 3"/>
            <p:cNvGrpSpPr/>
            <p:nvPr/>
          </p:nvGrpSpPr>
          <p:grpSpPr>
            <a:xfrm>
              <a:off x="2812" y="754"/>
              <a:ext cx="227" cy="1338"/>
              <a:chOff x="2517" y="1141"/>
              <a:chExt cx="136" cy="635"/>
            </a:xfrm>
          </p:grpSpPr>
          <p:sp>
            <p:nvSpPr>
              <p:cNvPr id="5" name="xjhgx2"/>
              <p:cNvSpPr/>
              <p:nvPr/>
            </p:nvSpPr>
            <p:spPr>
              <a:xfrm>
                <a:off x="2517" y="1141"/>
                <a:ext cx="136" cy="635"/>
              </a:xfrm>
              <a:custGeom>
                <a:avLst/>
                <a:gdLst/>
                <a:ahLst/>
                <a:cxnLst/>
                <a:rect l="0" t="0" r="0" b="0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FFFF">
                      <a:alpha val="100000"/>
                    </a:srgbClr>
                  </a:gs>
                  <a:gs pos="100000">
                    <a:srgbClr val="D5FFFF">
                      <a:alpha val="100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" name="直接连接符 5"/>
              <p:cNvSpPr/>
              <p:nvPr/>
            </p:nvSpPr>
            <p:spPr>
              <a:xfrm>
                <a:off x="2585" y="1162"/>
                <a:ext cx="0" cy="612"/>
              </a:xfrm>
              <a:prstGeom prst="line">
                <a:avLst/>
              </a:prstGeom>
              <a:ln w="12700" cap="flat" cmpd="sng">
                <a:solidFill>
                  <a:srgbClr val="00F8F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7" name="Line 6"/>
            <p:cNvSpPr/>
            <p:nvPr/>
          </p:nvSpPr>
          <p:spPr>
            <a:xfrm flipV="1">
              <a:off x="362" y="1412"/>
              <a:ext cx="523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8" name="Oval 25"/>
            <p:cNvSpPr>
              <a:spLocks noChangeAspect="1"/>
            </p:cNvSpPr>
            <p:nvPr/>
          </p:nvSpPr>
          <p:spPr>
            <a:xfrm>
              <a:off x="2879" y="1366"/>
              <a:ext cx="91" cy="91"/>
            </a:xfrm>
            <a:prstGeom prst="ellipse">
              <a:avLst/>
            </a:prstGeom>
            <a:solidFill>
              <a:srgbClr val="FFFF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9" name="Text Box 28"/>
            <p:cNvSpPr txBox="1"/>
            <p:nvPr/>
          </p:nvSpPr>
          <p:spPr>
            <a:xfrm>
              <a:off x="1541" y="1003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i="1">
                  <a:solidFill>
                    <a:srgbClr val="0066CC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F</a:t>
              </a:r>
              <a:endParaRPr lang="en-US" altLang="zh-CN" i="1">
                <a:solidFill>
                  <a:srgbClr val="0066CC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" name="Text Box 29"/>
            <p:cNvSpPr txBox="1">
              <a:spLocks noChangeArrowheads="1"/>
            </p:cNvSpPr>
            <p:nvPr/>
          </p:nvSpPr>
          <p:spPr bwMode="auto">
            <a:xfrm>
              <a:off x="4807" y="1003"/>
              <a:ext cx="793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0066CC"/>
                  </a:solidFill>
                  <a:latin typeface="楷体_GB2312" pitchFamily="49" charset="-122"/>
                  <a:ea typeface="楷体_GB2312" pitchFamily="49" charset="-122"/>
                </a:rPr>
                <a:t>主轴</a:t>
              </a:r>
              <a:endParaRPr lang="zh-CN" altLang="en-US" sz="2800" dirty="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11" name="Oval 26"/>
            <p:cNvSpPr>
              <a:spLocks noChangeAspect="1"/>
            </p:cNvSpPr>
            <p:nvPr/>
          </p:nvSpPr>
          <p:spPr>
            <a:xfrm>
              <a:off x="1668" y="1366"/>
              <a:ext cx="78" cy="78"/>
            </a:xfrm>
            <a:prstGeom prst="ellipse">
              <a:avLst/>
            </a:prstGeom>
            <a:solidFill>
              <a:srgbClr val="FFFF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929573" y="2762568"/>
            <a:ext cx="1666875" cy="1311275"/>
            <a:chOff x="1967" y="1003"/>
            <a:chExt cx="1050" cy="826"/>
          </a:xfrm>
        </p:grpSpPr>
        <p:grpSp>
          <p:nvGrpSpPr>
            <p:cNvPr id="13" name="组合 12"/>
            <p:cNvGrpSpPr/>
            <p:nvPr/>
          </p:nvGrpSpPr>
          <p:grpSpPr>
            <a:xfrm>
              <a:off x="1967" y="1003"/>
              <a:ext cx="1016" cy="408"/>
              <a:chOff x="1967" y="1003"/>
              <a:chExt cx="1016" cy="408"/>
            </a:xfrm>
          </p:grpSpPr>
          <p:sp>
            <p:nvSpPr>
              <p:cNvPr id="14" name="Freeform 20"/>
              <p:cNvSpPr/>
              <p:nvPr/>
            </p:nvSpPr>
            <p:spPr>
              <a:xfrm flipH="1" flipV="1">
                <a:off x="1967" y="1003"/>
                <a:ext cx="1016" cy="408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直接连接符 14"/>
              <p:cNvSpPr/>
              <p:nvPr/>
            </p:nvSpPr>
            <p:spPr>
              <a:xfrm flipV="1">
                <a:off x="2290" y="1205"/>
                <a:ext cx="159" cy="68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" name="组合 15"/>
            <p:cNvGrpSpPr/>
            <p:nvPr/>
          </p:nvGrpSpPr>
          <p:grpSpPr>
            <a:xfrm>
              <a:off x="1967" y="1446"/>
              <a:ext cx="1050" cy="383"/>
              <a:chOff x="1967" y="1446"/>
              <a:chExt cx="1050" cy="383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1967" y="1446"/>
                <a:ext cx="1050" cy="383"/>
              </a:xfrm>
              <a:custGeom>
                <a:avLst/>
                <a:gdLst>
                  <a:gd name="txL" fmla="*/ 0 w 1338"/>
                  <a:gd name="txT" fmla="*/ 0 h 417"/>
                  <a:gd name="txR" fmla="*/ 1667 w 1338"/>
                  <a:gd name="txB" fmla="*/ 536 h 417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338" h="417">
                    <a:moveTo>
                      <a:pt x="1338" y="417"/>
                    </a:moveTo>
                    <a:lnTo>
                      <a:pt x="1212" y="396"/>
                    </a:lnTo>
                    <a:lnTo>
                      <a:pt x="0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直接连接符 17"/>
              <p:cNvSpPr/>
              <p:nvPr/>
            </p:nvSpPr>
            <p:spPr>
              <a:xfrm>
                <a:off x="2277" y="1564"/>
                <a:ext cx="136" cy="46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9" name="组合 18"/>
            <p:cNvGrpSpPr/>
            <p:nvPr/>
          </p:nvGrpSpPr>
          <p:grpSpPr>
            <a:xfrm>
              <a:off x="1967" y="1411"/>
              <a:ext cx="1011" cy="5"/>
              <a:chOff x="1967" y="1411"/>
              <a:chExt cx="1011" cy="5"/>
            </a:xfrm>
          </p:grpSpPr>
          <p:sp>
            <p:nvSpPr>
              <p:cNvPr id="20" name="Line 23"/>
              <p:cNvSpPr/>
              <p:nvPr/>
            </p:nvSpPr>
            <p:spPr>
              <a:xfrm flipH="1">
                <a:off x="1967" y="1411"/>
                <a:ext cx="1011" cy="5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1" name="直接连接符 20"/>
              <p:cNvSpPr/>
              <p:nvPr/>
            </p:nvSpPr>
            <p:spPr>
              <a:xfrm>
                <a:off x="2325" y="1412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79" name="组合 78"/>
          <p:cNvGrpSpPr/>
          <p:nvPr/>
        </p:nvGrpSpPr>
        <p:grpSpPr>
          <a:xfrm>
            <a:off x="4545330" y="2437765"/>
            <a:ext cx="3290570" cy="323850"/>
            <a:chOff x="7158" y="3839"/>
            <a:chExt cx="5182" cy="510"/>
          </a:xfrm>
        </p:grpSpPr>
        <p:sp>
          <p:nvSpPr>
            <p:cNvPr id="26" name="Line 8"/>
            <p:cNvSpPr/>
            <p:nvPr/>
          </p:nvSpPr>
          <p:spPr>
            <a:xfrm flipH="1">
              <a:off x="7158" y="3839"/>
              <a:ext cx="5183" cy="51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" name="直接连接符 28"/>
            <p:cNvSpPr/>
            <p:nvPr/>
          </p:nvSpPr>
          <p:spPr>
            <a:xfrm>
              <a:off x="9164" y="4141"/>
              <a:ext cx="283" cy="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stealth" w="lg" len="lg"/>
            </a:ln>
          </p:spPr>
        </p:sp>
      </p:grpSp>
      <p:grpSp>
        <p:nvGrpSpPr>
          <p:cNvPr id="30" name="组合 29"/>
          <p:cNvGrpSpPr/>
          <p:nvPr/>
        </p:nvGrpSpPr>
        <p:grpSpPr>
          <a:xfrm>
            <a:off x="4524375" y="3403283"/>
            <a:ext cx="3260725" cy="7938"/>
            <a:chOff x="2980" y="1415"/>
            <a:chExt cx="2054" cy="5"/>
          </a:xfrm>
        </p:grpSpPr>
        <p:sp>
          <p:nvSpPr>
            <p:cNvPr id="31" name="Line 14"/>
            <p:cNvSpPr/>
            <p:nvPr/>
          </p:nvSpPr>
          <p:spPr>
            <a:xfrm flipH="1" flipV="1">
              <a:off x="2980" y="1415"/>
              <a:ext cx="2054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2" name="直接连接符 31"/>
            <p:cNvSpPr/>
            <p:nvPr/>
          </p:nvSpPr>
          <p:spPr>
            <a:xfrm>
              <a:off x="3818" y="1420"/>
              <a:ext cx="113" cy="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stealth" w="lg" len="lg"/>
            </a:ln>
          </p:spPr>
        </p:sp>
      </p:grpSp>
      <p:grpSp>
        <p:nvGrpSpPr>
          <p:cNvPr id="80" name="组合 79"/>
          <p:cNvGrpSpPr/>
          <p:nvPr/>
        </p:nvGrpSpPr>
        <p:grpSpPr>
          <a:xfrm>
            <a:off x="4594860" y="4251960"/>
            <a:ext cx="3094990" cy="63500"/>
            <a:chOff x="7236" y="6696"/>
            <a:chExt cx="4874" cy="100"/>
          </a:xfrm>
        </p:grpSpPr>
        <p:sp>
          <p:nvSpPr>
            <p:cNvPr id="34" name="Line 11"/>
            <p:cNvSpPr/>
            <p:nvPr/>
          </p:nvSpPr>
          <p:spPr>
            <a:xfrm rot="360000" flipH="1" flipV="1">
              <a:off x="7236" y="6696"/>
              <a:ext cx="4875" cy="10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5" name="直接连接符 34"/>
            <p:cNvSpPr/>
            <p:nvPr/>
          </p:nvSpPr>
          <p:spPr>
            <a:xfrm rot="540000">
              <a:off x="9315" y="6749"/>
              <a:ext cx="283" cy="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stealth" w="lg" len="lg"/>
            </a:ln>
          </p:spPr>
        </p:sp>
      </p:grpSp>
      <p:grpSp>
        <p:nvGrpSpPr>
          <p:cNvPr id="36" name="组合 35"/>
          <p:cNvGrpSpPr/>
          <p:nvPr/>
        </p:nvGrpSpPr>
        <p:grpSpPr>
          <a:xfrm>
            <a:off x="4271010" y="2074545"/>
            <a:ext cx="1936750" cy="740410"/>
            <a:chOff x="2812" y="640"/>
            <a:chExt cx="1212" cy="396"/>
          </a:xfrm>
        </p:grpSpPr>
        <p:sp>
          <p:nvSpPr>
            <p:cNvPr id="37" name="Freeform 17"/>
            <p:cNvSpPr/>
            <p:nvPr/>
          </p:nvSpPr>
          <p:spPr>
            <a:xfrm flipV="1">
              <a:off x="2812" y="640"/>
              <a:ext cx="1212" cy="396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3515" y="817"/>
              <a:ext cx="182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lg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484688" y="4057333"/>
            <a:ext cx="1924050" cy="628650"/>
            <a:chOff x="2857" y="1797"/>
            <a:chExt cx="1212" cy="396"/>
          </a:xfrm>
        </p:grpSpPr>
        <p:sp>
          <p:nvSpPr>
            <p:cNvPr id="44" name="Freeform 17"/>
            <p:cNvSpPr/>
            <p:nvPr/>
          </p:nvSpPr>
          <p:spPr>
            <a:xfrm>
              <a:off x="2857" y="1797"/>
              <a:ext cx="1212" cy="396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 flipV="1">
              <a:off x="3627" y="1907"/>
              <a:ext cx="182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lg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71475" y="4615815"/>
            <a:ext cx="8316913" cy="2124075"/>
            <a:chOff x="362" y="754"/>
            <a:chExt cx="5239" cy="1338"/>
          </a:xfrm>
        </p:grpSpPr>
        <p:grpSp>
          <p:nvGrpSpPr>
            <p:cNvPr id="48" name="组合 47"/>
            <p:cNvGrpSpPr/>
            <p:nvPr/>
          </p:nvGrpSpPr>
          <p:grpSpPr>
            <a:xfrm>
              <a:off x="2812" y="754"/>
              <a:ext cx="227" cy="1338"/>
              <a:chOff x="2517" y="1141"/>
              <a:chExt cx="136" cy="635"/>
            </a:xfrm>
          </p:grpSpPr>
          <p:sp>
            <p:nvSpPr>
              <p:cNvPr id="49" name="xjhgx2"/>
              <p:cNvSpPr/>
              <p:nvPr/>
            </p:nvSpPr>
            <p:spPr>
              <a:xfrm>
                <a:off x="2517" y="1141"/>
                <a:ext cx="136" cy="635"/>
              </a:xfrm>
              <a:custGeom>
                <a:avLst/>
                <a:gdLst/>
                <a:ahLst/>
                <a:cxnLst/>
                <a:rect l="0" t="0" r="0" b="0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FFFF">
                      <a:alpha val="100000"/>
                    </a:srgbClr>
                  </a:gs>
                  <a:gs pos="100000">
                    <a:srgbClr val="D5FFFF">
                      <a:alpha val="100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直接连接符 49"/>
              <p:cNvSpPr/>
              <p:nvPr/>
            </p:nvSpPr>
            <p:spPr>
              <a:xfrm>
                <a:off x="2585" y="1162"/>
                <a:ext cx="0" cy="612"/>
              </a:xfrm>
              <a:prstGeom prst="line">
                <a:avLst/>
              </a:prstGeom>
              <a:ln w="12700" cap="flat" cmpd="sng">
                <a:solidFill>
                  <a:srgbClr val="00F8F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1" name="Line 6"/>
            <p:cNvSpPr/>
            <p:nvPr/>
          </p:nvSpPr>
          <p:spPr>
            <a:xfrm flipV="1">
              <a:off x="362" y="1412"/>
              <a:ext cx="523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52" name="Oval 25"/>
            <p:cNvSpPr>
              <a:spLocks noChangeAspect="1"/>
            </p:cNvSpPr>
            <p:nvPr/>
          </p:nvSpPr>
          <p:spPr>
            <a:xfrm>
              <a:off x="2879" y="1366"/>
              <a:ext cx="91" cy="91"/>
            </a:xfrm>
            <a:prstGeom prst="ellipse">
              <a:avLst/>
            </a:prstGeom>
            <a:solidFill>
              <a:srgbClr val="FFFF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3" name="Text Box 28"/>
            <p:cNvSpPr txBox="1"/>
            <p:nvPr/>
          </p:nvSpPr>
          <p:spPr>
            <a:xfrm>
              <a:off x="1541" y="1003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i="1">
                  <a:solidFill>
                    <a:srgbClr val="0066CC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F</a:t>
              </a:r>
              <a:endParaRPr lang="en-US" altLang="zh-CN" i="1">
                <a:solidFill>
                  <a:srgbClr val="0066CC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54" name="Text Box 29"/>
            <p:cNvSpPr txBox="1">
              <a:spLocks noChangeArrowheads="1"/>
            </p:cNvSpPr>
            <p:nvPr/>
          </p:nvSpPr>
          <p:spPr bwMode="auto">
            <a:xfrm>
              <a:off x="4807" y="1003"/>
              <a:ext cx="793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0066CC"/>
                  </a:solidFill>
                  <a:latin typeface="楷体_GB2312" pitchFamily="49" charset="-122"/>
                  <a:ea typeface="楷体_GB2312" pitchFamily="49" charset="-122"/>
                </a:rPr>
                <a:t>主轴</a:t>
              </a:r>
              <a:endParaRPr lang="zh-CN" altLang="en-US" sz="2800" dirty="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55" name="Oval 26"/>
            <p:cNvSpPr>
              <a:spLocks noChangeAspect="1"/>
            </p:cNvSpPr>
            <p:nvPr/>
          </p:nvSpPr>
          <p:spPr>
            <a:xfrm>
              <a:off x="1668" y="1366"/>
              <a:ext cx="78" cy="78"/>
            </a:xfrm>
            <a:prstGeom prst="ellipse">
              <a:avLst/>
            </a:prstGeom>
            <a:solidFill>
              <a:srgbClr val="FFFF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770380" y="5011420"/>
            <a:ext cx="2816225" cy="1298575"/>
            <a:chOff x="1967" y="1003"/>
            <a:chExt cx="1050" cy="818"/>
          </a:xfrm>
        </p:grpSpPr>
        <p:grpSp>
          <p:nvGrpSpPr>
            <p:cNvPr id="57" name="组合 56"/>
            <p:cNvGrpSpPr/>
            <p:nvPr/>
          </p:nvGrpSpPr>
          <p:grpSpPr>
            <a:xfrm>
              <a:off x="1967" y="1003"/>
              <a:ext cx="1016" cy="408"/>
              <a:chOff x="1967" y="1003"/>
              <a:chExt cx="1016" cy="408"/>
            </a:xfrm>
          </p:grpSpPr>
          <p:sp>
            <p:nvSpPr>
              <p:cNvPr id="58" name="Freeform 20"/>
              <p:cNvSpPr/>
              <p:nvPr/>
            </p:nvSpPr>
            <p:spPr>
              <a:xfrm flipH="1" flipV="1">
                <a:off x="1967" y="1003"/>
                <a:ext cx="1016" cy="408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直接连接符 58"/>
              <p:cNvSpPr/>
              <p:nvPr/>
            </p:nvSpPr>
            <p:spPr>
              <a:xfrm flipV="1">
                <a:off x="2290" y="1205"/>
                <a:ext cx="159" cy="68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60" name="组合 59"/>
            <p:cNvGrpSpPr/>
            <p:nvPr/>
          </p:nvGrpSpPr>
          <p:grpSpPr>
            <a:xfrm>
              <a:off x="1967" y="1438"/>
              <a:ext cx="1050" cy="383"/>
              <a:chOff x="1967" y="1438"/>
              <a:chExt cx="1050" cy="383"/>
            </a:xfrm>
          </p:grpSpPr>
          <p:sp>
            <p:nvSpPr>
              <p:cNvPr id="61" name="Freeform 17"/>
              <p:cNvSpPr/>
              <p:nvPr/>
            </p:nvSpPr>
            <p:spPr>
              <a:xfrm>
                <a:off x="1967" y="1438"/>
                <a:ext cx="1050" cy="383"/>
              </a:xfrm>
              <a:custGeom>
                <a:avLst/>
                <a:gdLst>
                  <a:gd name="txL" fmla="*/ 0 w 1338"/>
                  <a:gd name="txT" fmla="*/ 0 h 417"/>
                  <a:gd name="txR" fmla="*/ 1667 w 1338"/>
                  <a:gd name="txB" fmla="*/ 536 h 417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338" h="417">
                    <a:moveTo>
                      <a:pt x="1338" y="417"/>
                    </a:moveTo>
                    <a:lnTo>
                      <a:pt x="1212" y="396"/>
                    </a:lnTo>
                    <a:lnTo>
                      <a:pt x="0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" name="直接连接符 61"/>
              <p:cNvSpPr/>
              <p:nvPr/>
            </p:nvSpPr>
            <p:spPr>
              <a:xfrm>
                <a:off x="2277" y="1564"/>
                <a:ext cx="136" cy="46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63" name="组合 62"/>
            <p:cNvGrpSpPr/>
            <p:nvPr/>
          </p:nvGrpSpPr>
          <p:grpSpPr>
            <a:xfrm>
              <a:off x="1967" y="1411"/>
              <a:ext cx="1011" cy="5"/>
              <a:chOff x="1967" y="1411"/>
              <a:chExt cx="1011" cy="5"/>
            </a:xfrm>
          </p:grpSpPr>
          <p:sp>
            <p:nvSpPr>
              <p:cNvPr id="64" name="Line 23"/>
              <p:cNvSpPr/>
              <p:nvPr/>
            </p:nvSpPr>
            <p:spPr>
              <a:xfrm flipH="1">
                <a:off x="1967" y="1411"/>
                <a:ext cx="1011" cy="5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65" name="直接连接符 64"/>
              <p:cNvSpPr/>
              <p:nvPr/>
            </p:nvSpPr>
            <p:spPr>
              <a:xfrm>
                <a:off x="2325" y="1412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82" name="组合 81"/>
          <p:cNvGrpSpPr/>
          <p:nvPr/>
        </p:nvGrpSpPr>
        <p:grpSpPr>
          <a:xfrm>
            <a:off x="4522470" y="5010785"/>
            <a:ext cx="3451860" cy="229870"/>
            <a:chOff x="7122" y="7891"/>
            <a:chExt cx="5436" cy="362"/>
          </a:xfrm>
        </p:grpSpPr>
        <p:sp>
          <p:nvSpPr>
            <p:cNvPr id="66" name="Line 8"/>
            <p:cNvSpPr/>
            <p:nvPr/>
          </p:nvSpPr>
          <p:spPr>
            <a:xfrm flipH="1" flipV="1">
              <a:off x="7122" y="7891"/>
              <a:ext cx="5436" cy="36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67" name="直接连接符 66"/>
            <p:cNvSpPr/>
            <p:nvPr/>
          </p:nvSpPr>
          <p:spPr>
            <a:xfrm>
              <a:off x="9475" y="8072"/>
              <a:ext cx="283" cy="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stealth" w="lg" len="lg"/>
            </a:ln>
          </p:spPr>
        </p:sp>
      </p:grpSp>
      <p:grpSp>
        <p:nvGrpSpPr>
          <p:cNvPr id="68" name="组合 67"/>
          <p:cNvGrpSpPr/>
          <p:nvPr/>
        </p:nvGrpSpPr>
        <p:grpSpPr>
          <a:xfrm>
            <a:off x="4514215" y="5651818"/>
            <a:ext cx="3260725" cy="7938"/>
            <a:chOff x="2980" y="1415"/>
            <a:chExt cx="2054" cy="5"/>
          </a:xfrm>
        </p:grpSpPr>
        <p:sp>
          <p:nvSpPr>
            <p:cNvPr id="69" name="Line 14"/>
            <p:cNvSpPr/>
            <p:nvPr/>
          </p:nvSpPr>
          <p:spPr>
            <a:xfrm flipH="1" flipV="1">
              <a:off x="2980" y="1415"/>
              <a:ext cx="2054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70" name="直接连接符 69"/>
            <p:cNvSpPr/>
            <p:nvPr/>
          </p:nvSpPr>
          <p:spPr>
            <a:xfrm>
              <a:off x="3818" y="1420"/>
              <a:ext cx="113" cy="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stealth" w="lg" len="lg"/>
            </a:ln>
          </p:spPr>
        </p:sp>
      </p:grpSp>
      <p:grpSp>
        <p:nvGrpSpPr>
          <p:cNvPr id="81" name="组合 80"/>
          <p:cNvGrpSpPr/>
          <p:nvPr/>
        </p:nvGrpSpPr>
        <p:grpSpPr>
          <a:xfrm>
            <a:off x="4542155" y="5902325"/>
            <a:ext cx="3543300" cy="604520"/>
            <a:chOff x="7153" y="9295"/>
            <a:chExt cx="5580" cy="952"/>
          </a:xfrm>
        </p:grpSpPr>
        <p:sp>
          <p:nvSpPr>
            <p:cNvPr id="71" name="Line 11"/>
            <p:cNvSpPr/>
            <p:nvPr/>
          </p:nvSpPr>
          <p:spPr>
            <a:xfrm rot="360000" flipH="1">
              <a:off x="7153" y="9295"/>
              <a:ext cx="5580" cy="953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72" name="直接连接符 71"/>
            <p:cNvSpPr/>
            <p:nvPr/>
          </p:nvSpPr>
          <p:spPr>
            <a:xfrm>
              <a:off x="9315" y="9814"/>
              <a:ext cx="283" cy="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stealth" w="lg" len="lg"/>
            </a:ln>
          </p:spPr>
        </p:sp>
      </p:grpSp>
      <p:grpSp>
        <p:nvGrpSpPr>
          <p:cNvPr id="83" name="组合 82"/>
          <p:cNvGrpSpPr/>
          <p:nvPr/>
        </p:nvGrpSpPr>
        <p:grpSpPr>
          <a:xfrm>
            <a:off x="4330065" y="4370705"/>
            <a:ext cx="3159760" cy="678815"/>
            <a:chOff x="6819" y="6883"/>
            <a:chExt cx="4976" cy="1069"/>
          </a:xfrm>
        </p:grpSpPr>
        <p:sp>
          <p:nvSpPr>
            <p:cNvPr id="74" name="Freeform 17"/>
            <p:cNvSpPr/>
            <p:nvPr/>
          </p:nvSpPr>
          <p:spPr>
            <a:xfrm flipV="1">
              <a:off x="6819" y="6883"/>
              <a:ext cx="4977" cy="1008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任意多边形 74"/>
            <p:cNvSpPr/>
            <p:nvPr/>
          </p:nvSpPr>
          <p:spPr>
            <a:xfrm rot="1560000">
              <a:off x="9266" y="7548"/>
              <a:ext cx="747" cy="405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lg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4605020" y="6333019"/>
            <a:ext cx="3032125" cy="569431"/>
            <a:chOff x="2857" y="1794"/>
            <a:chExt cx="1212" cy="399"/>
          </a:xfrm>
        </p:grpSpPr>
        <p:sp>
          <p:nvSpPr>
            <p:cNvPr id="77" name="Freeform 17"/>
            <p:cNvSpPr/>
            <p:nvPr/>
          </p:nvSpPr>
          <p:spPr>
            <a:xfrm>
              <a:off x="2857" y="1797"/>
              <a:ext cx="1212" cy="396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任意多边形 77"/>
            <p:cNvSpPr/>
            <p:nvPr/>
          </p:nvSpPr>
          <p:spPr>
            <a:xfrm rot="20160000" flipV="1">
              <a:off x="3442" y="1794"/>
              <a:ext cx="182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lg"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图片 49155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50938" y="1903413"/>
            <a:ext cx="4103687" cy="1335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7" name="文本框 49156"/>
          <p:cNvSpPr txBox="1"/>
          <p:nvPr/>
        </p:nvSpPr>
        <p:spPr>
          <a:xfrm>
            <a:off x="863600" y="1254125"/>
            <a:ext cx="44275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观察实验现象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9160" name="TextBox 2"/>
          <p:cNvSpPr txBox="1"/>
          <p:nvPr/>
        </p:nvSpPr>
        <p:spPr>
          <a:xfrm>
            <a:off x="72390" y="5841683"/>
            <a:ext cx="8351838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光经过凹透镜后的发散是不是也有规律可循？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0680" name="Text Box 24"/>
          <p:cNvSpPr txBox="1">
            <a:spLocks noChangeArrowheads="1"/>
          </p:cNvSpPr>
          <p:nvPr/>
        </p:nvSpPr>
        <p:spPr bwMode="auto">
          <a:xfrm>
            <a:off x="959485" y="181293"/>
            <a:ext cx="2808288" cy="64516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凹透镜：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0699" name="Text Box 43"/>
          <p:cNvSpPr txBox="1">
            <a:spLocks noChangeArrowheads="1"/>
          </p:cNvSpPr>
          <p:nvPr/>
        </p:nvSpPr>
        <p:spPr bwMode="auto">
          <a:xfrm>
            <a:off x="3131185" y="181293"/>
            <a:ext cx="4608513" cy="64516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对光线有发散作用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9164" name="组合 49163"/>
          <p:cNvGrpSpPr/>
          <p:nvPr/>
        </p:nvGrpSpPr>
        <p:grpSpPr>
          <a:xfrm>
            <a:off x="1511300" y="1979613"/>
            <a:ext cx="6900863" cy="4725987"/>
            <a:chOff x="453" y="414"/>
            <a:chExt cx="4922" cy="3402"/>
          </a:xfrm>
        </p:grpSpPr>
        <p:sp>
          <p:nvSpPr>
            <p:cNvPr id="49165" name="Rectangle 4"/>
            <p:cNvSpPr/>
            <p:nvPr/>
          </p:nvSpPr>
          <p:spPr>
            <a:xfrm>
              <a:off x="453" y="1706"/>
              <a:ext cx="1974" cy="772"/>
            </a:xfrm>
            <a:prstGeom prst="rect">
              <a:avLst/>
            </a:prstGeom>
            <a:solidFill>
              <a:srgbClr val="B4A9E9">
                <a:alpha val="78999"/>
              </a:srgbClr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9166" name="AutoShape 3"/>
            <p:cNvSpPr/>
            <p:nvPr/>
          </p:nvSpPr>
          <p:spPr>
            <a:xfrm>
              <a:off x="2404" y="414"/>
              <a:ext cx="2971" cy="3402"/>
            </a:xfrm>
            <a:custGeom>
              <a:avLst/>
              <a:gdLst>
                <a:gd name="txL" fmla="*/ 6105 w 2971"/>
                <a:gd name="txT" fmla="*/ 6105 h 3402"/>
                <a:gd name="txR" fmla="*/ 15495 w 2971"/>
                <a:gd name="txB" fmla="*/ 15495 h 3402"/>
              </a:gdLst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</a:cxnLst>
              <a:rect l="txL" t="txT" r="txR" b="txB"/>
              <a:pathLst>
                <a:path w="2971" h="3402">
                  <a:moveTo>
                    <a:pt x="2971" y="0"/>
                  </a:moveTo>
                  <a:lnTo>
                    <a:pt x="10" y="1296"/>
                  </a:lnTo>
                  <a:lnTo>
                    <a:pt x="0" y="2046"/>
                  </a:lnTo>
                  <a:lnTo>
                    <a:pt x="2971" y="3402"/>
                  </a:lnTo>
                  <a:close/>
                </a:path>
              </a:pathLst>
            </a:custGeom>
            <a:gradFill rotWithShape="1">
              <a:gsLst>
                <a:gs pos="0">
                  <a:srgbClr val="BFB6EC">
                    <a:alpha val="100000"/>
                  </a:srgbClr>
                </a:gs>
                <a:gs pos="100000">
                  <a:schemeClr val="bg1">
                    <a:alpha val="37000"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9167" name="组合 49166"/>
          <p:cNvGrpSpPr/>
          <p:nvPr/>
        </p:nvGrpSpPr>
        <p:grpSpPr>
          <a:xfrm>
            <a:off x="1584325" y="2551113"/>
            <a:ext cx="6169025" cy="3467100"/>
            <a:chOff x="499" y="890"/>
            <a:chExt cx="4400" cy="2495"/>
          </a:xfrm>
        </p:grpSpPr>
        <p:grpSp>
          <p:nvGrpSpPr>
            <p:cNvPr id="49168" name="组合 49167"/>
            <p:cNvGrpSpPr/>
            <p:nvPr/>
          </p:nvGrpSpPr>
          <p:grpSpPr>
            <a:xfrm>
              <a:off x="2404" y="890"/>
              <a:ext cx="2495" cy="2495"/>
              <a:chOff x="2426" y="890"/>
              <a:chExt cx="2495" cy="2495"/>
            </a:xfrm>
          </p:grpSpPr>
          <p:grpSp>
            <p:nvGrpSpPr>
              <p:cNvPr id="49169" name="组合 49168"/>
              <p:cNvGrpSpPr/>
              <p:nvPr/>
            </p:nvGrpSpPr>
            <p:grpSpPr>
              <a:xfrm>
                <a:off x="2426" y="890"/>
                <a:ext cx="1951" cy="862"/>
                <a:chOff x="2427" y="514"/>
                <a:chExt cx="1629" cy="1227"/>
              </a:xfrm>
            </p:grpSpPr>
            <p:sp>
              <p:nvSpPr>
                <p:cNvPr id="76816" name="Line 16"/>
                <p:cNvSpPr>
                  <a:spLocks noChangeShapeType="1"/>
                </p:cNvSpPr>
                <p:nvPr/>
              </p:nvSpPr>
              <p:spPr bwMode="auto">
                <a:xfrm flipV="1">
                  <a:off x="2427" y="1305"/>
                  <a:ext cx="563" cy="436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tailEnd type="triangle" w="lg" len="lg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76832" name="Line 32"/>
                <p:cNvSpPr/>
                <p:nvPr/>
              </p:nvSpPr>
              <p:spPr>
                <a:xfrm flipV="1">
                  <a:off x="2896" y="514"/>
                  <a:ext cx="1160" cy="859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49172" name="组合 49171"/>
              <p:cNvGrpSpPr/>
              <p:nvPr/>
            </p:nvGrpSpPr>
            <p:grpSpPr>
              <a:xfrm>
                <a:off x="2426" y="1412"/>
                <a:ext cx="2495" cy="507"/>
                <a:chOff x="2427" y="903"/>
                <a:chExt cx="2271" cy="1006"/>
              </a:xfrm>
            </p:grpSpPr>
            <p:sp>
              <p:nvSpPr>
                <p:cNvPr id="76817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2427" y="1641"/>
                  <a:ext cx="626" cy="268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tailEnd type="triangle" w="lg" len="lg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76833" name="Line 33"/>
                <p:cNvSpPr/>
                <p:nvPr/>
              </p:nvSpPr>
              <p:spPr>
                <a:xfrm flipV="1">
                  <a:off x="2896" y="903"/>
                  <a:ext cx="1802" cy="805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49175" name="组合 49174"/>
              <p:cNvGrpSpPr/>
              <p:nvPr/>
            </p:nvGrpSpPr>
            <p:grpSpPr>
              <a:xfrm>
                <a:off x="2427" y="2108"/>
                <a:ext cx="2260" cy="7"/>
                <a:chOff x="2427" y="2069"/>
                <a:chExt cx="2260" cy="7"/>
              </a:xfrm>
            </p:grpSpPr>
            <p:sp>
              <p:nvSpPr>
                <p:cNvPr id="76818" name="Line 18"/>
                <p:cNvSpPr>
                  <a:spLocks noChangeShapeType="1"/>
                </p:cNvSpPr>
                <p:nvPr/>
              </p:nvSpPr>
              <p:spPr bwMode="auto">
                <a:xfrm>
                  <a:off x="2427" y="2076"/>
                  <a:ext cx="657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tailEnd type="triangle" w="lg" len="lg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76834" name="Line 34"/>
                <p:cNvSpPr/>
                <p:nvPr/>
              </p:nvSpPr>
              <p:spPr>
                <a:xfrm>
                  <a:off x="2948" y="2069"/>
                  <a:ext cx="1739" cy="0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49178" name="组合 49177"/>
              <p:cNvGrpSpPr/>
              <p:nvPr/>
            </p:nvGrpSpPr>
            <p:grpSpPr>
              <a:xfrm>
                <a:off x="2426" y="2273"/>
                <a:ext cx="2291" cy="522"/>
                <a:chOff x="2427" y="2244"/>
                <a:chExt cx="2381" cy="905"/>
              </a:xfrm>
            </p:grpSpPr>
            <p:sp>
              <p:nvSpPr>
                <p:cNvPr id="76819" name="Line 19"/>
                <p:cNvSpPr>
                  <a:spLocks noChangeShapeType="1"/>
                </p:cNvSpPr>
                <p:nvPr/>
              </p:nvSpPr>
              <p:spPr bwMode="auto">
                <a:xfrm>
                  <a:off x="2427" y="2244"/>
                  <a:ext cx="626" cy="234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tailEnd type="triangle" w="lg" len="lg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76835" name="Line 35"/>
                <p:cNvSpPr/>
                <p:nvPr/>
              </p:nvSpPr>
              <p:spPr>
                <a:xfrm>
                  <a:off x="2959" y="2445"/>
                  <a:ext cx="1849" cy="704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49181" name="组合 49180"/>
              <p:cNvGrpSpPr/>
              <p:nvPr/>
            </p:nvGrpSpPr>
            <p:grpSpPr>
              <a:xfrm>
                <a:off x="2426" y="2455"/>
                <a:ext cx="2110" cy="930"/>
                <a:chOff x="2427" y="2411"/>
                <a:chExt cx="2162" cy="1609"/>
              </a:xfrm>
            </p:grpSpPr>
            <p:sp>
              <p:nvSpPr>
                <p:cNvPr id="76820" name="Line 20"/>
                <p:cNvSpPr>
                  <a:spLocks noChangeShapeType="1"/>
                </p:cNvSpPr>
                <p:nvPr/>
              </p:nvSpPr>
              <p:spPr bwMode="auto">
                <a:xfrm>
                  <a:off x="2427" y="2411"/>
                  <a:ext cx="532" cy="403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tailEnd type="triangle" w="lg" len="lg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76836" name="Line 36"/>
                <p:cNvSpPr/>
                <p:nvPr/>
              </p:nvSpPr>
              <p:spPr>
                <a:xfrm>
                  <a:off x="2865" y="2747"/>
                  <a:ext cx="1724" cy="1273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49184" name="组合 49183"/>
            <p:cNvGrpSpPr/>
            <p:nvPr/>
          </p:nvGrpSpPr>
          <p:grpSpPr>
            <a:xfrm>
              <a:off x="499" y="1752"/>
              <a:ext cx="1928" cy="703"/>
              <a:chOff x="0" y="1661"/>
              <a:chExt cx="2472" cy="907"/>
            </a:xfrm>
          </p:grpSpPr>
          <p:sp>
            <p:nvSpPr>
              <p:cNvPr id="76806" name="Line 6"/>
              <p:cNvSpPr>
                <a:spLocks noChangeShapeType="1"/>
              </p:cNvSpPr>
              <p:nvPr/>
            </p:nvSpPr>
            <p:spPr bwMode="auto">
              <a:xfrm>
                <a:off x="1247" y="1888"/>
                <a:ext cx="1225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07" name="Line 7"/>
              <p:cNvSpPr>
                <a:spLocks noChangeShapeType="1"/>
              </p:cNvSpPr>
              <p:nvPr/>
            </p:nvSpPr>
            <p:spPr bwMode="auto">
              <a:xfrm>
                <a:off x="1247" y="1661"/>
                <a:ext cx="1225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08" name="Line 8"/>
              <p:cNvSpPr>
                <a:spLocks noChangeShapeType="1"/>
              </p:cNvSpPr>
              <p:nvPr/>
            </p:nvSpPr>
            <p:spPr bwMode="auto">
              <a:xfrm>
                <a:off x="1247" y="2341"/>
                <a:ext cx="1225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09" name="Line 9"/>
              <p:cNvSpPr>
                <a:spLocks noChangeShapeType="1"/>
              </p:cNvSpPr>
              <p:nvPr/>
            </p:nvSpPr>
            <p:spPr bwMode="auto">
              <a:xfrm>
                <a:off x="1202" y="2568"/>
                <a:ext cx="127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10" name="Line 10"/>
              <p:cNvSpPr>
                <a:spLocks noChangeShapeType="1"/>
              </p:cNvSpPr>
              <p:nvPr/>
            </p:nvSpPr>
            <p:spPr bwMode="auto">
              <a:xfrm>
                <a:off x="1247" y="2115"/>
                <a:ext cx="1179" cy="0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23" name="Line 23"/>
              <p:cNvSpPr>
                <a:spLocks noChangeShapeType="1"/>
              </p:cNvSpPr>
              <p:nvPr/>
            </p:nvSpPr>
            <p:spPr bwMode="auto">
              <a:xfrm>
                <a:off x="0" y="1661"/>
                <a:ext cx="12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triangle" w="lg" len="lg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24" name="Line 24"/>
              <p:cNvSpPr>
                <a:spLocks noChangeShapeType="1"/>
              </p:cNvSpPr>
              <p:nvPr/>
            </p:nvSpPr>
            <p:spPr bwMode="auto">
              <a:xfrm>
                <a:off x="0" y="1888"/>
                <a:ext cx="12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triangle" w="lg" len="lg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25" name="Line 25"/>
              <p:cNvSpPr>
                <a:spLocks noChangeShapeType="1"/>
              </p:cNvSpPr>
              <p:nvPr/>
            </p:nvSpPr>
            <p:spPr bwMode="auto">
              <a:xfrm>
                <a:off x="0" y="2115"/>
                <a:ext cx="12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triangle" w="lg" len="lg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26" name="Line 26"/>
              <p:cNvSpPr>
                <a:spLocks noChangeShapeType="1"/>
              </p:cNvSpPr>
              <p:nvPr/>
            </p:nvSpPr>
            <p:spPr bwMode="auto">
              <a:xfrm>
                <a:off x="0" y="2341"/>
                <a:ext cx="12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triangle" w="lg" len="lg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27" name="Line 27"/>
              <p:cNvSpPr>
                <a:spLocks noChangeShapeType="1"/>
              </p:cNvSpPr>
              <p:nvPr/>
            </p:nvSpPr>
            <p:spPr bwMode="auto">
              <a:xfrm>
                <a:off x="0" y="2568"/>
                <a:ext cx="12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triangle" w="lg" len="lg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49198" name="组合 49197"/>
          <p:cNvGrpSpPr/>
          <p:nvPr/>
        </p:nvGrpSpPr>
        <p:grpSpPr>
          <a:xfrm>
            <a:off x="1116013" y="3384550"/>
            <a:ext cx="7185025" cy="1763713"/>
            <a:chOff x="703" y="2050"/>
            <a:chExt cx="4526" cy="1111"/>
          </a:xfrm>
        </p:grpSpPr>
        <p:sp>
          <p:nvSpPr>
            <p:cNvPr id="76805" name="Line 5"/>
            <p:cNvSpPr>
              <a:spLocks noChangeShapeType="1"/>
            </p:cNvSpPr>
            <p:nvPr/>
          </p:nvSpPr>
          <p:spPr bwMode="auto">
            <a:xfrm>
              <a:off x="703" y="2614"/>
              <a:ext cx="4526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lgDashDot"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49197" name="组合 49196"/>
            <p:cNvGrpSpPr/>
            <p:nvPr/>
          </p:nvGrpSpPr>
          <p:grpSpPr>
            <a:xfrm>
              <a:off x="2566" y="2050"/>
              <a:ext cx="220" cy="1111"/>
              <a:chOff x="2575" y="2050"/>
              <a:chExt cx="220" cy="1111"/>
            </a:xfrm>
          </p:grpSpPr>
          <p:sp>
            <p:nvSpPr>
              <p:cNvPr id="49195" name="xjhgx3"/>
              <p:cNvSpPr/>
              <p:nvPr/>
            </p:nvSpPr>
            <p:spPr>
              <a:xfrm>
                <a:off x="2575" y="2050"/>
                <a:ext cx="220" cy="1111"/>
              </a:xfrm>
              <a:custGeom>
                <a:avLst/>
                <a:gdLst/>
                <a:ahLst/>
                <a:cxnLst/>
                <a:rect l="0" t="0" r="0" b="0"/>
                <a:pathLst>
                  <a:path w="980" h="4408">
                    <a:moveTo>
                      <a:pt x="980" y="0"/>
                    </a:moveTo>
                    <a:lnTo>
                      <a:pt x="907" y="270"/>
                    </a:lnTo>
                    <a:lnTo>
                      <a:pt x="845" y="542"/>
                    </a:lnTo>
                    <a:lnTo>
                      <a:pt x="791" y="816"/>
                    </a:lnTo>
                    <a:lnTo>
                      <a:pt x="748" y="1091"/>
                    </a:lnTo>
                    <a:lnTo>
                      <a:pt x="714" y="1368"/>
                    </a:lnTo>
                    <a:lnTo>
                      <a:pt x="689" y="1646"/>
                    </a:lnTo>
                    <a:lnTo>
                      <a:pt x="675" y="1925"/>
                    </a:lnTo>
                    <a:lnTo>
                      <a:pt x="670" y="2204"/>
                    </a:lnTo>
                    <a:lnTo>
                      <a:pt x="675" y="2483"/>
                    </a:lnTo>
                    <a:lnTo>
                      <a:pt x="689" y="2762"/>
                    </a:lnTo>
                    <a:lnTo>
                      <a:pt x="714" y="3040"/>
                    </a:lnTo>
                    <a:lnTo>
                      <a:pt x="748" y="3317"/>
                    </a:lnTo>
                    <a:lnTo>
                      <a:pt x="791" y="3592"/>
                    </a:lnTo>
                    <a:lnTo>
                      <a:pt x="845" y="3866"/>
                    </a:lnTo>
                    <a:lnTo>
                      <a:pt x="907" y="4138"/>
                    </a:lnTo>
                    <a:lnTo>
                      <a:pt x="980" y="4408"/>
                    </a:lnTo>
                    <a:lnTo>
                      <a:pt x="0" y="4408"/>
                    </a:lnTo>
                    <a:lnTo>
                      <a:pt x="73" y="4138"/>
                    </a:lnTo>
                    <a:lnTo>
                      <a:pt x="135" y="3866"/>
                    </a:lnTo>
                    <a:lnTo>
                      <a:pt x="189" y="3592"/>
                    </a:lnTo>
                    <a:lnTo>
                      <a:pt x="232" y="3317"/>
                    </a:lnTo>
                    <a:lnTo>
                      <a:pt x="266" y="3040"/>
                    </a:lnTo>
                    <a:lnTo>
                      <a:pt x="291" y="2762"/>
                    </a:lnTo>
                    <a:lnTo>
                      <a:pt x="305" y="2483"/>
                    </a:lnTo>
                    <a:lnTo>
                      <a:pt x="310" y="2204"/>
                    </a:lnTo>
                    <a:lnTo>
                      <a:pt x="305" y="1925"/>
                    </a:lnTo>
                    <a:lnTo>
                      <a:pt x="291" y="1646"/>
                    </a:lnTo>
                    <a:lnTo>
                      <a:pt x="266" y="1368"/>
                    </a:lnTo>
                    <a:lnTo>
                      <a:pt x="232" y="1091"/>
                    </a:lnTo>
                    <a:lnTo>
                      <a:pt x="189" y="816"/>
                    </a:lnTo>
                    <a:lnTo>
                      <a:pt x="135" y="542"/>
                    </a:lnTo>
                    <a:lnTo>
                      <a:pt x="73" y="270"/>
                    </a:lnTo>
                    <a:lnTo>
                      <a:pt x="0" y="0"/>
                    </a:lnTo>
                    <a:lnTo>
                      <a:pt x="9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5FFFF">
                      <a:alpha val="100000"/>
                    </a:srgbClr>
                  </a:gs>
                  <a:gs pos="50000">
                    <a:srgbClr val="47FFFF">
                      <a:alpha val="100000"/>
                    </a:srgbClr>
                  </a:gs>
                  <a:gs pos="100000">
                    <a:srgbClr val="D5FFFF">
                      <a:alpha val="100000"/>
                    </a:srgbClr>
                  </a:gs>
                </a:gsLst>
                <a:lin ang="5400000" scaled="1"/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196" name="椭圆 49195"/>
              <p:cNvSpPr/>
              <p:nvPr/>
            </p:nvSpPr>
            <p:spPr>
              <a:xfrm>
                <a:off x="2653" y="2568"/>
                <a:ext cx="46" cy="46"/>
              </a:xfrm>
              <a:prstGeom prst="ellipse">
                <a:avLst/>
              </a:prstGeom>
              <a:solidFill>
                <a:srgbClr val="FFFF99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  <p:bldP spid="491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TextBox 38"/>
          <p:cNvSpPr txBox="1"/>
          <p:nvPr/>
        </p:nvSpPr>
        <p:spPr>
          <a:xfrm>
            <a:off x="971550" y="1362075"/>
            <a:ext cx="48609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凹透镜有焦点吗？</a:t>
            </a:r>
            <a:endParaRPr lang="zh-CN" altLang="zh-CN" sz="28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98" name="TextBox 39"/>
          <p:cNvSpPr txBox="1"/>
          <p:nvPr/>
        </p:nvSpPr>
        <p:spPr>
          <a:xfrm>
            <a:off x="3924300" y="1362075"/>
            <a:ext cx="48958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把折射光线反向延长看一看。</a:t>
            </a:r>
            <a:endParaRPr lang="zh-CN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6431" name="组合 16430"/>
          <p:cNvGrpSpPr/>
          <p:nvPr/>
        </p:nvGrpSpPr>
        <p:grpSpPr>
          <a:xfrm>
            <a:off x="2051050" y="2690813"/>
            <a:ext cx="5759450" cy="2016125"/>
            <a:chOff x="1179" y="1752"/>
            <a:chExt cx="3628" cy="1270"/>
          </a:xfrm>
        </p:grpSpPr>
        <p:sp>
          <p:nvSpPr>
            <p:cNvPr id="16387" name="Line 3"/>
            <p:cNvSpPr/>
            <p:nvPr/>
          </p:nvSpPr>
          <p:spPr>
            <a:xfrm>
              <a:off x="1179" y="2395"/>
              <a:ext cx="362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16413" name="xjhgx3"/>
            <p:cNvSpPr/>
            <p:nvPr/>
          </p:nvSpPr>
          <p:spPr>
            <a:xfrm>
              <a:off x="2563" y="1752"/>
              <a:ext cx="249" cy="1270"/>
            </a:xfrm>
            <a:custGeom>
              <a:avLst/>
              <a:gdLst/>
              <a:ahLst/>
              <a:cxnLst/>
              <a:rect l="0" t="0" r="0" b="0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>
                    <a:alpha val="100000"/>
                  </a:srgbClr>
                </a:gs>
                <a:gs pos="50000">
                  <a:srgbClr val="47FFFF">
                    <a:alpha val="100000"/>
                  </a:srgbClr>
                </a:gs>
                <a:gs pos="100000">
                  <a:srgbClr val="D5FFFF">
                    <a:alpha val="100000"/>
                  </a:srgbClr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39" name="Oval 39"/>
            <p:cNvSpPr>
              <a:spLocks noChangeArrowheads="1"/>
            </p:cNvSpPr>
            <p:nvPr/>
          </p:nvSpPr>
          <p:spPr bwMode="auto">
            <a:xfrm>
              <a:off x="2653" y="2364"/>
              <a:ext cx="68" cy="68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6429" name="组合 16428"/>
          <p:cNvGrpSpPr/>
          <p:nvPr/>
        </p:nvGrpSpPr>
        <p:grpSpPr>
          <a:xfrm>
            <a:off x="1800225" y="2222500"/>
            <a:ext cx="5130800" cy="2997200"/>
            <a:chOff x="1219" y="1451"/>
            <a:chExt cx="3368" cy="1888"/>
          </a:xfrm>
        </p:grpSpPr>
        <p:grpSp>
          <p:nvGrpSpPr>
            <p:cNvPr id="16426" name="组合 16425"/>
            <p:cNvGrpSpPr/>
            <p:nvPr/>
          </p:nvGrpSpPr>
          <p:grpSpPr>
            <a:xfrm>
              <a:off x="1229" y="1979"/>
              <a:ext cx="1679" cy="8"/>
              <a:chOff x="1229" y="1979"/>
              <a:chExt cx="1679" cy="8"/>
            </a:xfrm>
          </p:grpSpPr>
          <p:sp>
            <p:nvSpPr>
              <p:cNvPr id="16409" name="Line 5"/>
              <p:cNvSpPr/>
              <p:nvPr/>
            </p:nvSpPr>
            <p:spPr>
              <a:xfrm>
                <a:off x="1229" y="1987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17" name="直接连接符 16416"/>
              <p:cNvSpPr/>
              <p:nvPr/>
            </p:nvSpPr>
            <p:spPr>
              <a:xfrm flipV="1">
                <a:off x="1837" y="1979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427" name="组合 16426"/>
            <p:cNvGrpSpPr/>
            <p:nvPr/>
          </p:nvGrpSpPr>
          <p:grpSpPr>
            <a:xfrm>
              <a:off x="1237" y="2387"/>
              <a:ext cx="1679" cy="8"/>
              <a:chOff x="1237" y="2387"/>
              <a:chExt cx="1679" cy="8"/>
            </a:xfrm>
          </p:grpSpPr>
          <p:sp>
            <p:nvSpPr>
              <p:cNvPr id="16405" name="Line 11"/>
              <p:cNvSpPr/>
              <p:nvPr/>
            </p:nvSpPr>
            <p:spPr>
              <a:xfrm>
                <a:off x="1237" y="2395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18" name="直接连接符 16417"/>
              <p:cNvSpPr/>
              <p:nvPr/>
            </p:nvSpPr>
            <p:spPr>
              <a:xfrm flipV="1">
                <a:off x="1837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428" name="组合 16427"/>
            <p:cNvGrpSpPr/>
            <p:nvPr/>
          </p:nvGrpSpPr>
          <p:grpSpPr>
            <a:xfrm>
              <a:off x="1219" y="2795"/>
              <a:ext cx="1679" cy="9"/>
              <a:chOff x="1219" y="2795"/>
              <a:chExt cx="1679" cy="9"/>
            </a:xfrm>
          </p:grpSpPr>
          <p:sp>
            <p:nvSpPr>
              <p:cNvPr id="16407" name="Line 8"/>
              <p:cNvSpPr/>
              <p:nvPr/>
            </p:nvSpPr>
            <p:spPr>
              <a:xfrm>
                <a:off x="1219" y="2804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19" name="直接连接符 16418"/>
              <p:cNvSpPr/>
              <p:nvPr/>
            </p:nvSpPr>
            <p:spPr>
              <a:xfrm flipV="1">
                <a:off x="1905" y="2795"/>
                <a:ext cx="135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424" name="组合 16423"/>
            <p:cNvGrpSpPr/>
            <p:nvPr/>
          </p:nvGrpSpPr>
          <p:grpSpPr>
            <a:xfrm>
              <a:off x="2857" y="1451"/>
              <a:ext cx="1667" cy="536"/>
              <a:chOff x="2857" y="1451"/>
              <a:chExt cx="1667" cy="536"/>
            </a:xfrm>
          </p:grpSpPr>
          <p:sp>
            <p:nvSpPr>
              <p:cNvPr id="16403" name="Freeform 14"/>
              <p:cNvSpPr/>
              <p:nvPr/>
            </p:nvSpPr>
            <p:spPr>
              <a:xfrm>
                <a:off x="2857" y="1451"/>
                <a:ext cx="1667" cy="536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0" name="直接连接符 16419"/>
              <p:cNvSpPr/>
              <p:nvPr/>
            </p:nvSpPr>
            <p:spPr>
              <a:xfrm flipV="1">
                <a:off x="3356" y="1774"/>
                <a:ext cx="204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425" name="组合 16424"/>
            <p:cNvGrpSpPr/>
            <p:nvPr/>
          </p:nvGrpSpPr>
          <p:grpSpPr>
            <a:xfrm>
              <a:off x="2902" y="2803"/>
              <a:ext cx="1667" cy="536"/>
              <a:chOff x="2902" y="2803"/>
              <a:chExt cx="1667" cy="536"/>
            </a:xfrm>
          </p:grpSpPr>
          <p:sp>
            <p:nvSpPr>
              <p:cNvPr id="16401" name="Freeform 17"/>
              <p:cNvSpPr/>
              <p:nvPr/>
            </p:nvSpPr>
            <p:spPr>
              <a:xfrm flipV="1">
                <a:off x="2902" y="2803"/>
                <a:ext cx="1667" cy="536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1" name="直接连接符 16420"/>
              <p:cNvSpPr/>
              <p:nvPr/>
            </p:nvSpPr>
            <p:spPr>
              <a:xfrm>
                <a:off x="3447" y="2954"/>
                <a:ext cx="181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423" name="组合 16422"/>
            <p:cNvGrpSpPr/>
            <p:nvPr/>
          </p:nvGrpSpPr>
          <p:grpSpPr>
            <a:xfrm>
              <a:off x="2908" y="2387"/>
              <a:ext cx="1679" cy="9"/>
              <a:chOff x="2908" y="2387"/>
              <a:chExt cx="1679" cy="9"/>
            </a:xfrm>
          </p:grpSpPr>
          <p:sp>
            <p:nvSpPr>
              <p:cNvPr id="16399" name="Line 20"/>
              <p:cNvSpPr/>
              <p:nvPr/>
            </p:nvSpPr>
            <p:spPr>
              <a:xfrm>
                <a:off x="2908" y="2396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22" name="直接连接符 16421"/>
              <p:cNvSpPr/>
              <p:nvPr/>
            </p:nvSpPr>
            <p:spPr>
              <a:xfrm flipV="1">
                <a:off x="3583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16437" name="组合 16436"/>
          <p:cNvGrpSpPr/>
          <p:nvPr/>
        </p:nvGrpSpPr>
        <p:grpSpPr>
          <a:xfrm>
            <a:off x="2627313" y="3051175"/>
            <a:ext cx="1908175" cy="1331913"/>
            <a:chOff x="1655" y="1979"/>
            <a:chExt cx="1202" cy="839"/>
          </a:xfrm>
        </p:grpSpPr>
        <p:sp>
          <p:nvSpPr>
            <p:cNvPr id="16433" name="直接连接符 16432"/>
            <p:cNvSpPr/>
            <p:nvPr/>
          </p:nvSpPr>
          <p:spPr>
            <a:xfrm flipH="1" flipV="1">
              <a:off x="1678" y="2409"/>
              <a:ext cx="1179" cy="40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435" name="直接连接符 16434"/>
            <p:cNvSpPr/>
            <p:nvPr/>
          </p:nvSpPr>
          <p:spPr>
            <a:xfrm flipH="1">
              <a:off x="1678" y="1979"/>
              <a:ext cx="1157" cy="40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436" name="直接连接符 16435"/>
            <p:cNvSpPr/>
            <p:nvPr/>
          </p:nvSpPr>
          <p:spPr>
            <a:xfrm flipH="1">
              <a:off x="1655" y="2409"/>
              <a:ext cx="113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16394" name="Oval 22"/>
          <p:cNvSpPr>
            <a:spLocks noChangeAspect="1"/>
          </p:cNvSpPr>
          <p:nvPr/>
        </p:nvSpPr>
        <p:spPr>
          <a:xfrm>
            <a:off x="2627313" y="3662363"/>
            <a:ext cx="107950" cy="107950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438" name="AutoShape 28"/>
          <p:cNvSpPr/>
          <p:nvPr/>
        </p:nvSpPr>
        <p:spPr>
          <a:xfrm rot="10800000">
            <a:off x="900113" y="2081213"/>
            <a:ext cx="1547812" cy="719137"/>
          </a:xfrm>
          <a:prstGeom prst="wedgeRoundRectCallout">
            <a:avLst>
              <a:gd name="adj1" fmla="val -62208"/>
              <a:gd name="adj2" fmla="val -167000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lIns="0" rIns="0"/>
          <a:lstStyle/>
          <a:p>
            <a:pPr algn="ctr"/>
            <a:r>
              <a:rPr lang="zh-CN" altLang="zh-CN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焦点</a:t>
            </a:r>
            <a:endParaRPr lang="zh-CN" altLang="zh-CN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6838" name="Text Box 38"/>
          <p:cNvSpPr txBox="1">
            <a:spLocks noChangeArrowheads="1"/>
          </p:cNvSpPr>
          <p:nvPr/>
        </p:nvSpPr>
        <p:spPr bwMode="auto">
          <a:xfrm>
            <a:off x="755650" y="2114550"/>
            <a:ext cx="936625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虚</a:t>
            </a:r>
            <a:endParaRPr lang="zh-CN" altLang="en-US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6821" name="Text Box 21"/>
          <p:cNvSpPr txBox="1">
            <a:spLocks noChangeArrowheads="1"/>
          </p:cNvSpPr>
          <p:nvPr/>
        </p:nvSpPr>
        <p:spPr bwMode="auto">
          <a:xfrm>
            <a:off x="2411413" y="3086100"/>
            <a:ext cx="612775" cy="39878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 sz="2000" b="1" i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6445" name="组合 16444"/>
          <p:cNvGrpSpPr/>
          <p:nvPr/>
        </p:nvGrpSpPr>
        <p:grpSpPr>
          <a:xfrm>
            <a:off x="2663825" y="3806825"/>
            <a:ext cx="1763713" cy="1368425"/>
            <a:chOff x="1678" y="2455"/>
            <a:chExt cx="1111" cy="862"/>
          </a:xfrm>
        </p:grpSpPr>
        <p:sp>
          <p:nvSpPr>
            <p:cNvPr id="16441" name="直接连接符 16440"/>
            <p:cNvSpPr/>
            <p:nvPr/>
          </p:nvSpPr>
          <p:spPr>
            <a:xfrm>
              <a:off x="2789" y="3045"/>
              <a:ext cx="0" cy="20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2" name="直接连接符 16441"/>
            <p:cNvSpPr/>
            <p:nvPr/>
          </p:nvSpPr>
          <p:spPr>
            <a:xfrm>
              <a:off x="1678" y="2455"/>
              <a:ext cx="0" cy="86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3" name="直接连接符 16442"/>
            <p:cNvSpPr/>
            <p:nvPr/>
          </p:nvSpPr>
          <p:spPr>
            <a:xfrm>
              <a:off x="1701" y="3181"/>
              <a:ext cx="108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triangle" w="med" len="lg"/>
              <a:tailEnd type="triangle" w="med" len="lg"/>
            </a:ln>
          </p:spPr>
        </p:sp>
        <p:sp>
          <p:nvSpPr>
            <p:cNvPr id="16444" name="Text Box 38"/>
            <p:cNvSpPr txBox="1"/>
            <p:nvPr/>
          </p:nvSpPr>
          <p:spPr>
            <a:xfrm>
              <a:off x="2154" y="2976"/>
              <a:ext cx="250" cy="194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0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Text Box 38"/>
          <p:cNvSpPr txBox="1">
            <a:spLocks noChangeArrowheads="1"/>
          </p:cNvSpPr>
          <p:nvPr/>
        </p:nvSpPr>
        <p:spPr bwMode="auto">
          <a:xfrm>
            <a:off x="3059113" y="5138738"/>
            <a:ext cx="1403350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焦距</a:t>
            </a:r>
            <a:endParaRPr lang="zh-CN" altLang="en-US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6449" name="组合 16448"/>
          <p:cNvGrpSpPr/>
          <p:nvPr/>
        </p:nvGrpSpPr>
        <p:grpSpPr>
          <a:xfrm>
            <a:off x="6011863" y="3049588"/>
            <a:ext cx="612775" cy="720725"/>
            <a:chOff x="3765" y="1638"/>
            <a:chExt cx="386" cy="454"/>
          </a:xfrm>
        </p:grpSpPr>
        <p:sp>
          <p:nvSpPr>
            <p:cNvPr id="16447" name="椭圆 16446"/>
            <p:cNvSpPr/>
            <p:nvPr/>
          </p:nvSpPr>
          <p:spPr>
            <a:xfrm>
              <a:off x="3878" y="2024"/>
              <a:ext cx="68" cy="68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CC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" name="Text Box 21"/>
            <p:cNvSpPr txBox="1">
              <a:spLocks noChangeArrowheads="1"/>
            </p:cNvSpPr>
            <p:nvPr/>
          </p:nvSpPr>
          <p:spPr bwMode="auto">
            <a:xfrm>
              <a:off x="3765" y="1638"/>
              <a:ext cx="386" cy="251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0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450" name="TextBox 39"/>
          <p:cNvSpPr txBox="1"/>
          <p:nvPr/>
        </p:nvSpPr>
        <p:spPr>
          <a:xfrm>
            <a:off x="1386205" y="5809615"/>
            <a:ext cx="44640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2800" b="1" dirty="0">
                <a:latin typeface="微软雅黑" panose="020B0503020204020204" charset="-122"/>
                <a:ea typeface="微软雅黑" panose="020B0503020204020204" charset="-122"/>
              </a:rPr>
              <a:t>凹透镜有两个虚焦点。</a:t>
            </a:r>
            <a:endParaRPr lang="zh-CN" altLang="zh-CN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 Box 37"/>
          <p:cNvSpPr txBox="1">
            <a:spLocks noChangeArrowheads="1"/>
          </p:cNvSpPr>
          <p:nvPr/>
        </p:nvSpPr>
        <p:spPr bwMode="auto">
          <a:xfrm>
            <a:off x="1312545" y="186690"/>
            <a:ext cx="4716463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凹透镜的焦点和焦距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1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7" grpId="0"/>
      <p:bldP spid="16398" grpId="0"/>
      <p:bldP spid="16394" grpId="0" bldLvl="0" animBg="1"/>
      <p:bldP spid="16438" grpId="0" bldLvl="0" animBg="1"/>
      <p:bldP spid="76838" grpId="0" bldLvl="0" animBg="1"/>
      <p:bldP spid="76821" grpId="0" bldLvl="0" animBg="1"/>
      <p:bldP spid="2" grpId="0" bldLvl="0" animBg="1"/>
      <p:bldP spid="1645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7" name="直接连接符 65"/>
          <p:cNvCxnSpPr/>
          <p:nvPr/>
        </p:nvCxnSpPr>
        <p:spPr>
          <a:xfrm rot="9900000">
            <a:off x="4505960" y="3364230"/>
            <a:ext cx="103505" cy="29845"/>
          </a:xfrm>
          <a:prstGeom prst="line">
            <a:avLst/>
          </a:prstGeom>
          <a:ln w="127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-2147482618" name="对象 -2147482619"/>
          <p:cNvGraphicFramePr>
            <a:graphicFrameLocks noChangeAspect="1"/>
          </p:cNvGraphicFramePr>
          <p:nvPr/>
        </p:nvGraphicFramePr>
        <p:xfrm>
          <a:off x="2063750" y="3564890"/>
          <a:ext cx="3656965" cy="620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422400" imgH="241300" progId="Equation.KSEE3">
                  <p:embed/>
                </p:oleObj>
              </mc:Choice>
              <mc:Fallback>
                <p:oleObj name="" r:id="rId1" imgW="1422400" imgH="2413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63750" y="3564890"/>
                        <a:ext cx="3656965" cy="6203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1734820" y="90805"/>
            <a:ext cx="6930390" cy="44615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90000"/>
              </a:lnSpc>
            </a:pPr>
            <a:r>
              <a:rPr lang="zh-CN" altLang="en-US" sz="2000"/>
              <a:t>运动    不能</a:t>
            </a:r>
            <a:endParaRPr lang="zh-CN" altLang="en-US" sz="2000"/>
          </a:p>
          <a:p>
            <a:pPr>
              <a:lnSpc>
                <a:spcPct val="190000"/>
              </a:lnSpc>
            </a:pPr>
            <a:r>
              <a:rPr lang="zh-CN" altLang="en-US" sz="2000"/>
              <a:t>汽车的最大行驶速度为                   ，车通过隧道的最短时间为：</a:t>
            </a:r>
            <a:endParaRPr lang="zh-CN" altLang="en-US" sz="2000"/>
          </a:p>
          <a:p>
            <a:pPr>
              <a:lnSpc>
                <a:spcPct val="130000"/>
              </a:lnSpc>
            </a:pPr>
            <a:endParaRPr lang="zh-CN" altLang="en-US" sz="2000"/>
          </a:p>
          <a:p>
            <a:pPr>
              <a:lnSpc>
                <a:spcPct val="130000"/>
              </a:lnSpc>
            </a:pPr>
            <a:endParaRPr lang="zh-CN" altLang="en-US" sz="2000"/>
          </a:p>
          <a:p>
            <a:pPr>
              <a:lnSpc>
                <a:spcPct val="130000"/>
              </a:lnSpc>
            </a:pPr>
            <a:r>
              <a:rPr lang="zh-CN" altLang="en-US" sz="2000"/>
              <a:t> </a:t>
            </a:r>
            <a:r>
              <a:rPr lang="en-US" altLang="zh-CN" sz="2000"/>
              <a:t>0.4s</a:t>
            </a:r>
            <a:r>
              <a:rPr lang="zh-CN" altLang="en-US" sz="2000"/>
              <a:t>内声通过的路程为：</a:t>
            </a:r>
            <a:endParaRPr lang="zh-CN" altLang="en-US" sz="2000"/>
          </a:p>
          <a:p>
            <a:pPr>
              <a:lnSpc>
                <a:spcPct val="130000"/>
              </a:lnSpc>
            </a:pPr>
            <a:endParaRPr lang="zh-CN" altLang="en-US" sz="2000"/>
          </a:p>
          <a:p>
            <a:pPr>
              <a:lnSpc>
                <a:spcPct val="130000"/>
              </a:lnSpc>
            </a:pPr>
            <a:r>
              <a:rPr lang="zh-CN" altLang="en-US" sz="2000"/>
              <a:t>超声测速仪发出信号</a:t>
            </a:r>
            <a:r>
              <a:rPr lang="en-US" altLang="zh-CN" sz="2000"/>
              <a:t>0.2s</a:t>
            </a:r>
            <a:r>
              <a:rPr lang="zh-CN" altLang="en-US" sz="2000"/>
              <a:t>后与汽车相遇，这段时间内汽车通过的路程为：</a:t>
            </a:r>
            <a:endParaRPr lang="zh-CN" altLang="en-US" sz="2000"/>
          </a:p>
          <a:p>
            <a:pPr>
              <a:lnSpc>
                <a:spcPct val="130000"/>
              </a:lnSpc>
            </a:pPr>
            <a:r>
              <a:rPr lang="zh-CN" altLang="en-US" sz="2000"/>
              <a:t>汽车行驶速度为：</a:t>
            </a:r>
            <a:endParaRPr lang="zh-CN" altLang="en-US" sz="2000"/>
          </a:p>
          <a:p>
            <a:pPr>
              <a:lnSpc>
                <a:spcPct val="130000"/>
              </a:lnSpc>
            </a:pPr>
            <a:r>
              <a:rPr lang="en-US" altLang="zh-CN" sz="2000"/>
              <a:t>	</a:t>
            </a:r>
            <a:endParaRPr lang="en-US" altLang="zh-CN" sz="2000"/>
          </a:p>
        </p:txBody>
      </p:sp>
      <p:graphicFrame>
        <p:nvGraphicFramePr>
          <p:cNvPr id="2" name="对象 -2147482619"/>
          <p:cNvGraphicFramePr>
            <a:graphicFrameLocks noChangeAspect="1"/>
          </p:cNvGraphicFramePr>
          <p:nvPr/>
        </p:nvGraphicFramePr>
        <p:xfrm>
          <a:off x="4364038" y="902653"/>
          <a:ext cx="1106805" cy="343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571500" imgH="177165" progId="Equation.KSEE3">
                  <p:embed/>
                </p:oleObj>
              </mc:Choice>
              <mc:Fallback>
                <p:oleObj name="" r:id="rId1" imgW="571500" imgH="177165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64038" y="902653"/>
                        <a:ext cx="1106805" cy="3435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-2147482619"/>
          <p:cNvGraphicFramePr>
            <a:graphicFrameLocks noChangeAspect="1"/>
          </p:cNvGraphicFramePr>
          <p:nvPr/>
        </p:nvGraphicFramePr>
        <p:xfrm>
          <a:off x="2680335" y="2415540"/>
          <a:ext cx="4056380" cy="4432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" name="" r:id="rId3" imgW="2095500" imgH="228600" progId="Equation.KSEE3">
                  <p:embed/>
                </p:oleObj>
              </mc:Choice>
              <mc:Fallback>
                <p:oleObj name="" r:id="rId3" imgW="2095500" imgH="2286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80335" y="2415540"/>
                        <a:ext cx="4056380" cy="4432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-2147482619"/>
          <p:cNvGraphicFramePr>
            <a:graphicFrameLocks noChangeAspect="1"/>
          </p:cNvGraphicFramePr>
          <p:nvPr/>
        </p:nvGraphicFramePr>
        <p:xfrm>
          <a:off x="3689350" y="3324225"/>
          <a:ext cx="2679700" cy="4432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" name="" r:id="rId5" imgW="1384300" imgH="228600" progId="Equation.KSEE3">
                  <p:embed/>
                </p:oleObj>
              </mc:Choice>
              <mc:Fallback>
                <p:oleObj name="" r:id="rId5" imgW="1384300" imgH="2286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89350" y="3324225"/>
                        <a:ext cx="2679700" cy="4432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-2147482619"/>
          <p:cNvGraphicFramePr>
            <a:graphicFrameLocks noChangeAspect="1"/>
          </p:cNvGraphicFramePr>
          <p:nvPr/>
        </p:nvGraphicFramePr>
        <p:xfrm>
          <a:off x="2643823" y="1258570"/>
          <a:ext cx="4622165" cy="886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" name="" r:id="rId7" imgW="2387600" imgH="457200" progId="Equation.KSEE3">
                  <p:embed/>
                </p:oleObj>
              </mc:Choice>
              <mc:Fallback>
                <p:oleObj name="" r:id="rId7" imgW="2387600" imgH="457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43823" y="1258570"/>
                        <a:ext cx="4622165" cy="8864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-2147482619"/>
          <p:cNvGraphicFramePr>
            <a:graphicFrameLocks noChangeAspect="1"/>
          </p:cNvGraphicFramePr>
          <p:nvPr/>
        </p:nvGraphicFramePr>
        <p:xfrm>
          <a:off x="3651250" y="3860165"/>
          <a:ext cx="3073400" cy="886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" name="" r:id="rId9" imgW="1587500" imgH="457200" progId="Equation.KSEE3">
                  <p:embed/>
                </p:oleObj>
              </mc:Choice>
              <mc:Fallback>
                <p:oleObj name="" r:id="rId9" imgW="1587500" imgH="457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651250" y="3860165"/>
                        <a:ext cx="3073400" cy="8864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文本框 21"/>
          <p:cNvSpPr txBox="1"/>
          <p:nvPr/>
        </p:nvSpPr>
        <p:spPr>
          <a:xfrm>
            <a:off x="1169670" y="328295"/>
            <a:ext cx="2383790" cy="21837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90000"/>
              </a:lnSpc>
            </a:pPr>
            <a:r>
              <a:rPr lang="zh-CN" altLang="en-US" sz="2000"/>
              <a:t>（</a:t>
            </a:r>
            <a:r>
              <a:rPr lang="en-US" altLang="zh-CN" sz="2000"/>
              <a:t>1</a:t>
            </a:r>
            <a:r>
              <a:rPr lang="zh-CN" altLang="en-US" sz="2000"/>
              <a:t>）</a:t>
            </a:r>
            <a:endParaRPr lang="en-US" altLang="zh-CN" sz="2000"/>
          </a:p>
          <a:p>
            <a:pPr>
              <a:lnSpc>
                <a:spcPct val="70000"/>
              </a:lnSpc>
            </a:pPr>
            <a:endParaRPr lang="en-US" altLang="zh-CN" sz="2000"/>
          </a:p>
          <a:p>
            <a:pPr>
              <a:lnSpc>
                <a:spcPct val="70000"/>
              </a:lnSpc>
            </a:pPr>
            <a:endParaRPr lang="en-US" altLang="zh-CN" sz="2000"/>
          </a:p>
          <a:p>
            <a:pPr>
              <a:lnSpc>
                <a:spcPct val="70000"/>
              </a:lnSpc>
            </a:pPr>
            <a:r>
              <a:rPr lang="en-US" altLang="zh-CN" sz="2000"/>
              <a:t>（2）</a:t>
            </a:r>
            <a:endParaRPr lang="en-US" altLang="zh-CN" sz="2000"/>
          </a:p>
          <a:p>
            <a:pPr>
              <a:lnSpc>
                <a:spcPct val="70000"/>
              </a:lnSpc>
            </a:pPr>
            <a:endParaRPr lang="en-US" altLang="zh-CN" sz="2000"/>
          </a:p>
          <a:p>
            <a:pPr>
              <a:lnSpc>
                <a:spcPct val="70000"/>
              </a:lnSpc>
            </a:pPr>
            <a:endParaRPr lang="en-US" altLang="zh-CN" sz="2000"/>
          </a:p>
          <a:p>
            <a:pPr>
              <a:lnSpc>
                <a:spcPct val="70000"/>
              </a:lnSpc>
            </a:pPr>
            <a:endParaRPr lang="en-US" altLang="zh-CN" sz="2000"/>
          </a:p>
          <a:p>
            <a:pPr>
              <a:lnSpc>
                <a:spcPct val="70000"/>
              </a:lnSpc>
            </a:pPr>
            <a:endParaRPr lang="en-US" altLang="zh-CN" sz="2000"/>
          </a:p>
          <a:p>
            <a:pPr>
              <a:lnSpc>
                <a:spcPct val="50000"/>
              </a:lnSpc>
            </a:pPr>
            <a:endParaRPr lang="en-US" altLang="zh-CN" sz="2000"/>
          </a:p>
          <a:p>
            <a:pPr>
              <a:lnSpc>
                <a:spcPct val="50000"/>
              </a:lnSpc>
            </a:pPr>
            <a:r>
              <a:rPr lang="en-US" altLang="zh-CN" sz="2000"/>
              <a:t>（3）</a:t>
            </a:r>
            <a:endParaRPr lang="zh-CN" altLang="en-US" sz="20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1784350" y="647065"/>
            <a:ext cx="5109210" cy="4061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000"/>
              <a:t>水的质量为：</a:t>
            </a:r>
            <a:endParaRPr lang="zh-CN" altLang="en-US" sz="2400"/>
          </a:p>
          <a:p>
            <a:pPr>
              <a:lnSpc>
                <a:spcPct val="220000"/>
              </a:lnSpc>
            </a:pPr>
            <a:r>
              <a:rPr lang="zh-CN" altLang="en-US" sz="2000"/>
              <a:t>水的体积为：</a:t>
            </a:r>
            <a:endParaRPr lang="zh-CN" altLang="en-US" sz="2400"/>
          </a:p>
          <a:p>
            <a:pPr>
              <a:lnSpc>
                <a:spcPct val="220000"/>
              </a:lnSpc>
            </a:pPr>
            <a:r>
              <a:rPr lang="zh-CN" altLang="en-US" sz="2000"/>
              <a:t>密度瓶的容积为：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000"/>
              <a:t>由题意得，油和瓶子总质量的实际值为</a:t>
            </a:r>
            <a:r>
              <a:rPr lang="en-US" altLang="zh-CN" sz="2000"/>
              <a:t>28.2g</a:t>
            </a:r>
            <a:endParaRPr lang="en-US" altLang="zh-CN" sz="2000"/>
          </a:p>
          <a:p>
            <a:pPr>
              <a:lnSpc>
                <a:spcPct val="190000"/>
              </a:lnSpc>
            </a:pPr>
            <a:r>
              <a:rPr lang="zh-CN" altLang="en-US" sz="2000"/>
              <a:t>油的质量为：</a:t>
            </a:r>
            <a:endParaRPr lang="zh-CN" altLang="en-US" sz="2400"/>
          </a:p>
          <a:p>
            <a:pPr>
              <a:lnSpc>
                <a:spcPct val="190000"/>
              </a:lnSpc>
            </a:pPr>
            <a:r>
              <a:rPr lang="zh-CN" altLang="en-US" sz="2000"/>
              <a:t>油的体积为：</a:t>
            </a:r>
            <a:endParaRPr lang="zh-CN" altLang="en-US" sz="2400"/>
          </a:p>
          <a:p>
            <a:pPr>
              <a:lnSpc>
                <a:spcPct val="190000"/>
              </a:lnSpc>
            </a:pPr>
            <a:r>
              <a:rPr lang="zh-CN" altLang="en-US" sz="2000"/>
              <a:t>油的密度为：</a:t>
            </a:r>
            <a:endParaRPr lang="zh-CN" altLang="en-US" sz="2000"/>
          </a:p>
        </p:txBody>
      </p:sp>
      <p:graphicFrame>
        <p:nvGraphicFramePr>
          <p:cNvPr id="2" name="对象 -2147482619"/>
          <p:cNvGraphicFramePr>
            <a:graphicFrameLocks noChangeAspect="1"/>
          </p:cNvGraphicFramePr>
          <p:nvPr/>
        </p:nvGraphicFramePr>
        <p:xfrm>
          <a:off x="3395345" y="659130"/>
          <a:ext cx="2753360" cy="467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422400" imgH="241300" progId="Equation.KSEE3">
                  <p:embed/>
                </p:oleObj>
              </mc:Choice>
              <mc:Fallback>
                <p:oleObj name="" r:id="rId1" imgW="1422400" imgH="2413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395345" y="659130"/>
                        <a:ext cx="2753360" cy="4673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-2147482619"/>
          <p:cNvGraphicFramePr>
            <a:graphicFrameLocks noChangeAspect="1"/>
          </p:cNvGraphicFramePr>
          <p:nvPr/>
        </p:nvGraphicFramePr>
        <p:xfrm>
          <a:off x="3352800" y="1138238"/>
          <a:ext cx="354076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3" imgW="1828800" imgH="457200" progId="Equation.KSEE3">
                  <p:embed/>
                </p:oleObj>
              </mc:Choice>
              <mc:Fallback>
                <p:oleObj name="" r:id="rId3" imgW="1828800" imgH="457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52800" y="1138238"/>
                        <a:ext cx="3540760" cy="885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-2147482619"/>
          <p:cNvGraphicFramePr>
            <a:graphicFrameLocks noChangeAspect="1"/>
          </p:cNvGraphicFramePr>
          <p:nvPr/>
        </p:nvGraphicFramePr>
        <p:xfrm>
          <a:off x="3846830" y="1999933"/>
          <a:ext cx="1967230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5" imgW="1016000" imgH="254000" progId="Equation.KSEE3">
                  <p:embed/>
                </p:oleObj>
              </mc:Choice>
              <mc:Fallback>
                <p:oleObj name="" r:id="rId5" imgW="1016000" imgH="2540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46830" y="1999933"/>
                        <a:ext cx="1967230" cy="492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-2147482619"/>
          <p:cNvGraphicFramePr>
            <a:graphicFrameLocks noChangeAspect="1"/>
          </p:cNvGraphicFramePr>
          <p:nvPr/>
        </p:nvGraphicFramePr>
        <p:xfrm>
          <a:off x="3436938" y="2990216"/>
          <a:ext cx="2926715" cy="4432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" name="" r:id="rId7" imgW="1511300" imgH="228600" progId="Equation.KSEE3">
                  <p:embed/>
                </p:oleObj>
              </mc:Choice>
              <mc:Fallback>
                <p:oleObj name="" r:id="rId7" imgW="1511300" imgH="2286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36938" y="2990216"/>
                        <a:ext cx="2926715" cy="4432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-2147482619"/>
          <p:cNvGraphicFramePr>
            <a:graphicFrameLocks noChangeAspect="1"/>
          </p:cNvGraphicFramePr>
          <p:nvPr/>
        </p:nvGraphicFramePr>
        <p:xfrm>
          <a:off x="3456306" y="3594418"/>
          <a:ext cx="1941830" cy="467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" name="" r:id="rId9" imgW="1002665" imgH="241300" progId="Equation.KSEE3">
                  <p:embed/>
                </p:oleObj>
              </mc:Choice>
              <mc:Fallback>
                <p:oleObj name="" r:id="rId9" imgW="1002665" imgH="2413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456306" y="3594418"/>
                        <a:ext cx="1941830" cy="4679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-2147482619"/>
          <p:cNvGraphicFramePr>
            <a:graphicFrameLocks noChangeAspect="1"/>
          </p:cNvGraphicFramePr>
          <p:nvPr/>
        </p:nvGraphicFramePr>
        <p:xfrm>
          <a:off x="3424873" y="4063683"/>
          <a:ext cx="3884295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11" imgW="2005965" imgH="457200" progId="Equation.KSEE3">
                  <p:embed/>
                </p:oleObj>
              </mc:Choice>
              <mc:Fallback>
                <p:oleObj name="" r:id="rId11" imgW="2005965" imgH="457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424873" y="4063683"/>
                        <a:ext cx="3884295" cy="885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文本框 15"/>
          <p:cNvSpPr txBox="1"/>
          <p:nvPr/>
        </p:nvSpPr>
        <p:spPr>
          <a:xfrm>
            <a:off x="1221740" y="696595"/>
            <a:ext cx="2383790" cy="2257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90000"/>
              </a:lnSpc>
            </a:pPr>
            <a:r>
              <a:rPr lang="zh-CN" altLang="en-US" sz="2000"/>
              <a:t>（</a:t>
            </a:r>
            <a:r>
              <a:rPr lang="en-US" altLang="zh-CN" sz="2000"/>
              <a:t>1</a:t>
            </a:r>
            <a:r>
              <a:rPr lang="zh-CN" altLang="en-US" sz="2000"/>
              <a:t>）</a:t>
            </a:r>
            <a:endParaRPr lang="zh-CN" altLang="en-US" sz="2000"/>
          </a:p>
          <a:p>
            <a:pPr>
              <a:lnSpc>
                <a:spcPct val="90000"/>
              </a:lnSpc>
            </a:pPr>
            <a:endParaRPr lang="zh-CN" altLang="en-US" sz="2400"/>
          </a:p>
          <a:p>
            <a:pPr>
              <a:lnSpc>
                <a:spcPct val="110000"/>
              </a:lnSpc>
            </a:pPr>
            <a:endParaRPr lang="zh-CN" altLang="en-US" sz="2800"/>
          </a:p>
          <a:p>
            <a:pPr>
              <a:lnSpc>
                <a:spcPct val="110000"/>
              </a:lnSpc>
            </a:pPr>
            <a:endParaRPr lang="zh-CN" altLang="en-US" sz="4400"/>
          </a:p>
          <a:p>
            <a:pPr>
              <a:lnSpc>
                <a:spcPct val="110000"/>
              </a:lnSpc>
            </a:pPr>
            <a:r>
              <a:rPr lang="zh-CN" altLang="en-US" sz="2000"/>
              <a:t>（</a:t>
            </a:r>
            <a:r>
              <a:rPr lang="en-US" altLang="zh-CN" sz="2000"/>
              <a:t>2</a:t>
            </a:r>
            <a:r>
              <a:rPr lang="zh-CN" altLang="en-US" sz="2000"/>
              <a:t>）</a:t>
            </a:r>
            <a:endParaRPr lang="zh-CN" altLang="en-US" sz="20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>
            <a:off x="1287780" y="3306445"/>
            <a:ext cx="3712037" cy="2238760"/>
            <a:chOff x="2028" y="5954"/>
            <a:chExt cx="10718" cy="2774"/>
          </a:xfrm>
        </p:grpSpPr>
        <p:sp>
          <p:nvSpPr>
            <p:cNvPr id="4116" name="Arc 7"/>
            <p:cNvSpPr/>
            <p:nvPr/>
          </p:nvSpPr>
          <p:spPr>
            <a:xfrm>
              <a:off x="8266" y="5954"/>
              <a:ext cx="3740" cy="7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74900" y="504825"/>
                </a:cxn>
                <a:cxn ang="0">
                  <a:pos x="0" y="504825"/>
                </a:cxn>
              </a:cxnLst>
              <a:rect l="0" t="0" r="0" b="0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27" name="xjhgx2"/>
            <p:cNvSpPr/>
            <p:nvPr/>
          </p:nvSpPr>
          <p:spPr>
            <a:xfrm>
              <a:off x="7134" y="6747"/>
              <a:ext cx="673" cy="1981"/>
            </a:xfrm>
            <a:custGeom>
              <a:avLst/>
              <a:gdLst/>
              <a:ahLst/>
              <a:cxnLst/>
              <a:rect l="0" t="0" r="0" b="0"/>
              <a:pathLst>
                <a:path w="620" h="4408">
                  <a:moveTo>
                    <a:pt x="310" y="0"/>
                  </a:moveTo>
                  <a:lnTo>
                    <a:pt x="237" y="270"/>
                  </a:lnTo>
                  <a:lnTo>
                    <a:pt x="175" y="542"/>
                  </a:lnTo>
                  <a:lnTo>
                    <a:pt x="121" y="816"/>
                  </a:lnTo>
                  <a:lnTo>
                    <a:pt x="78" y="1091"/>
                  </a:lnTo>
                  <a:lnTo>
                    <a:pt x="44" y="1368"/>
                  </a:lnTo>
                  <a:lnTo>
                    <a:pt x="19" y="1646"/>
                  </a:lnTo>
                  <a:lnTo>
                    <a:pt x="5" y="1925"/>
                  </a:lnTo>
                  <a:lnTo>
                    <a:pt x="0" y="2204"/>
                  </a:lnTo>
                  <a:lnTo>
                    <a:pt x="5" y="2483"/>
                  </a:lnTo>
                  <a:lnTo>
                    <a:pt x="19" y="2762"/>
                  </a:lnTo>
                  <a:lnTo>
                    <a:pt x="44" y="3040"/>
                  </a:lnTo>
                  <a:lnTo>
                    <a:pt x="78" y="3317"/>
                  </a:lnTo>
                  <a:lnTo>
                    <a:pt x="121" y="3592"/>
                  </a:lnTo>
                  <a:lnTo>
                    <a:pt x="175" y="3866"/>
                  </a:lnTo>
                  <a:lnTo>
                    <a:pt x="237" y="4138"/>
                  </a:lnTo>
                  <a:lnTo>
                    <a:pt x="310" y="4408"/>
                  </a:lnTo>
                  <a:lnTo>
                    <a:pt x="310" y="4408"/>
                  </a:lnTo>
                  <a:lnTo>
                    <a:pt x="383" y="4138"/>
                  </a:lnTo>
                  <a:lnTo>
                    <a:pt x="445" y="3866"/>
                  </a:lnTo>
                  <a:lnTo>
                    <a:pt x="499" y="3592"/>
                  </a:lnTo>
                  <a:lnTo>
                    <a:pt x="542" y="3317"/>
                  </a:lnTo>
                  <a:lnTo>
                    <a:pt x="576" y="3040"/>
                  </a:lnTo>
                  <a:lnTo>
                    <a:pt x="601" y="2762"/>
                  </a:lnTo>
                  <a:lnTo>
                    <a:pt x="615" y="2483"/>
                  </a:lnTo>
                  <a:lnTo>
                    <a:pt x="620" y="2204"/>
                  </a:lnTo>
                  <a:lnTo>
                    <a:pt x="615" y="1925"/>
                  </a:lnTo>
                  <a:lnTo>
                    <a:pt x="601" y="1646"/>
                  </a:lnTo>
                  <a:lnTo>
                    <a:pt x="576" y="1368"/>
                  </a:lnTo>
                  <a:lnTo>
                    <a:pt x="542" y="1091"/>
                  </a:lnTo>
                  <a:lnTo>
                    <a:pt x="499" y="816"/>
                  </a:lnTo>
                  <a:lnTo>
                    <a:pt x="445" y="542"/>
                  </a:lnTo>
                  <a:lnTo>
                    <a:pt x="383" y="270"/>
                  </a:lnTo>
                  <a:lnTo>
                    <a:pt x="310" y="0"/>
                  </a:lnTo>
                  <a:close/>
                </a:path>
              </a:pathLst>
            </a:custGeom>
            <a:solidFill>
              <a:srgbClr val="C5FFFF"/>
            </a:soli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88" name="Line 16"/>
            <p:cNvSpPr/>
            <p:nvPr/>
          </p:nvSpPr>
          <p:spPr>
            <a:xfrm flipV="1">
              <a:off x="2028" y="7724"/>
              <a:ext cx="1071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lgDashDot"/>
              <a:headEnd type="none" w="med" len="med"/>
              <a:tailEnd type="none" w="med" len="med"/>
            </a:ln>
          </p:spPr>
        </p:sp>
        <p:grpSp>
          <p:nvGrpSpPr>
            <p:cNvPr id="4145" name="组合 4144"/>
            <p:cNvGrpSpPr/>
            <p:nvPr/>
          </p:nvGrpSpPr>
          <p:grpSpPr>
            <a:xfrm rot="735886">
              <a:off x="2313" y="7667"/>
              <a:ext cx="9185" cy="115"/>
              <a:chOff x="567" y="3884"/>
              <a:chExt cx="4218" cy="0"/>
            </a:xfrm>
          </p:grpSpPr>
          <p:sp>
            <p:nvSpPr>
              <p:cNvPr id="4146" name="直接连接符 4145"/>
              <p:cNvSpPr/>
              <p:nvPr/>
            </p:nvSpPr>
            <p:spPr>
              <a:xfrm>
                <a:off x="567" y="3884"/>
                <a:ext cx="4218" cy="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47" name="直接连接符 4146"/>
              <p:cNvSpPr/>
              <p:nvPr/>
            </p:nvSpPr>
            <p:spPr>
              <a:xfrm>
                <a:off x="1315" y="3884"/>
                <a:ext cx="159" cy="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triangle" w="med" len="lg"/>
              </a:ln>
            </p:spPr>
          </p:sp>
          <p:sp>
            <p:nvSpPr>
              <p:cNvPr id="4148" name="直接连接符 4147"/>
              <p:cNvSpPr/>
              <p:nvPr/>
            </p:nvSpPr>
            <p:spPr>
              <a:xfrm>
                <a:off x="3356" y="3884"/>
                <a:ext cx="159" cy="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triangle" w="med" len="lg"/>
              </a:ln>
            </p:spPr>
          </p:sp>
        </p:grpSp>
        <p:grpSp>
          <p:nvGrpSpPr>
            <p:cNvPr id="4149" name="组合 4148"/>
            <p:cNvGrpSpPr/>
            <p:nvPr/>
          </p:nvGrpSpPr>
          <p:grpSpPr>
            <a:xfrm rot="-735886" flipV="1">
              <a:off x="2426" y="7653"/>
              <a:ext cx="9185" cy="115"/>
              <a:chOff x="567" y="3884"/>
              <a:chExt cx="4218" cy="0"/>
            </a:xfrm>
          </p:grpSpPr>
          <p:sp>
            <p:nvSpPr>
              <p:cNvPr id="4150" name="直接连接符 4149"/>
              <p:cNvSpPr/>
              <p:nvPr/>
            </p:nvSpPr>
            <p:spPr>
              <a:xfrm>
                <a:off x="567" y="3884"/>
                <a:ext cx="4218" cy="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51" name="直接连接符 4150"/>
              <p:cNvSpPr/>
              <p:nvPr/>
            </p:nvSpPr>
            <p:spPr>
              <a:xfrm>
                <a:off x="1315" y="3884"/>
                <a:ext cx="159" cy="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triangle" w="med" len="lg"/>
              </a:ln>
            </p:spPr>
          </p:sp>
          <p:sp>
            <p:nvSpPr>
              <p:cNvPr id="4152" name="直接连接符 4151"/>
              <p:cNvSpPr/>
              <p:nvPr/>
            </p:nvSpPr>
            <p:spPr>
              <a:xfrm>
                <a:off x="3356" y="3884"/>
                <a:ext cx="159" cy="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triangle" w="med" len="lg"/>
              </a:ln>
            </p:spPr>
          </p:sp>
        </p:grpSp>
        <p:grpSp>
          <p:nvGrpSpPr>
            <p:cNvPr id="4144" name="组合 4143"/>
            <p:cNvGrpSpPr/>
            <p:nvPr/>
          </p:nvGrpSpPr>
          <p:grpSpPr>
            <a:xfrm>
              <a:off x="2483" y="7724"/>
              <a:ext cx="9185" cy="115"/>
              <a:chOff x="567" y="3884"/>
              <a:chExt cx="4218" cy="0"/>
            </a:xfrm>
          </p:grpSpPr>
          <p:sp>
            <p:nvSpPr>
              <p:cNvPr id="4141" name="直接连接符 4140"/>
              <p:cNvSpPr/>
              <p:nvPr/>
            </p:nvSpPr>
            <p:spPr>
              <a:xfrm>
                <a:off x="567" y="3884"/>
                <a:ext cx="4218" cy="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42" name="直接连接符 4141"/>
              <p:cNvSpPr/>
              <p:nvPr/>
            </p:nvSpPr>
            <p:spPr>
              <a:xfrm>
                <a:off x="1315" y="3884"/>
                <a:ext cx="159" cy="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triangle" w="med" len="lg"/>
              </a:ln>
            </p:spPr>
          </p:sp>
          <p:sp>
            <p:nvSpPr>
              <p:cNvPr id="4143" name="直接连接符 4142"/>
              <p:cNvSpPr/>
              <p:nvPr/>
            </p:nvSpPr>
            <p:spPr>
              <a:xfrm>
                <a:off x="3356" y="3884"/>
                <a:ext cx="159" cy="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triangle" w="med" len="lg"/>
              </a:ln>
            </p:spPr>
          </p:sp>
        </p:grpSp>
        <p:sp>
          <p:nvSpPr>
            <p:cNvPr id="4128" name="Oval 122"/>
            <p:cNvSpPr/>
            <p:nvPr/>
          </p:nvSpPr>
          <p:spPr>
            <a:xfrm>
              <a:off x="7133" y="7672"/>
              <a:ext cx="113" cy="112"/>
            </a:xfrm>
            <a:prstGeom prst="ellipse">
              <a:avLst/>
            </a:prstGeom>
            <a:solidFill>
              <a:srgbClr val="CC0000"/>
            </a:solidFill>
            <a:ln w="9525" cap="flat" cmpd="sng">
              <a:solidFill>
                <a:srgbClr val="CC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5153660" y="4676140"/>
            <a:ext cx="3731895" cy="1461770"/>
            <a:chOff x="2537" y="1558"/>
            <a:chExt cx="9694" cy="3796"/>
          </a:xfrm>
        </p:grpSpPr>
        <p:grpSp>
          <p:nvGrpSpPr>
            <p:cNvPr id="51252" name="组合 51251"/>
            <p:cNvGrpSpPr/>
            <p:nvPr/>
          </p:nvGrpSpPr>
          <p:grpSpPr>
            <a:xfrm>
              <a:off x="2537" y="2168"/>
              <a:ext cx="9695" cy="2677"/>
              <a:chOff x="748" y="567"/>
              <a:chExt cx="3967" cy="1270"/>
            </a:xfrm>
          </p:grpSpPr>
          <p:sp>
            <p:nvSpPr>
              <p:cNvPr id="51208" name="Line 3"/>
              <p:cNvSpPr/>
              <p:nvPr/>
            </p:nvSpPr>
            <p:spPr>
              <a:xfrm>
                <a:off x="748" y="1207"/>
                <a:ext cx="3967" cy="3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lgDashDot"/>
                <a:miter/>
                <a:headEnd type="none" w="med" len="med"/>
                <a:tailEnd type="none" w="med" len="med"/>
              </a:ln>
            </p:spPr>
          </p:sp>
          <p:sp>
            <p:nvSpPr>
              <p:cNvPr id="51209" name="xjhgx3"/>
              <p:cNvSpPr/>
              <p:nvPr/>
            </p:nvSpPr>
            <p:spPr>
              <a:xfrm>
                <a:off x="2471" y="567"/>
                <a:ext cx="249" cy="1270"/>
              </a:xfrm>
              <a:custGeom>
                <a:avLst/>
                <a:gdLst/>
                <a:ahLst/>
                <a:cxnLst/>
                <a:rect l="0" t="0" r="0" b="0"/>
                <a:pathLst>
                  <a:path w="980" h="4408">
                    <a:moveTo>
                      <a:pt x="980" y="0"/>
                    </a:moveTo>
                    <a:lnTo>
                      <a:pt x="907" y="270"/>
                    </a:lnTo>
                    <a:lnTo>
                      <a:pt x="845" y="542"/>
                    </a:lnTo>
                    <a:lnTo>
                      <a:pt x="791" y="816"/>
                    </a:lnTo>
                    <a:lnTo>
                      <a:pt x="748" y="1091"/>
                    </a:lnTo>
                    <a:lnTo>
                      <a:pt x="714" y="1368"/>
                    </a:lnTo>
                    <a:lnTo>
                      <a:pt x="689" y="1646"/>
                    </a:lnTo>
                    <a:lnTo>
                      <a:pt x="675" y="1925"/>
                    </a:lnTo>
                    <a:lnTo>
                      <a:pt x="670" y="2204"/>
                    </a:lnTo>
                    <a:lnTo>
                      <a:pt x="675" y="2483"/>
                    </a:lnTo>
                    <a:lnTo>
                      <a:pt x="689" y="2762"/>
                    </a:lnTo>
                    <a:lnTo>
                      <a:pt x="714" y="3040"/>
                    </a:lnTo>
                    <a:lnTo>
                      <a:pt x="748" y="3317"/>
                    </a:lnTo>
                    <a:lnTo>
                      <a:pt x="791" y="3592"/>
                    </a:lnTo>
                    <a:lnTo>
                      <a:pt x="845" y="3866"/>
                    </a:lnTo>
                    <a:lnTo>
                      <a:pt x="907" y="4138"/>
                    </a:lnTo>
                    <a:lnTo>
                      <a:pt x="980" y="4408"/>
                    </a:lnTo>
                    <a:lnTo>
                      <a:pt x="0" y="4408"/>
                    </a:lnTo>
                    <a:lnTo>
                      <a:pt x="73" y="4138"/>
                    </a:lnTo>
                    <a:lnTo>
                      <a:pt x="135" y="3866"/>
                    </a:lnTo>
                    <a:lnTo>
                      <a:pt x="189" y="3592"/>
                    </a:lnTo>
                    <a:lnTo>
                      <a:pt x="232" y="3317"/>
                    </a:lnTo>
                    <a:lnTo>
                      <a:pt x="266" y="3040"/>
                    </a:lnTo>
                    <a:lnTo>
                      <a:pt x="291" y="2762"/>
                    </a:lnTo>
                    <a:lnTo>
                      <a:pt x="305" y="2483"/>
                    </a:lnTo>
                    <a:lnTo>
                      <a:pt x="310" y="2204"/>
                    </a:lnTo>
                    <a:lnTo>
                      <a:pt x="305" y="1925"/>
                    </a:lnTo>
                    <a:lnTo>
                      <a:pt x="291" y="1646"/>
                    </a:lnTo>
                    <a:lnTo>
                      <a:pt x="266" y="1368"/>
                    </a:lnTo>
                    <a:lnTo>
                      <a:pt x="232" y="1091"/>
                    </a:lnTo>
                    <a:lnTo>
                      <a:pt x="189" y="816"/>
                    </a:lnTo>
                    <a:lnTo>
                      <a:pt x="135" y="542"/>
                    </a:lnTo>
                    <a:lnTo>
                      <a:pt x="73" y="270"/>
                    </a:lnTo>
                    <a:lnTo>
                      <a:pt x="0" y="0"/>
                    </a:lnTo>
                    <a:lnTo>
                      <a:pt x="9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5FFFF">
                      <a:alpha val="100000"/>
                    </a:srgbClr>
                  </a:gs>
                  <a:gs pos="50000">
                    <a:srgbClr val="47FFFF">
                      <a:alpha val="100000"/>
                    </a:srgbClr>
                  </a:gs>
                  <a:gs pos="100000">
                    <a:srgbClr val="D5FFFF">
                      <a:alpha val="100000"/>
                    </a:srgbClr>
                  </a:gs>
                </a:gsLst>
                <a:lin ang="5400000" scaled="1"/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9" name="Oval 39"/>
              <p:cNvSpPr>
                <a:spLocks noChangeArrowheads="1"/>
              </p:cNvSpPr>
              <p:nvPr/>
            </p:nvSpPr>
            <p:spPr bwMode="auto">
              <a:xfrm>
                <a:off x="2561" y="1179"/>
                <a:ext cx="68" cy="68"/>
              </a:xfrm>
              <a:prstGeom prst="ellipse">
                <a:avLst/>
              </a:prstGeom>
              <a:solidFill>
                <a:srgbClr val="FFFF66"/>
              </a:solidFill>
              <a:ln w="9525" algn="ctr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p>
                <a:endParaRPr lang="zh-CN" altLang="en-US" sz="2800" dirty="0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51234" name="Oval 22"/>
              <p:cNvSpPr>
                <a:spLocks noChangeAspect="1"/>
              </p:cNvSpPr>
              <p:nvPr/>
            </p:nvSpPr>
            <p:spPr>
              <a:xfrm>
                <a:off x="1450" y="1179"/>
                <a:ext cx="68" cy="68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76821" name="Text Box 21"/>
              <p:cNvSpPr txBox="1">
                <a:spLocks noChangeArrowheads="1"/>
              </p:cNvSpPr>
              <p:nvPr/>
            </p:nvSpPr>
            <p:spPr bwMode="auto">
              <a:xfrm>
                <a:off x="1338" y="822"/>
                <a:ext cx="386" cy="454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  <a:effectLst/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rgbClr val="0066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F</a:t>
                </a:r>
                <a:endParaRPr lang="en-US" altLang="zh-CN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51244" name="Oval 22"/>
              <p:cNvSpPr>
                <a:spLocks noChangeAspect="1"/>
              </p:cNvSpPr>
              <p:nvPr/>
            </p:nvSpPr>
            <p:spPr>
              <a:xfrm>
                <a:off x="3674" y="1185"/>
                <a:ext cx="68" cy="68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2" name="Text Box 21"/>
              <p:cNvSpPr txBox="1">
                <a:spLocks noChangeArrowheads="1"/>
              </p:cNvSpPr>
              <p:nvPr/>
            </p:nvSpPr>
            <p:spPr bwMode="auto">
              <a:xfrm>
                <a:off x="3492" y="799"/>
                <a:ext cx="386" cy="454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  <a:effectLst/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rgbClr val="0066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F</a:t>
                </a:r>
                <a:endParaRPr lang="en-US" altLang="zh-CN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51253" name="组合 51252"/>
            <p:cNvGrpSpPr/>
            <p:nvPr/>
          </p:nvGrpSpPr>
          <p:grpSpPr>
            <a:xfrm>
              <a:off x="3385" y="1558"/>
              <a:ext cx="3745" cy="3797"/>
              <a:chOff x="1087" y="278"/>
              <a:chExt cx="1567" cy="1835"/>
            </a:xfrm>
          </p:grpSpPr>
          <p:grpSp>
            <p:nvGrpSpPr>
              <p:cNvPr id="51215" name="组合 51214"/>
              <p:cNvGrpSpPr/>
              <p:nvPr/>
            </p:nvGrpSpPr>
            <p:grpSpPr>
              <a:xfrm>
                <a:off x="1087" y="1217"/>
                <a:ext cx="1508" cy="8"/>
                <a:chOff x="1237" y="2387"/>
                <a:chExt cx="1679" cy="8"/>
              </a:xfrm>
            </p:grpSpPr>
            <p:sp>
              <p:nvSpPr>
                <p:cNvPr id="51216" name="Line 11"/>
                <p:cNvSpPr/>
                <p:nvPr/>
              </p:nvSpPr>
              <p:spPr>
                <a:xfrm>
                  <a:off x="1237" y="2395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51217" name="直接连接符 51216"/>
                <p:cNvSpPr/>
                <p:nvPr/>
              </p:nvSpPr>
              <p:spPr>
                <a:xfrm flipV="1">
                  <a:off x="1837" y="2387"/>
                  <a:ext cx="181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51247" name="组合 51246"/>
              <p:cNvGrpSpPr/>
              <p:nvPr/>
            </p:nvGrpSpPr>
            <p:grpSpPr>
              <a:xfrm>
                <a:off x="1274" y="1595"/>
                <a:ext cx="1380" cy="518"/>
                <a:chOff x="1577" y="1593"/>
                <a:chExt cx="1474" cy="520"/>
              </a:xfrm>
            </p:grpSpPr>
            <p:sp>
              <p:nvSpPr>
                <p:cNvPr id="51222" name="Freeform 14"/>
                <p:cNvSpPr/>
                <p:nvPr/>
              </p:nvSpPr>
              <p:spPr>
                <a:xfrm>
                  <a:off x="1577" y="1593"/>
                  <a:ext cx="1474" cy="520"/>
                </a:xfrm>
                <a:custGeom>
                  <a:avLst/>
                  <a:gdLst>
                    <a:gd name="txL" fmla="*/ 0 w 1474"/>
                    <a:gd name="txT" fmla="*/ 0 h 520"/>
                    <a:gd name="txR" fmla="*/ 1667 w 1474"/>
                    <a:gd name="txB" fmla="*/ 536 h 520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474" h="520">
                      <a:moveTo>
                        <a:pt x="0" y="520"/>
                      </a:moveTo>
                      <a:lnTo>
                        <a:pt x="1474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1223" name="直接连接符 51222"/>
                <p:cNvSpPr/>
                <p:nvPr/>
              </p:nvSpPr>
              <p:spPr>
                <a:xfrm flipV="1">
                  <a:off x="1930" y="1916"/>
                  <a:ext cx="196" cy="68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51246" name="组合 51245"/>
              <p:cNvGrpSpPr/>
              <p:nvPr/>
            </p:nvGrpSpPr>
            <p:grpSpPr>
              <a:xfrm>
                <a:off x="1211" y="278"/>
                <a:ext cx="1379" cy="518"/>
                <a:chOff x="1509" y="271"/>
                <a:chExt cx="1474" cy="520"/>
              </a:xfrm>
            </p:grpSpPr>
            <p:sp>
              <p:nvSpPr>
                <p:cNvPr id="51225" name="Freeform 17"/>
                <p:cNvSpPr/>
                <p:nvPr/>
              </p:nvSpPr>
              <p:spPr>
                <a:xfrm>
                  <a:off x="1509" y="271"/>
                  <a:ext cx="1474" cy="520"/>
                </a:xfrm>
                <a:custGeom>
                  <a:avLst/>
                  <a:gdLst>
                    <a:gd name="txL" fmla="*/ 0 w 1474"/>
                    <a:gd name="txT" fmla="*/ 0 h 520"/>
                    <a:gd name="txR" fmla="*/ 1667 w 1474"/>
                    <a:gd name="txB" fmla="*/ 536 h 520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474" h="520">
                      <a:moveTo>
                        <a:pt x="0" y="0"/>
                      </a:moveTo>
                      <a:lnTo>
                        <a:pt x="1474" y="52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1226" name="直接连接符 51225"/>
                <p:cNvSpPr/>
                <p:nvPr/>
              </p:nvSpPr>
              <p:spPr>
                <a:xfrm>
                  <a:off x="1906" y="406"/>
                  <a:ext cx="174" cy="68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</p:grpSp>
        <p:grpSp>
          <p:nvGrpSpPr>
            <p:cNvPr id="51254" name="组合 51253"/>
            <p:cNvGrpSpPr/>
            <p:nvPr/>
          </p:nvGrpSpPr>
          <p:grpSpPr>
            <a:xfrm>
              <a:off x="6960" y="2651"/>
              <a:ext cx="3905" cy="1631"/>
              <a:chOff x="2588" y="807"/>
              <a:chExt cx="1562" cy="798"/>
            </a:xfrm>
          </p:grpSpPr>
          <p:grpSp>
            <p:nvGrpSpPr>
              <p:cNvPr id="51212" name="组合 51211"/>
              <p:cNvGrpSpPr/>
              <p:nvPr/>
            </p:nvGrpSpPr>
            <p:grpSpPr>
              <a:xfrm>
                <a:off x="2598" y="807"/>
                <a:ext cx="1507" cy="2"/>
                <a:chOff x="1229" y="1987"/>
                <a:chExt cx="1679" cy="2"/>
              </a:xfrm>
            </p:grpSpPr>
            <p:sp>
              <p:nvSpPr>
                <p:cNvPr id="51213" name="Line 5"/>
                <p:cNvSpPr/>
                <p:nvPr/>
              </p:nvSpPr>
              <p:spPr>
                <a:xfrm>
                  <a:off x="1229" y="1987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51214" name="直接连接符 51213"/>
                <p:cNvSpPr/>
                <p:nvPr/>
              </p:nvSpPr>
              <p:spPr>
                <a:xfrm flipV="1">
                  <a:off x="1846" y="1989"/>
                  <a:ext cx="181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51218" name="组合 51217"/>
              <p:cNvGrpSpPr/>
              <p:nvPr/>
            </p:nvGrpSpPr>
            <p:grpSpPr>
              <a:xfrm>
                <a:off x="2642" y="1604"/>
                <a:ext cx="1508" cy="1"/>
                <a:chOff x="1219" y="2804"/>
                <a:chExt cx="1679" cy="1"/>
              </a:xfrm>
            </p:grpSpPr>
            <p:sp>
              <p:nvSpPr>
                <p:cNvPr id="51219" name="Line 8"/>
                <p:cNvSpPr/>
                <p:nvPr/>
              </p:nvSpPr>
              <p:spPr>
                <a:xfrm>
                  <a:off x="1219" y="2804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51220" name="直接连接符 51219"/>
                <p:cNvSpPr/>
                <p:nvPr/>
              </p:nvSpPr>
              <p:spPr>
                <a:xfrm flipV="1">
                  <a:off x="1905" y="2805"/>
                  <a:ext cx="135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51227" name="组合 51226"/>
              <p:cNvGrpSpPr/>
              <p:nvPr/>
            </p:nvGrpSpPr>
            <p:grpSpPr>
              <a:xfrm>
                <a:off x="2588" y="1217"/>
                <a:ext cx="1508" cy="9"/>
                <a:chOff x="2908" y="2387"/>
                <a:chExt cx="1679" cy="9"/>
              </a:xfrm>
            </p:grpSpPr>
            <p:sp>
              <p:nvSpPr>
                <p:cNvPr id="51228" name="Line 20"/>
                <p:cNvSpPr/>
                <p:nvPr/>
              </p:nvSpPr>
              <p:spPr>
                <a:xfrm>
                  <a:off x="2908" y="2396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51229" name="直接连接符 51228"/>
                <p:cNvSpPr/>
                <p:nvPr/>
              </p:nvSpPr>
              <p:spPr>
                <a:xfrm flipV="1">
                  <a:off x="3583" y="2387"/>
                  <a:ext cx="181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</p:grpSp>
        <p:grpSp>
          <p:nvGrpSpPr>
            <p:cNvPr id="51290" name="组合 51289"/>
            <p:cNvGrpSpPr/>
            <p:nvPr/>
          </p:nvGrpSpPr>
          <p:grpSpPr>
            <a:xfrm>
              <a:off x="7072" y="2693"/>
              <a:ext cx="2835" cy="1587"/>
              <a:chOff x="2562" y="777"/>
              <a:chExt cx="1134" cy="635"/>
            </a:xfrm>
          </p:grpSpPr>
          <p:sp>
            <p:nvSpPr>
              <p:cNvPr id="51231" name="直接连接符 51230"/>
              <p:cNvSpPr/>
              <p:nvPr/>
            </p:nvSpPr>
            <p:spPr>
              <a:xfrm flipV="1">
                <a:off x="2562" y="1102"/>
                <a:ext cx="1112" cy="31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51232" name="直接连接符 51231"/>
              <p:cNvSpPr/>
              <p:nvPr/>
            </p:nvSpPr>
            <p:spPr>
              <a:xfrm>
                <a:off x="2583" y="777"/>
                <a:ext cx="1068" cy="317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51233" name="直接连接符 51232"/>
              <p:cNvSpPr/>
              <p:nvPr/>
            </p:nvSpPr>
            <p:spPr>
              <a:xfrm>
                <a:off x="2626" y="1102"/>
                <a:ext cx="1070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4" name="组合 3"/>
          <p:cNvGrpSpPr/>
          <p:nvPr/>
        </p:nvGrpSpPr>
        <p:grpSpPr>
          <a:xfrm>
            <a:off x="5258435" y="2605405"/>
            <a:ext cx="3600450" cy="1795780"/>
            <a:chOff x="2787" y="1693"/>
            <a:chExt cx="9465" cy="4720"/>
          </a:xfrm>
        </p:grpSpPr>
        <p:grpSp>
          <p:nvGrpSpPr>
            <p:cNvPr id="16431" name="组合 16430"/>
            <p:cNvGrpSpPr/>
            <p:nvPr/>
          </p:nvGrpSpPr>
          <p:grpSpPr>
            <a:xfrm>
              <a:off x="3182" y="2431"/>
              <a:ext cx="9070" cy="3175"/>
              <a:chOff x="1179" y="1752"/>
              <a:chExt cx="3628" cy="1270"/>
            </a:xfrm>
          </p:grpSpPr>
          <p:sp>
            <p:nvSpPr>
              <p:cNvPr id="16387" name="Line 3"/>
              <p:cNvSpPr/>
              <p:nvPr/>
            </p:nvSpPr>
            <p:spPr>
              <a:xfrm>
                <a:off x="1179" y="2395"/>
                <a:ext cx="3628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lgDashDot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13" name="xjhgx3"/>
              <p:cNvSpPr/>
              <p:nvPr/>
            </p:nvSpPr>
            <p:spPr>
              <a:xfrm>
                <a:off x="2563" y="1752"/>
                <a:ext cx="249" cy="1270"/>
              </a:xfrm>
              <a:custGeom>
                <a:avLst/>
                <a:gdLst/>
                <a:ahLst/>
                <a:cxnLst/>
                <a:rect l="0" t="0" r="0" b="0"/>
                <a:pathLst>
                  <a:path w="980" h="4408">
                    <a:moveTo>
                      <a:pt x="980" y="0"/>
                    </a:moveTo>
                    <a:lnTo>
                      <a:pt x="907" y="270"/>
                    </a:lnTo>
                    <a:lnTo>
                      <a:pt x="845" y="542"/>
                    </a:lnTo>
                    <a:lnTo>
                      <a:pt x="791" y="816"/>
                    </a:lnTo>
                    <a:lnTo>
                      <a:pt x="748" y="1091"/>
                    </a:lnTo>
                    <a:lnTo>
                      <a:pt x="714" y="1368"/>
                    </a:lnTo>
                    <a:lnTo>
                      <a:pt x="689" y="1646"/>
                    </a:lnTo>
                    <a:lnTo>
                      <a:pt x="675" y="1925"/>
                    </a:lnTo>
                    <a:lnTo>
                      <a:pt x="670" y="2204"/>
                    </a:lnTo>
                    <a:lnTo>
                      <a:pt x="675" y="2483"/>
                    </a:lnTo>
                    <a:lnTo>
                      <a:pt x="689" y="2762"/>
                    </a:lnTo>
                    <a:lnTo>
                      <a:pt x="714" y="3040"/>
                    </a:lnTo>
                    <a:lnTo>
                      <a:pt x="748" y="3317"/>
                    </a:lnTo>
                    <a:lnTo>
                      <a:pt x="791" y="3592"/>
                    </a:lnTo>
                    <a:lnTo>
                      <a:pt x="845" y="3866"/>
                    </a:lnTo>
                    <a:lnTo>
                      <a:pt x="907" y="4138"/>
                    </a:lnTo>
                    <a:lnTo>
                      <a:pt x="980" y="4408"/>
                    </a:lnTo>
                    <a:lnTo>
                      <a:pt x="0" y="4408"/>
                    </a:lnTo>
                    <a:lnTo>
                      <a:pt x="73" y="4138"/>
                    </a:lnTo>
                    <a:lnTo>
                      <a:pt x="135" y="3866"/>
                    </a:lnTo>
                    <a:lnTo>
                      <a:pt x="189" y="3592"/>
                    </a:lnTo>
                    <a:lnTo>
                      <a:pt x="232" y="3317"/>
                    </a:lnTo>
                    <a:lnTo>
                      <a:pt x="266" y="3040"/>
                    </a:lnTo>
                    <a:lnTo>
                      <a:pt x="291" y="2762"/>
                    </a:lnTo>
                    <a:lnTo>
                      <a:pt x="305" y="2483"/>
                    </a:lnTo>
                    <a:lnTo>
                      <a:pt x="310" y="2204"/>
                    </a:lnTo>
                    <a:lnTo>
                      <a:pt x="305" y="1925"/>
                    </a:lnTo>
                    <a:lnTo>
                      <a:pt x="291" y="1646"/>
                    </a:lnTo>
                    <a:lnTo>
                      <a:pt x="266" y="1368"/>
                    </a:lnTo>
                    <a:lnTo>
                      <a:pt x="232" y="1091"/>
                    </a:lnTo>
                    <a:lnTo>
                      <a:pt x="189" y="816"/>
                    </a:lnTo>
                    <a:lnTo>
                      <a:pt x="135" y="542"/>
                    </a:lnTo>
                    <a:lnTo>
                      <a:pt x="73" y="270"/>
                    </a:lnTo>
                    <a:lnTo>
                      <a:pt x="0" y="0"/>
                    </a:lnTo>
                    <a:lnTo>
                      <a:pt x="9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5FFFF">
                      <a:alpha val="100000"/>
                    </a:srgbClr>
                  </a:gs>
                  <a:gs pos="50000">
                    <a:srgbClr val="47FFFF">
                      <a:alpha val="100000"/>
                    </a:srgbClr>
                  </a:gs>
                  <a:gs pos="100000">
                    <a:srgbClr val="D5FFFF">
                      <a:alpha val="100000"/>
                    </a:srgbClr>
                  </a:gs>
                </a:gsLst>
                <a:lin ang="5400000" scaled="1"/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" name="Oval 39"/>
              <p:cNvSpPr>
                <a:spLocks noChangeArrowheads="1"/>
              </p:cNvSpPr>
              <p:nvPr/>
            </p:nvSpPr>
            <p:spPr bwMode="auto">
              <a:xfrm>
                <a:off x="2653" y="2364"/>
                <a:ext cx="68" cy="68"/>
              </a:xfrm>
              <a:prstGeom prst="ellipse">
                <a:avLst/>
              </a:prstGeom>
              <a:solidFill>
                <a:srgbClr val="FFFF66"/>
              </a:solidFill>
              <a:ln w="9525" algn="ctr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  <p:grpSp>
          <p:nvGrpSpPr>
            <p:cNvPr id="16429" name="组合 16428"/>
            <p:cNvGrpSpPr/>
            <p:nvPr/>
          </p:nvGrpSpPr>
          <p:grpSpPr>
            <a:xfrm>
              <a:off x="2787" y="1693"/>
              <a:ext cx="8080" cy="4720"/>
              <a:chOff x="1219" y="1451"/>
              <a:chExt cx="3368" cy="1888"/>
            </a:xfrm>
          </p:grpSpPr>
          <p:grpSp>
            <p:nvGrpSpPr>
              <p:cNvPr id="16426" name="组合 16425"/>
              <p:cNvGrpSpPr/>
              <p:nvPr/>
            </p:nvGrpSpPr>
            <p:grpSpPr>
              <a:xfrm>
                <a:off x="1229" y="1979"/>
                <a:ext cx="1679" cy="8"/>
                <a:chOff x="1229" y="1979"/>
                <a:chExt cx="1679" cy="8"/>
              </a:xfrm>
            </p:grpSpPr>
            <p:sp>
              <p:nvSpPr>
                <p:cNvPr id="16409" name="Line 5"/>
                <p:cNvSpPr/>
                <p:nvPr/>
              </p:nvSpPr>
              <p:spPr>
                <a:xfrm>
                  <a:off x="1229" y="1987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16417" name="直接连接符 16416"/>
                <p:cNvSpPr/>
                <p:nvPr/>
              </p:nvSpPr>
              <p:spPr>
                <a:xfrm flipV="1">
                  <a:off x="1837" y="1979"/>
                  <a:ext cx="181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16427" name="组合 16426"/>
              <p:cNvGrpSpPr/>
              <p:nvPr/>
            </p:nvGrpSpPr>
            <p:grpSpPr>
              <a:xfrm>
                <a:off x="1251" y="2382"/>
                <a:ext cx="1679" cy="5"/>
                <a:chOff x="1251" y="2382"/>
                <a:chExt cx="1679" cy="5"/>
              </a:xfrm>
            </p:grpSpPr>
            <p:sp>
              <p:nvSpPr>
                <p:cNvPr id="16405" name="Line 11"/>
                <p:cNvSpPr/>
                <p:nvPr/>
              </p:nvSpPr>
              <p:spPr>
                <a:xfrm>
                  <a:off x="1251" y="2382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16418" name="直接连接符 16417"/>
                <p:cNvSpPr/>
                <p:nvPr/>
              </p:nvSpPr>
              <p:spPr>
                <a:xfrm flipV="1">
                  <a:off x="1837" y="2387"/>
                  <a:ext cx="181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16428" name="组合 16427"/>
              <p:cNvGrpSpPr/>
              <p:nvPr/>
            </p:nvGrpSpPr>
            <p:grpSpPr>
              <a:xfrm>
                <a:off x="1219" y="2795"/>
                <a:ext cx="1679" cy="9"/>
                <a:chOff x="1219" y="2795"/>
                <a:chExt cx="1679" cy="9"/>
              </a:xfrm>
            </p:grpSpPr>
            <p:sp>
              <p:nvSpPr>
                <p:cNvPr id="16407" name="Line 8"/>
                <p:cNvSpPr/>
                <p:nvPr/>
              </p:nvSpPr>
              <p:spPr>
                <a:xfrm>
                  <a:off x="1219" y="2804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16419" name="直接连接符 16418"/>
                <p:cNvSpPr/>
                <p:nvPr/>
              </p:nvSpPr>
              <p:spPr>
                <a:xfrm flipV="1">
                  <a:off x="1905" y="2795"/>
                  <a:ext cx="135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16424" name="组合 16423"/>
              <p:cNvGrpSpPr/>
              <p:nvPr/>
            </p:nvGrpSpPr>
            <p:grpSpPr>
              <a:xfrm>
                <a:off x="2857" y="1451"/>
                <a:ext cx="1667" cy="536"/>
                <a:chOff x="2857" y="1451"/>
                <a:chExt cx="1667" cy="536"/>
              </a:xfrm>
            </p:grpSpPr>
            <p:sp>
              <p:nvSpPr>
                <p:cNvPr id="16403" name="Freeform 14"/>
                <p:cNvSpPr/>
                <p:nvPr/>
              </p:nvSpPr>
              <p:spPr>
                <a:xfrm>
                  <a:off x="2857" y="1451"/>
                  <a:ext cx="1667" cy="536"/>
                </a:xfrm>
                <a:custGeom>
                  <a:avLst/>
                  <a:gdLst>
                    <a:gd name="txL" fmla="*/ 0 w 1667"/>
                    <a:gd name="txT" fmla="*/ 0 h 536"/>
                    <a:gd name="txR" fmla="*/ 1667 w 1667"/>
                    <a:gd name="txB" fmla="*/ 536 h 536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667" h="536">
                      <a:moveTo>
                        <a:pt x="0" y="536"/>
                      </a:moveTo>
                      <a:lnTo>
                        <a:pt x="131" y="520"/>
                      </a:lnTo>
                      <a:lnTo>
                        <a:pt x="1667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6420" name="直接连接符 16419"/>
                <p:cNvSpPr/>
                <p:nvPr/>
              </p:nvSpPr>
              <p:spPr>
                <a:xfrm flipV="1">
                  <a:off x="3356" y="1774"/>
                  <a:ext cx="204" cy="68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16425" name="组合 16424"/>
              <p:cNvGrpSpPr/>
              <p:nvPr/>
            </p:nvGrpSpPr>
            <p:grpSpPr>
              <a:xfrm>
                <a:off x="2902" y="2803"/>
                <a:ext cx="1667" cy="536"/>
                <a:chOff x="2902" y="2803"/>
                <a:chExt cx="1667" cy="536"/>
              </a:xfrm>
            </p:grpSpPr>
            <p:sp>
              <p:nvSpPr>
                <p:cNvPr id="16401" name="Freeform 17"/>
                <p:cNvSpPr/>
                <p:nvPr/>
              </p:nvSpPr>
              <p:spPr>
                <a:xfrm flipV="1">
                  <a:off x="2902" y="2803"/>
                  <a:ext cx="1667" cy="536"/>
                </a:xfrm>
                <a:custGeom>
                  <a:avLst/>
                  <a:gdLst>
                    <a:gd name="txL" fmla="*/ 0 w 1667"/>
                    <a:gd name="txT" fmla="*/ 0 h 536"/>
                    <a:gd name="txR" fmla="*/ 1667 w 1667"/>
                    <a:gd name="txB" fmla="*/ 536 h 536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667" h="536">
                      <a:moveTo>
                        <a:pt x="0" y="536"/>
                      </a:moveTo>
                      <a:lnTo>
                        <a:pt x="131" y="520"/>
                      </a:lnTo>
                      <a:lnTo>
                        <a:pt x="1667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6421" name="直接连接符 16420"/>
                <p:cNvSpPr/>
                <p:nvPr/>
              </p:nvSpPr>
              <p:spPr>
                <a:xfrm>
                  <a:off x="3447" y="2954"/>
                  <a:ext cx="181" cy="68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16423" name="组合 16422"/>
              <p:cNvGrpSpPr/>
              <p:nvPr/>
            </p:nvGrpSpPr>
            <p:grpSpPr>
              <a:xfrm>
                <a:off x="2908" y="2383"/>
                <a:ext cx="1679" cy="4"/>
                <a:chOff x="2908" y="2383"/>
                <a:chExt cx="1679" cy="4"/>
              </a:xfrm>
            </p:grpSpPr>
            <p:sp>
              <p:nvSpPr>
                <p:cNvPr id="16399" name="Line 20"/>
                <p:cNvSpPr/>
                <p:nvPr/>
              </p:nvSpPr>
              <p:spPr>
                <a:xfrm>
                  <a:off x="2908" y="2383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16422" name="直接连接符 16421"/>
                <p:cNvSpPr/>
                <p:nvPr/>
              </p:nvSpPr>
              <p:spPr>
                <a:xfrm flipV="1">
                  <a:off x="3583" y="2387"/>
                  <a:ext cx="181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</p:grpSp>
        <p:grpSp>
          <p:nvGrpSpPr>
            <p:cNvPr id="16437" name="组合 16436"/>
            <p:cNvGrpSpPr/>
            <p:nvPr/>
          </p:nvGrpSpPr>
          <p:grpSpPr>
            <a:xfrm>
              <a:off x="4147" y="2998"/>
              <a:ext cx="2948" cy="2098"/>
              <a:chOff x="1678" y="1979"/>
              <a:chExt cx="1179" cy="839"/>
            </a:xfrm>
          </p:grpSpPr>
          <p:sp>
            <p:nvSpPr>
              <p:cNvPr id="16433" name="直接连接符 16432"/>
              <p:cNvSpPr/>
              <p:nvPr/>
            </p:nvSpPr>
            <p:spPr>
              <a:xfrm flipH="1" flipV="1">
                <a:off x="1678" y="2409"/>
                <a:ext cx="1179" cy="409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6435" name="直接连接符 16434"/>
              <p:cNvSpPr/>
              <p:nvPr/>
            </p:nvSpPr>
            <p:spPr>
              <a:xfrm flipH="1">
                <a:off x="1678" y="1979"/>
                <a:ext cx="1157" cy="408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</p:grpSp>
        <p:sp>
          <p:nvSpPr>
            <p:cNvPr id="16394" name="Oval 22"/>
            <p:cNvSpPr>
              <a:spLocks noChangeAspect="1"/>
            </p:cNvSpPr>
            <p:nvPr/>
          </p:nvSpPr>
          <p:spPr>
            <a:xfrm>
              <a:off x="4090" y="3961"/>
              <a:ext cx="170" cy="17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7" name="Text Box 21"/>
            <p:cNvSpPr txBox="1">
              <a:spLocks noChangeArrowheads="1"/>
            </p:cNvSpPr>
            <p:nvPr/>
          </p:nvSpPr>
          <p:spPr bwMode="auto">
            <a:xfrm>
              <a:off x="3792" y="3333"/>
              <a:ext cx="965" cy="1048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000" b="1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20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6449" name="组合 16448"/>
            <p:cNvGrpSpPr/>
            <p:nvPr/>
          </p:nvGrpSpPr>
          <p:grpSpPr>
            <a:xfrm>
              <a:off x="9305" y="3333"/>
              <a:ext cx="965" cy="1048"/>
              <a:chOff x="3719" y="1773"/>
              <a:chExt cx="386" cy="419"/>
            </a:xfrm>
          </p:grpSpPr>
          <p:sp>
            <p:nvSpPr>
              <p:cNvPr id="16447" name="椭圆 16446"/>
              <p:cNvSpPr/>
              <p:nvPr/>
            </p:nvSpPr>
            <p:spPr>
              <a:xfrm>
                <a:off x="3878" y="2024"/>
                <a:ext cx="68" cy="68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" name="Text Box 21"/>
              <p:cNvSpPr txBox="1">
                <a:spLocks noChangeArrowheads="1"/>
              </p:cNvSpPr>
              <p:nvPr/>
            </p:nvSpPr>
            <p:spPr bwMode="auto">
              <a:xfrm>
                <a:off x="3719" y="1773"/>
                <a:ext cx="386" cy="419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  <a:effectLst/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0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endParaRPr lang="en-US" altLang="zh-CN" sz="2000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777875" y="4684395"/>
            <a:ext cx="4091305" cy="1365250"/>
            <a:chOff x="2096" y="-40"/>
            <a:chExt cx="11605" cy="3873"/>
          </a:xfrm>
        </p:grpSpPr>
        <p:grpSp>
          <p:nvGrpSpPr>
            <p:cNvPr id="42057" name="组合 42056"/>
            <p:cNvGrpSpPr/>
            <p:nvPr/>
          </p:nvGrpSpPr>
          <p:grpSpPr>
            <a:xfrm>
              <a:off x="2096" y="245"/>
              <a:ext cx="11605" cy="3345"/>
              <a:chOff x="959" y="754"/>
              <a:chExt cx="4642" cy="1338"/>
            </a:xfrm>
          </p:grpSpPr>
          <p:grpSp>
            <p:nvGrpSpPr>
              <p:cNvPr id="41988" name="组合 41987"/>
              <p:cNvGrpSpPr/>
              <p:nvPr/>
            </p:nvGrpSpPr>
            <p:grpSpPr>
              <a:xfrm>
                <a:off x="2812" y="754"/>
                <a:ext cx="227" cy="1338"/>
                <a:chOff x="2517" y="1141"/>
                <a:chExt cx="136" cy="635"/>
              </a:xfrm>
            </p:grpSpPr>
            <p:sp>
              <p:nvSpPr>
                <p:cNvPr id="41989" name="xjhgx2"/>
                <p:cNvSpPr/>
                <p:nvPr/>
              </p:nvSpPr>
              <p:spPr>
                <a:xfrm>
                  <a:off x="2517" y="1141"/>
                  <a:ext cx="136" cy="63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620" h="4408">
                      <a:moveTo>
                        <a:pt x="310" y="0"/>
                      </a:moveTo>
                      <a:lnTo>
                        <a:pt x="237" y="270"/>
                      </a:lnTo>
                      <a:lnTo>
                        <a:pt x="175" y="542"/>
                      </a:lnTo>
                      <a:lnTo>
                        <a:pt x="121" y="816"/>
                      </a:lnTo>
                      <a:lnTo>
                        <a:pt x="78" y="1091"/>
                      </a:lnTo>
                      <a:lnTo>
                        <a:pt x="44" y="1368"/>
                      </a:lnTo>
                      <a:lnTo>
                        <a:pt x="19" y="1646"/>
                      </a:lnTo>
                      <a:lnTo>
                        <a:pt x="5" y="1925"/>
                      </a:lnTo>
                      <a:lnTo>
                        <a:pt x="0" y="2204"/>
                      </a:lnTo>
                      <a:lnTo>
                        <a:pt x="5" y="2483"/>
                      </a:lnTo>
                      <a:lnTo>
                        <a:pt x="19" y="2762"/>
                      </a:lnTo>
                      <a:lnTo>
                        <a:pt x="44" y="3040"/>
                      </a:lnTo>
                      <a:lnTo>
                        <a:pt x="78" y="3317"/>
                      </a:lnTo>
                      <a:lnTo>
                        <a:pt x="121" y="3592"/>
                      </a:lnTo>
                      <a:lnTo>
                        <a:pt x="175" y="3866"/>
                      </a:lnTo>
                      <a:lnTo>
                        <a:pt x="237" y="4138"/>
                      </a:lnTo>
                      <a:lnTo>
                        <a:pt x="310" y="4408"/>
                      </a:lnTo>
                      <a:lnTo>
                        <a:pt x="310" y="4408"/>
                      </a:lnTo>
                      <a:lnTo>
                        <a:pt x="383" y="4138"/>
                      </a:lnTo>
                      <a:lnTo>
                        <a:pt x="445" y="3866"/>
                      </a:lnTo>
                      <a:lnTo>
                        <a:pt x="499" y="3592"/>
                      </a:lnTo>
                      <a:lnTo>
                        <a:pt x="542" y="3317"/>
                      </a:lnTo>
                      <a:lnTo>
                        <a:pt x="576" y="3040"/>
                      </a:lnTo>
                      <a:lnTo>
                        <a:pt x="601" y="2762"/>
                      </a:lnTo>
                      <a:lnTo>
                        <a:pt x="615" y="2483"/>
                      </a:lnTo>
                      <a:lnTo>
                        <a:pt x="620" y="2204"/>
                      </a:lnTo>
                      <a:lnTo>
                        <a:pt x="615" y="1925"/>
                      </a:lnTo>
                      <a:lnTo>
                        <a:pt x="601" y="1646"/>
                      </a:lnTo>
                      <a:lnTo>
                        <a:pt x="576" y="1368"/>
                      </a:lnTo>
                      <a:lnTo>
                        <a:pt x="542" y="1091"/>
                      </a:lnTo>
                      <a:lnTo>
                        <a:pt x="499" y="816"/>
                      </a:lnTo>
                      <a:lnTo>
                        <a:pt x="445" y="542"/>
                      </a:lnTo>
                      <a:lnTo>
                        <a:pt x="383" y="270"/>
                      </a:lnTo>
                      <a:lnTo>
                        <a:pt x="31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1FFFF">
                        <a:alpha val="100000"/>
                      </a:srgbClr>
                    </a:gs>
                    <a:gs pos="100000">
                      <a:srgbClr val="D5FFFF">
                        <a:alpha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28575" cap="flat" cmpd="sng">
                  <a:solidFill>
                    <a:srgbClr val="2D5F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990" name="直接连接符 41989"/>
                <p:cNvSpPr/>
                <p:nvPr/>
              </p:nvSpPr>
              <p:spPr>
                <a:xfrm>
                  <a:off x="2585" y="1162"/>
                  <a:ext cx="0" cy="612"/>
                </a:xfrm>
                <a:prstGeom prst="line">
                  <a:avLst/>
                </a:prstGeom>
                <a:ln w="12700" cap="flat" cmpd="sng">
                  <a:solidFill>
                    <a:srgbClr val="00F8F2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41991" name="Line 6"/>
              <p:cNvSpPr/>
              <p:nvPr/>
            </p:nvSpPr>
            <p:spPr>
              <a:xfrm>
                <a:off x="959" y="1412"/>
                <a:ext cx="4642" cy="3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lgDashDot"/>
                <a:miter/>
                <a:headEnd type="none" w="med" len="med"/>
                <a:tailEnd type="none" w="med" len="med"/>
              </a:ln>
            </p:spPr>
          </p:sp>
          <p:sp>
            <p:nvSpPr>
              <p:cNvPr id="24" name="Oval 25"/>
              <p:cNvSpPr>
                <a:spLocks noChangeAspect="1"/>
              </p:cNvSpPr>
              <p:nvPr/>
            </p:nvSpPr>
            <p:spPr>
              <a:xfrm>
                <a:off x="2879" y="1366"/>
                <a:ext cx="91" cy="91"/>
              </a:xfrm>
              <a:prstGeom prst="ellipse">
                <a:avLst/>
              </a:prstGeom>
              <a:solidFill>
                <a:srgbClr val="FFFF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27" name="Text Box 28"/>
              <p:cNvSpPr txBox="1"/>
              <p:nvPr/>
            </p:nvSpPr>
            <p:spPr>
              <a:xfrm>
                <a:off x="1541" y="1003"/>
                <a:ext cx="317" cy="4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i="1">
                    <a:solidFill>
                      <a:srgbClr val="0066CC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F</a:t>
                </a:r>
                <a:endParaRPr lang="en-US" altLang="zh-CN" i="1">
                  <a:solidFill>
                    <a:srgbClr val="0066CC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25" name="Oval 26"/>
              <p:cNvSpPr>
                <a:spLocks noChangeAspect="1"/>
              </p:cNvSpPr>
              <p:nvPr/>
            </p:nvSpPr>
            <p:spPr>
              <a:xfrm>
                <a:off x="1668" y="1366"/>
                <a:ext cx="78" cy="78"/>
              </a:xfrm>
              <a:prstGeom prst="ellipse">
                <a:avLst/>
              </a:prstGeom>
              <a:solidFill>
                <a:srgbClr val="FFFF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42056" name="组合 42055"/>
            <p:cNvGrpSpPr/>
            <p:nvPr/>
          </p:nvGrpSpPr>
          <p:grpSpPr>
            <a:xfrm>
              <a:off x="3896" y="868"/>
              <a:ext cx="3345" cy="2065"/>
              <a:chOff x="1679" y="1003"/>
              <a:chExt cx="1338" cy="826"/>
            </a:xfrm>
          </p:grpSpPr>
          <p:grpSp>
            <p:nvGrpSpPr>
              <p:cNvPr id="42036" name="组合 42035"/>
              <p:cNvGrpSpPr/>
              <p:nvPr/>
            </p:nvGrpSpPr>
            <p:grpSpPr>
              <a:xfrm>
                <a:off x="1723" y="1003"/>
                <a:ext cx="1260" cy="386"/>
                <a:chOff x="1723" y="1003"/>
                <a:chExt cx="1260" cy="386"/>
              </a:xfrm>
            </p:grpSpPr>
            <p:sp>
              <p:nvSpPr>
                <p:cNvPr id="42016" name="Freeform 20"/>
                <p:cNvSpPr/>
                <p:nvPr/>
              </p:nvSpPr>
              <p:spPr>
                <a:xfrm flipH="1" flipV="1">
                  <a:off x="1723" y="1003"/>
                  <a:ext cx="1260" cy="386"/>
                </a:xfrm>
                <a:custGeom>
                  <a:avLst/>
                  <a:gdLst>
                    <a:gd name="txL" fmla="*/ 0 w 1667"/>
                    <a:gd name="txT" fmla="*/ 0 h 536"/>
                    <a:gd name="txR" fmla="*/ 1667 w 1667"/>
                    <a:gd name="txB" fmla="*/ 536 h 536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667" h="536">
                      <a:moveTo>
                        <a:pt x="0" y="536"/>
                      </a:moveTo>
                      <a:lnTo>
                        <a:pt x="131" y="520"/>
                      </a:lnTo>
                      <a:lnTo>
                        <a:pt x="1667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2033" name="直接连接符 42032"/>
                <p:cNvSpPr/>
                <p:nvPr/>
              </p:nvSpPr>
              <p:spPr>
                <a:xfrm flipV="1">
                  <a:off x="2086" y="1207"/>
                  <a:ext cx="159" cy="68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42035" name="组合 42034"/>
              <p:cNvGrpSpPr/>
              <p:nvPr/>
            </p:nvGrpSpPr>
            <p:grpSpPr>
              <a:xfrm>
                <a:off x="1679" y="1412"/>
                <a:ext cx="1338" cy="417"/>
                <a:chOff x="1679" y="1412"/>
                <a:chExt cx="1338" cy="417"/>
              </a:xfrm>
            </p:grpSpPr>
            <p:sp>
              <p:nvSpPr>
                <p:cNvPr id="42013" name="Freeform 17"/>
                <p:cNvSpPr/>
                <p:nvPr/>
              </p:nvSpPr>
              <p:spPr>
                <a:xfrm>
                  <a:off x="1679" y="1412"/>
                  <a:ext cx="1338" cy="417"/>
                </a:xfrm>
                <a:custGeom>
                  <a:avLst/>
                  <a:gdLst>
                    <a:gd name="txL" fmla="*/ 0 w 1338"/>
                    <a:gd name="txT" fmla="*/ 0 h 417"/>
                    <a:gd name="txR" fmla="*/ 1667 w 1338"/>
                    <a:gd name="txB" fmla="*/ 536 h 417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338" h="417">
                      <a:moveTo>
                        <a:pt x="1338" y="417"/>
                      </a:moveTo>
                      <a:lnTo>
                        <a:pt x="1212" y="39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2034" name="直接连接符 42033"/>
                <p:cNvSpPr/>
                <p:nvPr/>
              </p:nvSpPr>
              <p:spPr>
                <a:xfrm>
                  <a:off x="2109" y="1548"/>
                  <a:ext cx="136" cy="46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42046" name="组合 42045"/>
              <p:cNvGrpSpPr/>
              <p:nvPr/>
            </p:nvGrpSpPr>
            <p:grpSpPr>
              <a:xfrm>
                <a:off x="1700" y="1411"/>
                <a:ext cx="1278" cy="1"/>
                <a:chOff x="1700" y="1411"/>
                <a:chExt cx="1278" cy="1"/>
              </a:xfrm>
            </p:grpSpPr>
            <p:sp>
              <p:nvSpPr>
                <p:cNvPr id="42019" name="Line 23"/>
                <p:cNvSpPr/>
                <p:nvPr/>
              </p:nvSpPr>
              <p:spPr>
                <a:xfrm flipH="1" flipV="1">
                  <a:off x="1700" y="1411"/>
                  <a:ext cx="1278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42037" name="直接连接符 42036"/>
                <p:cNvSpPr/>
                <p:nvPr/>
              </p:nvSpPr>
              <p:spPr>
                <a:xfrm>
                  <a:off x="2109" y="1412"/>
                  <a:ext cx="113" cy="0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</p:grpSp>
        <p:grpSp>
          <p:nvGrpSpPr>
            <p:cNvPr id="42045" name="组合 42044"/>
            <p:cNvGrpSpPr/>
            <p:nvPr/>
          </p:nvGrpSpPr>
          <p:grpSpPr>
            <a:xfrm>
              <a:off x="7148" y="868"/>
              <a:ext cx="5193" cy="2042"/>
              <a:chOff x="2980" y="1003"/>
              <a:chExt cx="2077" cy="817"/>
            </a:xfrm>
          </p:grpSpPr>
          <p:grpSp>
            <p:nvGrpSpPr>
              <p:cNvPr id="42043" name="组合 42042"/>
              <p:cNvGrpSpPr/>
              <p:nvPr/>
            </p:nvGrpSpPr>
            <p:grpSpPr>
              <a:xfrm>
                <a:off x="2993" y="1003"/>
                <a:ext cx="2064" cy="3"/>
                <a:chOff x="2993" y="1003"/>
                <a:chExt cx="2064" cy="3"/>
              </a:xfrm>
            </p:grpSpPr>
            <p:sp>
              <p:nvSpPr>
                <p:cNvPr id="42003" name="Line 8"/>
                <p:cNvSpPr/>
                <p:nvPr/>
              </p:nvSpPr>
              <p:spPr>
                <a:xfrm flipH="1" flipV="1">
                  <a:off x="2993" y="1006"/>
                  <a:ext cx="2064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42039" name="直接连接符 42038"/>
                <p:cNvSpPr/>
                <p:nvPr/>
              </p:nvSpPr>
              <p:spPr>
                <a:xfrm>
                  <a:off x="3787" y="1003"/>
                  <a:ext cx="113" cy="0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42044" name="组合 42043"/>
              <p:cNvGrpSpPr/>
              <p:nvPr/>
            </p:nvGrpSpPr>
            <p:grpSpPr>
              <a:xfrm>
                <a:off x="2980" y="1412"/>
                <a:ext cx="2054" cy="4"/>
                <a:chOff x="2980" y="1412"/>
                <a:chExt cx="2054" cy="4"/>
              </a:xfrm>
            </p:grpSpPr>
            <p:sp>
              <p:nvSpPr>
                <p:cNvPr id="42009" name="Line 14"/>
                <p:cNvSpPr/>
                <p:nvPr/>
              </p:nvSpPr>
              <p:spPr>
                <a:xfrm flipH="1" flipV="1">
                  <a:off x="2980" y="1415"/>
                  <a:ext cx="2054" cy="1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42040" name="直接连接符 42039"/>
                <p:cNvSpPr/>
                <p:nvPr/>
              </p:nvSpPr>
              <p:spPr>
                <a:xfrm>
                  <a:off x="3810" y="1412"/>
                  <a:ext cx="113" cy="0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42042" name="组合 42041"/>
              <p:cNvGrpSpPr/>
              <p:nvPr/>
            </p:nvGrpSpPr>
            <p:grpSpPr>
              <a:xfrm>
                <a:off x="2993" y="1820"/>
                <a:ext cx="2064" cy="0"/>
                <a:chOff x="2993" y="1820"/>
                <a:chExt cx="2064" cy="0"/>
              </a:xfrm>
            </p:grpSpPr>
            <p:sp>
              <p:nvSpPr>
                <p:cNvPr id="42006" name="Line 11"/>
                <p:cNvSpPr/>
                <p:nvPr/>
              </p:nvSpPr>
              <p:spPr>
                <a:xfrm flipH="1">
                  <a:off x="2993" y="1820"/>
                  <a:ext cx="2064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42041" name="直接连接符 42040"/>
                <p:cNvSpPr/>
                <p:nvPr/>
              </p:nvSpPr>
              <p:spPr>
                <a:xfrm>
                  <a:off x="3810" y="1820"/>
                  <a:ext cx="113" cy="0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</p:grpSp>
        <p:sp>
          <p:nvSpPr>
            <p:cNvPr id="42051" name="Freeform 17"/>
            <p:cNvSpPr/>
            <p:nvPr/>
          </p:nvSpPr>
          <p:spPr>
            <a:xfrm flipV="1">
              <a:off x="6728" y="-40"/>
              <a:ext cx="3030" cy="990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2049" name="Freeform 17"/>
            <p:cNvSpPr/>
            <p:nvPr/>
          </p:nvSpPr>
          <p:spPr>
            <a:xfrm>
              <a:off x="6839" y="2843"/>
              <a:ext cx="3030" cy="990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58800" y="2760980"/>
            <a:ext cx="4090670" cy="1365250"/>
            <a:chOff x="852" y="3539"/>
            <a:chExt cx="6442" cy="2150"/>
          </a:xfrm>
        </p:grpSpPr>
        <p:grpSp>
          <p:nvGrpSpPr>
            <p:cNvPr id="10" name="组合 9"/>
            <p:cNvGrpSpPr/>
            <p:nvPr/>
          </p:nvGrpSpPr>
          <p:grpSpPr>
            <a:xfrm rot="10800000">
              <a:off x="852" y="3674"/>
              <a:ext cx="6443" cy="1857"/>
              <a:chOff x="959" y="754"/>
              <a:chExt cx="4642" cy="1338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2812" y="754"/>
                <a:ext cx="227" cy="1338"/>
                <a:chOff x="2517" y="1141"/>
                <a:chExt cx="136" cy="635"/>
              </a:xfrm>
            </p:grpSpPr>
            <p:sp>
              <p:nvSpPr>
                <p:cNvPr id="12" name="xjhgx2"/>
                <p:cNvSpPr/>
                <p:nvPr/>
              </p:nvSpPr>
              <p:spPr>
                <a:xfrm>
                  <a:off x="2517" y="1141"/>
                  <a:ext cx="136" cy="63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620" h="4408">
                      <a:moveTo>
                        <a:pt x="310" y="0"/>
                      </a:moveTo>
                      <a:lnTo>
                        <a:pt x="237" y="270"/>
                      </a:lnTo>
                      <a:lnTo>
                        <a:pt x="175" y="542"/>
                      </a:lnTo>
                      <a:lnTo>
                        <a:pt x="121" y="816"/>
                      </a:lnTo>
                      <a:lnTo>
                        <a:pt x="78" y="1091"/>
                      </a:lnTo>
                      <a:lnTo>
                        <a:pt x="44" y="1368"/>
                      </a:lnTo>
                      <a:lnTo>
                        <a:pt x="19" y="1646"/>
                      </a:lnTo>
                      <a:lnTo>
                        <a:pt x="5" y="1925"/>
                      </a:lnTo>
                      <a:lnTo>
                        <a:pt x="0" y="2204"/>
                      </a:lnTo>
                      <a:lnTo>
                        <a:pt x="5" y="2483"/>
                      </a:lnTo>
                      <a:lnTo>
                        <a:pt x="19" y="2762"/>
                      </a:lnTo>
                      <a:lnTo>
                        <a:pt x="44" y="3040"/>
                      </a:lnTo>
                      <a:lnTo>
                        <a:pt x="78" y="3317"/>
                      </a:lnTo>
                      <a:lnTo>
                        <a:pt x="121" y="3592"/>
                      </a:lnTo>
                      <a:lnTo>
                        <a:pt x="175" y="3866"/>
                      </a:lnTo>
                      <a:lnTo>
                        <a:pt x="237" y="4138"/>
                      </a:lnTo>
                      <a:lnTo>
                        <a:pt x="310" y="4408"/>
                      </a:lnTo>
                      <a:lnTo>
                        <a:pt x="310" y="4408"/>
                      </a:lnTo>
                      <a:lnTo>
                        <a:pt x="383" y="4138"/>
                      </a:lnTo>
                      <a:lnTo>
                        <a:pt x="445" y="3866"/>
                      </a:lnTo>
                      <a:lnTo>
                        <a:pt x="499" y="3592"/>
                      </a:lnTo>
                      <a:lnTo>
                        <a:pt x="542" y="3317"/>
                      </a:lnTo>
                      <a:lnTo>
                        <a:pt x="576" y="3040"/>
                      </a:lnTo>
                      <a:lnTo>
                        <a:pt x="601" y="2762"/>
                      </a:lnTo>
                      <a:lnTo>
                        <a:pt x="615" y="2483"/>
                      </a:lnTo>
                      <a:lnTo>
                        <a:pt x="620" y="2204"/>
                      </a:lnTo>
                      <a:lnTo>
                        <a:pt x="615" y="1925"/>
                      </a:lnTo>
                      <a:lnTo>
                        <a:pt x="601" y="1646"/>
                      </a:lnTo>
                      <a:lnTo>
                        <a:pt x="576" y="1368"/>
                      </a:lnTo>
                      <a:lnTo>
                        <a:pt x="542" y="1091"/>
                      </a:lnTo>
                      <a:lnTo>
                        <a:pt x="499" y="816"/>
                      </a:lnTo>
                      <a:lnTo>
                        <a:pt x="445" y="542"/>
                      </a:lnTo>
                      <a:lnTo>
                        <a:pt x="383" y="270"/>
                      </a:lnTo>
                      <a:lnTo>
                        <a:pt x="31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1FFFF">
                        <a:alpha val="100000"/>
                      </a:srgbClr>
                    </a:gs>
                    <a:gs pos="100000">
                      <a:srgbClr val="D5FFFF">
                        <a:alpha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28575" cap="flat" cmpd="sng">
                  <a:solidFill>
                    <a:srgbClr val="2D5F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3" name="直接连接符 12"/>
                <p:cNvSpPr/>
                <p:nvPr/>
              </p:nvSpPr>
              <p:spPr>
                <a:xfrm>
                  <a:off x="2585" y="1162"/>
                  <a:ext cx="0" cy="612"/>
                </a:xfrm>
                <a:prstGeom prst="line">
                  <a:avLst/>
                </a:prstGeom>
                <a:ln w="12700" cap="flat" cmpd="sng">
                  <a:solidFill>
                    <a:srgbClr val="00F8F2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4" name="Line 6"/>
              <p:cNvSpPr/>
              <p:nvPr/>
            </p:nvSpPr>
            <p:spPr>
              <a:xfrm>
                <a:off x="959" y="1412"/>
                <a:ext cx="4642" cy="3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lgDashDot"/>
                <a:miter/>
                <a:headEnd type="none" w="med" len="med"/>
                <a:tailEnd type="none" w="med" len="med"/>
              </a:ln>
            </p:spPr>
          </p:sp>
          <p:sp>
            <p:nvSpPr>
              <p:cNvPr id="15" name="Oval 25"/>
              <p:cNvSpPr>
                <a:spLocks noChangeAspect="1"/>
              </p:cNvSpPr>
              <p:nvPr/>
            </p:nvSpPr>
            <p:spPr>
              <a:xfrm>
                <a:off x="2879" y="1366"/>
                <a:ext cx="91" cy="91"/>
              </a:xfrm>
              <a:prstGeom prst="ellipse">
                <a:avLst/>
              </a:prstGeom>
              <a:solidFill>
                <a:srgbClr val="FFFF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6" name="Text Box 28"/>
              <p:cNvSpPr txBox="1"/>
              <p:nvPr/>
            </p:nvSpPr>
            <p:spPr>
              <a:xfrm>
                <a:off x="1541" y="1003"/>
                <a:ext cx="317" cy="4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i="1">
                    <a:solidFill>
                      <a:srgbClr val="0066CC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F</a:t>
                </a:r>
                <a:endParaRPr lang="en-US" altLang="zh-CN" i="1">
                  <a:solidFill>
                    <a:srgbClr val="0066CC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7" name="Oval 26"/>
              <p:cNvSpPr>
                <a:spLocks noChangeAspect="1"/>
              </p:cNvSpPr>
              <p:nvPr/>
            </p:nvSpPr>
            <p:spPr>
              <a:xfrm>
                <a:off x="1668" y="1366"/>
                <a:ext cx="78" cy="78"/>
              </a:xfrm>
              <a:prstGeom prst="ellipse">
                <a:avLst/>
              </a:prstGeom>
              <a:solidFill>
                <a:srgbClr val="FFFF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 rot="0">
              <a:off x="4486" y="4649"/>
              <a:ext cx="1749" cy="536"/>
              <a:chOff x="1723" y="1003"/>
              <a:chExt cx="1260" cy="386"/>
            </a:xfrm>
          </p:grpSpPr>
          <p:sp>
            <p:nvSpPr>
              <p:cNvPr id="20" name="Freeform 20"/>
              <p:cNvSpPr/>
              <p:nvPr/>
            </p:nvSpPr>
            <p:spPr>
              <a:xfrm flipH="1" flipV="1">
                <a:off x="1723" y="1003"/>
                <a:ext cx="1260" cy="386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" name="直接连接符 20"/>
              <p:cNvSpPr/>
              <p:nvPr/>
            </p:nvSpPr>
            <p:spPr>
              <a:xfrm flipV="1">
                <a:off x="2086" y="1207"/>
                <a:ext cx="159" cy="68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22" name="组合 21"/>
            <p:cNvGrpSpPr/>
            <p:nvPr/>
          </p:nvGrpSpPr>
          <p:grpSpPr>
            <a:xfrm rot="0">
              <a:off x="4439" y="4039"/>
              <a:ext cx="1857" cy="579"/>
              <a:chOff x="1679" y="1412"/>
              <a:chExt cx="1338" cy="417"/>
            </a:xfrm>
          </p:grpSpPr>
          <p:sp>
            <p:nvSpPr>
              <p:cNvPr id="23" name="Freeform 17"/>
              <p:cNvSpPr/>
              <p:nvPr/>
            </p:nvSpPr>
            <p:spPr>
              <a:xfrm>
                <a:off x="1679" y="1412"/>
                <a:ext cx="1338" cy="417"/>
              </a:xfrm>
              <a:custGeom>
                <a:avLst/>
                <a:gdLst>
                  <a:gd name="txL" fmla="*/ 0 w 1338"/>
                  <a:gd name="txT" fmla="*/ 0 h 417"/>
                  <a:gd name="txR" fmla="*/ 1667 w 1338"/>
                  <a:gd name="txB" fmla="*/ 536 h 417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338" h="417">
                    <a:moveTo>
                      <a:pt x="1338" y="417"/>
                    </a:moveTo>
                    <a:lnTo>
                      <a:pt x="1212" y="396"/>
                    </a:lnTo>
                    <a:lnTo>
                      <a:pt x="0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6" name="直接连接符 25"/>
              <p:cNvSpPr/>
              <p:nvPr/>
            </p:nvSpPr>
            <p:spPr>
              <a:xfrm>
                <a:off x="2109" y="1548"/>
                <a:ext cx="136" cy="46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29" name="组合 28"/>
            <p:cNvGrpSpPr/>
            <p:nvPr/>
          </p:nvGrpSpPr>
          <p:grpSpPr>
            <a:xfrm rot="0">
              <a:off x="4493" y="4618"/>
              <a:ext cx="1774" cy="1"/>
              <a:chOff x="1700" y="1411"/>
              <a:chExt cx="1278" cy="1"/>
            </a:xfrm>
          </p:grpSpPr>
          <p:sp>
            <p:nvSpPr>
              <p:cNvPr id="30" name="Line 23"/>
              <p:cNvSpPr/>
              <p:nvPr/>
            </p:nvSpPr>
            <p:spPr>
              <a:xfrm flipH="1" flipV="1">
                <a:off x="1700" y="1411"/>
                <a:ext cx="1278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" name="直接连接符 30"/>
              <p:cNvSpPr/>
              <p:nvPr/>
            </p:nvSpPr>
            <p:spPr>
              <a:xfrm>
                <a:off x="2109" y="1412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33" name="组合 32"/>
            <p:cNvGrpSpPr/>
            <p:nvPr/>
          </p:nvGrpSpPr>
          <p:grpSpPr>
            <a:xfrm rot="0">
              <a:off x="1607" y="5181"/>
              <a:ext cx="2865" cy="4"/>
              <a:chOff x="2993" y="1003"/>
              <a:chExt cx="2064" cy="3"/>
            </a:xfrm>
          </p:grpSpPr>
          <p:sp>
            <p:nvSpPr>
              <p:cNvPr id="34" name="Line 8"/>
              <p:cNvSpPr/>
              <p:nvPr/>
            </p:nvSpPr>
            <p:spPr>
              <a:xfrm flipH="1" flipV="1">
                <a:off x="2993" y="1006"/>
                <a:ext cx="2064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5" name="直接连接符 34"/>
              <p:cNvSpPr/>
              <p:nvPr/>
            </p:nvSpPr>
            <p:spPr>
              <a:xfrm>
                <a:off x="3787" y="1003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36" name="组合 35"/>
            <p:cNvGrpSpPr/>
            <p:nvPr/>
          </p:nvGrpSpPr>
          <p:grpSpPr>
            <a:xfrm rot="0">
              <a:off x="1639" y="4612"/>
              <a:ext cx="2851" cy="6"/>
              <a:chOff x="2980" y="1412"/>
              <a:chExt cx="2054" cy="4"/>
            </a:xfrm>
          </p:grpSpPr>
          <p:sp>
            <p:nvSpPr>
              <p:cNvPr id="37" name="Line 14"/>
              <p:cNvSpPr/>
              <p:nvPr/>
            </p:nvSpPr>
            <p:spPr>
              <a:xfrm flipH="1" flipV="1">
                <a:off x="2980" y="1415"/>
                <a:ext cx="2054" cy="1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8" name="直接连接符 37"/>
              <p:cNvSpPr/>
              <p:nvPr/>
            </p:nvSpPr>
            <p:spPr>
              <a:xfrm>
                <a:off x="3810" y="1412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39" name="组合 38"/>
            <p:cNvGrpSpPr/>
            <p:nvPr/>
          </p:nvGrpSpPr>
          <p:grpSpPr>
            <a:xfrm rot="0">
              <a:off x="1607" y="4051"/>
              <a:ext cx="2865" cy="0"/>
              <a:chOff x="2993" y="1820"/>
              <a:chExt cx="2064" cy="0"/>
            </a:xfrm>
          </p:grpSpPr>
          <p:sp>
            <p:nvSpPr>
              <p:cNvPr id="40" name="Line 11"/>
              <p:cNvSpPr/>
              <p:nvPr/>
            </p:nvSpPr>
            <p:spPr>
              <a:xfrm flipH="1">
                <a:off x="2993" y="1820"/>
                <a:ext cx="2064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41" name="直接连接符 40"/>
              <p:cNvSpPr/>
              <p:nvPr/>
            </p:nvSpPr>
            <p:spPr>
              <a:xfrm>
                <a:off x="3810" y="1820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sp>
          <p:nvSpPr>
            <p:cNvPr id="42" name="Freeform 17"/>
            <p:cNvSpPr/>
            <p:nvPr/>
          </p:nvSpPr>
          <p:spPr>
            <a:xfrm rot="10800000" flipV="1">
              <a:off x="3041" y="5139"/>
              <a:ext cx="1682" cy="550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3" name="Freeform 17"/>
            <p:cNvSpPr/>
            <p:nvPr/>
          </p:nvSpPr>
          <p:spPr>
            <a:xfrm rot="10800000">
              <a:off x="2979" y="3539"/>
              <a:ext cx="1682" cy="550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836795" y="-90170"/>
            <a:ext cx="3712210" cy="2102485"/>
            <a:chOff x="7617" y="-142"/>
            <a:chExt cx="5846" cy="3311"/>
          </a:xfrm>
        </p:grpSpPr>
        <p:sp>
          <p:nvSpPr>
            <p:cNvPr id="63" name="xjhgx3"/>
            <p:cNvSpPr/>
            <p:nvPr/>
          </p:nvSpPr>
          <p:spPr>
            <a:xfrm>
              <a:off x="10401" y="1155"/>
              <a:ext cx="377" cy="2014"/>
            </a:xfrm>
            <a:custGeom>
              <a:avLst/>
              <a:gdLst/>
              <a:ahLst/>
              <a:cxnLst/>
              <a:rect l="0" t="0" r="0" b="0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>
                    <a:alpha val="100000"/>
                  </a:srgbClr>
                </a:gs>
                <a:gs pos="50000">
                  <a:srgbClr val="47FFFF">
                    <a:alpha val="100000"/>
                  </a:srgbClr>
                </a:gs>
                <a:gs pos="100000">
                  <a:srgbClr val="D5FFFF">
                    <a:alpha val="100000"/>
                  </a:srgbClr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0">
              <a:off x="7617" y="-142"/>
              <a:ext cx="5846" cy="2396"/>
              <a:chOff x="2028" y="5954"/>
              <a:chExt cx="10718" cy="1885"/>
            </a:xfrm>
          </p:grpSpPr>
          <p:sp>
            <p:nvSpPr>
              <p:cNvPr id="47" name="Arc 7"/>
              <p:cNvSpPr/>
              <p:nvPr/>
            </p:nvSpPr>
            <p:spPr>
              <a:xfrm>
                <a:off x="8266" y="5954"/>
                <a:ext cx="3740" cy="79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374900" y="504825"/>
                  </a:cxn>
                  <a:cxn ang="0">
                    <a:pos x="0" y="504825"/>
                  </a:cxn>
                </a:cxnLst>
                <a:rect l="0" t="0" r="0" b="0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9" name="Line 16"/>
              <p:cNvSpPr/>
              <p:nvPr/>
            </p:nvSpPr>
            <p:spPr>
              <a:xfrm flipV="1">
                <a:off x="2028" y="7724"/>
                <a:ext cx="1071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lgDashDot"/>
                <a:headEnd type="none" w="med" len="med"/>
                <a:tailEnd type="none" w="med" len="med"/>
              </a:ln>
            </p:spPr>
          </p:sp>
          <p:grpSp>
            <p:nvGrpSpPr>
              <p:cNvPr id="50" name="组合 49"/>
              <p:cNvGrpSpPr/>
              <p:nvPr/>
            </p:nvGrpSpPr>
            <p:grpSpPr>
              <a:xfrm rot="735886">
                <a:off x="2313" y="7667"/>
                <a:ext cx="9185" cy="115"/>
                <a:chOff x="567" y="3884"/>
                <a:chExt cx="4218" cy="0"/>
              </a:xfrm>
            </p:grpSpPr>
            <p:sp>
              <p:nvSpPr>
                <p:cNvPr id="51" name="直接连接符 50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2" name="直接连接符 51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53" name="直接连接符 52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grpSp>
            <p:nvGrpSpPr>
              <p:cNvPr id="54" name="组合 53"/>
              <p:cNvGrpSpPr/>
              <p:nvPr/>
            </p:nvGrpSpPr>
            <p:grpSpPr>
              <a:xfrm rot="-735886" flipV="1">
                <a:off x="2426" y="7653"/>
                <a:ext cx="9185" cy="115"/>
                <a:chOff x="567" y="3884"/>
                <a:chExt cx="4218" cy="0"/>
              </a:xfrm>
            </p:grpSpPr>
            <p:sp>
              <p:nvSpPr>
                <p:cNvPr id="55" name="直接连接符 54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6" name="直接连接符 55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57" name="直接连接符 56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grpSp>
            <p:nvGrpSpPr>
              <p:cNvPr id="58" name="组合 57"/>
              <p:cNvGrpSpPr/>
              <p:nvPr/>
            </p:nvGrpSpPr>
            <p:grpSpPr>
              <a:xfrm>
                <a:off x="2483" y="7724"/>
                <a:ext cx="9185" cy="115"/>
                <a:chOff x="567" y="3884"/>
                <a:chExt cx="4218" cy="0"/>
              </a:xfrm>
            </p:grpSpPr>
            <p:sp>
              <p:nvSpPr>
                <p:cNvPr id="59" name="直接连接符 58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0" name="直接连接符 59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61" name="直接连接符 60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sp>
            <p:nvSpPr>
              <p:cNvPr id="62" name="Oval 122"/>
              <p:cNvSpPr/>
              <p:nvPr/>
            </p:nvSpPr>
            <p:spPr>
              <a:xfrm>
                <a:off x="7133" y="7672"/>
                <a:ext cx="113" cy="112"/>
              </a:xfrm>
              <a:prstGeom prst="ellipse">
                <a:avLst/>
              </a:prstGeom>
              <a:solidFill>
                <a:srgbClr val="CC0000"/>
              </a:solidFill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64" name="Oval 39"/>
            <p:cNvSpPr>
              <a:spLocks noChangeArrowheads="1"/>
            </p:cNvSpPr>
            <p:nvPr/>
          </p:nvSpPr>
          <p:spPr bwMode="auto">
            <a:xfrm>
              <a:off x="10514" y="2002"/>
              <a:ext cx="170" cy="170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</a:ln>
            <a:effectLst/>
          </p:spPr>
          <p:txBody>
            <a:bodyPr wrap="none" anchor="ctr"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913765" y="137795"/>
            <a:ext cx="3712210" cy="2084070"/>
            <a:chOff x="1439" y="217"/>
            <a:chExt cx="5846" cy="3282"/>
          </a:xfrm>
        </p:grpSpPr>
        <p:grpSp>
          <p:nvGrpSpPr>
            <p:cNvPr id="45" name="组合 44"/>
            <p:cNvGrpSpPr/>
            <p:nvPr/>
          </p:nvGrpSpPr>
          <p:grpSpPr>
            <a:xfrm>
              <a:off x="1439" y="217"/>
              <a:ext cx="5846" cy="3282"/>
              <a:chOff x="2028" y="5954"/>
              <a:chExt cx="10718" cy="2582"/>
            </a:xfrm>
          </p:grpSpPr>
          <p:sp>
            <p:nvSpPr>
              <p:cNvPr id="4116" name="Arc 7"/>
              <p:cNvSpPr/>
              <p:nvPr/>
            </p:nvSpPr>
            <p:spPr>
              <a:xfrm>
                <a:off x="8266" y="5954"/>
                <a:ext cx="3740" cy="79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374900" y="504825"/>
                  </a:cxn>
                  <a:cxn ang="0">
                    <a:pos x="0" y="504825"/>
                  </a:cxn>
                </a:cxnLst>
                <a:rect l="0" t="0" r="0" b="0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27" name="xjhgx2"/>
              <p:cNvSpPr/>
              <p:nvPr/>
            </p:nvSpPr>
            <p:spPr>
              <a:xfrm>
                <a:off x="7134" y="6995"/>
                <a:ext cx="673" cy="1541"/>
              </a:xfrm>
              <a:custGeom>
                <a:avLst/>
                <a:gdLst/>
                <a:ahLst/>
                <a:cxnLst/>
                <a:rect l="0" t="0" r="0" b="0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solidFill>
                <a:srgbClr val="C5FFFF"/>
              </a:soli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8" name="Line 16"/>
              <p:cNvSpPr/>
              <p:nvPr/>
            </p:nvSpPr>
            <p:spPr>
              <a:xfrm flipV="1">
                <a:off x="2028" y="7724"/>
                <a:ext cx="1071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lgDashDot"/>
                <a:headEnd type="none" w="med" len="med"/>
                <a:tailEnd type="none" w="med" len="med"/>
              </a:ln>
            </p:spPr>
          </p:sp>
          <p:grpSp>
            <p:nvGrpSpPr>
              <p:cNvPr id="4145" name="组合 4144"/>
              <p:cNvGrpSpPr/>
              <p:nvPr/>
            </p:nvGrpSpPr>
            <p:grpSpPr>
              <a:xfrm rot="735886">
                <a:off x="2313" y="7667"/>
                <a:ext cx="9185" cy="115"/>
                <a:chOff x="567" y="3884"/>
                <a:chExt cx="4218" cy="0"/>
              </a:xfrm>
            </p:grpSpPr>
            <p:sp>
              <p:nvSpPr>
                <p:cNvPr id="4146" name="直接连接符 4145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47" name="直接连接符 4146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4148" name="直接连接符 4147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grpSp>
            <p:nvGrpSpPr>
              <p:cNvPr id="4149" name="组合 4148"/>
              <p:cNvGrpSpPr/>
              <p:nvPr/>
            </p:nvGrpSpPr>
            <p:grpSpPr>
              <a:xfrm rot="-735886" flipV="1">
                <a:off x="2426" y="7653"/>
                <a:ext cx="9185" cy="115"/>
                <a:chOff x="567" y="3884"/>
                <a:chExt cx="4218" cy="0"/>
              </a:xfrm>
            </p:grpSpPr>
            <p:sp>
              <p:nvSpPr>
                <p:cNvPr id="4150" name="直接连接符 4149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51" name="直接连接符 4150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4152" name="直接连接符 4151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grpSp>
            <p:nvGrpSpPr>
              <p:cNvPr id="4144" name="组合 4143"/>
              <p:cNvGrpSpPr/>
              <p:nvPr/>
            </p:nvGrpSpPr>
            <p:grpSpPr>
              <a:xfrm>
                <a:off x="2483" y="7724"/>
                <a:ext cx="9185" cy="115"/>
                <a:chOff x="567" y="3884"/>
                <a:chExt cx="4218" cy="0"/>
              </a:xfrm>
            </p:grpSpPr>
            <p:sp>
              <p:nvSpPr>
                <p:cNvPr id="4141" name="直接连接符 4140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42" name="直接连接符 4141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4143" name="直接连接符 4142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sp>
            <p:nvSpPr>
              <p:cNvPr id="4128" name="Oval 122"/>
              <p:cNvSpPr/>
              <p:nvPr/>
            </p:nvSpPr>
            <p:spPr>
              <a:xfrm>
                <a:off x="7133" y="7672"/>
                <a:ext cx="113" cy="112"/>
              </a:xfrm>
              <a:prstGeom prst="ellipse">
                <a:avLst/>
              </a:prstGeom>
              <a:solidFill>
                <a:srgbClr val="CC0000"/>
              </a:solidFill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65" name="Oval 39"/>
            <p:cNvSpPr>
              <a:spLocks noChangeArrowheads="1"/>
            </p:cNvSpPr>
            <p:nvPr/>
          </p:nvSpPr>
          <p:spPr bwMode="auto">
            <a:xfrm>
              <a:off x="4323" y="2372"/>
              <a:ext cx="170" cy="170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8" name="xjhgx3"/>
          <p:cNvSpPr/>
          <p:nvPr/>
        </p:nvSpPr>
        <p:spPr>
          <a:xfrm>
            <a:off x="6731635" y="860425"/>
            <a:ext cx="239395" cy="1278890"/>
          </a:xfrm>
          <a:custGeom>
            <a:avLst/>
            <a:gdLst/>
            <a:ahLst/>
            <a:cxnLst/>
            <a:rect l="0" t="0" r="0" b="0"/>
            <a:pathLst>
              <a:path w="980" h="4408">
                <a:moveTo>
                  <a:pt x="980" y="0"/>
                </a:moveTo>
                <a:lnTo>
                  <a:pt x="907" y="270"/>
                </a:lnTo>
                <a:lnTo>
                  <a:pt x="845" y="542"/>
                </a:lnTo>
                <a:lnTo>
                  <a:pt x="791" y="816"/>
                </a:lnTo>
                <a:lnTo>
                  <a:pt x="748" y="1091"/>
                </a:lnTo>
                <a:lnTo>
                  <a:pt x="714" y="1368"/>
                </a:lnTo>
                <a:lnTo>
                  <a:pt x="689" y="1646"/>
                </a:lnTo>
                <a:lnTo>
                  <a:pt x="675" y="1925"/>
                </a:lnTo>
                <a:lnTo>
                  <a:pt x="670" y="2204"/>
                </a:lnTo>
                <a:lnTo>
                  <a:pt x="675" y="2483"/>
                </a:lnTo>
                <a:lnTo>
                  <a:pt x="689" y="2762"/>
                </a:lnTo>
                <a:lnTo>
                  <a:pt x="714" y="3040"/>
                </a:lnTo>
                <a:lnTo>
                  <a:pt x="748" y="3317"/>
                </a:lnTo>
                <a:lnTo>
                  <a:pt x="791" y="3592"/>
                </a:lnTo>
                <a:lnTo>
                  <a:pt x="845" y="3866"/>
                </a:lnTo>
                <a:lnTo>
                  <a:pt x="907" y="4138"/>
                </a:lnTo>
                <a:lnTo>
                  <a:pt x="980" y="4408"/>
                </a:lnTo>
                <a:lnTo>
                  <a:pt x="0" y="4408"/>
                </a:lnTo>
                <a:lnTo>
                  <a:pt x="73" y="4138"/>
                </a:lnTo>
                <a:lnTo>
                  <a:pt x="135" y="3866"/>
                </a:lnTo>
                <a:lnTo>
                  <a:pt x="189" y="3592"/>
                </a:lnTo>
                <a:lnTo>
                  <a:pt x="232" y="3317"/>
                </a:lnTo>
                <a:lnTo>
                  <a:pt x="266" y="3040"/>
                </a:lnTo>
                <a:lnTo>
                  <a:pt x="291" y="2762"/>
                </a:lnTo>
                <a:lnTo>
                  <a:pt x="305" y="2483"/>
                </a:lnTo>
                <a:lnTo>
                  <a:pt x="310" y="2204"/>
                </a:lnTo>
                <a:lnTo>
                  <a:pt x="305" y="1925"/>
                </a:lnTo>
                <a:lnTo>
                  <a:pt x="291" y="1646"/>
                </a:lnTo>
                <a:lnTo>
                  <a:pt x="266" y="1368"/>
                </a:lnTo>
                <a:lnTo>
                  <a:pt x="232" y="1091"/>
                </a:lnTo>
                <a:lnTo>
                  <a:pt x="189" y="816"/>
                </a:lnTo>
                <a:lnTo>
                  <a:pt x="135" y="542"/>
                </a:lnTo>
                <a:lnTo>
                  <a:pt x="73" y="270"/>
                </a:lnTo>
                <a:lnTo>
                  <a:pt x="0" y="0"/>
                </a:lnTo>
                <a:lnTo>
                  <a:pt x="980" y="0"/>
                </a:lnTo>
                <a:close/>
              </a:path>
            </a:pathLst>
          </a:custGeom>
          <a:gradFill rotWithShape="1">
            <a:gsLst>
              <a:gs pos="0">
                <a:srgbClr val="D5FFFF">
                  <a:alpha val="100000"/>
                </a:srgbClr>
              </a:gs>
              <a:gs pos="50000">
                <a:srgbClr val="47FFFF">
                  <a:alpha val="100000"/>
                </a:srgbClr>
              </a:gs>
              <a:gs pos="100000">
                <a:srgbClr val="D5FFFF">
                  <a:alpha val="100000"/>
                </a:srgbClr>
              </a:gs>
            </a:gsLst>
            <a:lin ang="5400000" scaled="1"/>
            <a:tileRect/>
          </a:gradFill>
          <a:ln w="28575" cap="flat" cmpd="sng">
            <a:solidFill>
              <a:srgbClr val="2D5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52" name="组合 51251"/>
          <p:cNvGrpSpPr/>
          <p:nvPr/>
        </p:nvGrpSpPr>
        <p:grpSpPr>
          <a:xfrm>
            <a:off x="1610995" y="1376363"/>
            <a:ext cx="6156325" cy="1700212"/>
            <a:chOff x="748" y="567"/>
            <a:chExt cx="3967" cy="1270"/>
          </a:xfrm>
        </p:grpSpPr>
        <p:sp>
          <p:nvSpPr>
            <p:cNvPr id="51208" name="Line 3"/>
            <p:cNvSpPr/>
            <p:nvPr/>
          </p:nvSpPr>
          <p:spPr>
            <a:xfrm>
              <a:off x="748" y="1207"/>
              <a:ext cx="3967" cy="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51209" name="xjhgx3"/>
            <p:cNvSpPr/>
            <p:nvPr/>
          </p:nvSpPr>
          <p:spPr>
            <a:xfrm>
              <a:off x="2471" y="567"/>
              <a:ext cx="249" cy="1270"/>
            </a:xfrm>
            <a:custGeom>
              <a:avLst/>
              <a:gdLst/>
              <a:ahLst/>
              <a:cxnLst/>
              <a:rect l="0" t="0" r="0" b="0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>
                    <a:alpha val="100000"/>
                  </a:srgbClr>
                </a:gs>
                <a:gs pos="50000">
                  <a:srgbClr val="47FFFF">
                    <a:alpha val="100000"/>
                  </a:srgbClr>
                </a:gs>
                <a:gs pos="100000">
                  <a:srgbClr val="D5FFFF">
                    <a:alpha val="100000"/>
                  </a:srgbClr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39" name="Oval 39"/>
            <p:cNvSpPr>
              <a:spLocks noChangeArrowheads="1"/>
            </p:cNvSpPr>
            <p:nvPr/>
          </p:nvSpPr>
          <p:spPr bwMode="auto">
            <a:xfrm>
              <a:off x="2561" y="1179"/>
              <a:ext cx="68" cy="68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234" name="Oval 22"/>
            <p:cNvSpPr>
              <a:spLocks noChangeAspect="1"/>
            </p:cNvSpPr>
            <p:nvPr/>
          </p:nvSpPr>
          <p:spPr>
            <a:xfrm>
              <a:off x="1450" y="1179"/>
              <a:ext cx="68" cy="68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76821" name="Text Box 21"/>
            <p:cNvSpPr txBox="1">
              <a:spLocks noChangeArrowheads="1"/>
            </p:cNvSpPr>
            <p:nvPr/>
          </p:nvSpPr>
          <p:spPr bwMode="auto">
            <a:xfrm>
              <a:off x="1338" y="822"/>
              <a:ext cx="386" cy="433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endParaRPr lang="en-US" altLang="zh-CN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244" name="Oval 22"/>
            <p:cNvSpPr>
              <a:spLocks noChangeAspect="1"/>
            </p:cNvSpPr>
            <p:nvPr/>
          </p:nvSpPr>
          <p:spPr>
            <a:xfrm>
              <a:off x="3674" y="1185"/>
              <a:ext cx="68" cy="68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" name="Text Box 21"/>
            <p:cNvSpPr txBox="1">
              <a:spLocks noChangeArrowheads="1"/>
            </p:cNvSpPr>
            <p:nvPr/>
          </p:nvSpPr>
          <p:spPr bwMode="auto">
            <a:xfrm>
              <a:off x="3492" y="799"/>
              <a:ext cx="386" cy="433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endParaRPr lang="en-US" altLang="zh-CN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1253" name="组合 51252"/>
          <p:cNvGrpSpPr/>
          <p:nvPr/>
        </p:nvGrpSpPr>
        <p:grpSpPr>
          <a:xfrm>
            <a:off x="2149158" y="989013"/>
            <a:ext cx="2378075" cy="2411412"/>
            <a:chOff x="1087" y="278"/>
            <a:chExt cx="1567" cy="1835"/>
          </a:xfrm>
        </p:grpSpPr>
        <p:grpSp>
          <p:nvGrpSpPr>
            <p:cNvPr id="51215" name="组合 51214"/>
            <p:cNvGrpSpPr/>
            <p:nvPr/>
          </p:nvGrpSpPr>
          <p:grpSpPr>
            <a:xfrm>
              <a:off x="1087" y="1217"/>
              <a:ext cx="1508" cy="8"/>
              <a:chOff x="1237" y="2387"/>
              <a:chExt cx="1679" cy="8"/>
            </a:xfrm>
          </p:grpSpPr>
          <p:sp>
            <p:nvSpPr>
              <p:cNvPr id="51216" name="Line 11"/>
              <p:cNvSpPr/>
              <p:nvPr/>
            </p:nvSpPr>
            <p:spPr>
              <a:xfrm>
                <a:off x="1237" y="2395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51217" name="直接连接符 51216"/>
              <p:cNvSpPr/>
              <p:nvPr/>
            </p:nvSpPr>
            <p:spPr>
              <a:xfrm flipV="1">
                <a:off x="1837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51247" name="组合 51246"/>
            <p:cNvGrpSpPr/>
            <p:nvPr/>
          </p:nvGrpSpPr>
          <p:grpSpPr>
            <a:xfrm>
              <a:off x="1274" y="1595"/>
              <a:ext cx="1380" cy="518"/>
              <a:chOff x="1577" y="1593"/>
              <a:chExt cx="1474" cy="520"/>
            </a:xfrm>
          </p:grpSpPr>
          <p:sp>
            <p:nvSpPr>
              <p:cNvPr id="51222" name="Freeform 14"/>
              <p:cNvSpPr/>
              <p:nvPr/>
            </p:nvSpPr>
            <p:spPr>
              <a:xfrm>
                <a:off x="1577" y="1593"/>
                <a:ext cx="1474" cy="520"/>
              </a:xfrm>
              <a:custGeom>
                <a:avLst/>
                <a:gdLst>
                  <a:gd name="txL" fmla="*/ 0 w 1474"/>
                  <a:gd name="txT" fmla="*/ 0 h 520"/>
                  <a:gd name="txR" fmla="*/ 1667 w 1474"/>
                  <a:gd name="txB" fmla="*/ 536 h 520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474" h="520">
                    <a:moveTo>
                      <a:pt x="0" y="520"/>
                    </a:moveTo>
                    <a:lnTo>
                      <a:pt x="1474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223" name="直接连接符 51222"/>
              <p:cNvSpPr/>
              <p:nvPr/>
            </p:nvSpPr>
            <p:spPr>
              <a:xfrm flipV="1">
                <a:off x="1930" y="1916"/>
                <a:ext cx="196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51246" name="组合 51245"/>
            <p:cNvGrpSpPr/>
            <p:nvPr/>
          </p:nvGrpSpPr>
          <p:grpSpPr>
            <a:xfrm>
              <a:off x="1211" y="278"/>
              <a:ext cx="1379" cy="518"/>
              <a:chOff x="1509" y="271"/>
              <a:chExt cx="1474" cy="520"/>
            </a:xfrm>
          </p:grpSpPr>
          <p:sp>
            <p:nvSpPr>
              <p:cNvPr id="51225" name="Freeform 17"/>
              <p:cNvSpPr/>
              <p:nvPr/>
            </p:nvSpPr>
            <p:spPr>
              <a:xfrm>
                <a:off x="1509" y="271"/>
                <a:ext cx="1474" cy="520"/>
              </a:xfrm>
              <a:custGeom>
                <a:avLst/>
                <a:gdLst>
                  <a:gd name="txL" fmla="*/ 0 w 1474"/>
                  <a:gd name="txT" fmla="*/ 0 h 520"/>
                  <a:gd name="txR" fmla="*/ 1667 w 1474"/>
                  <a:gd name="txB" fmla="*/ 536 h 520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474" h="520">
                    <a:moveTo>
                      <a:pt x="0" y="0"/>
                    </a:moveTo>
                    <a:lnTo>
                      <a:pt x="1474" y="52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226" name="直接连接符 51225"/>
              <p:cNvSpPr/>
              <p:nvPr/>
            </p:nvSpPr>
            <p:spPr>
              <a:xfrm>
                <a:off x="1906" y="406"/>
                <a:ext cx="174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51254" name="组合 51253"/>
          <p:cNvGrpSpPr/>
          <p:nvPr/>
        </p:nvGrpSpPr>
        <p:grpSpPr>
          <a:xfrm>
            <a:off x="4419283" y="1683606"/>
            <a:ext cx="2479675" cy="1035492"/>
            <a:chOff x="2588" y="807"/>
            <a:chExt cx="1562" cy="798"/>
          </a:xfrm>
        </p:grpSpPr>
        <p:grpSp>
          <p:nvGrpSpPr>
            <p:cNvPr id="51212" name="组合 51211"/>
            <p:cNvGrpSpPr/>
            <p:nvPr/>
          </p:nvGrpSpPr>
          <p:grpSpPr>
            <a:xfrm>
              <a:off x="2598" y="807"/>
              <a:ext cx="1507" cy="2"/>
              <a:chOff x="1229" y="1987"/>
              <a:chExt cx="1679" cy="2"/>
            </a:xfrm>
          </p:grpSpPr>
          <p:sp>
            <p:nvSpPr>
              <p:cNvPr id="51213" name="Line 5"/>
              <p:cNvSpPr/>
              <p:nvPr/>
            </p:nvSpPr>
            <p:spPr>
              <a:xfrm>
                <a:off x="1229" y="1987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51214" name="直接连接符 51213"/>
              <p:cNvSpPr/>
              <p:nvPr/>
            </p:nvSpPr>
            <p:spPr>
              <a:xfrm flipV="1">
                <a:off x="1846" y="1989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51218" name="组合 51217"/>
            <p:cNvGrpSpPr/>
            <p:nvPr/>
          </p:nvGrpSpPr>
          <p:grpSpPr>
            <a:xfrm>
              <a:off x="2642" y="1604"/>
              <a:ext cx="1508" cy="1"/>
              <a:chOff x="1219" y="2804"/>
              <a:chExt cx="1679" cy="1"/>
            </a:xfrm>
          </p:grpSpPr>
          <p:sp>
            <p:nvSpPr>
              <p:cNvPr id="51219" name="Line 8"/>
              <p:cNvSpPr/>
              <p:nvPr/>
            </p:nvSpPr>
            <p:spPr>
              <a:xfrm>
                <a:off x="1219" y="2804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51220" name="直接连接符 51219"/>
              <p:cNvSpPr/>
              <p:nvPr/>
            </p:nvSpPr>
            <p:spPr>
              <a:xfrm flipV="1">
                <a:off x="1905" y="2805"/>
                <a:ext cx="135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51227" name="组合 51226"/>
            <p:cNvGrpSpPr/>
            <p:nvPr/>
          </p:nvGrpSpPr>
          <p:grpSpPr>
            <a:xfrm>
              <a:off x="2588" y="1217"/>
              <a:ext cx="1508" cy="9"/>
              <a:chOff x="2908" y="2387"/>
              <a:chExt cx="1679" cy="9"/>
            </a:xfrm>
          </p:grpSpPr>
          <p:sp>
            <p:nvSpPr>
              <p:cNvPr id="51228" name="Line 20"/>
              <p:cNvSpPr/>
              <p:nvPr/>
            </p:nvSpPr>
            <p:spPr>
              <a:xfrm>
                <a:off x="2908" y="2396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51229" name="直接连接符 51228"/>
              <p:cNvSpPr/>
              <p:nvPr/>
            </p:nvSpPr>
            <p:spPr>
              <a:xfrm flipV="1">
                <a:off x="3583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51290" name="组合 51289"/>
          <p:cNvGrpSpPr/>
          <p:nvPr/>
        </p:nvGrpSpPr>
        <p:grpSpPr>
          <a:xfrm>
            <a:off x="4490720" y="1709738"/>
            <a:ext cx="1800225" cy="1008062"/>
            <a:chOff x="2562" y="777"/>
            <a:chExt cx="1134" cy="635"/>
          </a:xfrm>
        </p:grpSpPr>
        <p:sp>
          <p:nvSpPr>
            <p:cNvPr id="51231" name="直接连接符 51230"/>
            <p:cNvSpPr/>
            <p:nvPr/>
          </p:nvSpPr>
          <p:spPr>
            <a:xfrm flipV="1">
              <a:off x="2562" y="1102"/>
              <a:ext cx="1112" cy="31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51232" name="直接连接符 51231"/>
            <p:cNvSpPr/>
            <p:nvPr/>
          </p:nvSpPr>
          <p:spPr>
            <a:xfrm>
              <a:off x="2583" y="777"/>
              <a:ext cx="1068" cy="317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51233" name="直接连接符 51232"/>
            <p:cNvSpPr/>
            <p:nvPr/>
          </p:nvSpPr>
          <p:spPr>
            <a:xfrm>
              <a:off x="2626" y="1102"/>
              <a:ext cx="107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51250" name="任意多边形 51249"/>
          <p:cNvSpPr/>
          <p:nvPr/>
        </p:nvSpPr>
        <p:spPr>
          <a:xfrm rot="-6123047">
            <a:off x="5434330" y="1724025"/>
            <a:ext cx="287338" cy="250825"/>
          </a:xfrm>
          <a:custGeom>
            <a:avLst/>
            <a:gdLst/>
            <a:ahLst/>
            <a:cxnLst/>
            <a:rect l="0" t="0" r="0" b="0"/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triangle" w="med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51" name="任意多边形 51250"/>
          <p:cNvSpPr/>
          <p:nvPr/>
        </p:nvSpPr>
        <p:spPr>
          <a:xfrm rot="-15368339" flipV="1">
            <a:off x="5565458" y="2455863"/>
            <a:ext cx="323850" cy="214312"/>
          </a:xfrm>
          <a:custGeom>
            <a:avLst/>
            <a:gdLst/>
            <a:ahLst/>
            <a:cxnLst/>
            <a:rect l="0" t="0" r="0" b="0"/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triangle" w="med" len="lg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6431" name="组合 16430"/>
          <p:cNvGrpSpPr/>
          <p:nvPr/>
        </p:nvGrpSpPr>
        <p:grpSpPr>
          <a:xfrm>
            <a:off x="3810000" y="2919413"/>
            <a:ext cx="5759450" cy="2016125"/>
            <a:chOff x="1179" y="1752"/>
            <a:chExt cx="3628" cy="1270"/>
          </a:xfrm>
        </p:grpSpPr>
        <p:sp>
          <p:nvSpPr>
            <p:cNvPr id="16387" name="Line 3"/>
            <p:cNvSpPr/>
            <p:nvPr/>
          </p:nvSpPr>
          <p:spPr>
            <a:xfrm>
              <a:off x="1179" y="2395"/>
              <a:ext cx="362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16413" name="xjhgx3"/>
            <p:cNvSpPr/>
            <p:nvPr/>
          </p:nvSpPr>
          <p:spPr>
            <a:xfrm>
              <a:off x="2563" y="1752"/>
              <a:ext cx="249" cy="1270"/>
            </a:xfrm>
            <a:custGeom>
              <a:avLst/>
              <a:gdLst/>
              <a:ahLst/>
              <a:cxnLst/>
              <a:rect l="0" t="0" r="0" b="0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>
                    <a:alpha val="100000"/>
                  </a:srgbClr>
                </a:gs>
                <a:gs pos="50000">
                  <a:srgbClr val="47FFFF">
                    <a:alpha val="100000"/>
                  </a:srgbClr>
                </a:gs>
                <a:gs pos="100000">
                  <a:srgbClr val="D5FFFF">
                    <a:alpha val="100000"/>
                  </a:srgbClr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Oval 39"/>
            <p:cNvSpPr>
              <a:spLocks noChangeArrowheads="1"/>
            </p:cNvSpPr>
            <p:nvPr/>
          </p:nvSpPr>
          <p:spPr bwMode="auto">
            <a:xfrm>
              <a:off x="2653" y="2364"/>
              <a:ext cx="68" cy="68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6429" name="组合 16428"/>
          <p:cNvGrpSpPr/>
          <p:nvPr/>
        </p:nvGrpSpPr>
        <p:grpSpPr>
          <a:xfrm>
            <a:off x="2098675" y="1938655"/>
            <a:ext cx="5130800" cy="2997200"/>
            <a:chOff x="1219" y="1451"/>
            <a:chExt cx="3368" cy="1888"/>
          </a:xfrm>
        </p:grpSpPr>
        <p:grpSp>
          <p:nvGrpSpPr>
            <p:cNvPr id="16426" name="组合 16425"/>
            <p:cNvGrpSpPr/>
            <p:nvPr/>
          </p:nvGrpSpPr>
          <p:grpSpPr>
            <a:xfrm>
              <a:off x="1229" y="1979"/>
              <a:ext cx="1679" cy="8"/>
              <a:chOff x="1229" y="1979"/>
              <a:chExt cx="1679" cy="8"/>
            </a:xfrm>
          </p:grpSpPr>
          <p:sp>
            <p:nvSpPr>
              <p:cNvPr id="16409" name="Line 5"/>
              <p:cNvSpPr/>
              <p:nvPr/>
            </p:nvSpPr>
            <p:spPr>
              <a:xfrm>
                <a:off x="1229" y="1987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17" name="直接连接符 16416"/>
              <p:cNvSpPr/>
              <p:nvPr/>
            </p:nvSpPr>
            <p:spPr>
              <a:xfrm flipV="1">
                <a:off x="1837" y="1979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427" name="组合 16426"/>
            <p:cNvGrpSpPr/>
            <p:nvPr/>
          </p:nvGrpSpPr>
          <p:grpSpPr>
            <a:xfrm>
              <a:off x="1237" y="2387"/>
              <a:ext cx="1679" cy="8"/>
              <a:chOff x="1237" y="2387"/>
              <a:chExt cx="1679" cy="8"/>
            </a:xfrm>
          </p:grpSpPr>
          <p:sp>
            <p:nvSpPr>
              <p:cNvPr id="16405" name="Line 11"/>
              <p:cNvSpPr/>
              <p:nvPr/>
            </p:nvSpPr>
            <p:spPr>
              <a:xfrm>
                <a:off x="1237" y="2395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18" name="直接连接符 16417"/>
              <p:cNvSpPr/>
              <p:nvPr/>
            </p:nvSpPr>
            <p:spPr>
              <a:xfrm flipV="1">
                <a:off x="1837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428" name="组合 16427"/>
            <p:cNvGrpSpPr/>
            <p:nvPr/>
          </p:nvGrpSpPr>
          <p:grpSpPr>
            <a:xfrm>
              <a:off x="1219" y="2795"/>
              <a:ext cx="1679" cy="9"/>
              <a:chOff x="1219" y="2795"/>
              <a:chExt cx="1679" cy="9"/>
            </a:xfrm>
          </p:grpSpPr>
          <p:sp>
            <p:nvSpPr>
              <p:cNvPr id="16407" name="Line 8"/>
              <p:cNvSpPr/>
              <p:nvPr/>
            </p:nvSpPr>
            <p:spPr>
              <a:xfrm>
                <a:off x="1219" y="2804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19" name="直接连接符 16418"/>
              <p:cNvSpPr/>
              <p:nvPr/>
            </p:nvSpPr>
            <p:spPr>
              <a:xfrm flipV="1">
                <a:off x="1905" y="2795"/>
                <a:ext cx="135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424" name="组合 16423"/>
            <p:cNvGrpSpPr/>
            <p:nvPr/>
          </p:nvGrpSpPr>
          <p:grpSpPr>
            <a:xfrm>
              <a:off x="2857" y="1451"/>
              <a:ext cx="1667" cy="536"/>
              <a:chOff x="2857" y="1451"/>
              <a:chExt cx="1667" cy="536"/>
            </a:xfrm>
          </p:grpSpPr>
          <p:sp>
            <p:nvSpPr>
              <p:cNvPr id="16403" name="Freeform 14"/>
              <p:cNvSpPr/>
              <p:nvPr/>
            </p:nvSpPr>
            <p:spPr>
              <a:xfrm>
                <a:off x="2857" y="1451"/>
                <a:ext cx="1667" cy="536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0" name="直接连接符 16419"/>
              <p:cNvSpPr/>
              <p:nvPr/>
            </p:nvSpPr>
            <p:spPr>
              <a:xfrm flipV="1">
                <a:off x="3356" y="1774"/>
                <a:ext cx="204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425" name="组合 16424"/>
            <p:cNvGrpSpPr/>
            <p:nvPr/>
          </p:nvGrpSpPr>
          <p:grpSpPr>
            <a:xfrm>
              <a:off x="2902" y="2803"/>
              <a:ext cx="1667" cy="536"/>
              <a:chOff x="2902" y="2803"/>
              <a:chExt cx="1667" cy="536"/>
            </a:xfrm>
          </p:grpSpPr>
          <p:sp>
            <p:nvSpPr>
              <p:cNvPr id="16401" name="Freeform 17"/>
              <p:cNvSpPr/>
              <p:nvPr/>
            </p:nvSpPr>
            <p:spPr>
              <a:xfrm flipV="1">
                <a:off x="2902" y="2803"/>
                <a:ext cx="1667" cy="536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1" name="直接连接符 16420"/>
              <p:cNvSpPr/>
              <p:nvPr/>
            </p:nvSpPr>
            <p:spPr>
              <a:xfrm>
                <a:off x="3447" y="2954"/>
                <a:ext cx="181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16423" name="组合 16422"/>
            <p:cNvGrpSpPr/>
            <p:nvPr/>
          </p:nvGrpSpPr>
          <p:grpSpPr>
            <a:xfrm>
              <a:off x="2908" y="2387"/>
              <a:ext cx="1679" cy="9"/>
              <a:chOff x="2908" y="2387"/>
              <a:chExt cx="1679" cy="9"/>
            </a:xfrm>
          </p:grpSpPr>
          <p:sp>
            <p:nvSpPr>
              <p:cNvPr id="16399" name="Line 20"/>
              <p:cNvSpPr/>
              <p:nvPr/>
            </p:nvSpPr>
            <p:spPr>
              <a:xfrm>
                <a:off x="2908" y="2396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22" name="直接连接符 16421"/>
              <p:cNvSpPr/>
              <p:nvPr/>
            </p:nvSpPr>
            <p:spPr>
              <a:xfrm flipV="1">
                <a:off x="3583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16437" name="组合 16436"/>
          <p:cNvGrpSpPr/>
          <p:nvPr/>
        </p:nvGrpSpPr>
        <p:grpSpPr>
          <a:xfrm>
            <a:off x="2584133" y="3799205"/>
            <a:ext cx="1908175" cy="1331913"/>
            <a:chOff x="1655" y="1979"/>
            <a:chExt cx="1202" cy="839"/>
          </a:xfrm>
        </p:grpSpPr>
        <p:sp>
          <p:nvSpPr>
            <p:cNvPr id="16433" name="直接连接符 16432"/>
            <p:cNvSpPr/>
            <p:nvPr/>
          </p:nvSpPr>
          <p:spPr>
            <a:xfrm flipH="1" flipV="1">
              <a:off x="1678" y="2409"/>
              <a:ext cx="1179" cy="40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435" name="直接连接符 16434"/>
            <p:cNvSpPr/>
            <p:nvPr/>
          </p:nvSpPr>
          <p:spPr>
            <a:xfrm flipH="1">
              <a:off x="1678" y="1979"/>
              <a:ext cx="1157" cy="40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436" name="直接连接符 16435"/>
            <p:cNvSpPr/>
            <p:nvPr/>
          </p:nvSpPr>
          <p:spPr>
            <a:xfrm flipH="1">
              <a:off x="1655" y="2409"/>
              <a:ext cx="113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16394" name="Oval 22"/>
          <p:cNvSpPr>
            <a:spLocks noChangeAspect="1"/>
          </p:cNvSpPr>
          <p:nvPr/>
        </p:nvSpPr>
        <p:spPr>
          <a:xfrm>
            <a:off x="2584133" y="4410393"/>
            <a:ext cx="107950" cy="107950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2394903" y="4011930"/>
            <a:ext cx="612775" cy="39878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 sz="2000" b="1" i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6449" name="组合 16448"/>
          <p:cNvGrpSpPr/>
          <p:nvPr/>
        </p:nvGrpSpPr>
        <p:grpSpPr>
          <a:xfrm>
            <a:off x="5895658" y="4011931"/>
            <a:ext cx="612775" cy="506413"/>
            <a:chOff x="3719" y="1773"/>
            <a:chExt cx="386" cy="319"/>
          </a:xfrm>
        </p:grpSpPr>
        <p:sp>
          <p:nvSpPr>
            <p:cNvPr id="16447" name="椭圆 16446"/>
            <p:cNvSpPr/>
            <p:nvPr/>
          </p:nvSpPr>
          <p:spPr>
            <a:xfrm>
              <a:off x="3878" y="2024"/>
              <a:ext cx="68" cy="68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CC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Text Box 21"/>
            <p:cNvSpPr txBox="1">
              <a:spLocks noChangeArrowheads="1"/>
            </p:cNvSpPr>
            <p:nvPr/>
          </p:nvSpPr>
          <p:spPr bwMode="auto">
            <a:xfrm>
              <a:off x="3719" y="1773"/>
              <a:ext cx="386" cy="251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0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1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1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1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4" grpId="0" bldLvl="0" animBg="1"/>
      <p:bldP spid="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93725" y="1180148"/>
            <a:ext cx="7956550" cy="3095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spcBef>
                <a:spcPct val="20000"/>
              </a:spcBef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．</a:t>
            </a: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两种透镜：凸透镜和凹透镜；</a:t>
            </a:r>
            <a:endParaRPr lang="en-US" altLang="zh-CN" sz="280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>
              <a:spcBef>
                <a:spcPct val="20000"/>
              </a:spcBef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．几个基本概念</a:t>
            </a:r>
            <a:r>
              <a:rPr lang="en-US" altLang="zh-CN" sz="28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: </a:t>
            </a: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光心、主光轴、焦点、焦距；</a:t>
            </a:r>
            <a:endParaRPr lang="zh-CN" altLang="en-US" sz="28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>
              <a:spcBef>
                <a:spcPct val="20000"/>
              </a:spcBef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．透镜对光线的作用：</a:t>
            </a:r>
            <a:r>
              <a:rPr lang="en-US" altLang="zh-CN" sz="28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280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>
              <a:lnSpc>
                <a:spcPct val="120000"/>
              </a:lnSpc>
              <a:spcBef>
                <a:spcPct val="20000"/>
              </a:spcBef>
              <a:buFont typeface="Wingdings" panose="05000000000000000000" pitchFamily="2" charset="2"/>
              <a:buNone/>
            </a:pP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  　凸透镜对光线有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会聚</a:t>
            </a: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作用</a:t>
            </a:r>
            <a:r>
              <a:rPr lang="en-US" altLang="zh-CN" sz="28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 又叫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会聚透镜</a:t>
            </a: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8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>
              <a:lnSpc>
                <a:spcPct val="120000"/>
              </a:lnSpc>
              <a:spcBef>
                <a:spcPct val="20000"/>
              </a:spcBef>
              <a:buFont typeface="Wingdings" panose="05000000000000000000" pitchFamily="2" charset="2"/>
              <a:buNone/>
            </a:pP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  　凹透镜对光线有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发散</a:t>
            </a: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作用</a:t>
            </a:r>
            <a:r>
              <a:rPr lang="en-US" altLang="zh-CN" sz="28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 又叫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发散透镜</a:t>
            </a:r>
            <a:r>
              <a:rPr lang="zh-CN" altLang="en-US" sz="28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8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9461" name="图片 19460" descr="凹透镜发散作用实验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09490" y="4276090"/>
            <a:ext cx="3205163" cy="1946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3" name="图片 19462" descr="凸透镜会聚作用实验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963" y="4275773"/>
            <a:ext cx="3168650" cy="1949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4" name="矩形 19463"/>
          <p:cNvSpPr/>
          <p:nvPr/>
        </p:nvSpPr>
        <p:spPr>
          <a:xfrm>
            <a:off x="1224280" y="187960"/>
            <a:ext cx="1554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小结：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矩形 19463"/>
          <p:cNvSpPr/>
          <p:nvPr/>
        </p:nvSpPr>
        <p:spPr>
          <a:xfrm>
            <a:off x="579755" y="3426460"/>
            <a:ext cx="5212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凹透镜的三条特殊光线：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2765" y="4185285"/>
            <a:ext cx="7163435" cy="1641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40000"/>
              </a:lnSpc>
              <a:buClr>
                <a:schemeClr val="bg1"/>
              </a:buClr>
            </a:pP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过光心不改变方向。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40000"/>
              </a:lnSpc>
              <a:buClr>
                <a:schemeClr val="bg1"/>
              </a:buClr>
            </a:pP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平行于主光轴入射，出射光线反向延长线过焦点。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40000"/>
              </a:lnSpc>
              <a:buClr>
                <a:schemeClr val="bg1"/>
              </a:buClr>
            </a:pP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3.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入射光线指向异侧焦点，出射光线平行于主光轴。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2765" y="845185"/>
            <a:ext cx="5212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凸透镜的三条特殊光线：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32765" y="1490345"/>
            <a:ext cx="5639435" cy="1641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40000"/>
              </a:lnSpc>
              <a:buClr>
                <a:schemeClr val="bg1"/>
              </a:buClr>
            </a:pP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过光心不改变方向。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40000"/>
              </a:lnSpc>
              <a:buClr>
                <a:schemeClr val="bg1"/>
              </a:buClr>
            </a:pP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平行于主光轴入射，出射光线过焦点。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40000"/>
              </a:lnSpc>
              <a:buClr>
                <a:schemeClr val="bg1"/>
              </a:buClr>
            </a:pP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3.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从焦点入射，出射光线平行于主光轴。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097395" y="307340"/>
            <a:ext cx="1554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重点！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文本框 45"/>
          <p:cNvSpPr txBox="1"/>
          <p:nvPr/>
        </p:nvSpPr>
        <p:spPr>
          <a:xfrm>
            <a:off x="737235" y="989330"/>
            <a:ext cx="80568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课本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P93 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题。</a:t>
            </a:r>
            <a:endParaRPr lang="zh-CN" altLang="en-US" sz="3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464" name="矩形 19463"/>
          <p:cNvSpPr/>
          <p:nvPr/>
        </p:nvSpPr>
        <p:spPr>
          <a:xfrm>
            <a:off x="1376680" y="186690"/>
            <a:ext cx="1554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0675" y="908050"/>
            <a:ext cx="8243888" cy="17068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太阳本身就是一个巨大的光源，当太阳光射到地面时，我们就可以把它看做平行光。那么同学们能不能想办法利用太阳光粗测凸透镜的焦距呢？</a:t>
            </a:r>
            <a:endParaRPr lang="zh-CN" altLang="zh-CN" sz="28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凸透镜会聚.MPG">
            <a:hlinkClick r:id="" action="ppaction://media"/>
          </p:cNvPr>
          <p:cNvPicPr>
            <a:picLocks noRot="1"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035493" y="2710815"/>
            <a:ext cx="5329237" cy="3422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4" name="矩形 19463"/>
          <p:cNvSpPr/>
          <p:nvPr/>
        </p:nvSpPr>
        <p:spPr>
          <a:xfrm>
            <a:off x="1376680" y="186690"/>
            <a:ext cx="1554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Box 2"/>
          <p:cNvSpPr txBox="1"/>
          <p:nvPr/>
        </p:nvSpPr>
        <p:spPr>
          <a:xfrm>
            <a:off x="773748" y="1038543"/>
            <a:ext cx="7596187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．图中画出的两条折射光线，哪条是平行于主光轴的入射光线的折射光线？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8968" y="5537200"/>
            <a:ext cx="77406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zh-CN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折射光线反向延长，通过焦点的是正确的折射光线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zh-CN" sz="28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39" name="直接连接符 44038"/>
          <p:cNvSpPr/>
          <p:nvPr/>
        </p:nvSpPr>
        <p:spPr>
          <a:xfrm flipH="1">
            <a:off x="2303463" y="3633788"/>
            <a:ext cx="2016125" cy="649287"/>
          </a:xfrm>
          <a:prstGeom prst="line">
            <a:avLst/>
          </a:prstGeom>
          <a:ln w="28575" cap="flat" cmpd="sng">
            <a:solidFill>
              <a:srgbClr val="CC00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4058" name="组合 44057"/>
          <p:cNvGrpSpPr/>
          <p:nvPr/>
        </p:nvGrpSpPr>
        <p:grpSpPr>
          <a:xfrm>
            <a:off x="1511300" y="2698750"/>
            <a:ext cx="5759450" cy="2592388"/>
            <a:chOff x="952" y="1616"/>
            <a:chExt cx="3628" cy="1633"/>
          </a:xfrm>
        </p:grpSpPr>
        <p:sp>
          <p:nvSpPr>
            <p:cNvPr id="44041" name="Line 3"/>
            <p:cNvSpPr/>
            <p:nvPr/>
          </p:nvSpPr>
          <p:spPr>
            <a:xfrm>
              <a:off x="952" y="2622"/>
              <a:ext cx="3628" cy="0"/>
            </a:xfrm>
            <a:prstGeom prst="line">
              <a:avLst/>
            </a:prstGeom>
            <a:ln w="28575" cap="flat" cmpd="sng">
              <a:solidFill>
                <a:schemeClr val="tx2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44042" name="xjhgx3"/>
            <p:cNvSpPr/>
            <p:nvPr/>
          </p:nvSpPr>
          <p:spPr>
            <a:xfrm>
              <a:off x="2586" y="1979"/>
              <a:ext cx="249" cy="1270"/>
            </a:xfrm>
            <a:custGeom>
              <a:avLst/>
              <a:gdLst/>
              <a:ahLst/>
              <a:cxnLst/>
              <a:rect l="0" t="0" r="0" b="0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>
                    <a:alpha val="100000"/>
                  </a:srgbClr>
                </a:gs>
                <a:gs pos="50000">
                  <a:srgbClr val="47FFFF">
                    <a:alpha val="100000"/>
                  </a:srgbClr>
                </a:gs>
                <a:gs pos="100000">
                  <a:srgbClr val="D5FFFF">
                    <a:alpha val="100000"/>
                  </a:srgbClr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43" name="Oval 39"/>
            <p:cNvSpPr/>
            <p:nvPr/>
          </p:nvSpPr>
          <p:spPr>
            <a:xfrm>
              <a:off x="1406" y="2591"/>
              <a:ext cx="68" cy="68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44052" name="组合 44051"/>
            <p:cNvGrpSpPr/>
            <p:nvPr/>
          </p:nvGrpSpPr>
          <p:grpSpPr>
            <a:xfrm>
              <a:off x="1270" y="2205"/>
              <a:ext cx="1429" cy="0"/>
              <a:chOff x="1292" y="2205"/>
              <a:chExt cx="1429" cy="0"/>
            </a:xfrm>
          </p:grpSpPr>
          <p:sp>
            <p:nvSpPr>
              <p:cNvPr id="44046" name="直接连接符 44045"/>
              <p:cNvSpPr/>
              <p:nvPr/>
            </p:nvSpPr>
            <p:spPr>
              <a:xfrm>
                <a:off x="1292" y="2205"/>
                <a:ext cx="1429" cy="0"/>
              </a:xfrm>
              <a:prstGeom prst="line">
                <a:avLst/>
              </a:prstGeom>
              <a:ln w="28575" cap="flat" cmpd="sng">
                <a:solidFill>
                  <a:schemeClr val="tx2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4049" name="直接连接符 44048"/>
              <p:cNvSpPr/>
              <p:nvPr/>
            </p:nvSpPr>
            <p:spPr>
              <a:xfrm>
                <a:off x="1814" y="2205"/>
                <a:ext cx="136" cy="0"/>
              </a:xfrm>
              <a:prstGeom prst="line">
                <a:avLst/>
              </a:prstGeom>
              <a:ln w="28575" cap="flat" cmpd="sng">
                <a:solidFill>
                  <a:schemeClr val="tx2"/>
                </a:solidFill>
                <a:prstDash val="solid"/>
                <a:headEnd type="none" w="med" len="med"/>
                <a:tailEnd type="triangle" w="med" len="lg"/>
              </a:ln>
            </p:spPr>
          </p:sp>
        </p:grpSp>
        <p:grpSp>
          <p:nvGrpSpPr>
            <p:cNvPr id="44051" name="组合 44050"/>
            <p:cNvGrpSpPr/>
            <p:nvPr/>
          </p:nvGrpSpPr>
          <p:grpSpPr>
            <a:xfrm>
              <a:off x="2699" y="1616"/>
              <a:ext cx="1021" cy="589"/>
              <a:chOff x="2721" y="1616"/>
              <a:chExt cx="1021" cy="589"/>
            </a:xfrm>
          </p:grpSpPr>
          <p:sp>
            <p:nvSpPr>
              <p:cNvPr id="44047" name="直接连接符 44046"/>
              <p:cNvSpPr/>
              <p:nvPr/>
            </p:nvSpPr>
            <p:spPr>
              <a:xfrm flipV="1">
                <a:off x="2721" y="1616"/>
                <a:ext cx="1021" cy="589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4050" name="直接连接符 44049"/>
              <p:cNvSpPr/>
              <p:nvPr/>
            </p:nvSpPr>
            <p:spPr>
              <a:xfrm flipV="1">
                <a:off x="3039" y="1979"/>
                <a:ext cx="90" cy="4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lg"/>
              </a:ln>
            </p:spPr>
          </p:sp>
        </p:grpSp>
        <p:grpSp>
          <p:nvGrpSpPr>
            <p:cNvPr id="44055" name="组合 44054"/>
            <p:cNvGrpSpPr/>
            <p:nvPr/>
          </p:nvGrpSpPr>
          <p:grpSpPr>
            <a:xfrm>
              <a:off x="2699" y="1797"/>
              <a:ext cx="1202" cy="408"/>
              <a:chOff x="2699" y="1797"/>
              <a:chExt cx="1202" cy="408"/>
            </a:xfrm>
          </p:grpSpPr>
          <p:sp>
            <p:nvSpPr>
              <p:cNvPr id="44053" name="直接连接符 44052"/>
              <p:cNvSpPr/>
              <p:nvPr/>
            </p:nvSpPr>
            <p:spPr>
              <a:xfrm flipV="1">
                <a:off x="2699" y="1797"/>
                <a:ext cx="1202" cy="408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4054" name="直接连接符 44053"/>
              <p:cNvSpPr/>
              <p:nvPr/>
            </p:nvSpPr>
            <p:spPr>
              <a:xfrm flipV="1">
                <a:off x="3175" y="2001"/>
                <a:ext cx="113" cy="46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headEnd type="none" w="med" len="med"/>
                <a:tailEnd type="triangle" w="med" len="lg"/>
              </a:ln>
            </p:spPr>
          </p:sp>
        </p:grpSp>
      </p:grpSp>
      <p:sp>
        <p:nvSpPr>
          <p:cNvPr id="44045" name="直接连接符 44044"/>
          <p:cNvSpPr/>
          <p:nvPr/>
        </p:nvSpPr>
        <p:spPr>
          <a:xfrm flipH="1">
            <a:off x="3059113" y="3598863"/>
            <a:ext cx="1260475" cy="684212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9464" name="矩形 19463"/>
          <p:cNvSpPr/>
          <p:nvPr/>
        </p:nvSpPr>
        <p:spPr>
          <a:xfrm>
            <a:off x="1376680" y="186690"/>
            <a:ext cx="1554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未知"/>
          <p:cNvSpPr/>
          <p:nvPr/>
        </p:nvSpPr>
        <p:spPr>
          <a:xfrm>
            <a:off x="7327265" y="5267960"/>
            <a:ext cx="1905000" cy="9906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4" y="192"/>
              </a:cxn>
              <a:cxn ang="0">
                <a:pos x="192" y="336"/>
              </a:cxn>
              <a:cxn ang="0">
                <a:pos x="144" y="480"/>
              </a:cxn>
              <a:cxn ang="0">
                <a:pos x="0" y="624"/>
              </a:cxn>
              <a:cxn ang="0">
                <a:pos x="1200" y="576"/>
              </a:cxn>
              <a:cxn ang="0">
                <a:pos x="1152" y="192"/>
              </a:cxn>
              <a:cxn ang="0">
                <a:pos x="0" y="0"/>
              </a:cxn>
            </a:cxnLst>
            <a:rect l="0" t="0" r="0" b="0"/>
            <a:pathLst>
              <a:path w="1200" h="624">
                <a:moveTo>
                  <a:pt x="0" y="0"/>
                </a:moveTo>
                <a:lnTo>
                  <a:pt x="144" y="192"/>
                </a:lnTo>
                <a:lnTo>
                  <a:pt x="192" y="336"/>
                </a:lnTo>
                <a:lnTo>
                  <a:pt x="144" y="480"/>
                </a:lnTo>
                <a:lnTo>
                  <a:pt x="0" y="624"/>
                </a:lnTo>
                <a:lnTo>
                  <a:pt x="1200" y="576"/>
                </a:lnTo>
                <a:lnTo>
                  <a:pt x="1152" y="19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>
              <a:solidFill>
                <a:srgbClr val="FFFFCC"/>
              </a:solidFill>
            </a:endParaRPr>
          </a:p>
        </p:txBody>
      </p:sp>
      <p:sp>
        <p:nvSpPr>
          <p:cNvPr id="35842" name="Text Box 3"/>
          <p:cNvSpPr txBox="1"/>
          <p:nvPr/>
        </p:nvSpPr>
        <p:spPr>
          <a:xfrm>
            <a:off x="3190240" y="867093"/>
            <a:ext cx="26352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000000"/>
                </a:solidFill>
              </a:rPr>
              <a:t>日食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35843" name="Oval 4"/>
          <p:cNvSpPr/>
          <p:nvPr/>
        </p:nvSpPr>
        <p:spPr>
          <a:xfrm>
            <a:off x="12065" y="1227773"/>
            <a:ext cx="2514600" cy="236220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600" b="1" dirty="0">
                <a:solidFill>
                  <a:srgbClr val="000000"/>
                </a:solidFill>
              </a:rPr>
              <a:t>太阳</a:t>
            </a:r>
            <a:endParaRPr lang="zh-CN" altLang="en-US" sz="3600" b="1" dirty="0">
              <a:solidFill>
                <a:srgbClr val="000000"/>
              </a:solidFill>
            </a:endParaRPr>
          </a:p>
        </p:txBody>
      </p:sp>
      <p:sp>
        <p:nvSpPr>
          <p:cNvPr id="35844" name="Oval 5"/>
          <p:cNvSpPr/>
          <p:nvPr/>
        </p:nvSpPr>
        <p:spPr>
          <a:xfrm>
            <a:off x="7708265" y="2372360"/>
            <a:ext cx="1219200" cy="12192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solidFill>
                  <a:srgbClr val="000000"/>
                </a:solidFill>
              </a:rPr>
              <a:t>地球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sp>
        <p:nvSpPr>
          <p:cNvPr id="25606" name="未知"/>
          <p:cNvSpPr/>
          <p:nvPr/>
        </p:nvSpPr>
        <p:spPr>
          <a:xfrm>
            <a:off x="6793865" y="2600960"/>
            <a:ext cx="990600" cy="533400"/>
          </a:xfrm>
          <a:custGeom>
            <a:avLst/>
            <a:gdLst/>
            <a:ahLst/>
            <a:cxnLst>
              <a:cxn ang="0">
                <a:pos x="0" y="336"/>
              </a:cxn>
              <a:cxn ang="0">
                <a:pos x="144" y="240"/>
              </a:cxn>
              <a:cxn ang="0">
                <a:pos x="144" y="96"/>
              </a:cxn>
              <a:cxn ang="0">
                <a:pos x="48" y="0"/>
              </a:cxn>
              <a:cxn ang="0">
                <a:pos x="624" y="144"/>
              </a:cxn>
              <a:cxn ang="0">
                <a:pos x="576" y="288"/>
              </a:cxn>
              <a:cxn ang="0">
                <a:pos x="0" y="336"/>
              </a:cxn>
            </a:cxnLst>
            <a:rect l="0" t="0" r="0" b="0"/>
            <a:pathLst>
              <a:path w="624" h="336">
                <a:moveTo>
                  <a:pt x="0" y="336"/>
                </a:moveTo>
                <a:lnTo>
                  <a:pt x="144" y="240"/>
                </a:lnTo>
                <a:lnTo>
                  <a:pt x="144" y="96"/>
                </a:lnTo>
                <a:lnTo>
                  <a:pt x="48" y="0"/>
                </a:lnTo>
                <a:lnTo>
                  <a:pt x="624" y="144"/>
                </a:lnTo>
                <a:lnTo>
                  <a:pt x="576" y="288"/>
                </a:lnTo>
                <a:lnTo>
                  <a:pt x="0" y="336"/>
                </a:lnTo>
                <a:close/>
              </a:path>
            </a:pathLst>
          </a:custGeom>
          <a:solidFill>
            <a:schemeClr val="accent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>
              <a:solidFill>
                <a:srgbClr val="FFFFCC"/>
              </a:solidFill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1459865" y="1229360"/>
            <a:ext cx="6629400" cy="2362200"/>
            <a:chOff x="0" y="0"/>
            <a:chExt cx="4176" cy="1488"/>
          </a:xfrm>
        </p:grpSpPr>
        <p:sp>
          <p:nvSpPr>
            <p:cNvPr id="35847" name="Line 8"/>
            <p:cNvSpPr/>
            <p:nvPr/>
          </p:nvSpPr>
          <p:spPr>
            <a:xfrm>
              <a:off x="0" y="0"/>
              <a:ext cx="4176" cy="1056"/>
            </a:xfrm>
            <a:prstGeom prst="line">
              <a:avLst/>
            </a:prstGeom>
            <a:ln w="76200" cap="flat" cmpd="sng">
              <a:solidFill>
                <a:srgbClr val="00006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48" name="Line 9"/>
            <p:cNvSpPr/>
            <p:nvPr/>
          </p:nvSpPr>
          <p:spPr>
            <a:xfrm flipV="1">
              <a:off x="0" y="1152"/>
              <a:ext cx="3936" cy="336"/>
            </a:xfrm>
            <a:prstGeom prst="line">
              <a:avLst/>
            </a:prstGeom>
            <a:ln w="76200" cap="flat" cmpd="sng">
              <a:solidFill>
                <a:srgbClr val="00006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49" name="Line 10"/>
            <p:cNvSpPr/>
            <p:nvPr/>
          </p:nvSpPr>
          <p:spPr>
            <a:xfrm>
              <a:off x="1536" y="384"/>
              <a:ext cx="336" cy="96"/>
            </a:xfrm>
            <a:prstGeom prst="line">
              <a:avLst/>
            </a:prstGeom>
            <a:ln w="76200" cap="flat" cmpd="sng">
              <a:solidFill>
                <a:srgbClr val="000066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5850" name="Line 11"/>
            <p:cNvSpPr/>
            <p:nvPr/>
          </p:nvSpPr>
          <p:spPr>
            <a:xfrm>
              <a:off x="624" y="432"/>
              <a:ext cx="2544" cy="528"/>
            </a:xfrm>
            <a:prstGeom prst="line">
              <a:avLst/>
            </a:prstGeom>
            <a:ln w="76200" cap="flat" cmpd="sng">
              <a:solidFill>
                <a:srgbClr val="00006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51" name="Line 12"/>
            <p:cNvSpPr/>
            <p:nvPr/>
          </p:nvSpPr>
          <p:spPr>
            <a:xfrm>
              <a:off x="720" y="912"/>
              <a:ext cx="2400" cy="144"/>
            </a:xfrm>
            <a:prstGeom prst="line">
              <a:avLst/>
            </a:prstGeom>
            <a:ln w="76200" cap="flat" cmpd="sng">
              <a:solidFill>
                <a:srgbClr val="00006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52" name="Line 13"/>
            <p:cNvSpPr/>
            <p:nvPr/>
          </p:nvSpPr>
          <p:spPr>
            <a:xfrm>
              <a:off x="1584" y="624"/>
              <a:ext cx="192" cy="48"/>
            </a:xfrm>
            <a:prstGeom prst="line">
              <a:avLst/>
            </a:prstGeom>
            <a:ln w="76200" cap="flat" cmpd="sng">
              <a:solidFill>
                <a:srgbClr val="000066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5853" name="Line 14"/>
            <p:cNvSpPr/>
            <p:nvPr/>
          </p:nvSpPr>
          <p:spPr>
            <a:xfrm>
              <a:off x="1440" y="960"/>
              <a:ext cx="336" cy="0"/>
            </a:xfrm>
            <a:prstGeom prst="line">
              <a:avLst/>
            </a:prstGeom>
            <a:ln w="76200" cap="flat" cmpd="sng">
              <a:solidFill>
                <a:srgbClr val="000066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3" name="Group 15"/>
          <p:cNvGrpSpPr/>
          <p:nvPr/>
        </p:nvGrpSpPr>
        <p:grpSpPr>
          <a:xfrm>
            <a:off x="12065" y="4277360"/>
            <a:ext cx="8991600" cy="2362200"/>
            <a:chOff x="0" y="0"/>
            <a:chExt cx="5664" cy="1488"/>
          </a:xfrm>
        </p:grpSpPr>
        <p:sp>
          <p:nvSpPr>
            <p:cNvPr id="35855" name="Oval 16"/>
            <p:cNvSpPr/>
            <p:nvPr/>
          </p:nvSpPr>
          <p:spPr>
            <a:xfrm>
              <a:off x="0" y="0"/>
              <a:ext cx="1584" cy="1488"/>
            </a:xfrm>
            <a:prstGeom prst="ellipse">
              <a:avLst/>
            </a:prstGeom>
            <a:solidFill>
              <a:srgbClr val="FFFF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/>
              <a:r>
                <a:rPr lang="zh-CN" altLang="en-US" sz="3600" b="1" dirty="0">
                  <a:solidFill>
                    <a:srgbClr val="000000"/>
                  </a:solidFill>
                </a:rPr>
                <a:t>太阳</a:t>
              </a:r>
              <a:endParaRPr lang="zh-CN" altLang="en-US" sz="3600" b="1" dirty="0">
                <a:solidFill>
                  <a:srgbClr val="000000"/>
                </a:solidFill>
              </a:endParaRPr>
            </a:p>
          </p:txBody>
        </p:sp>
        <p:sp>
          <p:nvSpPr>
            <p:cNvPr id="35856" name="Oval 17"/>
            <p:cNvSpPr/>
            <p:nvPr/>
          </p:nvSpPr>
          <p:spPr>
            <a:xfrm>
              <a:off x="5328" y="816"/>
              <a:ext cx="336" cy="336"/>
            </a:xfrm>
            <a:prstGeom prst="ellipse">
              <a:avLst/>
            </a:prstGeom>
            <a:solidFill>
              <a:schemeClr val="hlink"/>
            </a:solidFill>
            <a:ln w="9525" cap="flat" cmpd="sng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/>
              <a:r>
                <a:rPr lang="zh-CN" altLang="en-US" sz="2000" dirty="0">
                  <a:solidFill>
                    <a:srgbClr val="000000"/>
                  </a:solidFill>
                </a:rPr>
                <a:t>月球</a:t>
              </a:r>
              <a:endParaRPr lang="zh-CN" alt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35857" name="Oval 18"/>
            <p:cNvSpPr/>
            <p:nvPr/>
          </p:nvSpPr>
          <p:spPr>
            <a:xfrm>
              <a:off x="4128" y="600"/>
              <a:ext cx="672" cy="672"/>
            </a:xfrm>
            <a:prstGeom prst="ellipse">
              <a:avLst/>
            </a:prstGeom>
            <a:solidFill>
              <a:srgbClr val="FF00FF"/>
            </a:solidFill>
            <a:ln w="9525" cap="flat" cmpd="sng">
              <a:solidFill>
                <a:srgbClr val="FF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/>
              <a:r>
                <a:rPr lang="zh-CN" altLang="en-US" sz="2800" b="1" dirty="0">
                  <a:solidFill>
                    <a:srgbClr val="000000"/>
                  </a:solidFill>
                </a:rPr>
                <a:t>地球</a:t>
              </a:r>
              <a:endParaRPr lang="zh-CN" altLang="en-US" sz="28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" name="Group 19"/>
          <p:cNvGrpSpPr/>
          <p:nvPr/>
        </p:nvGrpSpPr>
        <p:grpSpPr>
          <a:xfrm>
            <a:off x="1307465" y="4277360"/>
            <a:ext cx="7848600" cy="2362200"/>
            <a:chOff x="0" y="0"/>
            <a:chExt cx="4944" cy="1488"/>
          </a:xfrm>
        </p:grpSpPr>
        <p:sp>
          <p:nvSpPr>
            <p:cNvPr id="35859" name="Line 20"/>
            <p:cNvSpPr/>
            <p:nvPr/>
          </p:nvSpPr>
          <p:spPr>
            <a:xfrm>
              <a:off x="96" y="0"/>
              <a:ext cx="4848" cy="816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60" name="Line 21"/>
            <p:cNvSpPr/>
            <p:nvPr/>
          </p:nvSpPr>
          <p:spPr>
            <a:xfrm flipV="1">
              <a:off x="0" y="1200"/>
              <a:ext cx="4944" cy="288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61" name="Line 22"/>
            <p:cNvSpPr/>
            <p:nvPr/>
          </p:nvSpPr>
          <p:spPr>
            <a:xfrm>
              <a:off x="816" y="528"/>
              <a:ext cx="2448" cy="288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62" name="Line 23"/>
            <p:cNvSpPr/>
            <p:nvPr/>
          </p:nvSpPr>
          <p:spPr>
            <a:xfrm>
              <a:off x="720" y="1056"/>
              <a:ext cx="2544" cy="0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63" name="Line 24"/>
            <p:cNvSpPr/>
            <p:nvPr/>
          </p:nvSpPr>
          <p:spPr>
            <a:xfrm>
              <a:off x="1536" y="240"/>
              <a:ext cx="288" cy="48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5864" name="Line 25"/>
            <p:cNvSpPr/>
            <p:nvPr/>
          </p:nvSpPr>
          <p:spPr>
            <a:xfrm>
              <a:off x="1536" y="624"/>
              <a:ext cx="240" cy="0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5865" name="Line 26"/>
            <p:cNvSpPr/>
            <p:nvPr/>
          </p:nvSpPr>
          <p:spPr>
            <a:xfrm>
              <a:off x="1488" y="1056"/>
              <a:ext cx="288" cy="0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5866" name="Line 27"/>
            <p:cNvSpPr/>
            <p:nvPr/>
          </p:nvSpPr>
          <p:spPr>
            <a:xfrm>
              <a:off x="1488" y="1392"/>
              <a:ext cx="384" cy="0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25628" name="Text Box 28"/>
          <p:cNvSpPr txBox="1"/>
          <p:nvPr/>
        </p:nvSpPr>
        <p:spPr>
          <a:xfrm>
            <a:off x="3304540" y="3949383"/>
            <a:ext cx="23304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000000"/>
                </a:solidFill>
              </a:rPr>
              <a:t>月食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35869" name="Oval 30"/>
          <p:cNvSpPr/>
          <p:nvPr/>
        </p:nvSpPr>
        <p:spPr>
          <a:xfrm>
            <a:off x="6508115" y="2581910"/>
            <a:ext cx="533400" cy="533400"/>
          </a:xfrm>
          <a:prstGeom prst="ellipse">
            <a:avLst/>
          </a:prstGeom>
          <a:solidFill>
            <a:srgbClr val="CC99FF"/>
          </a:solidFill>
          <a:ln w="9525" cap="flat" cmpd="sng">
            <a:solidFill>
              <a:srgbClr val="CC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000" dirty="0">
                <a:solidFill>
                  <a:srgbClr val="000000"/>
                </a:solidFill>
              </a:rPr>
              <a:t>月球</a:t>
            </a:r>
            <a:endParaRPr lang="zh-CN" altLang="en-US" sz="2000" dirty="0">
              <a:solidFill>
                <a:srgbClr val="000000"/>
              </a:solidFill>
            </a:endParaRPr>
          </a:p>
        </p:txBody>
      </p:sp>
      <p:sp>
        <p:nvSpPr>
          <p:cNvPr id="25631" name="Oval 31"/>
          <p:cNvSpPr/>
          <p:nvPr/>
        </p:nvSpPr>
        <p:spPr>
          <a:xfrm>
            <a:off x="7658100" y="2843530"/>
            <a:ext cx="114300" cy="228600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 sz="2400" dirty="0">
              <a:solidFill>
                <a:srgbClr val="FFFFCC"/>
              </a:solidFill>
            </a:endParaRPr>
          </a:p>
        </p:txBody>
      </p:sp>
      <p:sp>
        <p:nvSpPr>
          <p:cNvPr id="25632" name="AutoShape 32"/>
          <p:cNvSpPr/>
          <p:nvPr/>
        </p:nvSpPr>
        <p:spPr>
          <a:xfrm flipH="1">
            <a:off x="7212965" y="5287010"/>
            <a:ext cx="457200" cy="971550"/>
          </a:xfrm>
          <a:prstGeom prst="moon">
            <a:avLst>
              <a:gd name="adj" fmla="val 5000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 sz="2400" dirty="0">
              <a:solidFill>
                <a:srgbClr val="FFFFCC"/>
              </a:solidFill>
            </a:endParaRPr>
          </a:p>
        </p:txBody>
      </p:sp>
      <p:sp>
        <p:nvSpPr>
          <p:cNvPr id="35872" name="Oval 33"/>
          <p:cNvSpPr/>
          <p:nvPr/>
        </p:nvSpPr>
        <p:spPr>
          <a:xfrm>
            <a:off x="6946265" y="1762760"/>
            <a:ext cx="533400" cy="533400"/>
          </a:xfrm>
          <a:prstGeom prst="ellipse">
            <a:avLst/>
          </a:prstGeom>
          <a:solidFill>
            <a:srgbClr val="FFFFFF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en-US" sz="2000" dirty="0">
              <a:solidFill>
                <a:srgbClr val="000000"/>
              </a:solidFill>
            </a:endParaRPr>
          </a:p>
        </p:txBody>
      </p:sp>
      <p:sp>
        <p:nvSpPr>
          <p:cNvPr id="35873" name="Line 34"/>
          <p:cNvSpPr/>
          <p:nvPr/>
        </p:nvSpPr>
        <p:spPr>
          <a:xfrm flipH="1">
            <a:off x="6870065" y="2219960"/>
            <a:ext cx="152400" cy="228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" name="文本框 4"/>
          <p:cNvSpPr txBox="1"/>
          <p:nvPr/>
        </p:nvSpPr>
        <p:spPr>
          <a:xfrm>
            <a:off x="1534795" y="193675"/>
            <a:ext cx="50012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日食和月食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8" grpId="0"/>
      <p:bldP spid="25631" grpId="0" bldLvl="0" animBg="1"/>
      <p:bldP spid="25632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742924" y="479409"/>
            <a:ext cx="3429024" cy="71438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zh-CN" altLang="en-US" sz="3600" b="1" dirty="0">
                <a:solidFill>
                  <a:srgbClr val="FFFFFF"/>
                </a:solidFill>
                <a:latin typeface="宋体" panose="02010600030101010101" pitchFamily="2" charset="-122"/>
              </a:rPr>
              <a:t>课堂小结</a:t>
            </a:r>
            <a:endParaRPr lang="zh-CN" altLang="en-US" sz="3600" b="1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单圆角矩形 2"/>
          <p:cNvSpPr/>
          <p:nvPr/>
        </p:nvSpPr>
        <p:spPr>
          <a:xfrm>
            <a:off x="928662" y="2714620"/>
            <a:ext cx="1714512" cy="2357454"/>
          </a:xfrm>
          <a:prstGeom prst="snipRound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zh-CN" altLang="en-US" sz="2800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机械</a:t>
            </a:r>
            <a:endParaRPr lang="zh-CN" altLang="en-US" sz="2800" dirty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运动</a:t>
            </a:r>
            <a:endParaRPr lang="zh-CN" altLang="en-US" sz="2800" dirty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单圆角矩形 3"/>
          <p:cNvSpPr/>
          <p:nvPr/>
        </p:nvSpPr>
        <p:spPr>
          <a:xfrm>
            <a:off x="3786182" y="2714620"/>
            <a:ext cx="1714512" cy="2357454"/>
          </a:xfrm>
          <a:prstGeom prst="snip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zh-CN" altLang="en-US" sz="2800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参照物</a:t>
            </a:r>
            <a:endParaRPr lang="zh-CN" altLang="en-US" sz="2800" dirty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单圆角矩形 4"/>
          <p:cNvSpPr/>
          <p:nvPr/>
        </p:nvSpPr>
        <p:spPr>
          <a:xfrm>
            <a:off x="6429388" y="2786058"/>
            <a:ext cx="1714512" cy="2357454"/>
          </a:xfrm>
          <a:prstGeom prst="snipRound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zh-CN" altLang="en-US" sz="2800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运动和静止的相对性</a:t>
            </a:r>
            <a:endParaRPr lang="zh-CN" altLang="en-US" sz="2800" dirty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3000364" y="3286124"/>
            <a:ext cx="500066" cy="1214446"/>
          </a:xfrm>
          <a:prstGeom prst="chevr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5715008" y="3214686"/>
            <a:ext cx="500066" cy="1214446"/>
          </a:xfrm>
          <a:prstGeom prst="chevr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彗星型模板">
  <a:themeElements>
    <a:clrScheme name="彗星型模板 1">
      <a:dk1>
        <a:srgbClr val="5F5F5F"/>
      </a:dk1>
      <a:lt1>
        <a:srgbClr val="FFFFCC"/>
      </a:lt1>
      <a:dk2>
        <a:srgbClr val="000000"/>
      </a:dk2>
      <a:lt2>
        <a:srgbClr val="FFCC66"/>
      </a:lt2>
      <a:accent1>
        <a:srgbClr val="FF9933"/>
      </a:accent1>
      <a:accent2>
        <a:srgbClr val="CC0066"/>
      </a:accent2>
      <a:accent3>
        <a:srgbClr val="AAAAAA"/>
      </a:accent3>
      <a:accent4>
        <a:srgbClr val="DADAAE"/>
      </a:accent4>
      <a:accent5>
        <a:srgbClr val="FFCAAD"/>
      </a:accent5>
      <a:accent6>
        <a:srgbClr val="B9005C"/>
      </a:accent6>
      <a:hlink>
        <a:srgbClr val="CC00CC"/>
      </a:hlink>
      <a:folHlink>
        <a:srgbClr val="990099"/>
      </a:folHlink>
    </a:clrScheme>
    <a:fontScheme name="彗星型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彗星型模板 1">
        <a:dk1>
          <a:srgbClr val="5F5F5F"/>
        </a:dk1>
        <a:lt1>
          <a:srgbClr val="FFFFCC"/>
        </a:lt1>
        <a:dk2>
          <a:srgbClr val="000000"/>
        </a:dk2>
        <a:lt2>
          <a:srgbClr val="FFCC66"/>
        </a:lt2>
        <a:accent1>
          <a:srgbClr val="FF9933"/>
        </a:accent1>
        <a:accent2>
          <a:srgbClr val="CC0066"/>
        </a:accent2>
        <a:accent3>
          <a:srgbClr val="AAAAAA"/>
        </a:accent3>
        <a:accent4>
          <a:srgbClr val="DADAAE"/>
        </a:accent4>
        <a:accent5>
          <a:srgbClr val="FFCAAD"/>
        </a:accent5>
        <a:accent6>
          <a:srgbClr val="B9005C"/>
        </a:accent6>
        <a:hlink>
          <a:srgbClr val="CC00CC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彗星型模板 2">
        <a:dk1>
          <a:srgbClr val="000000"/>
        </a:dk1>
        <a:lt1>
          <a:srgbClr val="FFFFFF"/>
        </a:lt1>
        <a:dk2>
          <a:srgbClr val="FF9900"/>
        </a:dk2>
        <a:lt2>
          <a:srgbClr val="5F5F5F"/>
        </a:lt2>
        <a:accent1>
          <a:srgbClr val="FF9933"/>
        </a:accent1>
        <a:accent2>
          <a:srgbClr val="CC0066"/>
        </a:accent2>
        <a:accent3>
          <a:srgbClr val="FFFFFF"/>
        </a:accent3>
        <a:accent4>
          <a:srgbClr val="000000"/>
        </a:accent4>
        <a:accent5>
          <a:srgbClr val="FFCAAD"/>
        </a:accent5>
        <a:accent6>
          <a:srgbClr val="B9005C"/>
        </a:accent6>
        <a:hlink>
          <a:srgbClr val="CC00CC"/>
        </a:hlink>
        <a:folHlink>
          <a:srgbClr val="9900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彗星型模板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1223</Words>
  <Application>WPS 演示</Application>
  <PresentationFormat>全屏显示(4:3)</PresentationFormat>
  <Paragraphs>294</Paragraphs>
  <Slides>26</Slides>
  <Notes>4</Notes>
  <HiddenSlides>0</HiddenSlides>
  <MMClips>1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14</vt:i4>
      </vt:variant>
      <vt:variant>
        <vt:lpstr>幻灯片标题</vt:lpstr>
      </vt:variant>
      <vt:variant>
        <vt:i4>26</vt:i4>
      </vt:variant>
    </vt:vector>
  </HeadingPairs>
  <TitlesOfParts>
    <vt:vector size="59" baseType="lpstr">
      <vt:lpstr>Arial</vt:lpstr>
      <vt:lpstr>宋体</vt:lpstr>
      <vt:lpstr>Wingdings</vt:lpstr>
      <vt:lpstr>Times New Roman</vt:lpstr>
      <vt:lpstr>微软雅黑</vt:lpstr>
      <vt:lpstr>楷体_GB2312</vt:lpstr>
      <vt:lpstr>楷体</vt:lpstr>
      <vt:lpstr>黑体</vt:lpstr>
      <vt:lpstr>Tahoma</vt:lpstr>
      <vt:lpstr>Monotype Corsiva</vt:lpstr>
      <vt:lpstr>Century Gothic</vt:lpstr>
      <vt:lpstr>Arial Unicode MS</vt:lpstr>
      <vt:lpstr>Calibri</vt:lpstr>
      <vt:lpstr>华文新魏</vt:lpstr>
      <vt:lpstr>新宋体</vt:lpstr>
      <vt:lpstr>Calibri Light</vt:lpstr>
      <vt:lpstr>Office 主题</vt:lpstr>
      <vt:lpstr>1_Office 主题</vt:lpstr>
      <vt:lpstr>彗星型模板</vt:lpstr>
      <vt:lpstr>Paint.Picture</vt:lpstr>
      <vt:lpstr>Equation.KSEE3</vt:lpstr>
      <vt:lpstr>Equation.KSEE3</vt:lpstr>
      <vt:lpstr>Equation.KSEE3</vt:lpstr>
      <vt:lpstr>Equation.KSEE3</vt:lpstr>
      <vt:lpstr>Equation.KSEE3</vt:lpstr>
      <vt:lpstr>Paint.Picture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罗燕珠</cp:lastModifiedBy>
  <cp:revision>48</cp:revision>
  <dcterms:created xsi:type="dcterms:W3CDTF">2017-09-05T20:20:00Z</dcterms:created>
  <dcterms:modified xsi:type="dcterms:W3CDTF">2018-01-10T01:42:52Z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