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3" r:id="rId3"/>
    <p:sldId id="258" r:id="rId4"/>
    <p:sldId id="267" r:id="rId5"/>
    <p:sldId id="271" r:id="rId6"/>
    <p:sldId id="269" r:id="rId7"/>
    <p:sldId id="268" r:id="rId8"/>
    <p:sldId id="272" r:id="rId9"/>
    <p:sldId id="270" r:id="rId10"/>
    <p:sldId id="261" r:id="rId11"/>
    <p:sldId id="264" r:id="rId12"/>
    <p:sldId id="265" r:id="rId13"/>
    <p:sldId id="266" r:id="rId1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624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3B946-9B5C-4D31-95C5-60F61F39AF65}" type="datetimeFigureOut">
              <a:rPr lang="zh-CN" altLang="en-US"/>
              <a:pPr>
                <a:defRPr/>
              </a:pPr>
              <a:t>2019/12/3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2118-4080-466C-91BF-654CB19D6AE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AC0E05-8631-46DD-B7CB-AB5FA7F153A4}" type="datetimeFigureOut">
              <a:rPr lang="zh-CN" altLang="en-US"/>
              <a:pPr>
                <a:defRPr/>
              </a:pPr>
              <a:t>2019/12/3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654089-5EE5-4707-B635-9996E68A1B7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DA2C84-57CB-4E99-B4B0-D7A4C1869EB5}" type="datetimeFigureOut">
              <a:rPr lang="zh-CN" altLang="en-US"/>
              <a:pPr>
                <a:defRPr/>
              </a:pPr>
              <a:t>2019/12/3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27CF2-C484-4AA5-A520-FCAD9437EFA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4A971C-B55E-4695-BFE2-1C655164ADA8}" type="datetimeFigureOut">
              <a:rPr lang="zh-CN" altLang="en-US"/>
              <a:pPr>
                <a:defRPr/>
              </a:pPr>
              <a:t>2019/12/3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B472AB-FB70-43B3-AD9B-40FC0B4151D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98ADE-340C-4EA9-AAF2-8E5E585C53AB}" type="datetimeFigureOut">
              <a:rPr lang="zh-CN" altLang="en-US"/>
              <a:pPr>
                <a:defRPr/>
              </a:pPr>
              <a:t>2019/12/3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CBEEE-8286-49A1-BCD1-1FAF560C529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3B1DBE-0B12-4126-9090-541C0AE083D0}" type="datetimeFigureOut">
              <a:rPr lang="zh-CN" altLang="en-US"/>
              <a:pPr>
                <a:defRPr/>
              </a:pPr>
              <a:t>2019/12/3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516CAE-66F1-4F2B-9987-6C361B5EAB9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5F3EE-1CA9-40B2-93C9-62B58E6025B3}" type="datetimeFigureOut">
              <a:rPr lang="zh-CN" altLang="en-US"/>
              <a:pPr>
                <a:defRPr/>
              </a:pPr>
              <a:t>2019/12/3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58C45-DC55-4332-A01A-9088EB07F7A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09B35-CB98-497B-AC54-9D607E115927}" type="datetimeFigureOut">
              <a:rPr lang="zh-CN" altLang="en-US"/>
              <a:pPr>
                <a:defRPr/>
              </a:pPr>
              <a:t>2019/12/3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6837A-94E9-43A1-AB42-0D9DD7DAD6C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27ADCE-63F4-4D8F-B3B7-A8997DE0584B}" type="datetimeFigureOut">
              <a:rPr lang="zh-CN" altLang="en-US"/>
              <a:pPr>
                <a:defRPr/>
              </a:pPr>
              <a:t>2019/12/3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84FFA6-A006-4EFE-A72B-FEF230ECF5E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B1971F-EF60-484C-A843-47BF54EB6AD1}" type="datetimeFigureOut">
              <a:rPr lang="zh-CN" altLang="en-US"/>
              <a:pPr>
                <a:defRPr/>
              </a:pPr>
              <a:t>2019/12/3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9D094-7968-4658-A0F7-4354D72B666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13AB0B-EF05-496D-AA6F-E9DA844BBC02}" type="datetimeFigureOut">
              <a:rPr lang="zh-CN" altLang="en-US"/>
              <a:pPr>
                <a:defRPr/>
              </a:pPr>
              <a:t>2019/12/3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D31E57-06DF-4839-A43B-C0165CED908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BD2D776-9FBA-4FD8-B893-DD68DE81141B}" type="datetimeFigureOut">
              <a:rPr lang="zh-CN" altLang="en-US"/>
              <a:pPr>
                <a:defRPr/>
              </a:pPr>
              <a:t>2019/12/3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DFCAF17-D455-4E3A-A5EB-6DE9EBD3316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683568" y="260648"/>
            <a:ext cx="7920880" cy="2308324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b="1" dirty="0">
                <a:ln w="10541" cmpd="sng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Lucida Handwriting" pitchFamily="66" charset="0"/>
                <a:ea typeface="SimSun-ExtB" pitchFamily="49" charset="-122"/>
              </a:rPr>
              <a:t>Unit 6  More Practice 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b="1" dirty="0">
                <a:ln w="10541" cmpd="sng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Lucida Handwriting" pitchFamily="66" charset="0"/>
                <a:ea typeface="SimSun-ExtB" pitchFamily="49" charset="-122"/>
              </a:rPr>
              <a:t>The story of 100000 arrows</a:t>
            </a:r>
            <a:endParaRPr lang="zh-CN" altLang="en-US" sz="4800" b="1" dirty="0">
              <a:ln w="10541" cmpd="sng">
                <a:solidFill>
                  <a:schemeClr val="accent2"/>
                </a:solidFill>
                <a:prstDash val="solid"/>
              </a:ln>
              <a:solidFill>
                <a:schemeClr val="accent2"/>
              </a:solidFill>
              <a:latin typeface="Lucida Handwriting" pitchFamily="66" charset="0"/>
              <a:ea typeface="SimSun-ExtB" pitchFamily="49" charset="-122"/>
            </a:endParaRPr>
          </a:p>
        </p:txBody>
      </p:sp>
      <p:pic>
        <p:nvPicPr>
          <p:cNvPr id="6" name="Picture 4" descr="http://www.juntx.com/uploads/allimg/c120205/132T4049250940-23037.jpg"/>
          <p:cNvPicPr>
            <a:picLocks noChangeAspect="1" noChangeArrowheads="1"/>
          </p:cNvPicPr>
          <p:nvPr/>
        </p:nvPicPr>
        <p:blipFill rotWithShape="1">
          <a:blip r:embed="rId2"/>
          <a:srcRect b="7246"/>
          <a:stretch/>
        </p:blipFill>
        <p:spPr bwMode="auto">
          <a:xfrm>
            <a:off x="684213" y="1931988"/>
            <a:ext cx="7848600" cy="4665662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519113" y="784225"/>
            <a:ext cx="8156575" cy="619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b="1"/>
              <a:t>The English style: </a:t>
            </a:r>
          </a:p>
          <a:p>
            <a:r>
              <a:rPr lang="en-US" altLang="zh-CN" sz="2600" b="1">
                <a:solidFill>
                  <a:schemeClr val="hlink"/>
                </a:solidFill>
                <a:latin typeface="Arial Narrow" pitchFamily="34" charset="0"/>
              </a:rPr>
              <a:t>First (Given) Name + Middle Name + Family Name (Surname)</a:t>
            </a:r>
          </a:p>
          <a:p>
            <a:endParaRPr lang="en-US" altLang="zh-CN" sz="2600" b="1">
              <a:solidFill>
                <a:schemeClr val="hlink"/>
              </a:solidFill>
              <a:latin typeface="Arial Narrow" pitchFamily="34" charset="0"/>
            </a:endParaRPr>
          </a:p>
          <a:p>
            <a:r>
              <a:rPr lang="zh-CN" altLang="en-US" sz="2600" b="1">
                <a:latin typeface="Arial Narrow" pitchFamily="34" charset="0"/>
              </a:rPr>
              <a:t>孙权</a:t>
            </a:r>
          </a:p>
          <a:p>
            <a:r>
              <a:rPr lang="zh-CN" altLang="en-US" sz="2600" b="1">
                <a:latin typeface="Arial Narrow" pitchFamily="34" charset="0"/>
              </a:rPr>
              <a:t>曹操</a:t>
            </a:r>
          </a:p>
          <a:p>
            <a:r>
              <a:rPr lang="zh-CN" altLang="en-US" sz="2600" b="1">
                <a:latin typeface="Arial Narrow" pitchFamily="34" charset="0"/>
              </a:rPr>
              <a:t>刘备</a:t>
            </a:r>
          </a:p>
          <a:p>
            <a:r>
              <a:rPr lang="zh-CN" altLang="en-US" sz="2600" b="1">
                <a:latin typeface="Arial Narrow" pitchFamily="34" charset="0"/>
              </a:rPr>
              <a:t>诸葛亮</a:t>
            </a:r>
          </a:p>
          <a:p>
            <a:r>
              <a:rPr lang="zh-CN" altLang="en-US" sz="2600" b="1">
                <a:latin typeface="Arial Narrow" pitchFamily="34" charset="0"/>
              </a:rPr>
              <a:t>周瑜</a:t>
            </a:r>
          </a:p>
          <a:p>
            <a:r>
              <a:rPr lang="zh-CN" altLang="en-US" sz="2600" b="1">
                <a:latin typeface="Arial Narrow" pitchFamily="34" charset="0"/>
              </a:rPr>
              <a:t>关羽</a:t>
            </a:r>
          </a:p>
          <a:p>
            <a:r>
              <a:rPr lang="zh-CN" altLang="en-US" sz="2600" b="1">
                <a:latin typeface="Arial Narrow" pitchFamily="34" charset="0"/>
              </a:rPr>
              <a:t>张飞</a:t>
            </a:r>
          </a:p>
          <a:p>
            <a:r>
              <a:rPr lang="zh-CN" altLang="en-US" sz="2600" b="1">
                <a:latin typeface="Arial Narrow" pitchFamily="34" charset="0"/>
              </a:rPr>
              <a:t>司马懿</a:t>
            </a:r>
          </a:p>
          <a:p>
            <a:r>
              <a:rPr lang="zh-CN" altLang="en-US" sz="2600" b="1">
                <a:latin typeface="Arial Narrow" pitchFamily="34" charset="0"/>
              </a:rPr>
              <a:t>孙子</a:t>
            </a:r>
            <a:r>
              <a:rPr lang="zh-CN" altLang="en-US" sz="2800" b="1"/>
              <a:t> </a:t>
            </a:r>
          </a:p>
          <a:p>
            <a:endParaRPr lang="zh-CN" altLang="en-US" sz="2800" b="1">
              <a:latin typeface="Arial Narrow" pitchFamily="34" charset="0"/>
            </a:endParaRPr>
          </a:p>
          <a:p>
            <a:r>
              <a:rPr lang="zh-CN" altLang="en-US" sz="2800" b="1">
                <a:solidFill>
                  <a:schemeClr val="folHlink"/>
                </a:solidFill>
                <a:latin typeface="Arial Narrow" pitchFamily="34" charset="0"/>
              </a:rPr>
              <a:t>中国方式：姓氏 </a:t>
            </a:r>
            <a:r>
              <a:rPr lang="en-US" altLang="zh-CN" sz="2800" b="1">
                <a:solidFill>
                  <a:schemeClr val="folHlink"/>
                </a:solidFill>
                <a:latin typeface="Arial Narrow" pitchFamily="34" charset="0"/>
              </a:rPr>
              <a:t>(Family Name) + </a:t>
            </a:r>
            <a:r>
              <a:rPr lang="zh-CN" altLang="en-US" sz="2800" b="1">
                <a:solidFill>
                  <a:schemeClr val="folHlink"/>
                </a:solidFill>
                <a:latin typeface="Arial Narrow" pitchFamily="34" charset="0"/>
              </a:rPr>
              <a:t>名 </a:t>
            </a:r>
            <a:r>
              <a:rPr lang="en-US" altLang="zh-CN" sz="2800" b="1">
                <a:solidFill>
                  <a:schemeClr val="folHlink"/>
                </a:solidFill>
                <a:latin typeface="Arial Narrow" pitchFamily="34" charset="0"/>
              </a:rPr>
              <a:t>(Given Name)</a:t>
            </a:r>
          </a:p>
          <a:p>
            <a:endParaRPr lang="en-US" altLang="zh-CN" sz="2800" b="1">
              <a:solidFill>
                <a:schemeClr val="folHlink"/>
              </a:solidFill>
              <a:latin typeface="Arial Narrow" pitchFamily="34" charset="0"/>
            </a:endParaRPr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1816100" y="2079625"/>
            <a:ext cx="16208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/>
              <a:t>Sun Quan</a:t>
            </a:r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1798638" y="2466975"/>
            <a:ext cx="1420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/>
              <a:t>Cao Cao</a:t>
            </a:r>
          </a:p>
        </p:txBody>
      </p:sp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1835150" y="2852738"/>
            <a:ext cx="1198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/>
              <a:t>Liu Bei</a:t>
            </a:r>
          </a:p>
        </p:txBody>
      </p:sp>
      <p:sp>
        <p:nvSpPr>
          <p:cNvPr id="25608" name="Text Box 8"/>
          <p:cNvSpPr txBox="1">
            <a:spLocks noChangeArrowheads="1"/>
          </p:cNvSpPr>
          <p:nvPr/>
        </p:nvSpPr>
        <p:spPr bwMode="auto">
          <a:xfrm>
            <a:off x="1835150" y="3259138"/>
            <a:ext cx="19923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/>
              <a:t>Zhuge Liang</a:t>
            </a:r>
          </a:p>
        </p:txBody>
      </p:sp>
      <p:sp>
        <p:nvSpPr>
          <p:cNvPr id="25609" name="Text Box 9"/>
          <p:cNvSpPr txBox="1">
            <a:spLocks noChangeArrowheads="1"/>
          </p:cNvSpPr>
          <p:nvPr/>
        </p:nvSpPr>
        <p:spPr bwMode="auto">
          <a:xfrm>
            <a:off x="1835150" y="3619500"/>
            <a:ext cx="1400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/>
              <a:t>Zhou Yu</a:t>
            </a:r>
          </a:p>
        </p:txBody>
      </p:sp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1835150" y="4005263"/>
            <a:ext cx="1435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/>
              <a:t>Guan Yu</a:t>
            </a:r>
          </a:p>
        </p:txBody>
      </p:sp>
      <p:sp>
        <p:nvSpPr>
          <p:cNvPr id="25611" name="Text Box 11"/>
          <p:cNvSpPr txBox="1">
            <a:spLocks noChangeArrowheads="1"/>
          </p:cNvSpPr>
          <p:nvPr/>
        </p:nvSpPr>
        <p:spPr bwMode="auto">
          <a:xfrm>
            <a:off x="1841500" y="4437063"/>
            <a:ext cx="16208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/>
              <a:t>Zhang Fei</a:t>
            </a:r>
          </a:p>
        </p:txBody>
      </p:sp>
      <p:sp>
        <p:nvSpPr>
          <p:cNvPr id="25612" name="Text Box 12"/>
          <p:cNvSpPr txBox="1">
            <a:spLocks noChangeArrowheads="1"/>
          </p:cNvSpPr>
          <p:nvPr/>
        </p:nvSpPr>
        <p:spPr bwMode="auto">
          <a:xfrm>
            <a:off x="1979613" y="4797425"/>
            <a:ext cx="1284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/>
              <a:t>Sima Yi</a:t>
            </a:r>
          </a:p>
        </p:txBody>
      </p:sp>
      <p:sp>
        <p:nvSpPr>
          <p:cNvPr id="25613" name="Text Box 13"/>
          <p:cNvSpPr txBox="1">
            <a:spLocks noChangeArrowheads="1"/>
          </p:cNvSpPr>
          <p:nvPr/>
        </p:nvSpPr>
        <p:spPr bwMode="auto">
          <a:xfrm>
            <a:off x="1979613" y="5203825"/>
            <a:ext cx="13668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/>
              <a:t>Sun Tzu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  <p:bldP spid="25606" grpId="0"/>
      <p:bldP spid="25607" grpId="0"/>
      <p:bldP spid="25608" grpId="0"/>
      <p:bldP spid="25609" grpId="0"/>
      <p:bldP spid="25610" grpId="0"/>
      <p:bldP spid="25611" grpId="0"/>
      <p:bldP spid="25612" grpId="0"/>
      <p:bldP spid="256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" y="188913"/>
            <a:ext cx="4159250" cy="310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09738" y="2058988"/>
            <a:ext cx="3563937" cy="230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4"/>
          <a:srcRect r="19939"/>
          <a:stretch>
            <a:fillRect/>
          </a:stretch>
        </p:blipFill>
        <p:spPr bwMode="auto">
          <a:xfrm>
            <a:off x="947738" y="4078288"/>
            <a:ext cx="1968500" cy="229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340" name="组合 3"/>
          <p:cNvGrpSpPr>
            <a:grpSpLocks/>
          </p:cNvGrpSpPr>
          <p:nvPr/>
        </p:nvGrpSpPr>
        <p:grpSpPr bwMode="auto">
          <a:xfrm>
            <a:off x="5026025" y="3500438"/>
            <a:ext cx="4154488" cy="2917825"/>
            <a:chOff x="6191370" y="3912668"/>
            <a:chExt cx="2877373" cy="2554401"/>
          </a:xfrm>
        </p:grpSpPr>
        <p:pic>
          <p:nvPicPr>
            <p:cNvPr id="14349" name="Picture 5" descr="200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4557" t="12955" r="793" b="6006"/>
            <a:stretch>
              <a:fillRect/>
            </a:stretch>
          </p:blipFill>
          <p:spPr bwMode="auto">
            <a:xfrm>
              <a:off x="6191370" y="3912668"/>
              <a:ext cx="2573401" cy="25544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350" name="Text Box 6"/>
            <p:cNvSpPr txBox="1">
              <a:spLocks noChangeArrowheads="1"/>
            </p:cNvSpPr>
            <p:nvPr/>
          </p:nvSpPr>
          <p:spPr bwMode="auto">
            <a:xfrm>
              <a:off x="7854710" y="5084652"/>
              <a:ext cx="1214033" cy="6737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4400" b="1">
                  <a:latin typeface="Calibri" pitchFamily="34" charset="0"/>
                </a:rPr>
                <a:t>camp</a:t>
              </a:r>
            </a:p>
          </p:txBody>
        </p:sp>
      </p:grpSp>
      <p:grpSp>
        <p:nvGrpSpPr>
          <p:cNvPr id="14341" name="组合 2"/>
          <p:cNvGrpSpPr>
            <a:grpSpLocks/>
          </p:cNvGrpSpPr>
          <p:nvPr/>
        </p:nvGrpSpPr>
        <p:grpSpPr bwMode="auto">
          <a:xfrm>
            <a:off x="5219700" y="603250"/>
            <a:ext cx="3614738" cy="2792413"/>
            <a:chOff x="4569870" y="541390"/>
            <a:chExt cx="3524842" cy="3375396"/>
          </a:xfrm>
        </p:grpSpPr>
        <p:pic>
          <p:nvPicPr>
            <p:cNvPr id="13" name="Picture 8" descr="200"/>
            <p:cNvPicPr>
              <a:picLocks noChangeAspect="1" noChangeArrowheads="1"/>
            </p:cNvPicPr>
            <p:nvPr/>
          </p:nvPicPr>
          <p:blipFill rotWithShape="1">
            <a:blip r:embed="rId6">
              <a:extLst/>
            </a:blip>
            <a:srcRect t="3972" r="4360"/>
            <a:stretch/>
          </p:blipFill>
          <p:spPr bwMode="auto">
            <a:xfrm>
              <a:off x="4569870" y="541390"/>
              <a:ext cx="2637700" cy="3375396"/>
            </a:xfrm>
            <a:prstGeom prst="ellipse">
              <a:avLst/>
            </a:prstGeom>
            <a:ln w="63500" cap="rnd">
              <a:solidFill>
                <a:srgbClr val="333333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/>
          </p:spPr>
        </p:pic>
        <p:sp>
          <p:nvSpPr>
            <p:cNvPr id="14348" name="Text Box 10"/>
            <p:cNvSpPr txBox="1">
              <a:spLocks noChangeArrowheads="1"/>
            </p:cNvSpPr>
            <p:nvPr/>
          </p:nvSpPr>
          <p:spPr bwMode="auto">
            <a:xfrm>
              <a:off x="5580112" y="2631205"/>
              <a:ext cx="2514600" cy="701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4000" b="1">
                  <a:solidFill>
                    <a:schemeClr val="bg1"/>
                  </a:solidFill>
                  <a:latin typeface="Calibri" pitchFamily="34" charset="0"/>
                </a:rPr>
                <a:t>drum</a:t>
              </a:r>
            </a:p>
          </p:txBody>
        </p:sp>
      </p:grpSp>
      <p:sp>
        <p:nvSpPr>
          <p:cNvPr id="14342" name="TextBox 1"/>
          <p:cNvSpPr txBox="1">
            <a:spLocks noChangeArrowheads="1"/>
          </p:cNvSpPr>
          <p:nvPr/>
        </p:nvSpPr>
        <p:spPr bwMode="auto">
          <a:xfrm>
            <a:off x="1966913" y="765175"/>
            <a:ext cx="14525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4000" b="1">
                <a:latin typeface="Calibri" pitchFamily="34" charset="0"/>
              </a:rPr>
              <a:t>arrow</a:t>
            </a:r>
            <a:endParaRPr lang="zh-CN" altLang="en-US" sz="4000" b="1">
              <a:latin typeface="Calibri" pitchFamily="34" charset="0"/>
            </a:endParaRPr>
          </a:p>
        </p:txBody>
      </p:sp>
      <p:sp>
        <p:nvSpPr>
          <p:cNvPr id="14343" name="TextBox 17"/>
          <p:cNvSpPr txBox="1">
            <a:spLocks noChangeArrowheads="1"/>
          </p:cNvSpPr>
          <p:nvPr/>
        </p:nvSpPr>
        <p:spPr bwMode="auto">
          <a:xfrm>
            <a:off x="1150938" y="2205038"/>
            <a:ext cx="11176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4000" b="1">
                <a:latin typeface="Calibri" pitchFamily="34" charset="0"/>
              </a:rPr>
              <a:t>bow</a:t>
            </a:r>
            <a:endParaRPr lang="zh-CN" altLang="en-US" sz="4000" b="1">
              <a:latin typeface="Calibri" pitchFamily="34" charset="0"/>
            </a:endParaRPr>
          </a:p>
        </p:txBody>
      </p:sp>
      <p:sp>
        <p:nvSpPr>
          <p:cNvPr id="14344" name="矩形 2"/>
          <p:cNvSpPr>
            <a:spLocks noChangeArrowheads="1"/>
          </p:cNvSpPr>
          <p:nvPr/>
        </p:nvSpPr>
        <p:spPr bwMode="auto">
          <a:xfrm>
            <a:off x="3348038" y="765175"/>
            <a:ext cx="16414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>
                <a:latin typeface="Calibri" pitchFamily="34" charset="0"/>
              </a:rPr>
              <a:t>[ˈærəʊ]</a:t>
            </a:r>
            <a:endParaRPr lang="zh-CN" altLang="en-US" sz="3600" b="1">
              <a:latin typeface="Calibri" pitchFamily="34" charset="0"/>
            </a:endParaRPr>
          </a:p>
        </p:txBody>
      </p:sp>
      <p:sp>
        <p:nvSpPr>
          <p:cNvPr id="14345" name="矩形 3"/>
          <p:cNvSpPr>
            <a:spLocks noChangeArrowheads="1"/>
          </p:cNvSpPr>
          <p:nvPr/>
        </p:nvSpPr>
        <p:spPr bwMode="auto">
          <a:xfrm>
            <a:off x="1042988" y="2708275"/>
            <a:ext cx="13271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>
                <a:latin typeface="Calibri" pitchFamily="34" charset="0"/>
              </a:rPr>
              <a:t>[b</a:t>
            </a:r>
            <a:r>
              <a:rPr lang="en-US" altLang="zh-CN" sz="3600">
                <a:latin typeface="Calibri" pitchFamily="34" charset="0"/>
              </a:rPr>
              <a:t>əʊ</a:t>
            </a:r>
            <a:r>
              <a:rPr lang="en-US" altLang="zh-CN" sz="3600" b="1">
                <a:latin typeface="Calibri" pitchFamily="34" charset="0"/>
              </a:rPr>
              <a:t>] </a:t>
            </a:r>
            <a:endParaRPr lang="zh-CN" altLang="en-US" sz="3600" b="1">
              <a:latin typeface="Calibri" pitchFamily="34" charset="0"/>
            </a:endParaRPr>
          </a:p>
        </p:txBody>
      </p:sp>
      <p:sp>
        <p:nvSpPr>
          <p:cNvPr id="14346" name="TextBox 14"/>
          <p:cNvSpPr txBox="1">
            <a:spLocks noChangeArrowheads="1"/>
          </p:cNvSpPr>
          <p:nvPr/>
        </p:nvSpPr>
        <p:spPr bwMode="auto">
          <a:xfrm>
            <a:off x="2879725" y="4521200"/>
            <a:ext cx="153193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4000" b="1">
                <a:latin typeface="Calibri" pitchFamily="34" charset="0"/>
              </a:rPr>
              <a:t> straw</a:t>
            </a:r>
          </a:p>
          <a:p>
            <a:r>
              <a:rPr lang="en-US" altLang="zh-CN" sz="4000">
                <a:latin typeface="Calibri" pitchFamily="34" charset="0"/>
              </a:rPr>
              <a:t> </a:t>
            </a:r>
            <a:r>
              <a:rPr lang="en-US" altLang="zh-CN" sz="3600" b="1">
                <a:latin typeface="Calibri" pitchFamily="34" charset="0"/>
              </a:rPr>
              <a:t>[strɔː] </a:t>
            </a:r>
            <a:endParaRPr lang="zh-CN" altLang="en-US" sz="40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内容占位符 2"/>
          <p:cNvSpPr>
            <a:spLocks noGrp="1"/>
          </p:cNvSpPr>
          <p:nvPr>
            <p:ph idx="1"/>
          </p:nvPr>
        </p:nvSpPr>
        <p:spPr>
          <a:xfrm>
            <a:off x="250825" y="476250"/>
            <a:ext cx="8229600" cy="5122863"/>
          </a:xfrm>
        </p:spPr>
        <p:txBody>
          <a:bodyPr/>
          <a:lstStyle/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en-US" altLang="zh-CN" sz="2400" b="1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十天内</a:t>
            </a:r>
            <a:r>
              <a:rPr lang="zh-CN" altLang="en-US" sz="2400" b="1" smtClean="0">
                <a:latin typeface="微软雅黑" pitchFamily="34" charset="-122"/>
                <a:ea typeface="微软雅黑" pitchFamily="34" charset="-122"/>
              </a:rPr>
              <a:t>做</a:t>
            </a:r>
            <a:r>
              <a:rPr lang="en-US" altLang="zh-CN" sz="2400" b="1" smtClean="0"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en-US" sz="2400" b="1" smtClean="0">
                <a:latin typeface="微软雅黑" pitchFamily="34" charset="-122"/>
                <a:ea typeface="微软雅黑" pitchFamily="34" charset="-122"/>
              </a:rPr>
              <a:t>万支箭</a:t>
            </a:r>
            <a:endParaRPr lang="en-US" altLang="zh-CN" sz="2400" b="1" smtClean="0">
              <a:latin typeface="微软雅黑" pitchFamily="34" charset="-122"/>
              <a:ea typeface="微软雅黑" pitchFamily="34" charset="-122"/>
            </a:endParaRP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en-US" altLang="zh-CN" sz="2400" b="1" smtClean="0">
                <a:latin typeface="微软雅黑" pitchFamily="34" charset="-122"/>
                <a:ea typeface="微软雅黑" pitchFamily="34" charset="-122"/>
              </a:rPr>
              <a:t>2 </a:t>
            </a:r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三天后</a:t>
            </a:r>
            <a:r>
              <a:rPr lang="zh-CN" altLang="en-US" sz="2400" b="1" smtClean="0">
                <a:latin typeface="微软雅黑" pitchFamily="34" charset="-122"/>
                <a:ea typeface="微软雅黑" pitchFamily="34" charset="-122"/>
              </a:rPr>
              <a:t>带给你</a:t>
            </a:r>
            <a:r>
              <a:rPr lang="en-US" altLang="zh-CN" sz="2400" b="1" smtClean="0"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en-US" sz="2400" b="1" smtClean="0">
                <a:latin typeface="微软雅黑" pitchFamily="34" charset="-122"/>
                <a:ea typeface="微软雅黑" pitchFamily="34" charset="-122"/>
              </a:rPr>
              <a:t>万支箭</a:t>
            </a:r>
            <a:endParaRPr lang="en-US" altLang="zh-CN" sz="2400" b="1" smtClean="0">
              <a:latin typeface="微软雅黑" pitchFamily="34" charset="-122"/>
              <a:ea typeface="微软雅黑" pitchFamily="34" charset="-122"/>
            </a:endParaRP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en-US" altLang="zh-CN" sz="2400" b="1" smtClean="0">
                <a:latin typeface="微软雅黑" pitchFamily="34" charset="-122"/>
                <a:ea typeface="微软雅黑" pitchFamily="34" charset="-122"/>
              </a:rPr>
              <a:t>3 </a:t>
            </a:r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用稻草人装</a:t>
            </a:r>
            <a:r>
              <a:rPr lang="zh-CN" altLang="en-US" sz="2400" b="1" smtClean="0">
                <a:latin typeface="微软雅黑" pitchFamily="34" charset="-122"/>
                <a:ea typeface="微软雅黑" pitchFamily="34" charset="-122"/>
              </a:rPr>
              <a:t>满</a:t>
            </a:r>
            <a:r>
              <a:rPr lang="en-US" altLang="zh-CN" sz="2400" b="1" smtClean="0">
                <a:latin typeface="微软雅黑" pitchFamily="34" charset="-122"/>
                <a:ea typeface="微软雅黑" pitchFamily="34" charset="-122"/>
              </a:rPr>
              <a:t>20</a:t>
            </a:r>
            <a:r>
              <a:rPr lang="zh-CN" altLang="en-US" sz="2400" b="1" smtClean="0">
                <a:latin typeface="微软雅黑" pitchFamily="34" charset="-122"/>
                <a:ea typeface="微软雅黑" pitchFamily="34" charset="-122"/>
              </a:rPr>
              <a:t>艘大船</a:t>
            </a:r>
            <a:endParaRPr lang="en-US" altLang="zh-CN" sz="2400" b="1" smtClean="0">
              <a:latin typeface="微软雅黑" pitchFamily="34" charset="-122"/>
              <a:ea typeface="微软雅黑" pitchFamily="34" charset="-122"/>
            </a:endParaRP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en-US" altLang="zh-CN" sz="2400" b="1" smtClean="0">
                <a:latin typeface="微软雅黑" pitchFamily="34" charset="-122"/>
                <a:ea typeface="微软雅黑" pitchFamily="34" charset="-122"/>
              </a:rPr>
              <a:t>4 </a:t>
            </a:r>
            <a:r>
              <a:rPr lang="zh-CN" altLang="en-US" sz="2400" b="1" smtClean="0">
                <a:latin typeface="微软雅黑" pitchFamily="34" charset="-122"/>
                <a:ea typeface="微软雅黑" pitchFamily="34" charset="-122"/>
              </a:rPr>
              <a:t>一大早 </a:t>
            </a:r>
            <a:endParaRPr lang="en-US" altLang="zh-CN" sz="2400" b="1" smtClean="0">
              <a:latin typeface="微软雅黑" pitchFamily="34" charset="-122"/>
              <a:ea typeface="微软雅黑" pitchFamily="34" charset="-122"/>
            </a:endParaRP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en-US" altLang="zh-CN" sz="2400" b="1" smtClean="0">
                <a:latin typeface="微软雅黑" pitchFamily="34" charset="-122"/>
                <a:ea typeface="微软雅黑" pitchFamily="34" charset="-122"/>
              </a:rPr>
              <a:t>4 </a:t>
            </a:r>
            <a:r>
              <a:rPr lang="zh-CN" altLang="en-US" sz="2400" b="1" smtClean="0">
                <a:latin typeface="微软雅黑" pitchFamily="34" charset="-122"/>
                <a:ea typeface="微软雅黑" pitchFamily="34" charset="-122"/>
              </a:rPr>
              <a:t>把船</a:t>
            </a:r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驶</a:t>
            </a:r>
            <a:r>
              <a:rPr lang="zh-CN" altLang="en-US" sz="2400" b="1" smtClean="0">
                <a:latin typeface="微软雅黑" pitchFamily="34" charset="-122"/>
                <a:ea typeface="微软雅黑" pitchFamily="34" charset="-122"/>
              </a:rPr>
              <a:t>往</a:t>
            </a:r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营地</a:t>
            </a:r>
            <a:endParaRPr lang="en-US" altLang="zh-CN" sz="2400" b="1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en-US" altLang="zh-CN" sz="2400" b="1" smtClean="0">
                <a:latin typeface="微软雅黑" pitchFamily="34" charset="-122"/>
                <a:ea typeface="微软雅黑" pitchFamily="34" charset="-122"/>
              </a:rPr>
              <a:t>5 </a:t>
            </a:r>
            <a:r>
              <a:rPr lang="zh-CN" altLang="en-US" sz="2400" b="1" smtClean="0">
                <a:latin typeface="微软雅黑" pitchFamily="34" charset="-122"/>
                <a:ea typeface="微软雅黑" pitchFamily="34" charset="-122"/>
              </a:rPr>
              <a:t>受到攻击</a:t>
            </a:r>
            <a:endParaRPr lang="en-US" altLang="zh-CN" sz="2400" b="1" smtClean="0">
              <a:latin typeface="微软雅黑" pitchFamily="34" charset="-122"/>
              <a:ea typeface="微软雅黑" pitchFamily="34" charset="-122"/>
            </a:endParaRP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en-US" altLang="zh-CN" sz="2400" b="1" smtClean="0">
                <a:latin typeface="微软雅黑" pitchFamily="34" charset="-122"/>
                <a:ea typeface="微软雅黑" pitchFamily="34" charset="-122"/>
              </a:rPr>
              <a:t>6 </a:t>
            </a:r>
            <a:r>
              <a:rPr lang="zh-CN" altLang="en-US" sz="2400" b="1" smtClean="0">
                <a:latin typeface="微软雅黑" pitchFamily="34" charset="-122"/>
                <a:ea typeface="微软雅黑" pitchFamily="34" charset="-122"/>
              </a:rPr>
              <a:t>透过浓雾看见</a:t>
            </a:r>
            <a:endParaRPr lang="en-US" altLang="zh-CN" sz="2400" b="1" smtClean="0">
              <a:latin typeface="微软雅黑" pitchFamily="34" charset="-122"/>
              <a:ea typeface="微软雅黑" pitchFamily="34" charset="-122"/>
            </a:endParaRP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en-US" altLang="zh-CN" sz="2400" b="1" smtClean="0">
                <a:latin typeface="微软雅黑" pitchFamily="34" charset="-122"/>
                <a:ea typeface="微软雅黑" pitchFamily="34" charset="-122"/>
              </a:rPr>
              <a:t>7 </a:t>
            </a:r>
            <a:r>
              <a:rPr lang="zh-CN" altLang="en-US" sz="2400" b="1" smtClean="0">
                <a:latin typeface="微软雅黑" pitchFamily="34" charset="-122"/>
                <a:ea typeface="微软雅黑" pitchFamily="34" charset="-122"/>
              </a:rPr>
              <a:t>射箭</a:t>
            </a:r>
            <a:endParaRPr lang="en-US" altLang="zh-CN" sz="2400" b="1" smtClean="0">
              <a:latin typeface="微软雅黑" pitchFamily="34" charset="-122"/>
              <a:ea typeface="微软雅黑" pitchFamily="34" charset="-122"/>
            </a:endParaRP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en-US" altLang="zh-CN" sz="2400" b="1" smtClean="0">
                <a:latin typeface="微软雅黑" pitchFamily="34" charset="-122"/>
                <a:ea typeface="微软雅黑" pitchFamily="34" charset="-122"/>
              </a:rPr>
              <a:t>8 </a:t>
            </a:r>
            <a:r>
              <a:rPr lang="zh-CN" altLang="en-US" sz="2400" b="1" smtClean="0">
                <a:latin typeface="微软雅黑" pitchFamily="34" charset="-122"/>
                <a:ea typeface="微软雅黑" pitchFamily="34" charset="-122"/>
              </a:rPr>
              <a:t>转身</a:t>
            </a: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en-US" altLang="zh-CN" sz="2400" b="1" smtClean="0">
                <a:latin typeface="微软雅黑" pitchFamily="34" charset="-122"/>
                <a:ea typeface="微软雅黑" pitchFamily="34" charset="-122"/>
              </a:rPr>
              <a:t>9 </a:t>
            </a:r>
            <a:r>
              <a:rPr lang="zh-CN" altLang="en-US" sz="2400" b="1" smtClean="0">
                <a:latin typeface="微软雅黑" pitchFamily="34" charset="-122"/>
                <a:ea typeface="微软雅黑" pitchFamily="34" charset="-122"/>
              </a:rPr>
              <a:t>一个不可能完成的任务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3708400" y="260350"/>
            <a:ext cx="5473700" cy="650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>
                <a:latin typeface="Arial Narrow" pitchFamily="34" charset="0"/>
              </a:rPr>
              <a:t>make 100000 arrows </a:t>
            </a:r>
            <a:r>
              <a:rPr lang="en-US" altLang="zh-CN" sz="2800" b="1">
                <a:solidFill>
                  <a:srgbClr val="FF0000"/>
                </a:solidFill>
                <a:latin typeface="Arial Narrow" pitchFamily="34" charset="0"/>
              </a:rPr>
              <a:t>within</a:t>
            </a:r>
            <a:r>
              <a:rPr lang="en-US" altLang="zh-CN" sz="2800" b="1">
                <a:latin typeface="Arial Narrow" pitchFamily="34" charset="0"/>
              </a:rPr>
              <a:t> ten days</a:t>
            </a: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Arial Narrow" pitchFamily="34" charset="0"/>
              </a:rPr>
              <a:t>bring you 100000 arrows </a:t>
            </a:r>
            <a:r>
              <a:rPr lang="en-US" altLang="zh-CN" sz="2800" b="1">
                <a:solidFill>
                  <a:srgbClr val="FF0000"/>
                </a:solidFill>
                <a:latin typeface="Arial Narrow" pitchFamily="34" charset="0"/>
              </a:rPr>
              <a:t>in</a:t>
            </a:r>
            <a:r>
              <a:rPr lang="en-US" altLang="zh-CN" sz="2800" b="1">
                <a:latin typeface="Arial Narrow" pitchFamily="34" charset="0"/>
              </a:rPr>
              <a:t> three days</a:t>
            </a:r>
          </a:p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latin typeface="Arial Narrow" pitchFamily="34" charset="0"/>
              </a:rPr>
              <a:t>fill</a:t>
            </a:r>
            <a:r>
              <a:rPr lang="en-US" altLang="zh-CN" sz="2800" b="1">
                <a:latin typeface="Arial Narrow" pitchFamily="34" charset="0"/>
              </a:rPr>
              <a:t> 20 large boats </a:t>
            </a:r>
            <a:r>
              <a:rPr lang="en-US" altLang="zh-CN" sz="2800" b="1">
                <a:solidFill>
                  <a:srgbClr val="FF0000"/>
                </a:solidFill>
                <a:latin typeface="Arial Narrow" pitchFamily="34" charset="0"/>
              </a:rPr>
              <a:t>with</a:t>
            </a:r>
            <a:r>
              <a:rPr lang="en-US" altLang="zh-CN" sz="2800" b="1">
                <a:latin typeface="Arial Narrow" pitchFamily="34" charset="0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Arial Narrow" pitchFamily="34" charset="0"/>
              </a:rPr>
              <a:t>straw men</a:t>
            </a: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Arial Narrow" pitchFamily="34" charset="0"/>
              </a:rPr>
              <a:t>in the early morning</a:t>
            </a:r>
          </a:p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latin typeface="Arial Narrow" pitchFamily="34" charset="0"/>
              </a:rPr>
              <a:t>sail</a:t>
            </a:r>
            <a:r>
              <a:rPr lang="en-US" altLang="zh-CN" sz="2800" b="1">
                <a:latin typeface="Arial Narrow" pitchFamily="34" charset="0"/>
              </a:rPr>
              <a:t> the boats towards the </a:t>
            </a:r>
            <a:r>
              <a:rPr lang="en-US" altLang="zh-CN" sz="2800" b="1">
                <a:solidFill>
                  <a:srgbClr val="FF0000"/>
                </a:solidFill>
                <a:latin typeface="Arial Narrow" pitchFamily="34" charset="0"/>
              </a:rPr>
              <a:t>camp</a:t>
            </a: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Arial Narrow" pitchFamily="34" charset="0"/>
              </a:rPr>
              <a:t>be under </a:t>
            </a:r>
            <a:r>
              <a:rPr lang="en-US" altLang="zh-CN" sz="2800" b="1">
                <a:solidFill>
                  <a:srgbClr val="C00000"/>
                </a:solidFill>
                <a:latin typeface="Arial Narrow" pitchFamily="34" charset="0"/>
              </a:rPr>
              <a:t>attack</a:t>
            </a:r>
          </a:p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latin typeface="Arial Narrow" pitchFamily="34" charset="0"/>
              </a:rPr>
              <a:t>see through</a:t>
            </a:r>
            <a:r>
              <a:rPr lang="en-US" altLang="zh-CN" sz="2800" b="1">
                <a:latin typeface="Arial Narrow" pitchFamily="34" charset="0"/>
              </a:rPr>
              <a:t> the thick fog</a:t>
            </a:r>
          </a:p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latin typeface="Arial Narrow" pitchFamily="34" charset="0"/>
              </a:rPr>
              <a:t>shoot </a:t>
            </a:r>
            <a:r>
              <a:rPr lang="en-US" altLang="zh-CN" sz="2800" b="1">
                <a:latin typeface="Arial Narrow" pitchFamily="34" charset="0"/>
              </a:rPr>
              <a:t>arrows</a:t>
            </a: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Arial Narrow" pitchFamily="34" charset="0"/>
              </a:rPr>
              <a:t>turn </a:t>
            </a:r>
            <a:r>
              <a:rPr lang="en-US" altLang="zh-CN" sz="2800" b="1">
                <a:solidFill>
                  <a:srgbClr val="FF0000"/>
                </a:solidFill>
                <a:latin typeface="Arial Narrow" pitchFamily="34" charset="0"/>
              </a:rPr>
              <a:t>around</a:t>
            </a: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Arial Narrow" pitchFamily="34" charset="0"/>
              </a:rPr>
              <a:t>an impossible </a:t>
            </a:r>
            <a:r>
              <a:rPr lang="en-US" altLang="zh-CN" sz="2800" b="1">
                <a:solidFill>
                  <a:srgbClr val="FF0000"/>
                </a:solidFill>
                <a:latin typeface="Arial Narrow" pitchFamily="34" charset="0"/>
              </a:rPr>
              <a:t>task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Box 3"/>
          <p:cNvSpPr txBox="1">
            <a:spLocks noChangeArrowheads="1"/>
          </p:cNvSpPr>
          <p:nvPr/>
        </p:nvSpPr>
        <p:spPr bwMode="auto">
          <a:xfrm rot="10800000" flipH="1" flipV="1">
            <a:off x="684213" y="1125538"/>
            <a:ext cx="80645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0000"/>
                </a:solidFill>
              </a:rPr>
              <a:t>a straight arrow</a:t>
            </a:r>
            <a:r>
              <a:rPr lang="en-US" altLang="zh-CN" sz="2400">
                <a:solidFill>
                  <a:srgbClr val="000000"/>
                </a:solidFill>
              </a:rPr>
              <a:t>  </a:t>
            </a:r>
          </a:p>
          <a:p>
            <a:r>
              <a:rPr lang="en-US" altLang="zh-CN" sz="2400">
                <a:solidFill>
                  <a:srgbClr val="000000"/>
                </a:solidFill>
              </a:rPr>
              <a:t>(</a:t>
            </a:r>
            <a:r>
              <a:rPr lang="en-US" altLang="zh-CN" sz="2400" i="1">
                <a:solidFill>
                  <a:srgbClr val="000000"/>
                </a:solidFill>
              </a:rPr>
              <a:t>American</a:t>
            </a:r>
            <a:r>
              <a:rPr lang="en-US" altLang="zh-CN" sz="2400">
                <a:solidFill>
                  <a:srgbClr val="000000"/>
                </a:solidFill>
              </a:rPr>
              <a:t>)someone who is very honest and careful to behave in a socially acceptable way </a:t>
            </a:r>
          </a:p>
          <a:p>
            <a:r>
              <a:rPr lang="en-US" altLang="zh-CN" sz="2400" i="1">
                <a:solidFill>
                  <a:srgbClr val="226699"/>
                </a:solidFill>
              </a:rPr>
              <a:t>Friends describe John as a straight arrow who rarely drank and was close to his family.</a:t>
            </a:r>
          </a:p>
          <a:p>
            <a:endParaRPr lang="en-US" altLang="zh-CN" sz="2400" i="1">
              <a:solidFill>
                <a:srgbClr val="226699"/>
              </a:solidFill>
            </a:endParaRPr>
          </a:p>
          <a:p>
            <a:r>
              <a:rPr lang="en-US" altLang="zh-CN" sz="2400" b="1"/>
              <a:t>under attack / under fire</a:t>
            </a:r>
          </a:p>
          <a:p>
            <a:r>
              <a:rPr lang="en-US" altLang="zh-CN" sz="2400"/>
              <a:t>being attacked or hurt</a:t>
            </a:r>
          </a:p>
          <a:p>
            <a:endParaRPr lang="en-US" altLang="zh-CN" sz="2400"/>
          </a:p>
          <a:p>
            <a:r>
              <a:rPr lang="en-US" altLang="zh-CN" sz="2400" b="1"/>
              <a:t>see through sb or sth</a:t>
            </a:r>
          </a:p>
          <a:p>
            <a:r>
              <a:rPr lang="en-US" altLang="zh-CN" sz="2400">
                <a:cs typeface="Arial" charset="0"/>
              </a:rPr>
              <a:t>to understand or detect the true nature of someone or something.</a:t>
            </a:r>
            <a:r>
              <a:rPr lang="en-US" altLang="zh-CN" sz="2400">
                <a:latin typeface="Calibri" pitchFamily="34" charset="0"/>
              </a:rPr>
              <a:t> </a:t>
            </a:r>
          </a:p>
          <a:p>
            <a:r>
              <a:rPr lang="en-US" altLang="zh-CN" sz="2400" i="1">
                <a:solidFill>
                  <a:srgbClr val="0070C0"/>
                </a:solidFill>
                <a:cs typeface="Arial" charset="0"/>
              </a:rPr>
              <a:t>You can't fool me anymore. I can see through you and all your tricks. This plan is designed to make money for you, not to help people. I can see through it! I'm not a fool!</a:t>
            </a:r>
            <a:endParaRPr lang="en-US" altLang="zh-CN" sz="2400">
              <a:solidFill>
                <a:srgbClr val="0070C0"/>
              </a:solidFill>
              <a:cs typeface="Arial" charset="0"/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altLang="zh-CN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Idioms </a:t>
            </a:r>
            <a:endParaRPr lang="zh-CN" altLang="en-US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30750" y="3573463"/>
            <a:ext cx="3297238" cy="244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241300"/>
            <a:ext cx="3455987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404813"/>
            <a:ext cx="3478213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8313" y="3363913"/>
            <a:ext cx="3887787" cy="265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331913" y="2062163"/>
            <a:ext cx="20208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>
                <a:latin typeface="Calibri" pitchFamily="34" charset="0"/>
              </a:rPr>
              <a:t>straw hat</a:t>
            </a:r>
            <a:endParaRPr lang="zh-CN" altLang="en-US" sz="3600" b="1">
              <a:latin typeface="Calibri" pitchFamily="34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286375" y="2206625"/>
            <a:ext cx="27860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>
                <a:latin typeface="Calibri" pitchFamily="34" charset="0"/>
              </a:rPr>
              <a:t>straw sandals</a:t>
            </a:r>
            <a:endParaRPr lang="zh-CN" altLang="en-US" sz="3600" b="1">
              <a:latin typeface="Calibri" pitchFamily="34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042988" y="5159375"/>
            <a:ext cx="30194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>
                <a:latin typeface="Calibri" pitchFamily="34" charset="0"/>
              </a:rPr>
              <a:t>straw handbag</a:t>
            </a:r>
            <a:endParaRPr lang="zh-CN" altLang="en-US" sz="3600" b="1">
              <a:latin typeface="Calibri" pitchFamily="34" charset="0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4859338" y="5229225"/>
            <a:ext cx="31099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>
                <a:latin typeface="Calibri" pitchFamily="34" charset="0"/>
              </a:rPr>
              <a:t>drinking straws</a:t>
            </a:r>
            <a:endParaRPr lang="zh-CN" altLang="en-US" sz="36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周报 </a:t>
            </a:r>
            <a:r>
              <a:rPr lang="en-US" altLang="zh-CN" smtClean="0"/>
              <a:t>P1-P2</a:t>
            </a:r>
            <a:endParaRPr lang="zh-CN" altLang="en-US" smtClean="0"/>
          </a:p>
        </p:txBody>
      </p:sp>
      <p:sp>
        <p:nvSpPr>
          <p:cNvPr id="18434" name="内容占位符 2"/>
          <p:cNvSpPr>
            <a:spLocks noGrp="1"/>
          </p:cNvSpPr>
          <p:nvPr>
            <p:ph idx="1"/>
          </p:nvPr>
        </p:nvSpPr>
        <p:spPr>
          <a:xfrm>
            <a:off x="457200" y="1639888"/>
            <a:ext cx="4330700" cy="4525962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en-US" altLang="zh-CN" sz="2400" b="1" smtClean="0"/>
              <a:t>1 Come on.</a:t>
            </a:r>
          </a:p>
          <a:p>
            <a:pPr marL="0" indent="0">
              <a:buFont typeface="Arial" charset="0"/>
              <a:buNone/>
            </a:pPr>
            <a:r>
              <a:rPr lang="en-US" altLang="zh-CN" sz="2400" b="1" smtClean="0"/>
              <a:t>2 is filling with</a:t>
            </a:r>
          </a:p>
          <a:p>
            <a:pPr marL="0" indent="0">
              <a:buFont typeface="Arial" charset="0"/>
              <a:buNone/>
            </a:pPr>
            <a:r>
              <a:rPr lang="en-US" altLang="zh-CN" sz="2400" b="1" smtClean="0"/>
              <a:t>3 in the early morning</a:t>
            </a:r>
          </a:p>
          <a:p>
            <a:pPr marL="0" indent="0">
              <a:buFont typeface="Arial" charset="0"/>
              <a:buNone/>
            </a:pPr>
            <a:r>
              <a:rPr lang="en-US" altLang="zh-CN" sz="2400" b="1" smtClean="0"/>
              <a:t>1 turned around</a:t>
            </a:r>
          </a:p>
          <a:p>
            <a:pPr marL="0" indent="0">
              <a:buFont typeface="Arial" charset="0"/>
              <a:buNone/>
            </a:pPr>
            <a:r>
              <a:rPr lang="en-US" altLang="zh-CN" sz="2400" b="1" smtClean="0"/>
              <a:t>2 is under attack</a:t>
            </a:r>
          </a:p>
          <a:p>
            <a:pPr marL="0" indent="0">
              <a:buFont typeface="Arial" charset="0"/>
              <a:buNone/>
            </a:pPr>
            <a:r>
              <a:rPr lang="en-US" altLang="zh-CN" sz="2400" b="1" smtClean="0"/>
              <a:t>3 look down</a:t>
            </a:r>
          </a:p>
          <a:p>
            <a:pPr marL="0" indent="0">
              <a:buFont typeface="Arial" charset="0"/>
              <a:buNone/>
            </a:pPr>
            <a:r>
              <a:rPr lang="en-US" altLang="zh-CN" sz="2400" b="1" smtClean="0"/>
              <a:t>4 think of </a:t>
            </a:r>
            <a:endParaRPr lang="zh-CN" altLang="en-US" sz="2400" b="1" smtClean="0"/>
          </a:p>
        </p:txBody>
      </p:sp>
      <p:sp>
        <p:nvSpPr>
          <p:cNvPr id="18435" name="内容占位符 2"/>
          <p:cNvSpPr txBox="1">
            <a:spLocks/>
          </p:cNvSpPr>
          <p:nvPr/>
        </p:nvSpPr>
        <p:spPr bwMode="auto">
          <a:xfrm>
            <a:off x="3492500" y="1639888"/>
            <a:ext cx="43307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altLang="zh-CN" sz="2400" b="1">
                <a:latin typeface="Calibri" pitchFamily="34" charset="0"/>
              </a:rPr>
              <a:t>1 a ticket for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altLang="zh-CN" sz="2400" b="1">
                <a:latin typeface="Calibri" pitchFamily="34" charset="0"/>
              </a:rPr>
              <a:t>2 a ticket to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altLang="zh-CN" sz="2400" b="1">
                <a:latin typeface="Calibri" pitchFamily="34" charset="0"/>
              </a:rPr>
              <a:t>3 look after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altLang="zh-CN" sz="2400" b="1">
                <a:latin typeface="Calibri" pitchFamily="34" charset="0"/>
              </a:rPr>
              <a:t>4 </a:t>
            </a:r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busy looking </a:t>
            </a:r>
            <a:r>
              <a:rPr lang="en-US" altLang="zh-CN" sz="2400" b="1">
                <a:latin typeface="Calibri" pitchFamily="34" charset="0"/>
              </a:rPr>
              <a:t>up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altLang="zh-CN" sz="2400" b="1">
                <a:latin typeface="Calibri" pitchFamily="34" charset="0"/>
              </a:rPr>
              <a:t>5 looked over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altLang="zh-CN" sz="2400" b="1">
                <a:latin typeface="Calibri" pitchFamily="34" charset="0"/>
              </a:rPr>
              <a:t>6 look down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altLang="zh-CN" sz="2400" b="1">
                <a:latin typeface="Calibri" pitchFamily="34" charset="0"/>
              </a:rPr>
              <a:t>7 thought of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altLang="zh-CN" sz="2400" b="1">
                <a:latin typeface="Calibri" pitchFamily="34" charset="0"/>
              </a:rPr>
              <a:t>8 think over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altLang="zh-CN" sz="2400" b="1">
                <a:latin typeface="Calibri" pitchFamily="34" charset="0"/>
              </a:rPr>
              <a:t>9 thinking about</a:t>
            </a:r>
          </a:p>
        </p:txBody>
      </p:sp>
      <p:sp>
        <p:nvSpPr>
          <p:cNvPr id="18436" name="内容占位符 2"/>
          <p:cNvSpPr txBox="1">
            <a:spLocks/>
          </p:cNvSpPr>
          <p:nvPr/>
        </p:nvSpPr>
        <p:spPr bwMode="auto">
          <a:xfrm>
            <a:off x="6073775" y="1628775"/>
            <a:ext cx="296227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altLang="zh-CN" sz="2400" b="1">
                <a:latin typeface="Calibri" pitchFamily="34" charset="0"/>
              </a:rPr>
              <a:t>10 will have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altLang="zh-CN" sz="2400" b="1">
                <a:latin typeface="Calibri" pitchFamily="34" charset="0"/>
              </a:rPr>
              <a:t>11 flew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altLang="zh-CN" sz="2400" b="1">
                <a:latin typeface="Calibri" pitchFamily="34" charset="0"/>
              </a:rPr>
              <a:t>12 will go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altLang="zh-CN" sz="2400" b="1">
                <a:latin typeface="Calibri" pitchFamily="34" charset="0"/>
              </a:rPr>
              <a:t>13 was filled with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altLang="zh-CN" sz="2400" b="1">
                <a:latin typeface="Calibri" pitchFamily="34" charset="0"/>
              </a:rPr>
              <a:t>14 filled with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周报</a:t>
            </a:r>
            <a:r>
              <a:rPr lang="en-US" altLang="zh-CN" smtClean="0"/>
              <a:t>P4</a:t>
            </a:r>
            <a:endParaRPr lang="zh-CN" altLang="en-US" smtClean="0"/>
          </a:p>
        </p:txBody>
      </p:sp>
      <p:sp>
        <p:nvSpPr>
          <p:cNvPr id="19458" name="内容占位符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5256212"/>
          </a:xfrm>
        </p:spPr>
        <p:txBody>
          <a:bodyPr/>
          <a:lstStyle/>
          <a:p>
            <a:pPr marL="0" indent="0">
              <a:lnSpc>
                <a:spcPts val="2700"/>
              </a:lnSpc>
              <a:buFont typeface="Arial" charset="0"/>
              <a:buNone/>
            </a:pPr>
            <a:r>
              <a:rPr lang="en-US" altLang="zh-CN" sz="2800" b="1" smtClean="0"/>
              <a:t>1 impossible</a:t>
            </a:r>
            <a:r>
              <a:rPr lang="zh-CN" altLang="en-US" sz="2800" b="1" smtClean="0"/>
              <a:t>     </a:t>
            </a:r>
            <a:r>
              <a:rPr lang="en-US" altLang="zh-CN" sz="2800" b="1" smtClean="0"/>
              <a:t>2 beaten  ( beat – beat– beaten)</a:t>
            </a:r>
          </a:p>
          <a:p>
            <a:pPr marL="0" indent="0">
              <a:lnSpc>
                <a:spcPts val="2700"/>
              </a:lnSpc>
              <a:buFont typeface="Arial" charset="0"/>
              <a:buNone/>
            </a:pPr>
            <a:r>
              <a:rPr lang="en-US" altLang="zh-CN" sz="2800" b="1" smtClean="0"/>
              <a:t>3 loudly        4 shot (shoot – shot – shot )</a:t>
            </a:r>
          </a:p>
          <a:p>
            <a:pPr marL="0" indent="0">
              <a:lnSpc>
                <a:spcPts val="2700"/>
              </a:lnSpc>
              <a:buFont typeface="Arial" charset="0"/>
              <a:buNone/>
            </a:pPr>
            <a:endParaRPr lang="en-US" altLang="zh-CN" sz="2800" b="1" smtClean="0"/>
          </a:p>
          <a:p>
            <a:pPr marL="0" indent="0">
              <a:lnSpc>
                <a:spcPts val="2700"/>
              </a:lnSpc>
              <a:buFont typeface="Arial" charset="0"/>
              <a:buNone/>
            </a:pPr>
            <a:r>
              <a:rPr lang="en-US" altLang="zh-CN" sz="2800" b="1" smtClean="0"/>
              <a:t>1 clever / smart / wise   2 thick    3 attack</a:t>
            </a:r>
          </a:p>
          <a:p>
            <a:pPr marL="0" indent="0">
              <a:lnSpc>
                <a:spcPts val="2700"/>
              </a:lnSpc>
              <a:buFont typeface="Arial" charset="0"/>
              <a:buNone/>
            </a:pPr>
            <a:endParaRPr lang="en-US" altLang="zh-CN" sz="2800" b="1" smtClean="0"/>
          </a:p>
          <a:p>
            <a:pPr marL="0" indent="0">
              <a:lnSpc>
                <a:spcPts val="2700"/>
              </a:lnSpc>
              <a:buFont typeface="Arial" charset="0"/>
              <a:buNone/>
            </a:pPr>
            <a:r>
              <a:rPr lang="en-US" altLang="zh-CN" sz="2800" b="1" smtClean="0"/>
              <a:t>1 Turn around   2 on the side of   3 saw through   </a:t>
            </a:r>
          </a:p>
          <a:p>
            <a:pPr marL="0" indent="0">
              <a:lnSpc>
                <a:spcPts val="2700"/>
              </a:lnSpc>
              <a:buFont typeface="Arial" charset="0"/>
              <a:buNone/>
            </a:pPr>
            <a:r>
              <a:rPr lang="en-US" altLang="zh-CN" sz="2800" b="1" smtClean="0"/>
              <a:t>4 sailing away</a:t>
            </a:r>
          </a:p>
          <a:p>
            <a:pPr marL="0" indent="0">
              <a:lnSpc>
                <a:spcPts val="2700"/>
              </a:lnSpc>
              <a:buFont typeface="Arial" charset="0"/>
              <a:buNone/>
            </a:pPr>
            <a:endParaRPr lang="en-US" altLang="zh-CN" sz="2800" b="1" smtClean="0"/>
          </a:p>
          <a:p>
            <a:pPr marL="0" indent="0">
              <a:lnSpc>
                <a:spcPts val="2700"/>
              </a:lnSpc>
              <a:buFont typeface="Arial" charset="0"/>
              <a:buNone/>
            </a:pPr>
            <a:r>
              <a:rPr lang="en-US" altLang="zh-CN" sz="2800" b="1" smtClean="0"/>
              <a:t>1 asks us to   2 have moved   3 for many years </a:t>
            </a:r>
          </a:p>
          <a:p>
            <a:pPr marL="0" indent="0">
              <a:lnSpc>
                <a:spcPts val="2700"/>
              </a:lnSpc>
              <a:buFont typeface="Arial" charset="0"/>
              <a:buNone/>
            </a:pPr>
            <a:r>
              <a:rPr lang="en-US" altLang="zh-CN" sz="2800" b="1" smtClean="0"/>
              <a:t>4 gave important task        ACAB        ADDC</a:t>
            </a:r>
          </a:p>
          <a:p>
            <a:pPr marL="0" indent="0">
              <a:lnSpc>
                <a:spcPts val="2700"/>
              </a:lnSpc>
              <a:buFont typeface="Arial" charset="0"/>
              <a:buNone/>
            </a:pPr>
            <a:endParaRPr lang="en-US" altLang="zh-CN" sz="2800" b="1" smtClean="0"/>
          </a:p>
          <a:p>
            <a:pPr marL="0" indent="0">
              <a:lnSpc>
                <a:spcPts val="2700"/>
              </a:lnSpc>
              <a:buFont typeface="Arial" charset="0"/>
              <a:buNone/>
            </a:pPr>
            <a:endParaRPr lang="en-US" altLang="zh-CN" sz="2800" b="1" smtClean="0"/>
          </a:p>
          <a:p>
            <a:pPr marL="0" indent="0">
              <a:lnSpc>
                <a:spcPts val="2700"/>
              </a:lnSpc>
              <a:buFont typeface="Arial" charset="0"/>
              <a:buNone/>
            </a:pPr>
            <a:endParaRPr lang="en-US" altLang="zh-CN" sz="28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Box 3"/>
          <p:cNvSpPr txBox="1">
            <a:spLocks noChangeArrowheads="1"/>
          </p:cNvSpPr>
          <p:nvPr/>
        </p:nvSpPr>
        <p:spPr bwMode="auto">
          <a:xfrm>
            <a:off x="468313" y="549275"/>
            <a:ext cx="8258175" cy="923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b="1">
                <a:solidFill>
                  <a:srgbClr val="666666"/>
                </a:solidFill>
                <a:latin typeface="Helvetica Neue"/>
              </a:rPr>
              <a:t>Destiny</a:t>
            </a: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solidFill>
                  <a:srgbClr val="666666"/>
                </a:solidFill>
                <a:latin typeface="Helvetica Neue"/>
              </a:rPr>
              <a:t>Artist: Fredrika Stahl</a:t>
            </a: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solidFill>
                  <a:srgbClr val="666666"/>
                </a:solidFill>
                <a:latin typeface="Helvetica Neue"/>
              </a:rPr>
              <a:t>Do you rely on Destiny?</a:t>
            </a: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solidFill>
                  <a:srgbClr val="666666"/>
                </a:solidFill>
                <a:latin typeface="Helvetica Neue"/>
              </a:rPr>
              <a:t>As a god planning in advance?</a:t>
            </a: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solidFill>
                  <a:srgbClr val="666666"/>
                </a:solidFill>
                <a:latin typeface="Helvetica Neue"/>
              </a:rPr>
              <a:t>Or do you believe in your own power?</a:t>
            </a: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solidFill>
                  <a:srgbClr val="666666"/>
                </a:solidFill>
                <a:latin typeface="Helvetica Neue"/>
              </a:rPr>
              <a:t>And hope for a bit of chance?</a:t>
            </a: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solidFill>
                  <a:srgbClr val="666666"/>
                </a:solidFill>
                <a:latin typeface="Helvetica Neue"/>
              </a:rPr>
              <a:t>Do you think some people are born to succeed?</a:t>
            </a: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solidFill>
                  <a:srgbClr val="666666"/>
                </a:solidFill>
                <a:latin typeface="Helvetica Neue"/>
              </a:rPr>
              <a:t>Others cursed to fail</a:t>
            </a: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solidFill>
                  <a:srgbClr val="666666"/>
                </a:solidFill>
                <a:latin typeface="Helvetica Neue"/>
              </a:rPr>
              <a:t>Would you rather believe</a:t>
            </a: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solidFill>
                  <a:srgbClr val="666666"/>
                </a:solidFill>
                <a:latin typeface="Helvetica Neue"/>
              </a:rPr>
              <a:t>That you are the writer of your tale?</a:t>
            </a: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solidFill>
                  <a:srgbClr val="666666"/>
                </a:solidFill>
                <a:latin typeface="Helvetica Neue"/>
              </a:rPr>
              <a:t>Are we hitchhikers on an endless road?</a:t>
            </a: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solidFill>
                  <a:srgbClr val="666666"/>
                </a:solidFill>
                <a:latin typeface="Helvetica Neue"/>
              </a:rPr>
              <a:t>Choosing where to stop, and which paths to go</a:t>
            </a: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solidFill>
                  <a:srgbClr val="666666"/>
                </a:solidFill>
                <a:latin typeface="Helvetica Neue"/>
              </a:rPr>
              <a:t>In that case, I want you to grab my hand</a:t>
            </a: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solidFill>
                  <a:srgbClr val="666666"/>
                </a:solidFill>
                <a:latin typeface="Helvetica Neue"/>
              </a:rPr>
              <a:t>We will no longer have to walk; I promise we will flow</a:t>
            </a: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solidFill>
                  <a:srgbClr val="666666"/>
                </a:solidFill>
                <a:latin typeface="Helvetica Neue"/>
              </a:rPr>
              <a:t>Do you think confrontations pop up</a:t>
            </a: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solidFill>
                  <a:srgbClr val="666666"/>
                </a:solidFill>
                <a:latin typeface="Helvetica Neue"/>
              </a:rPr>
              <a:t>A test for you to pass?</a:t>
            </a: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solidFill>
                  <a:srgbClr val="666666"/>
                </a:solidFill>
                <a:latin typeface="Helvetica Neue"/>
              </a:rPr>
              <a:t>Or do you see them as things to avoid?</a:t>
            </a: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solidFill>
                  <a:srgbClr val="666666"/>
                </a:solidFill>
                <a:latin typeface="Helvetica Neue"/>
              </a:rPr>
              <a:t>And stick to the green grass?</a:t>
            </a: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solidFill>
                  <a:srgbClr val="666666"/>
                </a:solidFill>
                <a:latin typeface="Helvetica Neue"/>
              </a:rPr>
              <a:t>Do you think you beauty is a reflection from within</a:t>
            </a: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solidFill>
                  <a:srgbClr val="666666"/>
                </a:solidFill>
                <a:latin typeface="Helvetica Neue"/>
              </a:rPr>
              <a:t>Or are there just some lucky bastards that can eat and still be thin?</a:t>
            </a: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solidFill>
                  <a:srgbClr val="666666"/>
                </a:solidFill>
                <a:latin typeface="Helvetica Neue"/>
              </a:rPr>
              <a:t>Do you think some folks are meant for each other?</a:t>
            </a: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solidFill>
                  <a:srgbClr val="666666"/>
                </a:solidFill>
                <a:latin typeface="Helvetica Neue"/>
              </a:rPr>
              <a:t>There's a single true match</a:t>
            </a: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solidFill>
                  <a:srgbClr val="666666"/>
                </a:solidFill>
                <a:latin typeface="Helvetica Neue"/>
              </a:rPr>
              <a:t>Are you just someone that passed my way</a:t>
            </a: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solidFill>
                  <a:srgbClr val="666666"/>
                </a:solidFill>
                <a:latin typeface="Helvetica Neue"/>
              </a:rPr>
              <a:t>That I was lucky enough to catch</a:t>
            </a: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latin typeface="Calibri" pitchFamily="34" charset="0"/>
              </a:rPr>
              <a:t/>
            </a:r>
            <a:br>
              <a:rPr lang="en-US" altLang="zh-CN" b="1">
                <a:latin typeface="Calibri" pitchFamily="34" charset="0"/>
              </a:rPr>
            </a:br>
            <a:r>
              <a:rPr lang="en-US" altLang="zh-CN" b="1">
                <a:solidFill>
                  <a:srgbClr val="666666"/>
                </a:solidFill>
                <a:latin typeface="Helvetica Neue"/>
              </a:rPr>
              <a:t>We will flow</a:t>
            </a:r>
            <a:endParaRPr lang="zh-CN" altLang="en-US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 Box 5"/>
          <p:cNvSpPr txBox="1">
            <a:spLocks noChangeArrowheads="1"/>
          </p:cNvSpPr>
          <p:nvPr/>
        </p:nvSpPr>
        <p:spPr bwMode="auto">
          <a:xfrm>
            <a:off x="342900" y="404813"/>
            <a:ext cx="855027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i="1">
                <a:solidFill>
                  <a:schemeClr val="hlink"/>
                </a:solidFill>
              </a:rPr>
              <a:t>One of Cao Cao’s soldiers told the story to his family. Complete his story below with “be under attack” “shoot arrows” “see through” “lend”</a:t>
            </a:r>
          </a:p>
        </p:txBody>
      </p:sp>
      <p:sp>
        <p:nvSpPr>
          <p:cNvPr id="21506" name="Text Box 6"/>
          <p:cNvSpPr txBox="1">
            <a:spLocks noChangeArrowheads="1"/>
          </p:cNvSpPr>
          <p:nvPr/>
        </p:nvSpPr>
        <p:spPr bwMode="auto">
          <a:xfrm>
            <a:off x="323850" y="1700213"/>
            <a:ext cx="8712200" cy="225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latin typeface="Bodoni MT Condensed"/>
              </a:rPr>
              <a:t>In the early morning that day, most of us were sleeping in our camps. Suddenly we heard some loud noises from the river. We quickly got up and went to look.</a:t>
            </a:r>
          </a:p>
          <a:p>
            <a:pPr>
              <a:spcBef>
                <a:spcPct val="50000"/>
              </a:spcBef>
            </a:pPr>
            <a:endParaRPr lang="en-US" altLang="zh-CN" sz="2000">
              <a:latin typeface="Bodoni MT Condensed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319088" y="3484563"/>
            <a:ext cx="8574087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Bodoni MT Condensed"/>
              </a:rPr>
              <a:t>However, we couldn’t see through the thick fog on the river and we thought we were under attack. So Cao Cao ordered us to shoot arrows towards the sounds.</a:t>
            </a:r>
          </a:p>
          <a:p>
            <a:r>
              <a:rPr lang="en-US" altLang="zh-CN" sz="2800">
                <a:solidFill>
                  <a:srgbClr val="FF0000"/>
                </a:solidFill>
                <a:latin typeface="Bodoni MT Condensed"/>
              </a:rPr>
              <a:t>In fact, we made a mistake, Zhuge Liang’s boats were soon full of arrows, we lend more than 100,000 arrows to them!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 Box 4"/>
          <p:cNvSpPr txBox="1">
            <a:spLocks noChangeArrowheads="1"/>
          </p:cNvSpPr>
          <p:nvPr/>
        </p:nvSpPr>
        <p:spPr bwMode="auto">
          <a:xfrm>
            <a:off x="304800" y="1447800"/>
            <a:ext cx="4419600" cy="409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lnSpc>
                <a:spcPct val="95000"/>
              </a:lnSpc>
              <a:spcBef>
                <a:spcPct val="50000"/>
              </a:spcBef>
              <a:buFontTx/>
              <a:buAutoNum type="arabicPeriod"/>
            </a:pPr>
            <a:r>
              <a:rPr lang="zh-CN" altLang="en-US" sz="3200" b="1">
                <a:solidFill>
                  <a:srgbClr val="FF0000"/>
                </a:solidFill>
                <a:latin typeface="Calibri" pitchFamily="34" charset="0"/>
              </a:rPr>
              <a:t>把</a:t>
            </a:r>
            <a:r>
              <a:rPr lang="en-US" altLang="zh-CN" sz="3200" b="1">
                <a:solidFill>
                  <a:srgbClr val="FF0000"/>
                </a:solidFill>
                <a:latin typeface="Calibri" pitchFamily="34" charset="0"/>
              </a:rPr>
              <a:t>……</a:t>
            </a:r>
            <a:r>
              <a:rPr lang="zh-CN" altLang="en-US" sz="3200" b="1">
                <a:solidFill>
                  <a:srgbClr val="FF0000"/>
                </a:solidFill>
                <a:latin typeface="Calibri" pitchFamily="34" charset="0"/>
              </a:rPr>
              <a:t>装满</a:t>
            </a:r>
          </a:p>
          <a:p>
            <a:pPr marL="342900" indent="-342900">
              <a:lnSpc>
                <a:spcPct val="95000"/>
              </a:lnSpc>
              <a:spcBef>
                <a:spcPct val="50000"/>
              </a:spcBef>
              <a:buFontTx/>
              <a:buAutoNum type="arabicPeriod"/>
            </a:pPr>
            <a:r>
              <a:rPr lang="zh-CN" altLang="en-US" sz="3200" b="1">
                <a:solidFill>
                  <a:srgbClr val="FF0000"/>
                </a:solidFill>
                <a:latin typeface="Calibri" pitchFamily="34" charset="0"/>
              </a:rPr>
              <a:t>充满</a:t>
            </a:r>
          </a:p>
          <a:p>
            <a:pPr marL="342900" indent="-342900">
              <a:lnSpc>
                <a:spcPct val="95000"/>
              </a:lnSpc>
              <a:spcBef>
                <a:spcPct val="50000"/>
              </a:spcBef>
              <a:buFontTx/>
              <a:buAutoNum type="arabicPeriod"/>
            </a:pPr>
            <a:r>
              <a:rPr lang="zh-CN" altLang="en-US" sz="3200" b="1">
                <a:solidFill>
                  <a:srgbClr val="FF0000"/>
                </a:solidFill>
                <a:latin typeface="Calibri" pitchFamily="34" charset="0"/>
              </a:rPr>
              <a:t>要求某人做</a:t>
            </a:r>
            <a:r>
              <a:rPr lang="en-US" altLang="zh-CN" sz="3200" b="1">
                <a:solidFill>
                  <a:srgbClr val="FF0000"/>
                </a:solidFill>
                <a:latin typeface="Calibri" pitchFamily="34" charset="0"/>
              </a:rPr>
              <a:t>……</a:t>
            </a:r>
          </a:p>
          <a:p>
            <a:pPr marL="342900" indent="-342900">
              <a:lnSpc>
                <a:spcPct val="95000"/>
              </a:lnSpc>
              <a:spcBef>
                <a:spcPct val="50000"/>
              </a:spcBef>
              <a:buFontTx/>
              <a:buAutoNum type="arabicPeriod"/>
            </a:pPr>
            <a:r>
              <a:rPr lang="zh-CN" altLang="en-US" sz="3200" b="1">
                <a:solidFill>
                  <a:srgbClr val="FF0000"/>
                </a:solidFill>
                <a:latin typeface="Calibri" pitchFamily="34" charset="0"/>
              </a:rPr>
              <a:t>带来</a:t>
            </a:r>
          </a:p>
          <a:p>
            <a:pPr marL="342900" indent="-342900">
              <a:lnSpc>
                <a:spcPct val="95000"/>
              </a:lnSpc>
              <a:spcBef>
                <a:spcPct val="50000"/>
              </a:spcBef>
              <a:buFontTx/>
              <a:buAutoNum type="arabicPeriod"/>
            </a:pPr>
            <a:r>
              <a:rPr lang="zh-CN" altLang="en-US" sz="3200" b="1">
                <a:solidFill>
                  <a:srgbClr val="FF0000"/>
                </a:solidFill>
                <a:latin typeface="Calibri" pitchFamily="34" charset="0"/>
              </a:rPr>
              <a:t>带去</a:t>
            </a:r>
          </a:p>
          <a:p>
            <a:pPr marL="342900" indent="-342900">
              <a:lnSpc>
                <a:spcPct val="95000"/>
              </a:lnSpc>
              <a:spcBef>
                <a:spcPct val="50000"/>
              </a:spcBef>
              <a:buFontTx/>
              <a:buAutoNum type="arabicPeriod"/>
            </a:pPr>
            <a:r>
              <a:rPr lang="zh-CN" altLang="en-US" sz="3200" b="1">
                <a:solidFill>
                  <a:srgbClr val="FF0000"/>
                </a:solidFill>
                <a:latin typeface="Calibri" pitchFamily="34" charset="0"/>
              </a:rPr>
              <a:t>为了</a:t>
            </a:r>
            <a:r>
              <a:rPr lang="en-US" altLang="zh-CN" sz="3200" b="1">
                <a:solidFill>
                  <a:srgbClr val="FF0000"/>
                </a:solidFill>
                <a:latin typeface="Calibri" pitchFamily="34" charset="0"/>
              </a:rPr>
              <a:t>……</a:t>
            </a:r>
            <a:r>
              <a:rPr lang="zh-CN" altLang="en-US" sz="3200" b="1">
                <a:solidFill>
                  <a:srgbClr val="FF0000"/>
                </a:solidFill>
                <a:latin typeface="Calibri" pitchFamily="34" charset="0"/>
              </a:rPr>
              <a:t>而感激某人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4362450" y="2328863"/>
            <a:ext cx="3810000" cy="59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300">
                <a:latin typeface="Cambria Math" pitchFamily="18" charset="0"/>
              </a:rPr>
              <a:t>be full of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4356100" y="1538288"/>
            <a:ext cx="4038600" cy="59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300">
                <a:latin typeface="Cambria Math" pitchFamily="18" charset="0"/>
              </a:rPr>
              <a:t>fill…with…</a:t>
            </a: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4356100" y="2978150"/>
            <a:ext cx="4648200" cy="59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300">
                <a:latin typeface="Cambria Math" pitchFamily="18" charset="0"/>
              </a:rPr>
              <a:t>ask/order… to do</a:t>
            </a: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4362450" y="3697288"/>
            <a:ext cx="3810000" cy="59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300">
                <a:latin typeface="Cambria Math" pitchFamily="18" charset="0"/>
              </a:rPr>
              <a:t>bring … to …</a:t>
            </a:r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4349750" y="4346575"/>
            <a:ext cx="4038600" cy="59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300">
                <a:latin typeface="Cambria Math" pitchFamily="18" charset="0"/>
              </a:rPr>
              <a:t>take … to …</a:t>
            </a:r>
          </a:p>
        </p:txBody>
      </p:sp>
      <p:sp>
        <p:nvSpPr>
          <p:cNvPr id="11274" name="Text Box 10"/>
          <p:cNvSpPr txBox="1">
            <a:spLocks noChangeArrowheads="1"/>
          </p:cNvSpPr>
          <p:nvPr/>
        </p:nvSpPr>
        <p:spPr bwMode="auto">
          <a:xfrm>
            <a:off x="4278313" y="4994275"/>
            <a:ext cx="4038600" cy="59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300">
                <a:latin typeface="Cambria Math" pitchFamily="18" charset="0"/>
              </a:rPr>
              <a:t>thank sb for …</a:t>
            </a:r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>
          <a:xfrm>
            <a:off x="2879725" y="185738"/>
            <a:ext cx="8229600" cy="334962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altLang="zh-CN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itchFamily="18" charset="0"/>
                <a:ea typeface="+mn-ea"/>
                <a:cs typeface="+mn-cs"/>
              </a:rPr>
              <a:t>Important Phrases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oper Black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  <p:bldP spid="11270" grpId="0"/>
      <p:bldP spid="11271" grpId="0"/>
      <p:bldP spid="11272" grpId="0"/>
      <p:bldP spid="11273" grpId="0"/>
      <p:bldP spid="1127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4"/>
          <p:cNvSpPr>
            <a:spLocks noChangeArrowheads="1"/>
          </p:cNvSpPr>
          <p:nvPr/>
        </p:nvSpPr>
        <p:spPr bwMode="auto">
          <a:xfrm>
            <a:off x="323850" y="1293813"/>
            <a:ext cx="8351838" cy="501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Calibri" pitchFamily="34" charset="0"/>
              </a:rPr>
              <a:t>1.Zhou Yu gave Zhuge liang an important t_____.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Calibri" pitchFamily="34" charset="0"/>
              </a:rPr>
              <a:t>2. Zhou Yu asked Zhuge Liang to make 100,000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Calibri" pitchFamily="34" charset="0"/>
              </a:rPr>
              <a:t>    arrows w_____ ten days.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Calibri" pitchFamily="34" charset="0"/>
              </a:rPr>
              <a:t>3. The soliders s_______ and beat their drums 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Calibri" pitchFamily="34" charset="0"/>
              </a:rPr>
              <a:t>    loudly.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Calibri" pitchFamily="34" charset="0"/>
              </a:rPr>
              <a:t>4. This story is about two w_____ men—Zhou Yu 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Calibri" pitchFamily="34" charset="0"/>
              </a:rPr>
              <a:t>    and Zhuge Liang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Calibri" pitchFamily="34" charset="0"/>
              </a:rPr>
              <a:t>5. He asked his soldiers to f___ 20 large boats with 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Calibri" pitchFamily="34" charset="0"/>
              </a:rPr>
              <a:t>    many straw men.</a:t>
            </a:r>
          </a:p>
        </p:txBody>
      </p:sp>
      <p:sp>
        <p:nvSpPr>
          <p:cNvPr id="23554" name="Text Box 4"/>
          <p:cNvSpPr txBox="1">
            <a:spLocks noChangeArrowheads="1"/>
          </p:cNvSpPr>
          <p:nvPr/>
        </p:nvSpPr>
        <p:spPr bwMode="auto">
          <a:xfrm>
            <a:off x="755650" y="587375"/>
            <a:ext cx="8280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400" b="1">
                <a:solidFill>
                  <a:schemeClr val="hlink"/>
                </a:solidFill>
                <a:latin typeface="Calibri" pitchFamily="34" charset="0"/>
              </a:rPr>
              <a:t>Fill in the blanks.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6516688" y="1268413"/>
            <a:ext cx="1143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Calibri" pitchFamily="34" charset="0"/>
              </a:rPr>
              <a:t>ask</a:t>
            </a: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4356100" y="4073525"/>
            <a:ext cx="1143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Calibri" pitchFamily="34" charset="0"/>
              </a:rPr>
              <a:t>ise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1979613" y="2417763"/>
            <a:ext cx="1524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Calibri" pitchFamily="34" charset="0"/>
              </a:rPr>
              <a:t>ithin</a:t>
            </a: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2671763" y="2924175"/>
            <a:ext cx="1828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Calibri" pitchFamily="34" charset="0"/>
              </a:rPr>
              <a:t>houted</a:t>
            </a:r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4724400" y="5226050"/>
            <a:ext cx="1143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Calibri" pitchFamily="34" charset="0"/>
              </a:rPr>
              <a:t>ill</a:t>
            </a: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3348038" y="88900"/>
            <a:ext cx="8229600" cy="509588"/>
          </a:xfrm>
          <a:prstGeom prst="rect">
            <a:avLst/>
          </a:prstGeom>
        </p:spPr>
        <p:txBody>
          <a:bodyPr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altLang="zh-CN" sz="3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itchFamily="18" charset="0"/>
                <a:ea typeface="+mn-ea"/>
                <a:cs typeface="+mn-cs"/>
              </a:rPr>
              <a:t>Exercises</a:t>
            </a:r>
            <a:endParaRPr lang="en-US" altLang="zh-CN" sz="31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oper Black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  <p:bldP spid="9222" grpId="0"/>
      <p:bldP spid="9223" grpId="0"/>
      <p:bldP spid="9224" grpId="0"/>
      <p:bldP spid="9225" grpId="0"/>
      <p:bldP spid="9225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981075"/>
            <a:ext cx="8496300" cy="4525963"/>
          </a:xfrm>
        </p:spPr>
        <p:txBody>
          <a:bodyPr rtlCol="0">
            <a:normAutofit fontScale="92500" lnSpcReduction="20000"/>
          </a:bodyPr>
          <a:lstStyle/>
          <a:p>
            <a:pPr fontAlgn="auto">
              <a:lnSpc>
                <a:spcPct val="120000"/>
              </a:lnSpc>
              <a:spcAft>
                <a:spcPts val="0"/>
              </a:spcAft>
              <a:buFontTx/>
              <a:buNone/>
              <a:defRPr/>
            </a:pPr>
            <a:r>
              <a:rPr lang="en-US" altLang="zh-CN" smtClean="0"/>
              <a:t>1.</a:t>
            </a:r>
            <a:r>
              <a:rPr lang="zh-CN" altLang="en-US" smtClean="0"/>
              <a:t>上学前，妈妈让我把瓶子装满水。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None/>
              <a:defRPr/>
            </a:pPr>
            <a:r>
              <a:rPr lang="en-US" altLang="zh-CN" smtClean="0"/>
              <a:t>   Before going to school, Mother asks me to ____ the bottle ______ water.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None/>
              <a:defRPr/>
            </a:pPr>
            <a:r>
              <a:rPr lang="en-US" altLang="zh-CN" smtClean="0"/>
              <a:t>2. </a:t>
            </a:r>
            <a:r>
              <a:rPr lang="zh-CN" altLang="en-US" smtClean="0"/>
              <a:t>这个周日，我会带妹妹去看望奶奶，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None/>
              <a:defRPr/>
            </a:pPr>
            <a:r>
              <a:rPr lang="en-US" altLang="zh-CN" smtClean="0"/>
              <a:t>    This Sunday, I _____ _____ my sister ______ visit Grandma.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None/>
              <a:defRPr/>
            </a:pPr>
            <a:r>
              <a:rPr lang="en-US" altLang="zh-CN" smtClean="0"/>
              <a:t>3. </a:t>
            </a:r>
            <a:r>
              <a:rPr lang="zh-CN" altLang="en-US" smtClean="0"/>
              <a:t>非常感谢帮我这么多。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None/>
              <a:defRPr/>
            </a:pPr>
            <a:r>
              <a:rPr lang="en-US" altLang="zh-CN" smtClean="0"/>
              <a:t>    _______ you ______ ______ me a lot.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2546350" y="2349500"/>
            <a:ext cx="9461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Calibri" pitchFamily="34" charset="0"/>
              </a:rPr>
              <a:t>with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3281363" y="3644900"/>
            <a:ext cx="43751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Calibri" pitchFamily="34" charset="0"/>
              </a:rPr>
              <a:t>will  take                         to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1042988" y="5657850"/>
            <a:ext cx="42465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Calibri" pitchFamily="34" charset="0"/>
              </a:rPr>
              <a:t>Thank         for    helping </a:t>
            </a: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7721600" y="1770063"/>
            <a:ext cx="6127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Calibri" pitchFamily="34" charset="0"/>
              </a:rPr>
              <a:t>fill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3" grpId="0"/>
      <p:bldP spid="12294" grpId="0"/>
      <p:bldP spid="3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</TotalTime>
  <Words>870</Words>
  <Application>Microsoft Office PowerPoint</Application>
  <PresentationFormat>全屏显示(4:3)</PresentationFormat>
  <Paragraphs>144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演示文稿设计模板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3" baseType="lpstr">
      <vt:lpstr>Calibri</vt:lpstr>
      <vt:lpstr>宋体</vt:lpstr>
      <vt:lpstr>Arial</vt:lpstr>
      <vt:lpstr>微软雅黑</vt:lpstr>
      <vt:lpstr>Bodoni MT Condensed</vt:lpstr>
      <vt:lpstr>Helvetica Neue</vt:lpstr>
      <vt:lpstr>Cambria Math</vt:lpstr>
      <vt:lpstr>Cooper Black</vt:lpstr>
      <vt:lpstr>Arial Narrow</vt:lpstr>
      <vt:lpstr>Office 主题​​</vt:lpstr>
      <vt:lpstr>幻灯片 1</vt:lpstr>
      <vt:lpstr>幻灯片 2</vt:lpstr>
      <vt:lpstr>幻灯片 3</vt:lpstr>
      <vt:lpstr>幻灯片 4</vt:lpstr>
      <vt:lpstr>Idioms </vt:lpstr>
      <vt:lpstr>幻灯片 6</vt:lpstr>
      <vt:lpstr>周报 P1-P2</vt:lpstr>
      <vt:lpstr>周报P4</vt:lpstr>
      <vt:lpstr>幻灯片 9</vt:lpstr>
      <vt:lpstr>幻灯片 10</vt:lpstr>
      <vt:lpstr>幻灯片 11</vt:lpstr>
      <vt:lpstr>幻灯片 12</vt:lpstr>
      <vt:lpstr>幻灯片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eva</dc:creator>
  <cp:lastModifiedBy>eva</cp:lastModifiedBy>
  <cp:revision>22</cp:revision>
  <dcterms:created xsi:type="dcterms:W3CDTF">2013-12-03T14:15:24Z</dcterms:created>
  <dcterms:modified xsi:type="dcterms:W3CDTF">2019-12-03T04:50:47Z</dcterms:modified>
</cp:coreProperties>
</file>