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70" r:id="rId5"/>
    <p:sldId id="281" r:id="rId6"/>
    <p:sldId id="272" r:id="rId7"/>
    <p:sldId id="286" r:id="rId8"/>
    <p:sldId id="274" r:id="rId9"/>
    <p:sldId id="275" r:id="rId10"/>
    <p:sldId id="276" r:id="rId11"/>
    <p:sldId id="285" r:id="rId12"/>
    <p:sldId id="287" r:id="rId13"/>
    <p:sldId id="288" r:id="rId14"/>
    <p:sldId id="289" r:id="rId15"/>
    <p:sldId id="277" r:id="rId16"/>
    <p:sldId id="280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</p:showPr>
  <p:clrMru>
    <a:srgbClr val="0000FF"/>
    <a:srgbClr val="006600"/>
    <a:srgbClr val="FFFF66"/>
    <a:srgbClr val="FF9900"/>
    <a:srgbClr val="00FF00"/>
    <a:srgbClr val="FF0000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786"/>
    <p:restoredTop sz="90929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43B81-8527-48B4-9080-105B850FD1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560A7-26E8-4956-B7A7-6CA4A449C5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0650C-5A5A-498C-8054-4BB6873A0B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E31E2-99F0-4192-911C-6C00DFE17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CA3C4-60CC-44C9-AE80-CA9149CE71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EC54C-F4BD-444F-9F90-8114E7950AA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AFF42-AB6E-4B68-9081-68A97E9BBC40}" type="datetime1">
              <a:rPr lang="zh-CN" altLang="en-US"/>
              <a:pPr>
                <a:defRPr/>
              </a:pPr>
              <a:t>2017-2-20</a:t>
            </a:fld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0E48F-4DD4-457D-B534-8CA057D1F4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B5020-0382-48FA-81CF-02C2E16FE6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F1DEE-A375-4136-904F-B423969514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45302-30C1-4F52-84BE-176E05E92E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E58BB-D9AE-4AA0-AFE2-FE5E650E39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anose="0202060305040502030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BCEA7BF-B70C-47B2-87CA-63E52E808742}" type="datetime1">
              <a:rPr lang="zh-CN" altLang="en-US"/>
              <a:pPr>
                <a:defRPr/>
              </a:pPr>
              <a:t>2017-2-20</a:t>
            </a:fld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anose="0202060305040502030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anose="0202060305040502030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8D8A44A-E2C0-4090-82E6-A0EC3A0D40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59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2049"/>
          <p:cNvSpPr txBox="1">
            <a:spLocks noChangeArrowheads="1"/>
          </p:cNvSpPr>
          <p:nvPr/>
        </p:nvSpPr>
        <p:spPr bwMode="auto">
          <a:xfrm>
            <a:off x="609600" y="620713"/>
            <a:ext cx="533082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 b="1">
                <a:solidFill>
                  <a:srgbClr val="FF0000"/>
                </a:solidFill>
                <a:ea typeface="华文新魏"/>
                <a:cs typeface="华文新魏"/>
              </a:rPr>
              <a:t>回忆       鲁迅先生</a:t>
            </a:r>
          </a:p>
        </p:txBody>
      </p:sp>
      <p:sp>
        <p:nvSpPr>
          <p:cNvPr id="13314" name="文本框 2050"/>
          <p:cNvSpPr txBox="1">
            <a:spLocks noChangeArrowheads="1"/>
          </p:cNvSpPr>
          <p:nvPr/>
        </p:nvSpPr>
        <p:spPr bwMode="auto">
          <a:xfrm>
            <a:off x="2555875" y="4735513"/>
            <a:ext cx="21605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9900"/>
                </a:solidFill>
                <a:ea typeface="楷体_GB2312" pitchFamily="49" charset="-122"/>
              </a:rPr>
              <a:t>萧   红</a:t>
            </a:r>
          </a:p>
        </p:txBody>
      </p:sp>
      <p:pic>
        <p:nvPicPr>
          <p:cNvPr id="13315" name="图片 2051" descr="luxun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188913"/>
            <a:ext cx="318135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6145"/>
          <p:cNvSpPr txBox="1">
            <a:spLocks noChangeArrowheads="1"/>
          </p:cNvSpPr>
          <p:nvPr/>
        </p:nvSpPr>
        <p:spPr bwMode="auto">
          <a:xfrm>
            <a:off x="7467600" y="381000"/>
            <a:ext cx="549275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            </a:t>
            </a:r>
            <a:endParaRPr lang="zh-CN" altLang="en-US" sz="4400" b="1">
              <a:solidFill>
                <a:srgbClr val="0066FF"/>
              </a:solidFill>
            </a:endParaRPr>
          </a:p>
        </p:txBody>
      </p:sp>
      <p:sp>
        <p:nvSpPr>
          <p:cNvPr id="14338" name="文本框 6146"/>
          <p:cNvSpPr txBox="1">
            <a:spLocks noChangeArrowheads="1"/>
          </p:cNvSpPr>
          <p:nvPr/>
        </p:nvSpPr>
        <p:spPr bwMode="auto">
          <a:xfrm>
            <a:off x="6399213" y="4495800"/>
            <a:ext cx="6111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solidFill>
                <a:srgbClr val="0066FF"/>
              </a:solidFill>
            </a:endParaRPr>
          </a:p>
        </p:txBody>
      </p:sp>
      <p:pic>
        <p:nvPicPr>
          <p:cNvPr id="6148" name="图片 6147" descr="2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文本框 6148"/>
          <p:cNvSpPr txBox="1">
            <a:spLocks noChangeArrowheads="1"/>
          </p:cNvSpPr>
          <p:nvPr/>
        </p:nvSpPr>
        <p:spPr bwMode="auto">
          <a:xfrm>
            <a:off x="8213725" y="0"/>
            <a:ext cx="140335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FF0000"/>
              </a:solidFill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        </a:t>
            </a:r>
          </a:p>
        </p:txBody>
      </p:sp>
      <p:sp>
        <p:nvSpPr>
          <p:cNvPr id="6150" name="文本框 6149"/>
          <p:cNvSpPr txBox="1">
            <a:spLocks noChangeArrowheads="1"/>
          </p:cNvSpPr>
          <p:nvPr/>
        </p:nvSpPr>
        <p:spPr bwMode="auto">
          <a:xfrm>
            <a:off x="0" y="6019800"/>
            <a:ext cx="9215438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1933年在上海，和宋庆龄蔡元培等在一起。</a:t>
            </a:r>
          </a:p>
          <a:p>
            <a:endParaRPr lang="zh-CN" alt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9217" descr="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812165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文本框 9218"/>
          <p:cNvSpPr txBox="1">
            <a:spLocks noChangeArrowheads="1"/>
          </p:cNvSpPr>
          <p:nvPr/>
        </p:nvSpPr>
        <p:spPr bwMode="auto">
          <a:xfrm>
            <a:off x="8243888" y="260350"/>
            <a:ext cx="900112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</a:rPr>
              <a:t>1956年，鲁迅墓迁到上海虹口公园，由毛泽东题署墓碑。</a:t>
            </a:r>
          </a:p>
          <a:p>
            <a:endParaRPr lang="zh-CN" altLang="en-US"/>
          </a:p>
        </p:txBody>
      </p:sp>
    </p:spTree>
  </p:cSld>
  <p:clrMapOvr>
    <a:masterClrMapping/>
  </p:clrMapOvr>
  <p:transition>
    <p:checke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6385" descr="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0"/>
            <a:ext cx="48768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图片 16386" descr="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0"/>
            <a:ext cx="4040187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6387"/>
          <p:cNvSpPr txBox="1">
            <a:spLocks noChangeArrowheads="1"/>
          </p:cNvSpPr>
          <p:nvPr/>
        </p:nvSpPr>
        <p:spPr bwMode="auto">
          <a:xfrm>
            <a:off x="4572000" y="685800"/>
            <a:ext cx="381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16389" name="文本框 16388"/>
          <p:cNvSpPr txBox="1">
            <a:spLocks noChangeArrowheads="1"/>
          </p:cNvSpPr>
          <p:nvPr/>
        </p:nvSpPr>
        <p:spPr bwMode="auto">
          <a:xfrm>
            <a:off x="1752600" y="4800600"/>
            <a:ext cx="5867400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         </a:t>
            </a:r>
            <a:r>
              <a:rPr lang="zh-CN" altLang="en-US" sz="6600" b="1">
                <a:solidFill>
                  <a:srgbClr val="FF0000"/>
                </a:solidFill>
                <a:ea typeface="华文新魏"/>
                <a:cs typeface="华文新魏"/>
              </a:rPr>
              <a:t>萧           红</a:t>
            </a: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66FF"/>
                </a:solidFill>
              </a:rPr>
              <a:t>         </a:t>
            </a:r>
            <a:r>
              <a:rPr lang="zh-CN" altLang="en-US" sz="4400" b="1">
                <a:solidFill>
                  <a:srgbClr val="0066FF"/>
                </a:solidFill>
              </a:rPr>
              <a:t>（1911—1942）</a:t>
            </a:r>
          </a:p>
        </p:txBody>
      </p:sp>
      <p:sp>
        <p:nvSpPr>
          <p:cNvPr id="16390" name="文本框 16389"/>
          <p:cNvSpPr txBox="1">
            <a:spLocks noChangeArrowheads="1"/>
          </p:cNvSpPr>
          <p:nvPr/>
        </p:nvSpPr>
        <p:spPr bwMode="auto">
          <a:xfrm>
            <a:off x="3886200" y="-227013"/>
            <a:ext cx="5257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zh-CN" altLang="en-US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" descr="360截图201702141512492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3175"/>
            <a:ext cx="941705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18433"/>
          <p:cNvSpPr txBox="1">
            <a:spLocks noChangeArrowheads="1"/>
          </p:cNvSpPr>
          <p:nvPr/>
        </p:nvSpPr>
        <p:spPr bwMode="auto">
          <a:xfrm>
            <a:off x="323850" y="476250"/>
            <a:ext cx="8516938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黑体" pitchFamily="2" charset="-122"/>
              </a:rPr>
              <a:t>         本文节选自萧红长篇回忆性叙事散文《回忆鲁迅先生》，作于鲁迅逝世三年后。</a:t>
            </a:r>
          </a:p>
          <a:p>
            <a:r>
              <a:rPr lang="zh-CN" altLang="en-US" sz="3200" b="1">
                <a:ea typeface="黑体" pitchFamily="2" charset="-122"/>
              </a:rPr>
              <a:t>        萧红是一位经常从记忆深处挖掘写作素材的作家，而这篇文章变是她这类作品的代表作。</a:t>
            </a:r>
          </a:p>
          <a:p>
            <a:r>
              <a:rPr lang="zh-CN" altLang="en-US" sz="3200" b="1">
                <a:ea typeface="黑体" pitchFamily="2" charset="-122"/>
              </a:rPr>
              <a:t>        作者将自己与鲁迅交往过程中的所见所闻所感剪裁提炼，组织成文。节选部分共分八个生活片段叠加而成，自然空行成段。全文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布局自由随意</a:t>
            </a:r>
            <a:r>
              <a:rPr lang="zh-CN" altLang="en-US" sz="3200" b="1">
                <a:ea typeface="黑体" pitchFamily="2" charset="-122"/>
              </a:rPr>
              <a:t>，用女性独有的敏锐目光悉心观察，捕捉到了鲁迅先生许多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灵动传神的细节</a:t>
            </a:r>
            <a:r>
              <a:rPr lang="zh-CN" altLang="en-US" sz="3200" b="1">
                <a:ea typeface="黑体" pitchFamily="2" charset="-122"/>
              </a:rPr>
              <a:t>，以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质朴浅白清新隽永的语言</a:t>
            </a:r>
            <a:r>
              <a:rPr lang="zh-CN" altLang="en-US" sz="3200" b="1">
                <a:ea typeface="黑体" pitchFamily="2" charset="-122"/>
              </a:rPr>
              <a:t>，于细微之处写出了一个真实的、充满人情味的活生生的鲁迅，彰显了一代伟人鲁迅的思想和人格。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7" descr="360截图2017021415250118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" y="-12700"/>
            <a:ext cx="932338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20481"/>
          <p:cNvSpPr txBox="1">
            <a:spLocks noChangeArrowheads="1"/>
          </p:cNvSpPr>
          <p:nvPr/>
        </p:nvSpPr>
        <p:spPr bwMode="auto">
          <a:xfrm>
            <a:off x="323850" y="1125538"/>
            <a:ext cx="2519363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2" charset="-122"/>
              </a:rPr>
              <a:t>        鲁迅先生的笑声是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明朗</a:t>
            </a:r>
            <a:r>
              <a:rPr lang="zh-CN" altLang="en-US" sz="2800" b="1">
                <a:ea typeface="黑体" pitchFamily="2" charset="-122"/>
              </a:rPr>
              <a:t>的，是从心里的欢喜，若有人说了什么可笑的话，鲁迅先生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笑得连烟卷都拿不住了</a:t>
            </a:r>
            <a:r>
              <a:rPr lang="zh-CN" altLang="en-US" sz="2800" b="1">
                <a:ea typeface="黑体" pitchFamily="2" charset="-122"/>
              </a:rPr>
              <a:t>，常常是笑得咳嗽起来。</a:t>
            </a:r>
          </a:p>
        </p:txBody>
      </p:sp>
      <p:sp>
        <p:nvSpPr>
          <p:cNvPr id="20483" name="矩形 20482"/>
          <p:cNvSpPr>
            <a:spLocks noChangeArrowheads="1"/>
          </p:cNvSpPr>
          <p:nvPr/>
        </p:nvSpPr>
        <p:spPr bwMode="auto">
          <a:xfrm>
            <a:off x="3563938" y="1052513"/>
            <a:ext cx="36004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黑体" pitchFamily="2" charset="-122"/>
              </a:rPr>
              <a:t>        </a:t>
            </a:r>
            <a:r>
              <a:rPr lang="zh-CN" altLang="en-US" sz="2800" b="1">
                <a:ea typeface="黑体" pitchFamily="2" charset="-122"/>
              </a:rPr>
              <a:t>鲁迅先生走路很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轻捷</a:t>
            </a:r>
            <a:r>
              <a:rPr lang="zh-CN" altLang="en-US" sz="2800" b="1">
                <a:ea typeface="黑体" pitchFamily="2" charset="-122"/>
              </a:rPr>
              <a:t>，……他刚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抓起帽子拉往头上一扣，同时左腿就伸出去了，仿佛不顾一切</a:t>
            </a:r>
            <a:r>
              <a:rPr lang="zh-CN" altLang="en-US" sz="2800" b="1">
                <a:ea typeface="黑体" pitchFamily="2" charset="-122"/>
              </a:rPr>
              <a:t>的走去。 </a:t>
            </a:r>
          </a:p>
        </p:txBody>
      </p:sp>
      <p:sp>
        <p:nvSpPr>
          <p:cNvPr id="20484" name="文本框 20483"/>
          <p:cNvSpPr txBox="1">
            <a:spLocks noChangeArrowheads="1"/>
          </p:cNvSpPr>
          <p:nvPr/>
        </p:nvSpPr>
        <p:spPr bwMode="auto">
          <a:xfrm>
            <a:off x="1116013" y="333375"/>
            <a:ext cx="7559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灵动传神的细节，质朴浅白的语言</a:t>
            </a:r>
          </a:p>
        </p:txBody>
      </p:sp>
      <p:sp>
        <p:nvSpPr>
          <p:cNvPr id="20485" name="文本框 20484"/>
          <p:cNvSpPr txBox="1">
            <a:spLocks noChangeArrowheads="1"/>
          </p:cNvSpPr>
          <p:nvPr/>
        </p:nvSpPr>
        <p:spPr bwMode="auto">
          <a:xfrm>
            <a:off x="900113" y="6092825"/>
            <a:ext cx="6119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爽朗乐观、率真可亲、平易近人</a:t>
            </a:r>
          </a:p>
        </p:txBody>
      </p:sp>
      <p:sp>
        <p:nvSpPr>
          <p:cNvPr id="2" name="文本框 20485"/>
          <p:cNvSpPr txBox="1">
            <a:spLocks noChangeArrowheads="1"/>
          </p:cNvSpPr>
          <p:nvPr/>
        </p:nvSpPr>
        <p:spPr bwMode="auto">
          <a:xfrm>
            <a:off x="7524750" y="1412875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800" b="1">
              <a:solidFill>
                <a:srgbClr val="0000FF"/>
              </a:solidFill>
              <a:ea typeface="黑体" pitchFamily="2" charset="-122"/>
            </a:endParaRPr>
          </a:p>
        </p:txBody>
      </p:sp>
      <p:sp>
        <p:nvSpPr>
          <p:cNvPr id="20487" name="文本框 20486"/>
          <p:cNvSpPr txBox="1">
            <a:spLocks noChangeArrowheads="1"/>
          </p:cNvSpPr>
          <p:nvPr/>
        </p:nvSpPr>
        <p:spPr bwMode="auto">
          <a:xfrm>
            <a:off x="3492500" y="4005263"/>
            <a:ext cx="56515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2" charset="-122"/>
              </a:rPr>
              <a:t>饺子煮好，一上楼梯，就听到楼上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明朗</a:t>
            </a:r>
            <a:r>
              <a:rPr lang="zh-CN" altLang="en-US" sz="2800" b="1">
                <a:ea typeface="黑体" pitchFamily="2" charset="-122"/>
              </a:rPr>
              <a:t>的鲁迅先生的笑声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冲</a:t>
            </a:r>
            <a:r>
              <a:rPr lang="zh-CN" altLang="en-US" sz="2800" b="1">
                <a:ea typeface="黑体" pitchFamily="2" charset="-122"/>
              </a:rPr>
              <a:t>下楼梯来，原来有几个朋友在楼上也正谈得热闹。</a:t>
            </a:r>
          </a:p>
          <a:p>
            <a:endParaRPr lang="zh-CN" altLang="en-US" sz="2800"/>
          </a:p>
        </p:txBody>
      </p:sp>
      <p:sp>
        <p:nvSpPr>
          <p:cNvPr id="20488" name="文本框 20487"/>
          <p:cNvSpPr txBox="1">
            <a:spLocks noChangeArrowheads="1"/>
          </p:cNvSpPr>
          <p:nvPr/>
        </p:nvSpPr>
        <p:spPr bwMode="auto">
          <a:xfrm>
            <a:off x="7504113" y="1884363"/>
            <a:ext cx="12446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敏捷</a:t>
            </a:r>
          </a:p>
          <a:p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性急</a:t>
            </a:r>
          </a:p>
          <a:p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坚毅</a:t>
            </a:r>
          </a:p>
          <a:p>
            <a:endParaRPr lang="zh-CN" altLang="en-US" sz="3200"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21505"/>
          <p:cNvSpPr txBox="1">
            <a:spLocks noChangeArrowheads="1"/>
          </p:cNvSpPr>
          <p:nvPr/>
        </p:nvSpPr>
        <p:spPr bwMode="auto">
          <a:xfrm>
            <a:off x="663575" y="333375"/>
            <a:ext cx="79406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2" charset="-122"/>
              </a:rPr>
              <a:t>        </a:t>
            </a:r>
          </a:p>
        </p:txBody>
      </p:sp>
      <p:sp>
        <p:nvSpPr>
          <p:cNvPr id="21508" name="文本框 21507"/>
          <p:cNvSpPr txBox="1">
            <a:spLocks noChangeArrowheads="1"/>
          </p:cNvSpPr>
          <p:nvPr/>
        </p:nvSpPr>
        <p:spPr bwMode="auto">
          <a:xfrm>
            <a:off x="395288" y="1268413"/>
            <a:ext cx="80851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ea typeface="黑体" pitchFamily="2" charset="-122"/>
              </a:rPr>
              <a:t>        </a:t>
            </a:r>
            <a:r>
              <a:rPr lang="zh-CN" altLang="en-US" sz="3200" b="1">
                <a:ea typeface="黑体" pitchFamily="2" charset="-122"/>
              </a:rPr>
              <a:t>青年人写信，写得太草率，鲁迅先生是深恶痛绝之的。……但他还是展读着每封由不同角落里投来的青年的信，眼睛不济时，</a:t>
            </a:r>
            <a:r>
              <a:rPr lang="zh-CN" altLang="en-US" sz="3200" b="1">
                <a:solidFill>
                  <a:srgbClr val="006600"/>
                </a:solidFill>
                <a:ea typeface="黑体" pitchFamily="2" charset="-122"/>
              </a:rPr>
              <a:t>便戴起眼镜来看</a:t>
            </a:r>
            <a:r>
              <a:rPr lang="zh-CN" altLang="en-US" sz="3200" b="1">
                <a:ea typeface="黑体" pitchFamily="2" charset="-122"/>
              </a:rPr>
              <a:t>，</a:t>
            </a:r>
            <a:r>
              <a:rPr lang="zh-CN" altLang="en-US" sz="3200" b="1">
                <a:solidFill>
                  <a:srgbClr val="006600"/>
                </a:solidFill>
                <a:ea typeface="黑体" pitchFamily="2" charset="-122"/>
              </a:rPr>
              <a:t>常常看到夜里很深的时光。</a:t>
            </a: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>
            <a:off x="971550" y="4076700"/>
            <a:ext cx="7489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对青年严格要求的同时又深切关爱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22529"/>
          <p:cNvSpPr txBox="1">
            <a:spLocks noChangeArrowheads="1"/>
          </p:cNvSpPr>
          <p:nvPr/>
        </p:nvSpPr>
        <p:spPr bwMode="auto">
          <a:xfrm>
            <a:off x="663575" y="333375"/>
            <a:ext cx="79406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2" charset="-122"/>
              </a:rPr>
              <a:t>        </a:t>
            </a:r>
          </a:p>
        </p:txBody>
      </p:sp>
      <p:sp>
        <p:nvSpPr>
          <p:cNvPr id="22531" name="矩形 22530"/>
          <p:cNvSpPr>
            <a:spLocks noChangeArrowheads="1"/>
          </p:cNvSpPr>
          <p:nvPr/>
        </p:nvSpPr>
        <p:spPr bwMode="auto">
          <a:xfrm>
            <a:off x="468313" y="476250"/>
            <a:ext cx="82073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黑体" pitchFamily="2" charset="-122"/>
              </a:rPr>
              <a:t>       </a:t>
            </a:r>
            <a:r>
              <a:rPr lang="zh-CN" altLang="en-US" sz="3200" b="1">
                <a:solidFill>
                  <a:srgbClr val="006600"/>
                </a:solidFill>
                <a:ea typeface="黑体" pitchFamily="2" charset="-122"/>
              </a:rPr>
              <a:t>可是鲁迅先生还是在饭桌上举着筷子问许先生：“我再吃几个吗？”</a:t>
            </a:r>
          </a:p>
        </p:txBody>
      </p:sp>
      <p:sp>
        <p:nvSpPr>
          <p:cNvPr id="22532" name="文本框 22531"/>
          <p:cNvSpPr txBox="1">
            <a:spLocks noChangeArrowheads="1"/>
          </p:cNvSpPr>
          <p:nvPr/>
        </p:nvSpPr>
        <p:spPr bwMode="auto">
          <a:xfrm>
            <a:off x="611188" y="1700213"/>
            <a:ext cx="55451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ea typeface="黑体" pitchFamily="2" charset="-122"/>
              </a:rPr>
              <a:t>“ </a:t>
            </a:r>
            <a:r>
              <a:rPr lang="zh-CN" altLang="en-US" sz="3200" b="1">
                <a:ea typeface="黑体" pitchFamily="2" charset="-122"/>
              </a:rPr>
              <a:t>好久不见，好就不见。”一边说着一边向我点头。……转身坐在躺椅上才自己笑起来，他是在开着玩笑。</a:t>
            </a:r>
            <a:endParaRPr lang="zh-CN" altLang="en-US" sz="3200" b="1">
              <a:solidFill>
                <a:srgbClr val="006600"/>
              </a:solidFill>
              <a:ea typeface="黑体" pitchFamily="2" charset="-122"/>
            </a:endParaRPr>
          </a:p>
        </p:txBody>
      </p:sp>
      <p:sp>
        <p:nvSpPr>
          <p:cNvPr id="22533" name="文本框 22532"/>
          <p:cNvSpPr txBox="1">
            <a:spLocks noChangeArrowheads="1"/>
          </p:cNvSpPr>
          <p:nvPr/>
        </p:nvSpPr>
        <p:spPr bwMode="auto">
          <a:xfrm>
            <a:off x="6372225" y="1628775"/>
            <a:ext cx="23764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幽默风趣可爱可亲</a:t>
            </a:r>
          </a:p>
        </p:txBody>
      </p:sp>
      <p:sp>
        <p:nvSpPr>
          <p:cNvPr id="22534" name="文本框 22533"/>
          <p:cNvSpPr txBox="1">
            <a:spLocks noChangeArrowheads="1"/>
          </p:cNvSpPr>
          <p:nvPr/>
        </p:nvSpPr>
        <p:spPr bwMode="auto">
          <a:xfrm>
            <a:off x="611188" y="3933825"/>
            <a:ext cx="8064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2" charset="-122"/>
              </a:rPr>
              <a:t>许先生和鲁迅先生都笑着，一种对于冲破忧郁心境的展然的会心的笑。</a:t>
            </a:r>
          </a:p>
        </p:txBody>
      </p:sp>
      <p:sp>
        <p:nvSpPr>
          <p:cNvPr id="22535" name="文本框 22535"/>
          <p:cNvSpPr txBox="1">
            <a:spLocks noChangeArrowheads="1"/>
          </p:cNvSpPr>
          <p:nvPr/>
        </p:nvSpPr>
        <p:spPr bwMode="auto">
          <a:xfrm>
            <a:off x="6711950" y="5216525"/>
            <a:ext cx="184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600" b="1">
              <a:solidFill>
                <a:srgbClr val="FF0000"/>
              </a:solidFill>
              <a:ea typeface="黑体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 descr="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788" y="-50800"/>
            <a:ext cx="9161463" cy="692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 descr="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28575"/>
            <a:ext cx="9174162" cy="674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" descr="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9700" y="11113"/>
            <a:ext cx="9242425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1" descr="360截图2017021415243993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50" y="-11113"/>
            <a:ext cx="92329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23553"/>
          <p:cNvSpPr txBox="1">
            <a:spLocks noChangeArrowheads="1"/>
          </p:cNvSpPr>
          <p:nvPr/>
        </p:nvSpPr>
        <p:spPr bwMode="auto">
          <a:xfrm>
            <a:off x="1619250" y="549275"/>
            <a:ext cx="39084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7200">
                <a:solidFill>
                  <a:srgbClr val="FF0000"/>
                </a:solidFill>
                <a:ea typeface="华文行楷"/>
                <a:cs typeface="华文行楷"/>
              </a:rPr>
              <a:t>小结</a:t>
            </a:r>
          </a:p>
        </p:txBody>
      </p:sp>
      <p:sp>
        <p:nvSpPr>
          <p:cNvPr id="23555" name="文本框 23554"/>
          <p:cNvSpPr txBox="1">
            <a:spLocks noChangeArrowheads="1"/>
          </p:cNvSpPr>
          <p:nvPr/>
        </p:nvSpPr>
        <p:spPr bwMode="auto">
          <a:xfrm>
            <a:off x="900113" y="1989138"/>
            <a:ext cx="64801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>
                <a:ea typeface="黑体" pitchFamily="2" charset="-122"/>
              </a:rPr>
              <a:t>语言质朴浅白清新隽永</a:t>
            </a:r>
          </a:p>
        </p:txBody>
      </p:sp>
      <p:sp>
        <p:nvSpPr>
          <p:cNvPr id="23556" name="文本框 23555"/>
          <p:cNvSpPr txBox="1">
            <a:spLocks noChangeArrowheads="1"/>
          </p:cNvSpPr>
          <p:nvPr/>
        </p:nvSpPr>
        <p:spPr bwMode="auto">
          <a:xfrm>
            <a:off x="900113" y="3068638"/>
            <a:ext cx="6624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ea typeface="黑体" pitchFamily="2" charset="-122"/>
              </a:rPr>
              <a:t>善于撷取生活琐事捕捉细节</a:t>
            </a:r>
          </a:p>
        </p:txBody>
      </p:sp>
      <p:sp>
        <p:nvSpPr>
          <p:cNvPr id="23557" name="文本框 23556"/>
          <p:cNvSpPr txBox="1">
            <a:spLocks noChangeArrowheads="1"/>
          </p:cNvSpPr>
          <p:nvPr/>
        </p:nvSpPr>
        <p:spPr bwMode="auto">
          <a:xfrm>
            <a:off x="684213" y="4221163"/>
            <a:ext cx="763428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ea typeface="黑体" pitchFamily="2" charset="-122"/>
              </a:rPr>
              <a:t>作者印象中的鲁迅：生活平凡随意、为人宽厚仁爱，待友真诚悉心。</a:t>
            </a:r>
          </a:p>
        </p:txBody>
      </p:sp>
      <p:sp>
        <p:nvSpPr>
          <p:cNvPr id="23558" name="矩形 23557"/>
          <p:cNvSpPr>
            <a:spLocks noChangeArrowheads="1"/>
          </p:cNvSpPr>
          <p:nvPr/>
        </p:nvSpPr>
        <p:spPr bwMode="auto">
          <a:xfrm flipH="1">
            <a:off x="5148263" y="5805488"/>
            <a:ext cx="37496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ea typeface="黑体" pitchFamily="2" charset="-122"/>
              </a:rPr>
              <a:t>伟大而平凡</a:t>
            </a:r>
          </a:p>
        </p:txBody>
      </p:sp>
      <p:sp>
        <p:nvSpPr>
          <p:cNvPr id="23559" name="文本框 23558"/>
          <p:cNvSpPr txBox="1">
            <a:spLocks noChangeArrowheads="1"/>
          </p:cNvSpPr>
          <p:nvPr/>
        </p:nvSpPr>
        <p:spPr bwMode="auto">
          <a:xfrm>
            <a:off x="7667625" y="1412875"/>
            <a:ext cx="1116013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6600"/>
                </a:solidFill>
                <a:ea typeface="华文行楷"/>
                <a:cs typeface="华文行楷"/>
              </a:rPr>
              <a:t>写作特色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26625"/>
          <p:cNvSpPr txBox="1">
            <a:spLocks noChangeArrowheads="1"/>
          </p:cNvSpPr>
          <p:nvPr/>
        </p:nvSpPr>
        <p:spPr bwMode="auto">
          <a:xfrm>
            <a:off x="323850" y="692150"/>
            <a:ext cx="8208963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400" b="1">
                <a:latin typeface="黑体" pitchFamily="2" charset="-122"/>
                <a:ea typeface="黑体" pitchFamily="2" charset="-122"/>
              </a:rPr>
              <a:t>作文题目：	</a:t>
            </a:r>
            <a:r>
              <a:rPr lang="en-US" altLang="zh-CN" sz="5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X X</a:t>
            </a:r>
            <a:r>
              <a:rPr lang="zh-CN" altLang="en-US" sz="5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其人</a:t>
            </a:r>
          </a:p>
          <a:p>
            <a:r>
              <a:rPr lang="zh-CN" altLang="en-US" sz="5400" b="1">
                <a:latin typeface="黑体" pitchFamily="2" charset="-122"/>
                <a:ea typeface="黑体" pitchFamily="2" charset="-122"/>
              </a:rPr>
              <a:t>要求：</a:t>
            </a:r>
          </a:p>
          <a:p>
            <a:r>
              <a:rPr lang="zh-CN" altLang="en-US" sz="5400" b="1">
                <a:latin typeface="黑体" pitchFamily="2" charset="-122"/>
                <a:ea typeface="黑体" pitchFamily="2" charset="-122"/>
              </a:rPr>
              <a:t>1、写身边熟悉的人，选取生活琐事，写得有血有肉</a:t>
            </a:r>
          </a:p>
          <a:p>
            <a:r>
              <a:rPr lang="zh-CN" altLang="en-US" sz="5400" b="1">
                <a:latin typeface="黑体" pitchFamily="2" charset="-122"/>
                <a:ea typeface="黑体" pitchFamily="2" charset="-122"/>
              </a:rPr>
              <a:t>2、综合运用多种表达方式</a:t>
            </a:r>
          </a:p>
          <a:p>
            <a:r>
              <a:rPr lang="zh-CN" altLang="en-US" sz="5400" b="1">
                <a:latin typeface="黑体" pitchFamily="2" charset="-122"/>
                <a:ea typeface="黑体" pitchFamily="2" charset="-122"/>
              </a:rPr>
              <a:t>3、字数不少于700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713</Words>
  <Application>WPS 演示</Application>
  <PresentationFormat>全屏显示(4:3)</PresentationFormat>
  <Paragraphs>39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演示文稿设计模板</vt:lpstr>
      </vt:variant>
      <vt:variant>
        <vt:i4>11</vt:i4>
      </vt:variant>
      <vt:variant>
        <vt:lpstr>幻灯片标题</vt:lpstr>
      </vt:variant>
      <vt:variant>
        <vt:i4>16</vt:i4>
      </vt:variant>
    </vt:vector>
  </HeadingPairs>
  <TitlesOfParts>
    <vt:vector size="35" baseType="lpstr">
      <vt:lpstr>Times New Roman</vt:lpstr>
      <vt:lpstr>宋体</vt:lpstr>
      <vt:lpstr>Arial</vt:lpstr>
      <vt:lpstr>Calibri</vt:lpstr>
      <vt:lpstr>华文新魏</vt:lpstr>
      <vt:lpstr>楷体_GB2312</vt:lpstr>
      <vt:lpstr>黑体</vt:lpstr>
      <vt:lpstr>华文行楷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fxzx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206</dc:creator>
  <cp:lastModifiedBy>微软用户</cp:lastModifiedBy>
  <cp:revision>38</cp:revision>
  <dcterms:created xsi:type="dcterms:W3CDTF">2003-03-20T03:24:00Z</dcterms:created>
  <dcterms:modified xsi:type="dcterms:W3CDTF">2017-02-20T08:08:59Z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