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1253" r:id="rId3"/>
    <p:sldId id="1308" r:id="rId4"/>
    <p:sldId id="1022" r:id="rId5"/>
    <p:sldId id="1055" r:id="rId6"/>
    <p:sldId id="1304" r:id="rId7"/>
    <p:sldId id="1284" r:id="rId8"/>
    <p:sldId id="1175" r:id="rId9"/>
    <p:sldId id="1226" r:id="rId10"/>
    <p:sldId id="1228" r:id="rId11"/>
    <p:sldId id="1227" r:id="rId12"/>
    <p:sldId id="1306" r:id="rId13"/>
    <p:sldId id="1303" r:id="rId14"/>
    <p:sldId id="1307" r:id="rId15"/>
    <p:sldId id="1305" r:id="rId16"/>
    <p:sldId id="309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688" y="5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44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325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09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blipFill rotWithShape="0">
          <a:blip r:embed="rId2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49" descr="1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3024717" y="3286125"/>
            <a:ext cx="8636000" cy="10382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3024717" y="4365625"/>
            <a:ext cx="8534400" cy="7667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02167" y="609600"/>
            <a:ext cx="11387667" cy="548957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Tx/>
            </a:pPr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Tx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Tx/>
            </a:pPr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25" descr="1-1副本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标题 1026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1027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E29EA3EB-18ED-4A1B-A350-8207CFA8FFD4}" type="datetimeFigureOut">
              <a:rPr lang="zh-CN" altLang="en-US" smtClean="0"/>
              <a:t>2021/9/25</a:t>
            </a:fld>
            <a:endParaRPr lang="zh-CN" altLang="en-US"/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34ACD87D-3E8C-4044-A586-C3FC54EC5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fade/>
  </p:transition>
  <p:hf hdr="0" ftr="0" dt="0"/>
  <p:txStyles>
    <p:titleStyle>
      <a:lvl1pPr marL="0" lvl="0" indent="0" algn="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灯片编号占位符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02A98F-6EAE-49BF-9878-34630D1AB169}" type="slidenum">
              <a:rPr lang="zh-CN" altLang="en-US" smtClean="0"/>
              <a:t>1</a:t>
            </a:fld>
            <a:endParaRPr lang="zh-CN" altLang="en-US"/>
          </a:p>
        </p:txBody>
      </p:sp>
      <p:sp>
        <p:nvSpPr>
          <p:cNvPr id="8" name="标题 3"/>
          <p:cNvSpPr>
            <a:spLocks noGrp="1"/>
          </p:cNvSpPr>
          <p:nvPr/>
        </p:nvSpPr>
        <p:spPr>
          <a:xfrm>
            <a:off x="213572" y="263525"/>
            <a:ext cx="8636000" cy="10382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36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/>
              <a:t>人教版七年级数学上册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373245" y="1419225"/>
            <a:ext cx="3434080" cy="640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>
                    <a:lumMod val="50000"/>
                  </a:schemeClr>
                </a:solidFill>
              </a:rPr>
              <a:t>第一章    有理数</a:t>
            </a:r>
          </a:p>
        </p:txBody>
      </p:sp>
      <p:sp>
        <p:nvSpPr>
          <p:cNvPr id="11" name="标题 3"/>
          <p:cNvSpPr>
            <a:spLocks noGrp="1"/>
          </p:cNvSpPr>
          <p:nvPr/>
        </p:nvSpPr>
        <p:spPr>
          <a:xfrm>
            <a:off x="1035685" y="3887470"/>
            <a:ext cx="10120630" cy="10382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36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5400" b="1" dirty="0">
                <a:solidFill>
                  <a:srgbClr val="7C5CC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◆专题一   数轴上两点间的距离                        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655445" y="1906270"/>
            <a:ext cx="8881110" cy="30175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32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   数轴在有理数这章中有着广泛的应用，引进了数轴后，我们把数和点对应起来，也就是把“数”与“形”结合起来.常常可以使复杂的问题简单化、抽象的问题直观化.</a:t>
            </a:r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FAA0C-974F-4DDF-952B-0B48CB2B8429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474345" y="640080"/>
            <a:ext cx="2341880" cy="609600"/>
          </a:xfrm>
          <a:prstGeom prst="rect">
            <a:avLst/>
          </a:prstGeom>
          <a:solidFill>
            <a:srgbClr val="E90DF1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要点解读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B88715E-CD44-4543-9073-634DBFE184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800" dirty="0"/>
              <a:t>会借助数轴理解绝对值的几何意义从而利用数轴求两点间的距离</a:t>
            </a:r>
            <a:endParaRPr lang="en-US" altLang="zh-CN" sz="4800" dirty="0"/>
          </a:p>
          <a:p>
            <a:r>
              <a:rPr lang="zh-CN" altLang="en-US" sz="4800" dirty="0"/>
              <a:t>掌握数轴上两点间距离的和差倍分问题</a:t>
            </a:r>
            <a:endParaRPr lang="en-US" altLang="zh-CN" sz="4800" dirty="0"/>
          </a:p>
          <a:p>
            <a:r>
              <a:rPr lang="zh-CN" altLang="en-US" sz="4800" dirty="0"/>
              <a:t>掌握数轴上的行程问题</a:t>
            </a:r>
            <a:endParaRPr lang="en-US" altLang="zh-CN" sz="4800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E281826-565B-40A6-BBC5-3A18E65FC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9A626CE-2E1E-4805-BC13-F3558CFF78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345" y="640080"/>
            <a:ext cx="2341880" cy="609600"/>
          </a:xfrm>
          <a:prstGeom prst="rect">
            <a:avLst/>
          </a:prstGeom>
          <a:solidFill>
            <a:srgbClr val="E90DF1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学习目标</a:t>
            </a:r>
          </a:p>
        </p:txBody>
      </p:sp>
    </p:spTree>
    <p:extLst>
      <p:ext uri="{BB962C8B-B14F-4D97-AF65-F5344CB8AC3E}">
        <p14:creationId xmlns:p14="http://schemas.microsoft.com/office/powerpoint/2010/main" val="2941860774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570A5D4C-B620-4577-856A-CE75E1FDE65D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00075" y="253365"/>
            <a:ext cx="1333427" cy="563313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回顾</a:t>
            </a:r>
          </a:p>
        </p:txBody>
      </p:sp>
      <p:sp>
        <p:nvSpPr>
          <p:cNvPr id="15376" name="TextBox 33"/>
          <p:cNvSpPr txBox="1"/>
          <p:nvPr/>
        </p:nvSpPr>
        <p:spPr>
          <a:xfrm>
            <a:off x="390646" y="995679"/>
            <a:ext cx="11410708" cy="535915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）数轴上表示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的两点之间的距离为</a:t>
            </a:r>
            <a:r>
              <a:rPr lang="zh-CN" alt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）数轴上表示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-7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的两点之间的距离为</a:t>
            </a:r>
            <a:r>
              <a:rPr lang="zh-CN" alt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 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）数轴上表示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-7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的两点之间的距离为</a:t>
            </a:r>
            <a:r>
              <a:rPr lang="zh-CN" alt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）若数轴上表示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的两点之间的距离是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值为</a:t>
            </a:r>
            <a:r>
              <a:rPr lang="zh-CN" alt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通过以上特例我们可以总结出：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两点之间距离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=|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两点对应数字的差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|=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右边的数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左边的数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en-US" altLang="zh-CN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AB=|a-b|=|b-a|=a-b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2472753" y="4273380"/>
            <a:ext cx="5023932" cy="1112070"/>
            <a:chOff x="9232" y="6188"/>
            <a:chExt cx="7854" cy="2755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9232" y="7814"/>
              <a:ext cx="7854" cy="23"/>
            </a:xfrm>
            <a:prstGeom prst="line">
              <a:avLst/>
            </a:prstGeom>
            <a:ln w="38100">
              <a:solidFill>
                <a:schemeClr val="tx1"/>
              </a:solidFill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直接连接符 79883"/>
            <p:cNvSpPr/>
            <p:nvPr/>
          </p:nvSpPr>
          <p:spPr>
            <a:xfrm flipH="1">
              <a:off x="12938" y="7497"/>
              <a:ext cx="0" cy="3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8" name="直接连接符 79883"/>
            <p:cNvSpPr/>
            <p:nvPr/>
          </p:nvSpPr>
          <p:spPr>
            <a:xfrm flipH="1">
              <a:off x="16166" y="7497"/>
              <a:ext cx="8" cy="36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" name="直接连接符 79883"/>
            <p:cNvSpPr/>
            <p:nvPr/>
          </p:nvSpPr>
          <p:spPr>
            <a:xfrm flipH="1">
              <a:off x="11190" y="7517"/>
              <a:ext cx="0" cy="3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7" name="文本框 79890"/>
            <p:cNvSpPr txBox="1"/>
            <p:nvPr/>
          </p:nvSpPr>
          <p:spPr>
            <a:xfrm>
              <a:off x="10937" y="7677"/>
              <a:ext cx="768" cy="11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68" name="文本框 79890"/>
            <p:cNvSpPr txBox="1"/>
            <p:nvPr/>
          </p:nvSpPr>
          <p:spPr>
            <a:xfrm>
              <a:off x="15863" y="7837"/>
              <a:ext cx="1049" cy="11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/>
              <a:r>
                <a:rPr lang="en-US" altLang="zh-CN" sz="2400" b="1" i="1" dirty="0">
                  <a:latin typeface="Times New Roman" panose="02020603050405020304" pitchFamily="18" charset="0"/>
                  <a:ea typeface="黑体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70" name="文本框 79890"/>
            <p:cNvSpPr txBox="1"/>
            <p:nvPr/>
          </p:nvSpPr>
          <p:spPr>
            <a:xfrm>
              <a:off x="12661" y="7837"/>
              <a:ext cx="538" cy="11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/>
                  <a:cs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17" name="文本框 79890">
              <a:extLst>
                <a:ext uri="{FF2B5EF4-FFF2-40B4-BE49-F238E27FC236}">
                  <a16:creationId xmlns:a16="http://schemas.microsoft.com/office/drawing/2014/main" id="{88DD38B2-2217-4625-BC50-28BF10682A1A}"/>
                </a:ext>
              </a:extLst>
            </p:cNvPr>
            <p:cNvSpPr txBox="1"/>
            <p:nvPr/>
          </p:nvSpPr>
          <p:spPr>
            <a:xfrm>
              <a:off x="15786" y="6188"/>
              <a:ext cx="1049" cy="11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/>
              <a:r>
                <a:rPr lang="en-US" altLang="zh-CN" sz="2400" b="1" i="1" dirty="0">
                  <a:latin typeface="Times New Roman" panose="02020603050405020304" pitchFamily="18" charset="0"/>
                  <a:ea typeface="黑体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0" name="文本框 79890">
              <a:extLst>
                <a:ext uri="{FF2B5EF4-FFF2-40B4-BE49-F238E27FC236}">
                  <a16:creationId xmlns:a16="http://schemas.microsoft.com/office/drawing/2014/main" id="{3F67E811-7EEB-48B3-AC55-663F5447C376}"/>
                </a:ext>
              </a:extLst>
            </p:cNvPr>
            <p:cNvSpPr txBox="1"/>
            <p:nvPr/>
          </p:nvSpPr>
          <p:spPr>
            <a:xfrm>
              <a:off x="10922" y="6415"/>
              <a:ext cx="768" cy="11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/>
                  <a:cs typeface="Times New Roman" panose="02020603050405020304" pitchFamily="18" charset="0"/>
                </a:rPr>
                <a:t>B</a:t>
              </a:r>
            </a:p>
          </p:txBody>
        </p:sp>
      </p:grpSp>
      <p:sp>
        <p:nvSpPr>
          <p:cNvPr id="5" name="Rectangle 17"/>
          <p:cNvSpPr/>
          <p:nvPr/>
        </p:nvSpPr>
        <p:spPr>
          <a:xfrm>
            <a:off x="600075" y="995680"/>
            <a:ext cx="11063760" cy="5359158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012D86"/>
                </a:gs>
                <a:gs pos="100000">
                  <a:srgbClr val="0E2557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98AA47E1-1774-4C14-AEC2-9789A69A1819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996399" y="1053442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典例讲评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00075" y="253365"/>
            <a:ext cx="7045325" cy="591810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题型❶：用数轴上求两点间距离</a:t>
            </a:r>
          </a:p>
        </p:txBody>
      </p:sp>
      <p:sp>
        <p:nvSpPr>
          <p:cNvPr id="15376" name="TextBox 33"/>
          <p:cNvSpPr txBox="1"/>
          <p:nvPr/>
        </p:nvSpPr>
        <p:spPr>
          <a:xfrm>
            <a:off x="437091" y="1685902"/>
            <a:ext cx="11298767" cy="47682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数轴上点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表示的数分别是</a:t>
            </a:r>
            <a:r>
              <a:rPr lang="en-US" altLang="zh-CN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之间的距离记作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a=-2,b=-5,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则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AB=______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a=2,b=-5,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则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AB=______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）当点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在数轴上运动时，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AB=_______________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）数轴上表示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的点到点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的距离可表示为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|b+1|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可表示为点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到表示数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的点的距离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）若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≠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且点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到表示数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的点距离相等，则</a:t>
            </a:r>
            <a:r>
              <a:rPr lang="en-US" altLang="zh-CN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a+b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=_____.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）写出所有满足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|b-2|&lt;2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的整数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的值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600075" y="995680"/>
            <a:ext cx="10972800" cy="5608956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012D86"/>
                </a:gs>
                <a:gs pos="100000">
                  <a:srgbClr val="0E2557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6" name="组合 9219">
            <a:extLst>
              <a:ext uri="{FF2B5EF4-FFF2-40B4-BE49-F238E27FC236}">
                <a16:creationId xmlns:a16="http://schemas.microsoft.com/office/drawing/2014/main" id="{F05A7921-09EB-4997-87BA-19DDD24765AC}"/>
              </a:ext>
            </a:extLst>
          </p:cNvPr>
          <p:cNvGrpSpPr/>
          <p:nvPr/>
        </p:nvGrpSpPr>
        <p:grpSpPr>
          <a:xfrm>
            <a:off x="2601595" y="6137279"/>
            <a:ext cx="6934200" cy="538872"/>
            <a:chOff x="624" y="3408"/>
            <a:chExt cx="4368" cy="452"/>
          </a:xfrm>
        </p:grpSpPr>
        <p:sp>
          <p:nvSpPr>
            <p:cNvPr id="27" name="文本框 9220">
              <a:extLst>
                <a:ext uri="{FF2B5EF4-FFF2-40B4-BE49-F238E27FC236}">
                  <a16:creationId xmlns:a16="http://schemas.microsoft.com/office/drawing/2014/main" id="{1B70C43E-CA11-4D76-8974-3E46C6C45EFC}"/>
                </a:ext>
              </a:extLst>
            </p:cNvPr>
            <p:cNvSpPr txBox="1"/>
            <p:nvPr/>
          </p:nvSpPr>
          <p:spPr>
            <a:xfrm>
              <a:off x="3117" y="3411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28" name="直接连接符 9221">
              <a:extLst>
                <a:ext uri="{FF2B5EF4-FFF2-40B4-BE49-F238E27FC236}">
                  <a16:creationId xmlns:a16="http://schemas.microsoft.com/office/drawing/2014/main" id="{0FAC7182-0540-473C-B169-257058287DEB}"/>
                </a:ext>
              </a:extLst>
            </p:cNvPr>
            <p:cNvSpPr/>
            <p:nvPr/>
          </p:nvSpPr>
          <p:spPr>
            <a:xfrm>
              <a:off x="624" y="3460"/>
              <a:ext cx="4368" cy="1"/>
            </a:xfrm>
            <a:prstGeom prst="line">
              <a:avLst/>
            </a:prstGeom>
            <a:ln w="38160" cap="flat" cmpd="sng">
              <a:solidFill>
                <a:srgbClr val="000000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29" name="组合 9222">
              <a:extLst>
                <a:ext uri="{FF2B5EF4-FFF2-40B4-BE49-F238E27FC236}">
                  <a16:creationId xmlns:a16="http://schemas.microsoft.com/office/drawing/2014/main" id="{7004721C-2382-4447-86E4-BA0697E52D8B}"/>
                </a:ext>
              </a:extLst>
            </p:cNvPr>
            <p:cNvGrpSpPr/>
            <p:nvPr/>
          </p:nvGrpSpPr>
          <p:grpSpPr>
            <a:xfrm>
              <a:off x="1224" y="3409"/>
              <a:ext cx="3208" cy="59"/>
              <a:chOff x="1224" y="3409"/>
              <a:chExt cx="3208" cy="59"/>
            </a:xfrm>
          </p:grpSpPr>
          <p:sp>
            <p:nvSpPr>
              <p:cNvPr id="38" name="直接连接符 9223">
                <a:extLst>
                  <a:ext uri="{FF2B5EF4-FFF2-40B4-BE49-F238E27FC236}">
                    <a16:creationId xmlns:a16="http://schemas.microsoft.com/office/drawing/2014/main" id="{7413DCAE-5D99-404C-9B65-0976B5A23B06}"/>
                  </a:ext>
                </a:extLst>
              </p:cNvPr>
              <p:cNvSpPr/>
              <p:nvPr/>
            </p:nvSpPr>
            <p:spPr>
              <a:xfrm>
                <a:off x="2828" y="3409"/>
                <a:ext cx="1" cy="60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39" name="直接连接符 9224">
                <a:extLst>
                  <a:ext uri="{FF2B5EF4-FFF2-40B4-BE49-F238E27FC236}">
                    <a16:creationId xmlns:a16="http://schemas.microsoft.com/office/drawing/2014/main" id="{50643CA7-3CC7-4324-B6E3-C171BABC0499}"/>
                  </a:ext>
                </a:extLst>
              </p:cNvPr>
              <p:cNvSpPr/>
              <p:nvPr/>
            </p:nvSpPr>
            <p:spPr>
              <a:xfrm>
                <a:off x="3229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40" name="直接连接符 9225">
                <a:extLst>
                  <a:ext uri="{FF2B5EF4-FFF2-40B4-BE49-F238E27FC236}">
                    <a16:creationId xmlns:a16="http://schemas.microsoft.com/office/drawing/2014/main" id="{DF5C139F-D6FA-45E7-8390-604546E313CC}"/>
                  </a:ext>
                </a:extLst>
              </p:cNvPr>
              <p:cNvSpPr/>
              <p:nvPr/>
            </p:nvSpPr>
            <p:spPr>
              <a:xfrm>
                <a:off x="3630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41" name="直接连接符 9226">
                <a:extLst>
                  <a:ext uri="{FF2B5EF4-FFF2-40B4-BE49-F238E27FC236}">
                    <a16:creationId xmlns:a16="http://schemas.microsoft.com/office/drawing/2014/main" id="{1D9063C9-7F1B-409D-B568-A4FB32665F61}"/>
                  </a:ext>
                </a:extLst>
              </p:cNvPr>
              <p:cNvSpPr/>
              <p:nvPr/>
            </p:nvSpPr>
            <p:spPr>
              <a:xfrm>
                <a:off x="2427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42" name="直接连接符 9227">
                <a:extLst>
                  <a:ext uri="{FF2B5EF4-FFF2-40B4-BE49-F238E27FC236}">
                    <a16:creationId xmlns:a16="http://schemas.microsoft.com/office/drawing/2014/main" id="{D589E9AA-2F58-4796-9E44-73F3299AAA9D}"/>
                  </a:ext>
                </a:extLst>
              </p:cNvPr>
              <p:cNvSpPr/>
              <p:nvPr/>
            </p:nvSpPr>
            <p:spPr>
              <a:xfrm>
                <a:off x="2026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43" name="直接连接符 9228">
                <a:extLst>
                  <a:ext uri="{FF2B5EF4-FFF2-40B4-BE49-F238E27FC236}">
                    <a16:creationId xmlns:a16="http://schemas.microsoft.com/office/drawing/2014/main" id="{71DCB0DB-D958-435B-8EC5-C32897873F4E}"/>
                  </a:ext>
                </a:extLst>
              </p:cNvPr>
              <p:cNvSpPr/>
              <p:nvPr/>
            </p:nvSpPr>
            <p:spPr>
              <a:xfrm>
                <a:off x="1625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44" name="直接连接符 9229">
                <a:extLst>
                  <a:ext uri="{FF2B5EF4-FFF2-40B4-BE49-F238E27FC236}">
                    <a16:creationId xmlns:a16="http://schemas.microsoft.com/office/drawing/2014/main" id="{CCE82A91-2F1E-4674-A6EE-AAFB51B55E54}"/>
                  </a:ext>
                </a:extLst>
              </p:cNvPr>
              <p:cNvSpPr/>
              <p:nvPr/>
            </p:nvSpPr>
            <p:spPr>
              <a:xfrm>
                <a:off x="4031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45" name="直接连接符 9230">
                <a:extLst>
                  <a:ext uri="{FF2B5EF4-FFF2-40B4-BE49-F238E27FC236}">
                    <a16:creationId xmlns:a16="http://schemas.microsoft.com/office/drawing/2014/main" id="{9946D71F-5B53-4409-BFBD-FBA7AC81C47E}"/>
                  </a:ext>
                </a:extLst>
              </p:cNvPr>
              <p:cNvSpPr/>
              <p:nvPr/>
            </p:nvSpPr>
            <p:spPr>
              <a:xfrm>
                <a:off x="1224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46" name="直接连接符 9231">
                <a:extLst>
                  <a:ext uri="{FF2B5EF4-FFF2-40B4-BE49-F238E27FC236}">
                    <a16:creationId xmlns:a16="http://schemas.microsoft.com/office/drawing/2014/main" id="{6133E97A-87C2-415F-BBF2-D0BA05330F84}"/>
                  </a:ext>
                </a:extLst>
              </p:cNvPr>
              <p:cNvSpPr/>
              <p:nvPr/>
            </p:nvSpPr>
            <p:spPr>
              <a:xfrm>
                <a:off x="4432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</p:grpSp>
        <p:sp>
          <p:nvSpPr>
            <p:cNvPr id="30" name="文本框 9232">
              <a:extLst>
                <a:ext uri="{FF2B5EF4-FFF2-40B4-BE49-F238E27FC236}">
                  <a16:creationId xmlns:a16="http://schemas.microsoft.com/office/drawing/2014/main" id="{512731FF-D357-4850-BD6F-345BD65FA8A1}"/>
                </a:ext>
              </a:extLst>
            </p:cNvPr>
            <p:cNvSpPr txBox="1"/>
            <p:nvPr/>
          </p:nvSpPr>
          <p:spPr>
            <a:xfrm>
              <a:off x="2698" y="3408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31" name="文本框 9233">
              <a:extLst>
                <a:ext uri="{FF2B5EF4-FFF2-40B4-BE49-F238E27FC236}">
                  <a16:creationId xmlns:a16="http://schemas.microsoft.com/office/drawing/2014/main" id="{64CAB5CB-5A9F-4B8F-A3EF-400F6AA56DA6}"/>
                </a:ext>
              </a:extLst>
            </p:cNvPr>
            <p:cNvSpPr txBox="1"/>
            <p:nvPr/>
          </p:nvSpPr>
          <p:spPr>
            <a:xfrm>
              <a:off x="3518" y="3411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32" name="文本框 9234">
              <a:extLst>
                <a:ext uri="{FF2B5EF4-FFF2-40B4-BE49-F238E27FC236}">
                  <a16:creationId xmlns:a16="http://schemas.microsoft.com/office/drawing/2014/main" id="{DB556C84-22AF-4787-8E12-2C7143EDD247}"/>
                </a:ext>
              </a:extLst>
            </p:cNvPr>
            <p:cNvSpPr txBox="1"/>
            <p:nvPr/>
          </p:nvSpPr>
          <p:spPr>
            <a:xfrm>
              <a:off x="3915" y="3420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33" name="文本框 9235">
              <a:extLst>
                <a:ext uri="{FF2B5EF4-FFF2-40B4-BE49-F238E27FC236}">
                  <a16:creationId xmlns:a16="http://schemas.microsoft.com/office/drawing/2014/main" id="{34195C95-60D6-46B6-8358-85F21D0ABA06}"/>
                </a:ext>
              </a:extLst>
            </p:cNvPr>
            <p:cNvSpPr txBox="1"/>
            <p:nvPr/>
          </p:nvSpPr>
          <p:spPr>
            <a:xfrm>
              <a:off x="4307" y="3421"/>
              <a:ext cx="385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34" name="文本框 9236">
              <a:extLst>
                <a:ext uri="{FF2B5EF4-FFF2-40B4-BE49-F238E27FC236}">
                  <a16:creationId xmlns:a16="http://schemas.microsoft.com/office/drawing/2014/main" id="{F1D57D3B-E0B0-4E68-80AB-495190A3A1A4}"/>
                </a:ext>
              </a:extLst>
            </p:cNvPr>
            <p:cNvSpPr txBox="1"/>
            <p:nvPr/>
          </p:nvSpPr>
          <p:spPr>
            <a:xfrm>
              <a:off x="2236" y="3420"/>
              <a:ext cx="718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</a:p>
          </p:txBody>
        </p:sp>
        <p:sp>
          <p:nvSpPr>
            <p:cNvPr id="35" name="文本框 9237">
              <a:extLst>
                <a:ext uri="{FF2B5EF4-FFF2-40B4-BE49-F238E27FC236}">
                  <a16:creationId xmlns:a16="http://schemas.microsoft.com/office/drawing/2014/main" id="{7748D65A-726A-4A7F-B6D2-0BC0387A21E5}"/>
                </a:ext>
              </a:extLst>
            </p:cNvPr>
            <p:cNvSpPr txBox="1"/>
            <p:nvPr/>
          </p:nvSpPr>
          <p:spPr>
            <a:xfrm>
              <a:off x="978" y="3411"/>
              <a:ext cx="585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-4</a:t>
              </a:r>
            </a:p>
          </p:txBody>
        </p:sp>
        <p:sp>
          <p:nvSpPr>
            <p:cNvPr id="36" name="文本框 9238">
              <a:extLst>
                <a:ext uri="{FF2B5EF4-FFF2-40B4-BE49-F238E27FC236}">
                  <a16:creationId xmlns:a16="http://schemas.microsoft.com/office/drawing/2014/main" id="{B11169E8-94CB-41BB-A572-6E4D503D144C}"/>
                </a:ext>
              </a:extLst>
            </p:cNvPr>
            <p:cNvSpPr txBox="1"/>
            <p:nvPr/>
          </p:nvSpPr>
          <p:spPr>
            <a:xfrm>
              <a:off x="1404" y="3411"/>
              <a:ext cx="652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-3</a:t>
              </a:r>
            </a:p>
          </p:txBody>
        </p:sp>
        <p:sp>
          <p:nvSpPr>
            <p:cNvPr id="37" name="文本框 9239">
              <a:extLst>
                <a:ext uri="{FF2B5EF4-FFF2-40B4-BE49-F238E27FC236}">
                  <a16:creationId xmlns:a16="http://schemas.microsoft.com/office/drawing/2014/main" id="{8240A4ED-60F2-4E9C-8214-74A1EC99267D}"/>
                </a:ext>
              </a:extLst>
            </p:cNvPr>
            <p:cNvSpPr txBox="1"/>
            <p:nvPr/>
          </p:nvSpPr>
          <p:spPr>
            <a:xfrm>
              <a:off x="1818" y="3411"/>
              <a:ext cx="869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-2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C0EA7E13-60B4-4309-80AD-74164410C74D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64742" y="114496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专题训练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65505" y="1754505"/>
            <a:ext cx="10708005" cy="43830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1.结合数轴与绝对值的知识，回答下列题</a:t>
            </a:r>
          </a:p>
          <a:p>
            <a:pPr>
              <a:lnSpc>
                <a:spcPct val="11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(1)数轴上表示4和1的两点之间的距离是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；表示-3和2的两点之间的距离是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一般地，数轴上表示数m和数n的两点之间的距离等于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；</a:t>
            </a:r>
          </a:p>
          <a:p>
            <a:pPr>
              <a:lnSpc>
                <a:spcPct val="11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(2)如果|x+1|=3，则x的值是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1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(3)若|a-3|=2,|b+2|=1.且数轴上表示数a,b的点分别是点A,B，则A、B两点间的最大距离是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最小距离是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1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(4)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若数轴上表示数a的点位于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- 4与2之间，则|a+4|+|a-2|=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FECF40"/>
                </a:gs>
                <a:gs pos="100000">
                  <a:srgbClr val="846C21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6DDEBE3-BEFF-4370-9A1F-63DE73951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3365"/>
            <a:ext cx="7045325" cy="591810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题型❶：用数轴上求两点间距离</a:t>
            </a: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C41D4FDC-B060-4D67-8B2A-1588AC4F7C7F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64742" y="114496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专题训练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65505" y="1754505"/>
            <a:ext cx="10506710" cy="4529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3.如图，数轴上有A，B，C，D四个点，</a:t>
            </a:r>
          </a:p>
          <a:p>
            <a:pPr>
              <a:lnSpc>
                <a:spcPct val="13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其中到原点距相等的两个点是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    )</a:t>
            </a:r>
          </a:p>
          <a:p>
            <a:pPr>
              <a:lnSpc>
                <a:spcPct val="13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A.点B与点D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B.点A与点C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C.点A与点D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D.点B与点C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4.把点P从数轴的原点开始、先向右移动3个单位长度，再向左移动8个单位长度，此时点P所表示的数是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5.在数轴上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表示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-1和2021的点之间的距离是(      )</a:t>
            </a:r>
          </a:p>
          <a:p>
            <a:pPr>
              <a:lnSpc>
                <a:spcPct val="13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A.2019   B.2020   C.2021   D.2022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404610" y="2577465"/>
            <a:ext cx="454343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3200" b="1" i="1">
                <a:solidFill>
                  <a:srgbClr val="E90DF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4625" y="2183130"/>
            <a:ext cx="3607435" cy="84455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9337674" y="4347845"/>
            <a:ext cx="521018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3200" b="1" i="1">
                <a:solidFill>
                  <a:srgbClr val="E90DF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-5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728074" y="5114290"/>
            <a:ext cx="476568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3200" b="1" i="1">
                <a:solidFill>
                  <a:srgbClr val="E90DF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00075" y="253364"/>
            <a:ext cx="8811780" cy="680211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题型❶：用数轴上的点表示有理数</a:t>
            </a:r>
          </a:p>
        </p:txBody>
      </p:sp>
      <p:sp>
        <p:nvSpPr>
          <p:cNvPr id="13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012D86"/>
                </a:gs>
                <a:gs pos="100000">
                  <a:srgbClr val="0E2557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sng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sng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sng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sng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sng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733C278B-6A5C-48DC-B03D-370EB146EDD6}" type="slidenum">
              <a:rPr lang="en-US" altLang="zh-CN" sz="1400" u="none"/>
              <a:t>8</a:t>
            </a:fld>
            <a:endParaRPr lang="en-US" altLang="zh-CN" sz="1400" u="none"/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874267" y="1103692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技巧归纳</a:t>
            </a:r>
          </a:p>
        </p:txBody>
      </p:sp>
      <p:sp>
        <p:nvSpPr>
          <p:cNvPr id="3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14CD68"/>
                </a:gs>
                <a:gs pos="100000">
                  <a:srgbClr val="035C7D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59255" y="2234565"/>
            <a:ext cx="8491509" cy="2348044"/>
          </a:xfrm>
          <a:prstGeom prst="plaque">
            <a:avLst/>
          </a:prstGeom>
          <a:solidFill>
            <a:srgbClr val="F0E0F1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t">
            <a:spAutoFit/>
          </a:bodyPr>
          <a:lstStyle/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200" dirty="0"/>
              <a:t>✍</a:t>
            </a:r>
            <a:r>
              <a:rPr lang="en-US" altLang="zh-CN" sz="3200" dirty="0" err="1"/>
              <a:t>在数轴上，表示</a:t>
            </a:r>
            <a:r>
              <a:rPr lang="zh-CN" altLang="en-US" sz="3200" dirty="0"/>
              <a:t>两</a:t>
            </a:r>
            <a:r>
              <a:rPr lang="en-US" altLang="zh-CN" sz="3200" dirty="0"/>
              <a:t>点</a:t>
            </a:r>
            <a:r>
              <a:rPr lang="zh-CN" altLang="en-US" sz="3200" dirty="0"/>
              <a:t>间距离</a:t>
            </a:r>
            <a:r>
              <a:rPr lang="en-US" altLang="zh-CN" sz="3200" dirty="0" err="1"/>
              <a:t>原点越近，这个数的绝对值越小；离原点越远，这个数的绝对值越大</a:t>
            </a:r>
            <a:r>
              <a:rPr lang="en-US" altLang="zh-CN" sz="3200" dirty="0"/>
              <a:t>.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3A19F1D0-2C29-4C46-93C9-AEBC4F105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3365"/>
            <a:ext cx="7045325" cy="591810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题型❶：用数轴上求两点间距离</a:t>
            </a:r>
          </a:p>
        </p:txBody>
      </p:sp>
    </p:spTree>
  </p:cSld>
  <p:clrMapOvr>
    <a:masterClrMapping/>
  </p:clrMapOvr>
  <p:transition>
    <p:randomBa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59F3EEE5-31A3-4BF0-BBAA-CEF67606AA64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012D86"/>
                </a:gs>
                <a:gs pos="100000">
                  <a:srgbClr val="0E2557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835532" y="112337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技巧归纳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600076" y="253364"/>
            <a:ext cx="7241598" cy="742316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题型❶：用数轴上的点表示有理数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64285" y="2050415"/>
            <a:ext cx="9664065" cy="3602737"/>
          </a:xfrm>
          <a:prstGeom prst="rect">
            <a:avLst/>
          </a:prstGeom>
          <a:solidFill>
            <a:srgbClr val="F0E0F1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t">
            <a:spAutoFit/>
          </a:bodyPr>
          <a:lstStyle/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200"/>
              <a:t>✍确定数轴上的点表示的数的方法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200"/>
              <a:t>(1)首先确定要表示的数所对应的点是在原点左边，还是在原点右边，从而确定该数是正的，还是负的;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200"/>
              <a:t>(2)再看该数对应的点距原点几个单位长度;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200"/>
              <a:t>(3)最后就可确定点表示的数，数轴上点的移动与数的大小变化关系是左减右加.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68098CD3-9A8B-4E1B-A349-10657891C105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835532" y="112337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典例讲评</a:t>
            </a:r>
          </a:p>
        </p:txBody>
      </p:sp>
      <p:grpSp>
        <p:nvGrpSpPr>
          <p:cNvPr id="9" name="组合 9219"/>
          <p:cNvGrpSpPr/>
          <p:nvPr/>
        </p:nvGrpSpPr>
        <p:grpSpPr>
          <a:xfrm>
            <a:off x="2601595" y="4816475"/>
            <a:ext cx="6934200" cy="538872"/>
            <a:chOff x="624" y="3408"/>
            <a:chExt cx="4368" cy="452"/>
          </a:xfrm>
        </p:grpSpPr>
        <p:sp>
          <p:nvSpPr>
            <p:cNvPr id="20486" name="文本框 9220"/>
            <p:cNvSpPr txBox="1"/>
            <p:nvPr/>
          </p:nvSpPr>
          <p:spPr>
            <a:xfrm>
              <a:off x="3117" y="3411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20487" name="直接连接符 9221"/>
            <p:cNvSpPr/>
            <p:nvPr/>
          </p:nvSpPr>
          <p:spPr>
            <a:xfrm>
              <a:off x="624" y="3460"/>
              <a:ext cx="4368" cy="1"/>
            </a:xfrm>
            <a:prstGeom prst="line">
              <a:avLst/>
            </a:prstGeom>
            <a:ln w="38160" cap="flat" cmpd="sng">
              <a:solidFill>
                <a:srgbClr val="000000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20488" name="组合 9222"/>
            <p:cNvGrpSpPr/>
            <p:nvPr/>
          </p:nvGrpSpPr>
          <p:grpSpPr>
            <a:xfrm>
              <a:off x="1224" y="3409"/>
              <a:ext cx="3208" cy="59"/>
              <a:chOff x="1224" y="3409"/>
              <a:chExt cx="3208" cy="59"/>
            </a:xfrm>
          </p:grpSpPr>
          <p:sp>
            <p:nvSpPr>
              <p:cNvPr id="20489" name="直接连接符 9223"/>
              <p:cNvSpPr/>
              <p:nvPr/>
            </p:nvSpPr>
            <p:spPr>
              <a:xfrm>
                <a:off x="2828" y="3409"/>
                <a:ext cx="1" cy="60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0" name="直接连接符 9224"/>
              <p:cNvSpPr/>
              <p:nvPr/>
            </p:nvSpPr>
            <p:spPr>
              <a:xfrm>
                <a:off x="3229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1" name="直接连接符 9225"/>
              <p:cNvSpPr/>
              <p:nvPr/>
            </p:nvSpPr>
            <p:spPr>
              <a:xfrm>
                <a:off x="3630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2" name="直接连接符 9226"/>
              <p:cNvSpPr/>
              <p:nvPr/>
            </p:nvSpPr>
            <p:spPr>
              <a:xfrm>
                <a:off x="2427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3" name="直接连接符 9227"/>
              <p:cNvSpPr/>
              <p:nvPr/>
            </p:nvSpPr>
            <p:spPr>
              <a:xfrm>
                <a:off x="2026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4" name="直接连接符 9228"/>
              <p:cNvSpPr/>
              <p:nvPr/>
            </p:nvSpPr>
            <p:spPr>
              <a:xfrm>
                <a:off x="1625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5" name="直接连接符 9229"/>
              <p:cNvSpPr/>
              <p:nvPr/>
            </p:nvSpPr>
            <p:spPr>
              <a:xfrm>
                <a:off x="4031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6" name="直接连接符 9230"/>
              <p:cNvSpPr/>
              <p:nvPr/>
            </p:nvSpPr>
            <p:spPr>
              <a:xfrm>
                <a:off x="1224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7" name="直接连接符 9231"/>
              <p:cNvSpPr/>
              <p:nvPr/>
            </p:nvSpPr>
            <p:spPr>
              <a:xfrm>
                <a:off x="4432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</p:grpSp>
        <p:sp>
          <p:nvSpPr>
            <p:cNvPr id="20498" name="文本框 9232"/>
            <p:cNvSpPr txBox="1"/>
            <p:nvPr/>
          </p:nvSpPr>
          <p:spPr>
            <a:xfrm>
              <a:off x="2698" y="3408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20499" name="文本框 9233"/>
            <p:cNvSpPr txBox="1"/>
            <p:nvPr/>
          </p:nvSpPr>
          <p:spPr>
            <a:xfrm>
              <a:off x="3518" y="3411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0500" name="文本框 9234"/>
            <p:cNvSpPr txBox="1"/>
            <p:nvPr/>
          </p:nvSpPr>
          <p:spPr>
            <a:xfrm>
              <a:off x="3915" y="3420"/>
              <a:ext cx="384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20501" name="文本框 9235"/>
            <p:cNvSpPr txBox="1"/>
            <p:nvPr/>
          </p:nvSpPr>
          <p:spPr>
            <a:xfrm>
              <a:off x="4307" y="3421"/>
              <a:ext cx="385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20502" name="文本框 9236"/>
            <p:cNvSpPr txBox="1"/>
            <p:nvPr/>
          </p:nvSpPr>
          <p:spPr>
            <a:xfrm>
              <a:off x="2236" y="3420"/>
              <a:ext cx="718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</a:p>
          </p:txBody>
        </p:sp>
        <p:sp>
          <p:nvSpPr>
            <p:cNvPr id="20503" name="文本框 9237"/>
            <p:cNvSpPr txBox="1"/>
            <p:nvPr/>
          </p:nvSpPr>
          <p:spPr>
            <a:xfrm>
              <a:off x="978" y="3411"/>
              <a:ext cx="585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-4</a:t>
              </a:r>
            </a:p>
          </p:txBody>
        </p:sp>
        <p:sp>
          <p:nvSpPr>
            <p:cNvPr id="20504" name="文本框 9238"/>
            <p:cNvSpPr txBox="1"/>
            <p:nvPr/>
          </p:nvSpPr>
          <p:spPr>
            <a:xfrm>
              <a:off x="1404" y="3411"/>
              <a:ext cx="652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-3</a:t>
              </a:r>
            </a:p>
          </p:txBody>
        </p:sp>
        <p:sp>
          <p:nvSpPr>
            <p:cNvPr id="20505" name="文本框 9239"/>
            <p:cNvSpPr txBox="1"/>
            <p:nvPr/>
          </p:nvSpPr>
          <p:spPr>
            <a:xfrm>
              <a:off x="1818" y="3411"/>
              <a:ext cx="869" cy="43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-2</a:t>
              </a:r>
            </a:p>
          </p:txBody>
        </p:sp>
      </p:grp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600075" y="253364"/>
            <a:ext cx="7574107" cy="637907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题型❷：数轴上点间距离与绝对值</a:t>
            </a:r>
          </a:p>
        </p:txBody>
      </p:sp>
      <p:sp>
        <p:nvSpPr>
          <p:cNvPr id="15376" name="TextBox 33"/>
          <p:cNvSpPr txBox="1"/>
          <p:nvPr/>
        </p:nvSpPr>
        <p:spPr>
          <a:xfrm>
            <a:off x="825500" y="1776730"/>
            <a:ext cx="10248265" cy="243230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例2 数轴上点A和B表示的数分别为-4和2，把点A向右平移n个单位长度，可以使点A到点B的距离是2，则n的值为(　　)  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A.2或4    B.4或6    C.6或8    D.4或8 </a:t>
            </a:r>
          </a:p>
        </p:txBody>
      </p:sp>
      <p:sp>
        <p:nvSpPr>
          <p:cNvPr id="4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14CD68"/>
                </a:gs>
                <a:gs pos="100000">
                  <a:srgbClr val="035C7D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AAF6ECDD-FF92-4533-A7B8-089695764ACB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835532" y="112337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专题训练</a:t>
            </a:r>
          </a:p>
        </p:txBody>
      </p:sp>
      <p:sp>
        <p:nvSpPr>
          <p:cNvPr id="15376" name="TextBox 33"/>
          <p:cNvSpPr txBox="1"/>
          <p:nvPr/>
        </p:nvSpPr>
        <p:spPr>
          <a:xfrm>
            <a:off x="825500" y="1776730"/>
            <a:ext cx="10248265" cy="418795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1.如图，数轴上O是原点，A，B，C三点所表示的数分别为a，b，c.根据图中各点的位置，下列关于各数的绝对值的比较正确的是(　　)  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|b| &lt; |c|    B. |b| &gt; |c|   C. |a| &lt; |b|    D. |a| &gt; |c|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2.A、B两点在数轴上，点A对应的数为2，若线段AB的长为3，则点B对应的数</a:t>
            </a:r>
            <a:r>
              <a:rPr lang="zh-CN" altLang="en-US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grpSp>
        <p:nvGrpSpPr>
          <p:cNvPr id="5" name="组合 9219"/>
          <p:cNvGrpSpPr/>
          <p:nvPr/>
        </p:nvGrpSpPr>
        <p:grpSpPr>
          <a:xfrm>
            <a:off x="3792220" y="3661410"/>
            <a:ext cx="4314825" cy="523374"/>
            <a:chOff x="1148" y="3408"/>
            <a:chExt cx="2718" cy="439"/>
          </a:xfrm>
        </p:grpSpPr>
        <p:sp>
          <p:nvSpPr>
            <p:cNvPr id="20486" name="文本框 9220"/>
            <p:cNvSpPr txBox="1"/>
            <p:nvPr/>
          </p:nvSpPr>
          <p:spPr>
            <a:xfrm>
              <a:off x="2989" y="3459"/>
              <a:ext cx="384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algn="ctr"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40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0487" name="直接连接符 9221"/>
            <p:cNvSpPr/>
            <p:nvPr/>
          </p:nvSpPr>
          <p:spPr>
            <a:xfrm>
              <a:off x="1148" y="3487"/>
              <a:ext cx="2718" cy="1"/>
            </a:xfrm>
            <a:prstGeom prst="line">
              <a:avLst/>
            </a:prstGeom>
            <a:ln w="38160" cap="flat" cmpd="sng">
              <a:solidFill>
                <a:srgbClr val="FF0000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20488" name="组合 9222"/>
            <p:cNvGrpSpPr/>
            <p:nvPr/>
          </p:nvGrpSpPr>
          <p:grpSpPr>
            <a:xfrm>
              <a:off x="1625" y="3409"/>
              <a:ext cx="1502" cy="79"/>
              <a:chOff x="1625" y="3409"/>
              <a:chExt cx="1502" cy="79"/>
            </a:xfrm>
          </p:grpSpPr>
          <p:sp>
            <p:nvSpPr>
              <p:cNvPr id="20489" name="直接连接符 9223"/>
              <p:cNvSpPr/>
              <p:nvPr/>
            </p:nvSpPr>
            <p:spPr>
              <a:xfrm>
                <a:off x="2828" y="3409"/>
                <a:ext cx="1" cy="60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0" name="直接连接符 9224"/>
              <p:cNvSpPr/>
              <p:nvPr/>
            </p:nvSpPr>
            <p:spPr>
              <a:xfrm>
                <a:off x="3126" y="3412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2" name="直接连接符 9226"/>
              <p:cNvSpPr/>
              <p:nvPr/>
            </p:nvSpPr>
            <p:spPr>
              <a:xfrm>
                <a:off x="2362" y="3431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4" name="直接连接符 9228"/>
              <p:cNvSpPr/>
              <p:nvPr/>
            </p:nvSpPr>
            <p:spPr>
              <a:xfrm>
                <a:off x="1625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</p:grpSp>
        <p:sp>
          <p:nvSpPr>
            <p:cNvPr id="20498" name="文本框 9232"/>
            <p:cNvSpPr txBox="1"/>
            <p:nvPr/>
          </p:nvSpPr>
          <p:spPr>
            <a:xfrm>
              <a:off x="2698" y="3408"/>
              <a:ext cx="384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40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20503" name="文本框 9237"/>
            <p:cNvSpPr txBox="1"/>
            <p:nvPr/>
          </p:nvSpPr>
          <p:spPr>
            <a:xfrm>
              <a:off x="1446" y="3460"/>
              <a:ext cx="430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0000" tIns="46800" rIns="90000" bIns="46800" anchor="t" anchorCtr="0">
              <a:spAutoFit/>
            </a:bodyPr>
            <a:lstStyle/>
            <a:p>
              <a:pPr algn="ctr"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40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0504" name="文本框 9238"/>
            <p:cNvSpPr txBox="1"/>
            <p:nvPr/>
          </p:nvSpPr>
          <p:spPr>
            <a:xfrm>
              <a:off x="2185" y="3458"/>
              <a:ext cx="334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0000" tIns="46800" rIns="90000" bIns="46800" anchor="t" anchorCtr="0">
              <a:spAutoFit/>
            </a:bodyPr>
            <a:lstStyle/>
            <a:p>
              <a:pPr algn="ctr"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40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</p:grpSp>
      <p:sp>
        <p:nvSpPr>
          <p:cNvPr id="4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14CD68"/>
                </a:gs>
                <a:gs pos="100000">
                  <a:srgbClr val="035C7D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441EAB8F-ED85-4287-8294-1D8DE0D3B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3364"/>
            <a:ext cx="7574107" cy="637907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题型❷：数轴上点间距离与绝对值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26A2A60B-6CEF-4D69-9E29-C3D6152BC2D6}" type="slidenum">
              <a:rPr lang="zh-CN" altLang="en-US" smtClean="0"/>
              <a:t>12</a:t>
            </a:fld>
            <a:endParaRPr lang="zh-CN" altLang="en-US"/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835532" y="112337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专题训练</a:t>
            </a:r>
          </a:p>
        </p:txBody>
      </p:sp>
      <p:sp>
        <p:nvSpPr>
          <p:cNvPr id="15376" name="TextBox 33"/>
          <p:cNvSpPr txBox="1"/>
          <p:nvPr/>
        </p:nvSpPr>
        <p:spPr>
          <a:xfrm>
            <a:off x="825500" y="1776730"/>
            <a:ext cx="10248265" cy="360273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3.如图，数轴上的A，B，C三点所表示的数分别为a，b，c，其中AB=BC，如果|a| ＞|c|＞|b|，那么该数轴的原点O的位置应该在(　　)  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A.点A的左边             B.点A与点B之间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C.点B与点C之间       D.点C的右边</a:t>
            </a:r>
          </a:p>
        </p:txBody>
      </p:sp>
      <p:grpSp>
        <p:nvGrpSpPr>
          <p:cNvPr id="5" name="组合 9219"/>
          <p:cNvGrpSpPr/>
          <p:nvPr/>
        </p:nvGrpSpPr>
        <p:grpSpPr>
          <a:xfrm>
            <a:off x="5220970" y="3335577"/>
            <a:ext cx="4314825" cy="532912"/>
            <a:chOff x="1148" y="3409"/>
            <a:chExt cx="2718" cy="447"/>
          </a:xfrm>
        </p:grpSpPr>
        <p:sp>
          <p:nvSpPr>
            <p:cNvPr id="20486" name="文本框 9220"/>
            <p:cNvSpPr txBox="1"/>
            <p:nvPr/>
          </p:nvSpPr>
          <p:spPr>
            <a:xfrm>
              <a:off x="2170" y="3469"/>
              <a:ext cx="384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 anchor="t" anchorCtr="0">
              <a:spAutoFit/>
            </a:bodyPr>
            <a:lstStyle/>
            <a:p>
              <a:pPr algn="ctr"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40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0487" name="直接连接符 9221"/>
            <p:cNvSpPr/>
            <p:nvPr/>
          </p:nvSpPr>
          <p:spPr>
            <a:xfrm>
              <a:off x="1148" y="3487"/>
              <a:ext cx="2718" cy="1"/>
            </a:xfrm>
            <a:prstGeom prst="line">
              <a:avLst/>
            </a:prstGeom>
            <a:ln w="38160" cap="flat" cmpd="sng">
              <a:solidFill>
                <a:srgbClr val="FF0000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20488" name="组合 9222"/>
            <p:cNvGrpSpPr/>
            <p:nvPr/>
          </p:nvGrpSpPr>
          <p:grpSpPr>
            <a:xfrm>
              <a:off x="1625" y="3409"/>
              <a:ext cx="1502" cy="79"/>
              <a:chOff x="1625" y="3409"/>
              <a:chExt cx="1502" cy="79"/>
            </a:xfrm>
          </p:grpSpPr>
          <p:sp>
            <p:nvSpPr>
              <p:cNvPr id="20490" name="直接连接符 9224"/>
              <p:cNvSpPr/>
              <p:nvPr/>
            </p:nvSpPr>
            <p:spPr>
              <a:xfrm>
                <a:off x="3126" y="3412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2" name="直接连接符 9226"/>
              <p:cNvSpPr/>
              <p:nvPr/>
            </p:nvSpPr>
            <p:spPr>
              <a:xfrm>
                <a:off x="2362" y="3431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20494" name="直接连接符 9228"/>
              <p:cNvSpPr/>
              <p:nvPr/>
            </p:nvSpPr>
            <p:spPr>
              <a:xfrm>
                <a:off x="1625" y="3409"/>
                <a:ext cx="1" cy="57"/>
              </a:xfrm>
              <a:prstGeom prst="line">
                <a:avLst/>
              </a:prstGeom>
              <a:ln w="3816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</p:grpSp>
        <p:sp>
          <p:nvSpPr>
            <p:cNvPr id="20503" name="文本框 9237"/>
            <p:cNvSpPr txBox="1"/>
            <p:nvPr/>
          </p:nvSpPr>
          <p:spPr>
            <a:xfrm>
              <a:off x="2912" y="3469"/>
              <a:ext cx="430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0000" tIns="46800" rIns="90000" bIns="46800" anchor="t" anchorCtr="0">
              <a:spAutoFit/>
            </a:bodyPr>
            <a:lstStyle/>
            <a:p>
              <a:pPr algn="ctr"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40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0504" name="文本框 9238"/>
            <p:cNvSpPr txBox="1"/>
            <p:nvPr/>
          </p:nvSpPr>
          <p:spPr>
            <a:xfrm>
              <a:off x="1446" y="3469"/>
              <a:ext cx="334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0000" tIns="46800" rIns="90000" bIns="46800" anchor="t" anchorCtr="0">
              <a:spAutoFit/>
            </a:bodyPr>
            <a:lstStyle/>
            <a:p>
              <a:pPr algn="ctr" defTabSz="265430">
                <a:spcBef>
                  <a:spcPts val="2000"/>
                </a:spcBef>
                <a:tabLst>
                  <a:tab pos="0" algn="l"/>
                  <a:tab pos="263525" algn="l"/>
                  <a:tab pos="528955" algn="l"/>
                  <a:tab pos="793750" algn="l"/>
                  <a:tab pos="1059180" algn="l"/>
                  <a:tab pos="1323975" algn="l"/>
                  <a:tab pos="1589405" algn="l"/>
                  <a:tab pos="1854200" algn="l"/>
                  <a:tab pos="2119630" algn="l"/>
                  <a:tab pos="2384425" algn="l"/>
                  <a:tab pos="2649855" algn="l"/>
                  <a:tab pos="2914650" algn="l"/>
                  <a:tab pos="3180080" algn="l"/>
                  <a:tab pos="3444875" algn="l"/>
                  <a:tab pos="3710305" algn="l"/>
                  <a:tab pos="3975100" algn="l"/>
                  <a:tab pos="4240530" algn="l"/>
                  <a:tab pos="4505325" algn="l"/>
                  <a:tab pos="4770755" algn="l"/>
                  <a:tab pos="5035550" algn="l"/>
                  <a:tab pos="5300980" algn="l"/>
                </a:tabLst>
              </a:pPr>
              <a:r>
                <a:rPr lang="en-US" altLang="zh-CN" sz="240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</p:grpSp>
      <p:sp>
        <p:nvSpPr>
          <p:cNvPr id="4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14CD68"/>
                </a:gs>
                <a:gs pos="100000">
                  <a:srgbClr val="035C7D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92D70B8A-EE48-45CD-A64A-BDBB7B0CC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3364"/>
            <a:ext cx="7574107" cy="637907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题型❷：数轴上点间距离与绝对值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DEEAE12D-171C-4917-8557-367A58633A35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34897" y="1023454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典例讲评</a:t>
            </a:r>
          </a:p>
        </p:txBody>
      </p:sp>
      <p:sp>
        <p:nvSpPr>
          <p:cNvPr id="3" name="Text Box 22"/>
          <p:cNvSpPr txBox="1"/>
          <p:nvPr/>
        </p:nvSpPr>
        <p:spPr>
          <a:xfrm>
            <a:off x="895178" y="1699873"/>
            <a:ext cx="10522206" cy="5005626"/>
          </a:xfrm>
          <a:prstGeom prst="round2DiagRect">
            <a:avLst/>
          </a:prstGeom>
          <a:solidFill>
            <a:schemeClr val="accent5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t">
            <a:sp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如图，在数轴上有三个点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，分别表示数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-3.5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，现在点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不动，点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以每秒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个单位长度向点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运动，同时点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以每秒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个单位长度向点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运动，则先到达点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的点为（    ）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0"/>
              </a:spcBef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0"/>
              </a:spcBef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0"/>
              </a:spcBef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0"/>
              </a:spcBef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    B.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     C.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同时到达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无法确定</a:t>
            </a:r>
          </a:p>
        </p:txBody>
      </p:sp>
      <p:sp>
        <p:nvSpPr>
          <p:cNvPr id="6" name="Rectangle 17"/>
          <p:cNvSpPr/>
          <p:nvPr/>
        </p:nvSpPr>
        <p:spPr>
          <a:xfrm>
            <a:off x="536199" y="995680"/>
            <a:ext cx="11240165" cy="586232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FECF40"/>
                </a:gs>
                <a:gs pos="100000">
                  <a:srgbClr val="846C21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1" name="图片 20" descr="figure">
            <a:extLst>
              <a:ext uri="{FF2B5EF4-FFF2-40B4-BE49-F238E27FC236}">
                <a16:creationId xmlns:a16="http://schemas.microsoft.com/office/drawing/2014/main" id="{C5BEF8B0-8A21-452B-9ED6-16392E75AE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054097" y="4082331"/>
            <a:ext cx="6673978" cy="1645639"/>
          </a:xfrm>
          <a:prstGeom prst="rect">
            <a:avLst/>
          </a:prstGeom>
        </p:spPr>
      </p:pic>
      <p:sp>
        <p:nvSpPr>
          <p:cNvPr id="22" name="Rectangle 2">
            <a:extLst>
              <a:ext uri="{FF2B5EF4-FFF2-40B4-BE49-F238E27FC236}">
                <a16:creationId xmlns:a16="http://schemas.microsoft.com/office/drawing/2014/main" id="{26403CFC-E1E9-4A43-A9F2-8EABA26E9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3365"/>
            <a:ext cx="7319010" cy="609600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题型③：数轴上动点相关的探究题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6BB2A38-1B72-4647-83FD-6F469E08C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BB163B4-B364-44DC-98F9-AE274D13FA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400" y="1017154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专题训练   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D72AAD-9CCA-48C0-B6BE-076BA4120F41}"/>
              </a:ext>
            </a:extLst>
          </p:cNvPr>
          <p:cNvSpPr txBox="1"/>
          <p:nvPr/>
        </p:nvSpPr>
        <p:spPr>
          <a:xfrm>
            <a:off x="488508" y="1560079"/>
            <a:ext cx="11250009" cy="49282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如图，数轴上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点表示数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，它与原点的距离是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个单位长度，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点表示数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，它与原点的距离是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个单位长度．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   　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   　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）已知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P,Q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两点分别从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A.B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处同时出发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设运动的时间为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t(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秒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①若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向右，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向左运动，速度均为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个单位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秒，当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时，点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与原点的距离是</a:t>
            </a:r>
            <a:r>
              <a:rPr lang="zh-CN" alt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   　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；点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与原点的距离是</a:t>
            </a:r>
            <a:r>
              <a:rPr lang="zh-CN" altLang="en-US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   　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②若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P,Q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均向左运动，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的速度为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个单位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秒，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的速度为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个单位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秒，当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用含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m,n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的代数式表示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P,Q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所表示的数．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③若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P,Q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分别以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个单位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秒，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个单位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秒运动，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PQ=2,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求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的值。</a:t>
            </a:r>
          </a:p>
        </p:txBody>
      </p:sp>
      <p:sp>
        <p:nvSpPr>
          <p:cNvPr id="7" name="Rectangle 17">
            <a:extLst>
              <a:ext uri="{FF2B5EF4-FFF2-40B4-BE49-F238E27FC236}">
                <a16:creationId xmlns:a16="http://schemas.microsoft.com/office/drawing/2014/main" id="{55DCAC70-0FA6-434C-9E54-B24BA1B4793D}"/>
              </a:ext>
            </a:extLst>
          </p:cNvPr>
          <p:cNvSpPr/>
          <p:nvPr/>
        </p:nvSpPr>
        <p:spPr>
          <a:xfrm>
            <a:off x="355792" y="936206"/>
            <a:ext cx="11480413" cy="586232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FECF40"/>
                </a:gs>
                <a:gs pos="100000">
                  <a:srgbClr val="846C21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1FE61F68-8CEA-49E0-8B92-D22664787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3365"/>
            <a:ext cx="7319010" cy="609600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题型③：数轴上动点相关的探究题</a:t>
            </a:r>
          </a:p>
        </p:txBody>
      </p:sp>
      <p:pic>
        <p:nvPicPr>
          <p:cNvPr id="2050" name="Picture 2" descr=" ">
            <a:extLst>
              <a:ext uri="{FF2B5EF4-FFF2-40B4-BE49-F238E27FC236}">
                <a16:creationId xmlns:a16="http://schemas.microsoft.com/office/drawing/2014/main" id="{C9444025-CACC-40EF-A8C7-2DCD250AA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717" y="2632503"/>
            <a:ext cx="4278894" cy="59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236469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728075" y="6221730"/>
            <a:ext cx="2844800" cy="476250"/>
          </a:xfrm>
        </p:spPr>
        <p:txBody>
          <a:bodyPr/>
          <a:lstStyle/>
          <a:p>
            <a:fld id="{6EDFC826-17C8-4D50-93A7-9A6174AE0A32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923797" y="111956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技巧归纳</a:t>
            </a:r>
          </a:p>
        </p:txBody>
      </p:sp>
      <p:sp>
        <p:nvSpPr>
          <p:cNvPr id="4" name="Rectangle 17"/>
          <p:cNvSpPr/>
          <p:nvPr/>
        </p:nvSpPr>
        <p:spPr>
          <a:xfrm>
            <a:off x="600075" y="995680"/>
            <a:ext cx="10972800" cy="5226050"/>
          </a:xfrm>
          <a:prstGeom prst="round2DiagRect">
            <a:avLst>
              <a:gd name="adj1" fmla="val 9173"/>
              <a:gd name="adj2" fmla="val 0"/>
            </a:avLst>
          </a:prstGeom>
          <a:noFill/>
          <a:ln w="28575" cap="flat" cmpd="sng">
            <a:gradFill>
              <a:gsLst>
                <a:gs pos="0">
                  <a:srgbClr val="FECF40"/>
                </a:gs>
                <a:gs pos="100000">
                  <a:srgbClr val="846C21"/>
                </a:gs>
              </a:gsLst>
            </a:gra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923797" y="1880974"/>
                <a:ext cx="9750585" cy="3901559"/>
              </a:xfrm>
              <a:prstGeom prst="plaque">
                <a:avLst>
                  <a:gd name="adj" fmla="val 15924"/>
                </a:avLst>
              </a:prstGeom>
              <a:noFill/>
              <a:ln>
                <a:solidFill>
                  <a:srgbClr val="E90DF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 anchor="t">
                <a:spAutoFit/>
              </a:bodyPr>
              <a:lstStyle/>
              <a:p>
                <a:pPr marL="0" lvl="0" indent="266700" defTabSz="914400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3200" b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解决数轴上</a:t>
                </a:r>
                <a:r>
                  <a: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动点相关</a:t>
                </a:r>
                <a:r>
                  <a:rPr lang="en-US" altLang="zh-CN" sz="3200" b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的问题，一般</a:t>
                </a:r>
                <a:r>
                  <a: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首先明确动点运动的三要素：起点，速度，方向。接着根据向右变大，用加法，向左变小用减法，表示出动点所对应的数字。</a:t>
                </a:r>
                <a:endParaRPr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endParaRPr>
              </a:p>
              <a:p>
                <a:pPr marL="0" lvl="0" indent="266700" defTabSz="914400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动点：起点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+mn-ea"/>
                      </a:rPr>
                      <m:t>±</m:t>
                    </m:r>
                  </m:oMath>
                </a14:m>
                <a:r>
                  <a: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速度</a:t>
                </a:r>
                <a14:m>
                  <m:oMath xmlns:m="http://schemas.openxmlformats.org/officeDocument/2006/math">
                    <m:r>
                      <a:rPr lang="en-US" altLang="zh-CN" sz="3200" b="1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+mn-ea"/>
                      </a:rPr>
                      <m:t>×</m:t>
                    </m:r>
                  </m:oMath>
                </a14:m>
                <a:r>
                  <a: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时间</a:t>
                </a:r>
                <a:endParaRPr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endParaRPr>
              </a:p>
              <a:p>
                <a:pPr marL="0" lvl="0" indent="266700" defTabSz="914400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两点之间距离</a:t>
                </a:r>
                <a:r>
                  <a:rPr lang="en-US" altLang="zh-CN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=|</a:t>
                </a:r>
                <a:r>
                  <a: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两点对应数字的差</a:t>
                </a:r>
                <a:r>
                  <a:rPr lang="en-US" altLang="zh-CN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|</a:t>
                </a: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797" y="1880974"/>
                <a:ext cx="9750585" cy="3901559"/>
              </a:xfrm>
              <a:prstGeom prst="plaque">
                <a:avLst>
                  <a:gd name="adj" fmla="val 15924"/>
                </a:avLst>
              </a:prstGeom>
              <a:blipFill>
                <a:blip r:embed="rId2"/>
                <a:stretch>
                  <a:fillRect/>
                </a:stretch>
              </a:blipFill>
              <a:ln>
                <a:solidFill>
                  <a:srgbClr val="E90DF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2">
            <a:extLst>
              <a:ext uri="{FF2B5EF4-FFF2-40B4-BE49-F238E27FC236}">
                <a16:creationId xmlns:a16="http://schemas.microsoft.com/office/drawing/2014/main" id="{450DF20F-6E84-4B5A-9BA8-56AF0A07C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3365"/>
            <a:ext cx="7319010" cy="609600"/>
          </a:xfrm>
          <a:prstGeom prst="rect">
            <a:avLst/>
          </a:prstGeom>
          <a:gradFill>
            <a:gsLst>
              <a:gs pos="79000">
                <a:srgbClr val="14CD68">
                  <a:alpha val="17000"/>
                  <a:lumMod val="14000"/>
                  <a:lumOff val="86000"/>
                </a:srgbClr>
              </a:gs>
              <a:gs pos="33000">
                <a:srgbClr val="035C7D"/>
              </a:gs>
            </a:gsLst>
            <a:lin scaled="0"/>
          </a:gra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/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u="sng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题型③：数轴上动点相关的探究题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5E544-735B-4BF1-8ADE-305132303EE7}" type="slidenum">
              <a:rPr lang="zh-CN" altLang="en-US" smtClean="0"/>
              <a:t>16</a:t>
            </a:fld>
            <a:endParaRPr lang="zh-CN" altLang="en-US"/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088702" y="1632236"/>
            <a:ext cx="9290786" cy="3593528"/>
          </a:xfrm>
          <a:prstGeom prst="plaque">
            <a:avLst/>
          </a:prstGeom>
          <a:noFill/>
          <a:ln w="9525">
            <a:solidFill>
              <a:srgbClr val="00B05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R="0" algn="ctr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0" lang="en-US" altLang="zh-CN" sz="4000" b="1" kern="1200" cap="none" spc="0" normalizeH="0" baseline="0" noProof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对自己说，你有什么收获</a:t>
            </a:r>
            <a:r>
              <a:rPr kumimoji="0" lang="en-US" altLang="zh-CN" sz="40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？</a:t>
            </a:r>
          </a:p>
          <a:p>
            <a:pPr marR="0" algn="ctr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kumimoji="0" lang="en-US" altLang="zh-CN" sz="4000" b="1" kern="1200" cap="none" spc="0" normalizeH="0" baseline="0" noProof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对同学说，你有什么温馨提示</a:t>
            </a:r>
            <a:r>
              <a:rPr kumimoji="0" lang="en-US" altLang="zh-CN" sz="40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？</a:t>
            </a:r>
          </a:p>
          <a:p>
            <a:pPr marR="0" algn="ctr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kumimoji="0" lang="en-US" altLang="zh-CN" sz="4000" b="1" kern="1200" cap="none" spc="0" normalizeH="0" baseline="0" noProof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对老师说，你还有什么困惑</a:t>
            </a:r>
            <a:r>
              <a:rPr kumimoji="0" lang="en-US" altLang="zh-CN" sz="40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？</a:t>
            </a:r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638682" y="385507"/>
            <a:ext cx="2438400" cy="60960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b">
            <a:scene3d>
              <a:camera prst="orthographicFront"/>
              <a:lightRig rig="threePt" dir="t"/>
            </a:scene3d>
          </a:bodyPr>
          <a:lstStyle/>
          <a:p>
            <a:pPr algn="ctr"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蓦然回首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M_DOC_GUID" val="{89181777-a35a-4867-a903-e43444e8b2d6}"/>
</p:tagLst>
</file>

<file path=ppt/theme/theme1.xml><?xml version="1.0" encoding="utf-8"?>
<a:theme xmlns:a="http://schemas.openxmlformats.org/drawingml/2006/main" name="蓝调晶格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7B7E5"/>
      </a:accent6>
      <a:hlink>
        <a:srgbClr val="3333CC"/>
      </a:hlink>
      <a:folHlink>
        <a:srgbClr val="AF67FF"/>
      </a:folHlink>
    </a:clrScheme>
    <a:fontScheme name="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1417</Words>
  <Application>Microsoft Office PowerPoint</Application>
  <PresentationFormat>宽屏</PresentationFormat>
  <Paragraphs>141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微软雅黑</vt:lpstr>
      <vt:lpstr>仿宋</vt:lpstr>
      <vt:lpstr>Arial</vt:lpstr>
      <vt:lpstr>Calibri</vt:lpstr>
      <vt:lpstr>Cambria Math</vt:lpstr>
      <vt:lpstr>Times New Roman</vt:lpstr>
      <vt:lpstr>蓝调晶格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易 茜</cp:lastModifiedBy>
  <cp:revision>7</cp:revision>
  <cp:lastPrinted>2021-09-22T16:45:45Z</cp:lastPrinted>
  <dcterms:created xsi:type="dcterms:W3CDTF">2021-09-22T16:45:45Z</dcterms:created>
  <dcterms:modified xsi:type="dcterms:W3CDTF">2021-09-25T12:01:04Z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