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tags/tag49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tags/tag38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ppt/notesSlides/notesSlide41.xml" ContentType="application/vnd.openxmlformats-officedocument.presentationml.notesSlide+xml"/>
  <Override PartName="/ppt/tags/tag45.xml" ContentType="application/vnd.openxmlformats-officedocument.presentationml.tags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34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39.xml" ContentType="application/vnd.openxmlformats-officedocument.presentationml.tags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notesSlides/notesSlide24.xml" ContentType="application/vnd.openxmlformats-officedocument.presentationml.notesSlide+xml"/>
  <Override PartName="/ppt/tags/tag28.xml" ContentType="application/vnd.openxmlformats-officedocument.presentationml.tags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tags/tag35.xml" ContentType="application/vnd.openxmlformats-officedocument.presentationml.tags+xml"/>
  <Override PartName="/ppt/notesSlides/notesSlide42.xml" ContentType="application/vnd.openxmlformats-officedocument.presentationml.notesSlide+xml"/>
  <Override PartName="/ppt/tags/tag46.xml" ContentType="application/vnd.openxmlformats-officedocument.presentationml.tag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tags/tag44.xml" ContentType="application/vnd.openxmlformats-officedocument.presentationml.tags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tags/tag51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notesSlides/notesSlide43.xml" ContentType="application/vnd.openxmlformats-officedocument.presentationml.notesSlide+xml"/>
  <Override PartName="/ppt/tags/tag47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36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tags/tag3.xml" ContentType="application/vnd.openxmlformats-officedocument.presentationml.tags+xml"/>
  <Override PartName="/ppt/notesSlides/notesSlide37.xml" ContentType="application/vnd.openxmlformats-officedocument.presentationml.notesSlide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6.xml" ContentType="application/vnd.openxmlformats-officedocument.presentationml.notesSlide+xml"/>
  <Override PartName="/ppt/tags/tag37.xml" ContentType="application/vnd.openxmlformats-officedocument.presentationml.tags+xml"/>
  <Override PartName="/ppt/notesSlides/notesSlide44.xml" ContentType="application/vnd.openxmlformats-officedocument.presentationml.notesSlide+xml"/>
  <Override PartName="/ppt/tags/tag48.xml" ContentType="application/vnd.openxmlformats-officedocument.presentationml.tags+xml"/>
  <Override PartName="/ppt/slides/slide20.xml" ContentType="application/vnd.openxmlformats-officedocument.presentationml.slide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notesSlides/notesSlide3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50"/>
  </p:notesMasterIdLst>
  <p:sldIdLst>
    <p:sldId id="256" r:id="rId2"/>
    <p:sldId id="645" r:id="rId3"/>
    <p:sldId id="646" r:id="rId4"/>
    <p:sldId id="647" r:id="rId5"/>
    <p:sldId id="648" r:id="rId6"/>
    <p:sldId id="649" r:id="rId7"/>
    <p:sldId id="650" r:id="rId8"/>
    <p:sldId id="651" r:id="rId9"/>
    <p:sldId id="652" r:id="rId10"/>
    <p:sldId id="653" r:id="rId11"/>
    <p:sldId id="654" r:id="rId12"/>
    <p:sldId id="655" r:id="rId13"/>
    <p:sldId id="656" r:id="rId14"/>
    <p:sldId id="657" r:id="rId15"/>
    <p:sldId id="658" r:id="rId16"/>
    <p:sldId id="659" r:id="rId17"/>
    <p:sldId id="660" r:id="rId18"/>
    <p:sldId id="661" r:id="rId19"/>
    <p:sldId id="662" r:id="rId20"/>
    <p:sldId id="663" r:id="rId21"/>
    <p:sldId id="664" r:id="rId22"/>
    <p:sldId id="665" r:id="rId23"/>
    <p:sldId id="666" r:id="rId24"/>
    <p:sldId id="667" r:id="rId25"/>
    <p:sldId id="668" r:id="rId26"/>
    <p:sldId id="669" r:id="rId27"/>
    <p:sldId id="670" r:id="rId28"/>
    <p:sldId id="671" r:id="rId29"/>
    <p:sldId id="714" r:id="rId30"/>
    <p:sldId id="713" r:id="rId31"/>
    <p:sldId id="672" r:id="rId32"/>
    <p:sldId id="673" r:id="rId33"/>
    <p:sldId id="674" r:id="rId34"/>
    <p:sldId id="675" r:id="rId35"/>
    <p:sldId id="676" r:id="rId36"/>
    <p:sldId id="677" r:id="rId37"/>
    <p:sldId id="678" r:id="rId38"/>
    <p:sldId id="679" r:id="rId39"/>
    <p:sldId id="680" r:id="rId40"/>
    <p:sldId id="681" r:id="rId41"/>
    <p:sldId id="682" r:id="rId42"/>
    <p:sldId id="683" r:id="rId43"/>
    <p:sldId id="684" r:id="rId44"/>
    <p:sldId id="685" r:id="rId45"/>
    <p:sldId id="686" r:id="rId46"/>
    <p:sldId id="687" r:id="rId47"/>
    <p:sldId id="688" r:id="rId48"/>
    <p:sldId id="715" r:id="rId49"/>
  </p:sldIdLst>
  <p:sldSz cx="12801600" cy="9601200" type="A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C7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60" autoAdjust="0"/>
    <p:restoredTop sz="94660" autoAdjust="0"/>
  </p:normalViewPr>
  <p:slideViewPr>
    <p:cSldViewPr snapToGrid="0">
      <p:cViewPr varScale="1">
        <p:scale>
          <a:sx n="75" d="100"/>
          <a:sy n="75" d="100"/>
        </p:scale>
        <p:origin x="-1986" y="-84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  <a:pPr/>
              <a:t>2019/12/25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600274" y="2595879"/>
            <a:ext cx="9601646" cy="2318068"/>
          </a:xfrm>
        </p:spPr>
        <p:txBody>
          <a:bodyPr anchor="b">
            <a:normAutofit/>
          </a:bodyPr>
          <a:lstStyle>
            <a:lvl1pPr algn="ctr">
              <a:defRPr sz="1008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600274" y="5042853"/>
            <a:ext cx="9601646" cy="2318067"/>
          </a:xfrm>
        </p:spPr>
        <p:txBody>
          <a:bodyPr>
            <a:normAutofit/>
          </a:bodyPr>
          <a:lstStyle>
            <a:lvl1pPr marL="0" indent="0" algn="ctr">
              <a:buNone/>
              <a:defRPr sz="252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2019/12/25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360"/>
            </a:lvl1pPr>
            <a:lvl2pPr>
              <a:defRPr sz="2800"/>
            </a:lvl2pPr>
            <a:lvl3pPr>
              <a:defRPr sz="2520"/>
            </a:lvl3pPr>
            <a:lvl4pPr>
              <a:defRPr sz="2520"/>
            </a:lvl4pPr>
            <a:lvl5pPr>
              <a:defRPr sz="252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2019/12/25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80151" y="3062420"/>
            <a:ext cx="11041893" cy="3476361"/>
          </a:xfrm>
        </p:spPr>
        <p:txBody>
          <a:bodyPr>
            <a:normAutofit/>
          </a:bodyPr>
          <a:lstStyle>
            <a:lvl1pPr algn="ctr">
              <a:defRPr sz="840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8015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8111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81818" y="511175"/>
            <a:ext cx="11041893" cy="1855788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1818" y="2442945"/>
            <a:ext cx="5415928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81818" y="3661853"/>
            <a:ext cx="5415928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481111" y="2442945"/>
            <a:ext cx="5442600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481111" y="3661853"/>
            <a:ext cx="5442600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400583" y="3022600"/>
            <a:ext cx="6001029" cy="1935430"/>
          </a:xfrm>
        </p:spPr>
        <p:txBody>
          <a:bodyPr anchor="b" anchorCtr="0">
            <a:normAutofit/>
          </a:bodyPr>
          <a:lstStyle>
            <a:lvl1pPr algn="ctr">
              <a:defRPr sz="112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2019/12/25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400583" y="5226481"/>
            <a:ext cx="6001029" cy="1660312"/>
          </a:xfrm>
        </p:spPr>
        <p:txBody>
          <a:bodyPr>
            <a:normAutofit/>
          </a:bodyPr>
          <a:lstStyle>
            <a:lvl1pPr marL="0" indent="0" algn="ctr">
              <a:buNone/>
              <a:defRPr sz="448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80151" y="999142"/>
            <a:ext cx="4915965" cy="1999425"/>
          </a:xfrm>
        </p:spPr>
        <p:txBody>
          <a:bodyPr anchor="t" anchorCtr="0">
            <a:normAutofit/>
          </a:bodyPr>
          <a:lstStyle>
            <a:lvl1pPr>
              <a:defRPr sz="504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924918" y="999142"/>
            <a:ext cx="5997755" cy="7565040"/>
          </a:xfrm>
        </p:spPr>
        <p:txBody>
          <a:bodyPr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80151" y="3239422"/>
            <a:ext cx="4915965" cy="5336223"/>
          </a:xfrm>
        </p:spPr>
        <p:txBody>
          <a:bodyPr>
            <a:normAutofit/>
          </a:bodyPr>
          <a:lstStyle>
            <a:lvl1pPr marL="0" indent="0">
              <a:buNone/>
              <a:defRPr sz="252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2019/12/25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967653" y="511175"/>
            <a:ext cx="954390" cy="8136573"/>
          </a:xfrm>
        </p:spPr>
        <p:txBody>
          <a:bodyPr vert="eaVert">
            <a:normAutofit/>
          </a:bodyPr>
          <a:lstStyle>
            <a:lvl1pPr>
              <a:defRPr sz="616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80150" y="511175"/>
            <a:ext cx="9919226" cy="8136573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80151" y="772160"/>
            <a:ext cx="11041893" cy="7782559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80151" y="511175"/>
            <a:ext cx="11041893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80151" y="2555875"/>
            <a:ext cx="11041893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80151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2019/12/25</a:t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40727" y="8898890"/>
            <a:ext cx="4320741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41550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9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4" Type="http://schemas.openxmlformats.org/officeDocument/2006/relationships/image" Target="../media/image3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Relationship Id="rId4" Type="http://schemas.openxmlformats.org/officeDocument/2006/relationships/image" Target="../media/image4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Relationship Id="rId4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Relationship Id="rId4" Type="http://schemas.openxmlformats.org/officeDocument/2006/relationships/image" Target="../media/image4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2.xml"/><Relationship Id="rId4" Type="http://schemas.openxmlformats.org/officeDocument/2006/relationships/image" Target="../media/image4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Relationship Id="rId4" Type="http://schemas.openxmlformats.org/officeDocument/2006/relationships/image" Target="../media/image4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Relationship Id="rId4" Type="http://schemas.openxmlformats.org/officeDocument/2006/relationships/image" Target="../media/image4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6.xml"/><Relationship Id="rId4" Type="http://schemas.openxmlformats.org/officeDocument/2006/relationships/image" Target="../media/image4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7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Relationship Id="rId4" Type="http://schemas.openxmlformats.org/officeDocument/2006/relationships/image" Target="../media/image5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9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1.xml"/><Relationship Id="rId4" Type="http://schemas.openxmlformats.org/officeDocument/2006/relationships/image" Target="../media/image5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2.xml"/><Relationship Id="rId4" Type="http://schemas.openxmlformats.org/officeDocument/2006/relationships/image" Target="../media/image5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3.xml"/><Relationship Id="rId4" Type="http://schemas.openxmlformats.org/officeDocument/2006/relationships/image" Target="../media/image5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4.xml"/><Relationship Id="rId4" Type="http://schemas.openxmlformats.org/officeDocument/2006/relationships/image" Target="../media/image5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5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6.xml"/><Relationship Id="rId4" Type="http://schemas.openxmlformats.org/officeDocument/2006/relationships/image" Target="../media/image6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7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8.xml"/><Relationship Id="rId4" Type="http://schemas.openxmlformats.org/officeDocument/2006/relationships/image" Target="../media/image6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9.xml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0.xml"/><Relationship Id="rId4" Type="http://schemas.openxmlformats.org/officeDocument/2006/relationships/image" Target="../media/image68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1.xml"/><Relationship Id="rId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2056"/>
          <p:cNvSpPr/>
          <p:nvPr/>
        </p:nvSpPr>
        <p:spPr>
          <a:xfrm>
            <a:off x="-46355" y="270510"/>
            <a:ext cx="12894945" cy="97980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/>
          <a:lstStyle/>
          <a:p>
            <a:endParaRPr lang="zh-CN" altLang="en-US" sz="189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矩形 2058"/>
          <p:cNvSpPr/>
          <p:nvPr/>
        </p:nvSpPr>
        <p:spPr>
          <a:xfrm>
            <a:off x="9482656" y="133352"/>
            <a:ext cx="3183566" cy="118342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lstStyle/>
          <a:p>
            <a:pPr algn="ctr"/>
            <a:r>
              <a:rPr lang="zh-CN" altLang="en-US" sz="378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新势力中考</a:t>
            </a:r>
            <a:endParaRPr lang="zh-CN" altLang="en-US" sz="378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43399" y="3079234"/>
            <a:ext cx="1142320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专题十四</a:t>
            </a:r>
            <a:r>
              <a:rPr lang="en-US" altLang="zh-CN" sz="5400" b="1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最短路径——将军饮马问题探究</a:t>
            </a:r>
            <a:endParaRPr lang="zh-CN" altLang="en-US" sz="5400" b="1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71500" y="427334"/>
            <a:ext cx="11823700" cy="4385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专题导入</a:t>
            </a:r>
          </a:p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【导例】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在周长为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的菱形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,AE=1,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AF=2,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为对角线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上一动点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EP+FP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的最小值为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8611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002338" y="4365624"/>
            <a:ext cx="5412858" cy="3952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2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2608263" y="3807461"/>
            <a:ext cx="427037" cy="597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9900" y="415836"/>
            <a:ext cx="11899900" cy="4537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方法点睛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l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上找一动点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使得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PA+PB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之和最短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就是我们熟知的“将军饮马”模型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“两定一动型”——两个定点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+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一个动点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69939" y="5422900"/>
            <a:ext cx="11245519" cy="356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08000" y="476935"/>
            <a:ext cx="117475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两点之间线段最短的应用一般有以下类型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构建“对称模型”实现转化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).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73114" y="3732214"/>
            <a:ext cx="11050586" cy="2673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3567" y="721025"/>
            <a:ext cx="1180813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非典型的“平移型将军饮马”——角到定点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20701" y="2659063"/>
            <a:ext cx="11622224" cy="3144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19100" y="339637"/>
            <a:ext cx="11912600" cy="5400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典例精讲</a:t>
            </a:r>
          </a:p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类型一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一线两定点形成的最短路径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【例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】菱形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在坐标系中的位置如图所示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(-1,0),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(1,0),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916738" y="5043488"/>
            <a:ext cx="4886325" cy="36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0700" y="418237"/>
            <a:ext cx="118364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C,D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000" b="1" dirty="0" smtClean="0">
                <a:latin typeface="宋体" pitchFamily="2" charset="-122"/>
                <a:ea typeface="宋体" pitchFamily="2" charset="-122"/>
              </a:rPr>
              <a:t>【分析】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000" dirty="0" err="1" smtClean="0">
                <a:latin typeface="宋体" pitchFamily="2" charset="-122"/>
                <a:ea typeface="宋体" pitchFamily="2" charset="-122"/>
              </a:rPr>
              <a:t>Rt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ADO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利用勾股定理求得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OD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的长即可解决问题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93725" y="3670300"/>
            <a:ext cx="11783802" cy="494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4500" y="546439"/>
            <a:ext cx="11938000" cy="5011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是对角线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上一个动点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OP+BP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最短时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的坐标．</a:t>
            </a: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4000" b="1" dirty="0" smtClean="0">
                <a:latin typeface="宋体" pitchFamily="2" charset="-122"/>
                <a:ea typeface="宋体" pitchFamily="2" charset="-122"/>
              </a:rPr>
              <a:t>【分析】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因为四边形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是菱形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所以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B,D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关于直线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AC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对称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设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OD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交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AC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于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P,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此时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OP+PB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的值最小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求出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OP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的长即可解决问题．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93738" y="468313"/>
            <a:ext cx="11372118" cy="2125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780213" y="2127249"/>
            <a:ext cx="4111961" cy="3289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4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22300" y="5427663"/>
            <a:ext cx="9347200" cy="3777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47700" y="526600"/>
            <a:ext cx="117348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类型二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一定点与两直线上的两动点形成的最短路径</a:t>
            </a:r>
          </a:p>
          <a:p>
            <a:pPr>
              <a:lnSpc>
                <a:spcPct val="20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【例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】如图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AOB=30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M,N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分别是射线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OA,OB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上的动点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,OP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平分∠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AOB,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OP=6,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PMN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的周长最小值为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302500" y="5686425"/>
            <a:ext cx="4876800" cy="310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473700" y="5518150"/>
            <a:ext cx="457200" cy="777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9900" y="367903"/>
            <a:ext cx="11887200" cy="7786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7500"/>
              </a:lnSpc>
            </a:pPr>
            <a:r>
              <a:rPr lang="zh-CN" altLang="zh-CN" sz="4000" b="1" dirty="0" smtClean="0">
                <a:latin typeface="宋体" pitchFamily="2" charset="-122"/>
                <a:ea typeface="宋体" pitchFamily="2" charset="-122"/>
              </a:rPr>
              <a:t>【分析】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动线段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或定点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)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应居于动点轨迹的两侧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本题的三条动线段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PM,MN,PN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OA,OB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的内侧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所以本题的关键是把定线段变换到动点轨迹的两侧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从而把三条动线段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PM,MN,PN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转化为连接两点之间的路径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把点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分别沿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OA,OB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对称得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en-US" altLang="zh-CN" sz="4000" baseline="-250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,P</a:t>
            </a:r>
            <a:r>
              <a:rPr lang="en-US" altLang="zh-CN" sz="4000" baseline="-25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则△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PMN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的周长转化为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en-US" altLang="zh-CN" sz="4000" baseline="-250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M+MN</a:t>
            </a:r>
          </a:p>
          <a:p>
            <a:pPr>
              <a:lnSpc>
                <a:spcPts val="7500"/>
              </a:lnSpc>
            </a:pP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+P</a:t>
            </a:r>
            <a:r>
              <a:rPr lang="en-US" altLang="zh-CN" sz="4000" baseline="-25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N,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这三条线段的和正是连接两个定点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en-US" altLang="zh-CN" sz="4000" baseline="-250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,P</a:t>
            </a:r>
            <a:r>
              <a:rPr lang="en-US" altLang="zh-CN" sz="4000" baseline="-25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之间的路径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从而转化为求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en-US" altLang="zh-CN" sz="4000" baseline="-250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,P</a:t>
            </a:r>
            <a:r>
              <a:rPr lang="en-US" altLang="zh-CN" sz="4000" baseline="-25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两点之间最短路径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得△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PMN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的周长最小值为线段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en-US" altLang="zh-CN" sz="4000" baseline="-250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en-US" altLang="zh-CN" sz="4000" baseline="-25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OP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6.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0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08000" y="338434"/>
            <a:ext cx="11925300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专题过关</a:t>
            </a:r>
          </a:p>
          <a:p>
            <a:pPr>
              <a:lnSpc>
                <a:spcPct val="20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,AC=BC=2,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ACB=90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边的中点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边上一动点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EC+ED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的最小值是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___________.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881938" y="3941763"/>
            <a:ext cx="3819525" cy="494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2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463675" y="4467225"/>
            <a:ext cx="1038225" cy="856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84200" y="300334"/>
            <a:ext cx="11645900" cy="3911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如图所示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已知点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C(1,0),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y=-x+7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与两坐标轴分别交于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A,B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两点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,D,E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分别是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AB,OA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上的动点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CDE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周长的最小值是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489950" y="4494213"/>
            <a:ext cx="3462984" cy="457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961313" y="3343275"/>
            <a:ext cx="86677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08000" y="363835"/>
            <a:ext cx="117348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,MN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的直径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,MN=4,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AMN=40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   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的中点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是直径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上的一个动点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PA+PB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的最小值为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80899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346950" y="3938588"/>
            <a:ext cx="4000500" cy="454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00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238750" y="3281364"/>
            <a:ext cx="1454150" cy="803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01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296988" y="2144713"/>
            <a:ext cx="8858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08000" y="325734"/>
            <a:ext cx="12026900" cy="5265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．如图所示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正方形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的面积为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12,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是等边三角形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在正方形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内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在对角线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上有一点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PD+PE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的和最小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则这个最小值为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8192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812088" y="4673600"/>
            <a:ext cx="362902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36625" y="4532314"/>
            <a:ext cx="1641475" cy="892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12750" y="352424"/>
            <a:ext cx="11719997" cy="772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4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566150" y="3224213"/>
            <a:ext cx="3257550" cy="316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9900" y="389234"/>
            <a:ext cx="12001500" cy="4182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5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矩形△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2,AD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1,E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边上一动点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含端点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),F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CEF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周</a:t>
            </a: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20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长最小值为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___________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056438" y="3783013"/>
            <a:ext cx="4505325" cy="460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97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660775" y="3332164"/>
            <a:ext cx="2384425" cy="80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47700" y="493713"/>
            <a:ext cx="9920958" cy="1897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99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44524" y="2471738"/>
            <a:ext cx="11426327" cy="408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49275" y="266699"/>
            <a:ext cx="10985644" cy="1309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1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218613" y="1142999"/>
            <a:ext cx="2551289" cy="3251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20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9588" y="4557713"/>
            <a:ext cx="9625012" cy="4450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3400" y="389234"/>
            <a:ext cx="11404600" cy="3573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6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在锐角△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4,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45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的平分线交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P,Q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分别是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BD,AB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上的动点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AP+PQ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的最小值为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120063" y="4286250"/>
            <a:ext cx="3500437" cy="443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4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337550" y="2928939"/>
            <a:ext cx="1517650" cy="85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00088" y="490538"/>
            <a:ext cx="11637800" cy="756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76275" y="788988"/>
            <a:ext cx="11521335" cy="408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0700" y="234500"/>
            <a:ext cx="1169670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7.(2019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年聊城市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err="1" smtClean="0">
                <a:latin typeface="宋体" pitchFamily="2" charset="-122"/>
                <a:ea typeface="宋体" pitchFamily="2" charset="-122"/>
              </a:rPr>
              <a:t>Rt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OBA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,A(4,4),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   =(13),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的中点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上的动点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上移动时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使四边形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PDBC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周长最小的点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__________.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020050" y="2049463"/>
            <a:ext cx="831850" cy="1003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802564" y="5834063"/>
            <a:ext cx="3662884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6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68374" y="5743574"/>
            <a:ext cx="1889125" cy="914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39738" y="350838"/>
            <a:ext cx="11867538" cy="773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77863" y="438150"/>
            <a:ext cx="11251166" cy="809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6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926513" y="1708150"/>
            <a:ext cx="3468687" cy="3045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57200" y="630534"/>
            <a:ext cx="11912600" cy="2980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8.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已知∠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MON=40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,P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MON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内一点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上的点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上的点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问当△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的周长取最小值时．</a:t>
            </a: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9318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262814" y="3363913"/>
            <a:ext cx="4573586" cy="3377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1372" y="526534"/>
            <a:ext cx="11924628" cy="1124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找到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A,B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保留作图痕迹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17550" y="2141538"/>
            <a:ext cx="8704805" cy="517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9900" y="324534"/>
            <a:ext cx="11849100" cy="1964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求此时∠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APB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等于多少度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?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如果∠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MON=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θ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APB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又等于多少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?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9523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60375" y="2563813"/>
            <a:ext cx="11490325" cy="6659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22300" y="557213"/>
            <a:ext cx="11470357" cy="7253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6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6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77863" y="725488"/>
            <a:ext cx="11328844" cy="2152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728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33425" y="3128963"/>
            <a:ext cx="5355518" cy="1417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7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7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68787" y="572255"/>
            <a:ext cx="1164861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9.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抛物线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y=ax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+bx+c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经过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A(1,0),B(4,0),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C(0,3)</a:t>
            </a:r>
          </a:p>
        </p:txBody>
      </p:sp>
      <p:pic>
        <p:nvPicPr>
          <p:cNvPr id="9830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515225" y="2347913"/>
            <a:ext cx="3562350" cy="429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0797" y="602734"/>
            <a:ext cx="1155310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求抛物线的解析式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9933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58813" y="2154238"/>
            <a:ext cx="11485578" cy="556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58800" y="401934"/>
            <a:ext cx="115824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在抛物线的对称轴上是否存在点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使四边形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PAOC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的周长最小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?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若存在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求出四边形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PAOC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的周长的最小值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若不存在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请说明理由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0035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904163" y="3848100"/>
            <a:ext cx="349567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71500" y="407988"/>
            <a:ext cx="11079635" cy="3194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137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345489" y="2206625"/>
            <a:ext cx="3051550" cy="373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1380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30238" y="6088063"/>
            <a:ext cx="10511093" cy="313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9600" y="465434"/>
            <a:ext cx="116332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10. 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已知二次函数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y=(m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－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1)x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+4x+m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－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的图象经过原点．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直接写出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的值及图象与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轴的另一交点的坐标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0240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61988" y="4789488"/>
            <a:ext cx="11325802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85800" y="286435"/>
            <a:ext cx="114808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中求得的函数的图象沿其对称轴上下平行移动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使顶点移到直线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y=   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请求出此时函数的解析式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034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40000"/>
          </a:blip>
          <a:srcRect/>
          <a:stretch>
            <a:fillRect/>
          </a:stretch>
        </p:blipFill>
        <p:spPr bwMode="auto">
          <a:xfrm>
            <a:off x="8463456" y="1411289"/>
            <a:ext cx="490044" cy="994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2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98500" y="3349625"/>
            <a:ext cx="10939462" cy="5988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3400" y="593636"/>
            <a:ext cx="118237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中求得的函数的图象上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已知有一点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在抛物线上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和点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的横坐标都为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-2,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能否在抛物线的对称轴上找一点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使得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PE+PF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最短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?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若能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请求出这个最短距离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若不能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请说明理由．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11188" y="249238"/>
            <a:ext cx="11504612" cy="9256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036638" y="736599"/>
            <a:ext cx="7358062" cy="67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9600" y="451535"/>
            <a:ext cx="11582400" cy="1964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11.(2018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年广州市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在四边形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B=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C=90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＞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CD,AD=AB+CD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．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0649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662863" y="2870200"/>
            <a:ext cx="3343275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73100" y="502335"/>
            <a:ext cx="114046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利用尺规作∠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的平分线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DE,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交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AE(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保留作图痕迹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不写作法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0752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95325" y="2949575"/>
            <a:ext cx="9617075" cy="62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2300" y="476935"/>
            <a:ext cx="116332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的条件下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①证明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DE;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0854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95300" y="2746374"/>
            <a:ext cx="11701329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4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531100" y="3802063"/>
            <a:ext cx="2971800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31825" y="542925"/>
            <a:ext cx="10963275" cy="8602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12763" y="742950"/>
            <a:ext cx="11371174" cy="71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59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410325" y="1687513"/>
            <a:ext cx="4041775" cy="5025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95350" y="623888"/>
            <a:ext cx="9874250" cy="7079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49300" y="400734"/>
            <a:ext cx="115062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②若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2,AB=4,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M,N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分别是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AE,AB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上的动点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BM+MN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的最小值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1264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23900" y="2586038"/>
            <a:ext cx="11586130" cy="150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4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080250" y="4310063"/>
            <a:ext cx="3968750" cy="4705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95325" y="385763"/>
            <a:ext cx="10569575" cy="8706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60374" y="850900"/>
            <a:ext cx="11907839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1557</Words>
  <Application>Microsoft Office PowerPoint</Application>
  <PresentationFormat>A3 纸张(297x420 毫米)</PresentationFormat>
  <Paragraphs>98</Paragraphs>
  <Slides>48</Slides>
  <Notes>48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48</vt:i4>
      </vt:variant>
    </vt:vector>
  </HeadingPairs>
  <TitlesOfParts>
    <vt:vector size="49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  <vt:lpstr>幻灯片 44</vt:lpstr>
      <vt:lpstr>幻灯片 45</vt:lpstr>
      <vt:lpstr>幻灯片 46</vt:lpstr>
      <vt:lpstr>幻灯片 47</vt:lpstr>
      <vt:lpstr>幻灯片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12</cp:revision>
  <dcterms:created xsi:type="dcterms:W3CDTF">2018-03-01T02:03:00Z</dcterms:created>
  <dcterms:modified xsi:type="dcterms:W3CDTF">2019-12-25T03:35:40Z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