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1"/>
  </p:notesMasterIdLst>
  <p:sldIdLst>
    <p:sldId id="1270" r:id="rId3"/>
    <p:sldId id="1271" r:id="rId4"/>
    <p:sldId id="1272" r:id="rId5"/>
    <p:sldId id="1131" r:id="rId6"/>
    <p:sldId id="1134" r:id="rId7"/>
    <p:sldId id="1092" r:id="rId8"/>
    <p:sldId id="1153" r:id="rId9"/>
    <p:sldId id="1094" r:id="rId10"/>
    <p:sldId id="1095" r:id="rId11"/>
    <p:sldId id="1133" r:id="rId12"/>
    <p:sldId id="1097" r:id="rId13"/>
    <p:sldId id="1096" r:id="rId14"/>
    <p:sldId id="1120" r:id="rId15"/>
    <p:sldId id="1185" r:id="rId16"/>
    <p:sldId id="1122" r:id="rId17"/>
    <p:sldId id="1257" r:id="rId18"/>
    <p:sldId id="1123" r:id="rId19"/>
    <p:sldId id="1143" r:id="rId20"/>
    <p:sldId id="1268" r:id="rId21"/>
    <p:sldId id="1124" r:id="rId22"/>
    <p:sldId id="1125" r:id="rId23"/>
    <p:sldId id="1187" r:id="rId24"/>
    <p:sldId id="1130" r:id="rId25"/>
    <p:sldId id="1186" r:id="rId26"/>
    <p:sldId id="1127" r:id="rId27"/>
    <p:sldId id="1258" r:id="rId28"/>
    <p:sldId id="1256" r:id="rId29"/>
    <p:sldId id="1265" r:id="rId30"/>
    <p:sldId id="1267" r:id="rId31"/>
    <p:sldId id="1189" r:id="rId32"/>
    <p:sldId id="1136" r:id="rId33"/>
    <p:sldId id="1137" r:id="rId34"/>
    <p:sldId id="1128" r:id="rId35"/>
    <p:sldId id="1151" r:id="rId36"/>
    <p:sldId id="1129" r:id="rId37"/>
    <p:sldId id="1261" r:id="rId38"/>
    <p:sldId id="1259" r:id="rId39"/>
    <p:sldId id="1260" r:id="rId40"/>
    <p:sldId id="1262" r:id="rId41"/>
    <p:sldId id="1263" r:id="rId42"/>
    <p:sldId id="1264" r:id="rId43"/>
    <p:sldId id="1164" r:id="rId44"/>
    <p:sldId id="1147" r:id="rId45"/>
    <p:sldId id="1148" r:id="rId46"/>
    <p:sldId id="1165" r:id="rId47"/>
    <p:sldId id="1163" r:id="rId48"/>
    <p:sldId id="1181" r:id="rId49"/>
    <p:sldId id="1166" r:id="rId50"/>
    <p:sldId id="1178" r:id="rId52"/>
    <p:sldId id="1171" r:id="rId53"/>
    <p:sldId id="1167" r:id="rId54"/>
    <p:sldId id="1252" r:id="rId55"/>
    <p:sldId id="1250" r:id="rId56"/>
    <p:sldId id="1172" r:id="rId57"/>
    <p:sldId id="1188" r:id="rId58"/>
    <p:sldId id="1184" r:id="rId59"/>
    <p:sldId id="1190" r:id="rId60"/>
    <p:sldId id="1179" r:id="rId61"/>
    <p:sldId id="1273" r:id="rId62"/>
    <p:sldId id="1274" r:id="rId63"/>
    <p:sldId id="1275" r:id="rId64"/>
    <p:sldId id="1276" r:id="rId65"/>
    <p:sldId id="1277" r:id="rId66"/>
    <p:sldId id="1278" r:id="rId67"/>
    <p:sldId id="1279" r:id="rId68"/>
    <p:sldId id="1142" r:id="rId69"/>
    <p:sldId id="1201" r:id="rId70"/>
    <p:sldId id="1286" r:id="rId71"/>
    <p:sldId id="1280" r:id="rId72"/>
    <p:sldId id="1203" r:id="rId73"/>
    <p:sldId id="1247" r:id="rId74"/>
    <p:sldId id="1212" r:id="rId75"/>
    <p:sldId id="1204" r:id="rId76"/>
    <p:sldId id="1213" r:id="rId77"/>
    <p:sldId id="1254" r:id="rId78"/>
    <p:sldId id="1211" r:id="rId79"/>
    <p:sldId id="1255" r:id="rId80"/>
    <p:sldId id="1195" r:id="rId81"/>
    <p:sldId id="1283" r:id="rId82"/>
    <p:sldId id="1243" r:id="rId83"/>
    <p:sldId id="1198" r:id="rId84"/>
    <p:sldId id="1282" r:id="rId85"/>
    <p:sldId id="1285" r:id="rId86"/>
    <p:sldId id="1287" r:id="rId87"/>
    <p:sldId id="1288" r:id="rId88"/>
    <p:sldId id="1289" r:id="rId89"/>
    <p:sldId id="1290" r:id="rId90"/>
    <p:sldId id="1238" r:id="rId91"/>
    <p:sldId id="1291" r:id="rId92"/>
    <p:sldId id="1292" r:id="rId93"/>
    <p:sldId id="1293" r:id="rId94"/>
    <p:sldId id="1294" r:id="rId95"/>
    <p:sldId id="1295" r:id="rId96"/>
    <p:sldId id="1296" r:id="rId97"/>
    <p:sldId id="1297" r:id="rId98"/>
    <p:sldId id="1298" r:id="rId99"/>
    <p:sldId id="1241" r:id="rId100"/>
    <p:sldId id="1230" r:id="rId101"/>
    <p:sldId id="1232" r:id="rId102"/>
    <p:sldId id="1237" r:id="rId103"/>
    <p:sldId id="1302" r:id="rId104"/>
    <p:sldId id="1234" r:id="rId105"/>
    <p:sldId id="1156" r:id="rId106"/>
    <p:sldId id="1245" r:id="rId107"/>
    <p:sldId id="1299" r:id="rId108"/>
    <p:sldId id="1301" r:id="rId109"/>
    <p:sldId id="1300" r:id="rId110"/>
    <p:sldId id="1284" r:id="rId111"/>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Font typeface="Arial" panose="020B0604020202020204" pitchFamily="34" charset="0"/>
      <a:buNone/>
      <a:defRPr sz="36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Font typeface="Arial" panose="020B0604020202020204" pitchFamily="34" charset="0"/>
      <a:buNone/>
      <a:defRPr sz="36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eaLnBrk="1" fontAlgn="base" latinLnBrk="0" hangingPunct="1">
      <a:lnSpc>
        <a:spcPct val="100000"/>
      </a:lnSpc>
      <a:spcBef>
        <a:spcPct val="0"/>
      </a:spcBef>
      <a:spcAft>
        <a:spcPct val="0"/>
      </a:spcAft>
      <a:buFont typeface="Arial" panose="020B0604020202020204" pitchFamily="34" charset="0"/>
      <a:buNone/>
      <a:defRPr sz="36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eaLnBrk="1" fontAlgn="base" latinLnBrk="0" hangingPunct="1">
      <a:lnSpc>
        <a:spcPct val="100000"/>
      </a:lnSpc>
      <a:spcBef>
        <a:spcPct val="0"/>
      </a:spcBef>
      <a:spcAft>
        <a:spcPct val="0"/>
      </a:spcAft>
      <a:buFont typeface="Arial" panose="020B0604020202020204" pitchFamily="34" charset="0"/>
      <a:buNone/>
      <a:defRPr sz="36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eaLnBrk="1" fontAlgn="base" latinLnBrk="0" hangingPunct="1">
      <a:lnSpc>
        <a:spcPct val="100000"/>
      </a:lnSpc>
      <a:spcBef>
        <a:spcPct val="0"/>
      </a:spcBef>
      <a:spcAft>
        <a:spcPct val="0"/>
      </a:spcAft>
      <a:buFont typeface="Arial" panose="020B0604020202020204" pitchFamily="34" charset="0"/>
      <a:buNone/>
      <a:defRPr sz="36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eaLnBrk="1" fontAlgn="base" latinLnBrk="0" hangingPunct="1">
      <a:lnSpc>
        <a:spcPct val="100000"/>
      </a:lnSpc>
      <a:spcBef>
        <a:spcPct val="0"/>
      </a:spcBef>
      <a:spcAft>
        <a:spcPct val="0"/>
      </a:spcAft>
      <a:buFont typeface="Arial" panose="020B0604020202020204" pitchFamily="34" charset="0"/>
      <a:buNone/>
      <a:defRPr sz="36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eaLnBrk="1" fontAlgn="base" latinLnBrk="0" hangingPunct="1">
      <a:lnSpc>
        <a:spcPct val="100000"/>
      </a:lnSpc>
      <a:spcBef>
        <a:spcPct val="0"/>
      </a:spcBef>
      <a:spcAft>
        <a:spcPct val="0"/>
      </a:spcAft>
      <a:buFont typeface="Arial" panose="020B0604020202020204" pitchFamily="34" charset="0"/>
      <a:buNone/>
      <a:defRPr sz="36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eaLnBrk="1" fontAlgn="base" latinLnBrk="0" hangingPunct="1">
      <a:lnSpc>
        <a:spcPct val="100000"/>
      </a:lnSpc>
      <a:spcBef>
        <a:spcPct val="0"/>
      </a:spcBef>
      <a:spcAft>
        <a:spcPct val="0"/>
      </a:spcAft>
      <a:buFont typeface="Arial" panose="020B0604020202020204" pitchFamily="34" charset="0"/>
      <a:buNone/>
      <a:defRPr sz="36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eaLnBrk="1" fontAlgn="base" latinLnBrk="0" hangingPunct="1">
      <a:lnSpc>
        <a:spcPct val="100000"/>
      </a:lnSpc>
      <a:spcBef>
        <a:spcPct val="0"/>
      </a:spcBef>
      <a:spcAft>
        <a:spcPct val="0"/>
      </a:spcAft>
      <a:buFont typeface="Arial" panose="020B0604020202020204" pitchFamily="34" charset="0"/>
      <a:buNone/>
      <a:defRPr sz="3600" b="0" i="0" u="none" kern="1200" baseline="0">
        <a:solidFill>
          <a:schemeClr val="tx1"/>
        </a:solidFill>
        <a:latin typeface="Arial" panose="020B0604020202020204" pitchFamily="34" charset="0"/>
        <a:ea typeface="宋体" panose="02010600030101010101" pitchFamily="2"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CC"/>
    <a:srgbClr val="0000FF"/>
    <a:srgbClr val="CCFFFF"/>
    <a:srgbClr val="000000"/>
    <a:srgbClr val="FF3300"/>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14"/>
    <p:restoredTop sz="94660"/>
  </p:normalViewPr>
  <p:slideViewPr>
    <p:cSldViewPr showGuides="1">
      <p:cViewPr varScale="1">
        <p:scale>
          <a:sx n="111" d="100"/>
          <a:sy n="111" d="100"/>
        </p:scale>
        <p:origin x="-978" y="-78"/>
      </p:cViewPr>
      <p:guideLst>
        <p:guide orient="horz" pos="211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slide" Target="slides/slide96.xml"/><Relationship Id="rId98" Type="http://schemas.openxmlformats.org/officeDocument/2006/relationships/slide" Target="slides/slide95.xml"/><Relationship Id="rId97" Type="http://schemas.openxmlformats.org/officeDocument/2006/relationships/slide" Target="slides/slide94.xml"/><Relationship Id="rId96" Type="http://schemas.openxmlformats.org/officeDocument/2006/relationships/slide" Target="slides/slide93.xml"/><Relationship Id="rId95" Type="http://schemas.openxmlformats.org/officeDocument/2006/relationships/slide" Target="slides/slide92.xml"/><Relationship Id="rId94" Type="http://schemas.openxmlformats.org/officeDocument/2006/relationships/slide" Target="slides/slide91.xml"/><Relationship Id="rId93" Type="http://schemas.openxmlformats.org/officeDocument/2006/relationships/slide" Target="slides/slide90.xml"/><Relationship Id="rId92" Type="http://schemas.openxmlformats.org/officeDocument/2006/relationships/slide" Target="slides/slide89.xml"/><Relationship Id="rId91" Type="http://schemas.openxmlformats.org/officeDocument/2006/relationships/slide" Target="slides/slide88.xml"/><Relationship Id="rId90" Type="http://schemas.openxmlformats.org/officeDocument/2006/relationships/slide" Target="slides/slide87.xml"/><Relationship Id="rId9" Type="http://schemas.openxmlformats.org/officeDocument/2006/relationships/slide" Target="slides/slide7.xml"/><Relationship Id="rId89" Type="http://schemas.openxmlformats.org/officeDocument/2006/relationships/slide" Target="slides/slide86.xml"/><Relationship Id="rId88" Type="http://schemas.openxmlformats.org/officeDocument/2006/relationships/slide" Target="slides/slide85.xml"/><Relationship Id="rId87" Type="http://schemas.openxmlformats.org/officeDocument/2006/relationships/slide" Target="slides/slide84.xml"/><Relationship Id="rId86" Type="http://schemas.openxmlformats.org/officeDocument/2006/relationships/slide" Target="slides/slide83.xml"/><Relationship Id="rId85" Type="http://schemas.openxmlformats.org/officeDocument/2006/relationships/slide" Target="slides/slide82.xml"/><Relationship Id="rId84" Type="http://schemas.openxmlformats.org/officeDocument/2006/relationships/slide" Target="slides/slide81.xml"/><Relationship Id="rId83" Type="http://schemas.openxmlformats.org/officeDocument/2006/relationships/slide" Target="slides/slide80.xml"/><Relationship Id="rId82" Type="http://schemas.openxmlformats.org/officeDocument/2006/relationships/slide" Target="slides/slide79.xml"/><Relationship Id="rId81" Type="http://schemas.openxmlformats.org/officeDocument/2006/relationships/slide" Target="slides/slide78.xml"/><Relationship Id="rId80" Type="http://schemas.openxmlformats.org/officeDocument/2006/relationships/slide" Target="slides/slide77.xml"/><Relationship Id="rId8" Type="http://schemas.openxmlformats.org/officeDocument/2006/relationships/slide" Target="slides/slide6.xml"/><Relationship Id="rId79" Type="http://schemas.openxmlformats.org/officeDocument/2006/relationships/slide" Target="slides/slide76.xml"/><Relationship Id="rId78" Type="http://schemas.openxmlformats.org/officeDocument/2006/relationships/slide" Target="slides/slide75.xml"/><Relationship Id="rId77" Type="http://schemas.openxmlformats.org/officeDocument/2006/relationships/slide" Target="slides/slide74.xml"/><Relationship Id="rId76" Type="http://schemas.openxmlformats.org/officeDocument/2006/relationships/slide" Target="slides/slide73.xml"/><Relationship Id="rId75" Type="http://schemas.openxmlformats.org/officeDocument/2006/relationships/slide" Target="slides/slide72.xml"/><Relationship Id="rId74" Type="http://schemas.openxmlformats.org/officeDocument/2006/relationships/slide" Target="slides/slide71.xml"/><Relationship Id="rId73" Type="http://schemas.openxmlformats.org/officeDocument/2006/relationships/slide" Target="slides/slide70.xml"/><Relationship Id="rId72" Type="http://schemas.openxmlformats.org/officeDocument/2006/relationships/slide" Target="slides/slide69.xml"/><Relationship Id="rId71" Type="http://schemas.openxmlformats.org/officeDocument/2006/relationships/slide" Target="slides/slide68.xml"/><Relationship Id="rId70" Type="http://schemas.openxmlformats.org/officeDocument/2006/relationships/slide" Target="slides/slide67.xml"/><Relationship Id="rId7" Type="http://schemas.openxmlformats.org/officeDocument/2006/relationships/slide" Target="slides/slide5.xml"/><Relationship Id="rId69" Type="http://schemas.openxmlformats.org/officeDocument/2006/relationships/slide" Target="slides/slide66.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4.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notesMaster" Target="notesMasters/notesMaster1.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4" Type="http://schemas.openxmlformats.org/officeDocument/2006/relationships/tableStyles" Target="tableStyles.xml"/><Relationship Id="rId113" Type="http://schemas.openxmlformats.org/officeDocument/2006/relationships/viewProps" Target="viewProps.xml"/><Relationship Id="rId112" Type="http://schemas.openxmlformats.org/officeDocument/2006/relationships/presProps" Target="presProps.xml"/><Relationship Id="rId111" Type="http://schemas.openxmlformats.org/officeDocument/2006/relationships/slide" Target="slides/slide108.xml"/><Relationship Id="rId110" Type="http://schemas.openxmlformats.org/officeDocument/2006/relationships/slide" Target="slides/slide107.xml"/><Relationship Id="rId11" Type="http://schemas.openxmlformats.org/officeDocument/2006/relationships/slide" Target="slides/slide9.xml"/><Relationship Id="rId109" Type="http://schemas.openxmlformats.org/officeDocument/2006/relationships/slide" Target="slides/slide106.xml"/><Relationship Id="rId108" Type="http://schemas.openxmlformats.org/officeDocument/2006/relationships/slide" Target="slides/slide105.xml"/><Relationship Id="rId107" Type="http://schemas.openxmlformats.org/officeDocument/2006/relationships/slide" Target="slides/slide104.xml"/><Relationship Id="rId106" Type="http://schemas.openxmlformats.org/officeDocument/2006/relationships/slide" Target="slides/slide103.xml"/><Relationship Id="rId105" Type="http://schemas.openxmlformats.org/officeDocument/2006/relationships/slide" Target="slides/slide102.xml"/><Relationship Id="rId104" Type="http://schemas.openxmlformats.org/officeDocument/2006/relationships/slide" Target="slides/slide101.xml"/><Relationship Id="rId103" Type="http://schemas.openxmlformats.org/officeDocument/2006/relationships/slide" Target="slides/slide100.xml"/><Relationship Id="rId102" Type="http://schemas.openxmlformats.org/officeDocument/2006/relationships/slide" Target="slides/slide99.xml"/><Relationship Id="rId101" Type="http://schemas.openxmlformats.org/officeDocument/2006/relationships/slide" Target="slides/slide98.xml"/><Relationship Id="rId100" Type="http://schemas.openxmlformats.org/officeDocument/2006/relationships/slide" Target="slides/slide97.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ln>
          <a:effectLst/>
        </p:spPr>
        <p:txBody>
          <a:bodyPr vert="horz" wrap="square" lIns="91440" tIns="45720" rIns="91440" bIns="45720" numCol="1" anchor="t" anchorCtr="0" compatLnSpc="1"/>
          <a:lstStyle>
            <a:lvl1pPr>
              <a:defRPr sz="120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ln>
          <a:effectLst/>
        </p:spPr>
        <p:txBody>
          <a:bodyPr vert="horz" wrap="square" lIns="91440" tIns="45720" rIns="91440" bIns="45720" numCol="1" anchor="t" anchorCtr="0" compatLnSpc="1"/>
          <a:lstStyle>
            <a:lvl1pPr algn="r">
              <a:defRPr sz="120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3188" name="Rectangle 4"/>
          <p:cNvSpPr>
            <a:spLocks noGrp="1" noRot="1"/>
          </p:cNvSpPr>
          <p:nvPr>
            <p:ph type="sldImg" idx="2"/>
          </p:nvPr>
        </p:nvSpPr>
        <p:spPr>
          <a:xfrm>
            <a:off x="1143000" y="685800"/>
            <a:ext cx="4572000" cy="3429000"/>
          </a:xfrm>
          <a:prstGeom prst="rect">
            <a:avLst/>
          </a:prstGeom>
          <a:noFill/>
          <a:ln w="9525">
            <a:noFill/>
          </a:ln>
        </p:spPr>
      </p:sp>
      <p:sp>
        <p:nvSpPr>
          <p:cNvPr id="3077" name="Rectangle 5"/>
          <p:cNvSpPr>
            <a:spLocks noGrp="1" noRot="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ctr"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ln>
          <a:effectLst/>
        </p:spPr>
        <p:txBody>
          <a:bodyPr vert="horz" wrap="square" lIns="91440" tIns="45720" rIns="91440" bIns="45720" numCol="1" anchor="b" anchorCtr="0" compatLnSpc="1"/>
          <a:lstStyle>
            <a:lvl1pPr>
              <a:defRPr sz="120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a:effectLst/>
        </p:spPr>
        <p:txBody>
          <a:bodyPr vert="horz" wrap="square" lIns="91440" tIns="45720" rIns="91440" bIns="45720" numCol="1" anchor="b" anchorCtr="0" compatLnSpc="1"/>
          <a:p>
            <a:pPr lvl="0" algn="r" eaLnBrk="1" hangingPunct="1"/>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1.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4210"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94211" name="Rectangle 2"/>
          <p:cNvSpPr>
            <a:spLocks noRot="1" noTextEdit="1"/>
          </p:cNvSpPr>
          <p:nvPr>
            <p:ph type="sldImg"/>
          </p:nvPr>
        </p:nvSpPr>
        <p:spPr/>
      </p:sp>
      <p:sp>
        <p:nvSpPr>
          <p:cNvPr id="94212" name="Rectangle 3"/>
          <p:cNvSpPr>
            <a:spLocks noGrp="1"/>
          </p:cNvSpPr>
          <p:nvPr>
            <p:ph type="body" idx="1"/>
          </p:nvPr>
        </p:nvSpPr>
        <p:spPr/>
        <p:txBody>
          <a:bodyPr wrap="square" lIns="91440" tIns="45720" rIns="91440" bIns="45720" anchor="ctr"/>
          <a:p>
            <a:pPr lvl="0"/>
            <a:endParaRPr lang="en-US" altLang="zh-CN"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5234"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95235" name="Rectangle 2"/>
          <p:cNvSpPr>
            <a:spLocks noRot="1" noTextEdit="1"/>
          </p:cNvSpPr>
          <p:nvPr>
            <p:ph type="sldImg"/>
          </p:nvPr>
        </p:nvSpPr>
        <p:spPr/>
      </p:sp>
      <p:sp>
        <p:nvSpPr>
          <p:cNvPr id="95236" name="Rectangle 3"/>
          <p:cNvSpPr>
            <a:spLocks noGrp="1"/>
          </p:cNvSpPr>
          <p:nvPr>
            <p:ph type="body" idx="1"/>
          </p:nvPr>
        </p:nvSpPr>
        <p:spPr/>
        <p:txBody>
          <a:bodyPr wrap="square" lIns="91440" tIns="45720" rIns="91440" bIns="45720" anchor="ctr"/>
          <a:p>
            <a:pPr lvl="0"/>
            <a:endParaRPr lang="en-US" altLang="zh-CN"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6258"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fld>
            <a:endParaRPr lang="en-US" altLang="zh-CN" sz="1200" dirty="0"/>
          </a:p>
        </p:txBody>
      </p:sp>
      <p:sp>
        <p:nvSpPr>
          <p:cNvPr id="96259" name="Rectangle 2"/>
          <p:cNvSpPr>
            <a:spLocks noRot="1" noTextEdit="1"/>
          </p:cNvSpPr>
          <p:nvPr>
            <p:ph type="sldImg"/>
          </p:nvPr>
        </p:nvSpPr>
        <p:spPr/>
      </p:sp>
      <p:sp>
        <p:nvSpPr>
          <p:cNvPr id="96260" name="Rectangle 3"/>
          <p:cNvSpPr>
            <a:spLocks noGrp="1"/>
          </p:cNvSpPr>
          <p:nvPr>
            <p:ph type="body" idx="1"/>
          </p:nvPr>
        </p:nvSpPr>
        <p:spPr/>
        <p:txBody>
          <a:bodyPr wrap="square" lIns="91440" tIns="45720" rIns="91440" bIns="45720" anchor="ctr"/>
          <a:p>
            <a:pPr lvl="0"/>
            <a:endParaRPr lang="en-US" altLang="zh-CN"/>
          </a:p>
          <a:p>
            <a:pPr lvl="0"/>
            <a:endParaRPr lang="en-US"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bg>
      <p:bgPr>
        <a:solidFill>
          <a:schemeClr val="bg1"/>
        </a:solidFill>
        <a:effectLst/>
      </p:bgPr>
    </p:bg>
    <p:spTree>
      <p:nvGrpSpPr>
        <p:cNvPr id="1" name=""/>
        <p:cNvGrpSpPr/>
        <p:nvPr/>
      </p:nvGrpSpPr>
      <p:grpSpPr>
        <a:xfrm>
          <a:off x="0" y="0"/>
          <a:ext cx="0" cy="0"/>
          <a:chOff x="0" y="0"/>
          <a:chExt cx="0" cy="0"/>
        </a:xfrm>
      </p:grpSpPr>
      <p:sp>
        <p:nvSpPr>
          <p:cNvPr id="253" name="未知"/>
          <p:cNvSpPr/>
          <p:nvPr/>
        </p:nvSpPr>
        <p:spPr bwMode="auto">
          <a:xfrm>
            <a:off x="4760913" y="20638"/>
            <a:ext cx="4438650" cy="4038600"/>
          </a:xfrm>
          <a:custGeom>
            <a:avLst/>
            <a:gdLst/>
            <a:ahLst/>
            <a:cxnLst>
              <a:cxn ang="0">
                <a:pos x="23" y="4"/>
              </a:cxn>
              <a:cxn ang="0">
                <a:pos x="11" y="71"/>
              </a:cxn>
              <a:cxn ang="0">
                <a:pos x="25" y="393"/>
              </a:cxn>
              <a:cxn ang="0">
                <a:pos x="54" y="457"/>
              </a:cxn>
              <a:cxn ang="0">
                <a:pos x="158" y="482"/>
              </a:cxn>
              <a:cxn ang="0">
                <a:pos x="204" y="495"/>
              </a:cxn>
              <a:cxn ang="0">
                <a:pos x="520" y="475"/>
              </a:cxn>
              <a:cxn ang="0">
                <a:pos x="533" y="167"/>
              </a:cxn>
              <a:cxn ang="0">
                <a:pos x="369" y="16"/>
              </a:cxn>
              <a:cxn ang="0">
                <a:pos x="249" y="29"/>
              </a:cxn>
              <a:cxn ang="0">
                <a:pos x="198" y="11"/>
              </a:cxn>
              <a:cxn ang="0">
                <a:pos x="151" y="2"/>
              </a:cxn>
              <a:cxn ang="0">
                <a:pos x="23" y="4"/>
              </a:cxn>
            </a:cxnLst>
            <a:rect l="0" t="0" r="r" b="b"/>
            <a:pathLst>
              <a:path w="546" h="497">
                <a:moveTo>
                  <a:pt x="23" y="4"/>
                </a:moveTo>
                <a:cubicBezTo>
                  <a:pt x="23" y="4"/>
                  <a:pt x="0" y="34"/>
                  <a:pt x="11" y="71"/>
                </a:cubicBezTo>
                <a:cubicBezTo>
                  <a:pt x="19" y="100"/>
                  <a:pt x="25" y="393"/>
                  <a:pt x="25" y="393"/>
                </a:cubicBezTo>
                <a:cubicBezTo>
                  <a:pt x="25" y="393"/>
                  <a:pt x="42" y="452"/>
                  <a:pt x="54" y="457"/>
                </a:cubicBezTo>
                <a:cubicBezTo>
                  <a:pt x="66" y="462"/>
                  <a:pt x="158" y="482"/>
                  <a:pt x="158" y="482"/>
                </a:cubicBezTo>
                <a:cubicBezTo>
                  <a:pt x="158" y="482"/>
                  <a:pt x="191" y="497"/>
                  <a:pt x="204" y="495"/>
                </a:cubicBezTo>
                <a:cubicBezTo>
                  <a:pt x="217" y="494"/>
                  <a:pt x="506" y="487"/>
                  <a:pt x="520" y="475"/>
                </a:cubicBezTo>
                <a:cubicBezTo>
                  <a:pt x="533" y="463"/>
                  <a:pt x="546" y="218"/>
                  <a:pt x="533" y="167"/>
                </a:cubicBezTo>
                <a:cubicBezTo>
                  <a:pt x="520" y="117"/>
                  <a:pt x="404" y="14"/>
                  <a:pt x="369" y="16"/>
                </a:cubicBezTo>
                <a:cubicBezTo>
                  <a:pt x="335" y="17"/>
                  <a:pt x="249" y="29"/>
                  <a:pt x="249" y="29"/>
                </a:cubicBezTo>
                <a:lnTo>
                  <a:pt x="198" y="11"/>
                </a:lnTo>
                <a:lnTo>
                  <a:pt x="151" y="2"/>
                </a:lnTo>
                <a:cubicBezTo>
                  <a:pt x="151" y="2"/>
                  <a:pt x="79" y="0"/>
                  <a:pt x="23" y="4"/>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8195" name="Group 3"/>
          <p:cNvGrpSpPr/>
          <p:nvPr/>
        </p:nvGrpSpPr>
        <p:grpSpPr>
          <a:xfrm>
            <a:off x="4572000" y="28575"/>
            <a:ext cx="4756150" cy="4338638"/>
            <a:chOff x="0" y="0"/>
            <a:chExt cx="2958" cy="2699"/>
          </a:xfrm>
        </p:grpSpPr>
        <p:sp>
          <p:nvSpPr>
            <p:cNvPr id="255" name="未知"/>
            <p:cNvSpPr/>
            <p:nvPr/>
          </p:nvSpPr>
          <p:spPr bwMode="auto">
            <a:xfrm>
              <a:off x="142" y="0"/>
              <a:ext cx="490" cy="187"/>
            </a:xfrm>
            <a:custGeom>
              <a:avLst/>
              <a:gdLst/>
              <a:ahLst/>
              <a:cxnLst>
                <a:cxn ang="0">
                  <a:pos x="71" y="25"/>
                </a:cxn>
                <a:cxn ang="0">
                  <a:pos x="91" y="20"/>
                </a:cxn>
                <a:cxn ang="0">
                  <a:pos x="92" y="17"/>
                </a:cxn>
                <a:cxn ang="0">
                  <a:pos x="88" y="0"/>
                </a:cxn>
                <a:cxn ang="0">
                  <a:pos x="25" y="0"/>
                </a:cxn>
                <a:cxn ang="0">
                  <a:pos x="10" y="22"/>
                </a:cxn>
                <a:cxn ang="0">
                  <a:pos x="71" y="25"/>
                </a:cxn>
              </a:cxnLst>
              <a:rect l="0" t="0" r="r" b="b"/>
              <a:pathLst>
                <a:path w="97" h="37">
                  <a:moveTo>
                    <a:pt x="71" y="25"/>
                  </a:moveTo>
                  <a:cubicBezTo>
                    <a:pt x="81" y="22"/>
                    <a:pt x="87" y="21"/>
                    <a:pt x="91" y="20"/>
                  </a:cubicBezTo>
                  <a:cubicBezTo>
                    <a:pt x="91" y="19"/>
                    <a:pt x="91" y="19"/>
                    <a:pt x="92" y="17"/>
                  </a:cubicBezTo>
                  <a:cubicBezTo>
                    <a:pt x="97" y="11"/>
                    <a:pt x="95" y="4"/>
                    <a:pt x="88" y="0"/>
                  </a:cubicBezTo>
                  <a:lnTo>
                    <a:pt x="25" y="0"/>
                  </a:lnTo>
                  <a:cubicBezTo>
                    <a:pt x="10" y="3"/>
                    <a:pt x="0" y="10"/>
                    <a:pt x="10" y="22"/>
                  </a:cubicBezTo>
                  <a:cubicBezTo>
                    <a:pt x="10" y="22"/>
                    <a:pt x="28" y="37"/>
                    <a:pt x="71" y="25"/>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6" name="未知"/>
            <p:cNvSpPr>
              <a:spLocks noEditPoints="1"/>
            </p:cNvSpPr>
            <p:nvPr/>
          </p:nvSpPr>
          <p:spPr bwMode="auto">
            <a:xfrm>
              <a:off x="0" y="0"/>
              <a:ext cx="2958" cy="2699"/>
            </a:xfrm>
            <a:custGeom>
              <a:avLst/>
              <a:gdLst/>
              <a:ahLst/>
              <a:cxnLst>
                <a:cxn ang="0">
                  <a:pos x="504" y="1"/>
                </a:cxn>
                <a:cxn ang="0">
                  <a:pos x="157" y="0"/>
                </a:cxn>
                <a:cxn ang="0">
                  <a:pos x="225" y="21"/>
                </a:cxn>
                <a:cxn ang="0">
                  <a:pos x="174" y="39"/>
                </a:cxn>
                <a:cxn ang="0">
                  <a:pos x="207" y="71"/>
                </a:cxn>
                <a:cxn ang="0">
                  <a:pos x="74" y="60"/>
                </a:cxn>
                <a:cxn ang="0">
                  <a:pos x="26" y="63"/>
                </a:cxn>
                <a:cxn ang="0">
                  <a:pos x="199" y="487"/>
                </a:cxn>
                <a:cxn ang="0">
                  <a:pos x="144" y="341"/>
                </a:cxn>
                <a:cxn ang="0">
                  <a:pos x="105" y="376"/>
                </a:cxn>
                <a:cxn ang="0">
                  <a:pos x="94" y="435"/>
                </a:cxn>
                <a:cxn ang="0">
                  <a:pos x="124" y="265"/>
                </a:cxn>
                <a:cxn ang="0">
                  <a:pos x="153" y="228"/>
                </a:cxn>
                <a:cxn ang="0">
                  <a:pos x="209" y="237"/>
                </a:cxn>
                <a:cxn ang="0">
                  <a:pos x="188" y="306"/>
                </a:cxn>
                <a:cxn ang="0">
                  <a:pos x="192" y="395"/>
                </a:cxn>
                <a:cxn ang="0">
                  <a:pos x="515" y="483"/>
                </a:cxn>
                <a:cxn ang="0">
                  <a:pos x="454" y="427"/>
                </a:cxn>
                <a:cxn ang="0">
                  <a:pos x="425" y="345"/>
                </a:cxn>
                <a:cxn ang="0">
                  <a:pos x="396" y="270"/>
                </a:cxn>
                <a:cxn ang="0">
                  <a:pos x="460" y="256"/>
                </a:cxn>
                <a:cxn ang="0">
                  <a:pos x="407" y="223"/>
                </a:cxn>
                <a:cxn ang="0">
                  <a:pos x="439" y="226"/>
                </a:cxn>
                <a:cxn ang="0">
                  <a:pos x="438" y="209"/>
                </a:cxn>
                <a:cxn ang="0">
                  <a:pos x="376" y="211"/>
                </a:cxn>
                <a:cxn ang="0">
                  <a:pos x="357" y="343"/>
                </a:cxn>
                <a:cxn ang="0">
                  <a:pos x="347" y="230"/>
                </a:cxn>
                <a:cxn ang="0">
                  <a:pos x="331" y="182"/>
                </a:cxn>
                <a:cxn ang="0">
                  <a:pos x="347" y="136"/>
                </a:cxn>
                <a:cxn ang="0">
                  <a:pos x="339" y="99"/>
                </a:cxn>
                <a:cxn ang="0">
                  <a:pos x="331" y="62"/>
                </a:cxn>
                <a:cxn ang="0">
                  <a:pos x="369" y="103"/>
                </a:cxn>
                <a:cxn ang="0">
                  <a:pos x="415" y="47"/>
                </a:cxn>
                <a:cxn ang="0">
                  <a:pos x="409" y="95"/>
                </a:cxn>
                <a:cxn ang="0">
                  <a:pos x="401" y="130"/>
                </a:cxn>
                <a:cxn ang="0">
                  <a:pos x="401" y="181"/>
                </a:cxn>
                <a:cxn ang="0">
                  <a:pos x="558" y="181"/>
                </a:cxn>
                <a:cxn ang="0">
                  <a:pos x="554" y="76"/>
                </a:cxn>
                <a:cxn ang="0">
                  <a:pos x="249" y="69"/>
                </a:cxn>
                <a:cxn ang="0">
                  <a:pos x="293" y="93"/>
                </a:cxn>
                <a:cxn ang="0">
                  <a:pos x="171" y="195"/>
                </a:cxn>
                <a:cxn ang="0">
                  <a:pos x="69" y="98"/>
                </a:cxn>
                <a:cxn ang="0">
                  <a:pos x="191" y="106"/>
                </a:cxn>
                <a:cxn ang="0">
                  <a:pos x="220" y="105"/>
                </a:cxn>
                <a:cxn ang="0">
                  <a:pos x="302" y="121"/>
                </a:cxn>
                <a:cxn ang="0">
                  <a:pos x="276" y="256"/>
                </a:cxn>
                <a:cxn ang="0">
                  <a:pos x="260" y="137"/>
                </a:cxn>
                <a:cxn ang="0">
                  <a:pos x="171" y="195"/>
                </a:cxn>
                <a:cxn ang="0">
                  <a:pos x="223" y="225"/>
                </a:cxn>
                <a:cxn ang="0">
                  <a:pos x="247" y="158"/>
                </a:cxn>
                <a:cxn ang="0">
                  <a:pos x="326" y="292"/>
                </a:cxn>
                <a:cxn ang="0">
                  <a:pos x="215" y="321"/>
                </a:cxn>
                <a:cxn ang="0">
                  <a:pos x="309" y="277"/>
                </a:cxn>
                <a:cxn ang="0">
                  <a:pos x="318" y="133"/>
                </a:cxn>
                <a:cxn ang="0">
                  <a:pos x="313" y="213"/>
                </a:cxn>
                <a:cxn ang="0">
                  <a:pos x="299" y="144"/>
                </a:cxn>
                <a:cxn ang="0">
                  <a:pos x="507" y="179"/>
                </a:cxn>
                <a:cxn ang="0">
                  <a:pos x="461" y="162"/>
                </a:cxn>
              </a:cxnLst>
              <a:rect l="0" t="0" r="r" b="b"/>
              <a:pathLst>
                <a:path w="585" h="534">
                  <a:moveTo>
                    <a:pt x="554" y="76"/>
                  </a:moveTo>
                  <a:cubicBezTo>
                    <a:pt x="551" y="32"/>
                    <a:pt x="543" y="9"/>
                    <a:pt x="504" y="1"/>
                  </a:cubicBezTo>
                  <a:cubicBezTo>
                    <a:pt x="500" y="1"/>
                    <a:pt x="494" y="0"/>
                    <a:pt x="486" y="0"/>
                  </a:cubicBezTo>
                  <a:lnTo>
                    <a:pt x="157" y="0"/>
                  </a:lnTo>
                  <a:cubicBezTo>
                    <a:pt x="156" y="5"/>
                    <a:pt x="153" y="17"/>
                    <a:pt x="158" y="17"/>
                  </a:cubicBezTo>
                  <a:cubicBezTo>
                    <a:pt x="171" y="17"/>
                    <a:pt x="223" y="21"/>
                    <a:pt x="225" y="21"/>
                  </a:cubicBezTo>
                  <a:cubicBezTo>
                    <a:pt x="226" y="21"/>
                    <a:pt x="250" y="16"/>
                    <a:pt x="237" y="28"/>
                  </a:cubicBezTo>
                  <a:cubicBezTo>
                    <a:pt x="223" y="41"/>
                    <a:pt x="192" y="41"/>
                    <a:pt x="174" y="39"/>
                  </a:cubicBezTo>
                  <a:cubicBezTo>
                    <a:pt x="131" y="36"/>
                    <a:pt x="152" y="56"/>
                    <a:pt x="168" y="56"/>
                  </a:cubicBezTo>
                  <a:cubicBezTo>
                    <a:pt x="218" y="56"/>
                    <a:pt x="228" y="68"/>
                    <a:pt x="207" y="71"/>
                  </a:cubicBezTo>
                  <a:cubicBezTo>
                    <a:pt x="186" y="74"/>
                    <a:pt x="182" y="73"/>
                    <a:pt x="162" y="76"/>
                  </a:cubicBezTo>
                  <a:cubicBezTo>
                    <a:pt x="7" y="101"/>
                    <a:pt x="59" y="60"/>
                    <a:pt x="74" y="60"/>
                  </a:cubicBezTo>
                  <a:cubicBezTo>
                    <a:pt x="139" y="59"/>
                    <a:pt x="123" y="37"/>
                    <a:pt x="107" y="42"/>
                  </a:cubicBezTo>
                  <a:cubicBezTo>
                    <a:pt x="91" y="46"/>
                    <a:pt x="34" y="27"/>
                    <a:pt x="26" y="63"/>
                  </a:cubicBezTo>
                  <a:cubicBezTo>
                    <a:pt x="19" y="100"/>
                    <a:pt x="42" y="282"/>
                    <a:pt x="36" y="317"/>
                  </a:cubicBezTo>
                  <a:cubicBezTo>
                    <a:pt x="0" y="534"/>
                    <a:pt x="199" y="487"/>
                    <a:pt x="199" y="487"/>
                  </a:cubicBezTo>
                  <a:cubicBezTo>
                    <a:pt x="156" y="453"/>
                    <a:pt x="174" y="421"/>
                    <a:pt x="171" y="403"/>
                  </a:cubicBezTo>
                  <a:cubicBezTo>
                    <a:pt x="161" y="345"/>
                    <a:pt x="154" y="337"/>
                    <a:pt x="144" y="341"/>
                  </a:cubicBezTo>
                  <a:cubicBezTo>
                    <a:pt x="121" y="352"/>
                    <a:pt x="123" y="358"/>
                    <a:pt x="126" y="367"/>
                  </a:cubicBezTo>
                  <a:cubicBezTo>
                    <a:pt x="142" y="416"/>
                    <a:pt x="105" y="376"/>
                    <a:pt x="105" y="376"/>
                  </a:cubicBezTo>
                  <a:cubicBezTo>
                    <a:pt x="98" y="380"/>
                    <a:pt x="95" y="390"/>
                    <a:pt x="99" y="399"/>
                  </a:cubicBezTo>
                  <a:cubicBezTo>
                    <a:pt x="131" y="463"/>
                    <a:pt x="101" y="446"/>
                    <a:pt x="94" y="435"/>
                  </a:cubicBezTo>
                  <a:cubicBezTo>
                    <a:pt x="61" y="390"/>
                    <a:pt x="92" y="366"/>
                    <a:pt x="88" y="352"/>
                  </a:cubicBezTo>
                  <a:cubicBezTo>
                    <a:pt x="75" y="295"/>
                    <a:pt x="118" y="274"/>
                    <a:pt x="124" y="265"/>
                  </a:cubicBezTo>
                  <a:cubicBezTo>
                    <a:pt x="130" y="256"/>
                    <a:pt x="127" y="253"/>
                    <a:pt x="129" y="234"/>
                  </a:cubicBezTo>
                  <a:cubicBezTo>
                    <a:pt x="136" y="195"/>
                    <a:pt x="155" y="216"/>
                    <a:pt x="153" y="228"/>
                  </a:cubicBezTo>
                  <a:cubicBezTo>
                    <a:pt x="148" y="274"/>
                    <a:pt x="176" y="242"/>
                    <a:pt x="186" y="228"/>
                  </a:cubicBezTo>
                  <a:cubicBezTo>
                    <a:pt x="218" y="186"/>
                    <a:pt x="214" y="229"/>
                    <a:pt x="209" y="237"/>
                  </a:cubicBezTo>
                  <a:cubicBezTo>
                    <a:pt x="203" y="244"/>
                    <a:pt x="198" y="255"/>
                    <a:pt x="200" y="260"/>
                  </a:cubicBezTo>
                  <a:cubicBezTo>
                    <a:pt x="208" y="283"/>
                    <a:pt x="193" y="305"/>
                    <a:pt x="188" y="306"/>
                  </a:cubicBezTo>
                  <a:cubicBezTo>
                    <a:pt x="184" y="308"/>
                    <a:pt x="170" y="314"/>
                    <a:pt x="170" y="332"/>
                  </a:cubicBezTo>
                  <a:cubicBezTo>
                    <a:pt x="171" y="350"/>
                    <a:pt x="192" y="382"/>
                    <a:pt x="192" y="395"/>
                  </a:cubicBezTo>
                  <a:cubicBezTo>
                    <a:pt x="193" y="492"/>
                    <a:pt x="236" y="499"/>
                    <a:pt x="255" y="497"/>
                  </a:cubicBezTo>
                  <a:cubicBezTo>
                    <a:pt x="275" y="496"/>
                    <a:pt x="445" y="490"/>
                    <a:pt x="515" y="483"/>
                  </a:cubicBezTo>
                  <a:cubicBezTo>
                    <a:pt x="585" y="477"/>
                    <a:pt x="538" y="458"/>
                    <a:pt x="518" y="458"/>
                  </a:cubicBezTo>
                  <a:cubicBezTo>
                    <a:pt x="467" y="458"/>
                    <a:pt x="454" y="427"/>
                    <a:pt x="454" y="427"/>
                  </a:cubicBezTo>
                  <a:cubicBezTo>
                    <a:pt x="454" y="427"/>
                    <a:pt x="453" y="405"/>
                    <a:pt x="431" y="400"/>
                  </a:cubicBezTo>
                  <a:cubicBezTo>
                    <a:pt x="376" y="385"/>
                    <a:pt x="411" y="353"/>
                    <a:pt x="425" y="345"/>
                  </a:cubicBezTo>
                  <a:cubicBezTo>
                    <a:pt x="438" y="338"/>
                    <a:pt x="430" y="335"/>
                    <a:pt x="420" y="329"/>
                  </a:cubicBezTo>
                  <a:cubicBezTo>
                    <a:pt x="398" y="316"/>
                    <a:pt x="394" y="300"/>
                    <a:pt x="396" y="270"/>
                  </a:cubicBezTo>
                  <a:cubicBezTo>
                    <a:pt x="397" y="240"/>
                    <a:pt x="416" y="249"/>
                    <a:pt x="416" y="249"/>
                  </a:cubicBezTo>
                  <a:cubicBezTo>
                    <a:pt x="416" y="249"/>
                    <a:pt x="448" y="262"/>
                    <a:pt x="460" y="256"/>
                  </a:cubicBezTo>
                  <a:cubicBezTo>
                    <a:pt x="472" y="250"/>
                    <a:pt x="467" y="239"/>
                    <a:pt x="461" y="244"/>
                  </a:cubicBezTo>
                  <a:cubicBezTo>
                    <a:pt x="455" y="248"/>
                    <a:pt x="412" y="244"/>
                    <a:pt x="407" y="223"/>
                  </a:cubicBezTo>
                  <a:cubicBezTo>
                    <a:pt x="403" y="202"/>
                    <a:pt x="418" y="213"/>
                    <a:pt x="422" y="214"/>
                  </a:cubicBezTo>
                  <a:cubicBezTo>
                    <a:pt x="427" y="216"/>
                    <a:pt x="427" y="220"/>
                    <a:pt x="439" y="226"/>
                  </a:cubicBezTo>
                  <a:cubicBezTo>
                    <a:pt x="468" y="241"/>
                    <a:pt x="454" y="224"/>
                    <a:pt x="454" y="224"/>
                  </a:cubicBezTo>
                  <a:cubicBezTo>
                    <a:pt x="454" y="224"/>
                    <a:pt x="454" y="224"/>
                    <a:pt x="438" y="209"/>
                  </a:cubicBezTo>
                  <a:cubicBezTo>
                    <a:pt x="423" y="194"/>
                    <a:pt x="406" y="199"/>
                    <a:pt x="389" y="199"/>
                  </a:cubicBezTo>
                  <a:cubicBezTo>
                    <a:pt x="373" y="199"/>
                    <a:pt x="376" y="211"/>
                    <a:pt x="376" y="211"/>
                  </a:cubicBezTo>
                  <a:cubicBezTo>
                    <a:pt x="376" y="211"/>
                    <a:pt x="373" y="242"/>
                    <a:pt x="370" y="291"/>
                  </a:cubicBezTo>
                  <a:cubicBezTo>
                    <a:pt x="368" y="341"/>
                    <a:pt x="360" y="347"/>
                    <a:pt x="357" y="343"/>
                  </a:cubicBezTo>
                  <a:cubicBezTo>
                    <a:pt x="354" y="338"/>
                    <a:pt x="350" y="313"/>
                    <a:pt x="350" y="305"/>
                  </a:cubicBezTo>
                  <a:cubicBezTo>
                    <a:pt x="350" y="298"/>
                    <a:pt x="345" y="264"/>
                    <a:pt x="347" y="230"/>
                  </a:cubicBezTo>
                  <a:cubicBezTo>
                    <a:pt x="350" y="195"/>
                    <a:pt x="356" y="210"/>
                    <a:pt x="334" y="201"/>
                  </a:cubicBezTo>
                  <a:cubicBezTo>
                    <a:pt x="311" y="192"/>
                    <a:pt x="323" y="182"/>
                    <a:pt x="331" y="182"/>
                  </a:cubicBezTo>
                  <a:cubicBezTo>
                    <a:pt x="338" y="182"/>
                    <a:pt x="350" y="189"/>
                    <a:pt x="352" y="181"/>
                  </a:cubicBezTo>
                  <a:cubicBezTo>
                    <a:pt x="356" y="160"/>
                    <a:pt x="359" y="141"/>
                    <a:pt x="347" y="136"/>
                  </a:cubicBezTo>
                  <a:cubicBezTo>
                    <a:pt x="322" y="127"/>
                    <a:pt x="332" y="121"/>
                    <a:pt x="341" y="118"/>
                  </a:cubicBezTo>
                  <a:cubicBezTo>
                    <a:pt x="350" y="115"/>
                    <a:pt x="352" y="94"/>
                    <a:pt x="339" y="99"/>
                  </a:cubicBezTo>
                  <a:cubicBezTo>
                    <a:pt x="313" y="107"/>
                    <a:pt x="316" y="85"/>
                    <a:pt x="321" y="82"/>
                  </a:cubicBezTo>
                  <a:cubicBezTo>
                    <a:pt x="325" y="79"/>
                    <a:pt x="334" y="83"/>
                    <a:pt x="331" y="62"/>
                  </a:cubicBezTo>
                  <a:cubicBezTo>
                    <a:pt x="328" y="41"/>
                    <a:pt x="347" y="34"/>
                    <a:pt x="351" y="53"/>
                  </a:cubicBezTo>
                  <a:cubicBezTo>
                    <a:pt x="354" y="73"/>
                    <a:pt x="363" y="112"/>
                    <a:pt x="369" y="103"/>
                  </a:cubicBezTo>
                  <a:cubicBezTo>
                    <a:pt x="375" y="94"/>
                    <a:pt x="385" y="57"/>
                    <a:pt x="395" y="41"/>
                  </a:cubicBezTo>
                  <a:cubicBezTo>
                    <a:pt x="406" y="24"/>
                    <a:pt x="418" y="38"/>
                    <a:pt x="415" y="47"/>
                  </a:cubicBezTo>
                  <a:cubicBezTo>
                    <a:pt x="401" y="88"/>
                    <a:pt x="426" y="90"/>
                    <a:pt x="426" y="90"/>
                  </a:cubicBezTo>
                  <a:cubicBezTo>
                    <a:pt x="426" y="90"/>
                    <a:pt x="423" y="96"/>
                    <a:pt x="409" y="95"/>
                  </a:cubicBezTo>
                  <a:cubicBezTo>
                    <a:pt x="382" y="92"/>
                    <a:pt x="393" y="110"/>
                    <a:pt x="405" y="115"/>
                  </a:cubicBezTo>
                  <a:cubicBezTo>
                    <a:pt x="431" y="124"/>
                    <a:pt x="414" y="130"/>
                    <a:pt x="401" y="130"/>
                  </a:cubicBezTo>
                  <a:cubicBezTo>
                    <a:pt x="387" y="130"/>
                    <a:pt x="381" y="134"/>
                    <a:pt x="378" y="148"/>
                  </a:cubicBezTo>
                  <a:cubicBezTo>
                    <a:pt x="369" y="191"/>
                    <a:pt x="401" y="181"/>
                    <a:pt x="401" y="181"/>
                  </a:cubicBezTo>
                  <a:cubicBezTo>
                    <a:pt x="452" y="195"/>
                    <a:pt x="528" y="188"/>
                    <a:pt x="528" y="188"/>
                  </a:cubicBezTo>
                  <a:cubicBezTo>
                    <a:pt x="543" y="192"/>
                    <a:pt x="552" y="189"/>
                    <a:pt x="558" y="181"/>
                  </a:cubicBezTo>
                  <a:lnTo>
                    <a:pt x="558" y="103"/>
                  </a:lnTo>
                  <a:cubicBezTo>
                    <a:pt x="556" y="93"/>
                    <a:pt x="555" y="84"/>
                    <a:pt x="554" y="76"/>
                  </a:cubicBezTo>
                  <a:close/>
                  <a:moveTo>
                    <a:pt x="231" y="77"/>
                  </a:moveTo>
                  <a:cubicBezTo>
                    <a:pt x="233" y="65"/>
                    <a:pt x="249" y="69"/>
                    <a:pt x="249" y="69"/>
                  </a:cubicBezTo>
                  <a:cubicBezTo>
                    <a:pt x="249" y="69"/>
                    <a:pt x="278" y="79"/>
                    <a:pt x="290" y="78"/>
                  </a:cubicBezTo>
                  <a:cubicBezTo>
                    <a:pt x="301" y="76"/>
                    <a:pt x="318" y="93"/>
                    <a:pt x="293" y="93"/>
                  </a:cubicBezTo>
                  <a:cubicBezTo>
                    <a:pt x="267" y="93"/>
                    <a:pt x="228" y="104"/>
                    <a:pt x="231" y="77"/>
                  </a:cubicBezTo>
                  <a:close/>
                  <a:moveTo>
                    <a:pt x="171" y="195"/>
                  </a:moveTo>
                  <a:cubicBezTo>
                    <a:pt x="153" y="195"/>
                    <a:pt x="46" y="237"/>
                    <a:pt x="45" y="128"/>
                  </a:cubicBezTo>
                  <a:cubicBezTo>
                    <a:pt x="45" y="104"/>
                    <a:pt x="39" y="83"/>
                    <a:pt x="69" y="98"/>
                  </a:cubicBezTo>
                  <a:cubicBezTo>
                    <a:pt x="99" y="112"/>
                    <a:pt x="72" y="111"/>
                    <a:pt x="137" y="108"/>
                  </a:cubicBezTo>
                  <a:cubicBezTo>
                    <a:pt x="137" y="108"/>
                    <a:pt x="184" y="110"/>
                    <a:pt x="191" y="106"/>
                  </a:cubicBezTo>
                  <a:cubicBezTo>
                    <a:pt x="199" y="101"/>
                    <a:pt x="192" y="91"/>
                    <a:pt x="207" y="91"/>
                  </a:cubicBezTo>
                  <a:cubicBezTo>
                    <a:pt x="222" y="90"/>
                    <a:pt x="220" y="105"/>
                    <a:pt x="220" y="105"/>
                  </a:cubicBezTo>
                  <a:cubicBezTo>
                    <a:pt x="220" y="105"/>
                    <a:pt x="207" y="124"/>
                    <a:pt x="305" y="111"/>
                  </a:cubicBezTo>
                  <a:cubicBezTo>
                    <a:pt x="317" y="109"/>
                    <a:pt x="327" y="121"/>
                    <a:pt x="302" y="121"/>
                  </a:cubicBezTo>
                  <a:cubicBezTo>
                    <a:pt x="290" y="122"/>
                    <a:pt x="272" y="128"/>
                    <a:pt x="278" y="143"/>
                  </a:cubicBezTo>
                  <a:cubicBezTo>
                    <a:pt x="284" y="158"/>
                    <a:pt x="276" y="256"/>
                    <a:pt x="276" y="256"/>
                  </a:cubicBezTo>
                  <a:cubicBezTo>
                    <a:pt x="276" y="256"/>
                    <a:pt x="271" y="274"/>
                    <a:pt x="262" y="245"/>
                  </a:cubicBezTo>
                  <a:cubicBezTo>
                    <a:pt x="259" y="235"/>
                    <a:pt x="262" y="144"/>
                    <a:pt x="260" y="137"/>
                  </a:cubicBezTo>
                  <a:cubicBezTo>
                    <a:pt x="259" y="129"/>
                    <a:pt x="217" y="122"/>
                    <a:pt x="215" y="154"/>
                  </a:cubicBezTo>
                  <a:cubicBezTo>
                    <a:pt x="214" y="185"/>
                    <a:pt x="205" y="195"/>
                    <a:pt x="171" y="195"/>
                  </a:cubicBezTo>
                  <a:close/>
                  <a:moveTo>
                    <a:pt x="237" y="231"/>
                  </a:moveTo>
                  <a:cubicBezTo>
                    <a:pt x="230" y="240"/>
                    <a:pt x="219" y="247"/>
                    <a:pt x="223" y="225"/>
                  </a:cubicBezTo>
                  <a:cubicBezTo>
                    <a:pt x="228" y="202"/>
                    <a:pt x="232" y="170"/>
                    <a:pt x="232" y="155"/>
                  </a:cubicBezTo>
                  <a:cubicBezTo>
                    <a:pt x="232" y="155"/>
                    <a:pt x="244" y="135"/>
                    <a:pt x="247" y="158"/>
                  </a:cubicBezTo>
                  <a:cubicBezTo>
                    <a:pt x="250" y="181"/>
                    <a:pt x="244" y="221"/>
                    <a:pt x="237" y="231"/>
                  </a:cubicBezTo>
                  <a:close/>
                  <a:moveTo>
                    <a:pt x="326" y="292"/>
                  </a:moveTo>
                  <a:cubicBezTo>
                    <a:pt x="327" y="320"/>
                    <a:pt x="355" y="400"/>
                    <a:pt x="286" y="399"/>
                  </a:cubicBezTo>
                  <a:cubicBezTo>
                    <a:pt x="217" y="398"/>
                    <a:pt x="214" y="409"/>
                    <a:pt x="215" y="321"/>
                  </a:cubicBezTo>
                  <a:cubicBezTo>
                    <a:pt x="216" y="236"/>
                    <a:pt x="225" y="253"/>
                    <a:pt x="230" y="264"/>
                  </a:cubicBezTo>
                  <a:cubicBezTo>
                    <a:pt x="230" y="264"/>
                    <a:pt x="253" y="318"/>
                    <a:pt x="309" y="277"/>
                  </a:cubicBezTo>
                  <a:cubicBezTo>
                    <a:pt x="319" y="269"/>
                    <a:pt x="324" y="263"/>
                    <a:pt x="326" y="292"/>
                  </a:cubicBezTo>
                  <a:close/>
                  <a:moveTo>
                    <a:pt x="318" y="133"/>
                  </a:moveTo>
                  <a:cubicBezTo>
                    <a:pt x="338" y="148"/>
                    <a:pt x="316" y="165"/>
                    <a:pt x="316" y="165"/>
                  </a:cubicBezTo>
                  <a:cubicBezTo>
                    <a:pt x="316" y="165"/>
                    <a:pt x="302" y="189"/>
                    <a:pt x="313" y="213"/>
                  </a:cubicBezTo>
                  <a:cubicBezTo>
                    <a:pt x="324" y="237"/>
                    <a:pt x="324" y="265"/>
                    <a:pt x="301" y="239"/>
                  </a:cubicBezTo>
                  <a:cubicBezTo>
                    <a:pt x="279" y="214"/>
                    <a:pt x="293" y="156"/>
                    <a:pt x="299" y="144"/>
                  </a:cubicBezTo>
                  <a:cubicBezTo>
                    <a:pt x="299" y="144"/>
                    <a:pt x="299" y="118"/>
                    <a:pt x="318" y="133"/>
                  </a:cubicBezTo>
                  <a:close/>
                  <a:moveTo>
                    <a:pt x="507" y="179"/>
                  </a:moveTo>
                  <a:cubicBezTo>
                    <a:pt x="498" y="185"/>
                    <a:pt x="507" y="179"/>
                    <a:pt x="465" y="177"/>
                  </a:cubicBezTo>
                  <a:cubicBezTo>
                    <a:pt x="423" y="176"/>
                    <a:pt x="461" y="162"/>
                    <a:pt x="461" y="162"/>
                  </a:cubicBezTo>
                  <a:cubicBezTo>
                    <a:pt x="565" y="166"/>
                    <a:pt x="516" y="173"/>
                    <a:pt x="507" y="179"/>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7" name="未知"/>
            <p:cNvSpPr/>
            <p:nvPr/>
          </p:nvSpPr>
          <p:spPr bwMode="auto">
            <a:xfrm>
              <a:off x="703" y="1269"/>
              <a:ext cx="238" cy="283"/>
            </a:xfrm>
            <a:custGeom>
              <a:avLst/>
              <a:gdLst/>
              <a:ahLst/>
              <a:cxnLst>
                <a:cxn ang="0">
                  <a:pos x="40" y="15"/>
                </a:cxn>
                <a:cxn ang="0">
                  <a:pos x="27" y="56"/>
                </a:cxn>
                <a:cxn ang="0">
                  <a:pos x="40" y="15"/>
                </a:cxn>
              </a:cxnLst>
              <a:rect l="0" t="0" r="r" b="b"/>
              <a:pathLst>
                <a:path w="47" h="56">
                  <a:moveTo>
                    <a:pt x="40" y="15"/>
                  </a:moveTo>
                  <a:cubicBezTo>
                    <a:pt x="37" y="0"/>
                    <a:pt x="0" y="23"/>
                    <a:pt x="27" y="56"/>
                  </a:cubicBezTo>
                  <a:cubicBezTo>
                    <a:pt x="27" y="56"/>
                    <a:pt x="47" y="49"/>
                    <a:pt x="40" y="15"/>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8" name="未知"/>
            <p:cNvSpPr/>
            <p:nvPr/>
          </p:nvSpPr>
          <p:spPr bwMode="auto">
            <a:xfrm>
              <a:off x="485" y="1385"/>
              <a:ext cx="208" cy="379"/>
            </a:xfrm>
            <a:custGeom>
              <a:avLst/>
              <a:gdLst/>
              <a:ahLst/>
              <a:cxnLst>
                <a:cxn ang="0">
                  <a:pos x="19" y="27"/>
                </a:cxn>
                <a:cxn ang="0">
                  <a:pos x="12" y="69"/>
                </a:cxn>
                <a:cxn ang="0">
                  <a:pos x="40" y="45"/>
                </a:cxn>
                <a:cxn ang="0">
                  <a:pos x="37" y="24"/>
                </a:cxn>
                <a:cxn ang="0">
                  <a:pos x="19" y="27"/>
                </a:cxn>
              </a:cxnLst>
              <a:rect l="0" t="0" r="r" b="b"/>
              <a:pathLst>
                <a:path w="41" h="75">
                  <a:moveTo>
                    <a:pt x="19" y="27"/>
                  </a:moveTo>
                  <a:cubicBezTo>
                    <a:pt x="0" y="54"/>
                    <a:pt x="6" y="63"/>
                    <a:pt x="12" y="69"/>
                  </a:cubicBezTo>
                  <a:cubicBezTo>
                    <a:pt x="18" y="75"/>
                    <a:pt x="30" y="74"/>
                    <a:pt x="40" y="45"/>
                  </a:cubicBezTo>
                  <a:cubicBezTo>
                    <a:pt x="40" y="45"/>
                    <a:pt x="32" y="31"/>
                    <a:pt x="37" y="24"/>
                  </a:cubicBezTo>
                  <a:cubicBezTo>
                    <a:pt x="41" y="16"/>
                    <a:pt x="38" y="0"/>
                    <a:pt x="19" y="27"/>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59" name="未知"/>
            <p:cNvSpPr/>
            <p:nvPr/>
          </p:nvSpPr>
          <p:spPr bwMode="auto">
            <a:xfrm>
              <a:off x="354" y="627"/>
              <a:ext cx="665" cy="318"/>
            </a:xfrm>
            <a:custGeom>
              <a:avLst/>
              <a:gdLst/>
              <a:ahLst/>
              <a:cxnLst>
                <a:cxn ang="0">
                  <a:pos x="112" y="4"/>
                </a:cxn>
                <a:cxn ang="0">
                  <a:pos x="24" y="4"/>
                </a:cxn>
                <a:cxn ang="0">
                  <a:pos x="2" y="25"/>
                </a:cxn>
                <a:cxn ang="0">
                  <a:pos x="60" y="58"/>
                </a:cxn>
                <a:cxn ang="0">
                  <a:pos x="96" y="54"/>
                </a:cxn>
                <a:cxn ang="0">
                  <a:pos x="113" y="53"/>
                </a:cxn>
                <a:cxn ang="0">
                  <a:pos x="112" y="4"/>
                </a:cxn>
              </a:cxnLst>
              <a:rect l="0" t="0" r="r" b="b"/>
              <a:pathLst>
                <a:path w="135" h="63">
                  <a:moveTo>
                    <a:pt x="112" y="4"/>
                  </a:moveTo>
                  <a:cubicBezTo>
                    <a:pt x="105" y="9"/>
                    <a:pt x="24" y="4"/>
                    <a:pt x="24" y="4"/>
                  </a:cubicBezTo>
                  <a:cubicBezTo>
                    <a:pt x="15" y="4"/>
                    <a:pt x="3" y="1"/>
                    <a:pt x="2" y="25"/>
                  </a:cubicBezTo>
                  <a:cubicBezTo>
                    <a:pt x="0" y="63"/>
                    <a:pt x="48" y="58"/>
                    <a:pt x="60" y="58"/>
                  </a:cubicBezTo>
                  <a:cubicBezTo>
                    <a:pt x="72" y="58"/>
                    <a:pt x="84" y="48"/>
                    <a:pt x="96" y="54"/>
                  </a:cubicBezTo>
                  <a:cubicBezTo>
                    <a:pt x="96" y="54"/>
                    <a:pt x="107" y="63"/>
                    <a:pt x="113" y="53"/>
                  </a:cubicBezTo>
                  <a:cubicBezTo>
                    <a:pt x="135" y="13"/>
                    <a:pt x="120" y="0"/>
                    <a:pt x="112" y="4"/>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0" name="未知"/>
            <p:cNvSpPr/>
            <p:nvPr/>
          </p:nvSpPr>
          <p:spPr bwMode="auto">
            <a:xfrm>
              <a:off x="1128" y="1527"/>
              <a:ext cx="506" cy="516"/>
            </a:xfrm>
            <a:custGeom>
              <a:avLst/>
              <a:gdLst/>
              <a:ahLst/>
              <a:cxnLst>
                <a:cxn ang="0">
                  <a:pos x="67" y="5"/>
                </a:cxn>
                <a:cxn ang="0">
                  <a:pos x="31" y="5"/>
                </a:cxn>
                <a:cxn ang="0">
                  <a:pos x="12" y="57"/>
                </a:cxn>
                <a:cxn ang="0">
                  <a:pos x="79" y="62"/>
                </a:cxn>
                <a:cxn ang="0">
                  <a:pos x="67" y="5"/>
                </a:cxn>
              </a:cxnLst>
              <a:rect l="0" t="0" r="r" b="b"/>
              <a:pathLst>
                <a:path w="97" h="102">
                  <a:moveTo>
                    <a:pt x="67" y="5"/>
                  </a:moveTo>
                  <a:cubicBezTo>
                    <a:pt x="55" y="10"/>
                    <a:pt x="31" y="5"/>
                    <a:pt x="31" y="5"/>
                  </a:cubicBezTo>
                  <a:cubicBezTo>
                    <a:pt x="0" y="6"/>
                    <a:pt x="16" y="39"/>
                    <a:pt x="12" y="57"/>
                  </a:cubicBezTo>
                  <a:cubicBezTo>
                    <a:pt x="8" y="76"/>
                    <a:pt x="63" y="102"/>
                    <a:pt x="79" y="62"/>
                  </a:cubicBezTo>
                  <a:cubicBezTo>
                    <a:pt x="97" y="20"/>
                    <a:pt x="79" y="0"/>
                    <a:pt x="67" y="5"/>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1" name="未知"/>
            <p:cNvSpPr/>
            <p:nvPr/>
          </p:nvSpPr>
          <p:spPr bwMode="auto">
            <a:xfrm>
              <a:off x="2255" y="1006"/>
              <a:ext cx="501" cy="96"/>
            </a:xfrm>
            <a:custGeom>
              <a:avLst/>
              <a:gdLst/>
              <a:ahLst/>
              <a:cxnLst>
                <a:cxn ang="0">
                  <a:pos x="15" y="0"/>
                </a:cxn>
                <a:cxn ang="0">
                  <a:pos x="40" y="15"/>
                </a:cxn>
                <a:cxn ang="0">
                  <a:pos x="15" y="0"/>
                </a:cxn>
              </a:cxnLst>
              <a:rect l="0" t="0" r="r" b="b"/>
              <a:pathLst>
                <a:path w="99" h="19">
                  <a:moveTo>
                    <a:pt x="15" y="0"/>
                  </a:moveTo>
                  <a:cubicBezTo>
                    <a:pt x="0" y="0"/>
                    <a:pt x="19" y="19"/>
                    <a:pt x="40" y="15"/>
                  </a:cubicBezTo>
                  <a:cubicBezTo>
                    <a:pt x="99" y="1"/>
                    <a:pt x="15" y="0"/>
                    <a:pt x="15" y="0"/>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2" name="未知"/>
            <p:cNvSpPr/>
            <p:nvPr/>
          </p:nvSpPr>
          <p:spPr bwMode="auto">
            <a:xfrm>
              <a:off x="2422" y="986"/>
              <a:ext cx="385" cy="237"/>
            </a:xfrm>
            <a:custGeom>
              <a:avLst/>
              <a:gdLst/>
              <a:ahLst/>
              <a:cxnLst>
                <a:cxn ang="0">
                  <a:pos x="21" y="37"/>
                </a:cxn>
                <a:cxn ang="0">
                  <a:pos x="70" y="17"/>
                </a:cxn>
                <a:cxn ang="0">
                  <a:pos x="48" y="3"/>
                </a:cxn>
                <a:cxn ang="0">
                  <a:pos x="19" y="32"/>
                </a:cxn>
                <a:cxn ang="0">
                  <a:pos x="21" y="37"/>
                </a:cxn>
              </a:cxnLst>
              <a:rect l="0" t="0" r="r" b="b"/>
              <a:pathLst>
                <a:path w="76" h="47">
                  <a:moveTo>
                    <a:pt x="21" y="37"/>
                  </a:moveTo>
                  <a:cubicBezTo>
                    <a:pt x="21" y="37"/>
                    <a:pt x="50" y="47"/>
                    <a:pt x="70" y="17"/>
                  </a:cubicBezTo>
                  <a:cubicBezTo>
                    <a:pt x="76" y="7"/>
                    <a:pt x="65" y="0"/>
                    <a:pt x="48" y="3"/>
                  </a:cubicBezTo>
                  <a:cubicBezTo>
                    <a:pt x="39" y="5"/>
                    <a:pt x="39" y="32"/>
                    <a:pt x="19" y="32"/>
                  </a:cubicBezTo>
                  <a:cubicBezTo>
                    <a:pt x="0" y="32"/>
                    <a:pt x="21" y="37"/>
                    <a:pt x="21" y="37"/>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3" name="未知"/>
            <p:cNvSpPr/>
            <p:nvPr/>
          </p:nvSpPr>
          <p:spPr bwMode="auto">
            <a:xfrm>
              <a:off x="2407" y="1183"/>
              <a:ext cx="415" cy="187"/>
            </a:xfrm>
            <a:custGeom>
              <a:avLst/>
              <a:gdLst/>
              <a:ahLst/>
              <a:cxnLst>
                <a:cxn ang="0">
                  <a:pos x="72" y="6"/>
                </a:cxn>
                <a:cxn ang="0">
                  <a:pos x="24" y="17"/>
                </a:cxn>
                <a:cxn ang="0">
                  <a:pos x="17" y="26"/>
                </a:cxn>
                <a:cxn ang="0">
                  <a:pos x="76" y="23"/>
                </a:cxn>
                <a:cxn ang="0">
                  <a:pos x="82" y="20"/>
                </a:cxn>
                <a:cxn ang="0">
                  <a:pos x="82" y="0"/>
                </a:cxn>
                <a:cxn ang="0">
                  <a:pos x="72" y="6"/>
                </a:cxn>
              </a:cxnLst>
              <a:rect l="0" t="0" r="r" b="b"/>
              <a:pathLst>
                <a:path w="82" h="37">
                  <a:moveTo>
                    <a:pt x="72" y="6"/>
                  </a:moveTo>
                  <a:cubicBezTo>
                    <a:pt x="57" y="23"/>
                    <a:pt x="24" y="17"/>
                    <a:pt x="24" y="17"/>
                  </a:cubicBezTo>
                  <a:cubicBezTo>
                    <a:pt x="24" y="17"/>
                    <a:pt x="0" y="16"/>
                    <a:pt x="17" y="26"/>
                  </a:cubicBezTo>
                  <a:cubicBezTo>
                    <a:pt x="33" y="37"/>
                    <a:pt x="53" y="32"/>
                    <a:pt x="76" y="23"/>
                  </a:cubicBezTo>
                  <a:cubicBezTo>
                    <a:pt x="78" y="22"/>
                    <a:pt x="80" y="21"/>
                    <a:pt x="82" y="20"/>
                  </a:cubicBezTo>
                  <a:lnTo>
                    <a:pt x="82" y="0"/>
                  </a:lnTo>
                  <a:cubicBezTo>
                    <a:pt x="79" y="1"/>
                    <a:pt x="75" y="2"/>
                    <a:pt x="72" y="6"/>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4" name="未知"/>
            <p:cNvSpPr/>
            <p:nvPr/>
          </p:nvSpPr>
          <p:spPr bwMode="auto">
            <a:xfrm>
              <a:off x="2083" y="1360"/>
              <a:ext cx="698" cy="167"/>
            </a:xfrm>
            <a:custGeom>
              <a:avLst/>
              <a:gdLst/>
              <a:ahLst/>
              <a:cxnLst>
                <a:cxn ang="0">
                  <a:pos x="21" y="1"/>
                </a:cxn>
                <a:cxn ang="0">
                  <a:pos x="8" y="14"/>
                </a:cxn>
                <a:cxn ang="0">
                  <a:pos x="57" y="22"/>
                </a:cxn>
                <a:cxn ang="0">
                  <a:pos x="117" y="23"/>
                </a:cxn>
                <a:cxn ang="0">
                  <a:pos x="114" y="8"/>
                </a:cxn>
                <a:cxn ang="0">
                  <a:pos x="82" y="3"/>
                </a:cxn>
                <a:cxn ang="0">
                  <a:pos x="21" y="1"/>
                </a:cxn>
              </a:cxnLst>
              <a:rect l="0" t="0" r="r" b="b"/>
              <a:pathLst>
                <a:path w="138" h="33">
                  <a:moveTo>
                    <a:pt x="21" y="1"/>
                  </a:moveTo>
                  <a:cubicBezTo>
                    <a:pt x="21" y="1"/>
                    <a:pt x="0" y="8"/>
                    <a:pt x="8" y="14"/>
                  </a:cubicBezTo>
                  <a:cubicBezTo>
                    <a:pt x="15" y="20"/>
                    <a:pt x="48" y="22"/>
                    <a:pt x="57" y="22"/>
                  </a:cubicBezTo>
                  <a:cubicBezTo>
                    <a:pt x="66" y="22"/>
                    <a:pt x="96" y="33"/>
                    <a:pt x="117" y="23"/>
                  </a:cubicBezTo>
                  <a:cubicBezTo>
                    <a:pt x="138" y="12"/>
                    <a:pt x="123" y="9"/>
                    <a:pt x="114" y="8"/>
                  </a:cubicBezTo>
                  <a:cubicBezTo>
                    <a:pt x="105" y="6"/>
                    <a:pt x="102" y="0"/>
                    <a:pt x="82" y="3"/>
                  </a:cubicBezTo>
                  <a:cubicBezTo>
                    <a:pt x="37" y="11"/>
                    <a:pt x="21" y="1"/>
                    <a:pt x="21" y="1"/>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5" name="未知"/>
            <p:cNvSpPr/>
            <p:nvPr/>
          </p:nvSpPr>
          <p:spPr bwMode="auto">
            <a:xfrm>
              <a:off x="2159" y="1522"/>
              <a:ext cx="567" cy="146"/>
            </a:xfrm>
            <a:custGeom>
              <a:avLst/>
              <a:gdLst/>
              <a:ahLst/>
              <a:cxnLst>
                <a:cxn ang="0">
                  <a:pos x="98" y="19"/>
                </a:cxn>
                <a:cxn ang="0">
                  <a:pos x="103" y="4"/>
                </a:cxn>
                <a:cxn ang="0">
                  <a:pos x="74" y="10"/>
                </a:cxn>
                <a:cxn ang="0">
                  <a:pos x="36" y="6"/>
                </a:cxn>
                <a:cxn ang="0">
                  <a:pos x="2" y="4"/>
                </a:cxn>
                <a:cxn ang="0">
                  <a:pos x="98" y="19"/>
                </a:cxn>
              </a:cxnLst>
              <a:rect l="0" t="0" r="r" b="b"/>
              <a:pathLst>
                <a:path w="112" h="29">
                  <a:moveTo>
                    <a:pt x="98" y="19"/>
                  </a:moveTo>
                  <a:cubicBezTo>
                    <a:pt x="112" y="13"/>
                    <a:pt x="111" y="0"/>
                    <a:pt x="103" y="4"/>
                  </a:cubicBezTo>
                  <a:cubicBezTo>
                    <a:pt x="96" y="9"/>
                    <a:pt x="83" y="10"/>
                    <a:pt x="74" y="10"/>
                  </a:cubicBezTo>
                  <a:cubicBezTo>
                    <a:pt x="65" y="11"/>
                    <a:pt x="45" y="3"/>
                    <a:pt x="36" y="6"/>
                  </a:cubicBezTo>
                  <a:cubicBezTo>
                    <a:pt x="27" y="9"/>
                    <a:pt x="2" y="4"/>
                    <a:pt x="2" y="4"/>
                  </a:cubicBezTo>
                  <a:cubicBezTo>
                    <a:pt x="0" y="29"/>
                    <a:pt x="83" y="25"/>
                    <a:pt x="98" y="19"/>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6" name="未知"/>
            <p:cNvSpPr/>
            <p:nvPr/>
          </p:nvSpPr>
          <p:spPr bwMode="auto">
            <a:xfrm>
              <a:off x="2124" y="1638"/>
              <a:ext cx="584" cy="480"/>
            </a:xfrm>
            <a:custGeom>
              <a:avLst/>
              <a:gdLst/>
              <a:ahLst/>
              <a:cxnLst>
                <a:cxn ang="0">
                  <a:pos x="3" y="53"/>
                </a:cxn>
                <a:cxn ang="0">
                  <a:pos x="26" y="54"/>
                </a:cxn>
                <a:cxn ang="0">
                  <a:pos x="50" y="77"/>
                </a:cxn>
                <a:cxn ang="0">
                  <a:pos x="59" y="84"/>
                </a:cxn>
                <a:cxn ang="0">
                  <a:pos x="81" y="52"/>
                </a:cxn>
                <a:cxn ang="0">
                  <a:pos x="111" y="52"/>
                </a:cxn>
                <a:cxn ang="0">
                  <a:pos x="79" y="27"/>
                </a:cxn>
                <a:cxn ang="0">
                  <a:pos x="37" y="16"/>
                </a:cxn>
                <a:cxn ang="0">
                  <a:pos x="12" y="41"/>
                </a:cxn>
                <a:cxn ang="0">
                  <a:pos x="3" y="53"/>
                </a:cxn>
              </a:cxnLst>
              <a:rect l="0" t="0" r="r" b="b"/>
              <a:pathLst>
                <a:path w="115" h="95">
                  <a:moveTo>
                    <a:pt x="3" y="53"/>
                  </a:moveTo>
                  <a:cubicBezTo>
                    <a:pt x="5" y="60"/>
                    <a:pt x="14" y="68"/>
                    <a:pt x="26" y="54"/>
                  </a:cubicBezTo>
                  <a:cubicBezTo>
                    <a:pt x="48" y="29"/>
                    <a:pt x="48" y="72"/>
                    <a:pt x="50" y="77"/>
                  </a:cubicBezTo>
                  <a:cubicBezTo>
                    <a:pt x="51" y="81"/>
                    <a:pt x="54" y="95"/>
                    <a:pt x="59" y="84"/>
                  </a:cubicBezTo>
                  <a:cubicBezTo>
                    <a:pt x="63" y="74"/>
                    <a:pt x="70" y="39"/>
                    <a:pt x="81" y="52"/>
                  </a:cubicBezTo>
                  <a:cubicBezTo>
                    <a:pt x="100" y="76"/>
                    <a:pt x="115" y="54"/>
                    <a:pt x="111" y="52"/>
                  </a:cubicBezTo>
                  <a:cubicBezTo>
                    <a:pt x="106" y="51"/>
                    <a:pt x="79" y="37"/>
                    <a:pt x="79" y="27"/>
                  </a:cubicBezTo>
                  <a:cubicBezTo>
                    <a:pt x="79" y="16"/>
                    <a:pt x="42" y="0"/>
                    <a:pt x="37" y="16"/>
                  </a:cubicBezTo>
                  <a:cubicBezTo>
                    <a:pt x="33" y="33"/>
                    <a:pt x="12" y="41"/>
                    <a:pt x="12" y="41"/>
                  </a:cubicBezTo>
                  <a:cubicBezTo>
                    <a:pt x="0" y="44"/>
                    <a:pt x="2" y="45"/>
                    <a:pt x="3" y="53"/>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67" name="未知"/>
            <p:cNvSpPr/>
            <p:nvPr/>
          </p:nvSpPr>
          <p:spPr bwMode="auto">
            <a:xfrm>
              <a:off x="2503" y="1446"/>
              <a:ext cx="329" cy="854"/>
            </a:xfrm>
            <a:custGeom>
              <a:avLst/>
              <a:gdLst/>
              <a:ahLst/>
              <a:cxnLst>
                <a:cxn ang="0">
                  <a:pos x="51" y="40"/>
                </a:cxn>
                <a:cxn ang="0">
                  <a:pos x="22" y="49"/>
                </a:cxn>
                <a:cxn ang="0">
                  <a:pos x="22" y="59"/>
                </a:cxn>
                <a:cxn ang="0">
                  <a:pos x="50" y="90"/>
                </a:cxn>
                <a:cxn ang="0">
                  <a:pos x="34" y="118"/>
                </a:cxn>
                <a:cxn ang="0">
                  <a:pos x="0" y="148"/>
                </a:cxn>
                <a:cxn ang="0">
                  <a:pos x="17" y="155"/>
                </a:cxn>
                <a:cxn ang="0">
                  <a:pos x="47" y="166"/>
                </a:cxn>
                <a:cxn ang="0">
                  <a:pos x="63" y="162"/>
                </a:cxn>
                <a:cxn ang="0">
                  <a:pos x="65" y="0"/>
                </a:cxn>
                <a:cxn ang="0">
                  <a:pos x="51" y="40"/>
                </a:cxn>
              </a:cxnLst>
              <a:rect l="0" t="0" r="r" b="b"/>
              <a:pathLst>
                <a:path w="65" h="169">
                  <a:moveTo>
                    <a:pt x="51" y="40"/>
                  </a:moveTo>
                  <a:cubicBezTo>
                    <a:pt x="44" y="46"/>
                    <a:pt x="30" y="49"/>
                    <a:pt x="22" y="49"/>
                  </a:cubicBezTo>
                  <a:cubicBezTo>
                    <a:pt x="13" y="48"/>
                    <a:pt x="14" y="56"/>
                    <a:pt x="22" y="59"/>
                  </a:cubicBezTo>
                  <a:cubicBezTo>
                    <a:pt x="30" y="62"/>
                    <a:pt x="49" y="75"/>
                    <a:pt x="50" y="90"/>
                  </a:cubicBezTo>
                  <a:cubicBezTo>
                    <a:pt x="50" y="104"/>
                    <a:pt x="51" y="115"/>
                    <a:pt x="34" y="118"/>
                  </a:cubicBezTo>
                  <a:cubicBezTo>
                    <a:pt x="18" y="122"/>
                    <a:pt x="3" y="124"/>
                    <a:pt x="0" y="148"/>
                  </a:cubicBezTo>
                  <a:cubicBezTo>
                    <a:pt x="0" y="148"/>
                    <a:pt x="10" y="154"/>
                    <a:pt x="17" y="155"/>
                  </a:cubicBezTo>
                  <a:cubicBezTo>
                    <a:pt x="23" y="155"/>
                    <a:pt x="42" y="163"/>
                    <a:pt x="47" y="166"/>
                  </a:cubicBezTo>
                  <a:cubicBezTo>
                    <a:pt x="51" y="169"/>
                    <a:pt x="58" y="167"/>
                    <a:pt x="63" y="162"/>
                  </a:cubicBezTo>
                  <a:lnTo>
                    <a:pt x="65" y="0"/>
                  </a:lnTo>
                  <a:cubicBezTo>
                    <a:pt x="64" y="8"/>
                    <a:pt x="58" y="36"/>
                    <a:pt x="51" y="40"/>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8196" name="Group 17"/>
          <p:cNvGrpSpPr/>
          <p:nvPr/>
        </p:nvGrpSpPr>
        <p:grpSpPr>
          <a:xfrm>
            <a:off x="554038" y="36513"/>
            <a:ext cx="7891462" cy="6821487"/>
            <a:chOff x="0" y="0"/>
            <a:chExt cx="4971" cy="4297"/>
          </a:xfrm>
        </p:grpSpPr>
        <p:sp>
          <p:nvSpPr>
            <p:cNvPr id="269" name="Rectangle 18"/>
            <p:cNvSpPr>
              <a:spLocks noChangeArrowheads="1"/>
            </p:cNvSpPr>
            <p:nvPr/>
          </p:nvSpPr>
          <p:spPr bwMode="auto">
            <a:xfrm>
              <a:off x="35" y="0"/>
              <a:ext cx="21" cy="10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0" name="未知"/>
            <p:cNvSpPr>
              <a:spLocks noEditPoints="1"/>
            </p:cNvSpPr>
            <p:nvPr/>
          </p:nvSpPr>
          <p:spPr bwMode="auto">
            <a:xfrm>
              <a:off x="35" y="202"/>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1" name="未知"/>
            <p:cNvSpPr>
              <a:spLocks noEditPoints="1"/>
            </p:cNvSpPr>
            <p:nvPr/>
          </p:nvSpPr>
          <p:spPr bwMode="auto">
            <a:xfrm>
              <a:off x="35" y="607"/>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2" name="未知"/>
            <p:cNvSpPr>
              <a:spLocks noEditPoints="1"/>
            </p:cNvSpPr>
            <p:nvPr/>
          </p:nvSpPr>
          <p:spPr bwMode="auto">
            <a:xfrm>
              <a:off x="35" y="1011"/>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3" name="未知"/>
            <p:cNvSpPr>
              <a:spLocks noEditPoints="1"/>
            </p:cNvSpPr>
            <p:nvPr/>
          </p:nvSpPr>
          <p:spPr bwMode="auto">
            <a:xfrm>
              <a:off x="35" y="1415"/>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4" name="未知"/>
            <p:cNvSpPr>
              <a:spLocks noEditPoints="1"/>
            </p:cNvSpPr>
            <p:nvPr/>
          </p:nvSpPr>
          <p:spPr bwMode="auto">
            <a:xfrm>
              <a:off x="35" y="1820"/>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5" name="未知"/>
            <p:cNvSpPr>
              <a:spLocks noEditPoints="1"/>
            </p:cNvSpPr>
            <p:nvPr/>
          </p:nvSpPr>
          <p:spPr bwMode="auto">
            <a:xfrm>
              <a:off x="35" y="2224"/>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6" name="未知"/>
            <p:cNvSpPr>
              <a:spLocks noEditPoints="1"/>
            </p:cNvSpPr>
            <p:nvPr/>
          </p:nvSpPr>
          <p:spPr bwMode="auto">
            <a:xfrm>
              <a:off x="35" y="2629"/>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7" name="未知"/>
            <p:cNvSpPr>
              <a:spLocks noEditPoints="1"/>
            </p:cNvSpPr>
            <p:nvPr/>
          </p:nvSpPr>
          <p:spPr bwMode="auto">
            <a:xfrm>
              <a:off x="35" y="3033"/>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8" name="未知"/>
            <p:cNvSpPr>
              <a:spLocks noEditPoints="1"/>
            </p:cNvSpPr>
            <p:nvPr/>
          </p:nvSpPr>
          <p:spPr bwMode="auto">
            <a:xfrm>
              <a:off x="35" y="3438"/>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79" name="未知"/>
            <p:cNvSpPr>
              <a:spLocks noEditPoints="1"/>
            </p:cNvSpPr>
            <p:nvPr/>
          </p:nvSpPr>
          <p:spPr bwMode="auto">
            <a:xfrm>
              <a:off x="35" y="3842"/>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80" name="Rectangle 29"/>
            <p:cNvSpPr>
              <a:spLocks noChangeArrowheads="1"/>
            </p:cNvSpPr>
            <p:nvPr/>
          </p:nvSpPr>
          <p:spPr bwMode="auto">
            <a:xfrm>
              <a:off x="35" y="4246"/>
              <a:ext cx="21" cy="5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81" name="Rectangle 30"/>
            <p:cNvSpPr>
              <a:spLocks noChangeArrowheads="1"/>
            </p:cNvSpPr>
            <p:nvPr/>
          </p:nvSpPr>
          <p:spPr bwMode="auto">
            <a:xfrm>
              <a:off x="480" y="0"/>
              <a:ext cx="21" cy="10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82" name="未知"/>
            <p:cNvSpPr>
              <a:spLocks noEditPoints="1"/>
            </p:cNvSpPr>
            <p:nvPr/>
          </p:nvSpPr>
          <p:spPr bwMode="auto">
            <a:xfrm>
              <a:off x="480" y="202"/>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83" name="未知"/>
            <p:cNvSpPr>
              <a:spLocks noEditPoints="1"/>
            </p:cNvSpPr>
            <p:nvPr/>
          </p:nvSpPr>
          <p:spPr bwMode="auto">
            <a:xfrm>
              <a:off x="480" y="607"/>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84" name="未知"/>
            <p:cNvSpPr>
              <a:spLocks noEditPoints="1"/>
            </p:cNvSpPr>
            <p:nvPr/>
          </p:nvSpPr>
          <p:spPr bwMode="auto">
            <a:xfrm>
              <a:off x="480" y="1011"/>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85" name="未知"/>
            <p:cNvSpPr>
              <a:spLocks noEditPoints="1"/>
            </p:cNvSpPr>
            <p:nvPr/>
          </p:nvSpPr>
          <p:spPr bwMode="auto">
            <a:xfrm>
              <a:off x="480" y="1415"/>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86" name="未知"/>
            <p:cNvSpPr>
              <a:spLocks noEditPoints="1"/>
            </p:cNvSpPr>
            <p:nvPr/>
          </p:nvSpPr>
          <p:spPr bwMode="auto">
            <a:xfrm>
              <a:off x="480" y="1820"/>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87" name="未知"/>
            <p:cNvSpPr>
              <a:spLocks noEditPoints="1"/>
            </p:cNvSpPr>
            <p:nvPr/>
          </p:nvSpPr>
          <p:spPr bwMode="auto">
            <a:xfrm>
              <a:off x="480" y="2224"/>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88" name="未知"/>
            <p:cNvSpPr>
              <a:spLocks noEditPoints="1"/>
            </p:cNvSpPr>
            <p:nvPr/>
          </p:nvSpPr>
          <p:spPr bwMode="auto">
            <a:xfrm>
              <a:off x="480" y="2629"/>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89" name="未知"/>
            <p:cNvSpPr>
              <a:spLocks noEditPoints="1"/>
            </p:cNvSpPr>
            <p:nvPr/>
          </p:nvSpPr>
          <p:spPr bwMode="auto">
            <a:xfrm>
              <a:off x="480" y="3033"/>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90" name="未知"/>
            <p:cNvSpPr>
              <a:spLocks noEditPoints="1"/>
            </p:cNvSpPr>
            <p:nvPr/>
          </p:nvSpPr>
          <p:spPr bwMode="auto">
            <a:xfrm>
              <a:off x="480" y="3438"/>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91" name="未知"/>
            <p:cNvSpPr>
              <a:spLocks noEditPoints="1"/>
            </p:cNvSpPr>
            <p:nvPr/>
          </p:nvSpPr>
          <p:spPr bwMode="auto">
            <a:xfrm>
              <a:off x="480" y="3842"/>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92" name="Rectangle 41"/>
            <p:cNvSpPr>
              <a:spLocks noChangeArrowheads="1"/>
            </p:cNvSpPr>
            <p:nvPr/>
          </p:nvSpPr>
          <p:spPr bwMode="auto">
            <a:xfrm>
              <a:off x="480" y="4246"/>
              <a:ext cx="21" cy="5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93" name="Rectangle 42"/>
            <p:cNvSpPr>
              <a:spLocks noChangeArrowheads="1"/>
            </p:cNvSpPr>
            <p:nvPr/>
          </p:nvSpPr>
          <p:spPr bwMode="auto">
            <a:xfrm>
              <a:off x="930" y="0"/>
              <a:ext cx="21" cy="10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94" name="未知"/>
            <p:cNvSpPr>
              <a:spLocks noEditPoints="1"/>
            </p:cNvSpPr>
            <p:nvPr/>
          </p:nvSpPr>
          <p:spPr bwMode="auto">
            <a:xfrm>
              <a:off x="930" y="202"/>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95" name="未知"/>
            <p:cNvSpPr>
              <a:spLocks noEditPoints="1"/>
            </p:cNvSpPr>
            <p:nvPr/>
          </p:nvSpPr>
          <p:spPr bwMode="auto">
            <a:xfrm>
              <a:off x="930" y="607"/>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96" name="未知"/>
            <p:cNvSpPr>
              <a:spLocks noEditPoints="1"/>
            </p:cNvSpPr>
            <p:nvPr/>
          </p:nvSpPr>
          <p:spPr bwMode="auto">
            <a:xfrm>
              <a:off x="930" y="1011"/>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97" name="未知"/>
            <p:cNvSpPr>
              <a:spLocks noEditPoints="1"/>
            </p:cNvSpPr>
            <p:nvPr/>
          </p:nvSpPr>
          <p:spPr bwMode="auto">
            <a:xfrm>
              <a:off x="930" y="1415"/>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98" name="未知"/>
            <p:cNvSpPr>
              <a:spLocks noEditPoints="1"/>
            </p:cNvSpPr>
            <p:nvPr/>
          </p:nvSpPr>
          <p:spPr bwMode="auto">
            <a:xfrm>
              <a:off x="930" y="1820"/>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99" name="未知"/>
            <p:cNvSpPr>
              <a:spLocks noEditPoints="1"/>
            </p:cNvSpPr>
            <p:nvPr/>
          </p:nvSpPr>
          <p:spPr bwMode="auto">
            <a:xfrm>
              <a:off x="930" y="2224"/>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0" name="未知"/>
            <p:cNvSpPr>
              <a:spLocks noEditPoints="1"/>
            </p:cNvSpPr>
            <p:nvPr/>
          </p:nvSpPr>
          <p:spPr bwMode="auto">
            <a:xfrm>
              <a:off x="930" y="2629"/>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1" name="未知"/>
            <p:cNvSpPr>
              <a:spLocks noEditPoints="1"/>
            </p:cNvSpPr>
            <p:nvPr/>
          </p:nvSpPr>
          <p:spPr bwMode="auto">
            <a:xfrm>
              <a:off x="930" y="3033"/>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2" name="未知"/>
            <p:cNvSpPr>
              <a:spLocks noEditPoints="1"/>
            </p:cNvSpPr>
            <p:nvPr/>
          </p:nvSpPr>
          <p:spPr bwMode="auto">
            <a:xfrm>
              <a:off x="930" y="3438"/>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3" name="未知"/>
            <p:cNvSpPr>
              <a:spLocks noEditPoints="1"/>
            </p:cNvSpPr>
            <p:nvPr/>
          </p:nvSpPr>
          <p:spPr bwMode="auto">
            <a:xfrm>
              <a:off x="930" y="3842"/>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4" name="Rectangle 53"/>
            <p:cNvSpPr>
              <a:spLocks noChangeArrowheads="1"/>
            </p:cNvSpPr>
            <p:nvPr/>
          </p:nvSpPr>
          <p:spPr bwMode="auto">
            <a:xfrm>
              <a:off x="930" y="4246"/>
              <a:ext cx="21" cy="5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5" name="Rectangle 54"/>
            <p:cNvSpPr>
              <a:spLocks noChangeArrowheads="1"/>
            </p:cNvSpPr>
            <p:nvPr/>
          </p:nvSpPr>
          <p:spPr bwMode="auto">
            <a:xfrm>
              <a:off x="1375" y="0"/>
              <a:ext cx="21" cy="10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6" name="未知"/>
            <p:cNvSpPr>
              <a:spLocks noEditPoints="1"/>
            </p:cNvSpPr>
            <p:nvPr/>
          </p:nvSpPr>
          <p:spPr bwMode="auto">
            <a:xfrm>
              <a:off x="1375" y="202"/>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 name="未知"/>
            <p:cNvSpPr>
              <a:spLocks noEditPoints="1"/>
            </p:cNvSpPr>
            <p:nvPr/>
          </p:nvSpPr>
          <p:spPr bwMode="auto">
            <a:xfrm>
              <a:off x="1375" y="607"/>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8" name="未知"/>
            <p:cNvSpPr>
              <a:spLocks noEditPoints="1"/>
            </p:cNvSpPr>
            <p:nvPr/>
          </p:nvSpPr>
          <p:spPr bwMode="auto">
            <a:xfrm>
              <a:off x="1375" y="1011"/>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9" name="未知"/>
            <p:cNvSpPr>
              <a:spLocks noEditPoints="1"/>
            </p:cNvSpPr>
            <p:nvPr/>
          </p:nvSpPr>
          <p:spPr bwMode="auto">
            <a:xfrm>
              <a:off x="1375" y="1415"/>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10" name="未知"/>
            <p:cNvSpPr>
              <a:spLocks noEditPoints="1"/>
            </p:cNvSpPr>
            <p:nvPr/>
          </p:nvSpPr>
          <p:spPr bwMode="auto">
            <a:xfrm>
              <a:off x="1375" y="1820"/>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11" name="未知"/>
            <p:cNvSpPr>
              <a:spLocks noEditPoints="1"/>
            </p:cNvSpPr>
            <p:nvPr/>
          </p:nvSpPr>
          <p:spPr bwMode="auto">
            <a:xfrm>
              <a:off x="1375" y="2224"/>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12" name="未知"/>
            <p:cNvSpPr>
              <a:spLocks noEditPoints="1"/>
            </p:cNvSpPr>
            <p:nvPr/>
          </p:nvSpPr>
          <p:spPr bwMode="auto">
            <a:xfrm>
              <a:off x="1375" y="2629"/>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13" name="未知"/>
            <p:cNvSpPr>
              <a:spLocks noEditPoints="1"/>
            </p:cNvSpPr>
            <p:nvPr/>
          </p:nvSpPr>
          <p:spPr bwMode="auto">
            <a:xfrm>
              <a:off x="1375" y="3033"/>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14" name="未知"/>
            <p:cNvSpPr>
              <a:spLocks noEditPoints="1"/>
            </p:cNvSpPr>
            <p:nvPr/>
          </p:nvSpPr>
          <p:spPr bwMode="auto">
            <a:xfrm>
              <a:off x="1375" y="3438"/>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15" name="未知"/>
            <p:cNvSpPr>
              <a:spLocks noEditPoints="1"/>
            </p:cNvSpPr>
            <p:nvPr/>
          </p:nvSpPr>
          <p:spPr bwMode="auto">
            <a:xfrm>
              <a:off x="1375" y="3842"/>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16" name="Rectangle 65"/>
            <p:cNvSpPr>
              <a:spLocks noChangeArrowheads="1"/>
            </p:cNvSpPr>
            <p:nvPr/>
          </p:nvSpPr>
          <p:spPr bwMode="auto">
            <a:xfrm>
              <a:off x="1375" y="4246"/>
              <a:ext cx="21" cy="5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17" name="Rectangle 66"/>
            <p:cNvSpPr>
              <a:spLocks noChangeArrowheads="1"/>
            </p:cNvSpPr>
            <p:nvPr/>
          </p:nvSpPr>
          <p:spPr bwMode="auto">
            <a:xfrm>
              <a:off x="1820" y="0"/>
              <a:ext cx="21" cy="10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18" name="未知"/>
            <p:cNvSpPr>
              <a:spLocks noEditPoints="1"/>
            </p:cNvSpPr>
            <p:nvPr/>
          </p:nvSpPr>
          <p:spPr bwMode="auto">
            <a:xfrm>
              <a:off x="1820" y="202"/>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19" name="未知"/>
            <p:cNvSpPr>
              <a:spLocks noEditPoints="1"/>
            </p:cNvSpPr>
            <p:nvPr/>
          </p:nvSpPr>
          <p:spPr bwMode="auto">
            <a:xfrm>
              <a:off x="1820" y="607"/>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20" name="未知"/>
            <p:cNvSpPr>
              <a:spLocks noEditPoints="1"/>
            </p:cNvSpPr>
            <p:nvPr/>
          </p:nvSpPr>
          <p:spPr bwMode="auto">
            <a:xfrm>
              <a:off x="1820" y="1011"/>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21" name="未知"/>
            <p:cNvSpPr>
              <a:spLocks noEditPoints="1"/>
            </p:cNvSpPr>
            <p:nvPr/>
          </p:nvSpPr>
          <p:spPr bwMode="auto">
            <a:xfrm>
              <a:off x="1820" y="1415"/>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22" name="未知"/>
            <p:cNvSpPr>
              <a:spLocks noEditPoints="1"/>
            </p:cNvSpPr>
            <p:nvPr/>
          </p:nvSpPr>
          <p:spPr bwMode="auto">
            <a:xfrm>
              <a:off x="1820" y="1820"/>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23" name="未知"/>
            <p:cNvSpPr>
              <a:spLocks noEditPoints="1"/>
            </p:cNvSpPr>
            <p:nvPr/>
          </p:nvSpPr>
          <p:spPr bwMode="auto">
            <a:xfrm>
              <a:off x="1820" y="2224"/>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24" name="未知"/>
            <p:cNvSpPr>
              <a:spLocks noEditPoints="1"/>
            </p:cNvSpPr>
            <p:nvPr/>
          </p:nvSpPr>
          <p:spPr bwMode="auto">
            <a:xfrm>
              <a:off x="1820" y="2629"/>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25" name="未知"/>
            <p:cNvSpPr>
              <a:spLocks noEditPoints="1"/>
            </p:cNvSpPr>
            <p:nvPr/>
          </p:nvSpPr>
          <p:spPr bwMode="auto">
            <a:xfrm>
              <a:off x="1820" y="3033"/>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26" name="未知"/>
            <p:cNvSpPr>
              <a:spLocks noEditPoints="1"/>
            </p:cNvSpPr>
            <p:nvPr/>
          </p:nvSpPr>
          <p:spPr bwMode="auto">
            <a:xfrm>
              <a:off x="1820" y="3438"/>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27" name="未知"/>
            <p:cNvSpPr>
              <a:spLocks noEditPoints="1"/>
            </p:cNvSpPr>
            <p:nvPr/>
          </p:nvSpPr>
          <p:spPr bwMode="auto">
            <a:xfrm>
              <a:off x="1820" y="3842"/>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28" name="Rectangle 77"/>
            <p:cNvSpPr>
              <a:spLocks noChangeArrowheads="1"/>
            </p:cNvSpPr>
            <p:nvPr/>
          </p:nvSpPr>
          <p:spPr bwMode="auto">
            <a:xfrm>
              <a:off x="1820" y="4246"/>
              <a:ext cx="21" cy="5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29" name="Rectangle 78"/>
            <p:cNvSpPr>
              <a:spLocks noChangeArrowheads="1"/>
            </p:cNvSpPr>
            <p:nvPr/>
          </p:nvSpPr>
          <p:spPr bwMode="auto">
            <a:xfrm>
              <a:off x="2271" y="0"/>
              <a:ext cx="20" cy="10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30" name="未知"/>
            <p:cNvSpPr>
              <a:spLocks noEditPoints="1"/>
            </p:cNvSpPr>
            <p:nvPr/>
          </p:nvSpPr>
          <p:spPr bwMode="auto">
            <a:xfrm>
              <a:off x="2271" y="202"/>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31" name="未知"/>
            <p:cNvSpPr>
              <a:spLocks noEditPoints="1"/>
            </p:cNvSpPr>
            <p:nvPr/>
          </p:nvSpPr>
          <p:spPr bwMode="auto">
            <a:xfrm>
              <a:off x="2271" y="607"/>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32" name="未知"/>
            <p:cNvSpPr>
              <a:spLocks noEditPoints="1"/>
            </p:cNvSpPr>
            <p:nvPr/>
          </p:nvSpPr>
          <p:spPr bwMode="auto">
            <a:xfrm>
              <a:off x="2271" y="1011"/>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33" name="未知"/>
            <p:cNvSpPr>
              <a:spLocks noEditPoints="1"/>
            </p:cNvSpPr>
            <p:nvPr/>
          </p:nvSpPr>
          <p:spPr bwMode="auto">
            <a:xfrm>
              <a:off x="2271" y="1415"/>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34" name="未知"/>
            <p:cNvSpPr>
              <a:spLocks noEditPoints="1"/>
            </p:cNvSpPr>
            <p:nvPr/>
          </p:nvSpPr>
          <p:spPr bwMode="auto">
            <a:xfrm>
              <a:off x="2271" y="1820"/>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35" name="未知"/>
            <p:cNvSpPr>
              <a:spLocks noEditPoints="1"/>
            </p:cNvSpPr>
            <p:nvPr/>
          </p:nvSpPr>
          <p:spPr bwMode="auto">
            <a:xfrm>
              <a:off x="2271" y="2224"/>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36" name="未知"/>
            <p:cNvSpPr>
              <a:spLocks noEditPoints="1"/>
            </p:cNvSpPr>
            <p:nvPr/>
          </p:nvSpPr>
          <p:spPr bwMode="auto">
            <a:xfrm>
              <a:off x="2271" y="2629"/>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37" name="未知"/>
            <p:cNvSpPr>
              <a:spLocks noEditPoints="1"/>
            </p:cNvSpPr>
            <p:nvPr/>
          </p:nvSpPr>
          <p:spPr bwMode="auto">
            <a:xfrm>
              <a:off x="2271" y="3033"/>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38" name="未知"/>
            <p:cNvSpPr>
              <a:spLocks noEditPoints="1"/>
            </p:cNvSpPr>
            <p:nvPr/>
          </p:nvSpPr>
          <p:spPr bwMode="auto">
            <a:xfrm>
              <a:off x="2271" y="3438"/>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39" name="未知"/>
            <p:cNvSpPr>
              <a:spLocks noEditPoints="1"/>
            </p:cNvSpPr>
            <p:nvPr/>
          </p:nvSpPr>
          <p:spPr bwMode="auto">
            <a:xfrm>
              <a:off x="2271" y="3842"/>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0" name="Rectangle 89"/>
            <p:cNvSpPr>
              <a:spLocks noChangeArrowheads="1"/>
            </p:cNvSpPr>
            <p:nvPr/>
          </p:nvSpPr>
          <p:spPr bwMode="auto">
            <a:xfrm>
              <a:off x="2271" y="4246"/>
              <a:ext cx="20" cy="5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1" name="Rectangle 90"/>
            <p:cNvSpPr>
              <a:spLocks noChangeArrowheads="1"/>
            </p:cNvSpPr>
            <p:nvPr/>
          </p:nvSpPr>
          <p:spPr bwMode="auto">
            <a:xfrm>
              <a:off x="2716" y="0"/>
              <a:ext cx="20" cy="10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2" name="未知"/>
            <p:cNvSpPr>
              <a:spLocks noEditPoints="1"/>
            </p:cNvSpPr>
            <p:nvPr/>
          </p:nvSpPr>
          <p:spPr bwMode="auto">
            <a:xfrm>
              <a:off x="2716" y="202"/>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3" name="未知"/>
            <p:cNvSpPr>
              <a:spLocks noEditPoints="1"/>
            </p:cNvSpPr>
            <p:nvPr/>
          </p:nvSpPr>
          <p:spPr bwMode="auto">
            <a:xfrm>
              <a:off x="2716" y="607"/>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4" name="未知"/>
            <p:cNvSpPr>
              <a:spLocks noEditPoints="1"/>
            </p:cNvSpPr>
            <p:nvPr/>
          </p:nvSpPr>
          <p:spPr bwMode="auto">
            <a:xfrm>
              <a:off x="2716" y="1011"/>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5" name="未知"/>
            <p:cNvSpPr>
              <a:spLocks noEditPoints="1"/>
            </p:cNvSpPr>
            <p:nvPr/>
          </p:nvSpPr>
          <p:spPr bwMode="auto">
            <a:xfrm>
              <a:off x="2716" y="1415"/>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6" name="未知"/>
            <p:cNvSpPr>
              <a:spLocks noEditPoints="1"/>
            </p:cNvSpPr>
            <p:nvPr/>
          </p:nvSpPr>
          <p:spPr bwMode="auto">
            <a:xfrm>
              <a:off x="2716" y="1820"/>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7" name="未知"/>
            <p:cNvSpPr>
              <a:spLocks noEditPoints="1"/>
            </p:cNvSpPr>
            <p:nvPr/>
          </p:nvSpPr>
          <p:spPr bwMode="auto">
            <a:xfrm>
              <a:off x="2716" y="2224"/>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8" name="未知"/>
            <p:cNvSpPr>
              <a:spLocks noEditPoints="1"/>
            </p:cNvSpPr>
            <p:nvPr/>
          </p:nvSpPr>
          <p:spPr bwMode="auto">
            <a:xfrm>
              <a:off x="2716" y="2629"/>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49" name="未知"/>
            <p:cNvSpPr>
              <a:spLocks noEditPoints="1"/>
            </p:cNvSpPr>
            <p:nvPr/>
          </p:nvSpPr>
          <p:spPr bwMode="auto">
            <a:xfrm>
              <a:off x="2716" y="3033"/>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50" name="未知"/>
            <p:cNvSpPr>
              <a:spLocks noEditPoints="1"/>
            </p:cNvSpPr>
            <p:nvPr/>
          </p:nvSpPr>
          <p:spPr bwMode="auto">
            <a:xfrm>
              <a:off x="2716" y="3438"/>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51" name="未知"/>
            <p:cNvSpPr>
              <a:spLocks noEditPoints="1"/>
            </p:cNvSpPr>
            <p:nvPr/>
          </p:nvSpPr>
          <p:spPr bwMode="auto">
            <a:xfrm>
              <a:off x="2716" y="3842"/>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52" name="Rectangle 101"/>
            <p:cNvSpPr>
              <a:spLocks noChangeArrowheads="1"/>
            </p:cNvSpPr>
            <p:nvPr/>
          </p:nvSpPr>
          <p:spPr bwMode="auto">
            <a:xfrm>
              <a:off x="2716" y="4246"/>
              <a:ext cx="20" cy="5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53" name="Rectangle 102"/>
            <p:cNvSpPr>
              <a:spLocks noChangeArrowheads="1"/>
            </p:cNvSpPr>
            <p:nvPr/>
          </p:nvSpPr>
          <p:spPr bwMode="auto">
            <a:xfrm>
              <a:off x="3161" y="0"/>
              <a:ext cx="20" cy="10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54" name="未知"/>
            <p:cNvSpPr>
              <a:spLocks noEditPoints="1"/>
            </p:cNvSpPr>
            <p:nvPr/>
          </p:nvSpPr>
          <p:spPr bwMode="auto">
            <a:xfrm>
              <a:off x="3161" y="202"/>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55" name="未知"/>
            <p:cNvSpPr>
              <a:spLocks noEditPoints="1"/>
            </p:cNvSpPr>
            <p:nvPr/>
          </p:nvSpPr>
          <p:spPr bwMode="auto">
            <a:xfrm>
              <a:off x="3161" y="607"/>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56" name="未知"/>
            <p:cNvSpPr>
              <a:spLocks noEditPoints="1"/>
            </p:cNvSpPr>
            <p:nvPr/>
          </p:nvSpPr>
          <p:spPr bwMode="auto">
            <a:xfrm>
              <a:off x="3161" y="1011"/>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57" name="未知"/>
            <p:cNvSpPr>
              <a:spLocks noEditPoints="1"/>
            </p:cNvSpPr>
            <p:nvPr/>
          </p:nvSpPr>
          <p:spPr bwMode="auto">
            <a:xfrm>
              <a:off x="3161" y="1415"/>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58" name="未知"/>
            <p:cNvSpPr>
              <a:spLocks noEditPoints="1"/>
            </p:cNvSpPr>
            <p:nvPr/>
          </p:nvSpPr>
          <p:spPr bwMode="auto">
            <a:xfrm>
              <a:off x="3161" y="1820"/>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59" name="未知"/>
            <p:cNvSpPr>
              <a:spLocks noEditPoints="1"/>
            </p:cNvSpPr>
            <p:nvPr/>
          </p:nvSpPr>
          <p:spPr bwMode="auto">
            <a:xfrm>
              <a:off x="3161" y="2224"/>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0" name="未知"/>
            <p:cNvSpPr>
              <a:spLocks noEditPoints="1"/>
            </p:cNvSpPr>
            <p:nvPr/>
          </p:nvSpPr>
          <p:spPr bwMode="auto">
            <a:xfrm>
              <a:off x="3161" y="2629"/>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1" name="未知"/>
            <p:cNvSpPr>
              <a:spLocks noEditPoints="1"/>
            </p:cNvSpPr>
            <p:nvPr/>
          </p:nvSpPr>
          <p:spPr bwMode="auto">
            <a:xfrm>
              <a:off x="3161" y="3033"/>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2" name="未知"/>
            <p:cNvSpPr>
              <a:spLocks noEditPoints="1"/>
            </p:cNvSpPr>
            <p:nvPr/>
          </p:nvSpPr>
          <p:spPr bwMode="auto">
            <a:xfrm>
              <a:off x="3161" y="3438"/>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3" name="未知"/>
            <p:cNvSpPr>
              <a:spLocks noEditPoints="1"/>
            </p:cNvSpPr>
            <p:nvPr/>
          </p:nvSpPr>
          <p:spPr bwMode="auto">
            <a:xfrm>
              <a:off x="3161" y="3842"/>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4" name="Rectangle 113"/>
            <p:cNvSpPr>
              <a:spLocks noChangeArrowheads="1"/>
            </p:cNvSpPr>
            <p:nvPr/>
          </p:nvSpPr>
          <p:spPr bwMode="auto">
            <a:xfrm>
              <a:off x="3161" y="4246"/>
              <a:ext cx="20" cy="5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5" name="Rectangle 114"/>
            <p:cNvSpPr>
              <a:spLocks noChangeArrowheads="1"/>
            </p:cNvSpPr>
            <p:nvPr/>
          </p:nvSpPr>
          <p:spPr bwMode="auto">
            <a:xfrm>
              <a:off x="3611" y="0"/>
              <a:ext cx="20" cy="10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6" name="未知"/>
            <p:cNvSpPr>
              <a:spLocks noEditPoints="1"/>
            </p:cNvSpPr>
            <p:nvPr/>
          </p:nvSpPr>
          <p:spPr bwMode="auto">
            <a:xfrm>
              <a:off x="3611" y="202"/>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7" name="未知"/>
            <p:cNvSpPr>
              <a:spLocks noEditPoints="1"/>
            </p:cNvSpPr>
            <p:nvPr/>
          </p:nvSpPr>
          <p:spPr bwMode="auto">
            <a:xfrm>
              <a:off x="3611" y="607"/>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8" name="未知"/>
            <p:cNvSpPr>
              <a:spLocks noEditPoints="1"/>
            </p:cNvSpPr>
            <p:nvPr/>
          </p:nvSpPr>
          <p:spPr bwMode="auto">
            <a:xfrm>
              <a:off x="3611" y="1011"/>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69" name="未知"/>
            <p:cNvSpPr>
              <a:spLocks noEditPoints="1"/>
            </p:cNvSpPr>
            <p:nvPr/>
          </p:nvSpPr>
          <p:spPr bwMode="auto">
            <a:xfrm>
              <a:off x="3611" y="1415"/>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70" name="未知"/>
            <p:cNvSpPr>
              <a:spLocks noEditPoints="1"/>
            </p:cNvSpPr>
            <p:nvPr/>
          </p:nvSpPr>
          <p:spPr bwMode="auto">
            <a:xfrm>
              <a:off x="3611" y="1820"/>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71" name="未知"/>
            <p:cNvSpPr>
              <a:spLocks noEditPoints="1"/>
            </p:cNvSpPr>
            <p:nvPr/>
          </p:nvSpPr>
          <p:spPr bwMode="auto">
            <a:xfrm>
              <a:off x="3611" y="2224"/>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72" name="未知"/>
            <p:cNvSpPr>
              <a:spLocks noEditPoints="1"/>
            </p:cNvSpPr>
            <p:nvPr/>
          </p:nvSpPr>
          <p:spPr bwMode="auto">
            <a:xfrm>
              <a:off x="3611" y="2629"/>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73" name="未知"/>
            <p:cNvSpPr>
              <a:spLocks noEditPoints="1"/>
            </p:cNvSpPr>
            <p:nvPr/>
          </p:nvSpPr>
          <p:spPr bwMode="auto">
            <a:xfrm>
              <a:off x="3611" y="3033"/>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74" name="未知"/>
            <p:cNvSpPr>
              <a:spLocks noEditPoints="1"/>
            </p:cNvSpPr>
            <p:nvPr/>
          </p:nvSpPr>
          <p:spPr bwMode="auto">
            <a:xfrm>
              <a:off x="3611" y="3438"/>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75" name="未知"/>
            <p:cNvSpPr>
              <a:spLocks noEditPoints="1"/>
            </p:cNvSpPr>
            <p:nvPr/>
          </p:nvSpPr>
          <p:spPr bwMode="auto">
            <a:xfrm>
              <a:off x="3611" y="3842"/>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76" name="Rectangle 125"/>
            <p:cNvSpPr>
              <a:spLocks noChangeArrowheads="1"/>
            </p:cNvSpPr>
            <p:nvPr/>
          </p:nvSpPr>
          <p:spPr bwMode="auto">
            <a:xfrm>
              <a:off x="3611" y="4246"/>
              <a:ext cx="20" cy="5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77" name="Rectangle 126"/>
            <p:cNvSpPr>
              <a:spLocks noChangeArrowheads="1"/>
            </p:cNvSpPr>
            <p:nvPr/>
          </p:nvSpPr>
          <p:spPr bwMode="auto">
            <a:xfrm>
              <a:off x="4056" y="0"/>
              <a:ext cx="20" cy="10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78" name="未知"/>
            <p:cNvSpPr>
              <a:spLocks noEditPoints="1"/>
            </p:cNvSpPr>
            <p:nvPr/>
          </p:nvSpPr>
          <p:spPr bwMode="auto">
            <a:xfrm>
              <a:off x="4056" y="202"/>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79" name="未知"/>
            <p:cNvSpPr>
              <a:spLocks noEditPoints="1"/>
            </p:cNvSpPr>
            <p:nvPr/>
          </p:nvSpPr>
          <p:spPr bwMode="auto">
            <a:xfrm>
              <a:off x="4056" y="607"/>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80" name="未知"/>
            <p:cNvSpPr>
              <a:spLocks noEditPoints="1"/>
            </p:cNvSpPr>
            <p:nvPr/>
          </p:nvSpPr>
          <p:spPr bwMode="auto">
            <a:xfrm>
              <a:off x="4056" y="1011"/>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81" name="未知"/>
            <p:cNvSpPr>
              <a:spLocks noEditPoints="1"/>
            </p:cNvSpPr>
            <p:nvPr/>
          </p:nvSpPr>
          <p:spPr bwMode="auto">
            <a:xfrm>
              <a:off x="4056" y="1415"/>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82" name="未知"/>
            <p:cNvSpPr>
              <a:spLocks noEditPoints="1"/>
            </p:cNvSpPr>
            <p:nvPr/>
          </p:nvSpPr>
          <p:spPr bwMode="auto">
            <a:xfrm>
              <a:off x="4056" y="1820"/>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83" name="未知"/>
            <p:cNvSpPr>
              <a:spLocks noEditPoints="1"/>
            </p:cNvSpPr>
            <p:nvPr/>
          </p:nvSpPr>
          <p:spPr bwMode="auto">
            <a:xfrm>
              <a:off x="4056" y="2224"/>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84" name="未知"/>
            <p:cNvSpPr>
              <a:spLocks noEditPoints="1"/>
            </p:cNvSpPr>
            <p:nvPr/>
          </p:nvSpPr>
          <p:spPr bwMode="auto">
            <a:xfrm>
              <a:off x="4056" y="2629"/>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85" name="未知"/>
            <p:cNvSpPr>
              <a:spLocks noEditPoints="1"/>
            </p:cNvSpPr>
            <p:nvPr/>
          </p:nvSpPr>
          <p:spPr bwMode="auto">
            <a:xfrm>
              <a:off x="4056" y="3033"/>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86" name="未知"/>
            <p:cNvSpPr>
              <a:spLocks noEditPoints="1"/>
            </p:cNvSpPr>
            <p:nvPr/>
          </p:nvSpPr>
          <p:spPr bwMode="auto">
            <a:xfrm>
              <a:off x="4056" y="3438"/>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87" name="未知"/>
            <p:cNvSpPr>
              <a:spLocks noEditPoints="1"/>
            </p:cNvSpPr>
            <p:nvPr/>
          </p:nvSpPr>
          <p:spPr bwMode="auto">
            <a:xfrm>
              <a:off x="4056" y="3842"/>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88" name="Rectangle 137"/>
            <p:cNvSpPr>
              <a:spLocks noChangeArrowheads="1"/>
            </p:cNvSpPr>
            <p:nvPr/>
          </p:nvSpPr>
          <p:spPr bwMode="auto">
            <a:xfrm>
              <a:off x="4056" y="4246"/>
              <a:ext cx="20" cy="5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89" name="Rectangle 138"/>
            <p:cNvSpPr>
              <a:spLocks noChangeArrowheads="1"/>
            </p:cNvSpPr>
            <p:nvPr/>
          </p:nvSpPr>
          <p:spPr bwMode="auto">
            <a:xfrm>
              <a:off x="4501" y="0"/>
              <a:ext cx="20" cy="10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90" name="未知"/>
            <p:cNvSpPr>
              <a:spLocks noEditPoints="1"/>
            </p:cNvSpPr>
            <p:nvPr/>
          </p:nvSpPr>
          <p:spPr bwMode="auto">
            <a:xfrm>
              <a:off x="4501" y="202"/>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91" name="未知"/>
            <p:cNvSpPr>
              <a:spLocks noEditPoints="1"/>
            </p:cNvSpPr>
            <p:nvPr/>
          </p:nvSpPr>
          <p:spPr bwMode="auto">
            <a:xfrm>
              <a:off x="4501" y="607"/>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92" name="未知"/>
            <p:cNvSpPr>
              <a:spLocks noEditPoints="1"/>
            </p:cNvSpPr>
            <p:nvPr/>
          </p:nvSpPr>
          <p:spPr bwMode="auto">
            <a:xfrm>
              <a:off x="4501" y="1011"/>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93" name="未知"/>
            <p:cNvSpPr>
              <a:spLocks noEditPoints="1"/>
            </p:cNvSpPr>
            <p:nvPr/>
          </p:nvSpPr>
          <p:spPr bwMode="auto">
            <a:xfrm>
              <a:off x="4501" y="1415"/>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94" name="未知"/>
            <p:cNvSpPr>
              <a:spLocks noEditPoints="1"/>
            </p:cNvSpPr>
            <p:nvPr/>
          </p:nvSpPr>
          <p:spPr bwMode="auto">
            <a:xfrm>
              <a:off x="4501" y="1820"/>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95" name="未知"/>
            <p:cNvSpPr>
              <a:spLocks noEditPoints="1"/>
            </p:cNvSpPr>
            <p:nvPr/>
          </p:nvSpPr>
          <p:spPr bwMode="auto">
            <a:xfrm>
              <a:off x="4501" y="2224"/>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96" name="未知"/>
            <p:cNvSpPr>
              <a:spLocks noEditPoints="1"/>
            </p:cNvSpPr>
            <p:nvPr/>
          </p:nvSpPr>
          <p:spPr bwMode="auto">
            <a:xfrm>
              <a:off x="4501" y="2629"/>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97" name="未知"/>
            <p:cNvSpPr>
              <a:spLocks noEditPoints="1"/>
            </p:cNvSpPr>
            <p:nvPr/>
          </p:nvSpPr>
          <p:spPr bwMode="auto">
            <a:xfrm>
              <a:off x="4501" y="3033"/>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98" name="未知"/>
            <p:cNvSpPr>
              <a:spLocks noEditPoints="1"/>
            </p:cNvSpPr>
            <p:nvPr/>
          </p:nvSpPr>
          <p:spPr bwMode="auto">
            <a:xfrm>
              <a:off x="4501" y="3438"/>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99" name="未知"/>
            <p:cNvSpPr>
              <a:spLocks noEditPoints="1"/>
            </p:cNvSpPr>
            <p:nvPr/>
          </p:nvSpPr>
          <p:spPr bwMode="auto">
            <a:xfrm>
              <a:off x="4501" y="3842"/>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00" name="Rectangle 149"/>
            <p:cNvSpPr>
              <a:spLocks noChangeArrowheads="1"/>
            </p:cNvSpPr>
            <p:nvPr/>
          </p:nvSpPr>
          <p:spPr bwMode="auto">
            <a:xfrm>
              <a:off x="4501" y="4246"/>
              <a:ext cx="20" cy="5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01" name="Rectangle 150"/>
            <p:cNvSpPr>
              <a:spLocks noChangeArrowheads="1"/>
            </p:cNvSpPr>
            <p:nvPr/>
          </p:nvSpPr>
          <p:spPr bwMode="auto">
            <a:xfrm>
              <a:off x="4951" y="0"/>
              <a:ext cx="20" cy="10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02" name="未知"/>
            <p:cNvSpPr>
              <a:spLocks noEditPoints="1"/>
            </p:cNvSpPr>
            <p:nvPr/>
          </p:nvSpPr>
          <p:spPr bwMode="auto">
            <a:xfrm>
              <a:off x="4951" y="202"/>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03" name="未知"/>
            <p:cNvSpPr>
              <a:spLocks noEditPoints="1"/>
            </p:cNvSpPr>
            <p:nvPr/>
          </p:nvSpPr>
          <p:spPr bwMode="auto">
            <a:xfrm>
              <a:off x="4951" y="607"/>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04" name="未知"/>
            <p:cNvSpPr>
              <a:spLocks noEditPoints="1"/>
            </p:cNvSpPr>
            <p:nvPr/>
          </p:nvSpPr>
          <p:spPr bwMode="auto">
            <a:xfrm>
              <a:off x="4951" y="1011"/>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05" name="未知"/>
            <p:cNvSpPr>
              <a:spLocks noEditPoints="1"/>
            </p:cNvSpPr>
            <p:nvPr/>
          </p:nvSpPr>
          <p:spPr bwMode="auto">
            <a:xfrm>
              <a:off x="4951" y="1415"/>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06" name="未知"/>
            <p:cNvSpPr>
              <a:spLocks noEditPoints="1"/>
            </p:cNvSpPr>
            <p:nvPr/>
          </p:nvSpPr>
          <p:spPr bwMode="auto">
            <a:xfrm>
              <a:off x="4951" y="1820"/>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07" name="未知"/>
            <p:cNvSpPr>
              <a:spLocks noEditPoints="1"/>
            </p:cNvSpPr>
            <p:nvPr/>
          </p:nvSpPr>
          <p:spPr bwMode="auto">
            <a:xfrm>
              <a:off x="4951" y="2224"/>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08" name="未知"/>
            <p:cNvSpPr>
              <a:spLocks noEditPoints="1"/>
            </p:cNvSpPr>
            <p:nvPr/>
          </p:nvSpPr>
          <p:spPr bwMode="auto">
            <a:xfrm>
              <a:off x="4951" y="2629"/>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09" name="未知"/>
            <p:cNvSpPr>
              <a:spLocks noEditPoints="1"/>
            </p:cNvSpPr>
            <p:nvPr/>
          </p:nvSpPr>
          <p:spPr bwMode="auto">
            <a:xfrm>
              <a:off x="4951" y="3033"/>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10" name="未知"/>
            <p:cNvSpPr>
              <a:spLocks noEditPoints="1"/>
            </p:cNvSpPr>
            <p:nvPr/>
          </p:nvSpPr>
          <p:spPr bwMode="auto">
            <a:xfrm>
              <a:off x="4951" y="3438"/>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11" name="未知"/>
            <p:cNvSpPr>
              <a:spLocks noEditPoints="1"/>
            </p:cNvSpPr>
            <p:nvPr/>
          </p:nvSpPr>
          <p:spPr bwMode="auto">
            <a:xfrm>
              <a:off x="4951" y="3842"/>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12" name="Rectangle 161"/>
            <p:cNvSpPr>
              <a:spLocks noChangeArrowheads="1"/>
            </p:cNvSpPr>
            <p:nvPr/>
          </p:nvSpPr>
          <p:spPr bwMode="auto">
            <a:xfrm>
              <a:off x="4951" y="4246"/>
              <a:ext cx="20" cy="51"/>
            </a:xfrm>
            <a:prstGeom prst="rect">
              <a:avLst/>
            </a:prstGeom>
            <a:solidFill>
              <a:schemeClr val="bg2">
                <a:alpha val="50000"/>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13" name="未知"/>
            <p:cNvSpPr/>
            <p:nvPr/>
          </p:nvSpPr>
          <p:spPr bwMode="auto">
            <a:xfrm>
              <a:off x="0" y="3281"/>
              <a:ext cx="20" cy="10"/>
            </a:xfrm>
            <a:custGeom>
              <a:avLst/>
              <a:gdLst/>
              <a:ahLst/>
              <a:cxnLst>
                <a:cxn ang="0">
                  <a:pos x="0" y="1"/>
                </a:cxn>
                <a:cxn ang="0">
                  <a:pos x="0" y="1"/>
                </a:cxn>
              </a:cxnLst>
              <a:rect l="0" t="0" r="r" b="b"/>
              <a:pathLst>
                <a:path w="4" h="2">
                  <a:moveTo>
                    <a:pt x="0" y="1"/>
                  </a:moveTo>
                  <a:cubicBezTo>
                    <a:pt x="1" y="2"/>
                    <a:pt x="4" y="0"/>
                    <a:pt x="0" y="1"/>
                  </a:cubicBezTo>
                  <a:close/>
                </a:path>
              </a:pathLst>
            </a:custGeom>
            <a:solidFill>
              <a:schemeClr val="bg2">
                <a:alpha val="50000"/>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8197" name="Group 168"/>
          <p:cNvGrpSpPr/>
          <p:nvPr/>
        </p:nvGrpSpPr>
        <p:grpSpPr>
          <a:xfrm>
            <a:off x="152400" y="4724400"/>
            <a:ext cx="1685925" cy="1557338"/>
            <a:chOff x="0" y="0"/>
            <a:chExt cx="1062" cy="981"/>
          </a:xfrm>
        </p:grpSpPr>
        <p:sp>
          <p:nvSpPr>
            <p:cNvPr id="415" name="未知"/>
            <p:cNvSpPr/>
            <p:nvPr/>
          </p:nvSpPr>
          <p:spPr bwMode="auto">
            <a:xfrm>
              <a:off x="25" y="0"/>
              <a:ext cx="207" cy="81"/>
            </a:xfrm>
            <a:custGeom>
              <a:avLst/>
              <a:gdLst/>
              <a:ahLst/>
              <a:cxnLst>
                <a:cxn ang="0">
                  <a:pos x="30" y="12"/>
                </a:cxn>
                <a:cxn ang="0">
                  <a:pos x="37" y="10"/>
                </a:cxn>
                <a:cxn ang="0">
                  <a:pos x="38" y="9"/>
                </a:cxn>
                <a:cxn ang="0">
                  <a:pos x="31" y="1"/>
                </a:cxn>
                <a:cxn ang="0">
                  <a:pos x="8" y="11"/>
                </a:cxn>
                <a:cxn ang="0">
                  <a:pos x="30" y="12"/>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folHlink"/>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16" name="未知"/>
            <p:cNvSpPr>
              <a:spLocks noEditPoints="1"/>
            </p:cNvSpPr>
            <p:nvPr/>
          </p:nvSpPr>
          <p:spPr bwMode="auto">
            <a:xfrm>
              <a:off x="0" y="5"/>
              <a:ext cx="1062" cy="976"/>
            </a:xfrm>
            <a:custGeom>
              <a:avLst/>
              <a:gdLst/>
              <a:ahLst/>
              <a:cxnLst>
                <a:cxn ang="0">
                  <a:pos x="163" y="155"/>
                </a:cxn>
                <a:cxn ang="0">
                  <a:pos x="152" y="125"/>
                </a:cxn>
                <a:cxn ang="0">
                  <a:pos x="142" y="99"/>
                </a:cxn>
                <a:cxn ang="0">
                  <a:pos x="165" y="93"/>
                </a:cxn>
                <a:cxn ang="0">
                  <a:pos x="146" y="82"/>
                </a:cxn>
                <a:cxn ang="0">
                  <a:pos x="157" y="83"/>
                </a:cxn>
                <a:cxn ang="0">
                  <a:pos x="157" y="77"/>
                </a:cxn>
                <a:cxn ang="0">
                  <a:pos x="135" y="78"/>
                </a:cxn>
                <a:cxn ang="0">
                  <a:pos x="128" y="125"/>
                </a:cxn>
                <a:cxn ang="0">
                  <a:pos x="124" y="84"/>
                </a:cxn>
                <a:cxn ang="0">
                  <a:pos x="118" y="67"/>
                </a:cxn>
                <a:cxn ang="0">
                  <a:pos x="124" y="51"/>
                </a:cxn>
                <a:cxn ang="0">
                  <a:pos x="121" y="37"/>
                </a:cxn>
                <a:cxn ang="0">
                  <a:pos x="119" y="24"/>
                </a:cxn>
                <a:cxn ang="0">
                  <a:pos x="132" y="39"/>
                </a:cxn>
                <a:cxn ang="0">
                  <a:pos x="149" y="18"/>
                </a:cxn>
                <a:cxn ang="0">
                  <a:pos x="147" y="36"/>
                </a:cxn>
                <a:cxn ang="0">
                  <a:pos x="143" y="48"/>
                </a:cxn>
                <a:cxn ang="0">
                  <a:pos x="144" y="67"/>
                </a:cxn>
                <a:cxn ang="0">
                  <a:pos x="199" y="29"/>
                </a:cxn>
                <a:cxn ang="0">
                  <a:pos x="90" y="1"/>
                </a:cxn>
                <a:cxn ang="0">
                  <a:pos x="56" y="8"/>
                </a:cxn>
                <a:cxn ang="0">
                  <a:pos x="85" y="12"/>
                </a:cxn>
                <a:cxn ang="0">
                  <a:pos x="60" y="22"/>
                </a:cxn>
                <a:cxn ang="0">
                  <a:pos x="58" y="29"/>
                </a:cxn>
                <a:cxn ang="0">
                  <a:pos x="38" y="17"/>
                </a:cxn>
                <a:cxn ang="0">
                  <a:pos x="13" y="115"/>
                </a:cxn>
                <a:cxn ang="0">
                  <a:pos x="61" y="146"/>
                </a:cxn>
                <a:cxn ang="0">
                  <a:pos x="45" y="133"/>
                </a:cxn>
                <a:cxn ang="0">
                  <a:pos x="35" y="145"/>
                </a:cxn>
                <a:cxn ang="0">
                  <a:pos x="32" y="128"/>
                </a:cxn>
                <a:cxn ang="0">
                  <a:pos x="46" y="86"/>
                </a:cxn>
                <a:cxn ang="0">
                  <a:pos x="67" y="83"/>
                </a:cxn>
                <a:cxn ang="0">
                  <a:pos x="71" y="95"/>
                </a:cxn>
                <a:cxn ang="0">
                  <a:pos x="61" y="121"/>
                </a:cxn>
                <a:cxn ang="0">
                  <a:pos x="91" y="180"/>
                </a:cxn>
                <a:cxn ang="0">
                  <a:pos x="186" y="166"/>
                </a:cxn>
                <a:cxn ang="0">
                  <a:pos x="182" y="66"/>
                </a:cxn>
                <a:cxn ang="0">
                  <a:pos x="165" y="60"/>
                </a:cxn>
                <a:cxn ang="0">
                  <a:pos x="113" y="61"/>
                </a:cxn>
                <a:cxn ang="0">
                  <a:pos x="108" y="87"/>
                </a:cxn>
                <a:cxn ang="0">
                  <a:pos x="114" y="50"/>
                </a:cxn>
                <a:cxn ang="0">
                  <a:pos x="89" y="26"/>
                </a:cxn>
                <a:cxn ang="0">
                  <a:pos x="105" y="35"/>
                </a:cxn>
                <a:cxn ang="0">
                  <a:pos x="61" y="72"/>
                </a:cxn>
                <a:cxn ang="0">
                  <a:pos x="24" y="37"/>
                </a:cxn>
                <a:cxn ang="0">
                  <a:pos x="68" y="40"/>
                </a:cxn>
                <a:cxn ang="0">
                  <a:pos x="79" y="40"/>
                </a:cxn>
                <a:cxn ang="0">
                  <a:pos x="108" y="45"/>
                </a:cxn>
                <a:cxn ang="0">
                  <a:pos x="99" y="93"/>
                </a:cxn>
                <a:cxn ang="0">
                  <a:pos x="93" y="51"/>
                </a:cxn>
                <a:cxn ang="0">
                  <a:pos x="61" y="72"/>
                </a:cxn>
                <a:cxn ang="0">
                  <a:pos x="80" y="82"/>
                </a:cxn>
                <a:cxn ang="0">
                  <a:pos x="88" y="58"/>
                </a:cxn>
                <a:cxn ang="0">
                  <a:pos x="102" y="145"/>
                </a:cxn>
                <a:cxn ang="0">
                  <a:pos x="82" y="96"/>
                </a:cxn>
                <a:cxn ang="0">
                  <a:pos x="117" y="106"/>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folHlink"/>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17" name="未知"/>
            <p:cNvSpPr/>
            <p:nvPr/>
          </p:nvSpPr>
          <p:spPr bwMode="auto">
            <a:xfrm>
              <a:off x="252" y="470"/>
              <a:ext cx="86" cy="102"/>
            </a:xfrm>
            <a:custGeom>
              <a:avLst/>
              <a:gdLst/>
              <a:ahLst/>
              <a:cxnLst>
                <a:cxn ang="0">
                  <a:pos x="14" y="5"/>
                </a:cxn>
                <a:cxn ang="0">
                  <a:pos x="9" y="20"/>
                </a:cxn>
                <a:cxn ang="0">
                  <a:pos x="14" y="5"/>
                </a:cxn>
              </a:cxnLst>
              <a:rect l="0" t="0" r="r" b="b"/>
              <a:pathLst>
                <a:path w="17" h="20">
                  <a:moveTo>
                    <a:pt x="14" y="5"/>
                  </a:moveTo>
                  <a:cubicBezTo>
                    <a:pt x="13" y="0"/>
                    <a:pt x="0" y="8"/>
                    <a:pt x="9" y="20"/>
                  </a:cubicBezTo>
                  <a:cubicBezTo>
                    <a:pt x="9" y="20"/>
                    <a:pt x="17" y="17"/>
                    <a:pt x="14" y="5"/>
                  </a:cubicBezTo>
                  <a:close/>
                </a:path>
              </a:pathLst>
            </a:custGeom>
            <a:solidFill>
              <a:schemeClr val="folHlink"/>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18" name="未知"/>
            <p:cNvSpPr/>
            <p:nvPr/>
          </p:nvSpPr>
          <p:spPr bwMode="auto">
            <a:xfrm>
              <a:off x="171" y="511"/>
              <a:ext cx="76" cy="136"/>
            </a:xfrm>
            <a:custGeom>
              <a:avLst/>
              <a:gdLst/>
              <a:ahLst/>
              <a:cxnLst>
                <a:cxn ang="0">
                  <a:pos x="7" y="10"/>
                </a:cxn>
                <a:cxn ang="0">
                  <a:pos x="4" y="25"/>
                </a:cxn>
                <a:cxn ang="0">
                  <a:pos x="15" y="16"/>
                </a:cxn>
                <a:cxn ang="0">
                  <a:pos x="13" y="8"/>
                </a:cxn>
                <a:cxn ang="0">
                  <a:pos x="7" y="10"/>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folHlink"/>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19" name="未知"/>
            <p:cNvSpPr/>
            <p:nvPr/>
          </p:nvSpPr>
          <p:spPr bwMode="auto">
            <a:xfrm>
              <a:off x="126" y="238"/>
              <a:ext cx="243" cy="116"/>
            </a:xfrm>
            <a:custGeom>
              <a:avLst/>
              <a:gdLst/>
              <a:ahLst/>
              <a:cxnLst>
                <a:cxn ang="0">
                  <a:pos x="40" y="2"/>
                </a:cxn>
                <a:cxn ang="0">
                  <a:pos x="9" y="1"/>
                </a:cxn>
                <a:cxn ang="0">
                  <a:pos x="1" y="9"/>
                </a:cxn>
                <a:cxn ang="0">
                  <a:pos x="22" y="21"/>
                </a:cxn>
                <a:cxn ang="0">
                  <a:pos x="34" y="20"/>
                </a:cxn>
                <a:cxn ang="0">
                  <a:pos x="40" y="19"/>
                </a:cxn>
                <a:cxn ang="0">
                  <a:pos x="40" y="2"/>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folHlink"/>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20" name="未知"/>
            <p:cNvSpPr/>
            <p:nvPr/>
          </p:nvSpPr>
          <p:spPr bwMode="auto">
            <a:xfrm>
              <a:off x="404" y="561"/>
              <a:ext cx="177" cy="187"/>
            </a:xfrm>
            <a:custGeom>
              <a:avLst/>
              <a:gdLst/>
              <a:ahLst/>
              <a:cxnLst>
                <a:cxn ang="0">
                  <a:pos x="24" y="2"/>
                </a:cxn>
                <a:cxn ang="0">
                  <a:pos x="11" y="2"/>
                </a:cxn>
                <a:cxn ang="0">
                  <a:pos x="4" y="20"/>
                </a:cxn>
                <a:cxn ang="0">
                  <a:pos x="28" y="22"/>
                </a:cxn>
                <a:cxn ang="0">
                  <a:pos x="24" y="2"/>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folHlink"/>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21" name="未知"/>
            <p:cNvSpPr/>
            <p:nvPr/>
          </p:nvSpPr>
          <p:spPr bwMode="auto">
            <a:xfrm>
              <a:off x="809" y="374"/>
              <a:ext cx="177" cy="36"/>
            </a:xfrm>
            <a:custGeom>
              <a:avLst/>
              <a:gdLst/>
              <a:ahLst/>
              <a:cxnLst>
                <a:cxn ang="0">
                  <a:pos x="5" y="0"/>
                </a:cxn>
                <a:cxn ang="0">
                  <a:pos x="14" y="5"/>
                </a:cxn>
                <a:cxn ang="0">
                  <a:pos x="5" y="0"/>
                </a:cxn>
              </a:cxnLst>
              <a:rect l="0" t="0" r="r" b="b"/>
              <a:pathLst>
                <a:path w="35" h="7">
                  <a:moveTo>
                    <a:pt x="5" y="0"/>
                  </a:moveTo>
                  <a:cubicBezTo>
                    <a:pt x="0" y="0"/>
                    <a:pt x="7" y="7"/>
                    <a:pt x="14" y="5"/>
                  </a:cubicBezTo>
                  <a:cubicBezTo>
                    <a:pt x="35" y="1"/>
                    <a:pt x="5" y="0"/>
                    <a:pt x="5" y="0"/>
                  </a:cubicBezTo>
                  <a:close/>
                </a:path>
              </a:pathLst>
            </a:custGeom>
            <a:solidFill>
              <a:schemeClr val="folHlink"/>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22" name="未知"/>
            <p:cNvSpPr/>
            <p:nvPr/>
          </p:nvSpPr>
          <p:spPr bwMode="auto">
            <a:xfrm>
              <a:off x="869" y="369"/>
              <a:ext cx="137" cy="81"/>
            </a:xfrm>
            <a:custGeom>
              <a:avLst/>
              <a:gdLst/>
              <a:ahLst/>
              <a:cxnLst>
                <a:cxn ang="0">
                  <a:pos x="7" y="13"/>
                </a:cxn>
                <a:cxn ang="0">
                  <a:pos x="25" y="6"/>
                </a:cxn>
                <a:cxn ang="0">
                  <a:pos x="17" y="1"/>
                </a:cxn>
                <a:cxn ang="0">
                  <a:pos x="7" y="11"/>
                </a:cxn>
                <a:cxn ang="0">
                  <a:pos x="7" y="13"/>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folHlink"/>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23" name="未知"/>
            <p:cNvSpPr/>
            <p:nvPr/>
          </p:nvSpPr>
          <p:spPr bwMode="auto">
            <a:xfrm>
              <a:off x="864" y="420"/>
              <a:ext cx="177" cy="86"/>
            </a:xfrm>
            <a:custGeom>
              <a:avLst/>
              <a:gdLst/>
              <a:ahLst/>
              <a:cxnLst>
                <a:cxn ang="0">
                  <a:pos x="25" y="6"/>
                </a:cxn>
                <a:cxn ang="0">
                  <a:pos x="8" y="10"/>
                </a:cxn>
                <a:cxn ang="0">
                  <a:pos x="6" y="13"/>
                </a:cxn>
                <a:cxn ang="0">
                  <a:pos x="27" y="12"/>
                </a:cxn>
                <a:cxn ang="0">
                  <a:pos x="25" y="6"/>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folHlink"/>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24" name="未知"/>
            <p:cNvSpPr/>
            <p:nvPr/>
          </p:nvSpPr>
          <p:spPr bwMode="auto">
            <a:xfrm>
              <a:off x="748" y="501"/>
              <a:ext cx="248" cy="60"/>
            </a:xfrm>
            <a:custGeom>
              <a:avLst/>
              <a:gdLst/>
              <a:ahLst/>
              <a:cxnLst>
                <a:cxn ang="0">
                  <a:pos x="40" y="3"/>
                </a:cxn>
                <a:cxn ang="0">
                  <a:pos x="29" y="1"/>
                </a:cxn>
                <a:cxn ang="0">
                  <a:pos x="7" y="0"/>
                </a:cxn>
                <a:cxn ang="0">
                  <a:pos x="2" y="5"/>
                </a:cxn>
                <a:cxn ang="0">
                  <a:pos x="20" y="8"/>
                </a:cxn>
                <a:cxn ang="0">
                  <a:pos x="41" y="8"/>
                </a:cxn>
                <a:cxn ang="0">
                  <a:pos x="40" y="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folHlink"/>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25" name="未知"/>
            <p:cNvSpPr/>
            <p:nvPr/>
          </p:nvSpPr>
          <p:spPr bwMode="auto">
            <a:xfrm>
              <a:off x="773" y="556"/>
              <a:ext cx="203" cy="56"/>
            </a:xfrm>
            <a:custGeom>
              <a:avLst/>
              <a:gdLst/>
              <a:ahLst/>
              <a:cxnLst>
                <a:cxn ang="0">
                  <a:pos x="37" y="2"/>
                </a:cxn>
                <a:cxn ang="0">
                  <a:pos x="26" y="4"/>
                </a:cxn>
                <a:cxn ang="0">
                  <a:pos x="13" y="3"/>
                </a:cxn>
                <a:cxn ang="0">
                  <a:pos x="1" y="2"/>
                </a:cxn>
                <a:cxn ang="0">
                  <a:pos x="35" y="8"/>
                </a:cxn>
                <a:cxn ang="0">
                  <a:pos x="37" y="2"/>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folHlink"/>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26" name="未知"/>
            <p:cNvSpPr/>
            <p:nvPr/>
          </p:nvSpPr>
          <p:spPr bwMode="auto">
            <a:xfrm>
              <a:off x="763" y="602"/>
              <a:ext cx="207" cy="172"/>
            </a:xfrm>
            <a:custGeom>
              <a:avLst/>
              <a:gdLst/>
              <a:ahLst/>
              <a:cxnLst>
                <a:cxn ang="0">
                  <a:pos x="28" y="9"/>
                </a:cxn>
                <a:cxn ang="0">
                  <a:pos x="13" y="6"/>
                </a:cxn>
                <a:cxn ang="0">
                  <a:pos x="4" y="15"/>
                </a:cxn>
                <a:cxn ang="0">
                  <a:pos x="1" y="19"/>
                </a:cxn>
                <a:cxn ang="0">
                  <a:pos x="9" y="19"/>
                </a:cxn>
                <a:cxn ang="0">
                  <a:pos x="17" y="27"/>
                </a:cxn>
                <a:cxn ang="0">
                  <a:pos x="21" y="30"/>
                </a:cxn>
                <a:cxn ang="0">
                  <a:pos x="29" y="19"/>
                </a:cxn>
                <a:cxn ang="0">
                  <a:pos x="39" y="19"/>
                </a:cxn>
                <a:cxn ang="0">
                  <a:pos x="28" y="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folHlink"/>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27" name="未知"/>
            <p:cNvSpPr/>
            <p:nvPr/>
          </p:nvSpPr>
          <p:spPr bwMode="auto">
            <a:xfrm>
              <a:off x="900" y="521"/>
              <a:ext cx="126" cy="318"/>
            </a:xfrm>
            <a:custGeom>
              <a:avLst/>
              <a:gdLst/>
              <a:ahLst/>
              <a:cxnLst>
                <a:cxn ang="0">
                  <a:pos x="22" y="2"/>
                </a:cxn>
                <a:cxn ang="0">
                  <a:pos x="18" y="17"/>
                </a:cxn>
                <a:cxn ang="0">
                  <a:pos x="7" y="20"/>
                </a:cxn>
                <a:cxn ang="0">
                  <a:pos x="7" y="23"/>
                </a:cxn>
                <a:cxn ang="0">
                  <a:pos x="17" y="34"/>
                </a:cxn>
                <a:cxn ang="0">
                  <a:pos x="12" y="45"/>
                </a:cxn>
                <a:cxn ang="0">
                  <a:pos x="0" y="55"/>
                </a:cxn>
                <a:cxn ang="0">
                  <a:pos x="5" y="58"/>
                </a:cxn>
                <a:cxn ang="0">
                  <a:pos x="16" y="62"/>
                </a:cxn>
                <a:cxn ang="0">
                  <a:pos x="23" y="57"/>
                </a:cxn>
                <a:cxn ang="0">
                  <a:pos x="25" y="14"/>
                </a:cxn>
                <a:cxn ang="0">
                  <a:pos x="25" y="2"/>
                </a:cxn>
                <a:cxn ang="0">
                  <a:pos x="22" y="2"/>
                </a:cxn>
              </a:cxnLst>
              <a:rect l="0" t="0" r="r" b="b"/>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folHlink"/>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211" name="Rectangle 163"/>
          <p:cNvSpPr>
            <a:spLocks noGrp="1" noRot="1" noChangeArrowheads="1"/>
          </p:cNvSpPr>
          <p:nvPr>
            <p:ph type="ctrTitle"/>
          </p:nvPr>
        </p:nvSpPr>
        <p:spPr>
          <a:xfrm>
            <a:off x="685800" y="2057400"/>
            <a:ext cx="7772400" cy="1143000"/>
          </a:xfrm>
        </p:spPr>
        <p:txBody>
          <a:bodyPr/>
          <a:lstStyle>
            <a:lvl1pPr>
              <a:defRPr/>
            </a:lvl1pPr>
          </a:lstStyle>
          <a:p>
            <a:r>
              <a:rPr lang="zh-CN"/>
              <a:t>单击此处编辑母版标题样式</a:t>
            </a:r>
            <a:endParaRPr lang="zh-CN"/>
          </a:p>
        </p:txBody>
      </p:sp>
      <p:sp>
        <p:nvSpPr>
          <p:cNvPr id="2215" name="Rectangle 167"/>
          <p:cNvSpPr>
            <a:spLocks noGrp="1" noRot="1" noChangeArrowheads="1"/>
          </p:cNvSpPr>
          <p:nvPr>
            <p:ph type="subTitle" idx="1"/>
          </p:nvPr>
        </p:nvSpPr>
        <p:spPr>
          <a:xfrm>
            <a:off x="1371600" y="3505200"/>
            <a:ext cx="6400800" cy="1752600"/>
          </a:xfrm>
        </p:spPr>
        <p:txBody>
          <a:bodyPr/>
          <a:lstStyle>
            <a:lvl1pPr marL="0" indent="0" algn="ctr">
              <a:buFont typeface="Wingdings" panose="05000000000000000000" pitchFamily="2" charset="2"/>
              <a:buNone/>
              <a:defRPr/>
            </a:lvl1pPr>
          </a:lstStyle>
          <a:p>
            <a:r>
              <a:rPr lang="zh-CN"/>
              <a:t>单击此处编辑母版副标题样式</a:t>
            </a:r>
            <a:endParaRPr lang="zh-CN"/>
          </a:p>
        </p:txBody>
      </p:sp>
      <p:sp>
        <p:nvSpPr>
          <p:cNvPr id="428" name="Rectangle 164"/>
          <p:cNvSpPr>
            <a:spLocks noGrp="1" noChangeArrowheads="1"/>
          </p:cNvSpPr>
          <p:nvPr>
            <p:ph type="dt" sz="half" idx="2"/>
          </p:nvPr>
        </p:nvSpPr>
        <p:spPr bwMode="auto">
          <a:xfrm>
            <a:off x="301625" y="6248400"/>
            <a:ext cx="2289175"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429" name="Rectangle 165"/>
          <p:cNvSpPr>
            <a:spLocks noGrp="1" noChangeArrowheads="1"/>
          </p:cNvSpPr>
          <p:nvPr>
            <p:ph type="ftr" sz="quarter" idx="3"/>
          </p:nvPr>
        </p:nvSpPr>
        <p:spPr bwMode="auto">
          <a:xfrm>
            <a:off x="3124200" y="6248400"/>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430" name="Rectangle 166"/>
          <p:cNvSpPr>
            <a:spLocks noGrp="1" noChangeArrowheads="1"/>
          </p:cNvSpPr>
          <p:nvPr>
            <p:ph type="sldNum" sz="quarter" idx="4"/>
          </p:nvPr>
        </p:nvSpPr>
        <p:spPr bwMode="auto">
          <a:xfrm>
            <a:off x="6553200" y="6248400"/>
            <a:ext cx="2289175" cy="476250"/>
          </a:xfrm>
          <a:prstGeom prst="rect">
            <a:avLst/>
          </a:prstGeom>
          <a:ln>
            <a:miter lim="800000"/>
          </a:ln>
        </p:spPr>
        <p:txBody>
          <a:bodyPr vert="horz" wrap="square" lIns="91440" tIns="45720" rIns="91440" bIns="45720" numCol="1" anchor="t" anchorCtr="0" compatLnSpc="1"/>
          <a:p>
            <a:pPr algn="r" eaLnBrk="1" hangingPunct="1"/>
            <a:fld id="{9A0DB2DC-4C9A-4742-B13C-FB6460FD3503}" type="slidenum">
              <a:rPr lang="zh-CN" altLang="en-US" sz="1400" dirty="0"/>
            </a:fld>
            <a:endParaRPr lang="zh-CN" altLang="en-US" sz="1400"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Sp="0">
  <p:cSld name="标题和内容">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253" name="日期占位符 3"/>
          <p:cNvSpPr>
            <a:spLocks noGrp="1"/>
          </p:cNvSpPr>
          <p:nvPr>
            <p:ph type="dt" sz="half" idx="2"/>
          </p:nvPr>
        </p:nvSpPr>
        <p:spPr bwMode="auto">
          <a:xfrm>
            <a:off x="298450" y="6245225"/>
            <a:ext cx="2289175"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4" name="页脚占位符 4"/>
          <p:cNvSpPr>
            <a:spLocks noGrp="1"/>
          </p:cNvSpPr>
          <p:nvPr>
            <p:ph type="ftr" sz="quarter" idx="3"/>
          </p:nvPr>
        </p:nvSpPr>
        <p:spPr bwMode="auto">
          <a:xfrm>
            <a:off x="3121025"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5" name="灯片编号占位符 5"/>
          <p:cNvSpPr>
            <a:spLocks noGrp="1"/>
          </p:cNvSpPr>
          <p:nvPr>
            <p:ph type="sldNum" sz="quarter" idx="4"/>
          </p:nvPr>
        </p:nvSpPr>
        <p:spPr bwMode="auto">
          <a:xfrm>
            <a:off x="6550025" y="6245225"/>
            <a:ext cx="2289175" cy="476250"/>
          </a:xfrm>
          <a:prstGeom prst="rect">
            <a:avLst/>
          </a:prstGeom>
          <a:ln>
            <a:miter lim="800000"/>
          </a:ln>
        </p:spPr>
        <p:txBody>
          <a:bodyPr vert="horz" wrap="square" lIns="91440" tIns="45720" rIns="91440" bIns="45720" numCol="1" anchor="t" anchorCtr="0" compatLnSpc="1"/>
          <a:p>
            <a:pPr algn="r" eaLnBrk="1" hangingPunct="1"/>
            <a:fld id="{9A0DB2DC-4C9A-4742-B13C-FB6460FD3503}" type="slidenum">
              <a:rPr lang="zh-CN" altLang="en-US" sz="1400" dirty="0"/>
            </a:fld>
            <a:endParaRPr lang="zh-CN" altLang="en-US" sz="1400"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253" name="日期占位符 3"/>
          <p:cNvSpPr>
            <a:spLocks noGrp="1"/>
          </p:cNvSpPr>
          <p:nvPr>
            <p:ph type="dt" sz="half" idx="2"/>
          </p:nvPr>
        </p:nvSpPr>
        <p:spPr bwMode="auto">
          <a:xfrm>
            <a:off x="298450" y="6245225"/>
            <a:ext cx="2289175"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4" name="页脚占位符 4"/>
          <p:cNvSpPr>
            <a:spLocks noGrp="1"/>
          </p:cNvSpPr>
          <p:nvPr>
            <p:ph type="ftr" sz="quarter" idx="3"/>
          </p:nvPr>
        </p:nvSpPr>
        <p:spPr bwMode="auto">
          <a:xfrm>
            <a:off x="3121025"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5" name="灯片编号占位符 5"/>
          <p:cNvSpPr>
            <a:spLocks noGrp="1"/>
          </p:cNvSpPr>
          <p:nvPr>
            <p:ph type="sldNum" sz="quarter" idx="4"/>
          </p:nvPr>
        </p:nvSpPr>
        <p:spPr bwMode="auto">
          <a:xfrm>
            <a:off x="6550025" y="6245225"/>
            <a:ext cx="2289175" cy="476250"/>
          </a:xfrm>
          <a:prstGeom prst="rect">
            <a:avLst/>
          </a:prstGeom>
          <a:ln>
            <a:miter lim="800000"/>
          </a:ln>
        </p:spPr>
        <p:txBody>
          <a:bodyPr vert="horz" wrap="square" lIns="91440" tIns="45720" rIns="91440" bIns="45720" numCol="1" anchor="t" anchorCtr="0" compatLnSpc="1"/>
          <a:p>
            <a:pPr algn="r" eaLnBrk="1" hangingPunct="1"/>
            <a:fld id="{9A0DB2DC-4C9A-4742-B13C-FB6460FD3503}" type="slidenum">
              <a:rPr lang="zh-CN" altLang="en-US" sz="1400" dirty="0"/>
            </a:fld>
            <a:endParaRPr lang="zh-CN" altLang="en-US" sz="1400"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两栏内容">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4000500"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762500" y="1600200"/>
            <a:ext cx="4000500"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253" name="日期占位符 4"/>
          <p:cNvSpPr>
            <a:spLocks noGrp="1"/>
          </p:cNvSpPr>
          <p:nvPr>
            <p:ph type="dt" sz="half" idx="12"/>
          </p:nvPr>
        </p:nvSpPr>
        <p:spPr bwMode="auto">
          <a:xfrm>
            <a:off x="298450" y="6245225"/>
            <a:ext cx="2289175"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4" name="页脚占位符 5"/>
          <p:cNvSpPr>
            <a:spLocks noGrp="1"/>
          </p:cNvSpPr>
          <p:nvPr>
            <p:ph type="ftr" sz="quarter" idx="3"/>
          </p:nvPr>
        </p:nvSpPr>
        <p:spPr bwMode="auto">
          <a:xfrm>
            <a:off x="3121025"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5" name="灯片编号占位符 6"/>
          <p:cNvSpPr>
            <a:spLocks noGrp="1"/>
          </p:cNvSpPr>
          <p:nvPr>
            <p:ph type="sldNum" sz="quarter" idx="4"/>
          </p:nvPr>
        </p:nvSpPr>
        <p:spPr bwMode="auto">
          <a:xfrm>
            <a:off x="6550025" y="6245225"/>
            <a:ext cx="2289175" cy="476250"/>
          </a:xfrm>
          <a:prstGeom prst="rect">
            <a:avLst/>
          </a:prstGeom>
          <a:ln>
            <a:miter lim="800000"/>
          </a:ln>
        </p:spPr>
        <p:txBody>
          <a:bodyPr vert="horz" wrap="square" lIns="91440" tIns="45720" rIns="91440" bIns="45720" numCol="1" anchor="t" anchorCtr="0" compatLnSpc="1"/>
          <a:p>
            <a:pPr algn="r" eaLnBrk="1" hangingPunct="1"/>
            <a:fld id="{9A0DB2DC-4C9A-4742-B13C-FB6460FD3503}" type="slidenum">
              <a:rPr lang="zh-CN" altLang="en-US" sz="1400" dirty="0"/>
            </a:fld>
            <a:endParaRPr lang="zh-CN" altLang="en-US" sz="1400"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253" name="日期占位符 6"/>
          <p:cNvSpPr>
            <a:spLocks noGrp="1"/>
          </p:cNvSpPr>
          <p:nvPr>
            <p:ph type="dt" sz="half" idx="12"/>
          </p:nvPr>
        </p:nvSpPr>
        <p:spPr bwMode="auto">
          <a:xfrm>
            <a:off x="298450" y="6245225"/>
            <a:ext cx="2289175"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4" name="页脚占位符 7"/>
          <p:cNvSpPr>
            <a:spLocks noGrp="1"/>
          </p:cNvSpPr>
          <p:nvPr>
            <p:ph type="ftr" sz="quarter" idx="13"/>
          </p:nvPr>
        </p:nvSpPr>
        <p:spPr bwMode="auto">
          <a:xfrm>
            <a:off x="3121025"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5" name="灯片编号占位符 8"/>
          <p:cNvSpPr>
            <a:spLocks noGrp="1"/>
          </p:cNvSpPr>
          <p:nvPr>
            <p:ph type="sldNum" sz="quarter" idx="14"/>
          </p:nvPr>
        </p:nvSpPr>
        <p:spPr bwMode="auto">
          <a:xfrm>
            <a:off x="6550025" y="6245225"/>
            <a:ext cx="2289175" cy="476250"/>
          </a:xfrm>
          <a:prstGeom prst="rect">
            <a:avLst/>
          </a:prstGeom>
          <a:ln>
            <a:miter lim="800000"/>
          </a:ln>
        </p:spPr>
        <p:txBody>
          <a:bodyPr vert="horz" wrap="square" lIns="91440" tIns="45720" rIns="91440" bIns="45720" numCol="1" anchor="t" anchorCtr="0" compatLnSpc="1"/>
          <a:p>
            <a:pPr algn="r" eaLnBrk="1" hangingPunct="1"/>
            <a:fld id="{9A0DB2DC-4C9A-4742-B13C-FB6460FD3503}" type="slidenum">
              <a:rPr lang="zh-CN" altLang="en-US" sz="1400" dirty="0"/>
            </a:fld>
            <a:endParaRPr lang="zh-CN" altLang="en-US" sz="1400"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仅标题">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253" name="日期占位符 2"/>
          <p:cNvSpPr>
            <a:spLocks noGrp="1"/>
          </p:cNvSpPr>
          <p:nvPr>
            <p:ph type="dt" sz="half" idx="2"/>
          </p:nvPr>
        </p:nvSpPr>
        <p:spPr bwMode="auto">
          <a:xfrm>
            <a:off x="298450" y="6245225"/>
            <a:ext cx="2289175"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4" name="页脚占位符 3"/>
          <p:cNvSpPr>
            <a:spLocks noGrp="1"/>
          </p:cNvSpPr>
          <p:nvPr>
            <p:ph type="ftr" sz="quarter" idx="3"/>
          </p:nvPr>
        </p:nvSpPr>
        <p:spPr bwMode="auto">
          <a:xfrm>
            <a:off x="3121025"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5" name="灯片编号占位符 4"/>
          <p:cNvSpPr>
            <a:spLocks noGrp="1"/>
          </p:cNvSpPr>
          <p:nvPr>
            <p:ph type="sldNum" sz="quarter" idx="4"/>
          </p:nvPr>
        </p:nvSpPr>
        <p:spPr bwMode="auto">
          <a:xfrm>
            <a:off x="6550025" y="6245225"/>
            <a:ext cx="2289175" cy="476250"/>
          </a:xfrm>
          <a:prstGeom prst="rect">
            <a:avLst/>
          </a:prstGeom>
          <a:ln>
            <a:miter lim="800000"/>
          </a:ln>
        </p:spPr>
        <p:txBody>
          <a:bodyPr vert="horz" wrap="square" lIns="91440" tIns="45720" rIns="91440" bIns="45720" numCol="1" anchor="t" anchorCtr="0" compatLnSpc="1"/>
          <a:p>
            <a:pPr algn="r" eaLnBrk="1" hangingPunct="1"/>
            <a:fld id="{9A0DB2DC-4C9A-4742-B13C-FB6460FD3503}" type="slidenum">
              <a:rPr lang="zh-CN" altLang="en-US" sz="1400" dirty="0"/>
            </a:fld>
            <a:endParaRPr lang="zh-CN" altLang="en-US" sz="1400"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bg>
      <p:bgPr>
        <a:solidFill>
          <a:schemeClr val="bg1"/>
        </a:solidFill>
        <a:effectLst/>
      </p:bgPr>
    </p:bg>
    <p:spTree>
      <p:nvGrpSpPr>
        <p:cNvPr id="1" name=""/>
        <p:cNvGrpSpPr/>
        <p:nvPr/>
      </p:nvGrpSpPr>
      <p:grpSpPr>
        <a:xfrm>
          <a:off x="0" y="0"/>
          <a:ext cx="0" cy="0"/>
          <a:chOff x="0" y="0"/>
          <a:chExt cx="0" cy="0"/>
        </a:xfrm>
      </p:grpSpPr>
      <p:sp>
        <p:nvSpPr>
          <p:cNvPr id="253" name="日期占位符 1"/>
          <p:cNvSpPr>
            <a:spLocks noGrp="1"/>
          </p:cNvSpPr>
          <p:nvPr>
            <p:ph type="dt" sz="half" idx="2"/>
          </p:nvPr>
        </p:nvSpPr>
        <p:spPr bwMode="auto">
          <a:xfrm>
            <a:off x="298450" y="6245225"/>
            <a:ext cx="2289175"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4" name="页脚占位符 2"/>
          <p:cNvSpPr>
            <a:spLocks noGrp="1"/>
          </p:cNvSpPr>
          <p:nvPr>
            <p:ph type="ftr" sz="quarter" idx="3"/>
          </p:nvPr>
        </p:nvSpPr>
        <p:spPr bwMode="auto">
          <a:xfrm>
            <a:off x="3121025"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5" name="灯片编号占位符 3"/>
          <p:cNvSpPr>
            <a:spLocks noGrp="1"/>
          </p:cNvSpPr>
          <p:nvPr>
            <p:ph type="sldNum" sz="quarter" idx="4"/>
          </p:nvPr>
        </p:nvSpPr>
        <p:spPr bwMode="auto">
          <a:xfrm>
            <a:off x="6550025" y="6245225"/>
            <a:ext cx="2289175" cy="476250"/>
          </a:xfrm>
          <a:prstGeom prst="rect">
            <a:avLst/>
          </a:prstGeom>
          <a:ln>
            <a:miter lim="800000"/>
          </a:ln>
        </p:spPr>
        <p:txBody>
          <a:bodyPr vert="horz" wrap="square" lIns="91440" tIns="45720" rIns="91440" bIns="45720" numCol="1" anchor="t" anchorCtr="0" compatLnSpc="1"/>
          <a:p>
            <a:pPr algn="r" eaLnBrk="1" hangingPunct="1"/>
            <a:fld id="{9A0DB2DC-4C9A-4742-B13C-FB6460FD3503}" type="slidenum">
              <a:rPr lang="zh-CN" altLang="en-US" sz="1400" dirty="0"/>
            </a:fld>
            <a:endParaRPr lang="zh-CN" altLang="en-US" sz="1400"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253" name="日期占位符 4"/>
          <p:cNvSpPr>
            <a:spLocks noGrp="1"/>
          </p:cNvSpPr>
          <p:nvPr>
            <p:ph type="dt" sz="half" idx="12"/>
          </p:nvPr>
        </p:nvSpPr>
        <p:spPr bwMode="auto">
          <a:xfrm>
            <a:off x="298450" y="6245225"/>
            <a:ext cx="2289175"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4" name="页脚占位符 5"/>
          <p:cNvSpPr>
            <a:spLocks noGrp="1"/>
          </p:cNvSpPr>
          <p:nvPr>
            <p:ph type="ftr" sz="quarter" idx="3"/>
          </p:nvPr>
        </p:nvSpPr>
        <p:spPr bwMode="auto">
          <a:xfrm>
            <a:off x="3121025"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5" name="灯片编号占位符 6"/>
          <p:cNvSpPr>
            <a:spLocks noGrp="1"/>
          </p:cNvSpPr>
          <p:nvPr>
            <p:ph type="sldNum" sz="quarter" idx="4"/>
          </p:nvPr>
        </p:nvSpPr>
        <p:spPr bwMode="auto">
          <a:xfrm>
            <a:off x="6550025" y="6245225"/>
            <a:ext cx="2289175" cy="476250"/>
          </a:xfrm>
          <a:prstGeom prst="rect">
            <a:avLst/>
          </a:prstGeom>
          <a:ln>
            <a:miter lim="800000"/>
          </a:ln>
        </p:spPr>
        <p:txBody>
          <a:bodyPr vert="horz" wrap="square" lIns="91440" tIns="45720" rIns="91440" bIns="45720" numCol="1" anchor="t" anchorCtr="0" compatLnSpc="1"/>
          <a:p>
            <a:pPr algn="r" eaLnBrk="1" hangingPunct="1"/>
            <a:fld id="{9A0DB2DC-4C9A-4742-B13C-FB6460FD3503}" type="slidenum">
              <a:rPr lang="zh-CN" altLang="en-US" sz="1400" dirty="0"/>
            </a:fld>
            <a:endParaRPr lang="zh-CN" altLang="en-US" sz="1400"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hlink"/>
              </a:buClr>
              <a:buSzTx/>
              <a:buFont typeface="Wingdings" panose="05000000000000000000" pitchFamily="2" charset="2"/>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253" name="日期占位符 4"/>
          <p:cNvSpPr>
            <a:spLocks noGrp="1"/>
          </p:cNvSpPr>
          <p:nvPr>
            <p:ph type="dt" sz="half" idx="12"/>
          </p:nvPr>
        </p:nvSpPr>
        <p:spPr bwMode="auto">
          <a:xfrm>
            <a:off x="298450" y="6245225"/>
            <a:ext cx="2289175"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4" name="页脚占位符 5"/>
          <p:cNvSpPr>
            <a:spLocks noGrp="1"/>
          </p:cNvSpPr>
          <p:nvPr>
            <p:ph type="ftr" sz="quarter" idx="3"/>
          </p:nvPr>
        </p:nvSpPr>
        <p:spPr bwMode="auto">
          <a:xfrm>
            <a:off x="3121025"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5" name="灯片编号占位符 6"/>
          <p:cNvSpPr>
            <a:spLocks noGrp="1"/>
          </p:cNvSpPr>
          <p:nvPr>
            <p:ph type="sldNum" sz="quarter" idx="4"/>
          </p:nvPr>
        </p:nvSpPr>
        <p:spPr bwMode="auto">
          <a:xfrm>
            <a:off x="6550025" y="6245225"/>
            <a:ext cx="2289175" cy="476250"/>
          </a:xfrm>
          <a:prstGeom prst="rect">
            <a:avLst/>
          </a:prstGeom>
          <a:ln>
            <a:miter lim="800000"/>
          </a:ln>
        </p:spPr>
        <p:txBody>
          <a:bodyPr vert="horz" wrap="square" lIns="91440" tIns="45720" rIns="91440" bIns="45720" numCol="1" anchor="t" anchorCtr="0" compatLnSpc="1"/>
          <a:p>
            <a:pPr algn="r" eaLnBrk="1" hangingPunct="1"/>
            <a:fld id="{9A0DB2DC-4C9A-4742-B13C-FB6460FD3503}" type="slidenum">
              <a:rPr lang="zh-CN" altLang="en-US" sz="1400" dirty="0"/>
            </a:fld>
            <a:endParaRPr lang="zh-CN" altLang="en-US" sz="1400"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253" name="日期占位符 3"/>
          <p:cNvSpPr>
            <a:spLocks noGrp="1"/>
          </p:cNvSpPr>
          <p:nvPr>
            <p:ph type="dt" sz="half" idx="2"/>
          </p:nvPr>
        </p:nvSpPr>
        <p:spPr bwMode="auto">
          <a:xfrm>
            <a:off x="298450" y="6245225"/>
            <a:ext cx="2289175"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4" name="页脚占位符 4"/>
          <p:cNvSpPr>
            <a:spLocks noGrp="1"/>
          </p:cNvSpPr>
          <p:nvPr>
            <p:ph type="ftr" sz="quarter" idx="3"/>
          </p:nvPr>
        </p:nvSpPr>
        <p:spPr bwMode="auto">
          <a:xfrm>
            <a:off x="3121025"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5" name="灯片编号占位符 5"/>
          <p:cNvSpPr>
            <a:spLocks noGrp="1"/>
          </p:cNvSpPr>
          <p:nvPr>
            <p:ph type="sldNum" sz="quarter" idx="4"/>
          </p:nvPr>
        </p:nvSpPr>
        <p:spPr bwMode="auto">
          <a:xfrm>
            <a:off x="6550025" y="6245225"/>
            <a:ext cx="2289175" cy="476250"/>
          </a:xfrm>
          <a:prstGeom prst="rect">
            <a:avLst/>
          </a:prstGeom>
          <a:ln>
            <a:miter lim="800000"/>
          </a:ln>
        </p:spPr>
        <p:txBody>
          <a:bodyPr vert="horz" wrap="square" lIns="91440" tIns="45720" rIns="91440" bIns="45720" numCol="1" anchor="t" anchorCtr="0" compatLnSpc="1"/>
          <a:p>
            <a:pPr algn="r" eaLnBrk="1" hangingPunct="1"/>
            <a:fld id="{9A0DB2DC-4C9A-4742-B13C-FB6460FD3503}" type="slidenum">
              <a:rPr lang="zh-CN" altLang="en-US" sz="1400" dirty="0"/>
            </a:fld>
            <a:endParaRPr lang="zh-CN" altLang="en-US" sz="1400"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文本">
    <p:bg>
      <p:bgPr>
        <a:solidFill>
          <a:schemeClr val="bg1"/>
        </a:solidFill>
        <a:effectLst/>
      </p:bgPr>
    </p:bg>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04013" y="228600"/>
            <a:ext cx="2135187" cy="58705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298450" y="228600"/>
            <a:ext cx="6253163" cy="587057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253" name="日期占位符 3"/>
          <p:cNvSpPr>
            <a:spLocks noGrp="1"/>
          </p:cNvSpPr>
          <p:nvPr>
            <p:ph type="dt" sz="half" idx="2"/>
          </p:nvPr>
        </p:nvSpPr>
        <p:spPr bwMode="auto">
          <a:xfrm>
            <a:off x="298450" y="6245225"/>
            <a:ext cx="2289175"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4" name="页脚占位符 4"/>
          <p:cNvSpPr>
            <a:spLocks noGrp="1"/>
          </p:cNvSpPr>
          <p:nvPr>
            <p:ph type="ftr" sz="quarter" idx="3"/>
          </p:nvPr>
        </p:nvSpPr>
        <p:spPr bwMode="auto">
          <a:xfrm>
            <a:off x="3121025"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5" name="灯片编号占位符 5"/>
          <p:cNvSpPr>
            <a:spLocks noGrp="1"/>
          </p:cNvSpPr>
          <p:nvPr>
            <p:ph type="sldNum" sz="quarter" idx="4"/>
          </p:nvPr>
        </p:nvSpPr>
        <p:spPr bwMode="auto">
          <a:xfrm>
            <a:off x="6550025" y="6245225"/>
            <a:ext cx="2289175" cy="476250"/>
          </a:xfrm>
          <a:prstGeom prst="rect">
            <a:avLst/>
          </a:prstGeom>
          <a:ln>
            <a:miter lim="800000"/>
          </a:ln>
        </p:spPr>
        <p:txBody>
          <a:bodyPr vert="horz" wrap="square" lIns="91440" tIns="45720" rIns="91440" bIns="45720" numCol="1" anchor="t" anchorCtr="0" compatLnSpc="1"/>
          <a:p>
            <a:pPr algn="r" eaLnBrk="1" hangingPunct="1"/>
            <a:fld id="{9A0DB2DC-4C9A-4742-B13C-FB6460FD3503}" type="slidenum">
              <a:rPr lang="zh-CN" altLang="en-US" sz="1400" dirty="0"/>
            </a:fld>
            <a:endParaRPr lang="zh-CN" altLang="en-US" sz="1400"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showMasterSp="0">
  <p:cSld name="标题，文本与内容">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298450" y="228600"/>
            <a:ext cx="854075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09600" y="1600200"/>
            <a:ext cx="4000500" cy="44989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762500" y="1600200"/>
            <a:ext cx="4000500" cy="44989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253" name="日期占位符 4"/>
          <p:cNvSpPr>
            <a:spLocks noGrp="1"/>
          </p:cNvSpPr>
          <p:nvPr>
            <p:ph type="dt" sz="half" idx="12"/>
          </p:nvPr>
        </p:nvSpPr>
        <p:spPr bwMode="auto">
          <a:xfrm>
            <a:off x="298450" y="6245225"/>
            <a:ext cx="2289175"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4" name="页脚占位符 5"/>
          <p:cNvSpPr>
            <a:spLocks noGrp="1"/>
          </p:cNvSpPr>
          <p:nvPr>
            <p:ph type="ftr" sz="quarter" idx="3"/>
          </p:nvPr>
        </p:nvSpPr>
        <p:spPr bwMode="auto">
          <a:xfrm>
            <a:off x="3121025"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5" name="灯片编号占位符 6"/>
          <p:cNvSpPr>
            <a:spLocks noGrp="1"/>
          </p:cNvSpPr>
          <p:nvPr>
            <p:ph type="sldNum" sz="quarter" idx="4"/>
          </p:nvPr>
        </p:nvSpPr>
        <p:spPr bwMode="auto">
          <a:xfrm>
            <a:off x="6550025" y="6245225"/>
            <a:ext cx="2289175" cy="476250"/>
          </a:xfrm>
          <a:prstGeom prst="rect">
            <a:avLst/>
          </a:prstGeom>
          <a:ln>
            <a:miter lim="800000"/>
          </a:ln>
        </p:spPr>
        <p:txBody>
          <a:bodyPr vert="horz" wrap="square" lIns="91440" tIns="45720" rIns="91440" bIns="45720" numCol="1" anchor="t" anchorCtr="0" compatLnSpc="1"/>
          <a:p>
            <a:pPr algn="r" eaLnBrk="1" hangingPunct="1"/>
            <a:fld id="{9A0DB2DC-4C9A-4742-B13C-FB6460FD3503}" type="slidenum">
              <a:rPr lang="zh-CN" altLang="en-US" sz="1400" dirty="0"/>
            </a:fld>
            <a:endParaRPr lang="zh-CN" altLang="en-US" sz="1400"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AndTx" preserve="1" showMasterSp="0">
  <p:cSld name="标题，两项内容与文本">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298450" y="228600"/>
            <a:ext cx="8540750" cy="1143000"/>
          </a:xfrm>
        </p:spPr>
        <p:txBody>
          <a:bodyPr/>
          <a:lstStyle/>
          <a:p>
            <a:r>
              <a:rPr lang="zh-CN" altLang="en-US" smtClean="0"/>
              <a:t>单击此处编辑母版标题样式</a:t>
            </a:r>
            <a:endParaRPr lang="zh-CN" altLang="en-US"/>
          </a:p>
        </p:txBody>
      </p:sp>
      <p:sp>
        <p:nvSpPr>
          <p:cNvPr id="3" name="内容占位符 2"/>
          <p:cNvSpPr>
            <a:spLocks noGrp="1"/>
          </p:cNvSpPr>
          <p:nvPr>
            <p:ph sz="quarter" idx="1"/>
          </p:nvPr>
        </p:nvSpPr>
        <p:spPr>
          <a:xfrm>
            <a:off x="609600" y="1600200"/>
            <a:ext cx="4000500" cy="21732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quarter" idx="2"/>
          </p:nvPr>
        </p:nvSpPr>
        <p:spPr>
          <a:xfrm>
            <a:off x="609600" y="3925888"/>
            <a:ext cx="4000500" cy="2173287"/>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half" idx="3"/>
          </p:nvPr>
        </p:nvSpPr>
        <p:spPr>
          <a:xfrm>
            <a:off x="4762500" y="1600200"/>
            <a:ext cx="4000500" cy="44989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253" name="日期占位符 5"/>
          <p:cNvSpPr>
            <a:spLocks noGrp="1"/>
          </p:cNvSpPr>
          <p:nvPr>
            <p:ph type="dt" sz="half" idx="12"/>
          </p:nvPr>
        </p:nvSpPr>
        <p:spPr bwMode="auto">
          <a:xfrm>
            <a:off x="298450" y="6245225"/>
            <a:ext cx="2289175"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4" name="页脚占位符 6"/>
          <p:cNvSpPr>
            <a:spLocks noGrp="1"/>
          </p:cNvSpPr>
          <p:nvPr>
            <p:ph type="ftr" sz="quarter" idx="13"/>
          </p:nvPr>
        </p:nvSpPr>
        <p:spPr bwMode="auto">
          <a:xfrm>
            <a:off x="3121025"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5" name="灯片编号占位符 7"/>
          <p:cNvSpPr>
            <a:spLocks noGrp="1"/>
          </p:cNvSpPr>
          <p:nvPr>
            <p:ph type="sldNum" sz="quarter" idx="4"/>
          </p:nvPr>
        </p:nvSpPr>
        <p:spPr bwMode="auto">
          <a:xfrm>
            <a:off x="6550025" y="6245225"/>
            <a:ext cx="2289175" cy="476250"/>
          </a:xfrm>
          <a:prstGeom prst="rect">
            <a:avLst/>
          </a:prstGeom>
          <a:ln>
            <a:miter lim="800000"/>
          </a:ln>
        </p:spPr>
        <p:txBody>
          <a:bodyPr vert="horz" wrap="square" lIns="91440" tIns="45720" rIns="91440" bIns="45720" numCol="1" anchor="t" anchorCtr="0" compatLnSpc="1"/>
          <a:p>
            <a:pPr algn="r" eaLnBrk="1" hangingPunct="1"/>
            <a:fld id="{9A0DB2DC-4C9A-4742-B13C-FB6460FD3503}" type="slidenum">
              <a:rPr lang="zh-CN" altLang="en-US" sz="1400" dirty="0"/>
            </a:fld>
            <a:endParaRPr lang="zh-CN" altLang="en-US" sz="1400"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内容">
    <p:bg>
      <p:bgPr>
        <a:solidFill>
          <a:schemeClr val="bg1"/>
        </a:solidFill>
        <a:effectLst/>
      </p:bgPr>
    </p:bg>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253" name="日期占位符 2"/>
          <p:cNvSpPr>
            <a:spLocks noGrp="1"/>
          </p:cNvSpPr>
          <p:nvPr>
            <p:ph type="dt" sz="half" idx="2"/>
          </p:nvPr>
        </p:nvSpPr>
        <p:spPr bwMode="auto">
          <a:xfrm>
            <a:off x="457200" y="6245225"/>
            <a:ext cx="2133600" cy="476250"/>
          </a:xfrm>
          <a:prstGeom prst="rect">
            <a:avLst/>
          </a:prstGeom>
          <a:ln>
            <a:miter lim="800000"/>
          </a:ln>
        </p:spPr>
        <p:txBody>
          <a:bodyPr vert="horz" wrap="square" lIns="91440" tIns="45720" rIns="91440" bIns="45720" numCol="1" anchor="t" anchorCtr="0" compatLnSpc="1"/>
          <a:lstStyle>
            <a:lvl1pPr>
              <a:defRPr/>
            </a:lvl1pPr>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4" name="页脚占位符 3"/>
          <p:cNvSpPr>
            <a:spLocks noGrp="1"/>
          </p:cNvSpPr>
          <p:nvPr>
            <p:ph type="ftr" sz="quarter" idx="3"/>
          </p:nvPr>
        </p:nvSpPr>
        <p:spPr bwMode="auto">
          <a:xfrm>
            <a:off x="3124200" y="6245225"/>
            <a:ext cx="2895600" cy="476250"/>
          </a:xfrm>
          <a:prstGeom prst="rect">
            <a:avLst/>
          </a:prstGeom>
          <a:ln>
            <a:miter lim="800000"/>
          </a:ln>
        </p:spPr>
        <p:txBody>
          <a:bodyPr vert="horz" wrap="square" lIns="91440" tIns="45720" rIns="91440" bIns="45720" numCol="1" anchor="t" anchorCtr="0" compatLnSpc="1"/>
          <a:lstStyle>
            <a:lvl1pPr>
              <a:defRPr/>
            </a:lvl1pPr>
          </a:lstStyle>
          <a:p>
            <a:pPr marL="0" marR="0" indent="0"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altLang="zh-CN" b="0" i="0" kern="1200" cap="none" spc="0" normalizeH="0" baseline="0" noProof="0">
              <a:solidFill>
                <a:schemeClr val="tx1"/>
              </a:solidFill>
              <a:latin typeface="Arial" panose="020B0604020202020204" pitchFamily="34" charset="0"/>
              <a:ea typeface="宋体" panose="02010600030101010101" pitchFamily="2" charset="-122"/>
              <a:cs typeface="+mn-cs"/>
            </a:endParaRPr>
          </a:p>
        </p:txBody>
      </p:sp>
      <p:sp>
        <p:nvSpPr>
          <p:cNvPr id="255" name="灯片编号占位符 4"/>
          <p:cNvSpPr>
            <a:spLocks noGrp="1"/>
          </p:cNvSpPr>
          <p:nvPr>
            <p:ph type="sldNum" sz="quarter" idx="4"/>
          </p:nvPr>
        </p:nvSpPr>
        <p:spPr bwMode="auto">
          <a:xfrm>
            <a:off x="6553200" y="6245225"/>
            <a:ext cx="2133600" cy="476250"/>
          </a:xfrm>
          <a:prstGeom prst="rect">
            <a:avLst/>
          </a:prstGeom>
          <a:ln>
            <a:miter lim="800000"/>
          </a:ln>
        </p:spPr>
        <p:txBody>
          <a:bodyPr vert="horz" wrap="square" lIns="91440" tIns="45720" rIns="91440" bIns="45720" numCol="1" anchor="t" anchorCtr="0" compatLnSpc="1"/>
          <a:p>
            <a:pPr algn="r" eaLnBrk="1" hangingPunct="1"/>
            <a:fld id="{9A0DB2DC-4C9A-4742-B13C-FB6460FD3503}" type="slidenum">
              <a:rPr lang="en-US" altLang="zh-CN" sz="1400" dirty="0"/>
            </a:fld>
            <a:endParaRPr lang="en-US" altLang="zh-CN" sz="1400"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grpSp>
        <p:nvGrpSpPr>
          <p:cNvPr id="7170" name="Group 2"/>
          <p:cNvGrpSpPr/>
          <p:nvPr/>
        </p:nvGrpSpPr>
        <p:grpSpPr>
          <a:xfrm>
            <a:off x="566738" y="0"/>
            <a:ext cx="7891462" cy="6821488"/>
            <a:chOff x="0" y="0"/>
            <a:chExt cx="4971" cy="4297"/>
          </a:xfrm>
        </p:grpSpPr>
        <p:sp>
          <p:nvSpPr>
            <p:cNvPr id="2" name="Rectangle 3"/>
            <p:cNvSpPr>
              <a:spLocks noChangeArrowheads="1"/>
            </p:cNvSpPr>
            <p:nvPr/>
          </p:nvSpPr>
          <p:spPr bwMode="auto">
            <a:xfrm>
              <a:off x="35" y="0"/>
              <a:ext cx="21" cy="10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未知"/>
            <p:cNvSpPr>
              <a:spLocks noEditPoints="1"/>
            </p:cNvSpPr>
            <p:nvPr/>
          </p:nvSpPr>
          <p:spPr bwMode="auto">
            <a:xfrm>
              <a:off x="35" y="202"/>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未知"/>
            <p:cNvSpPr>
              <a:spLocks noEditPoints="1"/>
            </p:cNvSpPr>
            <p:nvPr/>
          </p:nvSpPr>
          <p:spPr bwMode="auto">
            <a:xfrm>
              <a:off x="35" y="607"/>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未知"/>
            <p:cNvSpPr>
              <a:spLocks noEditPoints="1"/>
            </p:cNvSpPr>
            <p:nvPr/>
          </p:nvSpPr>
          <p:spPr bwMode="auto">
            <a:xfrm>
              <a:off x="35" y="1011"/>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未知"/>
            <p:cNvSpPr>
              <a:spLocks noEditPoints="1"/>
            </p:cNvSpPr>
            <p:nvPr/>
          </p:nvSpPr>
          <p:spPr bwMode="auto">
            <a:xfrm>
              <a:off x="35" y="1415"/>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未知"/>
            <p:cNvSpPr>
              <a:spLocks noEditPoints="1"/>
            </p:cNvSpPr>
            <p:nvPr/>
          </p:nvSpPr>
          <p:spPr bwMode="auto">
            <a:xfrm>
              <a:off x="35" y="1820"/>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未知"/>
            <p:cNvSpPr>
              <a:spLocks noEditPoints="1"/>
            </p:cNvSpPr>
            <p:nvPr/>
          </p:nvSpPr>
          <p:spPr bwMode="auto">
            <a:xfrm>
              <a:off x="35" y="2224"/>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未知"/>
            <p:cNvSpPr>
              <a:spLocks noEditPoints="1"/>
            </p:cNvSpPr>
            <p:nvPr/>
          </p:nvSpPr>
          <p:spPr bwMode="auto">
            <a:xfrm>
              <a:off x="35" y="2629"/>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 name="未知"/>
            <p:cNvSpPr>
              <a:spLocks noEditPoints="1"/>
            </p:cNvSpPr>
            <p:nvPr/>
          </p:nvSpPr>
          <p:spPr bwMode="auto">
            <a:xfrm>
              <a:off x="35" y="3033"/>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6" name="未知"/>
            <p:cNvSpPr>
              <a:spLocks noEditPoints="1"/>
            </p:cNvSpPr>
            <p:nvPr/>
          </p:nvSpPr>
          <p:spPr bwMode="auto">
            <a:xfrm>
              <a:off x="35" y="3438"/>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7" name="未知"/>
            <p:cNvSpPr>
              <a:spLocks noEditPoints="1"/>
            </p:cNvSpPr>
            <p:nvPr/>
          </p:nvSpPr>
          <p:spPr bwMode="auto">
            <a:xfrm>
              <a:off x="35" y="3842"/>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8" name="Rectangle 14"/>
            <p:cNvSpPr>
              <a:spLocks noChangeArrowheads="1"/>
            </p:cNvSpPr>
            <p:nvPr/>
          </p:nvSpPr>
          <p:spPr bwMode="auto">
            <a:xfrm>
              <a:off x="35" y="4246"/>
              <a:ext cx="21" cy="5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9" name="Rectangle 15"/>
            <p:cNvSpPr>
              <a:spLocks noChangeArrowheads="1"/>
            </p:cNvSpPr>
            <p:nvPr/>
          </p:nvSpPr>
          <p:spPr bwMode="auto">
            <a:xfrm>
              <a:off x="480" y="0"/>
              <a:ext cx="21" cy="10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 name="未知"/>
            <p:cNvSpPr>
              <a:spLocks noEditPoints="1"/>
            </p:cNvSpPr>
            <p:nvPr/>
          </p:nvSpPr>
          <p:spPr bwMode="auto">
            <a:xfrm>
              <a:off x="480" y="202"/>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41" name="未知"/>
            <p:cNvSpPr>
              <a:spLocks noEditPoints="1"/>
            </p:cNvSpPr>
            <p:nvPr/>
          </p:nvSpPr>
          <p:spPr bwMode="auto">
            <a:xfrm>
              <a:off x="480" y="607"/>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42" name="未知"/>
            <p:cNvSpPr>
              <a:spLocks noEditPoints="1"/>
            </p:cNvSpPr>
            <p:nvPr/>
          </p:nvSpPr>
          <p:spPr bwMode="auto">
            <a:xfrm>
              <a:off x="480" y="1011"/>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43" name="未知"/>
            <p:cNvSpPr>
              <a:spLocks noEditPoints="1"/>
            </p:cNvSpPr>
            <p:nvPr/>
          </p:nvSpPr>
          <p:spPr bwMode="auto">
            <a:xfrm>
              <a:off x="480" y="1415"/>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44" name="未知"/>
            <p:cNvSpPr>
              <a:spLocks noEditPoints="1"/>
            </p:cNvSpPr>
            <p:nvPr/>
          </p:nvSpPr>
          <p:spPr bwMode="auto">
            <a:xfrm>
              <a:off x="480" y="1820"/>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45" name="未知"/>
            <p:cNvSpPr>
              <a:spLocks noEditPoints="1"/>
            </p:cNvSpPr>
            <p:nvPr/>
          </p:nvSpPr>
          <p:spPr bwMode="auto">
            <a:xfrm>
              <a:off x="480" y="2224"/>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46" name="未知"/>
            <p:cNvSpPr>
              <a:spLocks noEditPoints="1"/>
            </p:cNvSpPr>
            <p:nvPr/>
          </p:nvSpPr>
          <p:spPr bwMode="auto">
            <a:xfrm>
              <a:off x="480" y="2629"/>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47" name="未知"/>
            <p:cNvSpPr>
              <a:spLocks noEditPoints="1"/>
            </p:cNvSpPr>
            <p:nvPr/>
          </p:nvSpPr>
          <p:spPr bwMode="auto">
            <a:xfrm>
              <a:off x="480" y="3033"/>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48" name="未知"/>
            <p:cNvSpPr>
              <a:spLocks noEditPoints="1"/>
            </p:cNvSpPr>
            <p:nvPr/>
          </p:nvSpPr>
          <p:spPr bwMode="auto">
            <a:xfrm>
              <a:off x="480" y="3438"/>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49" name="未知"/>
            <p:cNvSpPr>
              <a:spLocks noEditPoints="1"/>
            </p:cNvSpPr>
            <p:nvPr/>
          </p:nvSpPr>
          <p:spPr bwMode="auto">
            <a:xfrm>
              <a:off x="480" y="3842"/>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50" name="Rectangle 26"/>
            <p:cNvSpPr>
              <a:spLocks noChangeArrowheads="1"/>
            </p:cNvSpPr>
            <p:nvPr/>
          </p:nvSpPr>
          <p:spPr bwMode="auto">
            <a:xfrm>
              <a:off x="480" y="4246"/>
              <a:ext cx="21" cy="5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51" name="Rectangle 27"/>
            <p:cNvSpPr>
              <a:spLocks noChangeArrowheads="1"/>
            </p:cNvSpPr>
            <p:nvPr/>
          </p:nvSpPr>
          <p:spPr bwMode="auto">
            <a:xfrm>
              <a:off x="930" y="0"/>
              <a:ext cx="21" cy="10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52" name="未知"/>
            <p:cNvSpPr>
              <a:spLocks noEditPoints="1"/>
            </p:cNvSpPr>
            <p:nvPr/>
          </p:nvSpPr>
          <p:spPr bwMode="auto">
            <a:xfrm>
              <a:off x="930" y="202"/>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53" name="未知"/>
            <p:cNvSpPr>
              <a:spLocks noEditPoints="1"/>
            </p:cNvSpPr>
            <p:nvPr/>
          </p:nvSpPr>
          <p:spPr bwMode="auto">
            <a:xfrm>
              <a:off x="930" y="607"/>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54" name="未知"/>
            <p:cNvSpPr>
              <a:spLocks noEditPoints="1"/>
            </p:cNvSpPr>
            <p:nvPr/>
          </p:nvSpPr>
          <p:spPr bwMode="auto">
            <a:xfrm>
              <a:off x="930" y="1011"/>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55" name="未知"/>
            <p:cNvSpPr>
              <a:spLocks noEditPoints="1"/>
            </p:cNvSpPr>
            <p:nvPr/>
          </p:nvSpPr>
          <p:spPr bwMode="auto">
            <a:xfrm>
              <a:off x="930" y="1415"/>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56" name="未知"/>
            <p:cNvSpPr>
              <a:spLocks noEditPoints="1"/>
            </p:cNvSpPr>
            <p:nvPr/>
          </p:nvSpPr>
          <p:spPr bwMode="auto">
            <a:xfrm>
              <a:off x="930" y="1820"/>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57" name="未知"/>
            <p:cNvSpPr>
              <a:spLocks noEditPoints="1"/>
            </p:cNvSpPr>
            <p:nvPr/>
          </p:nvSpPr>
          <p:spPr bwMode="auto">
            <a:xfrm>
              <a:off x="930" y="2224"/>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58" name="未知"/>
            <p:cNvSpPr>
              <a:spLocks noEditPoints="1"/>
            </p:cNvSpPr>
            <p:nvPr/>
          </p:nvSpPr>
          <p:spPr bwMode="auto">
            <a:xfrm>
              <a:off x="930" y="2629"/>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59" name="未知"/>
            <p:cNvSpPr>
              <a:spLocks noEditPoints="1"/>
            </p:cNvSpPr>
            <p:nvPr/>
          </p:nvSpPr>
          <p:spPr bwMode="auto">
            <a:xfrm>
              <a:off x="930" y="3033"/>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60" name="未知"/>
            <p:cNvSpPr>
              <a:spLocks noEditPoints="1"/>
            </p:cNvSpPr>
            <p:nvPr/>
          </p:nvSpPr>
          <p:spPr bwMode="auto">
            <a:xfrm>
              <a:off x="930" y="3438"/>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61" name="未知"/>
            <p:cNvSpPr>
              <a:spLocks noEditPoints="1"/>
            </p:cNvSpPr>
            <p:nvPr/>
          </p:nvSpPr>
          <p:spPr bwMode="auto">
            <a:xfrm>
              <a:off x="930" y="3842"/>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62" name="Rectangle 38"/>
            <p:cNvSpPr>
              <a:spLocks noChangeArrowheads="1"/>
            </p:cNvSpPr>
            <p:nvPr/>
          </p:nvSpPr>
          <p:spPr bwMode="auto">
            <a:xfrm>
              <a:off x="930" y="4246"/>
              <a:ext cx="21" cy="5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63" name="Rectangle 39"/>
            <p:cNvSpPr>
              <a:spLocks noChangeArrowheads="1"/>
            </p:cNvSpPr>
            <p:nvPr/>
          </p:nvSpPr>
          <p:spPr bwMode="auto">
            <a:xfrm>
              <a:off x="1375" y="0"/>
              <a:ext cx="21" cy="10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64" name="未知"/>
            <p:cNvSpPr>
              <a:spLocks noEditPoints="1"/>
            </p:cNvSpPr>
            <p:nvPr/>
          </p:nvSpPr>
          <p:spPr bwMode="auto">
            <a:xfrm>
              <a:off x="1375" y="202"/>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65" name="未知"/>
            <p:cNvSpPr>
              <a:spLocks noEditPoints="1"/>
            </p:cNvSpPr>
            <p:nvPr/>
          </p:nvSpPr>
          <p:spPr bwMode="auto">
            <a:xfrm>
              <a:off x="1375" y="607"/>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66" name="未知"/>
            <p:cNvSpPr>
              <a:spLocks noEditPoints="1"/>
            </p:cNvSpPr>
            <p:nvPr/>
          </p:nvSpPr>
          <p:spPr bwMode="auto">
            <a:xfrm>
              <a:off x="1375" y="1011"/>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67" name="未知"/>
            <p:cNvSpPr>
              <a:spLocks noEditPoints="1"/>
            </p:cNvSpPr>
            <p:nvPr/>
          </p:nvSpPr>
          <p:spPr bwMode="auto">
            <a:xfrm>
              <a:off x="1375" y="1415"/>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68" name="未知"/>
            <p:cNvSpPr>
              <a:spLocks noEditPoints="1"/>
            </p:cNvSpPr>
            <p:nvPr/>
          </p:nvSpPr>
          <p:spPr bwMode="auto">
            <a:xfrm>
              <a:off x="1375" y="1820"/>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69" name="未知"/>
            <p:cNvSpPr>
              <a:spLocks noEditPoints="1"/>
            </p:cNvSpPr>
            <p:nvPr/>
          </p:nvSpPr>
          <p:spPr bwMode="auto">
            <a:xfrm>
              <a:off x="1375" y="2224"/>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0" name="未知"/>
            <p:cNvSpPr>
              <a:spLocks noEditPoints="1"/>
            </p:cNvSpPr>
            <p:nvPr/>
          </p:nvSpPr>
          <p:spPr bwMode="auto">
            <a:xfrm>
              <a:off x="1375" y="2629"/>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1" name="未知"/>
            <p:cNvSpPr>
              <a:spLocks noEditPoints="1"/>
            </p:cNvSpPr>
            <p:nvPr/>
          </p:nvSpPr>
          <p:spPr bwMode="auto">
            <a:xfrm>
              <a:off x="1375" y="3033"/>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2" name="未知"/>
            <p:cNvSpPr>
              <a:spLocks noEditPoints="1"/>
            </p:cNvSpPr>
            <p:nvPr/>
          </p:nvSpPr>
          <p:spPr bwMode="auto">
            <a:xfrm>
              <a:off x="1375" y="3438"/>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3" name="未知"/>
            <p:cNvSpPr>
              <a:spLocks noEditPoints="1"/>
            </p:cNvSpPr>
            <p:nvPr/>
          </p:nvSpPr>
          <p:spPr bwMode="auto">
            <a:xfrm>
              <a:off x="1375" y="3842"/>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4" name="Rectangle 50"/>
            <p:cNvSpPr>
              <a:spLocks noChangeArrowheads="1"/>
            </p:cNvSpPr>
            <p:nvPr/>
          </p:nvSpPr>
          <p:spPr bwMode="auto">
            <a:xfrm>
              <a:off x="1375" y="4246"/>
              <a:ext cx="21" cy="5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5" name="Rectangle 51"/>
            <p:cNvSpPr>
              <a:spLocks noChangeArrowheads="1"/>
            </p:cNvSpPr>
            <p:nvPr/>
          </p:nvSpPr>
          <p:spPr bwMode="auto">
            <a:xfrm>
              <a:off x="1820" y="0"/>
              <a:ext cx="21" cy="10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6" name="未知"/>
            <p:cNvSpPr>
              <a:spLocks noEditPoints="1"/>
            </p:cNvSpPr>
            <p:nvPr/>
          </p:nvSpPr>
          <p:spPr bwMode="auto">
            <a:xfrm>
              <a:off x="1820" y="202"/>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7" name="未知"/>
            <p:cNvSpPr>
              <a:spLocks noEditPoints="1"/>
            </p:cNvSpPr>
            <p:nvPr/>
          </p:nvSpPr>
          <p:spPr bwMode="auto">
            <a:xfrm>
              <a:off x="1820" y="607"/>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8" name="未知"/>
            <p:cNvSpPr>
              <a:spLocks noEditPoints="1"/>
            </p:cNvSpPr>
            <p:nvPr/>
          </p:nvSpPr>
          <p:spPr bwMode="auto">
            <a:xfrm>
              <a:off x="1820" y="1011"/>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9" name="未知"/>
            <p:cNvSpPr>
              <a:spLocks noEditPoints="1"/>
            </p:cNvSpPr>
            <p:nvPr/>
          </p:nvSpPr>
          <p:spPr bwMode="auto">
            <a:xfrm>
              <a:off x="1820" y="1415"/>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80" name="未知"/>
            <p:cNvSpPr>
              <a:spLocks noEditPoints="1"/>
            </p:cNvSpPr>
            <p:nvPr/>
          </p:nvSpPr>
          <p:spPr bwMode="auto">
            <a:xfrm>
              <a:off x="1820" y="1820"/>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81" name="未知"/>
            <p:cNvSpPr>
              <a:spLocks noEditPoints="1"/>
            </p:cNvSpPr>
            <p:nvPr/>
          </p:nvSpPr>
          <p:spPr bwMode="auto">
            <a:xfrm>
              <a:off x="1820" y="2224"/>
              <a:ext cx="21"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82" name="未知"/>
            <p:cNvSpPr>
              <a:spLocks noEditPoints="1"/>
            </p:cNvSpPr>
            <p:nvPr/>
          </p:nvSpPr>
          <p:spPr bwMode="auto">
            <a:xfrm>
              <a:off x="1820" y="2629"/>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83" name="未知"/>
            <p:cNvSpPr>
              <a:spLocks noEditPoints="1"/>
            </p:cNvSpPr>
            <p:nvPr/>
          </p:nvSpPr>
          <p:spPr bwMode="auto">
            <a:xfrm>
              <a:off x="1820" y="3033"/>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84" name="未知"/>
            <p:cNvSpPr>
              <a:spLocks noEditPoints="1"/>
            </p:cNvSpPr>
            <p:nvPr/>
          </p:nvSpPr>
          <p:spPr bwMode="auto">
            <a:xfrm>
              <a:off x="1820" y="3438"/>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85" name="未知"/>
            <p:cNvSpPr>
              <a:spLocks noEditPoints="1"/>
            </p:cNvSpPr>
            <p:nvPr/>
          </p:nvSpPr>
          <p:spPr bwMode="auto">
            <a:xfrm>
              <a:off x="1820" y="3842"/>
              <a:ext cx="21"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86" name="Rectangle 62"/>
            <p:cNvSpPr>
              <a:spLocks noChangeArrowheads="1"/>
            </p:cNvSpPr>
            <p:nvPr/>
          </p:nvSpPr>
          <p:spPr bwMode="auto">
            <a:xfrm>
              <a:off x="1820" y="4246"/>
              <a:ext cx="21" cy="5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87" name="Rectangle 63"/>
            <p:cNvSpPr>
              <a:spLocks noChangeArrowheads="1"/>
            </p:cNvSpPr>
            <p:nvPr/>
          </p:nvSpPr>
          <p:spPr bwMode="auto">
            <a:xfrm>
              <a:off x="2271" y="0"/>
              <a:ext cx="20" cy="10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88" name="未知"/>
            <p:cNvSpPr>
              <a:spLocks noEditPoints="1"/>
            </p:cNvSpPr>
            <p:nvPr/>
          </p:nvSpPr>
          <p:spPr bwMode="auto">
            <a:xfrm>
              <a:off x="2271" y="202"/>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89" name="未知"/>
            <p:cNvSpPr>
              <a:spLocks noEditPoints="1"/>
            </p:cNvSpPr>
            <p:nvPr/>
          </p:nvSpPr>
          <p:spPr bwMode="auto">
            <a:xfrm>
              <a:off x="2271" y="607"/>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90" name="未知"/>
            <p:cNvSpPr>
              <a:spLocks noEditPoints="1"/>
            </p:cNvSpPr>
            <p:nvPr/>
          </p:nvSpPr>
          <p:spPr bwMode="auto">
            <a:xfrm>
              <a:off x="2271" y="1011"/>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91" name="未知"/>
            <p:cNvSpPr>
              <a:spLocks noEditPoints="1"/>
            </p:cNvSpPr>
            <p:nvPr/>
          </p:nvSpPr>
          <p:spPr bwMode="auto">
            <a:xfrm>
              <a:off x="2271" y="1415"/>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92" name="未知"/>
            <p:cNvSpPr>
              <a:spLocks noEditPoints="1"/>
            </p:cNvSpPr>
            <p:nvPr/>
          </p:nvSpPr>
          <p:spPr bwMode="auto">
            <a:xfrm>
              <a:off x="2271" y="1820"/>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93" name="未知"/>
            <p:cNvSpPr>
              <a:spLocks noEditPoints="1"/>
            </p:cNvSpPr>
            <p:nvPr/>
          </p:nvSpPr>
          <p:spPr bwMode="auto">
            <a:xfrm>
              <a:off x="2271" y="2224"/>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94" name="未知"/>
            <p:cNvSpPr>
              <a:spLocks noEditPoints="1"/>
            </p:cNvSpPr>
            <p:nvPr/>
          </p:nvSpPr>
          <p:spPr bwMode="auto">
            <a:xfrm>
              <a:off x="2271" y="2629"/>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95" name="未知"/>
            <p:cNvSpPr>
              <a:spLocks noEditPoints="1"/>
            </p:cNvSpPr>
            <p:nvPr/>
          </p:nvSpPr>
          <p:spPr bwMode="auto">
            <a:xfrm>
              <a:off x="2271" y="3033"/>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96" name="未知"/>
            <p:cNvSpPr>
              <a:spLocks noEditPoints="1"/>
            </p:cNvSpPr>
            <p:nvPr/>
          </p:nvSpPr>
          <p:spPr bwMode="auto">
            <a:xfrm>
              <a:off x="2271" y="3438"/>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97" name="未知"/>
            <p:cNvSpPr>
              <a:spLocks noEditPoints="1"/>
            </p:cNvSpPr>
            <p:nvPr/>
          </p:nvSpPr>
          <p:spPr bwMode="auto">
            <a:xfrm>
              <a:off x="2271" y="3842"/>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98" name="Rectangle 74"/>
            <p:cNvSpPr>
              <a:spLocks noChangeArrowheads="1"/>
            </p:cNvSpPr>
            <p:nvPr/>
          </p:nvSpPr>
          <p:spPr bwMode="auto">
            <a:xfrm>
              <a:off x="2271" y="4246"/>
              <a:ext cx="20" cy="5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99" name="Rectangle 75"/>
            <p:cNvSpPr>
              <a:spLocks noChangeArrowheads="1"/>
            </p:cNvSpPr>
            <p:nvPr/>
          </p:nvSpPr>
          <p:spPr bwMode="auto">
            <a:xfrm>
              <a:off x="2716" y="0"/>
              <a:ext cx="20" cy="10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00" name="未知"/>
            <p:cNvSpPr>
              <a:spLocks noEditPoints="1"/>
            </p:cNvSpPr>
            <p:nvPr/>
          </p:nvSpPr>
          <p:spPr bwMode="auto">
            <a:xfrm>
              <a:off x="2716" y="202"/>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01" name="未知"/>
            <p:cNvSpPr>
              <a:spLocks noEditPoints="1"/>
            </p:cNvSpPr>
            <p:nvPr/>
          </p:nvSpPr>
          <p:spPr bwMode="auto">
            <a:xfrm>
              <a:off x="2716" y="607"/>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02" name="未知"/>
            <p:cNvSpPr>
              <a:spLocks noEditPoints="1"/>
            </p:cNvSpPr>
            <p:nvPr/>
          </p:nvSpPr>
          <p:spPr bwMode="auto">
            <a:xfrm>
              <a:off x="2716" y="1011"/>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03" name="未知"/>
            <p:cNvSpPr>
              <a:spLocks noEditPoints="1"/>
            </p:cNvSpPr>
            <p:nvPr/>
          </p:nvSpPr>
          <p:spPr bwMode="auto">
            <a:xfrm>
              <a:off x="2716" y="1415"/>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04" name="未知"/>
            <p:cNvSpPr>
              <a:spLocks noEditPoints="1"/>
            </p:cNvSpPr>
            <p:nvPr/>
          </p:nvSpPr>
          <p:spPr bwMode="auto">
            <a:xfrm>
              <a:off x="2716" y="1820"/>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05" name="未知"/>
            <p:cNvSpPr>
              <a:spLocks noEditPoints="1"/>
            </p:cNvSpPr>
            <p:nvPr/>
          </p:nvSpPr>
          <p:spPr bwMode="auto">
            <a:xfrm>
              <a:off x="2716" y="2224"/>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06" name="未知"/>
            <p:cNvSpPr>
              <a:spLocks noEditPoints="1"/>
            </p:cNvSpPr>
            <p:nvPr/>
          </p:nvSpPr>
          <p:spPr bwMode="auto">
            <a:xfrm>
              <a:off x="2716" y="2629"/>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07" name="未知"/>
            <p:cNvSpPr>
              <a:spLocks noEditPoints="1"/>
            </p:cNvSpPr>
            <p:nvPr/>
          </p:nvSpPr>
          <p:spPr bwMode="auto">
            <a:xfrm>
              <a:off x="2716" y="3033"/>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08" name="未知"/>
            <p:cNvSpPr>
              <a:spLocks noEditPoints="1"/>
            </p:cNvSpPr>
            <p:nvPr/>
          </p:nvSpPr>
          <p:spPr bwMode="auto">
            <a:xfrm>
              <a:off x="2716" y="3438"/>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09" name="未知"/>
            <p:cNvSpPr>
              <a:spLocks noEditPoints="1"/>
            </p:cNvSpPr>
            <p:nvPr/>
          </p:nvSpPr>
          <p:spPr bwMode="auto">
            <a:xfrm>
              <a:off x="2716" y="3842"/>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10" name="Rectangle 86"/>
            <p:cNvSpPr>
              <a:spLocks noChangeArrowheads="1"/>
            </p:cNvSpPr>
            <p:nvPr/>
          </p:nvSpPr>
          <p:spPr bwMode="auto">
            <a:xfrm>
              <a:off x="2716" y="4246"/>
              <a:ext cx="20" cy="5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11" name="Rectangle 87"/>
            <p:cNvSpPr>
              <a:spLocks noChangeArrowheads="1"/>
            </p:cNvSpPr>
            <p:nvPr/>
          </p:nvSpPr>
          <p:spPr bwMode="auto">
            <a:xfrm>
              <a:off x="3161" y="0"/>
              <a:ext cx="20" cy="10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12" name="未知"/>
            <p:cNvSpPr>
              <a:spLocks noEditPoints="1"/>
            </p:cNvSpPr>
            <p:nvPr/>
          </p:nvSpPr>
          <p:spPr bwMode="auto">
            <a:xfrm>
              <a:off x="3161" y="202"/>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13" name="未知"/>
            <p:cNvSpPr>
              <a:spLocks noEditPoints="1"/>
            </p:cNvSpPr>
            <p:nvPr/>
          </p:nvSpPr>
          <p:spPr bwMode="auto">
            <a:xfrm>
              <a:off x="3161" y="607"/>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14" name="未知"/>
            <p:cNvSpPr>
              <a:spLocks noEditPoints="1"/>
            </p:cNvSpPr>
            <p:nvPr/>
          </p:nvSpPr>
          <p:spPr bwMode="auto">
            <a:xfrm>
              <a:off x="3161" y="1011"/>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15" name="未知"/>
            <p:cNvSpPr>
              <a:spLocks noEditPoints="1"/>
            </p:cNvSpPr>
            <p:nvPr/>
          </p:nvSpPr>
          <p:spPr bwMode="auto">
            <a:xfrm>
              <a:off x="3161" y="1415"/>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16" name="未知"/>
            <p:cNvSpPr>
              <a:spLocks noEditPoints="1"/>
            </p:cNvSpPr>
            <p:nvPr/>
          </p:nvSpPr>
          <p:spPr bwMode="auto">
            <a:xfrm>
              <a:off x="3161" y="1820"/>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17" name="未知"/>
            <p:cNvSpPr>
              <a:spLocks noEditPoints="1"/>
            </p:cNvSpPr>
            <p:nvPr/>
          </p:nvSpPr>
          <p:spPr bwMode="auto">
            <a:xfrm>
              <a:off x="3161" y="2224"/>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18" name="未知"/>
            <p:cNvSpPr>
              <a:spLocks noEditPoints="1"/>
            </p:cNvSpPr>
            <p:nvPr/>
          </p:nvSpPr>
          <p:spPr bwMode="auto">
            <a:xfrm>
              <a:off x="3161" y="2629"/>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19" name="未知"/>
            <p:cNvSpPr>
              <a:spLocks noEditPoints="1"/>
            </p:cNvSpPr>
            <p:nvPr/>
          </p:nvSpPr>
          <p:spPr bwMode="auto">
            <a:xfrm>
              <a:off x="3161" y="3033"/>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20" name="未知"/>
            <p:cNvSpPr>
              <a:spLocks noEditPoints="1"/>
            </p:cNvSpPr>
            <p:nvPr/>
          </p:nvSpPr>
          <p:spPr bwMode="auto">
            <a:xfrm>
              <a:off x="3161" y="3438"/>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21" name="未知"/>
            <p:cNvSpPr>
              <a:spLocks noEditPoints="1"/>
            </p:cNvSpPr>
            <p:nvPr/>
          </p:nvSpPr>
          <p:spPr bwMode="auto">
            <a:xfrm>
              <a:off x="3161" y="3842"/>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22" name="Rectangle 98"/>
            <p:cNvSpPr>
              <a:spLocks noChangeArrowheads="1"/>
            </p:cNvSpPr>
            <p:nvPr/>
          </p:nvSpPr>
          <p:spPr bwMode="auto">
            <a:xfrm>
              <a:off x="3161" y="4246"/>
              <a:ext cx="20" cy="5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23" name="Rectangle 99"/>
            <p:cNvSpPr>
              <a:spLocks noChangeArrowheads="1"/>
            </p:cNvSpPr>
            <p:nvPr/>
          </p:nvSpPr>
          <p:spPr bwMode="auto">
            <a:xfrm>
              <a:off x="3611" y="0"/>
              <a:ext cx="20" cy="10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24" name="未知"/>
            <p:cNvSpPr>
              <a:spLocks noEditPoints="1"/>
            </p:cNvSpPr>
            <p:nvPr/>
          </p:nvSpPr>
          <p:spPr bwMode="auto">
            <a:xfrm>
              <a:off x="3611" y="202"/>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25" name="未知"/>
            <p:cNvSpPr>
              <a:spLocks noEditPoints="1"/>
            </p:cNvSpPr>
            <p:nvPr/>
          </p:nvSpPr>
          <p:spPr bwMode="auto">
            <a:xfrm>
              <a:off x="3611" y="607"/>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26" name="未知"/>
            <p:cNvSpPr>
              <a:spLocks noEditPoints="1"/>
            </p:cNvSpPr>
            <p:nvPr/>
          </p:nvSpPr>
          <p:spPr bwMode="auto">
            <a:xfrm>
              <a:off x="3611" y="1011"/>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27" name="未知"/>
            <p:cNvSpPr>
              <a:spLocks noEditPoints="1"/>
            </p:cNvSpPr>
            <p:nvPr/>
          </p:nvSpPr>
          <p:spPr bwMode="auto">
            <a:xfrm>
              <a:off x="3611" y="1415"/>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28" name="未知"/>
            <p:cNvSpPr>
              <a:spLocks noEditPoints="1"/>
            </p:cNvSpPr>
            <p:nvPr/>
          </p:nvSpPr>
          <p:spPr bwMode="auto">
            <a:xfrm>
              <a:off x="3611" y="1820"/>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29" name="未知"/>
            <p:cNvSpPr>
              <a:spLocks noEditPoints="1"/>
            </p:cNvSpPr>
            <p:nvPr/>
          </p:nvSpPr>
          <p:spPr bwMode="auto">
            <a:xfrm>
              <a:off x="3611" y="2224"/>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30" name="未知"/>
            <p:cNvSpPr>
              <a:spLocks noEditPoints="1"/>
            </p:cNvSpPr>
            <p:nvPr/>
          </p:nvSpPr>
          <p:spPr bwMode="auto">
            <a:xfrm>
              <a:off x="3611" y="2629"/>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31" name="未知"/>
            <p:cNvSpPr>
              <a:spLocks noEditPoints="1"/>
            </p:cNvSpPr>
            <p:nvPr/>
          </p:nvSpPr>
          <p:spPr bwMode="auto">
            <a:xfrm>
              <a:off x="3611" y="3033"/>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32" name="未知"/>
            <p:cNvSpPr>
              <a:spLocks noEditPoints="1"/>
            </p:cNvSpPr>
            <p:nvPr/>
          </p:nvSpPr>
          <p:spPr bwMode="auto">
            <a:xfrm>
              <a:off x="3611" y="3438"/>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33" name="未知"/>
            <p:cNvSpPr>
              <a:spLocks noEditPoints="1"/>
            </p:cNvSpPr>
            <p:nvPr/>
          </p:nvSpPr>
          <p:spPr bwMode="auto">
            <a:xfrm>
              <a:off x="3611" y="3842"/>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34" name="Rectangle 110"/>
            <p:cNvSpPr>
              <a:spLocks noChangeArrowheads="1"/>
            </p:cNvSpPr>
            <p:nvPr/>
          </p:nvSpPr>
          <p:spPr bwMode="auto">
            <a:xfrm>
              <a:off x="3611" y="4246"/>
              <a:ext cx="20" cy="5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35" name="Rectangle 111"/>
            <p:cNvSpPr>
              <a:spLocks noChangeArrowheads="1"/>
            </p:cNvSpPr>
            <p:nvPr/>
          </p:nvSpPr>
          <p:spPr bwMode="auto">
            <a:xfrm>
              <a:off x="4056" y="0"/>
              <a:ext cx="20" cy="10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36" name="未知"/>
            <p:cNvSpPr>
              <a:spLocks noEditPoints="1"/>
            </p:cNvSpPr>
            <p:nvPr/>
          </p:nvSpPr>
          <p:spPr bwMode="auto">
            <a:xfrm>
              <a:off x="4056" y="202"/>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37" name="未知"/>
            <p:cNvSpPr>
              <a:spLocks noEditPoints="1"/>
            </p:cNvSpPr>
            <p:nvPr/>
          </p:nvSpPr>
          <p:spPr bwMode="auto">
            <a:xfrm>
              <a:off x="4056" y="607"/>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38" name="未知"/>
            <p:cNvSpPr>
              <a:spLocks noEditPoints="1"/>
            </p:cNvSpPr>
            <p:nvPr/>
          </p:nvSpPr>
          <p:spPr bwMode="auto">
            <a:xfrm>
              <a:off x="4056" y="1011"/>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39" name="未知"/>
            <p:cNvSpPr>
              <a:spLocks noEditPoints="1"/>
            </p:cNvSpPr>
            <p:nvPr/>
          </p:nvSpPr>
          <p:spPr bwMode="auto">
            <a:xfrm>
              <a:off x="4056" y="1415"/>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40" name="未知"/>
            <p:cNvSpPr>
              <a:spLocks noEditPoints="1"/>
            </p:cNvSpPr>
            <p:nvPr/>
          </p:nvSpPr>
          <p:spPr bwMode="auto">
            <a:xfrm>
              <a:off x="4056" y="1820"/>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41" name="未知"/>
            <p:cNvSpPr>
              <a:spLocks noEditPoints="1"/>
            </p:cNvSpPr>
            <p:nvPr/>
          </p:nvSpPr>
          <p:spPr bwMode="auto">
            <a:xfrm>
              <a:off x="4056" y="2224"/>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42" name="未知"/>
            <p:cNvSpPr>
              <a:spLocks noEditPoints="1"/>
            </p:cNvSpPr>
            <p:nvPr/>
          </p:nvSpPr>
          <p:spPr bwMode="auto">
            <a:xfrm>
              <a:off x="4056" y="2629"/>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43" name="未知"/>
            <p:cNvSpPr>
              <a:spLocks noEditPoints="1"/>
            </p:cNvSpPr>
            <p:nvPr/>
          </p:nvSpPr>
          <p:spPr bwMode="auto">
            <a:xfrm>
              <a:off x="4056" y="3033"/>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44" name="未知"/>
            <p:cNvSpPr>
              <a:spLocks noEditPoints="1"/>
            </p:cNvSpPr>
            <p:nvPr/>
          </p:nvSpPr>
          <p:spPr bwMode="auto">
            <a:xfrm>
              <a:off x="4056" y="3438"/>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45" name="未知"/>
            <p:cNvSpPr>
              <a:spLocks noEditPoints="1"/>
            </p:cNvSpPr>
            <p:nvPr/>
          </p:nvSpPr>
          <p:spPr bwMode="auto">
            <a:xfrm>
              <a:off x="4056" y="3842"/>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46" name="Rectangle 122"/>
            <p:cNvSpPr>
              <a:spLocks noChangeArrowheads="1"/>
            </p:cNvSpPr>
            <p:nvPr/>
          </p:nvSpPr>
          <p:spPr bwMode="auto">
            <a:xfrm>
              <a:off x="4056" y="4246"/>
              <a:ext cx="20" cy="5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47" name="Rectangle 123"/>
            <p:cNvSpPr>
              <a:spLocks noChangeArrowheads="1"/>
            </p:cNvSpPr>
            <p:nvPr/>
          </p:nvSpPr>
          <p:spPr bwMode="auto">
            <a:xfrm>
              <a:off x="4501" y="0"/>
              <a:ext cx="20" cy="10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48" name="未知"/>
            <p:cNvSpPr>
              <a:spLocks noEditPoints="1"/>
            </p:cNvSpPr>
            <p:nvPr/>
          </p:nvSpPr>
          <p:spPr bwMode="auto">
            <a:xfrm>
              <a:off x="4501" y="202"/>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49" name="未知"/>
            <p:cNvSpPr>
              <a:spLocks noEditPoints="1"/>
            </p:cNvSpPr>
            <p:nvPr/>
          </p:nvSpPr>
          <p:spPr bwMode="auto">
            <a:xfrm>
              <a:off x="4501" y="607"/>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50" name="未知"/>
            <p:cNvSpPr>
              <a:spLocks noEditPoints="1"/>
            </p:cNvSpPr>
            <p:nvPr/>
          </p:nvSpPr>
          <p:spPr bwMode="auto">
            <a:xfrm>
              <a:off x="4501" y="1011"/>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51" name="未知"/>
            <p:cNvSpPr>
              <a:spLocks noEditPoints="1"/>
            </p:cNvSpPr>
            <p:nvPr/>
          </p:nvSpPr>
          <p:spPr bwMode="auto">
            <a:xfrm>
              <a:off x="4501" y="1415"/>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52" name="未知"/>
            <p:cNvSpPr>
              <a:spLocks noEditPoints="1"/>
            </p:cNvSpPr>
            <p:nvPr/>
          </p:nvSpPr>
          <p:spPr bwMode="auto">
            <a:xfrm>
              <a:off x="4501" y="1820"/>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53" name="未知"/>
            <p:cNvSpPr>
              <a:spLocks noEditPoints="1"/>
            </p:cNvSpPr>
            <p:nvPr/>
          </p:nvSpPr>
          <p:spPr bwMode="auto">
            <a:xfrm>
              <a:off x="4501" y="2224"/>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54" name="未知"/>
            <p:cNvSpPr>
              <a:spLocks noEditPoints="1"/>
            </p:cNvSpPr>
            <p:nvPr/>
          </p:nvSpPr>
          <p:spPr bwMode="auto">
            <a:xfrm>
              <a:off x="4501" y="2629"/>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55" name="未知"/>
            <p:cNvSpPr>
              <a:spLocks noEditPoints="1"/>
            </p:cNvSpPr>
            <p:nvPr/>
          </p:nvSpPr>
          <p:spPr bwMode="auto">
            <a:xfrm>
              <a:off x="4501" y="3033"/>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56" name="未知"/>
            <p:cNvSpPr>
              <a:spLocks noEditPoints="1"/>
            </p:cNvSpPr>
            <p:nvPr/>
          </p:nvSpPr>
          <p:spPr bwMode="auto">
            <a:xfrm>
              <a:off x="4501" y="3438"/>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57" name="未知"/>
            <p:cNvSpPr>
              <a:spLocks noEditPoints="1"/>
            </p:cNvSpPr>
            <p:nvPr/>
          </p:nvSpPr>
          <p:spPr bwMode="auto">
            <a:xfrm>
              <a:off x="4501" y="3842"/>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58" name="Rectangle 134"/>
            <p:cNvSpPr>
              <a:spLocks noChangeArrowheads="1"/>
            </p:cNvSpPr>
            <p:nvPr/>
          </p:nvSpPr>
          <p:spPr bwMode="auto">
            <a:xfrm>
              <a:off x="4501" y="4246"/>
              <a:ext cx="20" cy="5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59" name="Rectangle 135"/>
            <p:cNvSpPr>
              <a:spLocks noChangeArrowheads="1"/>
            </p:cNvSpPr>
            <p:nvPr/>
          </p:nvSpPr>
          <p:spPr bwMode="auto">
            <a:xfrm>
              <a:off x="4951" y="0"/>
              <a:ext cx="20" cy="10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60" name="未知"/>
            <p:cNvSpPr>
              <a:spLocks noEditPoints="1"/>
            </p:cNvSpPr>
            <p:nvPr/>
          </p:nvSpPr>
          <p:spPr bwMode="auto">
            <a:xfrm>
              <a:off x="4951" y="202"/>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61" name="未知"/>
            <p:cNvSpPr>
              <a:spLocks noEditPoints="1"/>
            </p:cNvSpPr>
            <p:nvPr/>
          </p:nvSpPr>
          <p:spPr bwMode="auto">
            <a:xfrm>
              <a:off x="4951" y="607"/>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62" name="未知"/>
            <p:cNvSpPr>
              <a:spLocks noEditPoints="1"/>
            </p:cNvSpPr>
            <p:nvPr/>
          </p:nvSpPr>
          <p:spPr bwMode="auto">
            <a:xfrm>
              <a:off x="4951" y="1011"/>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63" name="未知"/>
            <p:cNvSpPr>
              <a:spLocks noEditPoints="1"/>
            </p:cNvSpPr>
            <p:nvPr/>
          </p:nvSpPr>
          <p:spPr bwMode="auto">
            <a:xfrm>
              <a:off x="4951" y="1415"/>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64" name="未知"/>
            <p:cNvSpPr>
              <a:spLocks noEditPoints="1"/>
            </p:cNvSpPr>
            <p:nvPr/>
          </p:nvSpPr>
          <p:spPr bwMode="auto">
            <a:xfrm>
              <a:off x="4951" y="1820"/>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65" name="未知"/>
            <p:cNvSpPr>
              <a:spLocks noEditPoints="1"/>
            </p:cNvSpPr>
            <p:nvPr/>
          </p:nvSpPr>
          <p:spPr bwMode="auto">
            <a:xfrm>
              <a:off x="4951" y="2224"/>
              <a:ext cx="20" cy="304"/>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66" name="未知"/>
            <p:cNvSpPr>
              <a:spLocks noEditPoints="1"/>
            </p:cNvSpPr>
            <p:nvPr/>
          </p:nvSpPr>
          <p:spPr bwMode="auto">
            <a:xfrm>
              <a:off x="4951" y="2629"/>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67" name="未知"/>
            <p:cNvSpPr>
              <a:spLocks noEditPoints="1"/>
            </p:cNvSpPr>
            <p:nvPr/>
          </p:nvSpPr>
          <p:spPr bwMode="auto">
            <a:xfrm>
              <a:off x="4951" y="3033"/>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68" name="未知"/>
            <p:cNvSpPr>
              <a:spLocks noEditPoints="1"/>
            </p:cNvSpPr>
            <p:nvPr/>
          </p:nvSpPr>
          <p:spPr bwMode="auto">
            <a:xfrm>
              <a:off x="4951" y="3438"/>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69" name="未知"/>
            <p:cNvSpPr>
              <a:spLocks noEditPoints="1"/>
            </p:cNvSpPr>
            <p:nvPr/>
          </p:nvSpPr>
          <p:spPr bwMode="auto">
            <a:xfrm>
              <a:off x="4951" y="3842"/>
              <a:ext cx="20" cy="303"/>
            </a:xfrm>
            <a:custGeom>
              <a:avLst/>
              <a:gdLst/>
              <a:ahLst/>
              <a:cxnLst>
                <a:cxn ang="0">
                  <a:pos x="0" y="0"/>
                </a:cxn>
                <a:cxn ang="0">
                  <a:pos x="0" y="20"/>
                </a:cxn>
                <a:cxn ang="0">
                  <a:pos x="4" y="20"/>
                </a:cxn>
                <a:cxn ang="0">
                  <a:pos x="4" y="0"/>
                </a:cxn>
                <a:cxn ang="0">
                  <a:pos x="0" y="0"/>
                </a:cxn>
                <a:cxn ang="0">
                  <a:pos x="0" y="40"/>
                </a:cxn>
                <a:cxn ang="0">
                  <a:pos x="0" y="60"/>
                </a:cxn>
                <a:cxn ang="0">
                  <a:pos x="4" y="60"/>
                </a:cxn>
                <a:cxn ang="0">
                  <a:pos x="4" y="40"/>
                </a:cxn>
                <a:cxn ang="0">
                  <a:pos x="0" y="40"/>
                </a:cxn>
              </a:cxnLst>
              <a:rect l="0" t="0" r="r" b="b"/>
              <a:pathLst>
                <a:path w="4" h="60">
                  <a:moveTo>
                    <a:pt x="0" y="0"/>
                  </a:moveTo>
                  <a:lnTo>
                    <a:pt x="0" y="20"/>
                  </a:lnTo>
                  <a:lnTo>
                    <a:pt x="4" y="20"/>
                  </a:lnTo>
                  <a:lnTo>
                    <a:pt x="4" y="0"/>
                  </a:lnTo>
                  <a:lnTo>
                    <a:pt x="0" y="0"/>
                  </a:lnTo>
                  <a:close/>
                  <a:moveTo>
                    <a:pt x="0" y="40"/>
                  </a:moveTo>
                  <a:lnTo>
                    <a:pt x="0" y="60"/>
                  </a:lnTo>
                  <a:lnTo>
                    <a:pt x="4" y="60"/>
                  </a:lnTo>
                  <a:lnTo>
                    <a:pt x="4" y="40"/>
                  </a:lnTo>
                  <a:lnTo>
                    <a:pt x="0" y="40"/>
                  </a:ln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70" name="Rectangle 146"/>
            <p:cNvSpPr>
              <a:spLocks noChangeArrowheads="1"/>
            </p:cNvSpPr>
            <p:nvPr/>
          </p:nvSpPr>
          <p:spPr bwMode="auto">
            <a:xfrm>
              <a:off x="4951" y="4246"/>
              <a:ext cx="20" cy="51"/>
            </a:xfrm>
            <a:prstGeom prst="rect">
              <a:avLst/>
            </a:prstGeom>
            <a:solidFill>
              <a:schemeClr val="bg2">
                <a:alpha val="59999"/>
              </a:schemeClr>
            </a:solidFill>
            <a:ln w="9525">
              <a:noFill/>
              <a:miter lim="800000"/>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71" name="未知"/>
            <p:cNvSpPr/>
            <p:nvPr/>
          </p:nvSpPr>
          <p:spPr bwMode="auto">
            <a:xfrm>
              <a:off x="0" y="3281"/>
              <a:ext cx="20" cy="10"/>
            </a:xfrm>
            <a:custGeom>
              <a:avLst/>
              <a:gdLst/>
              <a:ahLst/>
              <a:cxnLst>
                <a:cxn ang="0">
                  <a:pos x="0" y="1"/>
                </a:cxn>
                <a:cxn ang="0">
                  <a:pos x="0" y="1"/>
                </a:cxn>
              </a:cxnLst>
              <a:rect l="0" t="0" r="r" b="b"/>
              <a:pathLst>
                <a:path w="4" h="2">
                  <a:moveTo>
                    <a:pt x="0" y="1"/>
                  </a:moveTo>
                  <a:cubicBezTo>
                    <a:pt x="1" y="2"/>
                    <a:pt x="4" y="0"/>
                    <a:pt x="0" y="1"/>
                  </a:cubicBezTo>
                  <a:close/>
                </a:path>
              </a:pathLst>
            </a:custGeom>
            <a:solidFill>
              <a:schemeClr val="bg2">
                <a:alpha val="59999"/>
              </a:schemeClr>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171" name="Group 148"/>
          <p:cNvGrpSpPr/>
          <p:nvPr/>
        </p:nvGrpSpPr>
        <p:grpSpPr>
          <a:xfrm>
            <a:off x="1066800" y="3444875"/>
            <a:ext cx="533400" cy="492125"/>
            <a:chOff x="0" y="0"/>
            <a:chExt cx="1062" cy="981"/>
          </a:xfrm>
        </p:grpSpPr>
        <p:sp>
          <p:nvSpPr>
            <p:cNvPr id="1173" name="未知"/>
            <p:cNvSpPr/>
            <p:nvPr/>
          </p:nvSpPr>
          <p:spPr bwMode="auto">
            <a:xfrm>
              <a:off x="25" y="0"/>
              <a:ext cx="205" cy="82"/>
            </a:xfrm>
            <a:custGeom>
              <a:avLst/>
              <a:gdLst/>
              <a:ahLst/>
              <a:cxnLst>
                <a:cxn ang="0">
                  <a:pos x="30" y="12"/>
                </a:cxn>
                <a:cxn ang="0">
                  <a:pos x="37" y="10"/>
                </a:cxn>
                <a:cxn ang="0">
                  <a:pos x="38" y="9"/>
                </a:cxn>
                <a:cxn ang="0">
                  <a:pos x="31" y="1"/>
                </a:cxn>
                <a:cxn ang="0">
                  <a:pos x="8" y="11"/>
                </a:cxn>
                <a:cxn ang="0">
                  <a:pos x="30" y="12"/>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74" name="未知"/>
            <p:cNvSpPr>
              <a:spLocks noEditPoints="1"/>
            </p:cNvSpPr>
            <p:nvPr/>
          </p:nvSpPr>
          <p:spPr bwMode="auto">
            <a:xfrm>
              <a:off x="0" y="6"/>
              <a:ext cx="1062" cy="975"/>
            </a:xfrm>
            <a:custGeom>
              <a:avLst/>
              <a:gdLst/>
              <a:ahLst/>
              <a:cxnLst>
                <a:cxn ang="0">
                  <a:pos x="163" y="155"/>
                </a:cxn>
                <a:cxn ang="0">
                  <a:pos x="152" y="125"/>
                </a:cxn>
                <a:cxn ang="0">
                  <a:pos x="142" y="99"/>
                </a:cxn>
                <a:cxn ang="0">
                  <a:pos x="165" y="93"/>
                </a:cxn>
                <a:cxn ang="0">
                  <a:pos x="146" y="82"/>
                </a:cxn>
                <a:cxn ang="0">
                  <a:pos x="157" y="83"/>
                </a:cxn>
                <a:cxn ang="0">
                  <a:pos x="157" y="77"/>
                </a:cxn>
                <a:cxn ang="0">
                  <a:pos x="135" y="78"/>
                </a:cxn>
                <a:cxn ang="0">
                  <a:pos x="128" y="125"/>
                </a:cxn>
                <a:cxn ang="0">
                  <a:pos x="124" y="84"/>
                </a:cxn>
                <a:cxn ang="0">
                  <a:pos x="118" y="67"/>
                </a:cxn>
                <a:cxn ang="0">
                  <a:pos x="124" y="51"/>
                </a:cxn>
                <a:cxn ang="0">
                  <a:pos x="121" y="37"/>
                </a:cxn>
                <a:cxn ang="0">
                  <a:pos x="119" y="24"/>
                </a:cxn>
                <a:cxn ang="0">
                  <a:pos x="132" y="39"/>
                </a:cxn>
                <a:cxn ang="0">
                  <a:pos x="149" y="18"/>
                </a:cxn>
                <a:cxn ang="0">
                  <a:pos x="147" y="36"/>
                </a:cxn>
                <a:cxn ang="0">
                  <a:pos x="143" y="48"/>
                </a:cxn>
                <a:cxn ang="0">
                  <a:pos x="144" y="67"/>
                </a:cxn>
                <a:cxn ang="0">
                  <a:pos x="199" y="29"/>
                </a:cxn>
                <a:cxn ang="0">
                  <a:pos x="90" y="1"/>
                </a:cxn>
                <a:cxn ang="0">
                  <a:pos x="56" y="8"/>
                </a:cxn>
                <a:cxn ang="0">
                  <a:pos x="85" y="12"/>
                </a:cxn>
                <a:cxn ang="0">
                  <a:pos x="60" y="22"/>
                </a:cxn>
                <a:cxn ang="0">
                  <a:pos x="58" y="29"/>
                </a:cxn>
                <a:cxn ang="0">
                  <a:pos x="38" y="17"/>
                </a:cxn>
                <a:cxn ang="0">
                  <a:pos x="13" y="115"/>
                </a:cxn>
                <a:cxn ang="0">
                  <a:pos x="61" y="146"/>
                </a:cxn>
                <a:cxn ang="0">
                  <a:pos x="45" y="133"/>
                </a:cxn>
                <a:cxn ang="0">
                  <a:pos x="35" y="145"/>
                </a:cxn>
                <a:cxn ang="0">
                  <a:pos x="32" y="128"/>
                </a:cxn>
                <a:cxn ang="0">
                  <a:pos x="46" y="86"/>
                </a:cxn>
                <a:cxn ang="0">
                  <a:pos x="67" y="83"/>
                </a:cxn>
                <a:cxn ang="0">
                  <a:pos x="71" y="95"/>
                </a:cxn>
                <a:cxn ang="0">
                  <a:pos x="61" y="121"/>
                </a:cxn>
                <a:cxn ang="0">
                  <a:pos x="91" y="180"/>
                </a:cxn>
                <a:cxn ang="0">
                  <a:pos x="186" y="166"/>
                </a:cxn>
                <a:cxn ang="0">
                  <a:pos x="182" y="66"/>
                </a:cxn>
                <a:cxn ang="0">
                  <a:pos x="165" y="60"/>
                </a:cxn>
                <a:cxn ang="0">
                  <a:pos x="113" y="61"/>
                </a:cxn>
                <a:cxn ang="0">
                  <a:pos x="108" y="87"/>
                </a:cxn>
                <a:cxn ang="0">
                  <a:pos x="114" y="50"/>
                </a:cxn>
                <a:cxn ang="0">
                  <a:pos x="89" y="26"/>
                </a:cxn>
                <a:cxn ang="0">
                  <a:pos x="105" y="35"/>
                </a:cxn>
                <a:cxn ang="0">
                  <a:pos x="61" y="72"/>
                </a:cxn>
                <a:cxn ang="0">
                  <a:pos x="24" y="37"/>
                </a:cxn>
                <a:cxn ang="0">
                  <a:pos x="68" y="40"/>
                </a:cxn>
                <a:cxn ang="0">
                  <a:pos x="79" y="40"/>
                </a:cxn>
                <a:cxn ang="0">
                  <a:pos x="108" y="45"/>
                </a:cxn>
                <a:cxn ang="0">
                  <a:pos x="99" y="93"/>
                </a:cxn>
                <a:cxn ang="0">
                  <a:pos x="93" y="51"/>
                </a:cxn>
                <a:cxn ang="0">
                  <a:pos x="61" y="72"/>
                </a:cxn>
                <a:cxn ang="0">
                  <a:pos x="80" y="82"/>
                </a:cxn>
                <a:cxn ang="0">
                  <a:pos x="88" y="58"/>
                </a:cxn>
                <a:cxn ang="0">
                  <a:pos x="102" y="145"/>
                </a:cxn>
                <a:cxn ang="0">
                  <a:pos x="82" y="96"/>
                </a:cxn>
                <a:cxn ang="0">
                  <a:pos x="117" y="106"/>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75" name="未知"/>
            <p:cNvSpPr/>
            <p:nvPr/>
          </p:nvSpPr>
          <p:spPr bwMode="auto">
            <a:xfrm>
              <a:off x="253" y="472"/>
              <a:ext cx="85" cy="101"/>
            </a:xfrm>
            <a:custGeom>
              <a:avLst/>
              <a:gdLst/>
              <a:ahLst/>
              <a:cxnLst>
                <a:cxn ang="0">
                  <a:pos x="14" y="5"/>
                </a:cxn>
                <a:cxn ang="0">
                  <a:pos x="9" y="20"/>
                </a:cxn>
                <a:cxn ang="0">
                  <a:pos x="14" y="5"/>
                </a:cxn>
              </a:cxnLst>
              <a:rect l="0" t="0" r="r" b="b"/>
              <a:pathLst>
                <a:path w="17" h="20">
                  <a:moveTo>
                    <a:pt x="14" y="5"/>
                  </a:moveTo>
                  <a:cubicBezTo>
                    <a:pt x="13" y="0"/>
                    <a:pt x="0" y="8"/>
                    <a:pt x="9" y="20"/>
                  </a:cubicBezTo>
                  <a:cubicBezTo>
                    <a:pt x="9" y="20"/>
                    <a:pt x="17" y="17"/>
                    <a:pt x="14" y="5"/>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76" name="未知"/>
            <p:cNvSpPr/>
            <p:nvPr/>
          </p:nvSpPr>
          <p:spPr bwMode="auto">
            <a:xfrm>
              <a:off x="171" y="509"/>
              <a:ext cx="76" cy="136"/>
            </a:xfrm>
            <a:custGeom>
              <a:avLst/>
              <a:gdLst/>
              <a:ahLst/>
              <a:cxnLst>
                <a:cxn ang="0">
                  <a:pos x="7" y="10"/>
                </a:cxn>
                <a:cxn ang="0">
                  <a:pos x="4" y="25"/>
                </a:cxn>
                <a:cxn ang="0">
                  <a:pos x="15" y="16"/>
                </a:cxn>
                <a:cxn ang="0">
                  <a:pos x="13" y="8"/>
                </a:cxn>
                <a:cxn ang="0">
                  <a:pos x="7" y="10"/>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77" name="未知"/>
            <p:cNvSpPr/>
            <p:nvPr/>
          </p:nvSpPr>
          <p:spPr bwMode="auto">
            <a:xfrm>
              <a:off x="126" y="237"/>
              <a:ext cx="243" cy="117"/>
            </a:xfrm>
            <a:custGeom>
              <a:avLst/>
              <a:gdLst/>
              <a:ahLst/>
              <a:cxnLst>
                <a:cxn ang="0">
                  <a:pos x="40" y="2"/>
                </a:cxn>
                <a:cxn ang="0">
                  <a:pos x="9" y="1"/>
                </a:cxn>
                <a:cxn ang="0">
                  <a:pos x="1" y="9"/>
                </a:cxn>
                <a:cxn ang="0">
                  <a:pos x="22" y="21"/>
                </a:cxn>
                <a:cxn ang="0">
                  <a:pos x="34" y="20"/>
                </a:cxn>
                <a:cxn ang="0">
                  <a:pos x="40" y="19"/>
                </a:cxn>
                <a:cxn ang="0">
                  <a:pos x="40" y="2"/>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78" name="未知"/>
            <p:cNvSpPr/>
            <p:nvPr/>
          </p:nvSpPr>
          <p:spPr bwMode="auto">
            <a:xfrm>
              <a:off x="405" y="560"/>
              <a:ext cx="177" cy="187"/>
            </a:xfrm>
            <a:custGeom>
              <a:avLst/>
              <a:gdLst/>
              <a:ahLst/>
              <a:cxnLst>
                <a:cxn ang="0">
                  <a:pos x="24" y="2"/>
                </a:cxn>
                <a:cxn ang="0">
                  <a:pos x="11" y="2"/>
                </a:cxn>
                <a:cxn ang="0">
                  <a:pos x="4" y="20"/>
                </a:cxn>
                <a:cxn ang="0">
                  <a:pos x="28" y="22"/>
                </a:cxn>
                <a:cxn ang="0">
                  <a:pos x="24" y="2"/>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79" name="未知"/>
            <p:cNvSpPr/>
            <p:nvPr/>
          </p:nvSpPr>
          <p:spPr bwMode="auto">
            <a:xfrm>
              <a:off x="809" y="373"/>
              <a:ext cx="177" cy="38"/>
            </a:xfrm>
            <a:custGeom>
              <a:avLst/>
              <a:gdLst/>
              <a:ahLst/>
              <a:cxnLst>
                <a:cxn ang="0">
                  <a:pos x="5" y="0"/>
                </a:cxn>
                <a:cxn ang="0">
                  <a:pos x="14" y="5"/>
                </a:cxn>
                <a:cxn ang="0">
                  <a:pos x="5" y="0"/>
                </a:cxn>
              </a:cxnLst>
              <a:rect l="0" t="0" r="r" b="b"/>
              <a:pathLst>
                <a:path w="35" h="7">
                  <a:moveTo>
                    <a:pt x="5" y="0"/>
                  </a:moveTo>
                  <a:cubicBezTo>
                    <a:pt x="0" y="0"/>
                    <a:pt x="7" y="7"/>
                    <a:pt x="14" y="5"/>
                  </a:cubicBezTo>
                  <a:cubicBezTo>
                    <a:pt x="35" y="1"/>
                    <a:pt x="5" y="0"/>
                    <a:pt x="5" y="0"/>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80" name="未知"/>
            <p:cNvSpPr/>
            <p:nvPr/>
          </p:nvSpPr>
          <p:spPr bwMode="auto">
            <a:xfrm>
              <a:off x="869" y="370"/>
              <a:ext cx="136" cy="79"/>
            </a:xfrm>
            <a:custGeom>
              <a:avLst/>
              <a:gdLst/>
              <a:ahLst/>
              <a:cxnLst>
                <a:cxn ang="0">
                  <a:pos x="7" y="13"/>
                </a:cxn>
                <a:cxn ang="0">
                  <a:pos x="25" y="6"/>
                </a:cxn>
                <a:cxn ang="0">
                  <a:pos x="17" y="1"/>
                </a:cxn>
                <a:cxn ang="0">
                  <a:pos x="7" y="11"/>
                </a:cxn>
                <a:cxn ang="0">
                  <a:pos x="7" y="13"/>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81" name="未知"/>
            <p:cNvSpPr/>
            <p:nvPr/>
          </p:nvSpPr>
          <p:spPr bwMode="auto">
            <a:xfrm>
              <a:off x="863" y="421"/>
              <a:ext cx="177" cy="85"/>
            </a:xfrm>
            <a:custGeom>
              <a:avLst/>
              <a:gdLst/>
              <a:ahLst/>
              <a:cxnLst>
                <a:cxn ang="0">
                  <a:pos x="25" y="6"/>
                </a:cxn>
                <a:cxn ang="0">
                  <a:pos x="8" y="10"/>
                </a:cxn>
                <a:cxn ang="0">
                  <a:pos x="6" y="13"/>
                </a:cxn>
                <a:cxn ang="0">
                  <a:pos x="27" y="12"/>
                </a:cxn>
                <a:cxn ang="0">
                  <a:pos x="25" y="6"/>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82" name="未知"/>
            <p:cNvSpPr/>
            <p:nvPr/>
          </p:nvSpPr>
          <p:spPr bwMode="auto">
            <a:xfrm>
              <a:off x="749" y="500"/>
              <a:ext cx="247" cy="60"/>
            </a:xfrm>
            <a:custGeom>
              <a:avLst/>
              <a:gdLst/>
              <a:ahLst/>
              <a:cxnLst>
                <a:cxn ang="0">
                  <a:pos x="40" y="3"/>
                </a:cxn>
                <a:cxn ang="0">
                  <a:pos x="29" y="1"/>
                </a:cxn>
                <a:cxn ang="0">
                  <a:pos x="7" y="0"/>
                </a:cxn>
                <a:cxn ang="0">
                  <a:pos x="2" y="5"/>
                </a:cxn>
                <a:cxn ang="0">
                  <a:pos x="20" y="8"/>
                </a:cxn>
                <a:cxn ang="0">
                  <a:pos x="41" y="8"/>
                </a:cxn>
                <a:cxn ang="0">
                  <a:pos x="40" y="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83" name="未知"/>
            <p:cNvSpPr/>
            <p:nvPr/>
          </p:nvSpPr>
          <p:spPr bwMode="auto">
            <a:xfrm>
              <a:off x="774" y="557"/>
              <a:ext cx="202" cy="54"/>
            </a:xfrm>
            <a:custGeom>
              <a:avLst/>
              <a:gdLst/>
              <a:ahLst/>
              <a:cxnLst>
                <a:cxn ang="0">
                  <a:pos x="37" y="2"/>
                </a:cxn>
                <a:cxn ang="0">
                  <a:pos x="26" y="4"/>
                </a:cxn>
                <a:cxn ang="0">
                  <a:pos x="13" y="3"/>
                </a:cxn>
                <a:cxn ang="0">
                  <a:pos x="1" y="2"/>
                </a:cxn>
                <a:cxn ang="0">
                  <a:pos x="35" y="8"/>
                </a:cxn>
                <a:cxn ang="0">
                  <a:pos x="37" y="2"/>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84" name="未知"/>
            <p:cNvSpPr/>
            <p:nvPr/>
          </p:nvSpPr>
          <p:spPr bwMode="auto">
            <a:xfrm>
              <a:off x="762" y="601"/>
              <a:ext cx="209" cy="174"/>
            </a:xfrm>
            <a:custGeom>
              <a:avLst/>
              <a:gdLst/>
              <a:ahLst/>
              <a:cxnLst>
                <a:cxn ang="0">
                  <a:pos x="28" y="9"/>
                </a:cxn>
                <a:cxn ang="0">
                  <a:pos x="13" y="6"/>
                </a:cxn>
                <a:cxn ang="0">
                  <a:pos x="4" y="15"/>
                </a:cxn>
                <a:cxn ang="0">
                  <a:pos x="1" y="19"/>
                </a:cxn>
                <a:cxn ang="0">
                  <a:pos x="9" y="19"/>
                </a:cxn>
                <a:cxn ang="0">
                  <a:pos x="17" y="27"/>
                </a:cxn>
                <a:cxn ang="0">
                  <a:pos x="21" y="30"/>
                </a:cxn>
                <a:cxn ang="0">
                  <a:pos x="29" y="19"/>
                </a:cxn>
                <a:cxn ang="0">
                  <a:pos x="39" y="19"/>
                </a:cxn>
                <a:cxn ang="0">
                  <a:pos x="28" y="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85" name="未知"/>
            <p:cNvSpPr/>
            <p:nvPr/>
          </p:nvSpPr>
          <p:spPr bwMode="auto">
            <a:xfrm>
              <a:off x="901" y="522"/>
              <a:ext cx="126" cy="316"/>
            </a:xfrm>
            <a:custGeom>
              <a:avLst/>
              <a:gdLst/>
              <a:ahLst/>
              <a:cxnLst>
                <a:cxn ang="0">
                  <a:pos x="22" y="2"/>
                </a:cxn>
                <a:cxn ang="0">
                  <a:pos x="18" y="17"/>
                </a:cxn>
                <a:cxn ang="0">
                  <a:pos x="7" y="20"/>
                </a:cxn>
                <a:cxn ang="0">
                  <a:pos x="7" y="23"/>
                </a:cxn>
                <a:cxn ang="0">
                  <a:pos x="17" y="34"/>
                </a:cxn>
                <a:cxn ang="0">
                  <a:pos x="12" y="45"/>
                </a:cxn>
                <a:cxn ang="0">
                  <a:pos x="0" y="55"/>
                </a:cxn>
                <a:cxn ang="0">
                  <a:pos x="5" y="58"/>
                </a:cxn>
                <a:cxn ang="0">
                  <a:pos x="16" y="62"/>
                </a:cxn>
                <a:cxn ang="0">
                  <a:pos x="23" y="57"/>
                </a:cxn>
                <a:cxn ang="0">
                  <a:pos x="25" y="14"/>
                </a:cxn>
                <a:cxn ang="0">
                  <a:pos x="25" y="2"/>
                </a:cxn>
                <a:cxn ang="0">
                  <a:pos x="22" y="2"/>
                </a:cxn>
              </a:cxnLst>
              <a:rect l="0" t="0" r="r" b="b"/>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172" name="Group 162"/>
          <p:cNvGrpSpPr/>
          <p:nvPr/>
        </p:nvGrpSpPr>
        <p:grpSpPr>
          <a:xfrm>
            <a:off x="1066800" y="4552950"/>
            <a:ext cx="533400" cy="492125"/>
            <a:chOff x="0" y="0"/>
            <a:chExt cx="1062" cy="981"/>
          </a:xfrm>
        </p:grpSpPr>
        <p:sp>
          <p:nvSpPr>
            <p:cNvPr id="1187" name="未知"/>
            <p:cNvSpPr/>
            <p:nvPr/>
          </p:nvSpPr>
          <p:spPr bwMode="auto">
            <a:xfrm>
              <a:off x="25" y="0"/>
              <a:ext cx="205" cy="82"/>
            </a:xfrm>
            <a:custGeom>
              <a:avLst/>
              <a:gdLst/>
              <a:ahLst/>
              <a:cxnLst>
                <a:cxn ang="0">
                  <a:pos x="30" y="12"/>
                </a:cxn>
                <a:cxn ang="0">
                  <a:pos x="37" y="10"/>
                </a:cxn>
                <a:cxn ang="0">
                  <a:pos x="38" y="9"/>
                </a:cxn>
                <a:cxn ang="0">
                  <a:pos x="31" y="1"/>
                </a:cxn>
                <a:cxn ang="0">
                  <a:pos x="8" y="11"/>
                </a:cxn>
                <a:cxn ang="0">
                  <a:pos x="30" y="12"/>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88" name="未知"/>
            <p:cNvSpPr>
              <a:spLocks noEditPoints="1"/>
            </p:cNvSpPr>
            <p:nvPr/>
          </p:nvSpPr>
          <p:spPr bwMode="auto">
            <a:xfrm>
              <a:off x="0" y="6"/>
              <a:ext cx="1062" cy="975"/>
            </a:xfrm>
            <a:custGeom>
              <a:avLst/>
              <a:gdLst/>
              <a:ahLst/>
              <a:cxnLst>
                <a:cxn ang="0">
                  <a:pos x="163" y="155"/>
                </a:cxn>
                <a:cxn ang="0">
                  <a:pos x="152" y="125"/>
                </a:cxn>
                <a:cxn ang="0">
                  <a:pos x="142" y="99"/>
                </a:cxn>
                <a:cxn ang="0">
                  <a:pos x="165" y="93"/>
                </a:cxn>
                <a:cxn ang="0">
                  <a:pos x="146" y="82"/>
                </a:cxn>
                <a:cxn ang="0">
                  <a:pos x="157" y="83"/>
                </a:cxn>
                <a:cxn ang="0">
                  <a:pos x="157" y="77"/>
                </a:cxn>
                <a:cxn ang="0">
                  <a:pos x="135" y="78"/>
                </a:cxn>
                <a:cxn ang="0">
                  <a:pos x="128" y="125"/>
                </a:cxn>
                <a:cxn ang="0">
                  <a:pos x="124" y="84"/>
                </a:cxn>
                <a:cxn ang="0">
                  <a:pos x="118" y="67"/>
                </a:cxn>
                <a:cxn ang="0">
                  <a:pos x="124" y="51"/>
                </a:cxn>
                <a:cxn ang="0">
                  <a:pos x="121" y="37"/>
                </a:cxn>
                <a:cxn ang="0">
                  <a:pos x="119" y="24"/>
                </a:cxn>
                <a:cxn ang="0">
                  <a:pos x="132" y="39"/>
                </a:cxn>
                <a:cxn ang="0">
                  <a:pos x="149" y="18"/>
                </a:cxn>
                <a:cxn ang="0">
                  <a:pos x="147" y="36"/>
                </a:cxn>
                <a:cxn ang="0">
                  <a:pos x="143" y="48"/>
                </a:cxn>
                <a:cxn ang="0">
                  <a:pos x="144" y="67"/>
                </a:cxn>
                <a:cxn ang="0">
                  <a:pos x="199" y="29"/>
                </a:cxn>
                <a:cxn ang="0">
                  <a:pos x="90" y="1"/>
                </a:cxn>
                <a:cxn ang="0">
                  <a:pos x="56" y="8"/>
                </a:cxn>
                <a:cxn ang="0">
                  <a:pos x="85" y="12"/>
                </a:cxn>
                <a:cxn ang="0">
                  <a:pos x="60" y="22"/>
                </a:cxn>
                <a:cxn ang="0">
                  <a:pos x="58" y="29"/>
                </a:cxn>
                <a:cxn ang="0">
                  <a:pos x="38" y="17"/>
                </a:cxn>
                <a:cxn ang="0">
                  <a:pos x="13" y="115"/>
                </a:cxn>
                <a:cxn ang="0">
                  <a:pos x="61" y="146"/>
                </a:cxn>
                <a:cxn ang="0">
                  <a:pos x="45" y="133"/>
                </a:cxn>
                <a:cxn ang="0">
                  <a:pos x="35" y="145"/>
                </a:cxn>
                <a:cxn ang="0">
                  <a:pos x="32" y="128"/>
                </a:cxn>
                <a:cxn ang="0">
                  <a:pos x="46" y="86"/>
                </a:cxn>
                <a:cxn ang="0">
                  <a:pos x="67" y="83"/>
                </a:cxn>
                <a:cxn ang="0">
                  <a:pos x="71" y="95"/>
                </a:cxn>
                <a:cxn ang="0">
                  <a:pos x="61" y="121"/>
                </a:cxn>
                <a:cxn ang="0">
                  <a:pos x="91" y="180"/>
                </a:cxn>
                <a:cxn ang="0">
                  <a:pos x="186" y="166"/>
                </a:cxn>
                <a:cxn ang="0">
                  <a:pos x="182" y="66"/>
                </a:cxn>
                <a:cxn ang="0">
                  <a:pos x="165" y="60"/>
                </a:cxn>
                <a:cxn ang="0">
                  <a:pos x="113" y="61"/>
                </a:cxn>
                <a:cxn ang="0">
                  <a:pos x="108" y="87"/>
                </a:cxn>
                <a:cxn ang="0">
                  <a:pos x="114" y="50"/>
                </a:cxn>
                <a:cxn ang="0">
                  <a:pos x="89" y="26"/>
                </a:cxn>
                <a:cxn ang="0">
                  <a:pos x="105" y="35"/>
                </a:cxn>
                <a:cxn ang="0">
                  <a:pos x="61" y="72"/>
                </a:cxn>
                <a:cxn ang="0">
                  <a:pos x="24" y="37"/>
                </a:cxn>
                <a:cxn ang="0">
                  <a:pos x="68" y="40"/>
                </a:cxn>
                <a:cxn ang="0">
                  <a:pos x="79" y="40"/>
                </a:cxn>
                <a:cxn ang="0">
                  <a:pos x="108" y="45"/>
                </a:cxn>
                <a:cxn ang="0">
                  <a:pos x="99" y="93"/>
                </a:cxn>
                <a:cxn ang="0">
                  <a:pos x="93" y="51"/>
                </a:cxn>
                <a:cxn ang="0">
                  <a:pos x="61" y="72"/>
                </a:cxn>
                <a:cxn ang="0">
                  <a:pos x="80" y="82"/>
                </a:cxn>
                <a:cxn ang="0">
                  <a:pos x="88" y="58"/>
                </a:cxn>
                <a:cxn ang="0">
                  <a:pos x="102" y="145"/>
                </a:cxn>
                <a:cxn ang="0">
                  <a:pos x="82" y="96"/>
                </a:cxn>
                <a:cxn ang="0">
                  <a:pos x="117" y="106"/>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89" name="未知"/>
            <p:cNvSpPr/>
            <p:nvPr/>
          </p:nvSpPr>
          <p:spPr bwMode="auto">
            <a:xfrm>
              <a:off x="253" y="472"/>
              <a:ext cx="85" cy="101"/>
            </a:xfrm>
            <a:custGeom>
              <a:avLst/>
              <a:gdLst/>
              <a:ahLst/>
              <a:cxnLst>
                <a:cxn ang="0">
                  <a:pos x="14" y="5"/>
                </a:cxn>
                <a:cxn ang="0">
                  <a:pos x="9" y="20"/>
                </a:cxn>
                <a:cxn ang="0">
                  <a:pos x="14" y="5"/>
                </a:cxn>
              </a:cxnLst>
              <a:rect l="0" t="0" r="r" b="b"/>
              <a:pathLst>
                <a:path w="17" h="20">
                  <a:moveTo>
                    <a:pt x="14" y="5"/>
                  </a:moveTo>
                  <a:cubicBezTo>
                    <a:pt x="13" y="0"/>
                    <a:pt x="0" y="8"/>
                    <a:pt x="9" y="20"/>
                  </a:cubicBezTo>
                  <a:cubicBezTo>
                    <a:pt x="9" y="20"/>
                    <a:pt x="17" y="17"/>
                    <a:pt x="14" y="5"/>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90" name="未知"/>
            <p:cNvSpPr/>
            <p:nvPr/>
          </p:nvSpPr>
          <p:spPr bwMode="auto">
            <a:xfrm>
              <a:off x="171" y="509"/>
              <a:ext cx="76" cy="136"/>
            </a:xfrm>
            <a:custGeom>
              <a:avLst/>
              <a:gdLst/>
              <a:ahLst/>
              <a:cxnLst>
                <a:cxn ang="0">
                  <a:pos x="7" y="10"/>
                </a:cxn>
                <a:cxn ang="0">
                  <a:pos x="4" y="25"/>
                </a:cxn>
                <a:cxn ang="0">
                  <a:pos x="15" y="16"/>
                </a:cxn>
                <a:cxn ang="0">
                  <a:pos x="13" y="8"/>
                </a:cxn>
                <a:cxn ang="0">
                  <a:pos x="7" y="10"/>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91" name="未知"/>
            <p:cNvSpPr/>
            <p:nvPr/>
          </p:nvSpPr>
          <p:spPr bwMode="auto">
            <a:xfrm>
              <a:off x="126" y="237"/>
              <a:ext cx="243" cy="117"/>
            </a:xfrm>
            <a:custGeom>
              <a:avLst/>
              <a:gdLst/>
              <a:ahLst/>
              <a:cxnLst>
                <a:cxn ang="0">
                  <a:pos x="40" y="2"/>
                </a:cxn>
                <a:cxn ang="0">
                  <a:pos x="9" y="1"/>
                </a:cxn>
                <a:cxn ang="0">
                  <a:pos x="1" y="9"/>
                </a:cxn>
                <a:cxn ang="0">
                  <a:pos x="22" y="21"/>
                </a:cxn>
                <a:cxn ang="0">
                  <a:pos x="34" y="20"/>
                </a:cxn>
                <a:cxn ang="0">
                  <a:pos x="40" y="19"/>
                </a:cxn>
                <a:cxn ang="0">
                  <a:pos x="40" y="2"/>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92" name="未知"/>
            <p:cNvSpPr/>
            <p:nvPr/>
          </p:nvSpPr>
          <p:spPr bwMode="auto">
            <a:xfrm>
              <a:off x="405" y="560"/>
              <a:ext cx="177" cy="187"/>
            </a:xfrm>
            <a:custGeom>
              <a:avLst/>
              <a:gdLst/>
              <a:ahLst/>
              <a:cxnLst>
                <a:cxn ang="0">
                  <a:pos x="24" y="2"/>
                </a:cxn>
                <a:cxn ang="0">
                  <a:pos x="11" y="2"/>
                </a:cxn>
                <a:cxn ang="0">
                  <a:pos x="4" y="20"/>
                </a:cxn>
                <a:cxn ang="0">
                  <a:pos x="28" y="22"/>
                </a:cxn>
                <a:cxn ang="0">
                  <a:pos x="24" y="2"/>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93" name="未知"/>
            <p:cNvSpPr/>
            <p:nvPr/>
          </p:nvSpPr>
          <p:spPr bwMode="auto">
            <a:xfrm>
              <a:off x="809" y="373"/>
              <a:ext cx="177" cy="38"/>
            </a:xfrm>
            <a:custGeom>
              <a:avLst/>
              <a:gdLst/>
              <a:ahLst/>
              <a:cxnLst>
                <a:cxn ang="0">
                  <a:pos x="5" y="0"/>
                </a:cxn>
                <a:cxn ang="0">
                  <a:pos x="14" y="5"/>
                </a:cxn>
                <a:cxn ang="0">
                  <a:pos x="5" y="0"/>
                </a:cxn>
              </a:cxnLst>
              <a:rect l="0" t="0" r="r" b="b"/>
              <a:pathLst>
                <a:path w="35" h="7">
                  <a:moveTo>
                    <a:pt x="5" y="0"/>
                  </a:moveTo>
                  <a:cubicBezTo>
                    <a:pt x="0" y="0"/>
                    <a:pt x="7" y="7"/>
                    <a:pt x="14" y="5"/>
                  </a:cubicBezTo>
                  <a:cubicBezTo>
                    <a:pt x="35" y="1"/>
                    <a:pt x="5" y="0"/>
                    <a:pt x="5" y="0"/>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94" name="未知"/>
            <p:cNvSpPr/>
            <p:nvPr/>
          </p:nvSpPr>
          <p:spPr bwMode="auto">
            <a:xfrm>
              <a:off x="869" y="370"/>
              <a:ext cx="136" cy="79"/>
            </a:xfrm>
            <a:custGeom>
              <a:avLst/>
              <a:gdLst/>
              <a:ahLst/>
              <a:cxnLst>
                <a:cxn ang="0">
                  <a:pos x="7" y="13"/>
                </a:cxn>
                <a:cxn ang="0">
                  <a:pos x="25" y="6"/>
                </a:cxn>
                <a:cxn ang="0">
                  <a:pos x="17" y="1"/>
                </a:cxn>
                <a:cxn ang="0">
                  <a:pos x="7" y="11"/>
                </a:cxn>
                <a:cxn ang="0">
                  <a:pos x="7" y="13"/>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95" name="未知"/>
            <p:cNvSpPr/>
            <p:nvPr/>
          </p:nvSpPr>
          <p:spPr bwMode="auto">
            <a:xfrm>
              <a:off x="863" y="421"/>
              <a:ext cx="177" cy="85"/>
            </a:xfrm>
            <a:custGeom>
              <a:avLst/>
              <a:gdLst/>
              <a:ahLst/>
              <a:cxnLst>
                <a:cxn ang="0">
                  <a:pos x="25" y="6"/>
                </a:cxn>
                <a:cxn ang="0">
                  <a:pos x="8" y="10"/>
                </a:cxn>
                <a:cxn ang="0">
                  <a:pos x="6" y="13"/>
                </a:cxn>
                <a:cxn ang="0">
                  <a:pos x="27" y="12"/>
                </a:cxn>
                <a:cxn ang="0">
                  <a:pos x="25" y="6"/>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96" name="未知"/>
            <p:cNvSpPr/>
            <p:nvPr/>
          </p:nvSpPr>
          <p:spPr bwMode="auto">
            <a:xfrm>
              <a:off x="749" y="500"/>
              <a:ext cx="247" cy="60"/>
            </a:xfrm>
            <a:custGeom>
              <a:avLst/>
              <a:gdLst/>
              <a:ahLst/>
              <a:cxnLst>
                <a:cxn ang="0">
                  <a:pos x="40" y="3"/>
                </a:cxn>
                <a:cxn ang="0">
                  <a:pos x="29" y="1"/>
                </a:cxn>
                <a:cxn ang="0">
                  <a:pos x="7" y="0"/>
                </a:cxn>
                <a:cxn ang="0">
                  <a:pos x="2" y="5"/>
                </a:cxn>
                <a:cxn ang="0">
                  <a:pos x="20" y="8"/>
                </a:cxn>
                <a:cxn ang="0">
                  <a:pos x="41" y="8"/>
                </a:cxn>
                <a:cxn ang="0">
                  <a:pos x="40" y="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97" name="未知"/>
            <p:cNvSpPr/>
            <p:nvPr/>
          </p:nvSpPr>
          <p:spPr bwMode="auto">
            <a:xfrm>
              <a:off x="774" y="557"/>
              <a:ext cx="202" cy="54"/>
            </a:xfrm>
            <a:custGeom>
              <a:avLst/>
              <a:gdLst/>
              <a:ahLst/>
              <a:cxnLst>
                <a:cxn ang="0">
                  <a:pos x="37" y="2"/>
                </a:cxn>
                <a:cxn ang="0">
                  <a:pos x="26" y="4"/>
                </a:cxn>
                <a:cxn ang="0">
                  <a:pos x="13" y="3"/>
                </a:cxn>
                <a:cxn ang="0">
                  <a:pos x="1" y="2"/>
                </a:cxn>
                <a:cxn ang="0">
                  <a:pos x="35" y="8"/>
                </a:cxn>
                <a:cxn ang="0">
                  <a:pos x="37" y="2"/>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98" name="未知"/>
            <p:cNvSpPr/>
            <p:nvPr/>
          </p:nvSpPr>
          <p:spPr bwMode="auto">
            <a:xfrm>
              <a:off x="762" y="601"/>
              <a:ext cx="209" cy="174"/>
            </a:xfrm>
            <a:custGeom>
              <a:avLst/>
              <a:gdLst/>
              <a:ahLst/>
              <a:cxnLst>
                <a:cxn ang="0">
                  <a:pos x="28" y="9"/>
                </a:cxn>
                <a:cxn ang="0">
                  <a:pos x="13" y="6"/>
                </a:cxn>
                <a:cxn ang="0">
                  <a:pos x="4" y="15"/>
                </a:cxn>
                <a:cxn ang="0">
                  <a:pos x="1" y="19"/>
                </a:cxn>
                <a:cxn ang="0">
                  <a:pos x="9" y="19"/>
                </a:cxn>
                <a:cxn ang="0">
                  <a:pos x="17" y="27"/>
                </a:cxn>
                <a:cxn ang="0">
                  <a:pos x="21" y="30"/>
                </a:cxn>
                <a:cxn ang="0">
                  <a:pos x="29" y="19"/>
                </a:cxn>
                <a:cxn ang="0">
                  <a:pos x="39" y="19"/>
                </a:cxn>
                <a:cxn ang="0">
                  <a:pos x="28" y="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199" name="未知"/>
            <p:cNvSpPr/>
            <p:nvPr/>
          </p:nvSpPr>
          <p:spPr bwMode="auto">
            <a:xfrm>
              <a:off x="901" y="522"/>
              <a:ext cx="126" cy="316"/>
            </a:xfrm>
            <a:custGeom>
              <a:avLst/>
              <a:gdLst/>
              <a:ahLst/>
              <a:cxnLst>
                <a:cxn ang="0">
                  <a:pos x="22" y="2"/>
                </a:cxn>
                <a:cxn ang="0">
                  <a:pos x="18" y="17"/>
                </a:cxn>
                <a:cxn ang="0">
                  <a:pos x="7" y="20"/>
                </a:cxn>
                <a:cxn ang="0">
                  <a:pos x="7" y="23"/>
                </a:cxn>
                <a:cxn ang="0">
                  <a:pos x="17" y="34"/>
                </a:cxn>
                <a:cxn ang="0">
                  <a:pos x="12" y="45"/>
                </a:cxn>
                <a:cxn ang="0">
                  <a:pos x="0" y="55"/>
                </a:cxn>
                <a:cxn ang="0">
                  <a:pos x="5" y="58"/>
                </a:cxn>
                <a:cxn ang="0">
                  <a:pos x="16" y="62"/>
                </a:cxn>
                <a:cxn ang="0">
                  <a:pos x="23" y="57"/>
                </a:cxn>
                <a:cxn ang="0">
                  <a:pos x="25" y="14"/>
                </a:cxn>
                <a:cxn ang="0">
                  <a:pos x="25" y="2"/>
                </a:cxn>
                <a:cxn ang="0">
                  <a:pos x="22" y="2"/>
                </a:cxn>
              </a:cxnLst>
              <a:rect l="0" t="0" r="r" b="b"/>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173" name="Group 176"/>
          <p:cNvGrpSpPr/>
          <p:nvPr/>
        </p:nvGrpSpPr>
        <p:grpSpPr>
          <a:xfrm>
            <a:off x="1066800" y="5562600"/>
            <a:ext cx="533400" cy="492125"/>
            <a:chOff x="0" y="0"/>
            <a:chExt cx="1062" cy="981"/>
          </a:xfrm>
        </p:grpSpPr>
        <p:sp>
          <p:nvSpPr>
            <p:cNvPr id="1201" name="未知"/>
            <p:cNvSpPr/>
            <p:nvPr/>
          </p:nvSpPr>
          <p:spPr bwMode="auto">
            <a:xfrm>
              <a:off x="25" y="0"/>
              <a:ext cx="205" cy="82"/>
            </a:xfrm>
            <a:custGeom>
              <a:avLst/>
              <a:gdLst/>
              <a:ahLst/>
              <a:cxnLst>
                <a:cxn ang="0">
                  <a:pos x="30" y="12"/>
                </a:cxn>
                <a:cxn ang="0">
                  <a:pos x="37" y="10"/>
                </a:cxn>
                <a:cxn ang="0">
                  <a:pos x="38" y="9"/>
                </a:cxn>
                <a:cxn ang="0">
                  <a:pos x="31" y="1"/>
                </a:cxn>
                <a:cxn ang="0">
                  <a:pos x="8" y="11"/>
                </a:cxn>
                <a:cxn ang="0">
                  <a:pos x="30" y="12"/>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02" name="未知"/>
            <p:cNvSpPr>
              <a:spLocks noEditPoints="1"/>
            </p:cNvSpPr>
            <p:nvPr/>
          </p:nvSpPr>
          <p:spPr bwMode="auto">
            <a:xfrm>
              <a:off x="0" y="6"/>
              <a:ext cx="1062" cy="975"/>
            </a:xfrm>
            <a:custGeom>
              <a:avLst/>
              <a:gdLst/>
              <a:ahLst/>
              <a:cxnLst>
                <a:cxn ang="0">
                  <a:pos x="163" y="155"/>
                </a:cxn>
                <a:cxn ang="0">
                  <a:pos x="152" y="125"/>
                </a:cxn>
                <a:cxn ang="0">
                  <a:pos x="142" y="99"/>
                </a:cxn>
                <a:cxn ang="0">
                  <a:pos x="165" y="93"/>
                </a:cxn>
                <a:cxn ang="0">
                  <a:pos x="146" y="82"/>
                </a:cxn>
                <a:cxn ang="0">
                  <a:pos x="157" y="83"/>
                </a:cxn>
                <a:cxn ang="0">
                  <a:pos x="157" y="77"/>
                </a:cxn>
                <a:cxn ang="0">
                  <a:pos x="135" y="78"/>
                </a:cxn>
                <a:cxn ang="0">
                  <a:pos x="128" y="125"/>
                </a:cxn>
                <a:cxn ang="0">
                  <a:pos x="124" y="84"/>
                </a:cxn>
                <a:cxn ang="0">
                  <a:pos x="118" y="67"/>
                </a:cxn>
                <a:cxn ang="0">
                  <a:pos x="124" y="51"/>
                </a:cxn>
                <a:cxn ang="0">
                  <a:pos x="121" y="37"/>
                </a:cxn>
                <a:cxn ang="0">
                  <a:pos x="119" y="24"/>
                </a:cxn>
                <a:cxn ang="0">
                  <a:pos x="132" y="39"/>
                </a:cxn>
                <a:cxn ang="0">
                  <a:pos x="149" y="18"/>
                </a:cxn>
                <a:cxn ang="0">
                  <a:pos x="147" y="36"/>
                </a:cxn>
                <a:cxn ang="0">
                  <a:pos x="143" y="48"/>
                </a:cxn>
                <a:cxn ang="0">
                  <a:pos x="144" y="67"/>
                </a:cxn>
                <a:cxn ang="0">
                  <a:pos x="199" y="29"/>
                </a:cxn>
                <a:cxn ang="0">
                  <a:pos x="90" y="1"/>
                </a:cxn>
                <a:cxn ang="0">
                  <a:pos x="56" y="8"/>
                </a:cxn>
                <a:cxn ang="0">
                  <a:pos x="85" y="12"/>
                </a:cxn>
                <a:cxn ang="0">
                  <a:pos x="60" y="22"/>
                </a:cxn>
                <a:cxn ang="0">
                  <a:pos x="58" y="29"/>
                </a:cxn>
                <a:cxn ang="0">
                  <a:pos x="38" y="17"/>
                </a:cxn>
                <a:cxn ang="0">
                  <a:pos x="13" y="115"/>
                </a:cxn>
                <a:cxn ang="0">
                  <a:pos x="61" y="146"/>
                </a:cxn>
                <a:cxn ang="0">
                  <a:pos x="45" y="133"/>
                </a:cxn>
                <a:cxn ang="0">
                  <a:pos x="35" y="145"/>
                </a:cxn>
                <a:cxn ang="0">
                  <a:pos x="32" y="128"/>
                </a:cxn>
                <a:cxn ang="0">
                  <a:pos x="46" y="86"/>
                </a:cxn>
                <a:cxn ang="0">
                  <a:pos x="67" y="83"/>
                </a:cxn>
                <a:cxn ang="0">
                  <a:pos x="71" y="95"/>
                </a:cxn>
                <a:cxn ang="0">
                  <a:pos x="61" y="121"/>
                </a:cxn>
                <a:cxn ang="0">
                  <a:pos x="91" y="180"/>
                </a:cxn>
                <a:cxn ang="0">
                  <a:pos x="186" y="166"/>
                </a:cxn>
                <a:cxn ang="0">
                  <a:pos x="182" y="66"/>
                </a:cxn>
                <a:cxn ang="0">
                  <a:pos x="165" y="60"/>
                </a:cxn>
                <a:cxn ang="0">
                  <a:pos x="113" y="61"/>
                </a:cxn>
                <a:cxn ang="0">
                  <a:pos x="108" y="87"/>
                </a:cxn>
                <a:cxn ang="0">
                  <a:pos x="114" y="50"/>
                </a:cxn>
                <a:cxn ang="0">
                  <a:pos x="89" y="26"/>
                </a:cxn>
                <a:cxn ang="0">
                  <a:pos x="105" y="35"/>
                </a:cxn>
                <a:cxn ang="0">
                  <a:pos x="61" y="72"/>
                </a:cxn>
                <a:cxn ang="0">
                  <a:pos x="24" y="37"/>
                </a:cxn>
                <a:cxn ang="0">
                  <a:pos x="68" y="40"/>
                </a:cxn>
                <a:cxn ang="0">
                  <a:pos x="79" y="40"/>
                </a:cxn>
                <a:cxn ang="0">
                  <a:pos x="108" y="45"/>
                </a:cxn>
                <a:cxn ang="0">
                  <a:pos x="99" y="93"/>
                </a:cxn>
                <a:cxn ang="0">
                  <a:pos x="93" y="51"/>
                </a:cxn>
                <a:cxn ang="0">
                  <a:pos x="61" y="72"/>
                </a:cxn>
                <a:cxn ang="0">
                  <a:pos x="80" y="82"/>
                </a:cxn>
                <a:cxn ang="0">
                  <a:pos x="88" y="58"/>
                </a:cxn>
                <a:cxn ang="0">
                  <a:pos x="102" y="145"/>
                </a:cxn>
                <a:cxn ang="0">
                  <a:pos x="82" y="96"/>
                </a:cxn>
                <a:cxn ang="0">
                  <a:pos x="117" y="106"/>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03" name="未知"/>
            <p:cNvSpPr/>
            <p:nvPr/>
          </p:nvSpPr>
          <p:spPr bwMode="auto">
            <a:xfrm>
              <a:off x="253" y="472"/>
              <a:ext cx="85" cy="101"/>
            </a:xfrm>
            <a:custGeom>
              <a:avLst/>
              <a:gdLst/>
              <a:ahLst/>
              <a:cxnLst>
                <a:cxn ang="0">
                  <a:pos x="14" y="5"/>
                </a:cxn>
                <a:cxn ang="0">
                  <a:pos x="9" y="20"/>
                </a:cxn>
                <a:cxn ang="0">
                  <a:pos x="14" y="5"/>
                </a:cxn>
              </a:cxnLst>
              <a:rect l="0" t="0" r="r" b="b"/>
              <a:pathLst>
                <a:path w="17" h="20">
                  <a:moveTo>
                    <a:pt x="14" y="5"/>
                  </a:moveTo>
                  <a:cubicBezTo>
                    <a:pt x="13" y="0"/>
                    <a:pt x="0" y="8"/>
                    <a:pt x="9" y="20"/>
                  </a:cubicBezTo>
                  <a:cubicBezTo>
                    <a:pt x="9" y="20"/>
                    <a:pt x="17" y="17"/>
                    <a:pt x="14" y="5"/>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04" name="未知"/>
            <p:cNvSpPr/>
            <p:nvPr/>
          </p:nvSpPr>
          <p:spPr bwMode="auto">
            <a:xfrm>
              <a:off x="171" y="509"/>
              <a:ext cx="76" cy="136"/>
            </a:xfrm>
            <a:custGeom>
              <a:avLst/>
              <a:gdLst/>
              <a:ahLst/>
              <a:cxnLst>
                <a:cxn ang="0">
                  <a:pos x="7" y="10"/>
                </a:cxn>
                <a:cxn ang="0">
                  <a:pos x="4" y="25"/>
                </a:cxn>
                <a:cxn ang="0">
                  <a:pos x="15" y="16"/>
                </a:cxn>
                <a:cxn ang="0">
                  <a:pos x="13" y="8"/>
                </a:cxn>
                <a:cxn ang="0">
                  <a:pos x="7" y="10"/>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05" name="未知"/>
            <p:cNvSpPr/>
            <p:nvPr/>
          </p:nvSpPr>
          <p:spPr bwMode="auto">
            <a:xfrm>
              <a:off x="126" y="237"/>
              <a:ext cx="243" cy="117"/>
            </a:xfrm>
            <a:custGeom>
              <a:avLst/>
              <a:gdLst/>
              <a:ahLst/>
              <a:cxnLst>
                <a:cxn ang="0">
                  <a:pos x="40" y="2"/>
                </a:cxn>
                <a:cxn ang="0">
                  <a:pos x="9" y="1"/>
                </a:cxn>
                <a:cxn ang="0">
                  <a:pos x="1" y="9"/>
                </a:cxn>
                <a:cxn ang="0">
                  <a:pos x="22" y="21"/>
                </a:cxn>
                <a:cxn ang="0">
                  <a:pos x="34" y="20"/>
                </a:cxn>
                <a:cxn ang="0">
                  <a:pos x="40" y="19"/>
                </a:cxn>
                <a:cxn ang="0">
                  <a:pos x="40" y="2"/>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06" name="未知"/>
            <p:cNvSpPr/>
            <p:nvPr/>
          </p:nvSpPr>
          <p:spPr bwMode="auto">
            <a:xfrm>
              <a:off x="405" y="560"/>
              <a:ext cx="177" cy="187"/>
            </a:xfrm>
            <a:custGeom>
              <a:avLst/>
              <a:gdLst/>
              <a:ahLst/>
              <a:cxnLst>
                <a:cxn ang="0">
                  <a:pos x="24" y="2"/>
                </a:cxn>
                <a:cxn ang="0">
                  <a:pos x="11" y="2"/>
                </a:cxn>
                <a:cxn ang="0">
                  <a:pos x="4" y="20"/>
                </a:cxn>
                <a:cxn ang="0">
                  <a:pos x="28" y="22"/>
                </a:cxn>
                <a:cxn ang="0">
                  <a:pos x="24" y="2"/>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07" name="未知"/>
            <p:cNvSpPr/>
            <p:nvPr/>
          </p:nvSpPr>
          <p:spPr bwMode="auto">
            <a:xfrm>
              <a:off x="809" y="373"/>
              <a:ext cx="177" cy="38"/>
            </a:xfrm>
            <a:custGeom>
              <a:avLst/>
              <a:gdLst/>
              <a:ahLst/>
              <a:cxnLst>
                <a:cxn ang="0">
                  <a:pos x="5" y="0"/>
                </a:cxn>
                <a:cxn ang="0">
                  <a:pos x="14" y="5"/>
                </a:cxn>
                <a:cxn ang="0">
                  <a:pos x="5" y="0"/>
                </a:cxn>
              </a:cxnLst>
              <a:rect l="0" t="0" r="r" b="b"/>
              <a:pathLst>
                <a:path w="35" h="7">
                  <a:moveTo>
                    <a:pt x="5" y="0"/>
                  </a:moveTo>
                  <a:cubicBezTo>
                    <a:pt x="0" y="0"/>
                    <a:pt x="7" y="7"/>
                    <a:pt x="14" y="5"/>
                  </a:cubicBezTo>
                  <a:cubicBezTo>
                    <a:pt x="35" y="1"/>
                    <a:pt x="5" y="0"/>
                    <a:pt x="5" y="0"/>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08" name="未知"/>
            <p:cNvSpPr/>
            <p:nvPr/>
          </p:nvSpPr>
          <p:spPr bwMode="auto">
            <a:xfrm>
              <a:off x="869" y="370"/>
              <a:ext cx="136" cy="79"/>
            </a:xfrm>
            <a:custGeom>
              <a:avLst/>
              <a:gdLst/>
              <a:ahLst/>
              <a:cxnLst>
                <a:cxn ang="0">
                  <a:pos x="7" y="13"/>
                </a:cxn>
                <a:cxn ang="0">
                  <a:pos x="25" y="6"/>
                </a:cxn>
                <a:cxn ang="0">
                  <a:pos x="17" y="1"/>
                </a:cxn>
                <a:cxn ang="0">
                  <a:pos x="7" y="11"/>
                </a:cxn>
                <a:cxn ang="0">
                  <a:pos x="7" y="13"/>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09" name="未知"/>
            <p:cNvSpPr/>
            <p:nvPr/>
          </p:nvSpPr>
          <p:spPr bwMode="auto">
            <a:xfrm>
              <a:off x="863" y="421"/>
              <a:ext cx="177" cy="85"/>
            </a:xfrm>
            <a:custGeom>
              <a:avLst/>
              <a:gdLst/>
              <a:ahLst/>
              <a:cxnLst>
                <a:cxn ang="0">
                  <a:pos x="25" y="6"/>
                </a:cxn>
                <a:cxn ang="0">
                  <a:pos x="8" y="10"/>
                </a:cxn>
                <a:cxn ang="0">
                  <a:pos x="6" y="13"/>
                </a:cxn>
                <a:cxn ang="0">
                  <a:pos x="27" y="12"/>
                </a:cxn>
                <a:cxn ang="0">
                  <a:pos x="25" y="6"/>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10" name="未知"/>
            <p:cNvSpPr/>
            <p:nvPr/>
          </p:nvSpPr>
          <p:spPr bwMode="auto">
            <a:xfrm>
              <a:off x="749" y="500"/>
              <a:ext cx="247" cy="60"/>
            </a:xfrm>
            <a:custGeom>
              <a:avLst/>
              <a:gdLst/>
              <a:ahLst/>
              <a:cxnLst>
                <a:cxn ang="0">
                  <a:pos x="40" y="3"/>
                </a:cxn>
                <a:cxn ang="0">
                  <a:pos x="29" y="1"/>
                </a:cxn>
                <a:cxn ang="0">
                  <a:pos x="7" y="0"/>
                </a:cxn>
                <a:cxn ang="0">
                  <a:pos x="2" y="5"/>
                </a:cxn>
                <a:cxn ang="0">
                  <a:pos x="20" y="8"/>
                </a:cxn>
                <a:cxn ang="0">
                  <a:pos x="41" y="8"/>
                </a:cxn>
                <a:cxn ang="0">
                  <a:pos x="40" y="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11" name="未知"/>
            <p:cNvSpPr/>
            <p:nvPr/>
          </p:nvSpPr>
          <p:spPr bwMode="auto">
            <a:xfrm>
              <a:off x="774" y="557"/>
              <a:ext cx="202" cy="54"/>
            </a:xfrm>
            <a:custGeom>
              <a:avLst/>
              <a:gdLst/>
              <a:ahLst/>
              <a:cxnLst>
                <a:cxn ang="0">
                  <a:pos x="37" y="2"/>
                </a:cxn>
                <a:cxn ang="0">
                  <a:pos x="26" y="4"/>
                </a:cxn>
                <a:cxn ang="0">
                  <a:pos x="13" y="3"/>
                </a:cxn>
                <a:cxn ang="0">
                  <a:pos x="1" y="2"/>
                </a:cxn>
                <a:cxn ang="0">
                  <a:pos x="35" y="8"/>
                </a:cxn>
                <a:cxn ang="0">
                  <a:pos x="37" y="2"/>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12" name="未知"/>
            <p:cNvSpPr/>
            <p:nvPr/>
          </p:nvSpPr>
          <p:spPr bwMode="auto">
            <a:xfrm>
              <a:off x="762" y="601"/>
              <a:ext cx="209" cy="174"/>
            </a:xfrm>
            <a:custGeom>
              <a:avLst/>
              <a:gdLst/>
              <a:ahLst/>
              <a:cxnLst>
                <a:cxn ang="0">
                  <a:pos x="28" y="9"/>
                </a:cxn>
                <a:cxn ang="0">
                  <a:pos x="13" y="6"/>
                </a:cxn>
                <a:cxn ang="0">
                  <a:pos x="4" y="15"/>
                </a:cxn>
                <a:cxn ang="0">
                  <a:pos x="1" y="19"/>
                </a:cxn>
                <a:cxn ang="0">
                  <a:pos x="9" y="19"/>
                </a:cxn>
                <a:cxn ang="0">
                  <a:pos x="17" y="27"/>
                </a:cxn>
                <a:cxn ang="0">
                  <a:pos x="21" y="30"/>
                </a:cxn>
                <a:cxn ang="0">
                  <a:pos x="29" y="19"/>
                </a:cxn>
                <a:cxn ang="0">
                  <a:pos x="39" y="19"/>
                </a:cxn>
                <a:cxn ang="0">
                  <a:pos x="28" y="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13" name="未知"/>
            <p:cNvSpPr/>
            <p:nvPr/>
          </p:nvSpPr>
          <p:spPr bwMode="auto">
            <a:xfrm>
              <a:off x="901" y="522"/>
              <a:ext cx="126" cy="316"/>
            </a:xfrm>
            <a:custGeom>
              <a:avLst/>
              <a:gdLst/>
              <a:ahLst/>
              <a:cxnLst>
                <a:cxn ang="0">
                  <a:pos x="22" y="2"/>
                </a:cxn>
                <a:cxn ang="0">
                  <a:pos x="18" y="17"/>
                </a:cxn>
                <a:cxn ang="0">
                  <a:pos x="7" y="20"/>
                </a:cxn>
                <a:cxn ang="0">
                  <a:pos x="7" y="23"/>
                </a:cxn>
                <a:cxn ang="0">
                  <a:pos x="17" y="34"/>
                </a:cxn>
                <a:cxn ang="0">
                  <a:pos x="12" y="45"/>
                </a:cxn>
                <a:cxn ang="0">
                  <a:pos x="0" y="55"/>
                </a:cxn>
                <a:cxn ang="0">
                  <a:pos x="5" y="58"/>
                </a:cxn>
                <a:cxn ang="0">
                  <a:pos x="16" y="62"/>
                </a:cxn>
                <a:cxn ang="0">
                  <a:pos x="23" y="57"/>
                </a:cxn>
                <a:cxn ang="0">
                  <a:pos x="25" y="14"/>
                </a:cxn>
                <a:cxn ang="0">
                  <a:pos x="25" y="2"/>
                </a:cxn>
                <a:cxn ang="0">
                  <a:pos x="22" y="2"/>
                </a:cxn>
              </a:cxnLst>
              <a:rect l="0" t="0" r="r" b="b"/>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174" name="Group 190"/>
          <p:cNvGrpSpPr/>
          <p:nvPr/>
        </p:nvGrpSpPr>
        <p:grpSpPr>
          <a:xfrm>
            <a:off x="381000" y="3962400"/>
            <a:ext cx="533400" cy="492125"/>
            <a:chOff x="0" y="0"/>
            <a:chExt cx="1062" cy="981"/>
          </a:xfrm>
        </p:grpSpPr>
        <p:sp>
          <p:nvSpPr>
            <p:cNvPr id="1215" name="未知"/>
            <p:cNvSpPr/>
            <p:nvPr/>
          </p:nvSpPr>
          <p:spPr bwMode="auto">
            <a:xfrm>
              <a:off x="25" y="0"/>
              <a:ext cx="205" cy="82"/>
            </a:xfrm>
            <a:custGeom>
              <a:avLst/>
              <a:gdLst/>
              <a:ahLst/>
              <a:cxnLst>
                <a:cxn ang="0">
                  <a:pos x="30" y="12"/>
                </a:cxn>
                <a:cxn ang="0">
                  <a:pos x="37" y="10"/>
                </a:cxn>
                <a:cxn ang="0">
                  <a:pos x="38" y="9"/>
                </a:cxn>
                <a:cxn ang="0">
                  <a:pos x="31" y="1"/>
                </a:cxn>
                <a:cxn ang="0">
                  <a:pos x="8" y="11"/>
                </a:cxn>
                <a:cxn ang="0">
                  <a:pos x="30" y="12"/>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16" name="未知"/>
            <p:cNvSpPr>
              <a:spLocks noEditPoints="1"/>
            </p:cNvSpPr>
            <p:nvPr/>
          </p:nvSpPr>
          <p:spPr bwMode="auto">
            <a:xfrm>
              <a:off x="0" y="6"/>
              <a:ext cx="1062" cy="975"/>
            </a:xfrm>
            <a:custGeom>
              <a:avLst/>
              <a:gdLst/>
              <a:ahLst/>
              <a:cxnLst>
                <a:cxn ang="0">
                  <a:pos x="163" y="155"/>
                </a:cxn>
                <a:cxn ang="0">
                  <a:pos x="152" y="125"/>
                </a:cxn>
                <a:cxn ang="0">
                  <a:pos x="142" y="99"/>
                </a:cxn>
                <a:cxn ang="0">
                  <a:pos x="165" y="93"/>
                </a:cxn>
                <a:cxn ang="0">
                  <a:pos x="146" y="82"/>
                </a:cxn>
                <a:cxn ang="0">
                  <a:pos x="157" y="83"/>
                </a:cxn>
                <a:cxn ang="0">
                  <a:pos x="157" y="77"/>
                </a:cxn>
                <a:cxn ang="0">
                  <a:pos x="135" y="78"/>
                </a:cxn>
                <a:cxn ang="0">
                  <a:pos x="128" y="125"/>
                </a:cxn>
                <a:cxn ang="0">
                  <a:pos x="124" y="84"/>
                </a:cxn>
                <a:cxn ang="0">
                  <a:pos x="118" y="67"/>
                </a:cxn>
                <a:cxn ang="0">
                  <a:pos x="124" y="51"/>
                </a:cxn>
                <a:cxn ang="0">
                  <a:pos x="121" y="37"/>
                </a:cxn>
                <a:cxn ang="0">
                  <a:pos x="119" y="24"/>
                </a:cxn>
                <a:cxn ang="0">
                  <a:pos x="132" y="39"/>
                </a:cxn>
                <a:cxn ang="0">
                  <a:pos x="149" y="18"/>
                </a:cxn>
                <a:cxn ang="0">
                  <a:pos x="147" y="36"/>
                </a:cxn>
                <a:cxn ang="0">
                  <a:pos x="143" y="48"/>
                </a:cxn>
                <a:cxn ang="0">
                  <a:pos x="144" y="67"/>
                </a:cxn>
                <a:cxn ang="0">
                  <a:pos x="199" y="29"/>
                </a:cxn>
                <a:cxn ang="0">
                  <a:pos x="90" y="1"/>
                </a:cxn>
                <a:cxn ang="0">
                  <a:pos x="56" y="8"/>
                </a:cxn>
                <a:cxn ang="0">
                  <a:pos x="85" y="12"/>
                </a:cxn>
                <a:cxn ang="0">
                  <a:pos x="60" y="22"/>
                </a:cxn>
                <a:cxn ang="0">
                  <a:pos x="58" y="29"/>
                </a:cxn>
                <a:cxn ang="0">
                  <a:pos x="38" y="17"/>
                </a:cxn>
                <a:cxn ang="0">
                  <a:pos x="13" y="115"/>
                </a:cxn>
                <a:cxn ang="0">
                  <a:pos x="61" y="146"/>
                </a:cxn>
                <a:cxn ang="0">
                  <a:pos x="45" y="133"/>
                </a:cxn>
                <a:cxn ang="0">
                  <a:pos x="35" y="145"/>
                </a:cxn>
                <a:cxn ang="0">
                  <a:pos x="32" y="128"/>
                </a:cxn>
                <a:cxn ang="0">
                  <a:pos x="46" y="86"/>
                </a:cxn>
                <a:cxn ang="0">
                  <a:pos x="67" y="83"/>
                </a:cxn>
                <a:cxn ang="0">
                  <a:pos x="71" y="95"/>
                </a:cxn>
                <a:cxn ang="0">
                  <a:pos x="61" y="121"/>
                </a:cxn>
                <a:cxn ang="0">
                  <a:pos x="91" y="180"/>
                </a:cxn>
                <a:cxn ang="0">
                  <a:pos x="186" y="166"/>
                </a:cxn>
                <a:cxn ang="0">
                  <a:pos x="182" y="66"/>
                </a:cxn>
                <a:cxn ang="0">
                  <a:pos x="165" y="60"/>
                </a:cxn>
                <a:cxn ang="0">
                  <a:pos x="113" y="61"/>
                </a:cxn>
                <a:cxn ang="0">
                  <a:pos x="108" y="87"/>
                </a:cxn>
                <a:cxn ang="0">
                  <a:pos x="114" y="50"/>
                </a:cxn>
                <a:cxn ang="0">
                  <a:pos x="89" y="26"/>
                </a:cxn>
                <a:cxn ang="0">
                  <a:pos x="105" y="35"/>
                </a:cxn>
                <a:cxn ang="0">
                  <a:pos x="61" y="72"/>
                </a:cxn>
                <a:cxn ang="0">
                  <a:pos x="24" y="37"/>
                </a:cxn>
                <a:cxn ang="0">
                  <a:pos x="68" y="40"/>
                </a:cxn>
                <a:cxn ang="0">
                  <a:pos x="79" y="40"/>
                </a:cxn>
                <a:cxn ang="0">
                  <a:pos x="108" y="45"/>
                </a:cxn>
                <a:cxn ang="0">
                  <a:pos x="99" y="93"/>
                </a:cxn>
                <a:cxn ang="0">
                  <a:pos x="93" y="51"/>
                </a:cxn>
                <a:cxn ang="0">
                  <a:pos x="61" y="72"/>
                </a:cxn>
                <a:cxn ang="0">
                  <a:pos x="80" y="82"/>
                </a:cxn>
                <a:cxn ang="0">
                  <a:pos x="88" y="58"/>
                </a:cxn>
                <a:cxn ang="0">
                  <a:pos x="102" y="145"/>
                </a:cxn>
                <a:cxn ang="0">
                  <a:pos x="82" y="96"/>
                </a:cxn>
                <a:cxn ang="0">
                  <a:pos x="117" y="106"/>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17" name="未知"/>
            <p:cNvSpPr/>
            <p:nvPr/>
          </p:nvSpPr>
          <p:spPr bwMode="auto">
            <a:xfrm>
              <a:off x="253" y="472"/>
              <a:ext cx="85" cy="101"/>
            </a:xfrm>
            <a:custGeom>
              <a:avLst/>
              <a:gdLst/>
              <a:ahLst/>
              <a:cxnLst>
                <a:cxn ang="0">
                  <a:pos x="14" y="5"/>
                </a:cxn>
                <a:cxn ang="0">
                  <a:pos x="9" y="20"/>
                </a:cxn>
                <a:cxn ang="0">
                  <a:pos x="14" y="5"/>
                </a:cxn>
              </a:cxnLst>
              <a:rect l="0" t="0" r="r" b="b"/>
              <a:pathLst>
                <a:path w="17" h="20">
                  <a:moveTo>
                    <a:pt x="14" y="5"/>
                  </a:moveTo>
                  <a:cubicBezTo>
                    <a:pt x="13" y="0"/>
                    <a:pt x="0" y="8"/>
                    <a:pt x="9" y="20"/>
                  </a:cubicBezTo>
                  <a:cubicBezTo>
                    <a:pt x="9" y="20"/>
                    <a:pt x="17" y="17"/>
                    <a:pt x="14" y="5"/>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18" name="未知"/>
            <p:cNvSpPr/>
            <p:nvPr/>
          </p:nvSpPr>
          <p:spPr bwMode="auto">
            <a:xfrm>
              <a:off x="171" y="509"/>
              <a:ext cx="76" cy="136"/>
            </a:xfrm>
            <a:custGeom>
              <a:avLst/>
              <a:gdLst/>
              <a:ahLst/>
              <a:cxnLst>
                <a:cxn ang="0">
                  <a:pos x="7" y="10"/>
                </a:cxn>
                <a:cxn ang="0">
                  <a:pos x="4" y="25"/>
                </a:cxn>
                <a:cxn ang="0">
                  <a:pos x="15" y="16"/>
                </a:cxn>
                <a:cxn ang="0">
                  <a:pos x="13" y="8"/>
                </a:cxn>
                <a:cxn ang="0">
                  <a:pos x="7" y="10"/>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19" name="未知"/>
            <p:cNvSpPr/>
            <p:nvPr/>
          </p:nvSpPr>
          <p:spPr bwMode="auto">
            <a:xfrm>
              <a:off x="126" y="237"/>
              <a:ext cx="243" cy="117"/>
            </a:xfrm>
            <a:custGeom>
              <a:avLst/>
              <a:gdLst/>
              <a:ahLst/>
              <a:cxnLst>
                <a:cxn ang="0">
                  <a:pos x="40" y="2"/>
                </a:cxn>
                <a:cxn ang="0">
                  <a:pos x="9" y="1"/>
                </a:cxn>
                <a:cxn ang="0">
                  <a:pos x="1" y="9"/>
                </a:cxn>
                <a:cxn ang="0">
                  <a:pos x="22" y="21"/>
                </a:cxn>
                <a:cxn ang="0">
                  <a:pos x="34" y="20"/>
                </a:cxn>
                <a:cxn ang="0">
                  <a:pos x="40" y="19"/>
                </a:cxn>
                <a:cxn ang="0">
                  <a:pos x="40" y="2"/>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20" name="未知"/>
            <p:cNvSpPr/>
            <p:nvPr/>
          </p:nvSpPr>
          <p:spPr bwMode="auto">
            <a:xfrm>
              <a:off x="405" y="560"/>
              <a:ext cx="177" cy="187"/>
            </a:xfrm>
            <a:custGeom>
              <a:avLst/>
              <a:gdLst/>
              <a:ahLst/>
              <a:cxnLst>
                <a:cxn ang="0">
                  <a:pos x="24" y="2"/>
                </a:cxn>
                <a:cxn ang="0">
                  <a:pos x="11" y="2"/>
                </a:cxn>
                <a:cxn ang="0">
                  <a:pos x="4" y="20"/>
                </a:cxn>
                <a:cxn ang="0">
                  <a:pos x="28" y="22"/>
                </a:cxn>
                <a:cxn ang="0">
                  <a:pos x="24" y="2"/>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21" name="未知"/>
            <p:cNvSpPr/>
            <p:nvPr/>
          </p:nvSpPr>
          <p:spPr bwMode="auto">
            <a:xfrm>
              <a:off x="809" y="373"/>
              <a:ext cx="177" cy="38"/>
            </a:xfrm>
            <a:custGeom>
              <a:avLst/>
              <a:gdLst/>
              <a:ahLst/>
              <a:cxnLst>
                <a:cxn ang="0">
                  <a:pos x="5" y="0"/>
                </a:cxn>
                <a:cxn ang="0">
                  <a:pos x="14" y="5"/>
                </a:cxn>
                <a:cxn ang="0">
                  <a:pos x="5" y="0"/>
                </a:cxn>
              </a:cxnLst>
              <a:rect l="0" t="0" r="r" b="b"/>
              <a:pathLst>
                <a:path w="35" h="7">
                  <a:moveTo>
                    <a:pt x="5" y="0"/>
                  </a:moveTo>
                  <a:cubicBezTo>
                    <a:pt x="0" y="0"/>
                    <a:pt x="7" y="7"/>
                    <a:pt x="14" y="5"/>
                  </a:cubicBezTo>
                  <a:cubicBezTo>
                    <a:pt x="35" y="1"/>
                    <a:pt x="5" y="0"/>
                    <a:pt x="5" y="0"/>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22" name="未知"/>
            <p:cNvSpPr/>
            <p:nvPr/>
          </p:nvSpPr>
          <p:spPr bwMode="auto">
            <a:xfrm>
              <a:off x="869" y="370"/>
              <a:ext cx="136" cy="79"/>
            </a:xfrm>
            <a:custGeom>
              <a:avLst/>
              <a:gdLst/>
              <a:ahLst/>
              <a:cxnLst>
                <a:cxn ang="0">
                  <a:pos x="7" y="13"/>
                </a:cxn>
                <a:cxn ang="0">
                  <a:pos x="25" y="6"/>
                </a:cxn>
                <a:cxn ang="0">
                  <a:pos x="17" y="1"/>
                </a:cxn>
                <a:cxn ang="0">
                  <a:pos x="7" y="11"/>
                </a:cxn>
                <a:cxn ang="0">
                  <a:pos x="7" y="13"/>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23" name="未知"/>
            <p:cNvSpPr/>
            <p:nvPr/>
          </p:nvSpPr>
          <p:spPr bwMode="auto">
            <a:xfrm>
              <a:off x="863" y="421"/>
              <a:ext cx="177" cy="85"/>
            </a:xfrm>
            <a:custGeom>
              <a:avLst/>
              <a:gdLst/>
              <a:ahLst/>
              <a:cxnLst>
                <a:cxn ang="0">
                  <a:pos x="25" y="6"/>
                </a:cxn>
                <a:cxn ang="0">
                  <a:pos x="8" y="10"/>
                </a:cxn>
                <a:cxn ang="0">
                  <a:pos x="6" y="13"/>
                </a:cxn>
                <a:cxn ang="0">
                  <a:pos x="27" y="12"/>
                </a:cxn>
                <a:cxn ang="0">
                  <a:pos x="25" y="6"/>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24" name="未知"/>
            <p:cNvSpPr/>
            <p:nvPr/>
          </p:nvSpPr>
          <p:spPr bwMode="auto">
            <a:xfrm>
              <a:off x="749" y="500"/>
              <a:ext cx="247" cy="60"/>
            </a:xfrm>
            <a:custGeom>
              <a:avLst/>
              <a:gdLst/>
              <a:ahLst/>
              <a:cxnLst>
                <a:cxn ang="0">
                  <a:pos x="40" y="3"/>
                </a:cxn>
                <a:cxn ang="0">
                  <a:pos x="29" y="1"/>
                </a:cxn>
                <a:cxn ang="0">
                  <a:pos x="7" y="0"/>
                </a:cxn>
                <a:cxn ang="0">
                  <a:pos x="2" y="5"/>
                </a:cxn>
                <a:cxn ang="0">
                  <a:pos x="20" y="8"/>
                </a:cxn>
                <a:cxn ang="0">
                  <a:pos x="41" y="8"/>
                </a:cxn>
                <a:cxn ang="0">
                  <a:pos x="40" y="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25" name="未知"/>
            <p:cNvSpPr/>
            <p:nvPr/>
          </p:nvSpPr>
          <p:spPr bwMode="auto">
            <a:xfrm>
              <a:off x="774" y="557"/>
              <a:ext cx="202" cy="54"/>
            </a:xfrm>
            <a:custGeom>
              <a:avLst/>
              <a:gdLst/>
              <a:ahLst/>
              <a:cxnLst>
                <a:cxn ang="0">
                  <a:pos x="37" y="2"/>
                </a:cxn>
                <a:cxn ang="0">
                  <a:pos x="26" y="4"/>
                </a:cxn>
                <a:cxn ang="0">
                  <a:pos x="13" y="3"/>
                </a:cxn>
                <a:cxn ang="0">
                  <a:pos x="1" y="2"/>
                </a:cxn>
                <a:cxn ang="0">
                  <a:pos x="35" y="8"/>
                </a:cxn>
                <a:cxn ang="0">
                  <a:pos x="37" y="2"/>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26" name="未知"/>
            <p:cNvSpPr/>
            <p:nvPr/>
          </p:nvSpPr>
          <p:spPr bwMode="auto">
            <a:xfrm>
              <a:off x="762" y="601"/>
              <a:ext cx="209" cy="174"/>
            </a:xfrm>
            <a:custGeom>
              <a:avLst/>
              <a:gdLst/>
              <a:ahLst/>
              <a:cxnLst>
                <a:cxn ang="0">
                  <a:pos x="28" y="9"/>
                </a:cxn>
                <a:cxn ang="0">
                  <a:pos x="13" y="6"/>
                </a:cxn>
                <a:cxn ang="0">
                  <a:pos x="4" y="15"/>
                </a:cxn>
                <a:cxn ang="0">
                  <a:pos x="1" y="19"/>
                </a:cxn>
                <a:cxn ang="0">
                  <a:pos x="9" y="19"/>
                </a:cxn>
                <a:cxn ang="0">
                  <a:pos x="17" y="27"/>
                </a:cxn>
                <a:cxn ang="0">
                  <a:pos x="21" y="30"/>
                </a:cxn>
                <a:cxn ang="0">
                  <a:pos x="29" y="19"/>
                </a:cxn>
                <a:cxn ang="0">
                  <a:pos x="39" y="19"/>
                </a:cxn>
                <a:cxn ang="0">
                  <a:pos x="28" y="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27" name="未知"/>
            <p:cNvSpPr/>
            <p:nvPr/>
          </p:nvSpPr>
          <p:spPr bwMode="auto">
            <a:xfrm>
              <a:off x="901" y="522"/>
              <a:ext cx="126" cy="316"/>
            </a:xfrm>
            <a:custGeom>
              <a:avLst/>
              <a:gdLst/>
              <a:ahLst/>
              <a:cxnLst>
                <a:cxn ang="0">
                  <a:pos x="22" y="2"/>
                </a:cxn>
                <a:cxn ang="0">
                  <a:pos x="18" y="17"/>
                </a:cxn>
                <a:cxn ang="0">
                  <a:pos x="7" y="20"/>
                </a:cxn>
                <a:cxn ang="0">
                  <a:pos x="7" y="23"/>
                </a:cxn>
                <a:cxn ang="0">
                  <a:pos x="17" y="34"/>
                </a:cxn>
                <a:cxn ang="0">
                  <a:pos x="12" y="45"/>
                </a:cxn>
                <a:cxn ang="0">
                  <a:pos x="0" y="55"/>
                </a:cxn>
                <a:cxn ang="0">
                  <a:pos x="5" y="58"/>
                </a:cxn>
                <a:cxn ang="0">
                  <a:pos x="16" y="62"/>
                </a:cxn>
                <a:cxn ang="0">
                  <a:pos x="23" y="57"/>
                </a:cxn>
                <a:cxn ang="0">
                  <a:pos x="25" y="14"/>
                </a:cxn>
                <a:cxn ang="0">
                  <a:pos x="25" y="2"/>
                </a:cxn>
                <a:cxn ang="0">
                  <a:pos x="22" y="2"/>
                </a:cxn>
              </a:cxnLst>
              <a:rect l="0" t="0" r="r" b="b"/>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175" name="Group 204"/>
          <p:cNvGrpSpPr/>
          <p:nvPr/>
        </p:nvGrpSpPr>
        <p:grpSpPr>
          <a:xfrm>
            <a:off x="381000" y="5070475"/>
            <a:ext cx="533400" cy="492125"/>
            <a:chOff x="0" y="0"/>
            <a:chExt cx="1062" cy="981"/>
          </a:xfrm>
        </p:grpSpPr>
        <p:sp>
          <p:nvSpPr>
            <p:cNvPr id="1229" name="未知"/>
            <p:cNvSpPr/>
            <p:nvPr/>
          </p:nvSpPr>
          <p:spPr bwMode="auto">
            <a:xfrm>
              <a:off x="25" y="0"/>
              <a:ext cx="205" cy="82"/>
            </a:xfrm>
            <a:custGeom>
              <a:avLst/>
              <a:gdLst/>
              <a:ahLst/>
              <a:cxnLst>
                <a:cxn ang="0">
                  <a:pos x="30" y="12"/>
                </a:cxn>
                <a:cxn ang="0">
                  <a:pos x="37" y="10"/>
                </a:cxn>
                <a:cxn ang="0">
                  <a:pos x="38" y="9"/>
                </a:cxn>
                <a:cxn ang="0">
                  <a:pos x="31" y="1"/>
                </a:cxn>
                <a:cxn ang="0">
                  <a:pos x="8" y="11"/>
                </a:cxn>
                <a:cxn ang="0">
                  <a:pos x="30" y="12"/>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30" name="未知"/>
            <p:cNvSpPr>
              <a:spLocks noEditPoints="1"/>
            </p:cNvSpPr>
            <p:nvPr/>
          </p:nvSpPr>
          <p:spPr bwMode="auto">
            <a:xfrm>
              <a:off x="0" y="6"/>
              <a:ext cx="1062" cy="975"/>
            </a:xfrm>
            <a:custGeom>
              <a:avLst/>
              <a:gdLst/>
              <a:ahLst/>
              <a:cxnLst>
                <a:cxn ang="0">
                  <a:pos x="163" y="155"/>
                </a:cxn>
                <a:cxn ang="0">
                  <a:pos x="152" y="125"/>
                </a:cxn>
                <a:cxn ang="0">
                  <a:pos x="142" y="99"/>
                </a:cxn>
                <a:cxn ang="0">
                  <a:pos x="165" y="93"/>
                </a:cxn>
                <a:cxn ang="0">
                  <a:pos x="146" y="82"/>
                </a:cxn>
                <a:cxn ang="0">
                  <a:pos x="157" y="83"/>
                </a:cxn>
                <a:cxn ang="0">
                  <a:pos x="157" y="77"/>
                </a:cxn>
                <a:cxn ang="0">
                  <a:pos x="135" y="78"/>
                </a:cxn>
                <a:cxn ang="0">
                  <a:pos x="128" y="125"/>
                </a:cxn>
                <a:cxn ang="0">
                  <a:pos x="124" y="84"/>
                </a:cxn>
                <a:cxn ang="0">
                  <a:pos x="118" y="67"/>
                </a:cxn>
                <a:cxn ang="0">
                  <a:pos x="124" y="51"/>
                </a:cxn>
                <a:cxn ang="0">
                  <a:pos x="121" y="37"/>
                </a:cxn>
                <a:cxn ang="0">
                  <a:pos x="119" y="24"/>
                </a:cxn>
                <a:cxn ang="0">
                  <a:pos x="132" y="39"/>
                </a:cxn>
                <a:cxn ang="0">
                  <a:pos x="149" y="18"/>
                </a:cxn>
                <a:cxn ang="0">
                  <a:pos x="147" y="36"/>
                </a:cxn>
                <a:cxn ang="0">
                  <a:pos x="143" y="48"/>
                </a:cxn>
                <a:cxn ang="0">
                  <a:pos x="144" y="67"/>
                </a:cxn>
                <a:cxn ang="0">
                  <a:pos x="199" y="29"/>
                </a:cxn>
                <a:cxn ang="0">
                  <a:pos x="90" y="1"/>
                </a:cxn>
                <a:cxn ang="0">
                  <a:pos x="56" y="8"/>
                </a:cxn>
                <a:cxn ang="0">
                  <a:pos x="85" y="12"/>
                </a:cxn>
                <a:cxn ang="0">
                  <a:pos x="60" y="22"/>
                </a:cxn>
                <a:cxn ang="0">
                  <a:pos x="58" y="29"/>
                </a:cxn>
                <a:cxn ang="0">
                  <a:pos x="38" y="17"/>
                </a:cxn>
                <a:cxn ang="0">
                  <a:pos x="13" y="115"/>
                </a:cxn>
                <a:cxn ang="0">
                  <a:pos x="61" y="146"/>
                </a:cxn>
                <a:cxn ang="0">
                  <a:pos x="45" y="133"/>
                </a:cxn>
                <a:cxn ang="0">
                  <a:pos x="35" y="145"/>
                </a:cxn>
                <a:cxn ang="0">
                  <a:pos x="32" y="128"/>
                </a:cxn>
                <a:cxn ang="0">
                  <a:pos x="46" y="86"/>
                </a:cxn>
                <a:cxn ang="0">
                  <a:pos x="67" y="83"/>
                </a:cxn>
                <a:cxn ang="0">
                  <a:pos x="71" y="95"/>
                </a:cxn>
                <a:cxn ang="0">
                  <a:pos x="61" y="121"/>
                </a:cxn>
                <a:cxn ang="0">
                  <a:pos x="91" y="180"/>
                </a:cxn>
                <a:cxn ang="0">
                  <a:pos x="186" y="166"/>
                </a:cxn>
                <a:cxn ang="0">
                  <a:pos x="182" y="66"/>
                </a:cxn>
                <a:cxn ang="0">
                  <a:pos x="165" y="60"/>
                </a:cxn>
                <a:cxn ang="0">
                  <a:pos x="113" y="61"/>
                </a:cxn>
                <a:cxn ang="0">
                  <a:pos x="108" y="87"/>
                </a:cxn>
                <a:cxn ang="0">
                  <a:pos x="114" y="50"/>
                </a:cxn>
                <a:cxn ang="0">
                  <a:pos x="89" y="26"/>
                </a:cxn>
                <a:cxn ang="0">
                  <a:pos x="105" y="35"/>
                </a:cxn>
                <a:cxn ang="0">
                  <a:pos x="61" y="72"/>
                </a:cxn>
                <a:cxn ang="0">
                  <a:pos x="24" y="37"/>
                </a:cxn>
                <a:cxn ang="0">
                  <a:pos x="68" y="40"/>
                </a:cxn>
                <a:cxn ang="0">
                  <a:pos x="79" y="40"/>
                </a:cxn>
                <a:cxn ang="0">
                  <a:pos x="108" y="45"/>
                </a:cxn>
                <a:cxn ang="0">
                  <a:pos x="99" y="93"/>
                </a:cxn>
                <a:cxn ang="0">
                  <a:pos x="93" y="51"/>
                </a:cxn>
                <a:cxn ang="0">
                  <a:pos x="61" y="72"/>
                </a:cxn>
                <a:cxn ang="0">
                  <a:pos x="80" y="82"/>
                </a:cxn>
                <a:cxn ang="0">
                  <a:pos x="88" y="58"/>
                </a:cxn>
                <a:cxn ang="0">
                  <a:pos x="102" y="145"/>
                </a:cxn>
                <a:cxn ang="0">
                  <a:pos x="82" y="96"/>
                </a:cxn>
                <a:cxn ang="0">
                  <a:pos x="117" y="106"/>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31" name="未知"/>
            <p:cNvSpPr/>
            <p:nvPr/>
          </p:nvSpPr>
          <p:spPr bwMode="auto">
            <a:xfrm>
              <a:off x="253" y="472"/>
              <a:ext cx="85" cy="101"/>
            </a:xfrm>
            <a:custGeom>
              <a:avLst/>
              <a:gdLst/>
              <a:ahLst/>
              <a:cxnLst>
                <a:cxn ang="0">
                  <a:pos x="14" y="5"/>
                </a:cxn>
                <a:cxn ang="0">
                  <a:pos x="9" y="20"/>
                </a:cxn>
                <a:cxn ang="0">
                  <a:pos x="14" y="5"/>
                </a:cxn>
              </a:cxnLst>
              <a:rect l="0" t="0" r="r" b="b"/>
              <a:pathLst>
                <a:path w="17" h="20">
                  <a:moveTo>
                    <a:pt x="14" y="5"/>
                  </a:moveTo>
                  <a:cubicBezTo>
                    <a:pt x="13" y="0"/>
                    <a:pt x="0" y="8"/>
                    <a:pt x="9" y="20"/>
                  </a:cubicBezTo>
                  <a:cubicBezTo>
                    <a:pt x="9" y="20"/>
                    <a:pt x="17" y="17"/>
                    <a:pt x="14" y="5"/>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32" name="未知"/>
            <p:cNvSpPr/>
            <p:nvPr/>
          </p:nvSpPr>
          <p:spPr bwMode="auto">
            <a:xfrm>
              <a:off x="171" y="509"/>
              <a:ext cx="76" cy="136"/>
            </a:xfrm>
            <a:custGeom>
              <a:avLst/>
              <a:gdLst/>
              <a:ahLst/>
              <a:cxnLst>
                <a:cxn ang="0">
                  <a:pos x="7" y="10"/>
                </a:cxn>
                <a:cxn ang="0">
                  <a:pos x="4" y="25"/>
                </a:cxn>
                <a:cxn ang="0">
                  <a:pos x="15" y="16"/>
                </a:cxn>
                <a:cxn ang="0">
                  <a:pos x="13" y="8"/>
                </a:cxn>
                <a:cxn ang="0">
                  <a:pos x="7" y="10"/>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33" name="未知"/>
            <p:cNvSpPr/>
            <p:nvPr/>
          </p:nvSpPr>
          <p:spPr bwMode="auto">
            <a:xfrm>
              <a:off x="126" y="237"/>
              <a:ext cx="243" cy="117"/>
            </a:xfrm>
            <a:custGeom>
              <a:avLst/>
              <a:gdLst/>
              <a:ahLst/>
              <a:cxnLst>
                <a:cxn ang="0">
                  <a:pos x="40" y="2"/>
                </a:cxn>
                <a:cxn ang="0">
                  <a:pos x="9" y="1"/>
                </a:cxn>
                <a:cxn ang="0">
                  <a:pos x="1" y="9"/>
                </a:cxn>
                <a:cxn ang="0">
                  <a:pos x="22" y="21"/>
                </a:cxn>
                <a:cxn ang="0">
                  <a:pos x="34" y="20"/>
                </a:cxn>
                <a:cxn ang="0">
                  <a:pos x="40" y="19"/>
                </a:cxn>
                <a:cxn ang="0">
                  <a:pos x="40" y="2"/>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34" name="未知"/>
            <p:cNvSpPr/>
            <p:nvPr/>
          </p:nvSpPr>
          <p:spPr bwMode="auto">
            <a:xfrm>
              <a:off x="405" y="560"/>
              <a:ext cx="177" cy="187"/>
            </a:xfrm>
            <a:custGeom>
              <a:avLst/>
              <a:gdLst/>
              <a:ahLst/>
              <a:cxnLst>
                <a:cxn ang="0">
                  <a:pos x="24" y="2"/>
                </a:cxn>
                <a:cxn ang="0">
                  <a:pos x="11" y="2"/>
                </a:cxn>
                <a:cxn ang="0">
                  <a:pos x="4" y="20"/>
                </a:cxn>
                <a:cxn ang="0">
                  <a:pos x="28" y="22"/>
                </a:cxn>
                <a:cxn ang="0">
                  <a:pos x="24" y="2"/>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35" name="未知"/>
            <p:cNvSpPr/>
            <p:nvPr/>
          </p:nvSpPr>
          <p:spPr bwMode="auto">
            <a:xfrm>
              <a:off x="809" y="373"/>
              <a:ext cx="177" cy="38"/>
            </a:xfrm>
            <a:custGeom>
              <a:avLst/>
              <a:gdLst/>
              <a:ahLst/>
              <a:cxnLst>
                <a:cxn ang="0">
                  <a:pos x="5" y="0"/>
                </a:cxn>
                <a:cxn ang="0">
                  <a:pos x="14" y="5"/>
                </a:cxn>
                <a:cxn ang="0">
                  <a:pos x="5" y="0"/>
                </a:cxn>
              </a:cxnLst>
              <a:rect l="0" t="0" r="r" b="b"/>
              <a:pathLst>
                <a:path w="35" h="7">
                  <a:moveTo>
                    <a:pt x="5" y="0"/>
                  </a:moveTo>
                  <a:cubicBezTo>
                    <a:pt x="0" y="0"/>
                    <a:pt x="7" y="7"/>
                    <a:pt x="14" y="5"/>
                  </a:cubicBezTo>
                  <a:cubicBezTo>
                    <a:pt x="35" y="1"/>
                    <a:pt x="5" y="0"/>
                    <a:pt x="5" y="0"/>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36" name="未知"/>
            <p:cNvSpPr/>
            <p:nvPr/>
          </p:nvSpPr>
          <p:spPr bwMode="auto">
            <a:xfrm>
              <a:off x="869" y="370"/>
              <a:ext cx="136" cy="79"/>
            </a:xfrm>
            <a:custGeom>
              <a:avLst/>
              <a:gdLst/>
              <a:ahLst/>
              <a:cxnLst>
                <a:cxn ang="0">
                  <a:pos x="7" y="13"/>
                </a:cxn>
                <a:cxn ang="0">
                  <a:pos x="25" y="6"/>
                </a:cxn>
                <a:cxn ang="0">
                  <a:pos x="17" y="1"/>
                </a:cxn>
                <a:cxn ang="0">
                  <a:pos x="7" y="11"/>
                </a:cxn>
                <a:cxn ang="0">
                  <a:pos x="7" y="13"/>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37" name="未知"/>
            <p:cNvSpPr/>
            <p:nvPr/>
          </p:nvSpPr>
          <p:spPr bwMode="auto">
            <a:xfrm>
              <a:off x="863" y="421"/>
              <a:ext cx="177" cy="85"/>
            </a:xfrm>
            <a:custGeom>
              <a:avLst/>
              <a:gdLst/>
              <a:ahLst/>
              <a:cxnLst>
                <a:cxn ang="0">
                  <a:pos x="25" y="6"/>
                </a:cxn>
                <a:cxn ang="0">
                  <a:pos x="8" y="10"/>
                </a:cxn>
                <a:cxn ang="0">
                  <a:pos x="6" y="13"/>
                </a:cxn>
                <a:cxn ang="0">
                  <a:pos x="27" y="12"/>
                </a:cxn>
                <a:cxn ang="0">
                  <a:pos x="25" y="6"/>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38" name="未知"/>
            <p:cNvSpPr/>
            <p:nvPr/>
          </p:nvSpPr>
          <p:spPr bwMode="auto">
            <a:xfrm>
              <a:off x="749" y="500"/>
              <a:ext cx="247" cy="60"/>
            </a:xfrm>
            <a:custGeom>
              <a:avLst/>
              <a:gdLst/>
              <a:ahLst/>
              <a:cxnLst>
                <a:cxn ang="0">
                  <a:pos x="40" y="3"/>
                </a:cxn>
                <a:cxn ang="0">
                  <a:pos x="29" y="1"/>
                </a:cxn>
                <a:cxn ang="0">
                  <a:pos x="7" y="0"/>
                </a:cxn>
                <a:cxn ang="0">
                  <a:pos x="2" y="5"/>
                </a:cxn>
                <a:cxn ang="0">
                  <a:pos x="20" y="8"/>
                </a:cxn>
                <a:cxn ang="0">
                  <a:pos x="41" y="8"/>
                </a:cxn>
                <a:cxn ang="0">
                  <a:pos x="40" y="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39" name="未知"/>
            <p:cNvSpPr/>
            <p:nvPr/>
          </p:nvSpPr>
          <p:spPr bwMode="auto">
            <a:xfrm>
              <a:off x="774" y="557"/>
              <a:ext cx="202" cy="54"/>
            </a:xfrm>
            <a:custGeom>
              <a:avLst/>
              <a:gdLst/>
              <a:ahLst/>
              <a:cxnLst>
                <a:cxn ang="0">
                  <a:pos x="37" y="2"/>
                </a:cxn>
                <a:cxn ang="0">
                  <a:pos x="26" y="4"/>
                </a:cxn>
                <a:cxn ang="0">
                  <a:pos x="13" y="3"/>
                </a:cxn>
                <a:cxn ang="0">
                  <a:pos x="1" y="2"/>
                </a:cxn>
                <a:cxn ang="0">
                  <a:pos x="35" y="8"/>
                </a:cxn>
                <a:cxn ang="0">
                  <a:pos x="37" y="2"/>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40" name="未知"/>
            <p:cNvSpPr/>
            <p:nvPr/>
          </p:nvSpPr>
          <p:spPr bwMode="auto">
            <a:xfrm>
              <a:off x="762" y="601"/>
              <a:ext cx="209" cy="174"/>
            </a:xfrm>
            <a:custGeom>
              <a:avLst/>
              <a:gdLst/>
              <a:ahLst/>
              <a:cxnLst>
                <a:cxn ang="0">
                  <a:pos x="28" y="9"/>
                </a:cxn>
                <a:cxn ang="0">
                  <a:pos x="13" y="6"/>
                </a:cxn>
                <a:cxn ang="0">
                  <a:pos x="4" y="15"/>
                </a:cxn>
                <a:cxn ang="0">
                  <a:pos x="1" y="19"/>
                </a:cxn>
                <a:cxn ang="0">
                  <a:pos x="9" y="19"/>
                </a:cxn>
                <a:cxn ang="0">
                  <a:pos x="17" y="27"/>
                </a:cxn>
                <a:cxn ang="0">
                  <a:pos x="21" y="30"/>
                </a:cxn>
                <a:cxn ang="0">
                  <a:pos x="29" y="19"/>
                </a:cxn>
                <a:cxn ang="0">
                  <a:pos x="39" y="19"/>
                </a:cxn>
                <a:cxn ang="0">
                  <a:pos x="28" y="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41" name="未知"/>
            <p:cNvSpPr/>
            <p:nvPr/>
          </p:nvSpPr>
          <p:spPr bwMode="auto">
            <a:xfrm>
              <a:off x="901" y="522"/>
              <a:ext cx="126" cy="316"/>
            </a:xfrm>
            <a:custGeom>
              <a:avLst/>
              <a:gdLst/>
              <a:ahLst/>
              <a:cxnLst>
                <a:cxn ang="0">
                  <a:pos x="22" y="2"/>
                </a:cxn>
                <a:cxn ang="0">
                  <a:pos x="18" y="17"/>
                </a:cxn>
                <a:cxn ang="0">
                  <a:pos x="7" y="20"/>
                </a:cxn>
                <a:cxn ang="0">
                  <a:pos x="7" y="23"/>
                </a:cxn>
                <a:cxn ang="0">
                  <a:pos x="17" y="34"/>
                </a:cxn>
                <a:cxn ang="0">
                  <a:pos x="12" y="45"/>
                </a:cxn>
                <a:cxn ang="0">
                  <a:pos x="0" y="55"/>
                </a:cxn>
                <a:cxn ang="0">
                  <a:pos x="5" y="58"/>
                </a:cxn>
                <a:cxn ang="0">
                  <a:pos x="16" y="62"/>
                </a:cxn>
                <a:cxn ang="0">
                  <a:pos x="23" y="57"/>
                </a:cxn>
                <a:cxn ang="0">
                  <a:pos x="25" y="14"/>
                </a:cxn>
                <a:cxn ang="0">
                  <a:pos x="25" y="2"/>
                </a:cxn>
                <a:cxn ang="0">
                  <a:pos x="22" y="2"/>
                </a:cxn>
              </a:cxnLst>
              <a:rect l="0" t="0" r="r" b="b"/>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176" name="Group 218"/>
          <p:cNvGrpSpPr/>
          <p:nvPr/>
        </p:nvGrpSpPr>
        <p:grpSpPr>
          <a:xfrm>
            <a:off x="381000" y="6121400"/>
            <a:ext cx="533400" cy="492125"/>
            <a:chOff x="0" y="0"/>
            <a:chExt cx="1062" cy="981"/>
          </a:xfrm>
        </p:grpSpPr>
        <p:sp>
          <p:nvSpPr>
            <p:cNvPr id="1243" name="未知"/>
            <p:cNvSpPr/>
            <p:nvPr/>
          </p:nvSpPr>
          <p:spPr bwMode="auto">
            <a:xfrm>
              <a:off x="25" y="0"/>
              <a:ext cx="205" cy="82"/>
            </a:xfrm>
            <a:custGeom>
              <a:avLst/>
              <a:gdLst/>
              <a:ahLst/>
              <a:cxnLst>
                <a:cxn ang="0">
                  <a:pos x="30" y="12"/>
                </a:cxn>
                <a:cxn ang="0">
                  <a:pos x="37" y="10"/>
                </a:cxn>
                <a:cxn ang="0">
                  <a:pos x="38" y="9"/>
                </a:cxn>
                <a:cxn ang="0">
                  <a:pos x="31" y="1"/>
                </a:cxn>
                <a:cxn ang="0">
                  <a:pos x="8" y="11"/>
                </a:cxn>
                <a:cxn ang="0">
                  <a:pos x="30" y="12"/>
                </a:cxn>
              </a:cxnLst>
              <a:rect l="0" t="0" r="r" b="b"/>
              <a:pathLst>
                <a:path w="41" h="16">
                  <a:moveTo>
                    <a:pt x="30" y="12"/>
                  </a:moveTo>
                  <a:cubicBezTo>
                    <a:pt x="34" y="11"/>
                    <a:pt x="36" y="10"/>
                    <a:pt x="37" y="10"/>
                  </a:cubicBezTo>
                  <a:cubicBezTo>
                    <a:pt x="37" y="10"/>
                    <a:pt x="38" y="9"/>
                    <a:pt x="38" y="9"/>
                  </a:cubicBezTo>
                  <a:cubicBezTo>
                    <a:pt x="41" y="6"/>
                    <a:pt x="37" y="1"/>
                    <a:pt x="31" y="1"/>
                  </a:cubicBezTo>
                  <a:cubicBezTo>
                    <a:pt x="31" y="1"/>
                    <a:pt x="0" y="0"/>
                    <a:pt x="8" y="11"/>
                  </a:cubicBezTo>
                  <a:cubicBezTo>
                    <a:pt x="8" y="11"/>
                    <a:pt x="15" y="16"/>
                    <a:pt x="30" y="1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44" name="未知"/>
            <p:cNvSpPr>
              <a:spLocks noEditPoints="1"/>
            </p:cNvSpPr>
            <p:nvPr/>
          </p:nvSpPr>
          <p:spPr bwMode="auto">
            <a:xfrm>
              <a:off x="0" y="6"/>
              <a:ext cx="1062" cy="975"/>
            </a:xfrm>
            <a:custGeom>
              <a:avLst/>
              <a:gdLst/>
              <a:ahLst/>
              <a:cxnLst>
                <a:cxn ang="0">
                  <a:pos x="163" y="155"/>
                </a:cxn>
                <a:cxn ang="0">
                  <a:pos x="152" y="125"/>
                </a:cxn>
                <a:cxn ang="0">
                  <a:pos x="142" y="99"/>
                </a:cxn>
                <a:cxn ang="0">
                  <a:pos x="165" y="93"/>
                </a:cxn>
                <a:cxn ang="0">
                  <a:pos x="146" y="82"/>
                </a:cxn>
                <a:cxn ang="0">
                  <a:pos x="157" y="83"/>
                </a:cxn>
                <a:cxn ang="0">
                  <a:pos x="157" y="77"/>
                </a:cxn>
                <a:cxn ang="0">
                  <a:pos x="135" y="78"/>
                </a:cxn>
                <a:cxn ang="0">
                  <a:pos x="128" y="125"/>
                </a:cxn>
                <a:cxn ang="0">
                  <a:pos x="124" y="84"/>
                </a:cxn>
                <a:cxn ang="0">
                  <a:pos x="118" y="67"/>
                </a:cxn>
                <a:cxn ang="0">
                  <a:pos x="124" y="51"/>
                </a:cxn>
                <a:cxn ang="0">
                  <a:pos x="121" y="37"/>
                </a:cxn>
                <a:cxn ang="0">
                  <a:pos x="119" y="24"/>
                </a:cxn>
                <a:cxn ang="0">
                  <a:pos x="132" y="39"/>
                </a:cxn>
                <a:cxn ang="0">
                  <a:pos x="149" y="18"/>
                </a:cxn>
                <a:cxn ang="0">
                  <a:pos x="147" y="36"/>
                </a:cxn>
                <a:cxn ang="0">
                  <a:pos x="143" y="48"/>
                </a:cxn>
                <a:cxn ang="0">
                  <a:pos x="144" y="67"/>
                </a:cxn>
                <a:cxn ang="0">
                  <a:pos x="199" y="29"/>
                </a:cxn>
                <a:cxn ang="0">
                  <a:pos x="90" y="1"/>
                </a:cxn>
                <a:cxn ang="0">
                  <a:pos x="56" y="8"/>
                </a:cxn>
                <a:cxn ang="0">
                  <a:pos x="85" y="12"/>
                </a:cxn>
                <a:cxn ang="0">
                  <a:pos x="60" y="22"/>
                </a:cxn>
                <a:cxn ang="0">
                  <a:pos x="58" y="29"/>
                </a:cxn>
                <a:cxn ang="0">
                  <a:pos x="38" y="17"/>
                </a:cxn>
                <a:cxn ang="0">
                  <a:pos x="13" y="115"/>
                </a:cxn>
                <a:cxn ang="0">
                  <a:pos x="61" y="146"/>
                </a:cxn>
                <a:cxn ang="0">
                  <a:pos x="45" y="133"/>
                </a:cxn>
                <a:cxn ang="0">
                  <a:pos x="35" y="145"/>
                </a:cxn>
                <a:cxn ang="0">
                  <a:pos x="32" y="128"/>
                </a:cxn>
                <a:cxn ang="0">
                  <a:pos x="46" y="86"/>
                </a:cxn>
                <a:cxn ang="0">
                  <a:pos x="67" y="83"/>
                </a:cxn>
                <a:cxn ang="0">
                  <a:pos x="71" y="95"/>
                </a:cxn>
                <a:cxn ang="0">
                  <a:pos x="61" y="121"/>
                </a:cxn>
                <a:cxn ang="0">
                  <a:pos x="91" y="180"/>
                </a:cxn>
                <a:cxn ang="0">
                  <a:pos x="186" y="166"/>
                </a:cxn>
                <a:cxn ang="0">
                  <a:pos x="182" y="66"/>
                </a:cxn>
                <a:cxn ang="0">
                  <a:pos x="165" y="60"/>
                </a:cxn>
                <a:cxn ang="0">
                  <a:pos x="113" y="61"/>
                </a:cxn>
                <a:cxn ang="0">
                  <a:pos x="108" y="87"/>
                </a:cxn>
                <a:cxn ang="0">
                  <a:pos x="114" y="50"/>
                </a:cxn>
                <a:cxn ang="0">
                  <a:pos x="89" y="26"/>
                </a:cxn>
                <a:cxn ang="0">
                  <a:pos x="105" y="35"/>
                </a:cxn>
                <a:cxn ang="0">
                  <a:pos x="61" y="72"/>
                </a:cxn>
                <a:cxn ang="0">
                  <a:pos x="24" y="37"/>
                </a:cxn>
                <a:cxn ang="0">
                  <a:pos x="68" y="40"/>
                </a:cxn>
                <a:cxn ang="0">
                  <a:pos x="79" y="40"/>
                </a:cxn>
                <a:cxn ang="0">
                  <a:pos x="108" y="45"/>
                </a:cxn>
                <a:cxn ang="0">
                  <a:pos x="99" y="93"/>
                </a:cxn>
                <a:cxn ang="0">
                  <a:pos x="93" y="51"/>
                </a:cxn>
                <a:cxn ang="0">
                  <a:pos x="61" y="72"/>
                </a:cxn>
                <a:cxn ang="0">
                  <a:pos x="80" y="82"/>
                </a:cxn>
                <a:cxn ang="0">
                  <a:pos x="88" y="58"/>
                </a:cxn>
                <a:cxn ang="0">
                  <a:pos x="102" y="145"/>
                </a:cxn>
                <a:cxn ang="0">
                  <a:pos x="82" y="96"/>
                </a:cxn>
                <a:cxn ang="0">
                  <a:pos x="117" y="106"/>
                </a:cxn>
              </a:cxnLst>
              <a:rect l="0" t="0" r="r" b="b"/>
              <a:pathLst>
                <a:path w="210" h="193">
                  <a:moveTo>
                    <a:pt x="186" y="166"/>
                  </a:moveTo>
                  <a:cubicBezTo>
                    <a:pt x="167" y="166"/>
                    <a:pt x="163" y="155"/>
                    <a:pt x="163" y="155"/>
                  </a:cubicBezTo>
                  <a:cubicBezTo>
                    <a:pt x="163" y="155"/>
                    <a:pt x="162" y="147"/>
                    <a:pt x="154" y="145"/>
                  </a:cubicBezTo>
                  <a:cubicBezTo>
                    <a:pt x="135" y="140"/>
                    <a:pt x="147" y="128"/>
                    <a:pt x="152" y="125"/>
                  </a:cubicBezTo>
                  <a:cubicBezTo>
                    <a:pt x="157" y="123"/>
                    <a:pt x="154" y="122"/>
                    <a:pt x="150" y="120"/>
                  </a:cubicBezTo>
                  <a:cubicBezTo>
                    <a:pt x="142" y="115"/>
                    <a:pt x="141" y="109"/>
                    <a:pt x="142" y="99"/>
                  </a:cubicBezTo>
                  <a:cubicBezTo>
                    <a:pt x="142" y="88"/>
                    <a:pt x="149" y="91"/>
                    <a:pt x="149" y="91"/>
                  </a:cubicBezTo>
                  <a:cubicBezTo>
                    <a:pt x="149" y="91"/>
                    <a:pt x="160" y="96"/>
                    <a:pt x="165" y="93"/>
                  </a:cubicBezTo>
                  <a:cubicBezTo>
                    <a:pt x="169" y="91"/>
                    <a:pt x="167" y="88"/>
                    <a:pt x="165" y="89"/>
                  </a:cubicBezTo>
                  <a:cubicBezTo>
                    <a:pt x="163" y="91"/>
                    <a:pt x="148" y="89"/>
                    <a:pt x="146" y="82"/>
                  </a:cubicBezTo>
                  <a:cubicBezTo>
                    <a:pt x="144" y="74"/>
                    <a:pt x="150" y="78"/>
                    <a:pt x="151" y="78"/>
                  </a:cubicBezTo>
                  <a:cubicBezTo>
                    <a:pt x="153" y="79"/>
                    <a:pt x="153" y="81"/>
                    <a:pt x="157" y="83"/>
                  </a:cubicBezTo>
                  <a:cubicBezTo>
                    <a:pt x="168" y="88"/>
                    <a:pt x="162" y="82"/>
                    <a:pt x="162" y="82"/>
                  </a:cubicBezTo>
                  <a:cubicBezTo>
                    <a:pt x="162" y="82"/>
                    <a:pt x="162" y="82"/>
                    <a:pt x="157" y="77"/>
                  </a:cubicBezTo>
                  <a:cubicBezTo>
                    <a:pt x="152" y="71"/>
                    <a:pt x="145" y="73"/>
                    <a:pt x="139" y="73"/>
                  </a:cubicBezTo>
                  <a:cubicBezTo>
                    <a:pt x="133" y="73"/>
                    <a:pt x="135" y="78"/>
                    <a:pt x="135" y="78"/>
                  </a:cubicBezTo>
                  <a:cubicBezTo>
                    <a:pt x="135" y="78"/>
                    <a:pt x="134" y="88"/>
                    <a:pt x="133" y="106"/>
                  </a:cubicBezTo>
                  <a:cubicBezTo>
                    <a:pt x="132" y="124"/>
                    <a:pt x="129" y="126"/>
                    <a:pt x="128" y="125"/>
                  </a:cubicBezTo>
                  <a:cubicBezTo>
                    <a:pt x="127" y="123"/>
                    <a:pt x="125" y="114"/>
                    <a:pt x="125" y="111"/>
                  </a:cubicBezTo>
                  <a:cubicBezTo>
                    <a:pt x="125" y="108"/>
                    <a:pt x="123" y="97"/>
                    <a:pt x="124" y="84"/>
                  </a:cubicBezTo>
                  <a:cubicBezTo>
                    <a:pt x="125" y="72"/>
                    <a:pt x="128" y="77"/>
                    <a:pt x="120" y="74"/>
                  </a:cubicBezTo>
                  <a:cubicBezTo>
                    <a:pt x="111" y="71"/>
                    <a:pt x="116" y="67"/>
                    <a:pt x="118" y="67"/>
                  </a:cubicBezTo>
                  <a:cubicBezTo>
                    <a:pt x="121" y="67"/>
                    <a:pt x="125" y="69"/>
                    <a:pt x="126" y="67"/>
                  </a:cubicBezTo>
                  <a:cubicBezTo>
                    <a:pt x="127" y="59"/>
                    <a:pt x="128" y="52"/>
                    <a:pt x="124" y="51"/>
                  </a:cubicBezTo>
                  <a:cubicBezTo>
                    <a:pt x="115" y="47"/>
                    <a:pt x="119" y="45"/>
                    <a:pt x="122" y="44"/>
                  </a:cubicBezTo>
                  <a:cubicBezTo>
                    <a:pt x="125" y="43"/>
                    <a:pt x="126" y="35"/>
                    <a:pt x="121" y="37"/>
                  </a:cubicBezTo>
                  <a:cubicBezTo>
                    <a:pt x="112" y="40"/>
                    <a:pt x="113" y="32"/>
                    <a:pt x="115" y="31"/>
                  </a:cubicBezTo>
                  <a:cubicBezTo>
                    <a:pt x="117" y="30"/>
                    <a:pt x="120" y="32"/>
                    <a:pt x="119" y="24"/>
                  </a:cubicBezTo>
                  <a:cubicBezTo>
                    <a:pt x="117" y="17"/>
                    <a:pt x="124" y="14"/>
                    <a:pt x="126" y="21"/>
                  </a:cubicBezTo>
                  <a:cubicBezTo>
                    <a:pt x="127" y="28"/>
                    <a:pt x="130" y="42"/>
                    <a:pt x="132" y="39"/>
                  </a:cubicBezTo>
                  <a:cubicBezTo>
                    <a:pt x="134" y="35"/>
                    <a:pt x="138" y="22"/>
                    <a:pt x="142" y="16"/>
                  </a:cubicBezTo>
                  <a:cubicBezTo>
                    <a:pt x="145" y="10"/>
                    <a:pt x="150" y="15"/>
                    <a:pt x="149" y="18"/>
                  </a:cubicBezTo>
                  <a:cubicBezTo>
                    <a:pt x="144" y="33"/>
                    <a:pt x="152" y="34"/>
                    <a:pt x="152" y="34"/>
                  </a:cubicBezTo>
                  <a:cubicBezTo>
                    <a:pt x="152" y="34"/>
                    <a:pt x="151" y="36"/>
                    <a:pt x="147" y="36"/>
                  </a:cubicBezTo>
                  <a:cubicBezTo>
                    <a:pt x="137" y="35"/>
                    <a:pt x="141" y="41"/>
                    <a:pt x="145" y="43"/>
                  </a:cubicBezTo>
                  <a:cubicBezTo>
                    <a:pt x="154" y="46"/>
                    <a:pt x="148" y="48"/>
                    <a:pt x="143" y="48"/>
                  </a:cubicBezTo>
                  <a:cubicBezTo>
                    <a:pt x="139" y="48"/>
                    <a:pt x="136" y="50"/>
                    <a:pt x="135" y="55"/>
                  </a:cubicBezTo>
                  <a:cubicBezTo>
                    <a:pt x="132" y="70"/>
                    <a:pt x="144" y="67"/>
                    <a:pt x="144" y="67"/>
                  </a:cubicBezTo>
                  <a:cubicBezTo>
                    <a:pt x="162" y="72"/>
                    <a:pt x="189" y="69"/>
                    <a:pt x="189" y="69"/>
                  </a:cubicBezTo>
                  <a:cubicBezTo>
                    <a:pt x="209" y="75"/>
                    <a:pt x="200" y="45"/>
                    <a:pt x="199" y="29"/>
                  </a:cubicBezTo>
                  <a:cubicBezTo>
                    <a:pt x="197" y="13"/>
                    <a:pt x="195" y="5"/>
                    <a:pt x="181" y="2"/>
                  </a:cubicBezTo>
                  <a:cubicBezTo>
                    <a:pt x="168" y="0"/>
                    <a:pt x="90" y="1"/>
                    <a:pt x="90" y="1"/>
                  </a:cubicBezTo>
                  <a:cubicBezTo>
                    <a:pt x="87" y="2"/>
                    <a:pt x="56" y="1"/>
                    <a:pt x="56" y="1"/>
                  </a:cubicBezTo>
                  <a:cubicBezTo>
                    <a:pt x="56" y="1"/>
                    <a:pt x="54" y="8"/>
                    <a:pt x="56" y="8"/>
                  </a:cubicBezTo>
                  <a:cubicBezTo>
                    <a:pt x="61" y="8"/>
                    <a:pt x="80" y="9"/>
                    <a:pt x="80" y="9"/>
                  </a:cubicBezTo>
                  <a:cubicBezTo>
                    <a:pt x="81" y="9"/>
                    <a:pt x="90" y="8"/>
                    <a:pt x="85" y="12"/>
                  </a:cubicBezTo>
                  <a:cubicBezTo>
                    <a:pt x="80" y="16"/>
                    <a:pt x="69" y="16"/>
                    <a:pt x="62" y="16"/>
                  </a:cubicBezTo>
                  <a:cubicBezTo>
                    <a:pt x="47" y="15"/>
                    <a:pt x="54" y="22"/>
                    <a:pt x="60" y="22"/>
                  </a:cubicBezTo>
                  <a:cubicBezTo>
                    <a:pt x="78" y="22"/>
                    <a:pt x="82" y="26"/>
                    <a:pt x="74" y="27"/>
                  </a:cubicBezTo>
                  <a:cubicBezTo>
                    <a:pt x="67" y="28"/>
                    <a:pt x="65" y="28"/>
                    <a:pt x="58" y="29"/>
                  </a:cubicBezTo>
                  <a:cubicBezTo>
                    <a:pt x="2" y="38"/>
                    <a:pt x="21" y="23"/>
                    <a:pt x="26" y="23"/>
                  </a:cubicBezTo>
                  <a:cubicBezTo>
                    <a:pt x="49" y="23"/>
                    <a:pt x="44" y="15"/>
                    <a:pt x="38" y="17"/>
                  </a:cubicBezTo>
                  <a:cubicBezTo>
                    <a:pt x="32" y="18"/>
                    <a:pt x="12" y="11"/>
                    <a:pt x="9" y="24"/>
                  </a:cubicBezTo>
                  <a:cubicBezTo>
                    <a:pt x="7" y="37"/>
                    <a:pt x="15" y="103"/>
                    <a:pt x="13" y="115"/>
                  </a:cubicBezTo>
                  <a:cubicBezTo>
                    <a:pt x="0" y="193"/>
                    <a:pt x="71" y="176"/>
                    <a:pt x="71" y="176"/>
                  </a:cubicBezTo>
                  <a:cubicBezTo>
                    <a:pt x="56" y="164"/>
                    <a:pt x="62" y="153"/>
                    <a:pt x="61" y="146"/>
                  </a:cubicBezTo>
                  <a:cubicBezTo>
                    <a:pt x="57" y="125"/>
                    <a:pt x="55" y="122"/>
                    <a:pt x="51" y="124"/>
                  </a:cubicBezTo>
                  <a:cubicBezTo>
                    <a:pt x="43" y="128"/>
                    <a:pt x="44" y="130"/>
                    <a:pt x="45" y="133"/>
                  </a:cubicBezTo>
                  <a:cubicBezTo>
                    <a:pt x="51" y="151"/>
                    <a:pt x="37" y="137"/>
                    <a:pt x="37" y="137"/>
                  </a:cubicBezTo>
                  <a:cubicBezTo>
                    <a:pt x="35" y="138"/>
                    <a:pt x="34" y="142"/>
                    <a:pt x="35" y="145"/>
                  </a:cubicBezTo>
                  <a:cubicBezTo>
                    <a:pt x="47" y="168"/>
                    <a:pt x="36" y="162"/>
                    <a:pt x="33" y="158"/>
                  </a:cubicBezTo>
                  <a:cubicBezTo>
                    <a:pt x="22" y="142"/>
                    <a:pt x="33" y="133"/>
                    <a:pt x="32" y="128"/>
                  </a:cubicBezTo>
                  <a:cubicBezTo>
                    <a:pt x="27" y="108"/>
                    <a:pt x="42" y="100"/>
                    <a:pt x="44" y="97"/>
                  </a:cubicBezTo>
                  <a:cubicBezTo>
                    <a:pt x="46" y="93"/>
                    <a:pt x="45" y="92"/>
                    <a:pt x="46" y="86"/>
                  </a:cubicBezTo>
                  <a:cubicBezTo>
                    <a:pt x="48" y="72"/>
                    <a:pt x="55" y="79"/>
                    <a:pt x="55" y="84"/>
                  </a:cubicBezTo>
                  <a:cubicBezTo>
                    <a:pt x="53" y="100"/>
                    <a:pt x="63" y="88"/>
                    <a:pt x="67" y="83"/>
                  </a:cubicBezTo>
                  <a:cubicBezTo>
                    <a:pt x="78" y="68"/>
                    <a:pt x="77" y="84"/>
                    <a:pt x="75" y="87"/>
                  </a:cubicBezTo>
                  <a:cubicBezTo>
                    <a:pt x="72" y="89"/>
                    <a:pt x="71" y="93"/>
                    <a:pt x="71" y="95"/>
                  </a:cubicBezTo>
                  <a:cubicBezTo>
                    <a:pt x="74" y="103"/>
                    <a:pt x="69" y="111"/>
                    <a:pt x="67" y="112"/>
                  </a:cubicBezTo>
                  <a:cubicBezTo>
                    <a:pt x="66" y="112"/>
                    <a:pt x="61" y="114"/>
                    <a:pt x="61" y="121"/>
                  </a:cubicBezTo>
                  <a:cubicBezTo>
                    <a:pt x="61" y="127"/>
                    <a:pt x="69" y="139"/>
                    <a:pt x="69" y="143"/>
                  </a:cubicBezTo>
                  <a:cubicBezTo>
                    <a:pt x="69" y="178"/>
                    <a:pt x="84" y="181"/>
                    <a:pt x="91" y="180"/>
                  </a:cubicBezTo>
                  <a:cubicBezTo>
                    <a:pt x="98" y="179"/>
                    <a:pt x="159" y="177"/>
                    <a:pt x="185" y="175"/>
                  </a:cubicBezTo>
                  <a:cubicBezTo>
                    <a:pt x="210" y="173"/>
                    <a:pt x="193" y="166"/>
                    <a:pt x="186" y="166"/>
                  </a:cubicBezTo>
                  <a:close/>
                  <a:moveTo>
                    <a:pt x="165" y="60"/>
                  </a:moveTo>
                  <a:cubicBezTo>
                    <a:pt x="203" y="61"/>
                    <a:pt x="185" y="64"/>
                    <a:pt x="182" y="66"/>
                  </a:cubicBezTo>
                  <a:cubicBezTo>
                    <a:pt x="178" y="68"/>
                    <a:pt x="182" y="66"/>
                    <a:pt x="167" y="65"/>
                  </a:cubicBezTo>
                  <a:cubicBezTo>
                    <a:pt x="152" y="65"/>
                    <a:pt x="165" y="60"/>
                    <a:pt x="165" y="60"/>
                  </a:cubicBezTo>
                  <a:close/>
                  <a:moveTo>
                    <a:pt x="114" y="50"/>
                  </a:moveTo>
                  <a:cubicBezTo>
                    <a:pt x="121" y="55"/>
                    <a:pt x="113" y="61"/>
                    <a:pt x="113" y="61"/>
                  </a:cubicBezTo>
                  <a:cubicBezTo>
                    <a:pt x="113" y="61"/>
                    <a:pt x="108" y="70"/>
                    <a:pt x="112" y="78"/>
                  </a:cubicBezTo>
                  <a:cubicBezTo>
                    <a:pt x="116" y="87"/>
                    <a:pt x="116" y="97"/>
                    <a:pt x="108" y="87"/>
                  </a:cubicBezTo>
                  <a:cubicBezTo>
                    <a:pt x="100" y="78"/>
                    <a:pt x="105" y="58"/>
                    <a:pt x="107" y="53"/>
                  </a:cubicBezTo>
                  <a:cubicBezTo>
                    <a:pt x="107" y="53"/>
                    <a:pt x="107" y="44"/>
                    <a:pt x="114" y="50"/>
                  </a:cubicBezTo>
                  <a:close/>
                  <a:moveTo>
                    <a:pt x="83" y="29"/>
                  </a:moveTo>
                  <a:cubicBezTo>
                    <a:pt x="83" y="25"/>
                    <a:pt x="89" y="26"/>
                    <a:pt x="89" y="26"/>
                  </a:cubicBezTo>
                  <a:cubicBezTo>
                    <a:pt x="89" y="26"/>
                    <a:pt x="99" y="30"/>
                    <a:pt x="104" y="30"/>
                  </a:cubicBezTo>
                  <a:cubicBezTo>
                    <a:pt x="108" y="29"/>
                    <a:pt x="114" y="35"/>
                    <a:pt x="105" y="35"/>
                  </a:cubicBezTo>
                  <a:cubicBezTo>
                    <a:pt x="96" y="35"/>
                    <a:pt x="82" y="39"/>
                    <a:pt x="83" y="29"/>
                  </a:cubicBezTo>
                  <a:close/>
                  <a:moveTo>
                    <a:pt x="61" y="72"/>
                  </a:moveTo>
                  <a:cubicBezTo>
                    <a:pt x="55" y="72"/>
                    <a:pt x="16" y="87"/>
                    <a:pt x="16" y="48"/>
                  </a:cubicBezTo>
                  <a:cubicBezTo>
                    <a:pt x="16" y="39"/>
                    <a:pt x="14" y="31"/>
                    <a:pt x="24" y="37"/>
                  </a:cubicBezTo>
                  <a:cubicBezTo>
                    <a:pt x="35" y="42"/>
                    <a:pt x="25" y="42"/>
                    <a:pt x="49" y="40"/>
                  </a:cubicBezTo>
                  <a:cubicBezTo>
                    <a:pt x="49" y="40"/>
                    <a:pt x="66" y="41"/>
                    <a:pt x="68" y="40"/>
                  </a:cubicBezTo>
                  <a:cubicBezTo>
                    <a:pt x="71" y="38"/>
                    <a:pt x="69" y="34"/>
                    <a:pt x="74" y="34"/>
                  </a:cubicBezTo>
                  <a:cubicBezTo>
                    <a:pt x="80" y="34"/>
                    <a:pt x="79" y="40"/>
                    <a:pt x="79" y="40"/>
                  </a:cubicBezTo>
                  <a:cubicBezTo>
                    <a:pt x="79" y="40"/>
                    <a:pt x="74" y="46"/>
                    <a:pt x="109" y="41"/>
                  </a:cubicBezTo>
                  <a:cubicBezTo>
                    <a:pt x="113" y="41"/>
                    <a:pt x="117" y="45"/>
                    <a:pt x="108" y="45"/>
                  </a:cubicBezTo>
                  <a:cubicBezTo>
                    <a:pt x="104" y="45"/>
                    <a:pt x="97" y="48"/>
                    <a:pt x="100" y="53"/>
                  </a:cubicBezTo>
                  <a:cubicBezTo>
                    <a:pt x="102" y="58"/>
                    <a:pt x="99" y="93"/>
                    <a:pt x="99" y="93"/>
                  </a:cubicBezTo>
                  <a:cubicBezTo>
                    <a:pt x="99" y="93"/>
                    <a:pt x="97" y="100"/>
                    <a:pt x="94" y="90"/>
                  </a:cubicBezTo>
                  <a:cubicBezTo>
                    <a:pt x="93" y="86"/>
                    <a:pt x="94" y="53"/>
                    <a:pt x="93" y="51"/>
                  </a:cubicBezTo>
                  <a:cubicBezTo>
                    <a:pt x="93" y="48"/>
                    <a:pt x="77" y="45"/>
                    <a:pt x="77" y="57"/>
                  </a:cubicBezTo>
                  <a:cubicBezTo>
                    <a:pt x="77" y="68"/>
                    <a:pt x="73" y="71"/>
                    <a:pt x="61" y="72"/>
                  </a:cubicBezTo>
                  <a:close/>
                  <a:moveTo>
                    <a:pt x="85" y="84"/>
                  </a:moveTo>
                  <a:cubicBezTo>
                    <a:pt x="82" y="88"/>
                    <a:pt x="78" y="90"/>
                    <a:pt x="80" y="82"/>
                  </a:cubicBezTo>
                  <a:cubicBezTo>
                    <a:pt x="81" y="74"/>
                    <a:pt x="83" y="63"/>
                    <a:pt x="83" y="57"/>
                  </a:cubicBezTo>
                  <a:cubicBezTo>
                    <a:pt x="83" y="57"/>
                    <a:pt x="87" y="50"/>
                    <a:pt x="88" y="58"/>
                  </a:cubicBezTo>
                  <a:cubicBezTo>
                    <a:pt x="89" y="66"/>
                    <a:pt x="87" y="81"/>
                    <a:pt x="85" y="84"/>
                  </a:cubicBezTo>
                  <a:close/>
                  <a:moveTo>
                    <a:pt x="102" y="145"/>
                  </a:moveTo>
                  <a:cubicBezTo>
                    <a:pt x="78" y="144"/>
                    <a:pt x="77" y="148"/>
                    <a:pt x="77" y="117"/>
                  </a:cubicBezTo>
                  <a:cubicBezTo>
                    <a:pt x="77" y="86"/>
                    <a:pt x="81" y="93"/>
                    <a:pt x="82" y="96"/>
                  </a:cubicBezTo>
                  <a:cubicBezTo>
                    <a:pt x="82" y="96"/>
                    <a:pt x="90" y="116"/>
                    <a:pt x="111" y="101"/>
                  </a:cubicBezTo>
                  <a:cubicBezTo>
                    <a:pt x="114" y="98"/>
                    <a:pt x="116" y="96"/>
                    <a:pt x="117" y="106"/>
                  </a:cubicBezTo>
                  <a:cubicBezTo>
                    <a:pt x="117" y="117"/>
                    <a:pt x="127" y="145"/>
                    <a:pt x="102" y="145"/>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45" name="未知"/>
            <p:cNvSpPr/>
            <p:nvPr/>
          </p:nvSpPr>
          <p:spPr bwMode="auto">
            <a:xfrm>
              <a:off x="253" y="472"/>
              <a:ext cx="85" cy="101"/>
            </a:xfrm>
            <a:custGeom>
              <a:avLst/>
              <a:gdLst/>
              <a:ahLst/>
              <a:cxnLst>
                <a:cxn ang="0">
                  <a:pos x="14" y="5"/>
                </a:cxn>
                <a:cxn ang="0">
                  <a:pos x="9" y="20"/>
                </a:cxn>
                <a:cxn ang="0">
                  <a:pos x="14" y="5"/>
                </a:cxn>
              </a:cxnLst>
              <a:rect l="0" t="0" r="r" b="b"/>
              <a:pathLst>
                <a:path w="17" h="20">
                  <a:moveTo>
                    <a:pt x="14" y="5"/>
                  </a:moveTo>
                  <a:cubicBezTo>
                    <a:pt x="13" y="0"/>
                    <a:pt x="0" y="8"/>
                    <a:pt x="9" y="20"/>
                  </a:cubicBezTo>
                  <a:cubicBezTo>
                    <a:pt x="9" y="20"/>
                    <a:pt x="17" y="17"/>
                    <a:pt x="14" y="5"/>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46" name="未知"/>
            <p:cNvSpPr/>
            <p:nvPr/>
          </p:nvSpPr>
          <p:spPr bwMode="auto">
            <a:xfrm>
              <a:off x="171" y="509"/>
              <a:ext cx="76" cy="136"/>
            </a:xfrm>
            <a:custGeom>
              <a:avLst/>
              <a:gdLst/>
              <a:ahLst/>
              <a:cxnLst>
                <a:cxn ang="0">
                  <a:pos x="7" y="10"/>
                </a:cxn>
                <a:cxn ang="0">
                  <a:pos x="4" y="25"/>
                </a:cxn>
                <a:cxn ang="0">
                  <a:pos x="15" y="16"/>
                </a:cxn>
                <a:cxn ang="0">
                  <a:pos x="13" y="8"/>
                </a:cxn>
                <a:cxn ang="0">
                  <a:pos x="7" y="10"/>
                </a:cxn>
              </a:cxnLst>
              <a:rect l="0" t="0" r="r" b="b"/>
              <a:pathLst>
                <a:path w="15" h="27">
                  <a:moveTo>
                    <a:pt x="7" y="10"/>
                  </a:moveTo>
                  <a:cubicBezTo>
                    <a:pt x="0" y="19"/>
                    <a:pt x="2" y="23"/>
                    <a:pt x="4" y="25"/>
                  </a:cubicBezTo>
                  <a:cubicBezTo>
                    <a:pt x="7" y="27"/>
                    <a:pt x="11" y="26"/>
                    <a:pt x="15" y="16"/>
                  </a:cubicBezTo>
                  <a:cubicBezTo>
                    <a:pt x="15" y="16"/>
                    <a:pt x="12" y="11"/>
                    <a:pt x="13" y="8"/>
                  </a:cubicBezTo>
                  <a:cubicBezTo>
                    <a:pt x="15" y="6"/>
                    <a:pt x="14" y="0"/>
                    <a:pt x="7" y="10"/>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47" name="未知"/>
            <p:cNvSpPr/>
            <p:nvPr/>
          </p:nvSpPr>
          <p:spPr bwMode="auto">
            <a:xfrm>
              <a:off x="126" y="237"/>
              <a:ext cx="243" cy="117"/>
            </a:xfrm>
            <a:custGeom>
              <a:avLst/>
              <a:gdLst/>
              <a:ahLst/>
              <a:cxnLst>
                <a:cxn ang="0">
                  <a:pos x="40" y="2"/>
                </a:cxn>
                <a:cxn ang="0">
                  <a:pos x="9" y="1"/>
                </a:cxn>
                <a:cxn ang="0">
                  <a:pos x="1" y="9"/>
                </a:cxn>
                <a:cxn ang="0">
                  <a:pos x="22" y="21"/>
                </a:cxn>
                <a:cxn ang="0">
                  <a:pos x="34" y="20"/>
                </a:cxn>
                <a:cxn ang="0">
                  <a:pos x="40" y="19"/>
                </a:cxn>
                <a:cxn ang="0">
                  <a:pos x="40" y="2"/>
                </a:cxn>
              </a:cxnLst>
              <a:rect l="0" t="0" r="r" b="b"/>
              <a:pathLst>
                <a:path w="48" h="23">
                  <a:moveTo>
                    <a:pt x="40" y="2"/>
                  </a:moveTo>
                  <a:cubicBezTo>
                    <a:pt x="38" y="3"/>
                    <a:pt x="9" y="1"/>
                    <a:pt x="9" y="1"/>
                  </a:cubicBezTo>
                  <a:cubicBezTo>
                    <a:pt x="5" y="1"/>
                    <a:pt x="1" y="0"/>
                    <a:pt x="1" y="9"/>
                  </a:cubicBezTo>
                  <a:cubicBezTo>
                    <a:pt x="0" y="23"/>
                    <a:pt x="17" y="21"/>
                    <a:pt x="22" y="21"/>
                  </a:cubicBezTo>
                  <a:cubicBezTo>
                    <a:pt x="26" y="21"/>
                    <a:pt x="30" y="18"/>
                    <a:pt x="34" y="20"/>
                  </a:cubicBezTo>
                  <a:cubicBezTo>
                    <a:pt x="34" y="20"/>
                    <a:pt x="38" y="23"/>
                    <a:pt x="40" y="19"/>
                  </a:cubicBezTo>
                  <a:cubicBezTo>
                    <a:pt x="48" y="5"/>
                    <a:pt x="43" y="0"/>
                    <a:pt x="40"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48" name="未知"/>
            <p:cNvSpPr/>
            <p:nvPr/>
          </p:nvSpPr>
          <p:spPr bwMode="auto">
            <a:xfrm>
              <a:off x="405" y="560"/>
              <a:ext cx="177" cy="187"/>
            </a:xfrm>
            <a:custGeom>
              <a:avLst/>
              <a:gdLst/>
              <a:ahLst/>
              <a:cxnLst>
                <a:cxn ang="0">
                  <a:pos x="24" y="2"/>
                </a:cxn>
                <a:cxn ang="0">
                  <a:pos x="11" y="2"/>
                </a:cxn>
                <a:cxn ang="0">
                  <a:pos x="4" y="20"/>
                </a:cxn>
                <a:cxn ang="0">
                  <a:pos x="28" y="22"/>
                </a:cxn>
                <a:cxn ang="0">
                  <a:pos x="24" y="2"/>
                </a:cxn>
              </a:cxnLst>
              <a:rect l="0" t="0" r="r" b="b"/>
              <a:pathLst>
                <a:path w="35" h="37">
                  <a:moveTo>
                    <a:pt x="24" y="2"/>
                  </a:moveTo>
                  <a:cubicBezTo>
                    <a:pt x="19" y="3"/>
                    <a:pt x="11" y="2"/>
                    <a:pt x="11" y="2"/>
                  </a:cubicBezTo>
                  <a:cubicBezTo>
                    <a:pt x="0" y="2"/>
                    <a:pt x="5" y="14"/>
                    <a:pt x="4" y="20"/>
                  </a:cubicBezTo>
                  <a:cubicBezTo>
                    <a:pt x="3" y="27"/>
                    <a:pt x="22" y="37"/>
                    <a:pt x="28" y="22"/>
                  </a:cubicBezTo>
                  <a:cubicBezTo>
                    <a:pt x="35" y="7"/>
                    <a:pt x="28" y="0"/>
                    <a:pt x="24"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49" name="未知"/>
            <p:cNvSpPr/>
            <p:nvPr/>
          </p:nvSpPr>
          <p:spPr bwMode="auto">
            <a:xfrm>
              <a:off x="809" y="373"/>
              <a:ext cx="177" cy="38"/>
            </a:xfrm>
            <a:custGeom>
              <a:avLst/>
              <a:gdLst/>
              <a:ahLst/>
              <a:cxnLst>
                <a:cxn ang="0">
                  <a:pos x="5" y="0"/>
                </a:cxn>
                <a:cxn ang="0">
                  <a:pos x="14" y="5"/>
                </a:cxn>
                <a:cxn ang="0">
                  <a:pos x="5" y="0"/>
                </a:cxn>
              </a:cxnLst>
              <a:rect l="0" t="0" r="r" b="b"/>
              <a:pathLst>
                <a:path w="35" h="7">
                  <a:moveTo>
                    <a:pt x="5" y="0"/>
                  </a:moveTo>
                  <a:cubicBezTo>
                    <a:pt x="0" y="0"/>
                    <a:pt x="7" y="7"/>
                    <a:pt x="14" y="5"/>
                  </a:cubicBezTo>
                  <a:cubicBezTo>
                    <a:pt x="35" y="1"/>
                    <a:pt x="5" y="0"/>
                    <a:pt x="5" y="0"/>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50" name="未知"/>
            <p:cNvSpPr/>
            <p:nvPr/>
          </p:nvSpPr>
          <p:spPr bwMode="auto">
            <a:xfrm>
              <a:off x="869" y="370"/>
              <a:ext cx="136" cy="79"/>
            </a:xfrm>
            <a:custGeom>
              <a:avLst/>
              <a:gdLst/>
              <a:ahLst/>
              <a:cxnLst>
                <a:cxn ang="0">
                  <a:pos x="7" y="13"/>
                </a:cxn>
                <a:cxn ang="0">
                  <a:pos x="25" y="6"/>
                </a:cxn>
                <a:cxn ang="0">
                  <a:pos x="17" y="1"/>
                </a:cxn>
                <a:cxn ang="0">
                  <a:pos x="7" y="11"/>
                </a:cxn>
                <a:cxn ang="0">
                  <a:pos x="7" y="13"/>
                </a:cxn>
              </a:cxnLst>
              <a:rect l="0" t="0" r="r" b="b"/>
              <a:pathLst>
                <a:path w="27" h="16">
                  <a:moveTo>
                    <a:pt x="7" y="13"/>
                  </a:moveTo>
                  <a:cubicBezTo>
                    <a:pt x="7" y="13"/>
                    <a:pt x="18" y="16"/>
                    <a:pt x="25" y="6"/>
                  </a:cubicBezTo>
                  <a:cubicBezTo>
                    <a:pt x="27" y="2"/>
                    <a:pt x="23" y="0"/>
                    <a:pt x="17" y="1"/>
                  </a:cubicBezTo>
                  <a:cubicBezTo>
                    <a:pt x="13" y="1"/>
                    <a:pt x="14" y="11"/>
                    <a:pt x="7" y="11"/>
                  </a:cubicBezTo>
                  <a:cubicBezTo>
                    <a:pt x="0" y="11"/>
                    <a:pt x="7" y="13"/>
                    <a:pt x="7" y="13"/>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51" name="未知"/>
            <p:cNvSpPr/>
            <p:nvPr/>
          </p:nvSpPr>
          <p:spPr bwMode="auto">
            <a:xfrm>
              <a:off x="863" y="421"/>
              <a:ext cx="177" cy="85"/>
            </a:xfrm>
            <a:custGeom>
              <a:avLst/>
              <a:gdLst/>
              <a:ahLst/>
              <a:cxnLst>
                <a:cxn ang="0">
                  <a:pos x="25" y="6"/>
                </a:cxn>
                <a:cxn ang="0">
                  <a:pos x="8" y="10"/>
                </a:cxn>
                <a:cxn ang="0">
                  <a:pos x="6" y="13"/>
                </a:cxn>
                <a:cxn ang="0">
                  <a:pos x="27" y="12"/>
                </a:cxn>
                <a:cxn ang="0">
                  <a:pos x="25" y="6"/>
                </a:cxn>
              </a:cxnLst>
              <a:rect l="0" t="0" r="r" b="b"/>
              <a:pathLst>
                <a:path w="35" h="17">
                  <a:moveTo>
                    <a:pt x="25" y="6"/>
                  </a:moveTo>
                  <a:cubicBezTo>
                    <a:pt x="20" y="12"/>
                    <a:pt x="8" y="10"/>
                    <a:pt x="8" y="10"/>
                  </a:cubicBezTo>
                  <a:cubicBezTo>
                    <a:pt x="8" y="10"/>
                    <a:pt x="0" y="9"/>
                    <a:pt x="6" y="13"/>
                  </a:cubicBezTo>
                  <a:cubicBezTo>
                    <a:pt x="11" y="17"/>
                    <a:pt x="18" y="15"/>
                    <a:pt x="27" y="12"/>
                  </a:cubicBezTo>
                  <a:cubicBezTo>
                    <a:pt x="35" y="8"/>
                    <a:pt x="31" y="0"/>
                    <a:pt x="25" y="6"/>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52" name="未知"/>
            <p:cNvSpPr/>
            <p:nvPr/>
          </p:nvSpPr>
          <p:spPr bwMode="auto">
            <a:xfrm>
              <a:off x="749" y="500"/>
              <a:ext cx="247" cy="60"/>
            </a:xfrm>
            <a:custGeom>
              <a:avLst/>
              <a:gdLst/>
              <a:ahLst/>
              <a:cxnLst>
                <a:cxn ang="0">
                  <a:pos x="40" y="3"/>
                </a:cxn>
                <a:cxn ang="0">
                  <a:pos x="29" y="1"/>
                </a:cxn>
                <a:cxn ang="0">
                  <a:pos x="7" y="0"/>
                </a:cxn>
                <a:cxn ang="0">
                  <a:pos x="2" y="5"/>
                </a:cxn>
                <a:cxn ang="0">
                  <a:pos x="20" y="8"/>
                </a:cxn>
                <a:cxn ang="0">
                  <a:pos x="41" y="8"/>
                </a:cxn>
                <a:cxn ang="0">
                  <a:pos x="40" y="3"/>
                </a:cxn>
              </a:cxnLst>
              <a:rect l="0" t="0" r="r" b="b"/>
              <a:pathLst>
                <a:path w="49" h="12">
                  <a:moveTo>
                    <a:pt x="40" y="3"/>
                  </a:moveTo>
                  <a:cubicBezTo>
                    <a:pt x="37" y="2"/>
                    <a:pt x="36" y="0"/>
                    <a:pt x="29" y="1"/>
                  </a:cubicBezTo>
                  <a:cubicBezTo>
                    <a:pt x="13" y="4"/>
                    <a:pt x="7" y="0"/>
                    <a:pt x="7" y="0"/>
                  </a:cubicBezTo>
                  <a:cubicBezTo>
                    <a:pt x="7" y="0"/>
                    <a:pt x="0" y="3"/>
                    <a:pt x="2" y="5"/>
                  </a:cubicBezTo>
                  <a:cubicBezTo>
                    <a:pt x="5" y="7"/>
                    <a:pt x="17" y="8"/>
                    <a:pt x="20" y="8"/>
                  </a:cubicBezTo>
                  <a:cubicBezTo>
                    <a:pt x="23" y="8"/>
                    <a:pt x="34" y="12"/>
                    <a:pt x="41" y="8"/>
                  </a:cubicBezTo>
                  <a:cubicBezTo>
                    <a:pt x="49" y="4"/>
                    <a:pt x="44" y="3"/>
                    <a:pt x="40" y="3"/>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53" name="未知"/>
            <p:cNvSpPr/>
            <p:nvPr/>
          </p:nvSpPr>
          <p:spPr bwMode="auto">
            <a:xfrm>
              <a:off x="774" y="557"/>
              <a:ext cx="202" cy="54"/>
            </a:xfrm>
            <a:custGeom>
              <a:avLst/>
              <a:gdLst/>
              <a:ahLst/>
              <a:cxnLst>
                <a:cxn ang="0">
                  <a:pos x="37" y="2"/>
                </a:cxn>
                <a:cxn ang="0">
                  <a:pos x="26" y="4"/>
                </a:cxn>
                <a:cxn ang="0">
                  <a:pos x="13" y="3"/>
                </a:cxn>
                <a:cxn ang="0">
                  <a:pos x="1" y="2"/>
                </a:cxn>
                <a:cxn ang="0">
                  <a:pos x="35" y="8"/>
                </a:cxn>
                <a:cxn ang="0">
                  <a:pos x="37" y="2"/>
                </a:cxn>
              </a:cxnLst>
              <a:rect l="0" t="0" r="r" b="b"/>
              <a:pathLst>
                <a:path w="40" h="11">
                  <a:moveTo>
                    <a:pt x="37" y="2"/>
                  </a:moveTo>
                  <a:cubicBezTo>
                    <a:pt x="34" y="4"/>
                    <a:pt x="30" y="4"/>
                    <a:pt x="26" y="4"/>
                  </a:cubicBezTo>
                  <a:cubicBezTo>
                    <a:pt x="23" y="4"/>
                    <a:pt x="16" y="2"/>
                    <a:pt x="13" y="3"/>
                  </a:cubicBezTo>
                  <a:cubicBezTo>
                    <a:pt x="10" y="4"/>
                    <a:pt x="1" y="2"/>
                    <a:pt x="1" y="2"/>
                  </a:cubicBezTo>
                  <a:cubicBezTo>
                    <a:pt x="0" y="11"/>
                    <a:pt x="30" y="10"/>
                    <a:pt x="35" y="8"/>
                  </a:cubicBezTo>
                  <a:cubicBezTo>
                    <a:pt x="40" y="5"/>
                    <a:pt x="40" y="0"/>
                    <a:pt x="37"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54" name="未知"/>
            <p:cNvSpPr/>
            <p:nvPr/>
          </p:nvSpPr>
          <p:spPr bwMode="auto">
            <a:xfrm>
              <a:off x="762" y="601"/>
              <a:ext cx="209" cy="174"/>
            </a:xfrm>
            <a:custGeom>
              <a:avLst/>
              <a:gdLst/>
              <a:ahLst/>
              <a:cxnLst>
                <a:cxn ang="0">
                  <a:pos x="28" y="9"/>
                </a:cxn>
                <a:cxn ang="0">
                  <a:pos x="13" y="6"/>
                </a:cxn>
                <a:cxn ang="0">
                  <a:pos x="4" y="15"/>
                </a:cxn>
                <a:cxn ang="0">
                  <a:pos x="1" y="19"/>
                </a:cxn>
                <a:cxn ang="0">
                  <a:pos x="9" y="19"/>
                </a:cxn>
                <a:cxn ang="0">
                  <a:pos x="17" y="27"/>
                </a:cxn>
                <a:cxn ang="0">
                  <a:pos x="21" y="30"/>
                </a:cxn>
                <a:cxn ang="0">
                  <a:pos x="29" y="19"/>
                </a:cxn>
                <a:cxn ang="0">
                  <a:pos x="39" y="19"/>
                </a:cxn>
                <a:cxn ang="0">
                  <a:pos x="28" y="9"/>
                </a:cxn>
              </a:cxnLst>
              <a:rect l="0" t="0" r="r" b="b"/>
              <a:pathLst>
                <a:path w="41" h="34">
                  <a:moveTo>
                    <a:pt x="28" y="9"/>
                  </a:moveTo>
                  <a:cubicBezTo>
                    <a:pt x="28" y="6"/>
                    <a:pt x="14" y="0"/>
                    <a:pt x="13" y="6"/>
                  </a:cubicBezTo>
                  <a:cubicBezTo>
                    <a:pt x="11" y="12"/>
                    <a:pt x="4" y="15"/>
                    <a:pt x="4" y="15"/>
                  </a:cubicBezTo>
                  <a:cubicBezTo>
                    <a:pt x="0" y="16"/>
                    <a:pt x="0" y="16"/>
                    <a:pt x="1" y="19"/>
                  </a:cubicBezTo>
                  <a:cubicBezTo>
                    <a:pt x="1" y="22"/>
                    <a:pt x="4" y="24"/>
                    <a:pt x="9" y="19"/>
                  </a:cubicBezTo>
                  <a:cubicBezTo>
                    <a:pt x="17" y="10"/>
                    <a:pt x="17" y="26"/>
                    <a:pt x="17" y="27"/>
                  </a:cubicBezTo>
                  <a:cubicBezTo>
                    <a:pt x="18" y="29"/>
                    <a:pt x="19" y="34"/>
                    <a:pt x="21" y="30"/>
                  </a:cubicBezTo>
                  <a:cubicBezTo>
                    <a:pt x="22" y="26"/>
                    <a:pt x="25" y="14"/>
                    <a:pt x="29" y="19"/>
                  </a:cubicBezTo>
                  <a:cubicBezTo>
                    <a:pt x="35" y="27"/>
                    <a:pt x="41" y="19"/>
                    <a:pt x="39" y="19"/>
                  </a:cubicBezTo>
                  <a:cubicBezTo>
                    <a:pt x="38" y="18"/>
                    <a:pt x="28" y="13"/>
                    <a:pt x="28" y="9"/>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55" name="未知"/>
            <p:cNvSpPr/>
            <p:nvPr/>
          </p:nvSpPr>
          <p:spPr bwMode="auto">
            <a:xfrm>
              <a:off x="901" y="522"/>
              <a:ext cx="126" cy="316"/>
            </a:xfrm>
            <a:custGeom>
              <a:avLst/>
              <a:gdLst/>
              <a:ahLst/>
              <a:cxnLst>
                <a:cxn ang="0">
                  <a:pos x="22" y="2"/>
                </a:cxn>
                <a:cxn ang="0">
                  <a:pos x="18" y="17"/>
                </a:cxn>
                <a:cxn ang="0">
                  <a:pos x="7" y="20"/>
                </a:cxn>
                <a:cxn ang="0">
                  <a:pos x="7" y="23"/>
                </a:cxn>
                <a:cxn ang="0">
                  <a:pos x="17" y="34"/>
                </a:cxn>
                <a:cxn ang="0">
                  <a:pos x="12" y="45"/>
                </a:cxn>
                <a:cxn ang="0">
                  <a:pos x="0" y="55"/>
                </a:cxn>
                <a:cxn ang="0">
                  <a:pos x="5" y="58"/>
                </a:cxn>
                <a:cxn ang="0">
                  <a:pos x="16" y="62"/>
                </a:cxn>
                <a:cxn ang="0">
                  <a:pos x="23" y="57"/>
                </a:cxn>
                <a:cxn ang="0">
                  <a:pos x="25" y="14"/>
                </a:cxn>
                <a:cxn ang="0">
                  <a:pos x="25" y="2"/>
                </a:cxn>
                <a:cxn ang="0">
                  <a:pos x="22" y="2"/>
                </a:cxn>
              </a:cxnLst>
              <a:rect l="0" t="0" r="r" b="b"/>
              <a:pathLst>
                <a:path w="25" h="63">
                  <a:moveTo>
                    <a:pt x="22" y="2"/>
                  </a:moveTo>
                  <a:cubicBezTo>
                    <a:pt x="22" y="2"/>
                    <a:pt x="20" y="15"/>
                    <a:pt x="18" y="17"/>
                  </a:cubicBezTo>
                  <a:cubicBezTo>
                    <a:pt x="15" y="19"/>
                    <a:pt x="10" y="20"/>
                    <a:pt x="7" y="20"/>
                  </a:cubicBezTo>
                  <a:cubicBezTo>
                    <a:pt x="4" y="19"/>
                    <a:pt x="4" y="22"/>
                    <a:pt x="7" y="23"/>
                  </a:cubicBezTo>
                  <a:cubicBezTo>
                    <a:pt x="10" y="24"/>
                    <a:pt x="17" y="29"/>
                    <a:pt x="17" y="34"/>
                  </a:cubicBezTo>
                  <a:cubicBezTo>
                    <a:pt x="17" y="40"/>
                    <a:pt x="17" y="44"/>
                    <a:pt x="12" y="45"/>
                  </a:cubicBezTo>
                  <a:cubicBezTo>
                    <a:pt x="6" y="46"/>
                    <a:pt x="0" y="47"/>
                    <a:pt x="0" y="55"/>
                  </a:cubicBezTo>
                  <a:cubicBezTo>
                    <a:pt x="0" y="55"/>
                    <a:pt x="3" y="57"/>
                    <a:pt x="5" y="58"/>
                  </a:cubicBezTo>
                  <a:cubicBezTo>
                    <a:pt x="8" y="58"/>
                    <a:pt x="14" y="61"/>
                    <a:pt x="16" y="62"/>
                  </a:cubicBezTo>
                  <a:cubicBezTo>
                    <a:pt x="18" y="63"/>
                    <a:pt x="23" y="61"/>
                    <a:pt x="23" y="57"/>
                  </a:cubicBezTo>
                  <a:cubicBezTo>
                    <a:pt x="24" y="52"/>
                    <a:pt x="24" y="20"/>
                    <a:pt x="25" y="14"/>
                  </a:cubicBezTo>
                  <a:cubicBezTo>
                    <a:pt x="25" y="9"/>
                    <a:pt x="25" y="3"/>
                    <a:pt x="25" y="2"/>
                  </a:cubicBezTo>
                  <a:cubicBezTo>
                    <a:pt x="25" y="1"/>
                    <a:pt x="22" y="0"/>
                    <a:pt x="22" y="2"/>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7177" name="Group 232"/>
          <p:cNvGrpSpPr/>
          <p:nvPr/>
        </p:nvGrpSpPr>
        <p:grpSpPr>
          <a:xfrm>
            <a:off x="6934200" y="-1587"/>
            <a:ext cx="2317750" cy="2057400"/>
            <a:chOff x="0" y="0"/>
            <a:chExt cx="1748" cy="1556"/>
          </a:xfrm>
        </p:grpSpPr>
        <p:sp>
          <p:nvSpPr>
            <p:cNvPr id="1257" name="未知"/>
            <p:cNvSpPr/>
            <p:nvPr/>
          </p:nvSpPr>
          <p:spPr bwMode="auto">
            <a:xfrm>
              <a:off x="81" y="0"/>
              <a:ext cx="1585" cy="1443"/>
            </a:xfrm>
            <a:custGeom>
              <a:avLst/>
              <a:gdLst/>
              <a:ahLst/>
              <a:cxnLst>
                <a:cxn ang="0">
                  <a:pos x="23" y="4"/>
                </a:cxn>
                <a:cxn ang="0">
                  <a:pos x="11" y="71"/>
                </a:cxn>
                <a:cxn ang="0">
                  <a:pos x="25" y="393"/>
                </a:cxn>
                <a:cxn ang="0">
                  <a:pos x="54" y="457"/>
                </a:cxn>
                <a:cxn ang="0">
                  <a:pos x="158" y="482"/>
                </a:cxn>
                <a:cxn ang="0">
                  <a:pos x="204" y="495"/>
                </a:cxn>
                <a:cxn ang="0">
                  <a:pos x="520" y="475"/>
                </a:cxn>
                <a:cxn ang="0">
                  <a:pos x="533" y="167"/>
                </a:cxn>
                <a:cxn ang="0">
                  <a:pos x="369" y="16"/>
                </a:cxn>
                <a:cxn ang="0">
                  <a:pos x="249" y="29"/>
                </a:cxn>
                <a:cxn ang="0">
                  <a:pos x="198" y="11"/>
                </a:cxn>
                <a:cxn ang="0">
                  <a:pos x="151" y="2"/>
                </a:cxn>
                <a:cxn ang="0">
                  <a:pos x="23" y="4"/>
                </a:cxn>
              </a:cxnLst>
              <a:rect l="0" t="0" r="r" b="b"/>
              <a:pathLst>
                <a:path w="546" h="497">
                  <a:moveTo>
                    <a:pt x="23" y="4"/>
                  </a:moveTo>
                  <a:cubicBezTo>
                    <a:pt x="23" y="4"/>
                    <a:pt x="0" y="34"/>
                    <a:pt x="11" y="71"/>
                  </a:cubicBezTo>
                  <a:cubicBezTo>
                    <a:pt x="19" y="100"/>
                    <a:pt x="25" y="393"/>
                    <a:pt x="25" y="393"/>
                  </a:cubicBezTo>
                  <a:cubicBezTo>
                    <a:pt x="25" y="393"/>
                    <a:pt x="42" y="452"/>
                    <a:pt x="54" y="457"/>
                  </a:cubicBezTo>
                  <a:cubicBezTo>
                    <a:pt x="66" y="462"/>
                    <a:pt x="158" y="482"/>
                    <a:pt x="158" y="482"/>
                  </a:cubicBezTo>
                  <a:cubicBezTo>
                    <a:pt x="158" y="482"/>
                    <a:pt x="191" y="497"/>
                    <a:pt x="204" y="495"/>
                  </a:cubicBezTo>
                  <a:cubicBezTo>
                    <a:pt x="217" y="494"/>
                    <a:pt x="506" y="487"/>
                    <a:pt x="520" y="475"/>
                  </a:cubicBezTo>
                  <a:cubicBezTo>
                    <a:pt x="533" y="463"/>
                    <a:pt x="546" y="218"/>
                    <a:pt x="533" y="167"/>
                  </a:cubicBezTo>
                  <a:cubicBezTo>
                    <a:pt x="520" y="117"/>
                    <a:pt x="404" y="14"/>
                    <a:pt x="369" y="16"/>
                  </a:cubicBezTo>
                  <a:cubicBezTo>
                    <a:pt x="335" y="17"/>
                    <a:pt x="249" y="29"/>
                    <a:pt x="249" y="29"/>
                  </a:cubicBezTo>
                  <a:lnTo>
                    <a:pt x="198" y="11"/>
                  </a:lnTo>
                  <a:lnTo>
                    <a:pt x="151" y="2"/>
                  </a:lnTo>
                  <a:cubicBezTo>
                    <a:pt x="151" y="2"/>
                    <a:pt x="79" y="0"/>
                    <a:pt x="23" y="4"/>
                  </a:cubicBezTo>
                  <a:close/>
                </a:path>
              </a:pathLst>
            </a:custGeom>
            <a:solidFill>
              <a:schemeClr val="accent2"/>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nvGrpSpPr>
            <p:cNvPr id="7184" name="Group 234"/>
            <p:cNvGrpSpPr/>
            <p:nvPr userDrawn="1"/>
          </p:nvGrpSpPr>
          <p:grpSpPr>
            <a:xfrm>
              <a:off x="0" y="5"/>
              <a:ext cx="1748" cy="1551"/>
              <a:chOff x="0" y="0"/>
              <a:chExt cx="2958" cy="2699"/>
            </a:xfrm>
          </p:grpSpPr>
          <p:sp>
            <p:nvSpPr>
              <p:cNvPr id="1259" name="未知"/>
              <p:cNvSpPr/>
              <p:nvPr/>
            </p:nvSpPr>
            <p:spPr bwMode="auto">
              <a:xfrm>
                <a:off x="142" y="0"/>
                <a:ext cx="490" cy="188"/>
              </a:xfrm>
              <a:custGeom>
                <a:avLst/>
                <a:gdLst/>
                <a:ahLst/>
                <a:cxnLst>
                  <a:cxn ang="0">
                    <a:pos x="71" y="25"/>
                  </a:cxn>
                  <a:cxn ang="0">
                    <a:pos x="91" y="20"/>
                  </a:cxn>
                  <a:cxn ang="0">
                    <a:pos x="92" y="17"/>
                  </a:cxn>
                  <a:cxn ang="0">
                    <a:pos x="88" y="0"/>
                  </a:cxn>
                  <a:cxn ang="0">
                    <a:pos x="25" y="0"/>
                  </a:cxn>
                  <a:cxn ang="0">
                    <a:pos x="10" y="22"/>
                  </a:cxn>
                  <a:cxn ang="0">
                    <a:pos x="71" y="25"/>
                  </a:cxn>
                </a:cxnLst>
                <a:rect l="0" t="0" r="r" b="b"/>
                <a:pathLst>
                  <a:path w="97" h="37">
                    <a:moveTo>
                      <a:pt x="71" y="25"/>
                    </a:moveTo>
                    <a:cubicBezTo>
                      <a:pt x="81" y="22"/>
                      <a:pt x="87" y="21"/>
                      <a:pt x="91" y="20"/>
                    </a:cubicBezTo>
                    <a:cubicBezTo>
                      <a:pt x="91" y="19"/>
                      <a:pt x="91" y="19"/>
                      <a:pt x="92" y="17"/>
                    </a:cubicBezTo>
                    <a:cubicBezTo>
                      <a:pt x="97" y="11"/>
                      <a:pt x="95" y="4"/>
                      <a:pt x="88" y="0"/>
                    </a:cubicBezTo>
                    <a:lnTo>
                      <a:pt x="25" y="0"/>
                    </a:lnTo>
                    <a:cubicBezTo>
                      <a:pt x="10" y="3"/>
                      <a:pt x="0" y="10"/>
                      <a:pt x="10" y="22"/>
                    </a:cubicBezTo>
                    <a:cubicBezTo>
                      <a:pt x="10" y="22"/>
                      <a:pt x="28" y="37"/>
                      <a:pt x="71" y="25"/>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60" name="未知"/>
              <p:cNvSpPr>
                <a:spLocks noEditPoints="1"/>
              </p:cNvSpPr>
              <p:nvPr/>
            </p:nvSpPr>
            <p:spPr bwMode="auto">
              <a:xfrm>
                <a:off x="0" y="0"/>
                <a:ext cx="2958" cy="2699"/>
              </a:xfrm>
              <a:custGeom>
                <a:avLst/>
                <a:gdLst/>
                <a:ahLst/>
                <a:cxnLst>
                  <a:cxn ang="0">
                    <a:pos x="504" y="1"/>
                  </a:cxn>
                  <a:cxn ang="0">
                    <a:pos x="157" y="0"/>
                  </a:cxn>
                  <a:cxn ang="0">
                    <a:pos x="225" y="21"/>
                  </a:cxn>
                  <a:cxn ang="0">
                    <a:pos x="174" y="39"/>
                  </a:cxn>
                  <a:cxn ang="0">
                    <a:pos x="207" y="71"/>
                  </a:cxn>
                  <a:cxn ang="0">
                    <a:pos x="74" y="60"/>
                  </a:cxn>
                  <a:cxn ang="0">
                    <a:pos x="26" y="63"/>
                  </a:cxn>
                  <a:cxn ang="0">
                    <a:pos x="199" y="487"/>
                  </a:cxn>
                  <a:cxn ang="0">
                    <a:pos x="144" y="341"/>
                  </a:cxn>
                  <a:cxn ang="0">
                    <a:pos x="105" y="376"/>
                  </a:cxn>
                  <a:cxn ang="0">
                    <a:pos x="94" y="435"/>
                  </a:cxn>
                  <a:cxn ang="0">
                    <a:pos x="124" y="265"/>
                  </a:cxn>
                  <a:cxn ang="0">
                    <a:pos x="153" y="228"/>
                  </a:cxn>
                  <a:cxn ang="0">
                    <a:pos x="209" y="237"/>
                  </a:cxn>
                  <a:cxn ang="0">
                    <a:pos x="188" y="306"/>
                  </a:cxn>
                  <a:cxn ang="0">
                    <a:pos x="192" y="395"/>
                  </a:cxn>
                  <a:cxn ang="0">
                    <a:pos x="515" y="483"/>
                  </a:cxn>
                  <a:cxn ang="0">
                    <a:pos x="454" y="427"/>
                  </a:cxn>
                  <a:cxn ang="0">
                    <a:pos x="425" y="345"/>
                  </a:cxn>
                  <a:cxn ang="0">
                    <a:pos x="396" y="270"/>
                  </a:cxn>
                  <a:cxn ang="0">
                    <a:pos x="460" y="256"/>
                  </a:cxn>
                  <a:cxn ang="0">
                    <a:pos x="407" y="223"/>
                  </a:cxn>
                  <a:cxn ang="0">
                    <a:pos x="439" y="226"/>
                  </a:cxn>
                  <a:cxn ang="0">
                    <a:pos x="438" y="209"/>
                  </a:cxn>
                  <a:cxn ang="0">
                    <a:pos x="376" y="211"/>
                  </a:cxn>
                  <a:cxn ang="0">
                    <a:pos x="357" y="343"/>
                  </a:cxn>
                  <a:cxn ang="0">
                    <a:pos x="347" y="230"/>
                  </a:cxn>
                  <a:cxn ang="0">
                    <a:pos x="331" y="182"/>
                  </a:cxn>
                  <a:cxn ang="0">
                    <a:pos x="347" y="136"/>
                  </a:cxn>
                  <a:cxn ang="0">
                    <a:pos x="339" y="99"/>
                  </a:cxn>
                  <a:cxn ang="0">
                    <a:pos x="331" y="62"/>
                  </a:cxn>
                  <a:cxn ang="0">
                    <a:pos x="369" y="103"/>
                  </a:cxn>
                  <a:cxn ang="0">
                    <a:pos x="415" y="47"/>
                  </a:cxn>
                  <a:cxn ang="0">
                    <a:pos x="409" y="95"/>
                  </a:cxn>
                  <a:cxn ang="0">
                    <a:pos x="401" y="130"/>
                  </a:cxn>
                  <a:cxn ang="0">
                    <a:pos x="401" y="181"/>
                  </a:cxn>
                  <a:cxn ang="0">
                    <a:pos x="558" y="181"/>
                  </a:cxn>
                  <a:cxn ang="0">
                    <a:pos x="554" y="76"/>
                  </a:cxn>
                  <a:cxn ang="0">
                    <a:pos x="249" y="69"/>
                  </a:cxn>
                  <a:cxn ang="0">
                    <a:pos x="293" y="93"/>
                  </a:cxn>
                  <a:cxn ang="0">
                    <a:pos x="171" y="195"/>
                  </a:cxn>
                  <a:cxn ang="0">
                    <a:pos x="69" y="98"/>
                  </a:cxn>
                  <a:cxn ang="0">
                    <a:pos x="191" y="106"/>
                  </a:cxn>
                  <a:cxn ang="0">
                    <a:pos x="220" y="105"/>
                  </a:cxn>
                  <a:cxn ang="0">
                    <a:pos x="302" y="121"/>
                  </a:cxn>
                  <a:cxn ang="0">
                    <a:pos x="276" y="256"/>
                  </a:cxn>
                  <a:cxn ang="0">
                    <a:pos x="260" y="137"/>
                  </a:cxn>
                  <a:cxn ang="0">
                    <a:pos x="171" y="195"/>
                  </a:cxn>
                  <a:cxn ang="0">
                    <a:pos x="223" y="225"/>
                  </a:cxn>
                  <a:cxn ang="0">
                    <a:pos x="247" y="158"/>
                  </a:cxn>
                  <a:cxn ang="0">
                    <a:pos x="326" y="292"/>
                  </a:cxn>
                  <a:cxn ang="0">
                    <a:pos x="215" y="321"/>
                  </a:cxn>
                  <a:cxn ang="0">
                    <a:pos x="309" y="277"/>
                  </a:cxn>
                  <a:cxn ang="0">
                    <a:pos x="318" y="133"/>
                  </a:cxn>
                  <a:cxn ang="0">
                    <a:pos x="313" y="213"/>
                  </a:cxn>
                  <a:cxn ang="0">
                    <a:pos x="299" y="144"/>
                  </a:cxn>
                  <a:cxn ang="0">
                    <a:pos x="507" y="179"/>
                  </a:cxn>
                  <a:cxn ang="0">
                    <a:pos x="461" y="162"/>
                  </a:cxn>
                </a:cxnLst>
                <a:rect l="0" t="0" r="r" b="b"/>
                <a:pathLst>
                  <a:path w="585" h="534">
                    <a:moveTo>
                      <a:pt x="554" y="76"/>
                    </a:moveTo>
                    <a:cubicBezTo>
                      <a:pt x="551" y="32"/>
                      <a:pt x="543" y="9"/>
                      <a:pt x="504" y="1"/>
                    </a:cubicBezTo>
                    <a:cubicBezTo>
                      <a:pt x="500" y="1"/>
                      <a:pt x="494" y="0"/>
                      <a:pt x="486" y="0"/>
                    </a:cubicBezTo>
                    <a:lnTo>
                      <a:pt x="157" y="0"/>
                    </a:lnTo>
                    <a:cubicBezTo>
                      <a:pt x="156" y="5"/>
                      <a:pt x="153" y="17"/>
                      <a:pt x="158" y="17"/>
                    </a:cubicBezTo>
                    <a:cubicBezTo>
                      <a:pt x="171" y="17"/>
                      <a:pt x="223" y="21"/>
                      <a:pt x="225" y="21"/>
                    </a:cubicBezTo>
                    <a:cubicBezTo>
                      <a:pt x="226" y="21"/>
                      <a:pt x="250" y="16"/>
                      <a:pt x="237" y="28"/>
                    </a:cubicBezTo>
                    <a:cubicBezTo>
                      <a:pt x="223" y="41"/>
                      <a:pt x="192" y="41"/>
                      <a:pt x="174" y="39"/>
                    </a:cubicBezTo>
                    <a:cubicBezTo>
                      <a:pt x="131" y="36"/>
                      <a:pt x="152" y="56"/>
                      <a:pt x="168" y="56"/>
                    </a:cubicBezTo>
                    <a:cubicBezTo>
                      <a:pt x="218" y="56"/>
                      <a:pt x="228" y="68"/>
                      <a:pt x="207" y="71"/>
                    </a:cubicBezTo>
                    <a:cubicBezTo>
                      <a:pt x="186" y="74"/>
                      <a:pt x="182" y="73"/>
                      <a:pt x="162" y="76"/>
                    </a:cubicBezTo>
                    <a:cubicBezTo>
                      <a:pt x="7" y="101"/>
                      <a:pt x="59" y="60"/>
                      <a:pt x="74" y="60"/>
                    </a:cubicBezTo>
                    <a:cubicBezTo>
                      <a:pt x="139" y="59"/>
                      <a:pt x="123" y="37"/>
                      <a:pt x="107" y="42"/>
                    </a:cubicBezTo>
                    <a:cubicBezTo>
                      <a:pt x="91" y="46"/>
                      <a:pt x="34" y="27"/>
                      <a:pt x="26" y="63"/>
                    </a:cubicBezTo>
                    <a:cubicBezTo>
                      <a:pt x="19" y="100"/>
                      <a:pt x="42" y="282"/>
                      <a:pt x="36" y="317"/>
                    </a:cubicBezTo>
                    <a:cubicBezTo>
                      <a:pt x="0" y="534"/>
                      <a:pt x="199" y="487"/>
                      <a:pt x="199" y="487"/>
                    </a:cubicBezTo>
                    <a:cubicBezTo>
                      <a:pt x="156" y="453"/>
                      <a:pt x="174" y="421"/>
                      <a:pt x="171" y="403"/>
                    </a:cubicBezTo>
                    <a:cubicBezTo>
                      <a:pt x="161" y="345"/>
                      <a:pt x="154" y="337"/>
                      <a:pt x="144" y="341"/>
                    </a:cubicBezTo>
                    <a:cubicBezTo>
                      <a:pt x="121" y="352"/>
                      <a:pt x="123" y="358"/>
                      <a:pt x="126" y="367"/>
                    </a:cubicBezTo>
                    <a:cubicBezTo>
                      <a:pt x="142" y="416"/>
                      <a:pt x="105" y="376"/>
                      <a:pt x="105" y="376"/>
                    </a:cubicBezTo>
                    <a:cubicBezTo>
                      <a:pt x="98" y="380"/>
                      <a:pt x="95" y="390"/>
                      <a:pt x="99" y="399"/>
                    </a:cubicBezTo>
                    <a:cubicBezTo>
                      <a:pt x="131" y="463"/>
                      <a:pt x="101" y="446"/>
                      <a:pt x="94" y="435"/>
                    </a:cubicBezTo>
                    <a:cubicBezTo>
                      <a:pt x="61" y="390"/>
                      <a:pt x="92" y="366"/>
                      <a:pt x="88" y="352"/>
                    </a:cubicBezTo>
                    <a:cubicBezTo>
                      <a:pt x="75" y="295"/>
                      <a:pt x="118" y="274"/>
                      <a:pt x="124" y="265"/>
                    </a:cubicBezTo>
                    <a:cubicBezTo>
                      <a:pt x="130" y="256"/>
                      <a:pt x="127" y="253"/>
                      <a:pt x="129" y="234"/>
                    </a:cubicBezTo>
                    <a:cubicBezTo>
                      <a:pt x="136" y="195"/>
                      <a:pt x="155" y="216"/>
                      <a:pt x="153" y="228"/>
                    </a:cubicBezTo>
                    <a:cubicBezTo>
                      <a:pt x="148" y="274"/>
                      <a:pt x="176" y="242"/>
                      <a:pt x="186" y="228"/>
                    </a:cubicBezTo>
                    <a:cubicBezTo>
                      <a:pt x="218" y="186"/>
                      <a:pt x="214" y="229"/>
                      <a:pt x="209" y="237"/>
                    </a:cubicBezTo>
                    <a:cubicBezTo>
                      <a:pt x="203" y="244"/>
                      <a:pt x="198" y="255"/>
                      <a:pt x="200" y="260"/>
                    </a:cubicBezTo>
                    <a:cubicBezTo>
                      <a:pt x="208" y="283"/>
                      <a:pt x="193" y="305"/>
                      <a:pt x="188" y="306"/>
                    </a:cubicBezTo>
                    <a:cubicBezTo>
                      <a:pt x="184" y="308"/>
                      <a:pt x="170" y="314"/>
                      <a:pt x="170" y="332"/>
                    </a:cubicBezTo>
                    <a:cubicBezTo>
                      <a:pt x="171" y="350"/>
                      <a:pt x="192" y="382"/>
                      <a:pt x="192" y="395"/>
                    </a:cubicBezTo>
                    <a:cubicBezTo>
                      <a:pt x="193" y="492"/>
                      <a:pt x="236" y="499"/>
                      <a:pt x="255" y="497"/>
                    </a:cubicBezTo>
                    <a:cubicBezTo>
                      <a:pt x="275" y="496"/>
                      <a:pt x="445" y="490"/>
                      <a:pt x="515" y="483"/>
                    </a:cubicBezTo>
                    <a:cubicBezTo>
                      <a:pt x="585" y="477"/>
                      <a:pt x="538" y="458"/>
                      <a:pt x="518" y="458"/>
                    </a:cubicBezTo>
                    <a:cubicBezTo>
                      <a:pt x="467" y="458"/>
                      <a:pt x="454" y="427"/>
                      <a:pt x="454" y="427"/>
                    </a:cubicBezTo>
                    <a:cubicBezTo>
                      <a:pt x="454" y="427"/>
                      <a:pt x="453" y="405"/>
                      <a:pt x="431" y="400"/>
                    </a:cubicBezTo>
                    <a:cubicBezTo>
                      <a:pt x="376" y="385"/>
                      <a:pt x="411" y="353"/>
                      <a:pt x="425" y="345"/>
                    </a:cubicBezTo>
                    <a:cubicBezTo>
                      <a:pt x="438" y="338"/>
                      <a:pt x="430" y="335"/>
                      <a:pt x="420" y="329"/>
                    </a:cubicBezTo>
                    <a:cubicBezTo>
                      <a:pt x="398" y="316"/>
                      <a:pt x="394" y="300"/>
                      <a:pt x="396" y="270"/>
                    </a:cubicBezTo>
                    <a:cubicBezTo>
                      <a:pt x="397" y="240"/>
                      <a:pt x="416" y="249"/>
                      <a:pt x="416" y="249"/>
                    </a:cubicBezTo>
                    <a:cubicBezTo>
                      <a:pt x="416" y="249"/>
                      <a:pt x="448" y="262"/>
                      <a:pt x="460" y="256"/>
                    </a:cubicBezTo>
                    <a:cubicBezTo>
                      <a:pt x="472" y="250"/>
                      <a:pt x="467" y="239"/>
                      <a:pt x="461" y="244"/>
                    </a:cubicBezTo>
                    <a:cubicBezTo>
                      <a:pt x="455" y="248"/>
                      <a:pt x="412" y="244"/>
                      <a:pt x="407" y="223"/>
                    </a:cubicBezTo>
                    <a:cubicBezTo>
                      <a:pt x="403" y="202"/>
                      <a:pt x="418" y="213"/>
                      <a:pt x="422" y="214"/>
                    </a:cubicBezTo>
                    <a:cubicBezTo>
                      <a:pt x="427" y="216"/>
                      <a:pt x="427" y="220"/>
                      <a:pt x="439" y="226"/>
                    </a:cubicBezTo>
                    <a:cubicBezTo>
                      <a:pt x="468" y="241"/>
                      <a:pt x="454" y="224"/>
                      <a:pt x="454" y="224"/>
                    </a:cubicBezTo>
                    <a:cubicBezTo>
                      <a:pt x="454" y="224"/>
                      <a:pt x="454" y="224"/>
                      <a:pt x="438" y="209"/>
                    </a:cubicBezTo>
                    <a:cubicBezTo>
                      <a:pt x="423" y="194"/>
                      <a:pt x="406" y="199"/>
                      <a:pt x="389" y="199"/>
                    </a:cubicBezTo>
                    <a:cubicBezTo>
                      <a:pt x="373" y="199"/>
                      <a:pt x="376" y="211"/>
                      <a:pt x="376" y="211"/>
                    </a:cubicBezTo>
                    <a:cubicBezTo>
                      <a:pt x="376" y="211"/>
                      <a:pt x="373" y="242"/>
                      <a:pt x="370" y="291"/>
                    </a:cubicBezTo>
                    <a:cubicBezTo>
                      <a:pt x="368" y="341"/>
                      <a:pt x="360" y="347"/>
                      <a:pt x="357" y="343"/>
                    </a:cubicBezTo>
                    <a:cubicBezTo>
                      <a:pt x="354" y="338"/>
                      <a:pt x="350" y="313"/>
                      <a:pt x="350" y="305"/>
                    </a:cubicBezTo>
                    <a:cubicBezTo>
                      <a:pt x="350" y="298"/>
                      <a:pt x="345" y="264"/>
                      <a:pt x="347" y="230"/>
                    </a:cubicBezTo>
                    <a:cubicBezTo>
                      <a:pt x="350" y="195"/>
                      <a:pt x="356" y="210"/>
                      <a:pt x="334" y="201"/>
                    </a:cubicBezTo>
                    <a:cubicBezTo>
                      <a:pt x="311" y="192"/>
                      <a:pt x="323" y="182"/>
                      <a:pt x="331" y="182"/>
                    </a:cubicBezTo>
                    <a:cubicBezTo>
                      <a:pt x="338" y="182"/>
                      <a:pt x="350" y="189"/>
                      <a:pt x="352" y="181"/>
                    </a:cubicBezTo>
                    <a:cubicBezTo>
                      <a:pt x="356" y="160"/>
                      <a:pt x="359" y="141"/>
                      <a:pt x="347" y="136"/>
                    </a:cubicBezTo>
                    <a:cubicBezTo>
                      <a:pt x="322" y="127"/>
                      <a:pt x="332" y="121"/>
                      <a:pt x="341" y="118"/>
                    </a:cubicBezTo>
                    <a:cubicBezTo>
                      <a:pt x="350" y="115"/>
                      <a:pt x="352" y="94"/>
                      <a:pt x="339" y="99"/>
                    </a:cubicBezTo>
                    <a:cubicBezTo>
                      <a:pt x="313" y="107"/>
                      <a:pt x="316" y="85"/>
                      <a:pt x="321" y="82"/>
                    </a:cubicBezTo>
                    <a:cubicBezTo>
                      <a:pt x="325" y="79"/>
                      <a:pt x="334" y="83"/>
                      <a:pt x="331" y="62"/>
                    </a:cubicBezTo>
                    <a:cubicBezTo>
                      <a:pt x="328" y="41"/>
                      <a:pt x="347" y="34"/>
                      <a:pt x="351" y="53"/>
                    </a:cubicBezTo>
                    <a:cubicBezTo>
                      <a:pt x="354" y="73"/>
                      <a:pt x="363" y="112"/>
                      <a:pt x="369" y="103"/>
                    </a:cubicBezTo>
                    <a:cubicBezTo>
                      <a:pt x="375" y="94"/>
                      <a:pt x="385" y="57"/>
                      <a:pt x="395" y="41"/>
                    </a:cubicBezTo>
                    <a:cubicBezTo>
                      <a:pt x="406" y="24"/>
                      <a:pt x="418" y="38"/>
                      <a:pt x="415" y="47"/>
                    </a:cubicBezTo>
                    <a:cubicBezTo>
                      <a:pt x="401" y="88"/>
                      <a:pt x="426" y="90"/>
                      <a:pt x="426" y="90"/>
                    </a:cubicBezTo>
                    <a:cubicBezTo>
                      <a:pt x="426" y="90"/>
                      <a:pt x="423" y="96"/>
                      <a:pt x="409" y="95"/>
                    </a:cubicBezTo>
                    <a:cubicBezTo>
                      <a:pt x="382" y="92"/>
                      <a:pt x="393" y="110"/>
                      <a:pt x="405" y="115"/>
                    </a:cubicBezTo>
                    <a:cubicBezTo>
                      <a:pt x="431" y="124"/>
                      <a:pt x="414" y="130"/>
                      <a:pt x="401" y="130"/>
                    </a:cubicBezTo>
                    <a:cubicBezTo>
                      <a:pt x="387" y="130"/>
                      <a:pt x="381" y="134"/>
                      <a:pt x="378" y="148"/>
                    </a:cubicBezTo>
                    <a:cubicBezTo>
                      <a:pt x="369" y="191"/>
                      <a:pt x="401" y="181"/>
                      <a:pt x="401" y="181"/>
                    </a:cubicBezTo>
                    <a:cubicBezTo>
                      <a:pt x="452" y="195"/>
                      <a:pt x="528" y="188"/>
                      <a:pt x="528" y="188"/>
                    </a:cubicBezTo>
                    <a:cubicBezTo>
                      <a:pt x="543" y="192"/>
                      <a:pt x="552" y="189"/>
                      <a:pt x="558" y="181"/>
                    </a:cubicBezTo>
                    <a:lnTo>
                      <a:pt x="558" y="103"/>
                    </a:lnTo>
                    <a:cubicBezTo>
                      <a:pt x="556" y="93"/>
                      <a:pt x="555" y="84"/>
                      <a:pt x="554" y="76"/>
                    </a:cubicBezTo>
                    <a:close/>
                    <a:moveTo>
                      <a:pt x="231" y="77"/>
                    </a:moveTo>
                    <a:cubicBezTo>
                      <a:pt x="233" y="65"/>
                      <a:pt x="249" y="69"/>
                      <a:pt x="249" y="69"/>
                    </a:cubicBezTo>
                    <a:cubicBezTo>
                      <a:pt x="249" y="69"/>
                      <a:pt x="278" y="79"/>
                      <a:pt x="290" y="78"/>
                    </a:cubicBezTo>
                    <a:cubicBezTo>
                      <a:pt x="301" y="76"/>
                      <a:pt x="318" y="93"/>
                      <a:pt x="293" y="93"/>
                    </a:cubicBezTo>
                    <a:cubicBezTo>
                      <a:pt x="267" y="93"/>
                      <a:pt x="228" y="104"/>
                      <a:pt x="231" y="77"/>
                    </a:cubicBezTo>
                    <a:close/>
                    <a:moveTo>
                      <a:pt x="171" y="195"/>
                    </a:moveTo>
                    <a:cubicBezTo>
                      <a:pt x="153" y="195"/>
                      <a:pt x="46" y="237"/>
                      <a:pt x="45" y="128"/>
                    </a:cubicBezTo>
                    <a:cubicBezTo>
                      <a:pt x="45" y="104"/>
                      <a:pt x="39" y="83"/>
                      <a:pt x="69" y="98"/>
                    </a:cubicBezTo>
                    <a:cubicBezTo>
                      <a:pt x="99" y="112"/>
                      <a:pt x="72" y="111"/>
                      <a:pt x="137" y="108"/>
                    </a:cubicBezTo>
                    <a:cubicBezTo>
                      <a:pt x="137" y="108"/>
                      <a:pt x="184" y="110"/>
                      <a:pt x="191" y="106"/>
                    </a:cubicBezTo>
                    <a:cubicBezTo>
                      <a:pt x="199" y="101"/>
                      <a:pt x="192" y="91"/>
                      <a:pt x="207" y="91"/>
                    </a:cubicBezTo>
                    <a:cubicBezTo>
                      <a:pt x="222" y="90"/>
                      <a:pt x="220" y="105"/>
                      <a:pt x="220" y="105"/>
                    </a:cubicBezTo>
                    <a:cubicBezTo>
                      <a:pt x="220" y="105"/>
                      <a:pt x="207" y="124"/>
                      <a:pt x="305" y="111"/>
                    </a:cubicBezTo>
                    <a:cubicBezTo>
                      <a:pt x="317" y="109"/>
                      <a:pt x="327" y="121"/>
                      <a:pt x="302" y="121"/>
                    </a:cubicBezTo>
                    <a:cubicBezTo>
                      <a:pt x="290" y="122"/>
                      <a:pt x="272" y="128"/>
                      <a:pt x="278" y="143"/>
                    </a:cubicBezTo>
                    <a:cubicBezTo>
                      <a:pt x="284" y="158"/>
                      <a:pt x="276" y="256"/>
                      <a:pt x="276" y="256"/>
                    </a:cubicBezTo>
                    <a:cubicBezTo>
                      <a:pt x="276" y="256"/>
                      <a:pt x="271" y="274"/>
                      <a:pt x="262" y="245"/>
                    </a:cubicBezTo>
                    <a:cubicBezTo>
                      <a:pt x="259" y="235"/>
                      <a:pt x="262" y="144"/>
                      <a:pt x="260" y="137"/>
                    </a:cubicBezTo>
                    <a:cubicBezTo>
                      <a:pt x="259" y="129"/>
                      <a:pt x="217" y="122"/>
                      <a:pt x="215" y="154"/>
                    </a:cubicBezTo>
                    <a:cubicBezTo>
                      <a:pt x="214" y="185"/>
                      <a:pt x="205" y="195"/>
                      <a:pt x="171" y="195"/>
                    </a:cubicBezTo>
                    <a:close/>
                    <a:moveTo>
                      <a:pt x="237" y="231"/>
                    </a:moveTo>
                    <a:cubicBezTo>
                      <a:pt x="230" y="240"/>
                      <a:pt x="219" y="247"/>
                      <a:pt x="223" y="225"/>
                    </a:cubicBezTo>
                    <a:cubicBezTo>
                      <a:pt x="228" y="202"/>
                      <a:pt x="232" y="170"/>
                      <a:pt x="232" y="155"/>
                    </a:cubicBezTo>
                    <a:cubicBezTo>
                      <a:pt x="232" y="155"/>
                      <a:pt x="244" y="135"/>
                      <a:pt x="247" y="158"/>
                    </a:cubicBezTo>
                    <a:cubicBezTo>
                      <a:pt x="250" y="181"/>
                      <a:pt x="244" y="221"/>
                      <a:pt x="237" y="231"/>
                    </a:cubicBezTo>
                    <a:close/>
                    <a:moveTo>
                      <a:pt x="326" y="292"/>
                    </a:moveTo>
                    <a:cubicBezTo>
                      <a:pt x="327" y="320"/>
                      <a:pt x="355" y="400"/>
                      <a:pt x="286" y="399"/>
                    </a:cubicBezTo>
                    <a:cubicBezTo>
                      <a:pt x="217" y="398"/>
                      <a:pt x="214" y="409"/>
                      <a:pt x="215" y="321"/>
                    </a:cubicBezTo>
                    <a:cubicBezTo>
                      <a:pt x="216" y="236"/>
                      <a:pt x="225" y="253"/>
                      <a:pt x="230" y="264"/>
                    </a:cubicBezTo>
                    <a:cubicBezTo>
                      <a:pt x="230" y="264"/>
                      <a:pt x="253" y="318"/>
                      <a:pt x="309" y="277"/>
                    </a:cubicBezTo>
                    <a:cubicBezTo>
                      <a:pt x="319" y="269"/>
                      <a:pt x="324" y="263"/>
                      <a:pt x="326" y="292"/>
                    </a:cubicBezTo>
                    <a:close/>
                    <a:moveTo>
                      <a:pt x="318" y="133"/>
                    </a:moveTo>
                    <a:cubicBezTo>
                      <a:pt x="338" y="148"/>
                      <a:pt x="316" y="165"/>
                      <a:pt x="316" y="165"/>
                    </a:cubicBezTo>
                    <a:cubicBezTo>
                      <a:pt x="316" y="165"/>
                      <a:pt x="302" y="189"/>
                      <a:pt x="313" y="213"/>
                    </a:cubicBezTo>
                    <a:cubicBezTo>
                      <a:pt x="324" y="237"/>
                      <a:pt x="324" y="265"/>
                      <a:pt x="301" y="239"/>
                    </a:cubicBezTo>
                    <a:cubicBezTo>
                      <a:pt x="279" y="214"/>
                      <a:pt x="293" y="156"/>
                      <a:pt x="299" y="144"/>
                    </a:cubicBezTo>
                    <a:cubicBezTo>
                      <a:pt x="299" y="144"/>
                      <a:pt x="299" y="118"/>
                      <a:pt x="318" y="133"/>
                    </a:cubicBezTo>
                    <a:close/>
                    <a:moveTo>
                      <a:pt x="507" y="179"/>
                    </a:moveTo>
                    <a:cubicBezTo>
                      <a:pt x="498" y="185"/>
                      <a:pt x="507" y="179"/>
                      <a:pt x="465" y="177"/>
                    </a:cubicBezTo>
                    <a:cubicBezTo>
                      <a:pt x="423" y="176"/>
                      <a:pt x="461" y="162"/>
                      <a:pt x="461" y="162"/>
                    </a:cubicBezTo>
                    <a:cubicBezTo>
                      <a:pt x="565" y="166"/>
                      <a:pt x="516" y="173"/>
                      <a:pt x="507" y="179"/>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61" name="未知"/>
              <p:cNvSpPr/>
              <p:nvPr/>
            </p:nvSpPr>
            <p:spPr bwMode="auto">
              <a:xfrm>
                <a:off x="703" y="1268"/>
                <a:ext cx="237" cy="284"/>
              </a:xfrm>
              <a:custGeom>
                <a:avLst/>
                <a:gdLst/>
                <a:ahLst/>
                <a:cxnLst>
                  <a:cxn ang="0">
                    <a:pos x="40" y="15"/>
                  </a:cxn>
                  <a:cxn ang="0">
                    <a:pos x="27" y="56"/>
                  </a:cxn>
                  <a:cxn ang="0">
                    <a:pos x="40" y="15"/>
                  </a:cxn>
                </a:cxnLst>
                <a:rect l="0" t="0" r="r" b="b"/>
                <a:pathLst>
                  <a:path w="47" h="56">
                    <a:moveTo>
                      <a:pt x="40" y="15"/>
                    </a:moveTo>
                    <a:cubicBezTo>
                      <a:pt x="37" y="0"/>
                      <a:pt x="0" y="23"/>
                      <a:pt x="27" y="56"/>
                    </a:cubicBezTo>
                    <a:cubicBezTo>
                      <a:pt x="27" y="56"/>
                      <a:pt x="47" y="49"/>
                      <a:pt x="40" y="15"/>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62" name="未知"/>
              <p:cNvSpPr/>
              <p:nvPr/>
            </p:nvSpPr>
            <p:spPr bwMode="auto">
              <a:xfrm>
                <a:off x="484" y="1385"/>
                <a:ext cx="209" cy="378"/>
              </a:xfrm>
              <a:custGeom>
                <a:avLst/>
                <a:gdLst/>
                <a:ahLst/>
                <a:cxnLst>
                  <a:cxn ang="0">
                    <a:pos x="19" y="27"/>
                  </a:cxn>
                  <a:cxn ang="0">
                    <a:pos x="12" y="69"/>
                  </a:cxn>
                  <a:cxn ang="0">
                    <a:pos x="40" y="45"/>
                  </a:cxn>
                  <a:cxn ang="0">
                    <a:pos x="37" y="24"/>
                  </a:cxn>
                  <a:cxn ang="0">
                    <a:pos x="19" y="27"/>
                  </a:cxn>
                </a:cxnLst>
                <a:rect l="0" t="0" r="r" b="b"/>
                <a:pathLst>
                  <a:path w="41" h="75">
                    <a:moveTo>
                      <a:pt x="19" y="27"/>
                    </a:moveTo>
                    <a:cubicBezTo>
                      <a:pt x="0" y="54"/>
                      <a:pt x="6" y="63"/>
                      <a:pt x="12" y="69"/>
                    </a:cubicBezTo>
                    <a:cubicBezTo>
                      <a:pt x="18" y="75"/>
                      <a:pt x="30" y="74"/>
                      <a:pt x="40" y="45"/>
                    </a:cubicBezTo>
                    <a:cubicBezTo>
                      <a:pt x="40" y="45"/>
                      <a:pt x="32" y="31"/>
                      <a:pt x="37" y="24"/>
                    </a:cubicBezTo>
                    <a:cubicBezTo>
                      <a:pt x="41" y="16"/>
                      <a:pt x="38" y="0"/>
                      <a:pt x="19" y="27"/>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63" name="未知"/>
              <p:cNvSpPr/>
              <p:nvPr/>
            </p:nvSpPr>
            <p:spPr bwMode="auto">
              <a:xfrm>
                <a:off x="355" y="626"/>
                <a:ext cx="683" cy="318"/>
              </a:xfrm>
              <a:custGeom>
                <a:avLst/>
                <a:gdLst/>
                <a:ahLst/>
                <a:cxnLst>
                  <a:cxn ang="0">
                    <a:pos x="112" y="4"/>
                  </a:cxn>
                  <a:cxn ang="0">
                    <a:pos x="24" y="4"/>
                  </a:cxn>
                  <a:cxn ang="0">
                    <a:pos x="2" y="25"/>
                  </a:cxn>
                  <a:cxn ang="0">
                    <a:pos x="60" y="58"/>
                  </a:cxn>
                  <a:cxn ang="0">
                    <a:pos x="96" y="54"/>
                  </a:cxn>
                  <a:cxn ang="0">
                    <a:pos x="113" y="53"/>
                  </a:cxn>
                  <a:cxn ang="0">
                    <a:pos x="112" y="4"/>
                  </a:cxn>
                </a:cxnLst>
                <a:rect l="0" t="0" r="r" b="b"/>
                <a:pathLst>
                  <a:path w="135" h="63">
                    <a:moveTo>
                      <a:pt x="112" y="4"/>
                    </a:moveTo>
                    <a:cubicBezTo>
                      <a:pt x="105" y="9"/>
                      <a:pt x="24" y="4"/>
                      <a:pt x="24" y="4"/>
                    </a:cubicBezTo>
                    <a:cubicBezTo>
                      <a:pt x="15" y="4"/>
                      <a:pt x="3" y="1"/>
                      <a:pt x="2" y="25"/>
                    </a:cubicBezTo>
                    <a:cubicBezTo>
                      <a:pt x="0" y="63"/>
                      <a:pt x="48" y="58"/>
                      <a:pt x="60" y="58"/>
                    </a:cubicBezTo>
                    <a:cubicBezTo>
                      <a:pt x="72" y="58"/>
                      <a:pt x="84" y="48"/>
                      <a:pt x="96" y="54"/>
                    </a:cubicBezTo>
                    <a:cubicBezTo>
                      <a:pt x="96" y="54"/>
                      <a:pt x="107" y="63"/>
                      <a:pt x="113" y="53"/>
                    </a:cubicBezTo>
                    <a:cubicBezTo>
                      <a:pt x="135" y="13"/>
                      <a:pt x="120" y="0"/>
                      <a:pt x="112" y="4"/>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64" name="未知"/>
              <p:cNvSpPr/>
              <p:nvPr/>
            </p:nvSpPr>
            <p:spPr bwMode="auto">
              <a:xfrm>
                <a:off x="1128" y="1527"/>
                <a:ext cx="490" cy="514"/>
              </a:xfrm>
              <a:custGeom>
                <a:avLst/>
                <a:gdLst/>
                <a:ahLst/>
                <a:cxnLst>
                  <a:cxn ang="0">
                    <a:pos x="67" y="5"/>
                  </a:cxn>
                  <a:cxn ang="0">
                    <a:pos x="31" y="5"/>
                  </a:cxn>
                  <a:cxn ang="0">
                    <a:pos x="12" y="57"/>
                  </a:cxn>
                  <a:cxn ang="0">
                    <a:pos x="79" y="62"/>
                  </a:cxn>
                  <a:cxn ang="0">
                    <a:pos x="67" y="5"/>
                  </a:cxn>
                </a:cxnLst>
                <a:rect l="0" t="0" r="r" b="b"/>
                <a:pathLst>
                  <a:path w="97" h="102">
                    <a:moveTo>
                      <a:pt x="67" y="5"/>
                    </a:moveTo>
                    <a:cubicBezTo>
                      <a:pt x="55" y="10"/>
                      <a:pt x="31" y="5"/>
                      <a:pt x="31" y="5"/>
                    </a:cubicBezTo>
                    <a:cubicBezTo>
                      <a:pt x="0" y="6"/>
                      <a:pt x="16" y="39"/>
                      <a:pt x="12" y="57"/>
                    </a:cubicBezTo>
                    <a:cubicBezTo>
                      <a:pt x="8" y="76"/>
                      <a:pt x="63" y="102"/>
                      <a:pt x="79" y="62"/>
                    </a:cubicBezTo>
                    <a:cubicBezTo>
                      <a:pt x="97" y="20"/>
                      <a:pt x="79" y="0"/>
                      <a:pt x="67" y="5"/>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65" name="未知"/>
              <p:cNvSpPr/>
              <p:nvPr/>
            </p:nvSpPr>
            <p:spPr bwMode="auto">
              <a:xfrm>
                <a:off x="2255" y="1007"/>
                <a:ext cx="500" cy="96"/>
              </a:xfrm>
              <a:custGeom>
                <a:avLst/>
                <a:gdLst/>
                <a:ahLst/>
                <a:cxnLst>
                  <a:cxn ang="0">
                    <a:pos x="15" y="0"/>
                  </a:cxn>
                  <a:cxn ang="0">
                    <a:pos x="40" y="15"/>
                  </a:cxn>
                  <a:cxn ang="0">
                    <a:pos x="15" y="0"/>
                  </a:cxn>
                </a:cxnLst>
                <a:rect l="0" t="0" r="r" b="b"/>
                <a:pathLst>
                  <a:path w="99" h="19">
                    <a:moveTo>
                      <a:pt x="15" y="0"/>
                    </a:moveTo>
                    <a:cubicBezTo>
                      <a:pt x="0" y="0"/>
                      <a:pt x="19" y="19"/>
                      <a:pt x="40" y="15"/>
                    </a:cubicBezTo>
                    <a:cubicBezTo>
                      <a:pt x="99" y="1"/>
                      <a:pt x="15" y="0"/>
                      <a:pt x="15" y="0"/>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66" name="未知"/>
              <p:cNvSpPr/>
              <p:nvPr/>
            </p:nvSpPr>
            <p:spPr bwMode="auto">
              <a:xfrm>
                <a:off x="2421" y="986"/>
                <a:ext cx="385" cy="236"/>
              </a:xfrm>
              <a:custGeom>
                <a:avLst/>
                <a:gdLst/>
                <a:ahLst/>
                <a:cxnLst>
                  <a:cxn ang="0">
                    <a:pos x="21" y="37"/>
                  </a:cxn>
                  <a:cxn ang="0">
                    <a:pos x="70" y="17"/>
                  </a:cxn>
                  <a:cxn ang="0">
                    <a:pos x="48" y="3"/>
                  </a:cxn>
                  <a:cxn ang="0">
                    <a:pos x="19" y="32"/>
                  </a:cxn>
                  <a:cxn ang="0">
                    <a:pos x="21" y="37"/>
                  </a:cxn>
                </a:cxnLst>
                <a:rect l="0" t="0" r="r" b="b"/>
                <a:pathLst>
                  <a:path w="76" h="47">
                    <a:moveTo>
                      <a:pt x="21" y="37"/>
                    </a:moveTo>
                    <a:cubicBezTo>
                      <a:pt x="21" y="37"/>
                      <a:pt x="50" y="47"/>
                      <a:pt x="70" y="17"/>
                    </a:cubicBezTo>
                    <a:cubicBezTo>
                      <a:pt x="76" y="7"/>
                      <a:pt x="65" y="0"/>
                      <a:pt x="48" y="3"/>
                    </a:cubicBezTo>
                    <a:cubicBezTo>
                      <a:pt x="39" y="5"/>
                      <a:pt x="39" y="32"/>
                      <a:pt x="19" y="32"/>
                    </a:cubicBezTo>
                    <a:cubicBezTo>
                      <a:pt x="0" y="32"/>
                      <a:pt x="21" y="37"/>
                      <a:pt x="21" y="37"/>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67" name="未知"/>
              <p:cNvSpPr/>
              <p:nvPr/>
            </p:nvSpPr>
            <p:spPr bwMode="auto">
              <a:xfrm>
                <a:off x="2407" y="1182"/>
                <a:ext cx="415" cy="188"/>
              </a:xfrm>
              <a:custGeom>
                <a:avLst/>
                <a:gdLst/>
                <a:ahLst/>
                <a:cxnLst>
                  <a:cxn ang="0">
                    <a:pos x="72" y="6"/>
                  </a:cxn>
                  <a:cxn ang="0">
                    <a:pos x="24" y="17"/>
                  </a:cxn>
                  <a:cxn ang="0">
                    <a:pos x="17" y="26"/>
                  </a:cxn>
                  <a:cxn ang="0">
                    <a:pos x="76" y="23"/>
                  </a:cxn>
                  <a:cxn ang="0">
                    <a:pos x="82" y="20"/>
                  </a:cxn>
                  <a:cxn ang="0">
                    <a:pos x="82" y="0"/>
                  </a:cxn>
                  <a:cxn ang="0">
                    <a:pos x="72" y="6"/>
                  </a:cxn>
                </a:cxnLst>
                <a:rect l="0" t="0" r="r" b="b"/>
                <a:pathLst>
                  <a:path w="82" h="37">
                    <a:moveTo>
                      <a:pt x="72" y="6"/>
                    </a:moveTo>
                    <a:cubicBezTo>
                      <a:pt x="57" y="23"/>
                      <a:pt x="24" y="17"/>
                      <a:pt x="24" y="17"/>
                    </a:cubicBezTo>
                    <a:cubicBezTo>
                      <a:pt x="24" y="17"/>
                      <a:pt x="0" y="16"/>
                      <a:pt x="17" y="26"/>
                    </a:cubicBezTo>
                    <a:cubicBezTo>
                      <a:pt x="33" y="37"/>
                      <a:pt x="53" y="32"/>
                      <a:pt x="76" y="23"/>
                    </a:cubicBezTo>
                    <a:cubicBezTo>
                      <a:pt x="78" y="22"/>
                      <a:pt x="80" y="21"/>
                      <a:pt x="82" y="20"/>
                    </a:cubicBezTo>
                    <a:lnTo>
                      <a:pt x="82" y="0"/>
                    </a:lnTo>
                    <a:cubicBezTo>
                      <a:pt x="79" y="1"/>
                      <a:pt x="75" y="2"/>
                      <a:pt x="72" y="6"/>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68" name="未知"/>
              <p:cNvSpPr/>
              <p:nvPr/>
            </p:nvSpPr>
            <p:spPr bwMode="auto">
              <a:xfrm>
                <a:off x="2083" y="1360"/>
                <a:ext cx="699" cy="167"/>
              </a:xfrm>
              <a:custGeom>
                <a:avLst/>
                <a:gdLst/>
                <a:ahLst/>
                <a:cxnLst>
                  <a:cxn ang="0">
                    <a:pos x="21" y="1"/>
                  </a:cxn>
                  <a:cxn ang="0">
                    <a:pos x="8" y="14"/>
                  </a:cxn>
                  <a:cxn ang="0">
                    <a:pos x="57" y="22"/>
                  </a:cxn>
                  <a:cxn ang="0">
                    <a:pos x="117" y="23"/>
                  </a:cxn>
                  <a:cxn ang="0">
                    <a:pos x="114" y="8"/>
                  </a:cxn>
                  <a:cxn ang="0">
                    <a:pos x="82" y="3"/>
                  </a:cxn>
                  <a:cxn ang="0">
                    <a:pos x="21" y="1"/>
                  </a:cxn>
                </a:cxnLst>
                <a:rect l="0" t="0" r="r" b="b"/>
                <a:pathLst>
                  <a:path w="138" h="33">
                    <a:moveTo>
                      <a:pt x="21" y="1"/>
                    </a:moveTo>
                    <a:cubicBezTo>
                      <a:pt x="21" y="1"/>
                      <a:pt x="0" y="8"/>
                      <a:pt x="8" y="14"/>
                    </a:cubicBezTo>
                    <a:cubicBezTo>
                      <a:pt x="15" y="20"/>
                      <a:pt x="48" y="22"/>
                      <a:pt x="57" y="22"/>
                    </a:cubicBezTo>
                    <a:cubicBezTo>
                      <a:pt x="66" y="22"/>
                      <a:pt x="96" y="33"/>
                      <a:pt x="117" y="23"/>
                    </a:cubicBezTo>
                    <a:cubicBezTo>
                      <a:pt x="138" y="12"/>
                      <a:pt x="123" y="9"/>
                      <a:pt x="114" y="8"/>
                    </a:cubicBezTo>
                    <a:cubicBezTo>
                      <a:pt x="105" y="6"/>
                      <a:pt x="102" y="0"/>
                      <a:pt x="82" y="3"/>
                    </a:cubicBezTo>
                    <a:cubicBezTo>
                      <a:pt x="37" y="11"/>
                      <a:pt x="21" y="1"/>
                      <a:pt x="21" y="1"/>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69" name="未知"/>
              <p:cNvSpPr/>
              <p:nvPr/>
            </p:nvSpPr>
            <p:spPr bwMode="auto">
              <a:xfrm>
                <a:off x="2160" y="1523"/>
                <a:ext cx="565" cy="144"/>
              </a:xfrm>
              <a:custGeom>
                <a:avLst/>
                <a:gdLst/>
                <a:ahLst/>
                <a:cxnLst>
                  <a:cxn ang="0">
                    <a:pos x="98" y="19"/>
                  </a:cxn>
                  <a:cxn ang="0">
                    <a:pos x="103" y="4"/>
                  </a:cxn>
                  <a:cxn ang="0">
                    <a:pos x="74" y="10"/>
                  </a:cxn>
                  <a:cxn ang="0">
                    <a:pos x="36" y="6"/>
                  </a:cxn>
                  <a:cxn ang="0">
                    <a:pos x="2" y="4"/>
                  </a:cxn>
                  <a:cxn ang="0">
                    <a:pos x="98" y="19"/>
                  </a:cxn>
                </a:cxnLst>
                <a:rect l="0" t="0" r="r" b="b"/>
                <a:pathLst>
                  <a:path w="112" h="29">
                    <a:moveTo>
                      <a:pt x="98" y="19"/>
                    </a:moveTo>
                    <a:cubicBezTo>
                      <a:pt x="112" y="13"/>
                      <a:pt x="111" y="0"/>
                      <a:pt x="103" y="4"/>
                    </a:cubicBezTo>
                    <a:cubicBezTo>
                      <a:pt x="96" y="9"/>
                      <a:pt x="83" y="10"/>
                      <a:pt x="74" y="10"/>
                    </a:cubicBezTo>
                    <a:cubicBezTo>
                      <a:pt x="65" y="11"/>
                      <a:pt x="45" y="3"/>
                      <a:pt x="36" y="6"/>
                    </a:cubicBezTo>
                    <a:cubicBezTo>
                      <a:pt x="27" y="9"/>
                      <a:pt x="2" y="4"/>
                      <a:pt x="2" y="4"/>
                    </a:cubicBezTo>
                    <a:cubicBezTo>
                      <a:pt x="0" y="29"/>
                      <a:pt x="83" y="25"/>
                      <a:pt x="98" y="19"/>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70" name="未知"/>
              <p:cNvSpPr/>
              <p:nvPr/>
            </p:nvSpPr>
            <p:spPr bwMode="auto">
              <a:xfrm>
                <a:off x="2123" y="1638"/>
                <a:ext cx="581" cy="481"/>
              </a:xfrm>
              <a:custGeom>
                <a:avLst/>
                <a:gdLst/>
                <a:ahLst/>
                <a:cxnLst>
                  <a:cxn ang="0">
                    <a:pos x="3" y="53"/>
                  </a:cxn>
                  <a:cxn ang="0">
                    <a:pos x="26" y="54"/>
                  </a:cxn>
                  <a:cxn ang="0">
                    <a:pos x="50" y="77"/>
                  </a:cxn>
                  <a:cxn ang="0">
                    <a:pos x="59" y="84"/>
                  </a:cxn>
                  <a:cxn ang="0">
                    <a:pos x="81" y="52"/>
                  </a:cxn>
                  <a:cxn ang="0">
                    <a:pos x="111" y="52"/>
                  </a:cxn>
                  <a:cxn ang="0">
                    <a:pos x="79" y="27"/>
                  </a:cxn>
                  <a:cxn ang="0">
                    <a:pos x="37" y="16"/>
                  </a:cxn>
                  <a:cxn ang="0">
                    <a:pos x="12" y="41"/>
                  </a:cxn>
                  <a:cxn ang="0">
                    <a:pos x="3" y="53"/>
                  </a:cxn>
                </a:cxnLst>
                <a:rect l="0" t="0" r="r" b="b"/>
                <a:pathLst>
                  <a:path w="115" h="95">
                    <a:moveTo>
                      <a:pt x="3" y="53"/>
                    </a:moveTo>
                    <a:cubicBezTo>
                      <a:pt x="5" y="60"/>
                      <a:pt x="14" y="68"/>
                      <a:pt x="26" y="54"/>
                    </a:cubicBezTo>
                    <a:cubicBezTo>
                      <a:pt x="48" y="29"/>
                      <a:pt x="48" y="72"/>
                      <a:pt x="50" y="77"/>
                    </a:cubicBezTo>
                    <a:cubicBezTo>
                      <a:pt x="51" y="81"/>
                      <a:pt x="54" y="95"/>
                      <a:pt x="59" y="84"/>
                    </a:cubicBezTo>
                    <a:cubicBezTo>
                      <a:pt x="63" y="74"/>
                      <a:pt x="70" y="39"/>
                      <a:pt x="81" y="52"/>
                    </a:cubicBezTo>
                    <a:cubicBezTo>
                      <a:pt x="100" y="76"/>
                      <a:pt x="115" y="54"/>
                      <a:pt x="111" y="52"/>
                    </a:cubicBezTo>
                    <a:cubicBezTo>
                      <a:pt x="106" y="51"/>
                      <a:pt x="79" y="37"/>
                      <a:pt x="79" y="27"/>
                    </a:cubicBezTo>
                    <a:cubicBezTo>
                      <a:pt x="79" y="16"/>
                      <a:pt x="42" y="0"/>
                      <a:pt x="37" y="16"/>
                    </a:cubicBezTo>
                    <a:cubicBezTo>
                      <a:pt x="33" y="33"/>
                      <a:pt x="12" y="41"/>
                      <a:pt x="12" y="41"/>
                    </a:cubicBezTo>
                    <a:cubicBezTo>
                      <a:pt x="0" y="44"/>
                      <a:pt x="2" y="45"/>
                      <a:pt x="3" y="53"/>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71" name="未知"/>
              <p:cNvSpPr/>
              <p:nvPr/>
            </p:nvSpPr>
            <p:spPr bwMode="auto">
              <a:xfrm>
                <a:off x="2502" y="1445"/>
                <a:ext cx="330" cy="855"/>
              </a:xfrm>
              <a:custGeom>
                <a:avLst/>
                <a:gdLst/>
                <a:ahLst/>
                <a:cxnLst>
                  <a:cxn ang="0">
                    <a:pos x="51" y="40"/>
                  </a:cxn>
                  <a:cxn ang="0">
                    <a:pos x="22" y="49"/>
                  </a:cxn>
                  <a:cxn ang="0">
                    <a:pos x="22" y="59"/>
                  </a:cxn>
                  <a:cxn ang="0">
                    <a:pos x="50" y="90"/>
                  </a:cxn>
                  <a:cxn ang="0">
                    <a:pos x="34" y="118"/>
                  </a:cxn>
                  <a:cxn ang="0">
                    <a:pos x="0" y="148"/>
                  </a:cxn>
                  <a:cxn ang="0">
                    <a:pos x="17" y="155"/>
                  </a:cxn>
                  <a:cxn ang="0">
                    <a:pos x="47" y="166"/>
                  </a:cxn>
                  <a:cxn ang="0">
                    <a:pos x="63" y="162"/>
                  </a:cxn>
                  <a:cxn ang="0">
                    <a:pos x="65" y="0"/>
                  </a:cxn>
                  <a:cxn ang="0">
                    <a:pos x="51" y="40"/>
                  </a:cxn>
                </a:cxnLst>
                <a:rect l="0" t="0" r="r" b="b"/>
                <a:pathLst>
                  <a:path w="65" h="169">
                    <a:moveTo>
                      <a:pt x="51" y="40"/>
                    </a:moveTo>
                    <a:cubicBezTo>
                      <a:pt x="44" y="46"/>
                      <a:pt x="30" y="49"/>
                      <a:pt x="22" y="49"/>
                    </a:cubicBezTo>
                    <a:cubicBezTo>
                      <a:pt x="13" y="48"/>
                      <a:pt x="14" y="56"/>
                      <a:pt x="22" y="59"/>
                    </a:cubicBezTo>
                    <a:cubicBezTo>
                      <a:pt x="30" y="62"/>
                      <a:pt x="49" y="75"/>
                      <a:pt x="50" y="90"/>
                    </a:cubicBezTo>
                    <a:cubicBezTo>
                      <a:pt x="50" y="104"/>
                      <a:pt x="51" y="115"/>
                      <a:pt x="34" y="118"/>
                    </a:cubicBezTo>
                    <a:cubicBezTo>
                      <a:pt x="18" y="122"/>
                      <a:pt x="3" y="124"/>
                      <a:pt x="0" y="148"/>
                    </a:cubicBezTo>
                    <a:cubicBezTo>
                      <a:pt x="0" y="148"/>
                      <a:pt x="10" y="154"/>
                      <a:pt x="17" y="155"/>
                    </a:cubicBezTo>
                    <a:cubicBezTo>
                      <a:pt x="23" y="155"/>
                      <a:pt x="42" y="163"/>
                      <a:pt x="47" y="166"/>
                    </a:cubicBezTo>
                    <a:cubicBezTo>
                      <a:pt x="51" y="169"/>
                      <a:pt x="58" y="167"/>
                      <a:pt x="63" y="162"/>
                    </a:cubicBezTo>
                    <a:lnTo>
                      <a:pt x="65" y="0"/>
                    </a:lnTo>
                    <a:cubicBezTo>
                      <a:pt x="64" y="8"/>
                      <a:pt x="58" y="36"/>
                      <a:pt x="51" y="40"/>
                    </a:cubicBezTo>
                    <a:close/>
                  </a:path>
                </a:pathLst>
              </a:custGeom>
              <a:solidFill>
                <a:schemeClr val="bg1"/>
              </a:solidFill>
              <a:ln w="9525">
                <a:noFill/>
                <a:round/>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sp>
        <p:nvSpPr>
          <p:cNvPr id="7178" name="Rectangle 248"/>
          <p:cNvSpPr>
            <a:spLocks noGrp="1" noRot="1"/>
          </p:cNvSpPr>
          <p:nvPr>
            <p:ph type="title"/>
          </p:nvPr>
        </p:nvSpPr>
        <p:spPr>
          <a:xfrm>
            <a:off x="298450" y="228600"/>
            <a:ext cx="854075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7179" name="Rectangle 249"/>
          <p:cNvSpPr>
            <a:spLocks noGrp="1" noRot="1"/>
          </p:cNvSpPr>
          <p:nvPr>
            <p:ph type="body" idx="1"/>
          </p:nvPr>
        </p:nvSpPr>
        <p:spPr>
          <a:xfrm>
            <a:off x="609600" y="1600200"/>
            <a:ext cx="8153400" cy="4498975"/>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274" name="Rectangle 250"/>
          <p:cNvSpPr>
            <a:spLocks noGrp="1" noChangeArrowheads="1"/>
          </p:cNvSpPr>
          <p:nvPr>
            <p:ph type="dt" sz="half" idx="2"/>
          </p:nvPr>
        </p:nvSpPr>
        <p:spPr bwMode="auto">
          <a:xfrm>
            <a:off x="298450" y="6245225"/>
            <a:ext cx="2289175" cy="476250"/>
          </a:xfrm>
          <a:prstGeom prst="rect">
            <a:avLst/>
          </a:prstGeom>
          <a:noFill/>
          <a:ln w="9525">
            <a:noFill/>
            <a:miter lim="800000"/>
          </a:ln>
          <a:effectLst/>
        </p:spPr>
        <p:txBody>
          <a:bodyPr vert="horz" wrap="square" lIns="91440" tIns="45720" rIns="91440" bIns="45720" numCol="1" anchor="t" anchorCtr="0" compatLnSpc="1"/>
          <a:lstStyle>
            <a:lvl1pPr>
              <a:defRPr sz="140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75" name="Rectangle 251"/>
          <p:cNvSpPr>
            <a:spLocks noGrp="1" noChangeArrowheads="1"/>
          </p:cNvSpPr>
          <p:nvPr>
            <p:ph type="ftr" sz="quarter" idx="3"/>
          </p:nvPr>
        </p:nvSpPr>
        <p:spPr bwMode="auto">
          <a:xfrm>
            <a:off x="3121025"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en-US"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276" name="Rectangle 252"/>
          <p:cNvSpPr>
            <a:spLocks noGrp="1" noChangeArrowheads="1"/>
          </p:cNvSpPr>
          <p:nvPr>
            <p:ph type="sldNum" sz="quarter" idx="4"/>
          </p:nvPr>
        </p:nvSpPr>
        <p:spPr bwMode="auto">
          <a:xfrm>
            <a:off x="6550025" y="6245225"/>
            <a:ext cx="2289175" cy="476250"/>
          </a:xfrm>
          <a:prstGeom prst="rect">
            <a:avLst/>
          </a:prstGeom>
          <a:noFill/>
          <a:ln w="9525">
            <a:noFill/>
            <a:miter lim="800000"/>
          </a:ln>
          <a:effectLst/>
        </p:spPr>
        <p:txBody>
          <a:bodyPr vert="horz" wrap="square" lIns="91440" tIns="45720" rIns="91440" bIns="45720" numCol="1" anchor="t" anchorCtr="0" compatLnSpc="1"/>
          <a:p>
            <a:pPr lvl="0" algn="r" eaLnBrk="1" hangingPunct="1"/>
            <a:fld id="{9A0DB2DC-4C9A-4742-B13C-FB6460FD3503}" type="slidenum">
              <a:rPr lang="zh-CN" altLang="en-US" sz="1400" dirty="0"/>
            </a:fld>
            <a:endParaRPr lang="zh-CN" altLang="en-US" sz="1400"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lr>
          <a:schemeClr val="hlink"/>
        </a:buClr>
        <a:buFont typeface="Wingdings" panose="05000000000000000000"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85000"/>
        <a:buFont typeface="Wingdings" panose="05000000000000000000" pitchFamily="2" charset="2"/>
        <a:buChar char="Ø"/>
        <a:defRPr sz="2800">
          <a:solidFill>
            <a:schemeClr val="tx1"/>
          </a:solidFill>
          <a:latin typeface="+mn-lt"/>
          <a:ea typeface="+mn-ea"/>
        </a:defRPr>
      </a:lvl2pPr>
      <a:lvl3pPr marL="1143000" indent="-228600" algn="l" rtl="0" eaLnBrk="0" fontAlgn="base" hangingPunct="0">
        <a:spcBef>
          <a:spcPct val="20000"/>
        </a:spcBef>
        <a:spcAft>
          <a:spcPct val="0"/>
        </a:spcAft>
        <a:buClr>
          <a:schemeClr val="hlink"/>
        </a:buClr>
        <a:buSzPct val="85000"/>
        <a:buFont typeface="Wingdings" panose="05000000000000000000" pitchFamily="2" charset="2"/>
        <a:buChar char="¡"/>
        <a:defRPr sz="2400">
          <a:solidFill>
            <a:schemeClr val="tx1"/>
          </a:solidFill>
          <a:latin typeface="+mn-lt"/>
          <a:ea typeface="+mn-ea"/>
        </a:defRPr>
      </a:lvl3pPr>
      <a:lvl4pPr marL="1600200" indent="-228600" algn="l" rtl="0" eaLnBrk="0" fontAlgn="base" hangingPunct="0">
        <a:spcBef>
          <a:spcPct val="20000"/>
        </a:spcBef>
        <a:spcAft>
          <a:spcPct val="0"/>
        </a:spcAft>
        <a:buClr>
          <a:schemeClr val="hlink"/>
        </a:buClr>
        <a:buSzPct val="85000"/>
        <a:buFont typeface="Wingdings" panose="05000000000000000000" pitchFamily="2" charset="2"/>
        <a:buChar char="Ø"/>
        <a:defRPr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5pPr>
      <a:lvl6pPr marL="25146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6pPr>
      <a:lvl7pPr marL="29718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7pPr>
      <a:lvl8pPr marL="34290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8pPr>
      <a:lvl9pPr marL="38862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image" Target="../media/image7.jpe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7.xml"/><Relationship Id="rId2" Type="http://schemas.openxmlformats.org/officeDocument/2006/relationships/image" Target="../media/image11.png"/><Relationship Id="rId1" Type="http://schemas.openxmlformats.org/officeDocument/2006/relationships/oleObject" Target="../embeddings/oleObject1.bin"/></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hyperlink" Target="http://zhidao.baidu.com/search?word=%E5%AE%89%E6%B0%91&amp;fr=qb_search_exp&amp;ie=utf8" TargetMode="External"/><Relationship Id="rId2" Type="http://schemas.openxmlformats.org/officeDocument/2006/relationships/hyperlink" Target="http://zhidao.baidu.com/search?word=%E5%90%8E%E7%A8%B7&amp;fr=qb_search_exp&amp;ie=utf8" TargetMode="External"/><Relationship Id="rId1" Type="http://schemas.openxmlformats.org/officeDocument/2006/relationships/hyperlink" Target="http://zhidao.baidu.com/search?word=%E8%80%92%E8%80%9C&amp;fr=qb_search_exp&amp;ie=utf8"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5.jpeg"/><Relationship Id="rId1" Type="http://schemas.openxmlformats.org/officeDocument/2006/relationships/image" Target="../media/image14.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4" Type="http://schemas.openxmlformats.org/officeDocument/2006/relationships/vmlDrawing" Target="../drawings/vmlDrawing2.vml"/><Relationship Id="rId3" Type="http://schemas.openxmlformats.org/officeDocument/2006/relationships/slideLayout" Target="../slideLayouts/slideLayout2.xml"/><Relationship Id="rId2" Type="http://schemas.openxmlformats.org/officeDocument/2006/relationships/image" Target="../media/image11.png"/><Relationship Id="rId1" Type="http://schemas.openxmlformats.org/officeDocument/2006/relationships/oleObject" Target="../embeddings/oleObject2.bin"/></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3.xml.rels><?xml version="1.0" encoding="UTF-8" standalone="yes"?>
<Relationships xmlns="http://schemas.openxmlformats.org/package/2006/relationships"><Relationship Id="rId6" Type="http://schemas.openxmlformats.org/officeDocument/2006/relationships/slideLayout" Target="../slideLayouts/slideLayout14.xml"/><Relationship Id="rId5" Type="http://schemas.openxmlformats.org/officeDocument/2006/relationships/image" Target="../media/image22.jpeg"/><Relationship Id="rId4" Type="http://schemas.openxmlformats.org/officeDocument/2006/relationships/image" Target="../media/image21.jpeg"/><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image" Target="../media/image18.jpe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4" Type="http://schemas.openxmlformats.org/officeDocument/2006/relationships/vmlDrawing" Target="../drawings/vmlDrawing3.vml"/><Relationship Id="rId3" Type="http://schemas.openxmlformats.org/officeDocument/2006/relationships/slideLayout" Target="../slideLayouts/slideLayout2.xml"/><Relationship Id="rId2" Type="http://schemas.openxmlformats.org/officeDocument/2006/relationships/image" Target="../media/image11.png"/><Relationship Id="rId1" Type="http://schemas.openxmlformats.org/officeDocument/2006/relationships/oleObject" Target="../embeddings/oleObject3.bin"/></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4" Type="http://schemas.openxmlformats.org/officeDocument/2006/relationships/vmlDrawing" Target="../drawings/vmlDrawing4.vml"/><Relationship Id="rId3" Type="http://schemas.openxmlformats.org/officeDocument/2006/relationships/slideLayout" Target="../slideLayouts/slideLayout2.xml"/><Relationship Id="rId2" Type="http://schemas.openxmlformats.org/officeDocument/2006/relationships/image" Target="../media/image11.png"/><Relationship Id="rId1" Type="http://schemas.openxmlformats.org/officeDocument/2006/relationships/oleObject" Target="../embeddings/oleObject4.bin"/></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4" Type="http://schemas.openxmlformats.org/officeDocument/2006/relationships/vmlDrawing" Target="../drawings/vmlDrawing5.vml"/><Relationship Id="rId3" Type="http://schemas.openxmlformats.org/officeDocument/2006/relationships/slideLayout" Target="../slideLayouts/slideLayout2.xml"/><Relationship Id="rId2" Type="http://schemas.openxmlformats.org/officeDocument/2006/relationships/image" Target="../media/image11.png"/><Relationship Id="rId1" Type="http://schemas.openxmlformats.org/officeDocument/2006/relationships/oleObject" Target="../embeddings/oleObject5.bin"/></Relationships>
</file>

<file path=ppt/slides/_rels/slide75.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7.xml"/><Relationship Id="rId2" Type="http://schemas.openxmlformats.org/officeDocument/2006/relationships/image" Target="../media/image25.jpeg"/><Relationship Id="rId1" Type="http://schemas.openxmlformats.org/officeDocument/2006/relationships/image" Target="../media/image24.pn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6.jpeg"/><Relationship Id="rId1" Type="http://schemas.openxmlformats.org/officeDocument/2006/relationships/hyperlink" Target="http://forum.netbig.com/bbscs/read.bbscs?bid=30&amp;id=6661433&amp;page=27&amp;inpages=4" TargetMode="Externa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0051" name="文本占位符 130050"/>
          <p:cNvSpPr>
            <a:spLocks noGrp="1" noRot="1"/>
          </p:cNvSpPr>
          <p:nvPr>
            <p:ph type="body" idx="1"/>
          </p:nvPr>
        </p:nvSpPr>
        <p:spPr>
          <a:xfrm>
            <a:off x="179388" y="333375"/>
            <a:ext cx="8856662" cy="6191250"/>
          </a:xfrm>
        </p:spPr>
        <p:txBody>
          <a:bodyPr/>
          <a:p>
            <a:pPr lvl="0">
              <a:lnSpc>
                <a:spcPct val="90000"/>
              </a:lnSpc>
            </a:pPr>
            <a:r>
              <a:rPr lang="zh-CN" altLang="en-US" sz="2400" dirty="0">
                <a:latin typeface="黑体" panose="02010609060101010101" pitchFamily="49" charset="-122"/>
                <a:ea typeface="黑体" panose="02010609060101010101" pitchFamily="49" charset="-122"/>
              </a:rPr>
              <a:t>中国现代史</a:t>
            </a:r>
            <a:endParaRPr lang="zh-CN" altLang="en-US" sz="2400" dirty="0">
              <a:latin typeface="黑体" panose="02010609060101010101" pitchFamily="49" charset="-122"/>
              <a:ea typeface="黑体" panose="02010609060101010101" pitchFamily="49" charset="-122"/>
            </a:endParaRPr>
          </a:p>
          <a:p>
            <a:pPr lvl="0">
              <a:lnSpc>
                <a:spcPct val="90000"/>
              </a:lnSpc>
            </a:pPr>
            <a:r>
              <a:rPr lang="zh-CN" altLang="en-US" sz="2400" dirty="0">
                <a:latin typeface="黑体" panose="02010609060101010101" pitchFamily="49" charset="-122"/>
                <a:ea typeface="黑体" panose="02010609060101010101" pitchFamily="49" charset="-122"/>
              </a:rPr>
              <a:t>政治：</a:t>
            </a:r>
            <a:r>
              <a:rPr lang="zh-CN" altLang="en-US" sz="2400" dirty="0">
                <a:solidFill>
                  <a:schemeClr val="tx2"/>
                </a:solidFill>
                <a:latin typeface="黑体" panose="02010609060101010101" pitchFamily="49" charset="-122"/>
                <a:ea typeface="黑体" panose="02010609060101010101" pitchFamily="49" charset="-122"/>
              </a:rPr>
              <a:t>新中国成立，人民当家作主；社会主义制度的确立；</a:t>
            </a:r>
            <a:r>
              <a:rPr lang="zh-CN" altLang="en-US" sz="2400" dirty="0">
                <a:latin typeface="黑体" panose="02010609060101010101" pitchFamily="49" charset="-122"/>
                <a:ea typeface="黑体" panose="02010609060101010101" pitchFamily="49" charset="-122"/>
              </a:rPr>
              <a:t>文革“左</a:t>
            </a:r>
            <a:r>
              <a:rPr lang="en-US" altLang="zh-CN" sz="2400">
                <a:latin typeface="黑体" panose="02010609060101010101" pitchFamily="49" charset="-122"/>
                <a:ea typeface="黑体" panose="02010609060101010101" pitchFamily="49" charset="-122"/>
              </a:rPr>
              <a:t>”</a:t>
            </a:r>
            <a:r>
              <a:rPr lang="zh-CN" altLang="en-US" sz="2400" dirty="0">
                <a:latin typeface="黑体" panose="02010609060101010101" pitchFamily="49" charset="-122"/>
                <a:ea typeface="黑体" panose="02010609060101010101" pitchFamily="49" charset="-122"/>
              </a:rPr>
              <a:t>倾错误发展到以阶级斗争为纲</a:t>
            </a:r>
            <a:r>
              <a:rPr lang="en-US" altLang="zh-CN" sz="2400">
                <a:latin typeface="黑体" panose="02010609060101010101" pitchFamily="49" charset="-122"/>
                <a:ea typeface="黑体" panose="02010609060101010101" pitchFamily="49" charset="-122"/>
              </a:rPr>
              <a:t>;</a:t>
            </a:r>
            <a:r>
              <a:rPr lang="zh-CN" altLang="en-US" sz="2400" dirty="0">
                <a:solidFill>
                  <a:schemeClr val="tx2"/>
                </a:solidFill>
                <a:latin typeface="黑体" panose="02010609060101010101" pitchFamily="49" charset="-122"/>
                <a:ea typeface="黑体" panose="02010609060101010101" pitchFamily="49" charset="-122"/>
              </a:rPr>
              <a:t>中国特色社会主义民主政治制度的建立与完善；社会主义民主与法制的健全</a:t>
            </a:r>
            <a:endParaRPr lang="zh-CN" altLang="en-US" sz="2400" dirty="0">
              <a:solidFill>
                <a:schemeClr val="tx2"/>
              </a:solidFill>
              <a:latin typeface="黑体" panose="02010609060101010101" pitchFamily="49" charset="-122"/>
              <a:ea typeface="黑体" panose="02010609060101010101" pitchFamily="49" charset="-122"/>
            </a:endParaRPr>
          </a:p>
          <a:p>
            <a:pPr lvl="0">
              <a:lnSpc>
                <a:spcPct val="90000"/>
              </a:lnSpc>
            </a:pPr>
            <a:r>
              <a:rPr lang="zh-CN" altLang="en-US" sz="2400" dirty="0">
                <a:latin typeface="黑体" panose="02010609060101010101" pitchFamily="49" charset="-122"/>
                <a:ea typeface="黑体" panose="02010609060101010101" pitchFamily="49" charset="-122"/>
              </a:rPr>
              <a:t>经济：</a:t>
            </a:r>
            <a:r>
              <a:rPr lang="zh-CN" altLang="en-US" sz="2400" dirty="0">
                <a:solidFill>
                  <a:schemeClr val="tx2"/>
                </a:solidFill>
                <a:latin typeface="黑体" panose="02010609060101010101" pitchFamily="49" charset="-122"/>
                <a:ea typeface="黑体" panose="02010609060101010101" pitchFamily="49" charset="-122"/>
              </a:rPr>
              <a:t>经济的恢复；一五计划，社会主义改造的完成，社会主义经济体系的建立；社会主建设在探索中 曲折（三面红旗）前进（八大、八字方针）改革（农村、城市改革、建立市场经济体制）开放，中国综合国力的增强与人民生活水平的提高；社会主义市场经济体制的建立。</a:t>
            </a:r>
            <a:endParaRPr lang="zh-CN" altLang="en-US" sz="2400" dirty="0">
              <a:solidFill>
                <a:schemeClr val="tx2"/>
              </a:solidFill>
              <a:latin typeface="黑体" panose="02010609060101010101" pitchFamily="49" charset="-122"/>
              <a:ea typeface="黑体" panose="02010609060101010101" pitchFamily="49" charset="-122"/>
            </a:endParaRPr>
          </a:p>
          <a:p>
            <a:pPr lvl="0">
              <a:lnSpc>
                <a:spcPct val="90000"/>
              </a:lnSpc>
            </a:pPr>
            <a:r>
              <a:rPr lang="zh-CN" altLang="en-US" sz="2400" dirty="0">
                <a:latin typeface="黑体" panose="02010609060101010101" pitchFamily="49" charset="-122"/>
                <a:ea typeface="黑体" panose="02010609060101010101" pitchFamily="49" charset="-122"/>
              </a:rPr>
              <a:t>文化：</a:t>
            </a:r>
            <a:r>
              <a:rPr lang="zh-CN" altLang="en-US" sz="2400" dirty="0">
                <a:solidFill>
                  <a:schemeClr val="tx2"/>
                </a:solidFill>
                <a:latin typeface="黑体" panose="02010609060101010101" pitchFamily="49" charset="-122"/>
                <a:ea typeface="黑体" panose="02010609060101010101" pitchFamily="49" charset="-122"/>
              </a:rPr>
              <a:t>中国特色社会主义理论的形成（毛泽东思想和邓小平理论）；</a:t>
            </a:r>
            <a:r>
              <a:rPr lang="en-US" altLang="zh-CN" sz="2400">
                <a:solidFill>
                  <a:schemeClr val="tx2"/>
                </a:solidFill>
                <a:latin typeface="黑体" panose="02010609060101010101" pitchFamily="49" charset="-122"/>
                <a:ea typeface="黑体" panose="02010609060101010101" pitchFamily="49" charset="-122"/>
              </a:rPr>
              <a:t>1956</a:t>
            </a:r>
            <a:r>
              <a:rPr lang="zh-CN" altLang="en-US" sz="2400" dirty="0">
                <a:solidFill>
                  <a:schemeClr val="tx2"/>
                </a:solidFill>
                <a:latin typeface="黑体" panose="02010609060101010101" pitchFamily="49" charset="-122"/>
                <a:ea typeface="黑体" panose="02010609060101010101" pitchFamily="49" charset="-122"/>
              </a:rPr>
              <a:t>年双百方针的提出。</a:t>
            </a:r>
            <a:endParaRPr lang="zh-CN" altLang="en-US" sz="2400" dirty="0">
              <a:solidFill>
                <a:schemeClr val="tx2"/>
              </a:solidFill>
              <a:latin typeface="黑体" panose="02010609060101010101" pitchFamily="49" charset="-122"/>
              <a:ea typeface="黑体" panose="02010609060101010101" pitchFamily="49" charset="-122"/>
            </a:endParaRPr>
          </a:p>
          <a:p>
            <a:pPr lvl="0">
              <a:lnSpc>
                <a:spcPct val="90000"/>
              </a:lnSpc>
            </a:pPr>
            <a:r>
              <a:rPr lang="zh-CN" altLang="en-US" sz="2400" dirty="0">
                <a:latin typeface="黑体" panose="02010609060101010101" pitchFamily="49" charset="-122"/>
                <a:ea typeface="黑体" panose="02010609060101010101" pitchFamily="49" charset="-122"/>
              </a:rPr>
              <a:t>外交：</a:t>
            </a:r>
            <a:r>
              <a:rPr lang="en-US" altLang="zh-CN" sz="2400">
                <a:solidFill>
                  <a:schemeClr val="tx2"/>
                </a:solidFill>
                <a:latin typeface="黑体" panose="02010609060101010101" pitchFamily="49" charset="-122"/>
                <a:ea typeface="黑体" panose="02010609060101010101" pitchFamily="49" charset="-122"/>
              </a:rPr>
              <a:t>60S</a:t>
            </a:r>
            <a:r>
              <a:rPr lang="zh-CN" altLang="en-US" sz="2400" dirty="0">
                <a:solidFill>
                  <a:schemeClr val="tx2"/>
                </a:solidFill>
                <a:latin typeface="黑体" panose="02010609060101010101" pitchFamily="49" charset="-122"/>
                <a:ea typeface="黑体" panose="02010609060101010101" pitchFamily="49" charset="-122"/>
              </a:rPr>
              <a:t>：一边倒；和平共处五项原则，亚非会议；日内瓦会议</a:t>
            </a:r>
            <a:endParaRPr lang="zh-CN" altLang="en-US" sz="2400" dirty="0">
              <a:solidFill>
                <a:schemeClr val="tx2"/>
              </a:solidFill>
              <a:latin typeface="黑体" panose="02010609060101010101" pitchFamily="49" charset="-122"/>
              <a:ea typeface="黑体" panose="02010609060101010101" pitchFamily="49" charset="-122"/>
            </a:endParaRPr>
          </a:p>
          <a:p>
            <a:pPr lvl="0">
              <a:lnSpc>
                <a:spcPct val="90000"/>
              </a:lnSpc>
            </a:pPr>
            <a:r>
              <a:rPr lang="en-US" altLang="zh-CN" sz="2400">
                <a:solidFill>
                  <a:schemeClr val="tx2"/>
                </a:solidFill>
                <a:latin typeface="黑体" panose="02010609060101010101" pitchFamily="49" charset="-122"/>
                <a:ea typeface="黑体" panose="02010609060101010101" pitchFamily="49" charset="-122"/>
              </a:rPr>
              <a:t>70S:</a:t>
            </a:r>
            <a:r>
              <a:rPr lang="zh-CN" altLang="en-US" sz="2400" dirty="0">
                <a:solidFill>
                  <a:schemeClr val="tx2"/>
                </a:solidFill>
                <a:latin typeface="黑体" panose="02010609060101010101" pitchFamily="49" charset="-122"/>
                <a:ea typeface="黑体" panose="02010609060101010101" pitchFamily="49" charset="-122"/>
              </a:rPr>
              <a:t>新中国恢复在联合国的合法席位；中美中日关系正常化；与中国建交热</a:t>
            </a:r>
            <a:endParaRPr lang="zh-CN" altLang="en-US" sz="2400" dirty="0">
              <a:solidFill>
                <a:schemeClr val="tx2"/>
              </a:solidFill>
              <a:latin typeface="黑体" panose="02010609060101010101" pitchFamily="49" charset="-122"/>
              <a:ea typeface="黑体" panose="02010609060101010101" pitchFamily="49" charset="-122"/>
            </a:endParaRPr>
          </a:p>
          <a:p>
            <a:pPr lvl="0">
              <a:lnSpc>
                <a:spcPct val="90000"/>
              </a:lnSpc>
            </a:pPr>
            <a:r>
              <a:rPr lang="zh-CN" altLang="en-US" sz="2400" dirty="0">
                <a:solidFill>
                  <a:schemeClr val="tx2"/>
                </a:solidFill>
                <a:latin typeface="黑体" panose="02010609060101010101" pitchFamily="49" charset="-122"/>
                <a:ea typeface="黑体" panose="02010609060101010101" pitchFamily="49" charset="-122"/>
              </a:rPr>
              <a:t>新时期：以联合国为中心的多边外交；不结盟政策。</a:t>
            </a:r>
            <a:endParaRPr lang="zh-CN" altLang="en-US" sz="2400" dirty="0">
              <a:solidFill>
                <a:schemeClr val="tx2"/>
              </a:solidFill>
              <a:latin typeface="黑体" panose="02010609060101010101" pitchFamily="49" charset="-122"/>
              <a:ea typeface="黑体" panose="02010609060101010101" pitchFamily="49"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1075" name="文本占位符 131074"/>
          <p:cNvSpPr>
            <a:spLocks noGrp="1" noRot="1"/>
          </p:cNvSpPr>
          <p:nvPr>
            <p:ph type="body" idx="1"/>
          </p:nvPr>
        </p:nvSpPr>
        <p:spPr>
          <a:xfrm>
            <a:off x="0" y="115888"/>
            <a:ext cx="9144000" cy="6742112"/>
          </a:xfrm>
        </p:spPr>
        <p:txBody>
          <a:bodyPr/>
          <a:p>
            <a:pPr lvl="0"/>
            <a:r>
              <a:rPr lang="zh-CN" altLang="en-US" sz="2800" dirty="0">
                <a:latin typeface="黑体" panose="02010609060101010101" pitchFamily="49" charset="-122"/>
                <a:ea typeface="黑体" panose="02010609060101010101" pitchFamily="49" charset="-122"/>
              </a:rPr>
              <a:t>世界史   </a:t>
            </a:r>
            <a:r>
              <a:rPr lang="zh-CN" altLang="en-US" sz="2800" dirty="0">
                <a:solidFill>
                  <a:schemeClr val="tx2"/>
                </a:solidFill>
                <a:latin typeface="黑体" panose="02010609060101010101" pitchFamily="49" charset="-122"/>
                <a:ea typeface="黑体" panose="02010609060101010101" pitchFamily="49" charset="-122"/>
              </a:rPr>
              <a:t>古代</a:t>
            </a:r>
            <a:r>
              <a:rPr lang="zh-CN" altLang="en-US" sz="2800" dirty="0">
                <a:latin typeface="黑体" panose="02010609060101010101" pitchFamily="49" charset="-122"/>
                <a:ea typeface="黑体" panose="02010609060101010101" pitchFamily="49" charset="-122"/>
              </a:rPr>
              <a:t>：</a:t>
            </a:r>
            <a:endParaRPr lang="zh-CN" altLang="en-US" sz="2800" dirty="0">
              <a:latin typeface="黑体" panose="02010609060101010101" pitchFamily="49" charset="-122"/>
              <a:ea typeface="黑体" panose="02010609060101010101" pitchFamily="49" charset="-122"/>
            </a:endParaRPr>
          </a:p>
          <a:p>
            <a:pPr lvl="0"/>
            <a:r>
              <a:rPr lang="zh-CN" altLang="en-US" sz="2800" dirty="0">
                <a:solidFill>
                  <a:schemeClr val="tx2"/>
                </a:solidFill>
                <a:latin typeface="黑体" panose="02010609060101010101" pitchFamily="49" charset="-122"/>
                <a:ea typeface="黑体" panose="02010609060101010101" pitchFamily="49" charset="-122"/>
              </a:rPr>
              <a:t>政治</a:t>
            </a:r>
            <a:r>
              <a:rPr lang="zh-CN" altLang="en-US" sz="2800" dirty="0">
                <a:latin typeface="黑体" panose="02010609060101010101" pitchFamily="49" charset="-122"/>
                <a:ea typeface="黑体" panose="02010609060101010101" pitchFamily="49" charset="-122"/>
              </a:rPr>
              <a:t>：古希腊民主政治制度的确立与发展；罗马法的形成与发展；</a:t>
            </a:r>
            <a:endParaRPr lang="zh-CN" altLang="en-US" sz="2800" dirty="0">
              <a:latin typeface="黑体" panose="02010609060101010101" pitchFamily="49" charset="-122"/>
              <a:ea typeface="黑体" panose="02010609060101010101" pitchFamily="49" charset="-122"/>
            </a:endParaRPr>
          </a:p>
          <a:p>
            <a:pPr lvl="0"/>
            <a:r>
              <a:rPr lang="zh-CN" altLang="en-US" sz="2800" dirty="0">
                <a:solidFill>
                  <a:schemeClr val="tx2"/>
                </a:solidFill>
                <a:latin typeface="黑体" panose="02010609060101010101" pitchFamily="49" charset="-122"/>
                <a:ea typeface="黑体" panose="02010609060101010101" pitchFamily="49" charset="-122"/>
              </a:rPr>
              <a:t>经济</a:t>
            </a:r>
            <a:r>
              <a:rPr lang="zh-CN" altLang="en-US" sz="2800" dirty="0">
                <a:latin typeface="黑体" panose="02010609060101010101" pitchFamily="49" charset="-122"/>
                <a:ea typeface="黑体" panose="02010609060101010101" pitchFamily="49" charset="-122"/>
              </a:rPr>
              <a:t>：工商业经济的形成与发展</a:t>
            </a:r>
            <a:endParaRPr lang="zh-CN" altLang="en-US" sz="2800" dirty="0">
              <a:latin typeface="黑体" panose="02010609060101010101" pitchFamily="49" charset="-122"/>
              <a:ea typeface="黑体" panose="02010609060101010101" pitchFamily="49" charset="-122"/>
            </a:endParaRPr>
          </a:p>
          <a:p>
            <a:pPr lvl="0"/>
            <a:r>
              <a:rPr lang="zh-CN" altLang="en-US" sz="2800" dirty="0">
                <a:solidFill>
                  <a:schemeClr val="tx2"/>
                </a:solidFill>
                <a:latin typeface="黑体" panose="02010609060101010101" pitchFamily="49" charset="-122"/>
                <a:ea typeface="黑体" panose="02010609060101010101" pitchFamily="49" charset="-122"/>
              </a:rPr>
              <a:t>文化</a:t>
            </a:r>
            <a:r>
              <a:rPr lang="zh-CN" altLang="en-US" sz="2800" dirty="0">
                <a:latin typeface="黑体" panose="02010609060101010101" pitchFamily="49" charset="-122"/>
                <a:ea typeface="黑体" panose="02010609060101010101" pitchFamily="49" charset="-122"/>
              </a:rPr>
              <a:t>：人文主义思想的起源（</a:t>
            </a:r>
            <a:r>
              <a:rPr lang="en-US" altLang="zh-CN" sz="2800">
                <a:latin typeface="黑体" panose="02010609060101010101" pitchFamily="49" charset="-122"/>
                <a:ea typeface="黑体" panose="02010609060101010101" pitchFamily="49" charset="-122"/>
              </a:rPr>
              <a:t>BC5C</a:t>
            </a:r>
            <a:r>
              <a:rPr lang="zh-CN" altLang="en-US" sz="2800" dirty="0">
                <a:latin typeface="黑体" panose="02010609060101010101" pitchFamily="49" charset="-122"/>
                <a:ea typeface="黑体" panose="02010609060101010101" pitchFamily="49" charset="-122"/>
              </a:rPr>
              <a:t>中）</a:t>
            </a:r>
            <a:endParaRPr lang="zh-CN" altLang="en-US" sz="2800" dirty="0">
              <a:latin typeface="黑体" panose="02010609060101010101" pitchFamily="49" charset="-122"/>
              <a:ea typeface="黑体" panose="02010609060101010101" pitchFamily="49" charset="-122"/>
            </a:endParaRPr>
          </a:p>
          <a:p>
            <a:pPr lvl="0"/>
            <a:r>
              <a:rPr lang="zh-CN" altLang="en-US" sz="2800" dirty="0">
                <a:solidFill>
                  <a:schemeClr val="tx2"/>
                </a:solidFill>
                <a:latin typeface="黑体" panose="02010609060101010101" pitchFamily="49" charset="-122"/>
                <a:ea typeface="黑体" panose="02010609060101010101" pitchFamily="49" charset="-122"/>
              </a:rPr>
              <a:t>近代史</a:t>
            </a:r>
            <a:r>
              <a:rPr lang="zh-CN" altLang="en-US" sz="2800" dirty="0">
                <a:latin typeface="黑体" panose="02010609060101010101" pitchFamily="49" charset="-122"/>
                <a:ea typeface="黑体" panose="02010609060101010101" pitchFamily="49" charset="-122"/>
              </a:rPr>
              <a:t>：</a:t>
            </a:r>
            <a:endParaRPr lang="zh-CN" altLang="en-US" sz="2800" dirty="0">
              <a:latin typeface="黑体" panose="02010609060101010101" pitchFamily="49" charset="-122"/>
              <a:ea typeface="黑体" panose="02010609060101010101" pitchFamily="49" charset="-122"/>
            </a:endParaRPr>
          </a:p>
          <a:p>
            <a:pPr lvl="0"/>
            <a:r>
              <a:rPr lang="zh-CN" altLang="en-US" sz="2800" dirty="0">
                <a:solidFill>
                  <a:schemeClr val="tx2"/>
                </a:solidFill>
                <a:latin typeface="黑体" panose="02010609060101010101" pitchFamily="49" charset="-122"/>
                <a:ea typeface="黑体" panose="02010609060101010101" pitchFamily="49" charset="-122"/>
              </a:rPr>
              <a:t>政治</a:t>
            </a:r>
            <a:r>
              <a:rPr lang="zh-CN" altLang="en-US" sz="2800" dirty="0">
                <a:latin typeface="黑体" panose="02010609060101010101" pitchFamily="49" charset="-122"/>
                <a:ea typeface="黑体" panose="02010609060101010101" pitchFamily="49" charset="-122"/>
              </a:rPr>
              <a:t>：资产阶级革命的兴起，资产阶级代议制度的建立；工人运动的兴起，马克思主义产生与发展。</a:t>
            </a:r>
            <a:endParaRPr lang="zh-CN" altLang="en-US" sz="2800" dirty="0">
              <a:latin typeface="黑体" panose="02010609060101010101" pitchFamily="49" charset="-122"/>
              <a:ea typeface="黑体" panose="02010609060101010101" pitchFamily="49" charset="-122"/>
            </a:endParaRPr>
          </a:p>
          <a:p>
            <a:pPr lvl="0"/>
            <a:r>
              <a:rPr lang="zh-CN" altLang="en-US" sz="2800" dirty="0">
                <a:solidFill>
                  <a:schemeClr val="tx2"/>
                </a:solidFill>
                <a:latin typeface="黑体" panose="02010609060101010101" pitchFamily="49" charset="-122"/>
                <a:ea typeface="黑体" panose="02010609060101010101" pitchFamily="49" charset="-122"/>
              </a:rPr>
              <a:t>经济</a:t>
            </a:r>
            <a:r>
              <a:rPr lang="zh-CN" altLang="en-US" sz="2800" dirty="0">
                <a:latin typeface="黑体" panose="02010609060101010101" pitchFamily="49" charset="-122"/>
                <a:ea typeface="黑体" panose="02010609060101010101" pitchFamily="49" charset="-122"/>
              </a:rPr>
              <a:t>：资本主义（萌芽）的发展，世界市场的形成与发展；两次工业革命的推动。</a:t>
            </a:r>
            <a:endParaRPr lang="zh-CN" altLang="en-US" sz="2800" dirty="0">
              <a:latin typeface="黑体" panose="02010609060101010101" pitchFamily="49" charset="-122"/>
              <a:ea typeface="黑体" panose="02010609060101010101" pitchFamily="49" charset="-122"/>
            </a:endParaRPr>
          </a:p>
          <a:p>
            <a:pPr lvl="0"/>
            <a:r>
              <a:rPr lang="zh-CN" altLang="en-US" sz="2800" dirty="0">
                <a:solidFill>
                  <a:schemeClr val="tx2"/>
                </a:solidFill>
                <a:latin typeface="黑体" panose="02010609060101010101" pitchFamily="49" charset="-122"/>
                <a:ea typeface="黑体" panose="02010609060101010101" pitchFamily="49" charset="-122"/>
              </a:rPr>
              <a:t>文化</a:t>
            </a:r>
            <a:r>
              <a:rPr lang="zh-CN" altLang="en-US" sz="2800" dirty="0">
                <a:latin typeface="黑体" panose="02010609060101010101" pitchFamily="49" charset="-122"/>
                <a:ea typeface="黑体" panose="02010609060101010101" pitchFamily="49" charset="-122"/>
              </a:rPr>
              <a:t>：人文主义的发展（文艺复兴、宗教改革、启蒙运动）；近代科学的形成与发展。</a:t>
            </a:r>
            <a:endParaRPr lang="zh-CN" altLang="en-US" sz="2800" dirty="0">
              <a:latin typeface="黑体" panose="02010609060101010101" pitchFamily="49" charset="-122"/>
              <a:ea typeface="黑体" panose="02010609060101010101" pitchFamily="49"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2099" name="文本占位符 132098"/>
          <p:cNvSpPr>
            <a:spLocks noGrp="1" noRot="1"/>
          </p:cNvSpPr>
          <p:nvPr>
            <p:ph type="body" idx="1"/>
          </p:nvPr>
        </p:nvSpPr>
        <p:spPr>
          <a:xfrm>
            <a:off x="0" y="0"/>
            <a:ext cx="9144000" cy="6858000"/>
          </a:xfrm>
        </p:spPr>
        <p:txBody>
          <a:bodyPr/>
          <a:p>
            <a:pPr lvl="0"/>
            <a:r>
              <a:rPr lang="zh-CN" altLang="en-US" dirty="0">
                <a:solidFill>
                  <a:schemeClr val="tx2"/>
                </a:solidFill>
                <a:ea typeface="黑体" panose="02010609060101010101" pitchFamily="49" charset="-122"/>
              </a:rPr>
              <a:t>世界现代史：</a:t>
            </a:r>
            <a:endParaRPr lang="zh-CN" altLang="en-US" dirty="0">
              <a:solidFill>
                <a:schemeClr val="tx2"/>
              </a:solidFill>
              <a:ea typeface="黑体" panose="02010609060101010101" pitchFamily="49" charset="-122"/>
            </a:endParaRPr>
          </a:p>
          <a:p>
            <a:pPr lvl="0"/>
            <a:r>
              <a:rPr lang="zh-CN" altLang="en-US" dirty="0">
                <a:solidFill>
                  <a:schemeClr val="tx2"/>
                </a:solidFill>
                <a:ea typeface="黑体" panose="02010609060101010101" pitchFamily="49" charset="-122"/>
              </a:rPr>
              <a:t>政治：</a:t>
            </a:r>
            <a:r>
              <a:rPr lang="zh-CN" altLang="en-US" dirty="0">
                <a:ea typeface="黑体" panose="02010609060101010101" pitchFamily="49" charset="-122"/>
              </a:rPr>
              <a:t>十月革命的兴起，社会主义运动的发展，社会主义制度的确立与发展；两极格局的建立，美苏冷战；多极化趋势的出现；两极格局的瓦解，多极化趋势的加强。</a:t>
            </a:r>
            <a:endParaRPr lang="zh-CN" altLang="en-US" dirty="0">
              <a:ea typeface="黑体" panose="02010609060101010101" pitchFamily="49" charset="-122"/>
            </a:endParaRPr>
          </a:p>
          <a:p>
            <a:pPr lvl="0"/>
            <a:r>
              <a:rPr lang="zh-CN" altLang="en-US" dirty="0">
                <a:solidFill>
                  <a:schemeClr val="tx2"/>
                </a:solidFill>
                <a:ea typeface="黑体" panose="02010609060101010101" pitchFamily="49" charset="-122"/>
              </a:rPr>
              <a:t>经济：</a:t>
            </a:r>
            <a:r>
              <a:rPr lang="en-US" altLang="zh-CN">
                <a:solidFill>
                  <a:schemeClr val="tx2"/>
                </a:solidFill>
                <a:ea typeface="黑体" panose="02010609060101010101" pitchFamily="49" charset="-122"/>
              </a:rPr>
              <a:t>1929-1933</a:t>
            </a:r>
            <a:r>
              <a:rPr lang="zh-CN" altLang="en-US" dirty="0">
                <a:solidFill>
                  <a:schemeClr val="tx2"/>
                </a:solidFill>
                <a:ea typeface="黑体" panose="02010609060101010101" pitchFamily="49" charset="-122"/>
              </a:rPr>
              <a:t>经济危机，罗斯福新政，国家垄断资本主义的产生与发展；苏联的社会主义建设（战、新、斯、赫、勃、戈）</a:t>
            </a:r>
            <a:r>
              <a:rPr lang="zh-CN" altLang="en-US" dirty="0">
                <a:ea typeface="黑体" panose="02010609060101010101" pitchFamily="49" charset="-122"/>
              </a:rPr>
              <a:t>以美国为中心资本主义世界经济体系的形成；区域集团化；经济全球化。第三次科技革命的兴起与发展。</a:t>
            </a:r>
            <a:endParaRPr lang="zh-CN" altLang="en-US" dirty="0">
              <a:ea typeface="黑体" panose="02010609060101010101" pitchFamily="49" charset="-122"/>
            </a:endParaRPr>
          </a:p>
          <a:p>
            <a:pPr lvl="0"/>
            <a:r>
              <a:rPr lang="zh-CN" altLang="en-US" dirty="0">
                <a:solidFill>
                  <a:schemeClr val="tx2"/>
                </a:solidFill>
                <a:ea typeface="黑体" panose="02010609060101010101" pitchFamily="49" charset="-122"/>
              </a:rPr>
              <a:t>文化：</a:t>
            </a:r>
            <a:r>
              <a:rPr lang="zh-CN" altLang="en-US" dirty="0">
                <a:ea typeface="黑体" panose="02010609060101010101" pitchFamily="49" charset="-122"/>
              </a:rPr>
              <a:t>现代主义的文学、绘画等；相对论量子论</a:t>
            </a:r>
            <a:endParaRPr lang="zh-CN" altLang="en-US" dirty="0">
              <a:ea typeface="黑体" panose="02010609060101010101" pitchFamily="49" charset="-122"/>
            </a:endParaRPr>
          </a:p>
          <a:p>
            <a:pPr lvl="0"/>
            <a:endParaRPr lang="zh-CN" altLang="en-US" dirty="0">
              <a:ea typeface="黑体" panose="02010609060101010101" pitchFamily="49" charset="-122"/>
            </a:endParaRPr>
          </a:p>
          <a:p>
            <a:pPr lvl="0"/>
            <a:endParaRPr lang="zh-CN" altLang="en-US" dirty="0">
              <a:ea typeface="黑体" panose="02010609060101010101" pitchFamily="49"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2530" name="Picture 2" descr="C:\Users\Administrator\Desktop\图片1.jpg"/>
          <p:cNvPicPr>
            <a:picLocks noChangeAspect="1"/>
          </p:cNvPicPr>
          <p:nvPr/>
        </p:nvPicPr>
        <p:blipFill>
          <a:blip r:embed="rId1"/>
          <a:stretch>
            <a:fillRect/>
          </a:stretch>
        </p:blipFill>
        <p:spPr>
          <a:xfrm>
            <a:off x="0" y="0"/>
            <a:ext cx="9144000" cy="6858000"/>
          </a:xfrm>
          <a:prstGeom prst="rect">
            <a:avLst/>
          </a:prstGeom>
          <a:noFill/>
          <a:ln w="9525">
            <a:noFill/>
          </a:ln>
        </p:spPr>
      </p:pic>
      <p:sp>
        <p:nvSpPr>
          <p:cNvPr id="3" name="标题 4" descr="Large confetti"/>
          <p:cNvSpPr txBox="1"/>
          <p:nvPr/>
        </p:nvSpPr>
        <p:spPr bwMode="auto">
          <a:xfrm>
            <a:off x="142875" y="214313"/>
            <a:ext cx="8388350" cy="1143000"/>
          </a:xfrm>
          <a:prstGeom prst="rect">
            <a:avLst/>
          </a:prstGeom>
          <a:noFill/>
          <a:ln w="9525">
            <a:noFill/>
            <a:miter lim="800000"/>
          </a:ln>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3600" b="1"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j-cs"/>
              </a:rPr>
              <a:t>专题三    中国传统文化主流思想的演变</a:t>
            </a:r>
            <a:endParaRPr kumimoji="0" lang="zh-CN" altLang="en-US" sz="3600" b="1"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j-cs"/>
            </a:endParaRPr>
          </a:p>
        </p:txBody>
      </p:sp>
      <p:pic>
        <p:nvPicPr>
          <p:cNvPr id="22532" name="Picture 2" descr="C:\Documents and Settings\Art\桌面\资料\260F92S244.jpg"/>
          <p:cNvPicPr>
            <a:picLocks noChangeAspect="1"/>
          </p:cNvPicPr>
          <p:nvPr/>
        </p:nvPicPr>
        <p:blipFill>
          <a:blip r:embed="rId2"/>
          <a:stretch>
            <a:fillRect/>
          </a:stretch>
        </p:blipFill>
        <p:spPr>
          <a:xfrm>
            <a:off x="6443663" y="1712913"/>
            <a:ext cx="2590800" cy="3213100"/>
          </a:xfrm>
          <a:prstGeom prst="rect">
            <a:avLst/>
          </a:prstGeom>
          <a:noFill/>
          <a:ln w="9525">
            <a:noFill/>
          </a:ln>
        </p:spPr>
      </p:pic>
      <p:pic>
        <p:nvPicPr>
          <p:cNvPr id="22533" name="Picture 4" descr="C:\Documents and Settings\Art\桌面\无标题.bmp"/>
          <p:cNvPicPr>
            <a:picLocks noChangeAspect="1"/>
          </p:cNvPicPr>
          <p:nvPr/>
        </p:nvPicPr>
        <p:blipFill>
          <a:blip r:embed="rId3"/>
          <a:stretch>
            <a:fillRect/>
          </a:stretch>
        </p:blipFill>
        <p:spPr>
          <a:xfrm>
            <a:off x="85725" y="1304925"/>
            <a:ext cx="1919288" cy="2601913"/>
          </a:xfrm>
          <a:prstGeom prst="rect">
            <a:avLst/>
          </a:prstGeom>
          <a:noFill/>
          <a:ln w="9525">
            <a:noFill/>
          </a:ln>
        </p:spPr>
      </p:pic>
      <p:pic>
        <p:nvPicPr>
          <p:cNvPr id="22534" name="Picture 9" descr="荀子2"/>
          <p:cNvPicPr>
            <a:picLocks noChangeAspect="1"/>
          </p:cNvPicPr>
          <p:nvPr/>
        </p:nvPicPr>
        <p:blipFill>
          <a:blip r:embed="rId4"/>
          <a:stretch>
            <a:fillRect/>
          </a:stretch>
        </p:blipFill>
        <p:spPr>
          <a:xfrm>
            <a:off x="1620838" y="1908175"/>
            <a:ext cx="2000250" cy="2395538"/>
          </a:xfrm>
          <a:prstGeom prst="rect">
            <a:avLst/>
          </a:prstGeom>
          <a:noFill/>
          <a:ln w="9525">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5" name="Rectangle 1"/>
          <p:cNvSpPr/>
          <p:nvPr/>
        </p:nvSpPr>
        <p:spPr>
          <a:xfrm>
            <a:off x="571500" y="1519238"/>
            <a:ext cx="8043863" cy="4854575"/>
          </a:xfrm>
          <a:prstGeom prst="rect">
            <a:avLst/>
          </a:prstGeom>
          <a:noFill/>
          <a:ln w="9525">
            <a:noFill/>
          </a:ln>
        </p:spPr>
        <p:txBody>
          <a:bodyPr anchor="ctr">
            <a:spAutoFit/>
          </a:bodyPr>
          <a:p>
            <a:pPr lvl="0" eaLnBrk="1" hangingPunct="1"/>
            <a:r>
              <a:rPr lang="zh-CN" altLang="zh-CN" sz="2600" b="1" dirty="0">
                <a:latin typeface="黑体" panose="02010609060101010101" pitchFamily="49" charset="-122"/>
                <a:ea typeface="黑体" panose="02010609060101010101" pitchFamily="49" charset="-122"/>
              </a:rPr>
              <a:t> </a:t>
            </a:r>
            <a:r>
              <a:rPr lang="en-US" altLang="zh-CN" sz="2600" b="1">
                <a:latin typeface="黑体" panose="02010609060101010101" pitchFamily="49" charset="-122"/>
                <a:ea typeface="黑体" panose="02010609060101010101" pitchFamily="49" charset="-122"/>
              </a:rPr>
              <a:t>      </a:t>
            </a:r>
            <a:r>
              <a:rPr lang="zh-CN" altLang="en-US" sz="2600" b="1" dirty="0">
                <a:solidFill>
                  <a:srgbClr val="FF0000"/>
                </a:solidFill>
                <a:latin typeface="黑体" panose="02010609060101010101" pitchFamily="49" charset="-122"/>
                <a:ea typeface="黑体" panose="02010609060101010101" pitchFamily="49" charset="-122"/>
              </a:rPr>
              <a:t>春秋战国时期</a:t>
            </a:r>
            <a:r>
              <a:rPr lang="zh-CN" altLang="en-US" sz="2600" b="1" dirty="0">
                <a:latin typeface="黑体" panose="02010609060101010101" pitchFamily="49" charset="-122"/>
                <a:ea typeface="黑体" panose="02010609060101010101" pitchFamily="49" charset="-122"/>
              </a:rPr>
              <a:t>，中国社会发生重大变革。各种思想流派纷纷提出治国济世的主张，出现了</a:t>
            </a:r>
            <a:r>
              <a:rPr lang="zh-CN" altLang="en-US" sz="2600" b="1" i="1" u="sng" dirty="0">
                <a:solidFill>
                  <a:srgbClr val="0070C0"/>
                </a:solidFill>
                <a:latin typeface="黑体" panose="02010609060101010101" pitchFamily="49" charset="-122"/>
                <a:ea typeface="黑体" panose="02010609060101010101" pitchFamily="49" charset="-122"/>
              </a:rPr>
              <a:t>百家争鸣</a:t>
            </a:r>
            <a:r>
              <a:rPr lang="zh-CN" altLang="en-US" sz="2600" b="1" dirty="0">
                <a:latin typeface="黑体" panose="02010609060101010101" pitchFamily="49" charset="-122"/>
                <a:ea typeface="黑体" panose="02010609060101010101" pitchFamily="49" charset="-122"/>
              </a:rPr>
              <a:t>的局面。这时期的学术思想大放异彩，成为后世思想文化发展的源头。</a:t>
            </a:r>
            <a:r>
              <a:rPr lang="zh-CN" altLang="en-US" sz="2600" b="1" dirty="0">
                <a:solidFill>
                  <a:srgbClr val="FF0000"/>
                </a:solidFill>
                <a:latin typeface="黑体" panose="02010609060101010101" pitchFamily="49" charset="-122"/>
                <a:ea typeface="黑体" panose="02010609060101010101" pitchFamily="49" charset="-122"/>
              </a:rPr>
              <a:t>汉武帝即位后</a:t>
            </a:r>
            <a:r>
              <a:rPr lang="zh-CN" altLang="en-US" sz="2600" b="1" dirty="0">
                <a:latin typeface="黑体" panose="02010609060101010101" pitchFamily="49" charset="-122"/>
                <a:ea typeface="黑体" panose="02010609060101010101" pitchFamily="49" charset="-122"/>
              </a:rPr>
              <a:t>，“罢黜百家，独尊儒术”，</a:t>
            </a:r>
            <a:r>
              <a:rPr lang="zh-CN" altLang="en-US" sz="2600" b="1" i="1" u="sng" dirty="0">
                <a:solidFill>
                  <a:srgbClr val="0070C0"/>
                </a:solidFill>
                <a:latin typeface="黑体" panose="02010609060101010101" pitchFamily="49" charset="-122"/>
                <a:ea typeface="黑体" panose="02010609060101010101" pitchFamily="49" charset="-122"/>
              </a:rPr>
              <a:t>奠定了儒家思想的正统地位</a:t>
            </a:r>
            <a:r>
              <a:rPr lang="zh-CN" altLang="en-US" sz="2600" b="1" dirty="0">
                <a:latin typeface="黑体" panose="02010609060101010101" pitchFamily="49" charset="-122"/>
                <a:ea typeface="黑体" panose="02010609060101010101" pitchFamily="49" charset="-122"/>
              </a:rPr>
              <a:t>。魏晋隋唐时期佛教盛行，道教在民间广为流传，传统儒学受到挑战。</a:t>
            </a:r>
            <a:r>
              <a:rPr lang="zh-CN" altLang="en-US" sz="2600" b="1" dirty="0">
                <a:solidFill>
                  <a:srgbClr val="FF0000"/>
                </a:solidFill>
                <a:latin typeface="黑体" panose="02010609060101010101" pitchFamily="49" charset="-122"/>
                <a:ea typeface="黑体" panose="02010609060101010101" pitchFamily="49" charset="-122"/>
              </a:rPr>
              <a:t>宋明时期</a:t>
            </a:r>
            <a:r>
              <a:rPr lang="zh-CN" altLang="en-US" sz="2600" b="1" dirty="0">
                <a:latin typeface="黑体" panose="02010609060101010101" pitchFamily="49" charset="-122"/>
                <a:ea typeface="黑体" panose="02010609060101010101" pitchFamily="49" charset="-122"/>
              </a:rPr>
              <a:t>，一种新的儒学体系</a:t>
            </a:r>
            <a:r>
              <a:rPr lang="zh-CN" altLang="zh-CN" sz="2600" b="1" dirty="0">
                <a:latin typeface="黑体" panose="02010609060101010101" pitchFamily="49" charset="-122"/>
                <a:ea typeface="黑体" panose="02010609060101010101" pitchFamily="49" charset="-122"/>
              </a:rPr>
              <a:t>——</a:t>
            </a:r>
            <a:r>
              <a:rPr lang="zh-CN" altLang="en-US" sz="2600" b="1" i="1" u="sng" dirty="0">
                <a:solidFill>
                  <a:srgbClr val="0070C0"/>
                </a:solidFill>
                <a:latin typeface="黑体" panose="02010609060101010101" pitchFamily="49" charset="-122"/>
                <a:ea typeface="黑体" panose="02010609060101010101" pitchFamily="49" charset="-122"/>
              </a:rPr>
              <a:t>理学形成</a:t>
            </a:r>
            <a:r>
              <a:rPr lang="zh-CN" altLang="en-US" sz="2600" b="1" dirty="0">
                <a:latin typeface="黑体" panose="02010609060101010101" pitchFamily="49" charset="-122"/>
                <a:ea typeface="黑体" panose="02010609060101010101" pitchFamily="49" charset="-122"/>
              </a:rPr>
              <a:t>。它在吸收佛教和道教学说的基础上，极大地深化了传统儒学，进一步巩固和凸显了儒学在中国传统文化中的主体地位。</a:t>
            </a:r>
            <a:r>
              <a:rPr lang="zh-CN" altLang="en-US" sz="2600" b="1" dirty="0">
                <a:solidFill>
                  <a:srgbClr val="FF0000"/>
                </a:solidFill>
                <a:latin typeface="黑体" panose="02010609060101010101" pitchFamily="49" charset="-122"/>
                <a:ea typeface="黑体" panose="02010609060101010101" pitchFamily="49" charset="-122"/>
              </a:rPr>
              <a:t>明清之际</a:t>
            </a:r>
            <a:r>
              <a:rPr lang="zh-CN" altLang="en-US" sz="2600" b="1" dirty="0">
                <a:latin typeface="黑体" panose="02010609060101010101" pitchFamily="49" charset="-122"/>
                <a:ea typeface="黑体" panose="02010609060101010101" pitchFamily="49" charset="-122"/>
              </a:rPr>
              <a:t>，以个性解放为核心，反映社会需要的早期启蒙思潮悄然滋长。进步思想家</a:t>
            </a:r>
            <a:r>
              <a:rPr lang="zh-CN" altLang="en-US" sz="2600" b="1" i="1" u="sng" dirty="0">
                <a:solidFill>
                  <a:srgbClr val="0070C0"/>
                </a:solidFill>
                <a:latin typeface="黑体" panose="02010609060101010101" pitchFamily="49" charset="-122"/>
                <a:ea typeface="黑体" panose="02010609060101010101" pitchFamily="49" charset="-122"/>
              </a:rPr>
              <a:t>批判宋明理学</a:t>
            </a:r>
            <a:r>
              <a:rPr lang="zh-CN" altLang="en-US" sz="2600" b="1" dirty="0">
                <a:latin typeface="黑体" panose="02010609060101010101" pitchFamily="49" charset="-122"/>
                <a:ea typeface="黑体" panose="02010609060101010101" pitchFamily="49" charset="-122"/>
              </a:rPr>
              <a:t>，倡导求实精神，开创出思想活跃的新局面。</a:t>
            </a:r>
            <a:endParaRPr lang="zh-CN" altLang="en-US" sz="2600" b="1" dirty="0">
              <a:latin typeface="黑体" panose="02010609060101010101" pitchFamily="49" charset="-122"/>
              <a:ea typeface="黑体" panose="02010609060101010101" pitchFamily="49" charset="-122"/>
            </a:endParaRPr>
          </a:p>
        </p:txBody>
      </p:sp>
      <p:sp>
        <p:nvSpPr>
          <p:cNvPr id="3" name="TextBox 2"/>
          <p:cNvSpPr txBox="1"/>
          <p:nvPr/>
        </p:nvSpPr>
        <p:spPr>
          <a:xfrm>
            <a:off x="2286000" y="609600"/>
            <a:ext cx="4357688" cy="584200"/>
          </a:xfrm>
          <a:prstGeom prst="rect">
            <a:avLst/>
          </a:prstGeom>
        </p:spPr>
        <p:style>
          <a:lnRef idx="3">
            <a:schemeClr val="lt1"/>
          </a:lnRef>
          <a:fillRef idx="1">
            <a:schemeClr val="accent2"/>
          </a:fillRef>
          <a:effectRef idx="1">
            <a:schemeClr val="accent2"/>
          </a:effectRef>
          <a:fontRef idx="minor">
            <a:schemeClr val="lt1"/>
          </a:fontRef>
        </p:style>
        <p:txBody>
          <a:bodyP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200" b="1"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专题内容概述</a:t>
            </a:r>
            <a:endParaRPr kumimoji="0" lang="zh-CN" altLang="en-US" sz="3200" b="1"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25"/>
                                        </p:tgtEl>
                                        <p:attrNameLst>
                                          <p:attrName>style.visibility</p:attrName>
                                        </p:attrNameLst>
                                      </p:cBhvr>
                                      <p:to>
                                        <p:strVal val="visible"/>
                                      </p:to>
                                    </p:set>
                                    <p:animEffect transition="in" filter="blinds(horizontal)">
                                      <p:cBhvr>
                                        <p:cTn id="7" dur="500"/>
                                        <p:tgtEl>
                                          <p:spTgt spid="10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Rectangle 2"/>
          <p:cNvSpPr>
            <a:spLocks noGrp="1"/>
          </p:cNvSpPr>
          <p:nvPr>
            <p:ph type="title"/>
          </p:nvPr>
        </p:nvSpPr>
        <p:spPr>
          <a:xfrm>
            <a:off x="533400" y="1066800"/>
            <a:ext cx="8362950" cy="1079500"/>
          </a:xfrm>
        </p:spPr>
        <p:txBody>
          <a:bodyPr vert="horz" wrap="square" lIns="91440" tIns="45720" rIns="91440" bIns="45720" anchor="ctr"/>
          <a:p>
            <a:pPr algn="l" eaLnBrk="1" hangingPunct="1"/>
            <a:r>
              <a:rPr lang="en-US" altLang="zh-CN" sz="3200" b="1"/>
              <a:t>2015</a:t>
            </a:r>
            <a:r>
              <a:rPr lang="zh-CN" altLang="en-US" sz="3200" b="1" dirty="0"/>
              <a:t>年高考考试说明（全国新课标卷）       </a:t>
            </a:r>
            <a:br>
              <a:rPr lang="zh-CN" altLang="en-US" sz="3200" b="1" dirty="0"/>
            </a:br>
            <a:r>
              <a:rPr lang="en-US" altLang="zh-CN" sz="3200" b="1"/>
              <a:t>——</a:t>
            </a:r>
            <a:r>
              <a:rPr lang="zh-CN" altLang="en-US" sz="3200" b="1" dirty="0"/>
              <a:t>文科综合</a:t>
            </a:r>
            <a:br>
              <a:rPr lang="zh-CN" altLang="en-US" sz="3200" b="1" dirty="0"/>
            </a:br>
            <a:endParaRPr lang="zh-CN" altLang="en-US" sz="3200" b="1" dirty="0"/>
          </a:p>
        </p:txBody>
      </p:sp>
      <p:sp>
        <p:nvSpPr>
          <p:cNvPr id="25603" name="Rectangle 3"/>
          <p:cNvSpPr>
            <a:spLocks noGrp="1"/>
          </p:cNvSpPr>
          <p:nvPr>
            <p:ph idx="1"/>
          </p:nvPr>
        </p:nvSpPr>
        <p:spPr>
          <a:xfrm>
            <a:off x="457200" y="2057400"/>
            <a:ext cx="8229600" cy="3629025"/>
          </a:xfrm>
        </p:spPr>
        <p:txBody>
          <a:bodyPr vert="horz" wrap="square" lIns="91440" tIns="45720" rIns="91440" bIns="45720" anchor="t"/>
          <a:p>
            <a:pPr eaLnBrk="1" hangingPunct="1">
              <a:buNone/>
            </a:pPr>
            <a:r>
              <a:rPr lang="en-US" altLang="zh-CN" b="1">
                <a:latin typeface="华文中宋" panose="02010600040101010101" pitchFamily="2" charset="-122"/>
                <a:ea typeface="华文中宋" panose="02010600040101010101" pitchFamily="2" charset="-122"/>
              </a:rPr>
              <a:t>3</a:t>
            </a:r>
            <a:r>
              <a:rPr lang="zh-CN" altLang="en-US" b="1" dirty="0">
                <a:latin typeface="华文中宋" panose="02010600040101010101" pitchFamily="2" charset="-122"/>
                <a:ea typeface="华文中宋" panose="02010600040101010101" pitchFamily="2" charset="-122"/>
              </a:rPr>
              <a:t>．中国传统文化主流思想的演变</a:t>
            </a:r>
            <a:endParaRPr lang="zh-CN" altLang="en-US" b="1" dirty="0">
              <a:latin typeface="华文中宋" panose="02010600040101010101" pitchFamily="2" charset="-122"/>
              <a:ea typeface="华文中宋" panose="02010600040101010101" pitchFamily="2" charset="-122"/>
            </a:endParaRPr>
          </a:p>
          <a:p>
            <a:pPr eaLnBrk="1" hangingPunct="1">
              <a:buNone/>
            </a:pPr>
            <a:r>
              <a:rPr lang="en-US" altLang="zh-CN" sz="2800" b="1">
                <a:latin typeface="华文中宋" panose="02010600040101010101" pitchFamily="2" charset="-122"/>
                <a:ea typeface="华文中宋" panose="02010600040101010101" pitchFamily="2" charset="-122"/>
              </a:rPr>
              <a:t>1</a:t>
            </a:r>
            <a:r>
              <a:rPr lang="zh-CN" altLang="en-US" sz="2800" b="1" dirty="0">
                <a:latin typeface="华文中宋" panose="02010600040101010101" pitchFamily="2" charset="-122"/>
                <a:ea typeface="华文中宋" panose="02010600040101010101" pitchFamily="2" charset="-122"/>
              </a:rPr>
              <a:t>）</a:t>
            </a:r>
            <a:r>
              <a:rPr lang="zh-CN" altLang="en-US" sz="2800" b="1" dirty="0">
                <a:solidFill>
                  <a:srgbClr val="FF3300"/>
                </a:solidFill>
                <a:latin typeface="华文中宋" panose="02010600040101010101" pitchFamily="2" charset="-122"/>
                <a:ea typeface="华文中宋" panose="02010600040101010101" pitchFamily="2" charset="-122"/>
              </a:rPr>
              <a:t>春秋战国时期</a:t>
            </a:r>
            <a:r>
              <a:rPr lang="zh-CN" altLang="en-US" sz="2800" b="1" dirty="0">
                <a:latin typeface="华文中宋" panose="02010600040101010101" pitchFamily="2" charset="-122"/>
                <a:ea typeface="华文中宋" panose="02010600040101010101" pitchFamily="2" charset="-122"/>
              </a:rPr>
              <a:t>的百家争鸣（儒学产生）</a:t>
            </a:r>
            <a:endParaRPr lang="zh-CN" altLang="en-US" sz="2800" b="1" dirty="0">
              <a:latin typeface="华文中宋" panose="02010600040101010101" pitchFamily="2" charset="-122"/>
              <a:ea typeface="华文中宋" panose="02010600040101010101" pitchFamily="2" charset="-122"/>
            </a:endParaRPr>
          </a:p>
          <a:p>
            <a:pPr eaLnBrk="1" hangingPunct="1">
              <a:buNone/>
            </a:pPr>
            <a:r>
              <a:rPr lang="en-US" altLang="zh-CN" sz="2800" b="1">
                <a:latin typeface="华文中宋" panose="02010600040101010101" pitchFamily="2" charset="-122"/>
                <a:ea typeface="华文中宋" panose="02010600040101010101" pitchFamily="2" charset="-122"/>
              </a:rPr>
              <a:t>2</a:t>
            </a:r>
            <a:r>
              <a:rPr lang="zh-CN" altLang="en-US" sz="2800" b="1" dirty="0">
                <a:latin typeface="华文中宋" panose="02010600040101010101" pitchFamily="2" charset="-122"/>
                <a:ea typeface="华文中宋" panose="02010600040101010101" pitchFamily="2" charset="-122"/>
              </a:rPr>
              <a:t>）</a:t>
            </a:r>
            <a:r>
              <a:rPr lang="zh-CN" altLang="en-US" sz="2800" b="1" dirty="0">
                <a:solidFill>
                  <a:srgbClr val="FF3300"/>
                </a:solidFill>
                <a:latin typeface="华文中宋" panose="02010600040101010101" pitchFamily="2" charset="-122"/>
                <a:ea typeface="华文中宋" panose="02010600040101010101" pitchFamily="2" charset="-122"/>
              </a:rPr>
              <a:t>汉代</a:t>
            </a:r>
            <a:r>
              <a:rPr lang="zh-CN" altLang="en-US" sz="2800" b="1" dirty="0">
                <a:latin typeface="华文中宋" panose="02010600040101010101" pitchFamily="2" charset="-122"/>
                <a:ea typeface="华文中宋" panose="02010600040101010101" pitchFamily="2" charset="-122"/>
              </a:rPr>
              <a:t>儒学成为</a:t>
            </a:r>
            <a:r>
              <a:rPr lang="zh-CN" altLang="en-US" sz="2800" b="1" dirty="0">
                <a:solidFill>
                  <a:srgbClr val="FF0000"/>
                </a:solidFill>
                <a:latin typeface="华文中宋" panose="02010600040101010101" pitchFamily="2" charset="-122"/>
                <a:ea typeface="华文中宋" panose="02010600040101010101" pitchFamily="2" charset="-122"/>
              </a:rPr>
              <a:t>正统</a:t>
            </a:r>
            <a:r>
              <a:rPr lang="zh-CN" altLang="en-US" sz="2800" b="1" dirty="0">
                <a:latin typeface="华文中宋" panose="02010600040101010101" pitchFamily="2" charset="-122"/>
                <a:ea typeface="华文中宋" panose="02010600040101010101" pitchFamily="2" charset="-122"/>
              </a:rPr>
              <a:t>思想</a:t>
            </a:r>
            <a:r>
              <a:rPr lang="en-US" altLang="zh-CN" sz="2800" b="1">
                <a:latin typeface="华文中宋" panose="02010600040101010101" pitchFamily="2" charset="-122"/>
                <a:ea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rPr>
              <a:t>儒学神学化、官方化</a:t>
            </a:r>
            <a:r>
              <a:rPr lang="en-US" altLang="zh-CN" sz="2800" b="1">
                <a:latin typeface="华文中宋" panose="02010600040101010101" pitchFamily="2" charset="-122"/>
                <a:ea typeface="华文中宋" panose="02010600040101010101" pitchFamily="2" charset="-122"/>
              </a:rPr>
              <a:t>)</a:t>
            </a:r>
            <a:endParaRPr lang="zh-CN" altLang="zh-CN" sz="2800" b="1" dirty="0">
              <a:latin typeface="华文中宋" panose="02010600040101010101" pitchFamily="2" charset="-122"/>
              <a:ea typeface="华文中宋" panose="02010600040101010101" pitchFamily="2" charset="-122"/>
            </a:endParaRPr>
          </a:p>
          <a:p>
            <a:pPr eaLnBrk="1" hangingPunct="1">
              <a:buNone/>
            </a:pPr>
            <a:r>
              <a:rPr lang="en-US" altLang="zh-CN" sz="2800" b="1">
                <a:latin typeface="华文中宋" panose="02010600040101010101" pitchFamily="2" charset="-122"/>
                <a:ea typeface="华文中宋" panose="02010600040101010101" pitchFamily="2" charset="-122"/>
              </a:rPr>
              <a:t>3</a:t>
            </a:r>
            <a:r>
              <a:rPr lang="zh-CN" altLang="en-US" sz="2800" b="1" dirty="0">
                <a:latin typeface="华文中宋" panose="02010600040101010101" pitchFamily="2" charset="-122"/>
                <a:ea typeface="华文中宋" panose="02010600040101010101" pitchFamily="2" charset="-122"/>
              </a:rPr>
              <a:t>）</a:t>
            </a:r>
            <a:r>
              <a:rPr lang="zh-CN" altLang="en-US" sz="2800" b="1" dirty="0">
                <a:solidFill>
                  <a:srgbClr val="FF3300"/>
                </a:solidFill>
                <a:latin typeface="华文中宋" panose="02010600040101010101" pitchFamily="2" charset="-122"/>
                <a:ea typeface="华文中宋" panose="02010600040101010101" pitchFamily="2" charset="-122"/>
              </a:rPr>
              <a:t>宋明</a:t>
            </a:r>
            <a:r>
              <a:rPr lang="zh-CN" altLang="en-US" sz="2800" b="1" dirty="0">
                <a:latin typeface="华文中宋" panose="02010600040101010101" pitchFamily="2" charset="-122"/>
                <a:ea typeface="华文中宋" panose="02010600040101010101" pitchFamily="2" charset="-122"/>
              </a:rPr>
              <a:t>理学（儒学理论化、思辨化）</a:t>
            </a:r>
            <a:endParaRPr lang="zh-CN" altLang="en-US" sz="2800" b="1" dirty="0">
              <a:latin typeface="华文中宋" panose="02010600040101010101" pitchFamily="2" charset="-122"/>
              <a:ea typeface="华文中宋" panose="02010600040101010101" pitchFamily="2" charset="-122"/>
            </a:endParaRPr>
          </a:p>
          <a:p>
            <a:pPr eaLnBrk="1" hangingPunct="1">
              <a:buNone/>
            </a:pPr>
            <a:r>
              <a:rPr lang="en-US" altLang="zh-CN" sz="2800" b="1">
                <a:latin typeface="华文中宋" panose="02010600040101010101" pitchFamily="2" charset="-122"/>
                <a:ea typeface="华文中宋" panose="02010600040101010101" pitchFamily="2" charset="-122"/>
              </a:rPr>
              <a:t>4</a:t>
            </a:r>
            <a:r>
              <a:rPr lang="zh-CN" altLang="en-US" sz="2800" b="1" dirty="0">
                <a:latin typeface="华文中宋" panose="02010600040101010101" pitchFamily="2" charset="-122"/>
                <a:ea typeface="华文中宋" panose="02010600040101010101" pitchFamily="2" charset="-122"/>
              </a:rPr>
              <a:t>）</a:t>
            </a:r>
            <a:r>
              <a:rPr lang="zh-CN" altLang="en-US" sz="2800" b="1" dirty="0">
                <a:solidFill>
                  <a:srgbClr val="FF3300"/>
                </a:solidFill>
                <a:latin typeface="华文中宋" panose="02010600040101010101" pitchFamily="2" charset="-122"/>
                <a:ea typeface="华文中宋" panose="02010600040101010101" pitchFamily="2" charset="-122"/>
              </a:rPr>
              <a:t>明清之际</a:t>
            </a:r>
            <a:r>
              <a:rPr lang="zh-CN" altLang="en-US" sz="2800" b="1" dirty="0">
                <a:latin typeface="华文中宋" panose="02010600040101010101" pitchFamily="2" charset="-122"/>
                <a:ea typeface="华文中宋" panose="02010600040101010101" pitchFamily="2" charset="-122"/>
              </a:rPr>
              <a:t>的儒学思想</a:t>
            </a:r>
            <a:endParaRPr lang="zh-CN" altLang="en-US" sz="2800" b="1" dirty="0">
              <a:latin typeface="华文中宋" panose="02010600040101010101" pitchFamily="2" charset="-122"/>
              <a:ea typeface="华文中宋" panose="02010600040101010101" pitchFamily="2" charset="-122"/>
            </a:endParaRPr>
          </a:p>
        </p:txBody>
      </p:sp>
      <p:sp>
        <p:nvSpPr>
          <p:cNvPr id="17412" name="Rectangle 9"/>
          <p:cNvSpPr/>
          <p:nvPr/>
        </p:nvSpPr>
        <p:spPr>
          <a:xfrm>
            <a:off x="1500188" y="4929188"/>
            <a:ext cx="6624637" cy="1077912"/>
          </a:xfrm>
          <a:prstGeom prst="rect">
            <a:avLst/>
          </a:prstGeom>
          <a:noFill/>
          <a:ln w="9525">
            <a:noFill/>
          </a:ln>
        </p:spPr>
        <p:txBody>
          <a:bodyPr>
            <a:spAutoFit/>
          </a:bodyPr>
          <a:p>
            <a:pPr lvl="0" eaLnBrk="1" hangingPunct="1"/>
            <a:r>
              <a:rPr lang="zh-CN" altLang="en-US" sz="3200" b="1" dirty="0">
                <a:solidFill>
                  <a:srgbClr val="000000"/>
                </a:solidFill>
                <a:latin typeface="微软雅黑" panose="020B0503020204020204" pitchFamily="34" charset="-122"/>
                <a:ea typeface="微软雅黑" panose="020B0503020204020204" pitchFamily="34" charset="-122"/>
              </a:rPr>
              <a:t>主线：儒学的发展与演变</a:t>
            </a:r>
            <a:br>
              <a:rPr lang="en-US" altLang="x-none" sz="3200" b="1">
                <a:solidFill>
                  <a:srgbClr val="000000"/>
                </a:solidFill>
                <a:latin typeface="微软雅黑" panose="020B0503020204020204" pitchFamily="34" charset="-122"/>
                <a:ea typeface="微软雅黑" panose="020B0503020204020204" pitchFamily="34" charset="-122"/>
              </a:rPr>
            </a:br>
            <a:endParaRPr lang="zh-CN" altLang="en-US" sz="3200"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blinds(horizontal)">
                                      <p:cBhvr>
                                        <p:cTn id="7" dur="5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6386" name="Rectangle 2"/>
          <p:cNvSpPr>
            <a:spLocks noChangeArrowheads="1"/>
          </p:cNvSpPr>
          <p:nvPr/>
        </p:nvSpPr>
        <p:spPr bwMode="auto">
          <a:xfrm>
            <a:off x="0" y="1643063"/>
            <a:ext cx="8570913" cy="528638"/>
          </a:xfrm>
          <a:prstGeom prst="rect">
            <a:avLst/>
          </a:prstGeom>
          <a:solidFill>
            <a:schemeClr val="bg1">
              <a:alpha val="20000"/>
            </a:schemeClr>
          </a:solidFill>
          <a:ln w="9525" cmpd="sng">
            <a:solidFill>
              <a:srgbClr val="0000FF"/>
            </a:solidFill>
            <a:prstDash val="dashDot"/>
            <a:miter lim="800000"/>
          </a:ln>
          <a:effectLst/>
        </p:spPr>
        <p:txBody>
          <a:bodyPr>
            <a:spAutoFit/>
          </a:body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zh-CN"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mn-cs"/>
              </a:rPr>
              <a:t>  </a:t>
            </a:r>
            <a:r>
              <a:rPr kumimoji="0" lang="zh-CN"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微软雅黑" panose="020B0503020204020204" pitchFamily="34" charset="-122"/>
                <a:ea typeface="微软雅黑" panose="020B0503020204020204" pitchFamily="34" charset="-122"/>
                <a:cs typeface="+mn-cs"/>
              </a:rPr>
              <a:t>春秋以来儒家思想形成过程及地位变化情况？</a:t>
            </a:r>
            <a:endParaRPr kumimoji="0" lang="zh-CN" sz="2800" b="1"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endParaRPr>
          </a:p>
        </p:txBody>
      </p:sp>
      <p:grpSp>
        <p:nvGrpSpPr>
          <p:cNvPr id="26627" name="Group 3"/>
          <p:cNvGrpSpPr/>
          <p:nvPr/>
        </p:nvGrpSpPr>
        <p:grpSpPr>
          <a:xfrm>
            <a:off x="365125" y="3141663"/>
            <a:ext cx="4035425" cy="2160587"/>
            <a:chOff x="0" y="0"/>
            <a:chExt cx="2541" cy="1361"/>
          </a:xfrm>
        </p:grpSpPr>
        <p:sp>
          <p:nvSpPr>
            <p:cNvPr id="26648" name="Line 4"/>
            <p:cNvSpPr/>
            <p:nvPr/>
          </p:nvSpPr>
          <p:spPr>
            <a:xfrm>
              <a:off x="0" y="1134"/>
              <a:ext cx="2541" cy="0"/>
            </a:xfrm>
            <a:prstGeom prst="line">
              <a:avLst/>
            </a:prstGeom>
            <a:ln w="28575" cap="flat" cmpd="sng">
              <a:solidFill>
                <a:srgbClr val="008000"/>
              </a:solidFill>
              <a:prstDash val="solid"/>
              <a:headEnd type="none" w="med" len="med"/>
              <a:tailEnd type="none" w="med" len="med"/>
            </a:ln>
          </p:spPr>
        </p:sp>
        <p:sp>
          <p:nvSpPr>
            <p:cNvPr id="26649" name="Line 5"/>
            <p:cNvSpPr/>
            <p:nvPr/>
          </p:nvSpPr>
          <p:spPr>
            <a:xfrm flipV="1">
              <a:off x="0" y="0"/>
              <a:ext cx="0" cy="1134"/>
            </a:xfrm>
            <a:prstGeom prst="line">
              <a:avLst/>
            </a:prstGeom>
            <a:ln w="28575" cap="flat" cmpd="sng">
              <a:solidFill>
                <a:srgbClr val="008000"/>
              </a:solidFill>
              <a:prstDash val="solid"/>
              <a:headEnd type="none" w="med" len="med"/>
              <a:tailEnd type="stealth" w="lg" len="lg"/>
            </a:ln>
          </p:spPr>
        </p:sp>
        <p:sp>
          <p:nvSpPr>
            <p:cNvPr id="26650" name="WordArt 6"/>
            <p:cNvSpPr/>
            <p:nvPr/>
          </p:nvSpPr>
          <p:spPr>
            <a:xfrm>
              <a:off x="91" y="1169"/>
              <a:ext cx="384" cy="192"/>
            </a:xfrm>
            <a:prstGeom prst="rect">
              <a:avLst/>
            </a:prstGeom>
          </p:spPr>
          <p:txBody>
            <a:bodyPr wrap="none" fromWordArt="1">
              <a:prstTxWarp prst="textPlain">
                <a:avLst>
                  <a:gd name="adj" fmla="val 50000"/>
                </a:avLst>
              </a:prstTxWarp>
              <a:normAutofit/>
            </a:bodyPr>
            <a:p>
              <a:pPr algn="ctr"/>
              <a:r>
                <a:rPr lang="zh-CN" altLang="en-US" sz="2400" b="1">
                  <a:solidFill>
                    <a:srgbClr val="000000"/>
                  </a:solidFill>
                  <a:latin typeface="华文中宋" panose="02010600040101010101" pitchFamily="2" charset="-122"/>
                  <a:ea typeface="华文中宋" panose="02010600040101010101" pitchFamily="2" charset="-122"/>
                </a:rPr>
                <a:t>春秋</a:t>
              </a:r>
              <a:endParaRPr lang="zh-CN" altLang="en-US" sz="2400" b="1">
                <a:solidFill>
                  <a:srgbClr val="000000"/>
                </a:solidFill>
                <a:latin typeface="华文中宋" panose="02010600040101010101" pitchFamily="2" charset="-122"/>
                <a:ea typeface="华文中宋" panose="02010600040101010101" pitchFamily="2" charset="-122"/>
              </a:endParaRPr>
            </a:p>
          </p:txBody>
        </p:sp>
        <p:sp>
          <p:nvSpPr>
            <p:cNvPr id="26651" name="WordArt 7"/>
            <p:cNvSpPr/>
            <p:nvPr/>
          </p:nvSpPr>
          <p:spPr>
            <a:xfrm>
              <a:off x="680" y="1169"/>
              <a:ext cx="384" cy="192"/>
            </a:xfrm>
            <a:prstGeom prst="rect">
              <a:avLst/>
            </a:prstGeom>
          </p:spPr>
          <p:txBody>
            <a:bodyPr wrap="none" fromWordArt="1">
              <a:prstTxWarp prst="textPlain">
                <a:avLst>
                  <a:gd name="adj" fmla="val 50000"/>
                </a:avLst>
              </a:prstTxWarp>
              <a:normAutofit/>
            </a:bodyPr>
            <a:p>
              <a:pPr algn="ctr"/>
              <a:r>
                <a:rPr lang="zh-CN" altLang="en-US" sz="2400" b="1">
                  <a:solidFill>
                    <a:srgbClr val="000000"/>
                  </a:solidFill>
                  <a:latin typeface="华文中宋" panose="02010600040101010101" pitchFamily="2" charset="-122"/>
                  <a:ea typeface="华文中宋" panose="02010600040101010101" pitchFamily="2" charset="-122"/>
                </a:rPr>
                <a:t>战国</a:t>
              </a:r>
              <a:endParaRPr lang="zh-CN" altLang="en-US" sz="2400" b="1">
                <a:solidFill>
                  <a:srgbClr val="000000"/>
                </a:solidFill>
                <a:latin typeface="华文中宋" panose="02010600040101010101" pitchFamily="2" charset="-122"/>
                <a:ea typeface="华文中宋" panose="02010600040101010101" pitchFamily="2" charset="-122"/>
              </a:endParaRPr>
            </a:p>
          </p:txBody>
        </p:sp>
        <p:sp>
          <p:nvSpPr>
            <p:cNvPr id="26652" name="WordArt 8"/>
            <p:cNvSpPr/>
            <p:nvPr/>
          </p:nvSpPr>
          <p:spPr>
            <a:xfrm>
              <a:off x="1316" y="1169"/>
              <a:ext cx="384" cy="192"/>
            </a:xfrm>
            <a:prstGeom prst="rect">
              <a:avLst/>
            </a:prstGeom>
          </p:spPr>
          <p:txBody>
            <a:bodyPr wrap="none" fromWordArt="1">
              <a:prstTxWarp prst="textPlain">
                <a:avLst>
                  <a:gd name="adj" fmla="val 50000"/>
                </a:avLst>
              </a:prstTxWarp>
              <a:normAutofit/>
            </a:bodyPr>
            <a:p>
              <a:pPr algn="ctr"/>
              <a:r>
                <a:rPr lang="zh-CN" altLang="en-US" sz="2400" b="1">
                  <a:solidFill>
                    <a:srgbClr val="000000"/>
                  </a:solidFill>
                  <a:latin typeface="华文中宋" panose="02010600040101010101" pitchFamily="2" charset="-122"/>
                  <a:ea typeface="华文中宋" panose="02010600040101010101" pitchFamily="2" charset="-122"/>
                </a:rPr>
                <a:t>秦朝</a:t>
              </a:r>
              <a:endParaRPr lang="zh-CN" altLang="en-US" sz="2400" b="1">
                <a:solidFill>
                  <a:srgbClr val="000000"/>
                </a:solidFill>
                <a:latin typeface="华文中宋" panose="02010600040101010101" pitchFamily="2" charset="-122"/>
                <a:ea typeface="华文中宋" panose="02010600040101010101" pitchFamily="2" charset="-122"/>
              </a:endParaRPr>
            </a:p>
          </p:txBody>
        </p:sp>
        <p:sp>
          <p:nvSpPr>
            <p:cNvPr id="26653" name="WordArt 9"/>
            <p:cNvSpPr/>
            <p:nvPr/>
          </p:nvSpPr>
          <p:spPr>
            <a:xfrm>
              <a:off x="2020" y="1169"/>
              <a:ext cx="384" cy="192"/>
            </a:xfrm>
            <a:prstGeom prst="rect">
              <a:avLst/>
            </a:prstGeom>
          </p:spPr>
          <p:txBody>
            <a:bodyPr wrap="none" fromWordArt="1">
              <a:prstTxWarp prst="textPlain">
                <a:avLst>
                  <a:gd name="adj" fmla="val 50000"/>
                </a:avLst>
              </a:prstTxWarp>
              <a:normAutofit/>
            </a:bodyPr>
            <a:p>
              <a:pPr algn="ctr"/>
              <a:r>
                <a:rPr lang="zh-CN" altLang="en-US" sz="2400" b="1">
                  <a:solidFill>
                    <a:srgbClr val="000000"/>
                  </a:solidFill>
                  <a:latin typeface="华文中宋" panose="02010600040101010101" pitchFamily="2" charset="-122"/>
                  <a:ea typeface="华文中宋" panose="02010600040101010101" pitchFamily="2" charset="-122"/>
                </a:rPr>
                <a:t>西汉</a:t>
              </a:r>
              <a:endParaRPr lang="zh-CN" altLang="en-US" sz="2400" b="1">
                <a:solidFill>
                  <a:srgbClr val="000000"/>
                </a:solidFill>
                <a:latin typeface="华文中宋" panose="02010600040101010101" pitchFamily="2" charset="-122"/>
                <a:ea typeface="华文中宋" panose="02010600040101010101" pitchFamily="2" charset="-122"/>
              </a:endParaRPr>
            </a:p>
          </p:txBody>
        </p:sp>
        <p:sp>
          <p:nvSpPr>
            <p:cNvPr id="26654" name="Line 10"/>
            <p:cNvSpPr/>
            <p:nvPr/>
          </p:nvSpPr>
          <p:spPr>
            <a:xfrm flipV="1">
              <a:off x="0" y="635"/>
              <a:ext cx="907" cy="499"/>
            </a:xfrm>
            <a:prstGeom prst="line">
              <a:avLst/>
            </a:prstGeom>
            <a:ln w="28575" cap="flat" cmpd="sng">
              <a:solidFill>
                <a:srgbClr val="0033CC"/>
              </a:solidFill>
              <a:prstDash val="solid"/>
              <a:headEnd type="none" w="med" len="med"/>
              <a:tailEnd type="none" w="med" len="med"/>
            </a:ln>
          </p:spPr>
        </p:sp>
        <p:sp>
          <p:nvSpPr>
            <p:cNvPr id="26655" name="Line 11"/>
            <p:cNvSpPr/>
            <p:nvPr/>
          </p:nvSpPr>
          <p:spPr>
            <a:xfrm>
              <a:off x="907" y="635"/>
              <a:ext cx="635" cy="272"/>
            </a:xfrm>
            <a:prstGeom prst="line">
              <a:avLst/>
            </a:prstGeom>
            <a:ln w="28575" cap="flat" cmpd="sng">
              <a:solidFill>
                <a:srgbClr val="0033CC"/>
              </a:solidFill>
              <a:prstDash val="solid"/>
              <a:headEnd type="none" w="med" len="med"/>
              <a:tailEnd type="none" w="med" len="med"/>
            </a:ln>
          </p:spPr>
        </p:sp>
        <p:sp>
          <p:nvSpPr>
            <p:cNvPr id="26656" name="Line 12"/>
            <p:cNvSpPr/>
            <p:nvPr/>
          </p:nvSpPr>
          <p:spPr>
            <a:xfrm flipV="1">
              <a:off x="1542" y="227"/>
              <a:ext cx="726" cy="680"/>
            </a:xfrm>
            <a:prstGeom prst="line">
              <a:avLst/>
            </a:prstGeom>
            <a:ln w="28575" cap="flat" cmpd="sng">
              <a:solidFill>
                <a:srgbClr val="0033CC"/>
              </a:solidFill>
              <a:prstDash val="solid"/>
              <a:headEnd type="none" w="med" len="med"/>
              <a:tailEnd type="none" w="med" len="med"/>
            </a:ln>
          </p:spPr>
        </p:sp>
      </p:grpSp>
      <p:sp>
        <p:nvSpPr>
          <p:cNvPr id="26628" name="WordArt 13"/>
          <p:cNvSpPr/>
          <p:nvPr/>
        </p:nvSpPr>
        <p:spPr>
          <a:xfrm>
            <a:off x="427038" y="4221163"/>
            <a:ext cx="611187" cy="376237"/>
          </a:xfrm>
          <a:prstGeom prst="rect">
            <a:avLst/>
          </a:prstGeom>
        </p:spPr>
        <p:txBody>
          <a:bodyPr wrap="none" fromWordArt="1">
            <a:prstTxWarp prst="textPlain">
              <a:avLst>
                <a:gd name="adj" fmla="val 50000"/>
              </a:avLst>
            </a:prstTxWarp>
            <a:normAutofit/>
          </a:bodyPr>
          <a:p>
            <a:pPr algn="ctr" eaLnBrk="0" hangingPunct="0"/>
            <a:r>
              <a:rPr lang="zh-CN" altLang="en-US" sz="2400" b="1">
                <a:solidFill>
                  <a:srgbClr val="000000"/>
                </a:solidFill>
                <a:latin typeface="华文中宋" panose="02010600040101010101" pitchFamily="2" charset="-122"/>
                <a:ea typeface="华文中宋" panose="02010600040101010101" pitchFamily="2" charset="-122"/>
              </a:rPr>
              <a:t>产生</a:t>
            </a:r>
            <a:endParaRPr lang="zh-CN" altLang="en-US" sz="2400" b="1">
              <a:solidFill>
                <a:srgbClr val="000000"/>
              </a:solidFill>
              <a:latin typeface="华文中宋" panose="02010600040101010101" pitchFamily="2" charset="-122"/>
              <a:ea typeface="华文中宋" panose="02010600040101010101" pitchFamily="2" charset="-122"/>
            </a:endParaRPr>
          </a:p>
        </p:txBody>
      </p:sp>
      <p:sp>
        <p:nvSpPr>
          <p:cNvPr id="26629" name="WordArt 14"/>
          <p:cNvSpPr/>
          <p:nvPr/>
        </p:nvSpPr>
        <p:spPr>
          <a:xfrm>
            <a:off x="2193925" y="4005263"/>
            <a:ext cx="611188" cy="304800"/>
          </a:xfrm>
          <a:prstGeom prst="rect">
            <a:avLst/>
          </a:prstGeom>
        </p:spPr>
        <p:txBody>
          <a:bodyPr wrap="none" fromWordArt="1">
            <a:prstTxWarp prst="textPlain">
              <a:avLst>
                <a:gd name="adj" fmla="val 50000"/>
              </a:avLst>
            </a:prstTxWarp>
            <a:normAutofit/>
          </a:bodyPr>
          <a:p>
            <a:pPr algn="ctr" eaLnBrk="0" hangingPunct="0"/>
            <a:r>
              <a:rPr lang="zh-CN" altLang="en-US" sz="2400" b="1">
                <a:solidFill>
                  <a:srgbClr val="000000"/>
                </a:solidFill>
                <a:latin typeface="华文中宋" panose="02010600040101010101" pitchFamily="2" charset="-122"/>
                <a:ea typeface="华文中宋" panose="02010600040101010101" pitchFamily="2" charset="-122"/>
              </a:rPr>
              <a:t>重创</a:t>
            </a:r>
            <a:endParaRPr lang="zh-CN" altLang="en-US" sz="2400" b="1">
              <a:solidFill>
                <a:srgbClr val="000000"/>
              </a:solidFill>
              <a:latin typeface="华文中宋" panose="02010600040101010101" pitchFamily="2" charset="-122"/>
              <a:ea typeface="华文中宋" panose="02010600040101010101" pitchFamily="2" charset="-122"/>
            </a:endParaRPr>
          </a:p>
        </p:txBody>
      </p:sp>
      <p:sp>
        <p:nvSpPr>
          <p:cNvPr id="26630" name="WordArt 15"/>
          <p:cNvSpPr/>
          <p:nvPr/>
        </p:nvSpPr>
        <p:spPr>
          <a:xfrm>
            <a:off x="3230563" y="3286125"/>
            <a:ext cx="609600" cy="304800"/>
          </a:xfrm>
          <a:prstGeom prst="rect">
            <a:avLst/>
          </a:prstGeom>
        </p:spPr>
        <p:txBody>
          <a:bodyPr wrap="none" fromWordArt="1">
            <a:prstTxWarp prst="textPlain">
              <a:avLst>
                <a:gd name="adj" fmla="val 50000"/>
              </a:avLst>
            </a:prstTxWarp>
            <a:normAutofit/>
          </a:bodyPr>
          <a:p>
            <a:pPr algn="ctr" eaLnBrk="0" hangingPunct="0"/>
            <a:r>
              <a:rPr lang="zh-CN" altLang="en-US" sz="2400" b="1">
                <a:solidFill>
                  <a:srgbClr val="000000"/>
                </a:solidFill>
                <a:latin typeface="华文中宋" panose="02010600040101010101" pitchFamily="2" charset="-122"/>
                <a:ea typeface="华文中宋" panose="02010600040101010101" pitchFamily="2" charset="-122"/>
              </a:rPr>
              <a:t>正统</a:t>
            </a:r>
            <a:endParaRPr lang="zh-CN" altLang="en-US" sz="2400" b="1">
              <a:solidFill>
                <a:srgbClr val="000000"/>
              </a:solidFill>
              <a:latin typeface="华文中宋" panose="02010600040101010101" pitchFamily="2" charset="-122"/>
              <a:ea typeface="华文中宋" panose="02010600040101010101" pitchFamily="2" charset="-122"/>
            </a:endParaRPr>
          </a:p>
        </p:txBody>
      </p:sp>
      <p:sp>
        <p:nvSpPr>
          <p:cNvPr id="26631" name="WordArt 16"/>
          <p:cNvSpPr/>
          <p:nvPr/>
        </p:nvSpPr>
        <p:spPr>
          <a:xfrm>
            <a:off x="1098550" y="3933825"/>
            <a:ext cx="609600" cy="304800"/>
          </a:xfrm>
          <a:prstGeom prst="rect">
            <a:avLst/>
          </a:prstGeom>
        </p:spPr>
        <p:txBody>
          <a:bodyPr wrap="none" fromWordArt="1">
            <a:prstTxWarp prst="textPlain">
              <a:avLst>
                <a:gd name="adj" fmla="val 50000"/>
              </a:avLst>
            </a:prstTxWarp>
            <a:normAutofit/>
          </a:bodyPr>
          <a:p>
            <a:pPr algn="ctr" eaLnBrk="0" hangingPunct="0"/>
            <a:r>
              <a:rPr lang="zh-CN" altLang="en-US" sz="2400" b="1">
                <a:solidFill>
                  <a:srgbClr val="000000"/>
                </a:solidFill>
                <a:latin typeface="华文中宋" panose="02010600040101010101" pitchFamily="2" charset="-122"/>
                <a:ea typeface="华文中宋" panose="02010600040101010101" pitchFamily="2" charset="-122"/>
              </a:rPr>
              <a:t>发展</a:t>
            </a:r>
            <a:endParaRPr lang="zh-CN" altLang="en-US" sz="2400" b="1">
              <a:solidFill>
                <a:srgbClr val="000000"/>
              </a:solidFill>
              <a:latin typeface="华文中宋" panose="02010600040101010101" pitchFamily="2" charset="-122"/>
              <a:ea typeface="华文中宋" panose="02010600040101010101" pitchFamily="2" charset="-122"/>
            </a:endParaRPr>
          </a:p>
        </p:txBody>
      </p:sp>
      <p:sp>
        <p:nvSpPr>
          <p:cNvPr id="26632" name="未知"/>
          <p:cNvSpPr/>
          <p:nvPr/>
        </p:nvSpPr>
        <p:spPr>
          <a:xfrm>
            <a:off x="4329113" y="4941888"/>
            <a:ext cx="4267200" cy="0"/>
          </a:xfrm>
          <a:custGeom>
            <a:avLst/>
            <a:gdLst>
              <a:gd name="txL" fmla="*/ 0 w 21600"/>
              <a:gd name="txT" fmla="*/ 0 h 21600"/>
              <a:gd name="txR" fmla="*/ 21600 w 21600"/>
              <a:gd name="txB" fmla="*/ 0 h 21600"/>
            </a:gdLst>
            <a:ahLst/>
            <a:cxnLst>
              <a:cxn ang="0">
                <a:pos x="0" y="0"/>
              </a:cxn>
              <a:cxn ang="0">
                <a:pos x="2147483647" y="0"/>
              </a:cxn>
              <a:cxn ang="0">
                <a:pos x="2147483647" y="0"/>
              </a:cxn>
            </a:cxnLst>
            <a:rect l="txL" t="txT" r="txR" b="txB"/>
            <a:pathLst>
              <a:path w="21600" h="21600">
                <a:moveTo>
                  <a:pt x="0" y="0"/>
                </a:moveTo>
                <a:lnTo>
                  <a:pt x="710" y="0"/>
                </a:lnTo>
                <a:lnTo>
                  <a:pt x="21600" y="21600"/>
                </a:lnTo>
              </a:path>
            </a:pathLst>
          </a:custGeom>
          <a:solidFill>
            <a:srgbClr val="008000"/>
          </a:solidFill>
          <a:ln w="25400" cap="flat" cmpd="sng">
            <a:solidFill>
              <a:srgbClr val="008000"/>
            </a:solidFill>
            <a:prstDash val="solid"/>
            <a:round/>
            <a:headEnd type="none" w="med" len="med"/>
            <a:tailEnd type="arrow" w="med" len="med"/>
          </a:ln>
        </p:spPr>
        <p:txBody>
          <a:bodyPr/>
          <a:p>
            <a:pPr lvl="0" eaLnBrk="1" hangingPunct="1"/>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26633" name="Text Box 18"/>
          <p:cNvSpPr txBox="1"/>
          <p:nvPr/>
        </p:nvSpPr>
        <p:spPr>
          <a:xfrm>
            <a:off x="4572000" y="5013325"/>
            <a:ext cx="184150" cy="461963"/>
          </a:xfrm>
          <a:prstGeom prst="rect">
            <a:avLst/>
          </a:prstGeom>
          <a:noFill/>
          <a:ln w="9525">
            <a:noFill/>
          </a:ln>
        </p:spPr>
        <p:txBody>
          <a:bodyPr wrap="none">
            <a:spAutoFit/>
          </a:bodyPr>
          <a:p>
            <a:pPr lvl="0" eaLnBrk="1" hangingPunct="1"/>
            <a:endParaRPr lang="zh-CN" altLang="zh-CN" sz="2400" b="1" dirty="0">
              <a:solidFill>
                <a:srgbClr val="000000"/>
              </a:solidFill>
              <a:latin typeface="华文中宋" panose="02010600040101010101" pitchFamily="2" charset="-122"/>
              <a:ea typeface="华文中宋" panose="02010600040101010101" pitchFamily="2" charset="-122"/>
            </a:endParaRPr>
          </a:p>
        </p:txBody>
      </p:sp>
      <p:sp>
        <p:nvSpPr>
          <p:cNvPr id="26634" name="Text Box 19"/>
          <p:cNvSpPr txBox="1"/>
          <p:nvPr/>
        </p:nvSpPr>
        <p:spPr>
          <a:xfrm>
            <a:off x="4206875" y="4941888"/>
            <a:ext cx="731838" cy="830262"/>
          </a:xfrm>
          <a:prstGeom prst="rect">
            <a:avLst/>
          </a:prstGeom>
          <a:noFill/>
          <a:ln w="9525">
            <a:noFill/>
          </a:ln>
        </p:spPr>
        <p:txBody>
          <a:bodyPr>
            <a:spAutoFit/>
          </a:bodyPr>
          <a:p>
            <a:pPr lvl="0" eaLnBrk="1" hangingPunct="1"/>
            <a:r>
              <a:rPr lang="zh-CN" altLang="en-US" sz="2400" b="1" dirty="0">
                <a:solidFill>
                  <a:srgbClr val="000000"/>
                </a:solidFill>
                <a:latin typeface="华文中宋" panose="02010600040101010101" pitchFamily="2" charset="-122"/>
                <a:ea typeface="华文中宋" panose="02010600040101010101" pitchFamily="2" charset="-122"/>
              </a:rPr>
              <a:t>魏晋</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26635" name="Text Box 20"/>
          <p:cNvSpPr txBox="1"/>
          <p:nvPr/>
        </p:nvSpPr>
        <p:spPr>
          <a:xfrm>
            <a:off x="4816475" y="4941888"/>
            <a:ext cx="671513" cy="830262"/>
          </a:xfrm>
          <a:prstGeom prst="rect">
            <a:avLst/>
          </a:prstGeom>
          <a:noFill/>
          <a:ln w="9525">
            <a:noFill/>
          </a:ln>
        </p:spPr>
        <p:txBody>
          <a:bodyPr>
            <a:spAutoFit/>
          </a:bodyPr>
          <a:p>
            <a:pPr lvl="0" eaLnBrk="1" hangingPunct="1"/>
            <a:r>
              <a:rPr lang="zh-CN" altLang="en-US" sz="2400" b="1" dirty="0">
                <a:solidFill>
                  <a:srgbClr val="000000"/>
                </a:solidFill>
                <a:latin typeface="华文中宋" panose="02010600040101010101" pitchFamily="2" charset="-122"/>
                <a:ea typeface="华文中宋" panose="02010600040101010101" pitchFamily="2" charset="-122"/>
              </a:rPr>
              <a:t>隋唐</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26636" name="Line 21"/>
          <p:cNvSpPr/>
          <p:nvPr/>
        </p:nvSpPr>
        <p:spPr>
          <a:xfrm>
            <a:off x="3962400" y="3502025"/>
            <a:ext cx="1706880" cy="736600"/>
          </a:xfrm>
          <a:prstGeom prst="line">
            <a:avLst/>
          </a:prstGeom>
          <a:ln w="9525" cap="flat" cmpd="sng">
            <a:solidFill>
              <a:schemeClr val="tx1"/>
            </a:solidFill>
            <a:prstDash val="solid"/>
            <a:headEnd type="none" w="med" len="med"/>
            <a:tailEnd type="none" w="med" len="med"/>
          </a:ln>
        </p:spPr>
      </p:sp>
      <p:sp>
        <p:nvSpPr>
          <p:cNvPr id="26637" name="Line 22"/>
          <p:cNvSpPr/>
          <p:nvPr/>
        </p:nvSpPr>
        <p:spPr>
          <a:xfrm flipV="1">
            <a:off x="5669280" y="3213100"/>
            <a:ext cx="1096645" cy="935990"/>
          </a:xfrm>
          <a:prstGeom prst="line">
            <a:avLst/>
          </a:prstGeom>
          <a:ln w="28575" cap="flat" cmpd="sng">
            <a:solidFill>
              <a:srgbClr val="0000FF"/>
            </a:solidFill>
            <a:prstDash val="solid"/>
            <a:headEnd type="none" w="med" len="med"/>
            <a:tailEnd type="none" w="med" len="med"/>
          </a:ln>
        </p:spPr>
      </p:sp>
      <p:sp>
        <p:nvSpPr>
          <p:cNvPr id="26638" name="Text Box 23"/>
          <p:cNvSpPr txBox="1"/>
          <p:nvPr/>
        </p:nvSpPr>
        <p:spPr>
          <a:xfrm>
            <a:off x="5487988" y="4941888"/>
            <a:ext cx="669925" cy="830262"/>
          </a:xfrm>
          <a:prstGeom prst="rect">
            <a:avLst/>
          </a:prstGeom>
          <a:noFill/>
          <a:ln w="9525">
            <a:noFill/>
          </a:ln>
        </p:spPr>
        <p:txBody>
          <a:bodyPr>
            <a:spAutoFit/>
          </a:bodyPr>
          <a:p>
            <a:pPr lvl="0" eaLnBrk="1" hangingPunct="1"/>
            <a:r>
              <a:rPr lang="zh-CN" altLang="en-US" sz="2400" b="1" dirty="0">
                <a:solidFill>
                  <a:srgbClr val="000000"/>
                </a:solidFill>
                <a:latin typeface="华文中宋" panose="02010600040101010101" pitchFamily="2" charset="-122"/>
                <a:ea typeface="华文中宋" panose="02010600040101010101" pitchFamily="2" charset="-122"/>
              </a:rPr>
              <a:t>宋朝</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26639" name="Text Box 24"/>
          <p:cNvSpPr txBox="1"/>
          <p:nvPr/>
        </p:nvSpPr>
        <p:spPr>
          <a:xfrm>
            <a:off x="6400800" y="4941888"/>
            <a:ext cx="671513" cy="830262"/>
          </a:xfrm>
          <a:prstGeom prst="rect">
            <a:avLst/>
          </a:prstGeom>
          <a:noFill/>
          <a:ln w="9525">
            <a:noFill/>
          </a:ln>
        </p:spPr>
        <p:txBody>
          <a:bodyPr>
            <a:spAutoFit/>
          </a:bodyPr>
          <a:p>
            <a:pPr lvl="0" eaLnBrk="1" hangingPunct="1"/>
            <a:r>
              <a:rPr lang="zh-CN" altLang="en-US" sz="2400" b="1" dirty="0">
                <a:solidFill>
                  <a:srgbClr val="000000"/>
                </a:solidFill>
                <a:latin typeface="华文中宋" panose="02010600040101010101" pitchFamily="2" charset="-122"/>
                <a:ea typeface="华文中宋" panose="02010600040101010101" pitchFamily="2" charset="-122"/>
              </a:rPr>
              <a:t>元朝</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26640" name="Text Box 25"/>
          <p:cNvSpPr txBox="1"/>
          <p:nvPr/>
        </p:nvSpPr>
        <p:spPr>
          <a:xfrm>
            <a:off x="7316788" y="4941888"/>
            <a:ext cx="668337" cy="830262"/>
          </a:xfrm>
          <a:prstGeom prst="rect">
            <a:avLst/>
          </a:prstGeom>
          <a:noFill/>
          <a:ln w="9525">
            <a:noFill/>
          </a:ln>
        </p:spPr>
        <p:txBody>
          <a:bodyPr>
            <a:spAutoFit/>
          </a:bodyPr>
          <a:p>
            <a:pPr lvl="0" eaLnBrk="1" hangingPunct="1"/>
            <a:r>
              <a:rPr lang="zh-CN" altLang="en-US" sz="2400" b="1" dirty="0">
                <a:solidFill>
                  <a:srgbClr val="000000"/>
                </a:solidFill>
                <a:latin typeface="华文中宋" panose="02010600040101010101" pitchFamily="2" charset="-122"/>
                <a:ea typeface="华文中宋" panose="02010600040101010101" pitchFamily="2" charset="-122"/>
              </a:rPr>
              <a:t>明清</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26641" name="Line 26"/>
          <p:cNvSpPr/>
          <p:nvPr/>
        </p:nvSpPr>
        <p:spPr>
          <a:xfrm>
            <a:off x="6765925" y="3213100"/>
            <a:ext cx="1158875" cy="1588"/>
          </a:xfrm>
          <a:prstGeom prst="line">
            <a:avLst/>
          </a:prstGeom>
          <a:ln w="28575" cap="flat" cmpd="sng">
            <a:solidFill>
              <a:srgbClr val="0000FF"/>
            </a:solidFill>
            <a:prstDash val="solid"/>
            <a:headEnd type="none" w="med" len="med"/>
            <a:tailEnd type="none" w="med" len="med"/>
          </a:ln>
        </p:spPr>
      </p:sp>
      <p:sp>
        <p:nvSpPr>
          <p:cNvPr id="26642" name="Line 27"/>
          <p:cNvSpPr/>
          <p:nvPr/>
        </p:nvSpPr>
        <p:spPr>
          <a:xfrm>
            <a:off x="7924800" y="3213100"/>
            <a:ext cx="609600" cy="1296988"/>
          </a:xfrm>
          <a:prstGeom prst="line">
            <a:avLst/>
          </a:prstGeom>
          <a:ln w="28575" cap="flat" cmpd="sng">
            <a:solidFill>
              <a:srgbClr val="0000FF"/>
            </a:solidFill>
            <a:prstDash val="solid"/>
            <a:headEnd type="none" w="med" len="med"/>
            <a:tailEnd type="none" w="med" len="med"/>
          </a:ln>
        </p:spPr>
      </p:sp>
      <p:sp>
        <p:nvSpPr>
          <p:cNvPr id="16412" name="Text Box 28"/>
          <p:cNvSpPr txBox="1"/>
          <p:nvPr/>
        </p:nvSpPr>
        <p:spPr>
          <a:xfrm rot="2100000">
            <a:off x="3962400" y="3459163"/>
            <a:ext cx="2011363" cy="831850"/>
          </a:xfrm>
          <a:prstGeom prst="rect">
            <a:avLst/>
          </a:prstGeom>
          <a:noFill/>
          <a:ln w="28575">
            <a:noFill/>
          </a:ln>
        </p:spPr>
        <p:txBody>
          <a:bodyPr>
            <a:spAutoFit/>
          </a:bodyPr>
          <a:p>
            <a:pPr lvl="0" eaLnBrk="1" hangingPunct="1"/>
            <a:r>
              <a:rPr lang="zh-CN" altLang="en-US" sz="2400" b="1" dirty="0">
                <a:solidFill>
                  <a:srgbClr val="000000"/>
                </a:solidFill>
                <a:latin typeface="华文中宋" panose="02010600040101010101" pitchFamily="2" charset="-122"/>
                <a:ea typeface="华文中宋" panose="02010600040101010101" pitchFamily="2" charset="-122"/>
              </a:rPr>
              <a:t>受到佛道教挑战</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16413" name="Text Box 29"/>
          <p:cNvSpPr txBox="1"/>
          <p:nvPr/>
        </p:nvSpPr>
        <p:spPr>
          <a:xfrm>
            <a:off x="5059363" y="2925763"/>
            <a:ext cx="2041525" cy="461962"/>
          </a:xfrm>
          <a:prstGeom prst="rect">
            <a:avLst/>
          </a:prstGeom>
          <a:noFill/>
          <a:ln w="9525">
            <a:noFill/>
          </a:ln>
        </p:spPr>
        <p:txBody>
          <a:bodyPr wrap="none">
            <a:spAutoFit/>
          </a:bodyPr>
          <a:p>
            <a:pPr lvl="0" eaLnBrk="1" hangingPunct="1"/>
            <a:r>
              <a:rPr lang="zh-CN" altLang="en-US" sz="2400" b="1" dirty="0">
                <a:solidFill>
                  <a:srgbClr val="000000"/>
                </a:solidFill>
                <a:latin typeface="华文中宋" panose="02010600040101010101" pitchFamily="2" charset="-122"/>
                <a:ea typeface="华文中宋" panose="02010600040101010101" pitchFamily="2" charset="-122"/>
              </a:rPr>
              <a:t>转型（理学）</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16414" name="Text Box 30"/>
          <p:cNvSpPr txBox="1"/>
          <p:nvPr/>
        </p:nvSpPr>
        <p:spPr>
          <a:xfrm>
            <a:off x="6765925" y="2636838"/>
            <a:ext cx="1422400" cy="461962"/>
          </a:xfrm>
          <a:prstGeom prst="rect">
            <a:avLst/>
          </a:prstGeom>
          <a:noFill/>
          <a:ln w="9525">
            <a:noFill/>
          </a:ln>
        </p:spPr>
        <p:txBody>
          <a:bodyPr wrap="none">
            <a:spAutoFit/>
          </a:bodyPr>
          <a:p>
            <a:pPr lvl="0" eaLnBrk="1" hangingPunct="1"/>
            <a:r>
              <a:rPr lang="zh-CN" altLang="en-US" sz="2400" b="1" dirty="0">
                <a:solidFill>
                  <a:srgbClr val="000000"/>
                </a:solidFill>
                <a:latin typeface="华文中宋" panose="02010600040101010101" pitchFamily="2" charset="-122"/>
                <a:ea typeface="华文中宋" panose="02010600040101010101" pitchFamily="2" charset="-122"/>
              </a:rPr>
              <a:t>官方哲学</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16415" name="Text Box 31"/>
          <p:cNvSpPr txBox="1"/>
          <p:nvPr/>
        </p:nvSpPr>
        <p:spPr>
          <a:xfrm rot="3180000">
            <a:off x="7834313" y="3467100"/>
            <a:ext cx="1420812" cy="461963"/>
          </a:xfrm>
          <a:prstGeom prst="rect">
            <a:avLst/>
          </a:prstGeom>
          <a:noFill/>
          <a:ln w="9525">
            <a:noFill/>
          </a:ln>
        </p:spPr>
        <p:txBody>
          <a:bodyPr wrap="none">
            <a:spAutoFit/>
          </a:bodyPr>
          <a:p>
            <a:pPr lvl="0" eaLnBrk="1" hangingPunct="1"/>
            <a:r>
              <a:rPr lang="zh-CN" altLang="en-US" sz="2400" b="1" dirty="0">
                <a:solidFill>
                  <a:srgbClr val="000000"/>
                </a:solidFill>
                <a:latin typeface="华文中宋" panose="02010600040101010101" pitchFamily="2" charset="-122"/>
                <a:ea typeface="华文中宋" panose="02010600040101010101" pitchFamily="2" charset="-122"/>
              </a:rPr>
              <a:t>批判继承</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32" name="Rectangle 4"/>
          <p:cNvSpPr txBox="1">
            <a:spLocks noRot="1" noChangeArrowheads="1"/>
          </p:cNvSpPr>
          <p:nvPr/>
        </p:nvSpPr>
        <p:spPr bwMode="auto">
          <a:xfrm>
            <a:off x="285750" y="347663"/>
            <a:ext cx="8540750" cy="1295400"/>
          </a:xfrm>
          <a:prstGeom prst="rect">
            <a:avLst/>
          </a:prstGeom>
          <a:noFill/>
          <a:ln w="9525">
            <a:noFill/>
            <a:miter lim="800000"/>
          </a:ln>
        </p:spPr>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3600" b="1"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j-cs"/>
              </a:rPr>
              <a:t>儒家思想的演变</a:t>
            </a:r>
            <a:endParaRPr kumimoji="0" lang="zh-CN" altLang="en-US" sz="3600" b="1"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j-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ntr" presetSubtype="0" accel="100000" fill="hold" nodeType="clickEffect">
                                  <p:stCondLst>
                                    <p:cond delay="0"/>
                                  </p:stCondLst>
                                  <p:childTnLst>
                                    <p:set>
                                      <p:cBhvr>
                                        <p:cTn id="6" dur="1" fill="hold">
                                          <p:stCondLst>
                                            <p:cond delay="0"/>
                                          </p:stCondLst>
                                        </p:cTn>
                                        <p:tgtEl>
                                          <p:spTgt spid="26628"/>
                                        </p:tgtEl>
                                        <p:attrNameLst>
                                          <p:attrName>style.visibility</p:attrName>
                                        </p:attrNameLst>
                                      </p:cBhvr>
                                      <p:to>
                                        <p:strVal val="visible"/>
                                      </p:to>
                                    </p:set>
                                    <p:anim calcmode="lin" valueType="num">
                                      <p:cBhvr>
                                        <p:cTn id="7" dur="500" fill="hold"/>
                                        <p:tgtEl>
                                          <p:spTgt spid="26628"/>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26628"/>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26628"/>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26628"/>
                                        </p:tgtEl>
                                        <p:attrNameLst>
                                          <p:attrName>ppt_y</p:attrName>
                                        </p:attrNameLst>
                                      </p:cBhvr>
                                      <p:tavLst>
                                        <p:tav tm="0">
                                          <p:val>
                                            <p:strVal val="#ppt_y"/>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9" presetClass="entr" presetSubtype="0" accel="100000" fill="hold" nodeType="clickEffect">
                                  <p:stCondLst>
                                    <p:cond delay="0"/>
                                  </p:stCondLst>
                                  <p:childTnLst>
                                    <p:set>
                                      <p:cBhvr>
                                        <p:cTn id="14" dur="1" fill="hold">
                                          <p:stCondLst>
                                            <p:cond delay="0"/>
                                          </p:stCondLst>
                                        </p:cTn>
                                        <p:tgtEl>
                                          <p:spTgt spid="26631"/>
                                        </p:tgtEl>
                                        <p:attrNameLst>
                                          <p:attrName>style.visibility</p:attrName>
                                        </p:attrNameLst>
                                      </p:cBhvr>
                                      <p:to>
                                        <p:strVal val="visible"/>
                                      </p:to>
                                    </p:set>
                                    <p:anim calcmode="lin" valueType="num">
                                      <p:cBhvr>
                                        <p:cTn id="15" dur="500" fill="hold"/>
                                        <p:tgtEl>
                                          <p:spTgt spid="26631"/>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26631"/>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26631"/>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26631"/>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9" presetClass="entr" presetSubtype="0" accel="100000" fill="hold" nodeType="clickEffect">
                                  <p:stCondLst>
                                    <p:cond delay="0"/>
                                  </p:stCondLst>
                                  <p:childTnLst>
                                    <p:set>
                                      <p:cBhvr>
                                        <p:cTn id="22" dur="1" fill="hold">
                                          <p:stCondLst>
                                            <p:cond delay="0"/>
                                          </p:stCondLst>
                                        </p:cTn>
                                        <p:tgtEl>
                                          <p:spTgt spid="26629"/>
                                        </p:tgtEl>
                                        <p:attrNameLst>
                                          <p:attrName>style.visibility</p:attrName>
                                        </p:attrNameLst>
                                      </p:cBhvr>
                                      <p:to>
                                        <p:strVal val="visible"/>
                                      </p:to>
                                    </p:set>
                                    <p:anim calcmode="lin" valueType="num">
                                      <p:cBhvr>
                                        <p:cTn id="23" dur="500" fill="hold"/>
                                        <p:tgtEl>
                                          <p:spTgt spid="26629"/>
                                        </p:tgtEl>
                                        <p:attrNameLst>
                                          <p:attrName>ppt_h</p:attrName>
                                        </p:attrNameLst>
                                      </p:cBhvr>
                                      <p:tavLst>
                                        <p:tav tm="0">
                                          <p:val>
                                            <p:strVal val="#ppt_h/20"/>
                                          </p:val>
                                        </p:tav>
                                        <p:tav tm="50000">
                                          <p:val>
                                            <p:strVal val="#ppt_h/20"/>
                                          </p:val>
                                        </p:tav>
                                        <p:tav tm="100000">
                                          <p:val>
                                            <p:strVal val="#ppt_h"/>
                                          </p:val>
                                        </p:tav>
                                      </p:tavLst>
                                    </p:anim>
                                    <p:anim calcmode="lin" valueType="num">
                                      <p:cBhvr>
                                        <p:cTn id="24" dur="500" fill="hold"/>
                                        <p:tgtEl>
                                          <p:spTgt spid="26629"/>
                                        </p:tgtEl>
                                        <p:attrNameLst>
                                          <p:attrName>ppt_w</p:attrName>
                                        </p:attrNameLst>
                                      </p:cBhvr>
                                      <p:tavLst>
                                        <p:tav tm="0">
                                          <p:val>
                                            <p:strVal val="#ppt_w+.3"/>
                                          </p:val>
                                        </p:tav>
                                        <p:tav tm="50000">
                                          <p:val>
                                            <p:strVal val="#ppt_w+.3"/>
                                          </p:val>
                                        </p:tav>
                                        <p:tav tm="100000">
                                          <p:val>
                                            <p:strVal val="#ppt_w"/>
                                          </p:val>
                                        </p:tav>
                                      </p:tavLst>
                                    </p:anim>
                                    <p:anim calcmode="lin" valueType="num">
                                      <p:cBhvr>
                                        <p:cTn id="25" dur="500" fill="hold"/>
                                        <p:tgtEl>
                                          <p:spTgt spid="26629"/>
                                        </p:tgtEl>
                                        <p:attrNameLst>
                                          <p:attrName>ppt_x</p:attrName>
                                        </p:attrNameLst>
                                      </p:cBhvr>
                                      <p:tavLst>
                                        <p:tav tm="0">
                                          <p:val>
                                            <p:strVal val="#ppt_x-.3"/>
                                          </p:val>
                                        </p:tav>
                                        <p:tav tm="50000">
                                          <p:val>
                                            <p:strVal val="#ppt_x"/>
                                          </p:val>
                                        </p:tav>
                                        <p:tav tm="100000">
                                          <p:val>
                                            <p:strVal val="#ppt_x"/>
                                          </p:val>
                                        </p:tav>
                                      </p:tavLst>
                                    </p:anim>
                                    <p:anim calcmode="lin" valueType="num">
                                      <p:cBhvr>
                                        <p:cTn id="26" dur="500" fill="hold"/>
                                        <p:tgtEl>
                                          <p:spTgt spid="2662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9" presetClass="entr" presetSubtype="0" accel="100000" fill="hold" nodeType="clickEffect">
                                  <p:stCondLst>
                                    <p:cond delay="0"/>
                                  </p:stCondLst>
                                  <p:childTnLst>
                                    <p:set>
                                      <p:cBhvr>
                                        <p:cTn id="30" dur="1" fill="hold">
                                          <p:stCondLst>
                                            <p:cond delay="0"/>
                                          </p:stCondLst>
                                        </p:cTn>
                                        <p:tgtEl>
                                          <p:spTgt spid="26630"/>
                                        </p:tgtEl>
                                        <p:attrNameLst>
                                          <p:attrName>style.visibility</p:attrName>
                                        </p:attrNameLst>
                                      </p:cBhvr>
                                      <p:to>
                                        <p:strVal val="visible"/>
                                      </p:to>
                                    </p:set>
                                    <p:anim calcmode="lin" valueType="num">
                                      <p:cBhvr>
                                        <p:cTn id="31" dur="500" fill="hold"/>
                                        <p:tgtEl>
                                          <p:spTgt spid="26630"/>
                                        </p:tgtEl>
                                        <p:attrNameLst>
                                          <p:attrName>ppt_h</p:attrName>
                                        </p:attrNameLst>
                                      </p:cBhvr>
                                      <p:tavLst>
                                        <p:tav tm="0">
                                          <p:val>
                                            <p:strVal val="#ppt_h/20"/>
                                          </p:val>
                                        </p:tav>
                                        <p:tav tm="50000">
                                          <p:val>
                                            <p:strVal val="#ppt_h/20"/>
                                          </p:val>
                                        </p:tav>
                                        <p:tav tm="100000">
                                          <p:val>
                                            <p:strVal val="#ppt_h"/>
                                          </p:val>
                                        </p:tav>
                                      </p:tavLst>
                                    </p:anim>
                                    <p:anim calcmode="lin" valueType="num">
                                      <p:cBhvr>
                                        <p:cTn id="32" dur="500" fill="hold"/>
                                        <p:tgtEl>
                                          <p:spTgt spid="26630"/>
                                        </p:tgtEl>
                                        <p:attrNameLst>
                                          <p:attrName>ppt_w</p:attrName>
                                        </p:attrNameLst>
                                      </p:cBhvr>
                                      <p:tavLst>
                                        <p:tav tm="0">
                                          <p:val>
                                            <p:strVal val="#ppt_w+.3"/>
                                          </p:val>
                                        </p:tav>
                                        <p:tav tm="50000">
                                          <p:val>
                                            <p:strVal val="#ppt_w+.3"/>
                                          </p:val>
                                        </p:tav>
                                        <p:tav tm="100000">
                                          <p:val>
                                            <p:strVal val="#ppt_w"/>
                                          </p:val>
                                        </p:tav>
                                      </p:tavLst>
                                    </p:anim>
                                    <p:anim calcmode="lin" valueType="num">
                                      <p:cBhvr>
                                        <p:cTn id="33" dur="500" fill="hold"/>
                                        <p:tgtEl>
                                          <p:spTgt spid="26630"/>
                                        </p:tgtEl>
                                        <p:attrNameLst>
                                          <p:attrName>ppt_x</p:attrName>
                                        </p:attrNameLst>
                                      </p:cBhvr>
                                      <p:tavLst>
                                        <p:tav tm="0">
                                          <p:val>
                                            <p:strVal val="#ppt_x-.3"/>
                                          </p:val>
                                        </p:tav>
                                        <p:tav tm="50000">
                                          <p:val>
                                            <p:strVal val="#ppt_x"/>
                                          </p:val>
                                        </p:tav>
                                        <p:tav tm="100000">
                                          <p:val>
                                            <p:strVal val="#ppt_x"/>
                                          </p:val>
                                        </p:tav>
                                      </p:tavLst>
                                    </p:anim>
                                    <p:anim calcmode="lin" valueType="num">
                                      <p:cBhvr>
                                        <p:cTn id="34" dur="500" fill="hold"/>
                                        <p:tgtEl>
                                          <p:spTgt spid="26630"/>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grpId="0" nodeType="clickEffect">
                                  <p:stCondLst>
                                    <p:cond delay="0"/>
                                  </p:stCondLst>
                                  <p:childTnLst>
                                    <p:set>
                                      <p:cBhvr>
                                        <p:cTn id="38" dur="1" fill="hold">
                                          <p:stCondLst>
                                            <p:cond delay="0"/>
                                          </p:stCondLst>
                                        </p:cTn>
                                        <p:tgtEl>
                                          <p:spTgt spid="16412"/>
                                        </p:tgtEl>
                                        <p:attrNameLst>
                                          <p:attrName>style.visibility</p:attrName>
                                        </p:attrNameLst>
                                      </p:cBhvr>
                                      <p:to>
                                        <p:strVal val="visible"/>
                                      </p:to>
                                    </p:set>
                                    <p:animEffect transition="in" filter="wipe(down)">
                                      <p:cBhvr>
                                        <p:cTn id="39" dur="580">
                                          <p:stCondLst>
                                            <p:cond delay="0"/>
                                          </p:stCondLst>
                                        </p:cTn>
                                        <p:tgtEl>
                                          <p:spTgt spid="16412"/>
                                        </p:tgtEl>
                                      </p:cBhvr>
                                    </p:animEffect>
                                    <p:anim calcmode="lin" valueType="num">
                                      <p:cBhvr>
                                        <p:cTn id="40" dur="1822">
                                          <p:stCondLst>
                                            <p:cond delay="0"/>
                                          </p:stCondLst>
                                        </p:cTn>
                                        <p:tgtEl>
                                          <p:spTgt spid="16412"/>
                                        </p:tgtEl>
                                        <p:attrNameLst>
                                          <p:attrName>ppt_x</p:attrName>
                                        </p:attrNameLst>
                                      </p:cBhvr>
                                      <p:tavLst>
                                        <p:tav tm="0">
                                          <p:val>
                                            <p:strVal val="#ppt_x-0.25"/>
                                          </p:val>
                                        </p:tav>
                                        <p:tav tm="100000">
                                          <p:val>
                                            <p:strVal val="#ppt_x"/>
                                          </p:val>
                                        </p:tav>
                                      </p:tavLst>
                                    </p:anim>
                                    <p:anim calcmode="lin" valueType="num">
                                      <p:cBhvr>
                                        <p:cTn id="41" dur="664">
                                          <p:stCondLst>
                                            <p:cond delay="0"/>
                                          </p:stCondLst>
                                        </p:cTn>
                                        <p:tgtEl>
                                          <p:spTgt spid="16412"/>
                                        </p:tgtEl>
                                        <p:attrNameLst>
                                          <p:attrName>ppt_y</p:attrName>
                                        </p:attrNameLst>
                                      </p:cBhvr>
                                      <p:tavLst>
                                        <p:tav tm="0" fmla="#ppt_y-sin(pi*$)/3">
                                          <p:val>
                                            <p:fltVal val="0.500000"/>
                                          </p:val>
                                        </p:tav>
                                        <p:tav tm="100000">
                                          <p:val>
                                            <p:fltVal val="1.000000"/>
                                          </p:val>
                                        </p:tav>
                                      </p:tavLst>
                                    </p:anim>
                                    <p:anim calcmode="lin" valueType="num">
                                      <p:cBhvr>
                                        <p:cTn id="42" dur="664">
                                          <p:stCondLst>
                                            <p:cond delay="664"/>
                                          </p:stCondLst>
                                        </p:cTn>
                                        <p:tgtEl>
                                          <p:spTgt spid="16412"/>
                                        </p:tgtEl>
                                        <p:attrNameLst>
                                          <p:attrName>ppt_y</p:attrName>
                                        </p:attrNameLst>
                                      </p:cBhvr>
                                      <p:tavLst>
                                        <p:tav tm="0" fmla="#ppt_y-sin(pi*$)/9">
                                          <p:val>
                                            <p:fltVal val="0.000000"/>
                                          </p:val>
                                        </p:tav>
                                        <p:tav tm="100000">
                                          <p:val>
                                            <p:fltVal val="1.000000"/>
                                          </p:val>
                                        </p:tav>
                                      </p:tavLst>
                                    </p:anim>
                                    <p:anim calcmode="lin" valueType="num">
                                      <p:cBhvr>
                                        <p:cTn id="43" dur="332">
                                          <p:stCondLst>
                                            <p:cond delay="1324"/>
                                          </p:stCondLst>
                                        </p:cTn>
                                        <p:tgtEl>
                                          <p:spTgt spid="16412"/>
                                        </p:tgtEl>
                                        <p:attrNameLst>
                                          <p:attrName>ppt_y</p:attrName>
                                        </p:attrNameLst>
                                      </p:cBhvr>
                                      <p:tavLst>
                                        <p:tav tm="0" fmla="#ppt_y-sin(pi*$)/27">
                                          <p:val>
                                            <p:fltVal val="0.000000"/>
                                          </p:val>
                                        </p:tav>
                                        <p:tav tm="100000">
                                          <p:val>
                                            <p:fltVal val="1.000000"/>
                                          </p:val>
                                        </p:tav>
                                      </p:tavLst>
                                    </p:anim>
                                    <p:anim calcmode="lin" valueType="num">
                                      <p:cBhvr>
                                        <p:cTn id="44" dur="164">
                                          <p:stCondLst>
                                            <p:cond delay="1656"/>
                                          </p:stCondLst>
                                        </p:cTn>
                                        <p:tgtEl>
                                          <p:spTgt spid="16412"/>
                                        </p:tgtEl>
                                        <p:attrNameLst>
                                          <p:attrName>ppt_y</p:attrName>
                                        </p:attrNameLst>
                                      </p:cBhvr>
                                      <p:tavLst>
                                        <p:tav tm="0" fmla="#ppt_y-sin(pi*$)/81">
                                          <p:val>
                                            <p:fltVal val="0.000000"/>
                                          </p:val>
                                        </p:tav>
                                        <p:tav tm="100000">
                                          <p:val>
                                            <p:fltVal val="1.000000"/>
                                          </p:val>
                                        </p:tav>
                                      </p:tavLst>
                                    </p:anim>
                                    <p:animScale>
                                      <p:cBhvr>
                                        <p:cTn id="45" dur="26">
                                          <p:stCondLst>
                                            <p:cond delay="650"/>
                                          </p:stCondLst>
                                        </p:cTn>
                                        <p:tgtEl>
                                          <p:spTgt spid="16412"/>
                                        </p:tgtEl>
                                      </p:cBhvr>
                                      <p:to x="100000" y="60000"/>
                                    </p:animScale>
                                    <p:animScale>
                                      <p:cBhvr>
                                        <p:cTn id="46" dur="166" decel="50000">
                                          <p:stCondLst>
                                            <p:cond delay="676"/>
                                          </p:stCondLst>
                                        </p:cTn>
                                        <p:tgtEl>
                                          <p:spTgt spid="16412"/>
                                        </p:tgtEl>
                                      </p:cBhvr>
                                      <p:to x="100000" y="100000"/>
                                    </p:animScale>
                                    <p:animScale>
                                      <p:cBhvr>
                                        <p:cTn id="47" dur="26">
                                          <p:stCondLst>
                                            <p:cond delay="1312"/>
                                          </p:stCondLst>
                                        </p:cTn>
                                        <p:tgtEl>
                                          <p:spTgt spid="16412"/>
                                        </p:tgtEl>
                                      </p:cBhvr>
                                      <p:to x="100000" y="80000"/>
                                    </p:animScale>
                                    <p:animScale>
                                      <p:cBhvr>
                                        <p:cTn id="48" dur="166" decel="50000">
                                          <p:stCondLst>
                                            <p:cond delay="1338"/>
                                          </p:stCondLst>
                                        </p:cTn>
                                        <p:tgtEl>
                                          <p:spTgt spid="16412"/>
                                        </p:tgtEl>
                                      </p:cBhvr>
                                      <p:to x="100000" y="100000"/>
                                    </p:animScale>
                                    <p:animScale>
                                      <p:cBhvr>
                                        <p:cTn id="49" dur="26">
                                          <p:stCondLst>
                                            <p:cond delay="1642"/>
                                          </p:stCondLst>
                                        </p:cTn>
                                        <p:tgtEl>
                                          <p:spTgt spid="16412"/>
                                        </p:tgtEl>
                                      </p:cBhvr>
                                      <p:to x="100000" y="90000"/>
                                    </p:animScale>
                                    <p:animScale>
                                      <p:cBhvr>
                                        <p:cTn id="50" dur="166" decel="50000">
                                          <p:stCondLst>
                                            <p:cond delay="1668"/>
                                          </p:stCondLst>
                                        </p:cTn>
                                        <p:tgtEl>
                                          <p:spTgt spid="16412"/>
                                        </p:tgtEl>
                                      </p:cBhvr>
                                      <p:to x="100000" y="100000"/>
                                    </p:animScale>
                                    <p:animScale>
                                      <p:cBhvr>
                                        <p:cTn id="51" dur="26">
                                          <p:stCondLst>
                                            <p:cond delay="1808"/>
                                          </p:stCondLst>
                                        </p:cTn>
                                        <p:tgtEl>
                                          <p:spTgt spid="16412"/>
                                        </p:tgtEl>
                                      </p:cBhvr>
                                      <p:to x="100000" y="95000"/>
                                    </p:animScale>
                                    <p:animScale>
                                      <p:cBhvr>
                                        <p:cTn id="52" dur="166" decel="50000">
                                          <p:stCondLst>
                                            <p:cond delay="1834"/>
                                          </p:stCondLst>
                                        </p:cTn>
                                        <p:tgtEl>
                                          <p:spTgt spid="16412"/>
                                        </p:tgtEl>
                                      </p:cBhvr>
                                      <p:to x="100000" y="100000"/>
                                    </p:animScale>
                                  </p:childTnLst>
                                </p:cTn>
                              </p:par>
                            </p:childTnLst>
                          </p:cTn>
                        </p:par>
                      </p:childTnLst>
                    </p:cTn>
                  </p:par>
                  <p:par>
                    <p:cTn id="53" fill="hold">
                      <p:stCondLst>
                        <p:cond delay="indefinite"/>
                      </p:stCondLst>
                      <p:childTnLst>
                        <p:par>
                          <p:cTn id="54" fill="hold">
                            <p:stCondLst>
                              <p:cond delay="0"/>
                            </p:stCondLst>
                            <p:childTnLst>
                              <p:par>
                                <p:cTn id="55" presetID="26" presetClass="entr" presetSubtype="0" fill="hold" grpId="0" nodeType="clickEffect">
                                  <p:stCondLst>
                                    <p:cond delay="0"/>
                                  </p:stCondLst>
                                  <p:childTnLst>
                                    <p:set>
                                      <p:cBhvr>
                                        <p:cTn id="56" dur="1" fill="hold">
                                          <p:stCondLst>
                                            <p:cond delay="0"/>
                                          </p:stCondLst>
                                        </p:cTn>
                                        <p:tgtEl>
                                          <p:spTgt spid="16413"/>
                                        </p:tgtEl>
                                        <p:attrNameLst>
                                          <p:attrName>style.visibility</p:attrName>
                                        </p:attrNameLst>
                                      </p:cBhvr>
                                      <p:to>
                                        <p:strVal val="visible"/>
                                      </p:to>
                                    </p:set>
                                    <p:animEffect transition="in" filter="wipe(down)">
                                      <p:cBhvr>
                                        <p:cTn id="57" dur="580">
                                          <p:stCondLst>
                                            <p:cond delay="0"/>
                                          </p:stCondLst>
                                        </p:cTn>
                                        <p:tgtEl>
                                          <p:spTgt spid="16413"/>
                                        </p:tgtEl>
                                      </p:cBhvr>
                                    </p:animEffect>
                                    <p:anim calcmode="lin" valueType="num">
                                      <p:cBhvr>
                                        <p:cTn id="58" dur="1822">
                                          <p:stCondLst>
                                            <p:cond delay="0"/>
                                          </p:stCondLst>
                                        </p:cTn>
                                        <p:tgtEl>
                                          <p:spTgt spid="16413"/>
                                        </p:tgtEl>
                                        <p:attrNameLst>
                                          <p:attrName>ppt_x</p:attrName>
                                        </p:attrNameLst>
                                      </p:cBhvr>
                                      <p:tavLst>
                                        <p:tav tm="0">
                                          <p:val>
                                            <p:strVal val="#ppt_x-0.25"/>
                                          </p:val>
                                        </p:tav>
                                        <p:tav tm="100000">
                                          <p:val>
                                            <p:strVal val="#ppt_x"/>
                                          </p:val>
                                        </p:tav>
                                      </p:tavLst>
                                    </p:anim>
                                    <p:anim calcmode="lin" valueType="num">
                                      <p:cBhvr>
                                        <p:cTn id="59" dur="664">
                                          <p:stCondLst>
                                            <p:cond delay="0"/>
                                          </p:stCondLst>
                                        </p:cTn>
                                        <p:tgtEl>
                                          <p:spTgt spid="16413"/>
                                        </p:tgtEl>
                                        <p:attrNameLst>
                                          <p:attrName>ppt_y</p:attrName>
                                        </p:attrNameLst>
                                      </p:cBhvr>
                                      <p:tavLst>
                                        <p:tav tm="0" fmla="#ppt_y-sin(pi*$)/3">
                                          <p:val>
                                            <p:fltVal val="0.500000"/>
                                          </p:val>
                                        </p:tav>
                                        <p:tav tm="100000">
                                          <p:val>
                                            <p:fltVal val="1.000000"/>
                                          </p:val>
                                        </p:tav>
                                      </p:tavLst>
                                    </p:anim>
                                    <p:anim calcmode="lin" valueType="num">
                                      <p:cBhvr>
                                        <p:cTn id="60" dur="664">
                                          <p:stCondLst>
                                            <p:cond delay="664"/>
                                          </p:stCondLst>
                                        </p:cTn>
                                        <p:tgtEl>
                                          <p:spTgt spid="16413"/>
                                        </p:tgtEl>
                                        <p:attrNameLst>
                                          <p:attrName>ppt_y</p:attrName>
                                        </p:attrNameLst>
                                      </p:cBhvr>
                                      <p:tavLst>
                                        <p:tav tm="0" fmla="#ppt_y-sin(pi*$)/9">
                                          <p:val>
                                            <p:fltVal val="0.000000"/>
                                          </p:val>
                                        </p:tav>
                                        <p:tav tm="100000">
                                          <p:val>
                                            <p:fltVal val="1.000000"/>
                                          </p:val>
                                        </p:tav>
                                      </p:tavLst>
                                    </p:anim>
                                    <p:anim calcmode="lin" valueType="num">
                                      <p:cBhvr>
                                        <p:cTn id="61" dur="332">
                                          <p:stCondLst>
                                            <p:cond delay="1324"/>
                                          </p:stCondLst>
                                        </p:cTn>
                                        <p:tgtEl>
                                          <p:spTgt spid="16413"/>
                                        </p:tgtEl>
                                        <p:attrNameLst>
                                          <p:attrName>ppt_y</p:attrName>
                                        </p:attrNameLst>
                                      </p:cBhvr>
                                      <p:tavLst>
                                        <p:tav tm="0" fmla="#ppt_y-sin(pi*$)/27">
                                          <p:val>
                                            <p:fltVal val="0.000000"/>
                                          </p:val>
                                        </p:tav>
                                        <p:tav tm="100000">
                                          <p:val>
                                            <p:fltVal val="1.000000"/>
                                          </p:val>
                                        </p:tav>
                                      </p:tavLst>
                                    </p:anim>
                                    <p:anim calcmode="lin" valueType="num">
                                      <p:cBhvr>
                                        <p:cTn id="62" dur="164">
                                          <p:stCondLst>
                                            <p:cond delay="1656"/>
                                          </p:stCondLst>
                                        </p:cTn>
                                        <p:tgtEl>
                                          <p:spTgt spid="16413"/>
                                        </p:tgtEl>
                                        <p:attrNameLst>
                                          <p:attrName>ppt_y</p:attrName>
                                        </p:attrNameLst>
                                      </p:cBhvr>
                                      <p:tavLst>
                                        <p:tav tm="0" fmla="#ppt_y-sin(pi*$)/81">
                                          <p:val>
                                            <p:fltVal val="0.000000"/>
                                          </p:val>
                                        </p:tav>
                                        <p:tav tm="100000">
                                          <p:val>
                                            <p:fltVal val="1.000000"/>
                                          </p:val>
                                        </p:tav>
                                      </p:tavLst>
                                    </p:anim>
                                    <p:animScale>
                                      <p:cBhvr>
                                        <p:cTn id="63" dur="26">
                                          <p:stCondLst>
                                            <p:cond delay="650"/>
                                          </p:stCondLst>
                                        </p:cTn>
                                        <p:tgtEl>
                                          <p:spTgt spid="16413"/>
                                        </p:tgtEl>
                                      </p:cBhvr>
                                      <p:to x="100000" y="60000"/>
                                    </p:animScale>
                                    <p:animScale>
                                      <p:cBhvr>
                                        <p:cTn id="64" dur="166" decel="50000">
                                          <p:stCondLst>
                                            <p:cond delay="676"/>
                                          </p:stCondLst>
                                        </p:cTn>
                                        <p:tgtEl>
                                          <p:spTgt spid="16413"/>
                                        </p:tgtEl>
                                      </p:cBhvr>
                                      <p:to x="100000" y="100000"/>
                                    </p:animScale>
                                    <p:animScale>
                                      <p:cBhvr>
                                        <p:cTn id="65" dur="26">
                                          <p:stCondLst>
                                            <p:cond delay="1312"/>
                                          </p:stCondLst>
                                        </p:cTn>
                                        <p:tgtEl>
                                          <p:spTgt spid="16413"/>
                                        </p:tgtEl>
                                      </p:cBhvr>
                                      <p:to x="100000" y="80000"/>
                                    </p:animScale>
                                    <p:animScale>
                                      <p:cBhvr>
                                        <p:cTn id="66" dur="166" decel="50000">
                                          <p:stCondLst>
                                            <p:cond delay="1338"/>
                                          </p:stCondLst>
                                        </p:cTn>
                                        <p:tgtEl>
                                          <p:spTgt spid="16413"/>
                                        </p:tgtEl>
                                      </p:cBhvr>
                                      <p:to x="100000" y="100000"/>
                                    </p:animScale>
                                    <p:animScale>
                                      <p:cBhvr>
                                        <p:cTn id="67" dur="26">
                                          <p:stCondLst>
                                            <p:cond delay="1642"/>
                                          </p:stCondLst>
                                        </p:cTn>
                                        <p:tgtEl>
                                          <p:spTgt spid="16413"/>
                                        </p:tgtEl>
                                      </p:cBhvr>
                                      <p:to x="100000" y="90000"/>
                                    </p:animScale>
                                    <p:animScale>
                                      <p:cBhvr>
                                        <p:cTn id="68" dur="166" decel="50000">
                                          <p:stCondLst>
                                            <p:cond delay="1668"/>
                                          </p:stCondLst>
                                        </p:cTn>
                                        <p:tgtEl>
                                          <p:spTgt spid="16413"/>
                                        </p:tgtEl>
                                      </p:cBhvr>
                                      <p:to x="100000" y="100000"/>
                                    </p:animScale>
                                    <p:animScale>
                                      <p:cBhvr>
                                        <p:cTn id="69" dur="26">
                                          <p:stCondLst>
                                            <p:cond delay="1808"/>
                                          </p:stCondLst>
                                        </p:cTn>
                                        <p:tgtEl>
                                          <p:spTgt spid="16413"/>
                                        </p:tgtEl>
                                      </p:cBhvr>
                                      <p:to x="100000" y="95000"/>
                                    </p:animScale>
                                    <p:animScale>
                                      <p:cBhvr>
                                        <p:cTn id="70" dur="166" decel="50000">
                                          <p:stCondLst>
                                            <p:cond delay="1834"/>
                                          </p:stCondLst>
                                        </p:cTn>
                                        <p:tgtEl>
                                          <p:spTgt spid="16413"/>
                                        </p:tgtEl>
                                      </p:cBhvr>
                                      <p:to x="100000" y="100000"/>
                                    </p:animScale>
                                  </p:childTnLst>
                                </p:cTn>
                              </p:par>
                            </p:childTnLst>
                          </p:cTn>
                        </p:par>
                      </p:childTnLst>
                    </p:cTn>
                  </p:par>
                  <p:par>
                    <p:cTn id="71" fill="hold">
                      <p:stCondLst>
                        <p:cond delay="indefinite"/>
                      </p:stCondLst>
                      <p:childTnLst>
                        <p:par>
                          <p:cTn id="72" fill="hold">
                            <p:stCondLst>
                              <p:cond delay="0"/>
                            </p:stCondLst>
                            <p:childTnLst>
                              <p:par>
                                <p:cTn id="73" presetID="26" presetClass="entr" presetSubtype="0" fill="hold" grpId="0" nodeType="clickEffect">
                                  <p:stCondLst>
                                    <p:cond delay="0"/>
                                  </p:stCondLst>
                                  <p:childTnLst>
                                    <p:set>
                                      <p:cBhvr>
                                        <p:cTn id="74" dur="1" fill="hold">
                                          <p:stCondLst>
                                            <p:cond delay="0"/>
                                          </p:stCondLst>
                                        </p:cTn>
                                        <p:tgtEl>
                                          <p:spTgt spid="16414"/>
                                        </p:tgtEl>
                                        <p:attrNameLst>
                                          <p:attrName>style.visibility</p:attrName>
                                        </p:attrNameLst>
                                      </p:cBhvr>
                                      <p:to>
                                        <p:strVal val="visible"/>
                                      </p:to>
                                    </p:set>
                                    <p:animEffect transition="in" filter="wipe(down)">
                                      <p:cBhvr>
                                        <p:cTn id="75" dur="580">
                                          <p:stCondLst>
                                            <p:cond delay="0"/>
                                          </p:stCondLst>
                                        </p:cTn>
                                        <p:tgtEl>
                                          <p:spTgt spid="16414"/>
                                        </p:tgtEl>
                                      </p:cBhvr>
                                    </p:animEffect>
                                    <p:anim calcmode="lin" valueType="num">
                                      <p:cBhvr>
                                        <p:cTn id="76" dur="1822">
                                          <p:stCondLst>
                                            <p:cond delay="0"/>
                                          </p:stCondLst>
                                        </p:cTn>
                                        <p:tgtEl>
                                          <p:spTgt spid="16414"/>
                                        </p:tgtEl>
                                        <p:attrNameLst>
                                          <p:attrName>ppt_x</p:attrName>
                                        </p:attrNameLst>
                                      </p:cBhvr>
                                      <p:tavLst>
                                        <p:tav tm="0">
                                          <p:val>
                                            <p:strVal val="#ppt_x-0.25"/>
                                          </p:val>
                                        </p:tav>
                                        <p:tav tm="100000">
                                          <p:val>
                                            <p:strVal val="#ppt_x"/>
                                          </p:val>
                                        </p:tav>
                                      </p:tavLst>
                                    </p:anim>
                                    <p:anim calcmode="lin" valueType="num">
                                      <p:cBhvr>
                                        <p:cTn id="77" dur="664">
                                          <p:stCondLst>
                                            <p:cond delay="0"/>
                                          </p:stCondLst>
                                        </p:cTn>
                                        <p:tgtEl>
                                          <p:spTgt spid="16414"/>
                                        </p:tgtEl>
                                        <p:attrNameLst>
                                          <p:attrName>ppt_y</p:attrName>
                                        </p:attrNameLst>
                                      </p:cBhvr>
                                      <p:tavLst>
                                        <p:tav tm="0" fmla="#ppt_y-sin(pi*$)/3">
                                          <p:val>
                                            <p:fltVal val="0.500000"/>
                                          </p:val>
                                        </p:tav>
                                        <p:tav tm="100000">
                                          <p:val>
                                            <p:fltVal val="1.000000"/>
                                          </p:val>
                                        </p:tav>
                                      </p:tavLst>
                                    </p:anim>
                                    <p:anim calcmode="lin" valueType="num">
                                      <p:cBhvr>
                                        <p:cTn id="78" dur="664">
                                          <p:stCondLst>
                                            <p:cond delay="664"/>
                                          </p:stCondLst>
                                        </p:cTn>
                                        <p:tgtEl>
                                          <p:spTgt spid="16414"/>
                                        </p:tgtEl>
                                        <p:attrNameLst>
                                          <p:attrName>ppt_y</p:attrName>
                                        </p:attrNameLst>
                                      </p:cBhvr>
                                      <p:tavLst>
                                        <p:tav tm="0" fmla="#ppt_y-sin(pi*$)/9">
                                          <p:val>
                                            <p:fltVal val="0.000000"/>
                                          </p:val>
                                        </p:tav>
                                        <p:tav tm="100000">
                                          <p:val>
                                            <p:fltVal val="1.000000"/>
                                          </p:val>
                                        </p:tav>
                                      </p:tavLst>
                                    </p:anim>
                                    <p:anim calcmode="lin" valueType="num">
                                      <p:cBhvr>
                                        <p:cTn id="79" dur="332">
                                          <p:stCondLst>
                                            <p:cond delay="1324"/>
                                          </p:stCondLst>
                                        </p:cTn>
                                        <p:tgtEl>
                                          <p:spTgt spid="16414"/>
                                        </p:tgtEl>
                                        <p:attrNameLst>
                                          <p:attrName>ppt_y</p:attrName>
                                        </p:attrNameLst>
                                      </p:cBhvr>
                                      <p:tavLst>
                                        <p:tav tm="0" fmla="#ppt_y-sin(pi*$)/27">
                                          <p:val>
                                            <p:fltVal val="0.000000"/>
                                          </p:val>
                                        </p:tav>
                                        <p:tav tm="100000">
                                          <p:val>
                                            <p:fltVal val="1.000000"/>
                                          </p:val>
                                        </p:tav>
                                      </p:tavLst>
                                    </p:anim>
                                    <p:anim calcmode="lin" valueType="num">
                                      <p:cBhvr>
                                        <p:cTn id="80" dur="164">
                                          <p:stCondLst>
                                            <p:cond delay="1656"/>
                                          </p:stCondLst>
                                        </p:cTn>
                                        <p:tgtEl>
                                          <p:spTgt spid="16414"/>
                                        </p:tgtEl>
                                        <p:attrNameLst>
                                          <p:attrName>ppt_y</p:attrName>
                                        </p:attrNameLst>
                                      </p:cBhvr>
                                      <p:tavLst>
                                        <p:tav tm="0" fmla="#ppt_y-sin(pi*$)/81">
                                          <p:val>
                                            <p:fltVal val="0.000000"/>
                                          </p:val>
                                        </p:tav>
                                        <p:tav tm="100000">
                                          <p:val>
                                            <p:fltVal val="1.000000"/>
                                          </p:val>
                                        </p:tav>
                                      </p:tavLst>
                                    </p:anim>
                                    <p:animScale>
                                      <p:cBhvr>
                                        <p:cTn id="81" dur="26">
                                          <p:stCondLst>
                                            <p:cond delay="650"/>
                                          </p:stCondLst>
                                        </p:cTn>
                                        <p:tgtEl>
                                          <p:spTgt spid="16414"/>
                                        </p:tgtEl>
                                      </p:cBhvr>
                                      <p:to x="100000" y="60000"/>
                                    </p:animScale>
                                    <p:animScale>
                                      <p:cBhvr>
                                        <p:cTn id="82" dur="166" decel="50000">
                                          <p:stCondLst>
                                            <p:cond delay="676"/>
                                          </p:stCondLst>
                                        </p:cTn>
                                        <p:tgtEl>
                                          <p:spTgt spid="16414"/>
                                        </p:tgtEl>
                                      </p:cBhvr>
                                      <p:to x="100000" y="100000"/>
                                    </p:animScale>
                                    <p:animScale>
                                      <p:cBhvr>
                                        <p:cTn id="83" dur="26">
                                          <p:stCondLst>
                                            <p:cond delay="1312"/>
                                          </p:stCondLst>
                                        </p:cTn>
                                        <p:tgtEl>
                                          <p:spTgt spid="16414"/>
                                        </p:tgtEl>
                                      </p:cBhvr>
                                      <p:to x="100000" y="80000"/>
                                    </p:animScale>
                                    <p:animScale>
                                      <p:cBhvr>
                                        <p:cTn id="84" dur="166" decel="50000">
                                          <p:stCondLst>
                                            <p:cond delay="1338"/>
                                          </p:stCondLst>
                                        </p:cTn>
                                        <p:tgtEl>
                                          <p:spTgt spid="16414"/>
                                        </p:tgtEl>
                                      </p:cBhvr>
                                      <p:to x="100000" y="100000"/>
                                    </p:animScale>
                                    <p:animScale>
                                      <p:cBhvr>
                                        <p:cTn id="85" dur="26">
                                          <p:stCondLst>
                                            <p:cond delay="1642"/>
                                          </p:stCondLst>
                                        </p:cTn>
                                        <p:tgtEl>
                                          <p:spTgt spid="16414"/>
                                        </p:tgtEl>
                                      </p:cBhvr>
                                      <p:to x="100000" y="90000"/>
                                    </p:animScale>
                                    <p:animScale>
                                      <p:cBhvr>
                                        <p:cTn id="86" dur="166" decel="50000">
                                          <p:stCondLst>
                                            <p:cond delay="1668"/>
                                          </p:stCondLst>
                                        </p:cTn>
                                        <p:tgtEl>
                                          <p:spTgt spid="16414"/>
                                        </p:tgtEl>
                                      </p:cBhvr>
                                      <p:to x="100000" y="100000"/>
                                    </p:animScale>
                                    <p:animScale>
                                      <p:cBhvr>
                                        <p:cTn id="87" dur="26">
                                          <p:stCondLst>
                                            <p:cond delay="1808"/>
                                          </p:stCondLst>
                                        </p:cTn>
                                        <p:tgtEl>
                                          <p:spTgt spid="16414"/>
                                        </p:tgtEl>
                                      </p:cBhvr>
                                      <p:to x="100000" y="95000"/>
                                    </p:animScale>
                                    <p:animScale>
                                      <p:cBhvr>
                                        <p:cTn id="88" dur="166" decel="50000">
                                          <p:stCondLst>
                                            <p:cond delay="1834"/>
                                          </p:stCondLst>
                                        </p:cTn>
                                        <p:tgtEl>
                                          <p:spTgt spid="16414"/>
                                        </p:tgtEl>
                                      </p:cBhvr>
                                      <p:to x="100000" y="100000"/>
                                    </p:animScale>
                                  </p:childTnLst>
                                </p:cTn>
                              </p:par>
                            </p:childTnLst>
                          </p:cTn>
                        </p:par>
                      </p:childTnLst>
                    </p:cTn>
                  </p:par>
                  <p:par>
                    <p:cTn id="89" fill="hold">
                      <p:stCondLst>
                        <p:cond delay="indefinite"/>
                      </p:stCondLst>
                      <p:childTnLst>
                        <p:par>
                          <p:cTn id="90" fill="hold">
                            <p:stCondLst>
                              <p:cond delay="0"/>
                            </p:stCondLst>
                            <p:childTnLst>
                              <p:par>
                                <p:cTn id="91" presetID="26" presetClass="entr" presetSubtype="0" fill="hold" nodeType="clickEffect">
                                  <p:stCondLst>
                                    <p:cond delay="0"/>
                                  </p:stCondLst>
                                  <p:childTnLst>
                                    <p:set>
                                      <p:cBhvr>
                                        <p:cTn id="92" dur="1" fill="hold">
                                          <p:stCondLst>
                                            <p:cond delay="0"/>
                                          </p:stCondLst>
                                        </p:cTn>
                                        <p:tgtEl>
                                          <p:spTgt spid="16415">
                                            <p:txEl>
                                              <p:charRg st="0" end="5"/>
                                            </p:txEl>
                                          </p:spTgt>
                                        </p:tgtEl>
                                        <p:attrNameLst>
                                          <p:attrName>style.visibility</p:attrName>
                                        </p:attrNameLst>
                                      </p:cBhvr>
                                      <p:to>
                                        <p:strVal val="visible"/>
                                      </p:to>
                                    </p:set>
                                    <p:animEffect transition="in" filter="wipe(down)">
                                      <p:cBhvr>
                                        <p:cTn id="93" dur="580">
                                          <p:stCondLst>
                                            <p:cond delay="0"/>
                                          </p:stCondLst>
                                        </p:cTn>
                                        <p:tgtEl>
                                          <p:spTgt spid="16415">
                                            <p:txEl>
                                              <p:charRg st="0" end="5"/>
                                            </p:txEl>
                                          </p:spTgt>
                                        </p:tgtEl>
                                      </p:cBhvr>
                                    </p:animEffect>
                                    <p:anim calcmode="lin" valueType="num">
                                      <p:cBhvr>
                                        <p:cTn id="94" dur="1822">
                                          <p:stCondLst>
                                            <p:cond delay="0"/>
                                          </p:stCondLst>
                                        </p:cTn>
                                        <p:tgtEl>
                                          <p:spTgt spid="16415">
                                            <p:txEl>
                                              <p:charRg st="0" end="5"/>
                                            </p:txEl>
                                          </p:spTgt>
                                        </p:tgtEl>
                                        <p:attrNameLst>
                                          <p:attrName>ppt_x</p:attrName>
                                        </p:attrNameLst>
                                      </p:cBhvr>
                                      <p:tavLst>
                                        <p:tav tm="0">
                                          <p:val>
                                            <p:strVal val="#ppt_x-0.25"/>
                                          </p:val>
                                        </p:tav>
                                        <p:tav tm="100000">
                                          <p:val>
                                            <p:strVal val="#ppt_x"/>
                                          </p:val>
                                        </p:tav>
                                      </p:tavLst>
                                    </p:anim>
                                    <p:anim calcmode="lin" valueType="num">
                                      <p:cBhvr>
                                        <p:cTn id="95" dur="664">
                                          <p:stCondLst>
                                            <p:cond delay="0"/>
                                          </p:stCondLst>
                                        </p:cTn>
                                        <p:tgtEl>
                                          <p:spTgt spid="16415">
                                            <p:txEl>
                                              <p:charRg st="0" end="5"/>
                                            </p:txEl>
                                          </p:spTgt>
                                        </p:tgtEl>
                                        <p:attrNameLst>
                                          <p:attrName>ppt_y</p:attrName>
                                        </p:attrNameLst>
                                      </p:cBhvr>
                                      <p:tavLst>
                                        <p:tav tm="0" fmla="#ppt_y-sin(pi*$)/3">
                                          <p:val>
                                            <p:fltVal val="0.500000"/>
                                          </p:val>
                                        </p:tav>
                                        <p:tav tm="100000">
                                          <p:val>
                                            <p:fltVal val="1.000000"/>
                                          </p:val>
                                        </p:tav>
                                      </p:tavLst>
                                    </p:anim>
                                    <p:anim calcmode="lin" valueType="num">
                                      <p:cBhvr>
                                        <p:cTn id="96" dur="664">
                                          <p:stCondLst>
                                            <p:cond delay="664"/>
                                          </p:stCondLst>
                                        </p:cTn>
                                        <p:tgtEl>
                                          <p:spTgt spid="16415">
                                            <p:txEl>
                                              <p:charRg st="0" end="5"/>
                                            </p:txEl>
                                          </p:spTgt>
                                        </p:tgtEl>
                                        <p:attrNameLst>
                                          <p:attrName>ppt_y</p:attrName>
                                        </p:attrNameLst>
                                      </p:cBhvr>
                                      <p:tavLst>
                                        <p:tav tm="0" fmla="#ppt_y-sin(pi*$)/9">
                                          <p:val>
                                            <p:fltVal val="0.000000"/>
                                          </p:val>
                                        </p:tav>
                                        <p:tav tm="100000">
                                          <p:val>
                                            <p:fltVal val="1.000000"/>
                                          </p:val>
                                        </p:tav>
                                      </p:tavLst>
                                    </p:anim>
                                    <p:anim calcmode="lin" valueType="num">
                                      <p:cBhvr>
                                        <p:cTn id="97" dur="332">
                                          <p:stCondLst>
                                            <p:cond delay="1324"/>
                                          </p:stCondLst>
                                        </p:cTn>
                                        <p:tgtEl>
                                          <p:spTgt spid="16415">
                                            <p:txEl>
                                              <p:charRg st="0" end="5"/>
                                            </p:txEl>
                                          </p:spTgt>
                                        </p:tgtEl>
                                        <p:attrNameLst>
                                          <p:attrName>ppt_y</p:attrName>
                                        </p:attrNameLst>
                                      </p:cBhvr>
                                      <p:tavLst>
                                        <p:tav tm="0" fmla="#ppt_y-sin(pi*$)/27">
                                          <p:val>
                                            <p:fltVal val="0.000000"/>
                                          </p:val>
                                        </p:tav>
                                        <p:tav tm="100000">
                                          <p:val>
                                            <p:fltVal val="1.000000"/>
                                          </p:val>
                                        </p:tav>
                                      </p:tavLst>
                                    </p:anim>
                                    <p:anim calcmode="lin" valueType="num">
                                      <p:cBhvr>
                                        <p:cTn id="98" dur="164">
                                          <p:stCondLst>
                                            <p:cond delay="1656"/>
                                          </p:stCondLst>
                                        </p:cTn>
                                        <p:tgtEl>
                                          <p:spTgt spid="16415">
                                            <p:txEl>
                                              <p:charRg st="0" end="5"/>
                                            </p:txEl>
                                          </p:spTgt>
                                        </p:tgtEl>
                                        <p:attrNameLst>
                                          <p:attrName>ppt_y</p:attrName>
                                        </p:attrNameLst>
                                      </p:cBhvr>
                                      <p:tavLst>
                                        <p:tav tm="0" fmla="#ppt_y-sin(pi*$)/81">
                                          <p:val>
                                            <p:fltVal val="0.000000"/>
                                          </p:val>
                                        </p:tav>
                                        <p:tav tm="100000">
                                          <p:val>
                                            <p:fltVal val="1.000000"/>
                                          </p:val>
                                        </p:tav>
                                      </p:tavLst>
                                    </p:anim>
                                    <p:animScale>
                                      <p:cBhvr>
                                        <p:cTn id="99" dur="26">
                                          <p:stCondLst>
                                            <p:cond delay="650"/>
                                          </p:stCondLst>
                                        </p:cTn>
                                        <p:tgtEl>
                                          <p:spTgt spid="16415">
                                            <p:txEl>
                                              <p:charRg st="0" end="5"/>
                                            </p:txEl>
                                          </p:spTgt>
                                        </p:tgtEl>
                                      </p:cBhvr>
                                      <p:to x="100000" y="60000"/>
                                    </p:animScale>
                                    <p:animScale>
                                      <p:cBhvr>
                                        <p:cTn id="100" dur="166" decel="50000">
                                          <p:stCondLst>
                                            <p:cond delay="676"/>
                                          </p:stCondLst>
                                        </p:cTn>
                                        <p:tgtEl>
                                          <p:spTgt spid="16415">
                                            <p:txEl>
                                              <p:charRg st="0" end="5"/>
                                            </p:txEl>
                                          </p:spTgt>
                                        </p:tgtEl>
                                      </p:cBhvr>
                                      <p:to x="100000" y="100000"/>
                                    </p:animScale>
                                    <p:animScale>
                                      <p:cBhvr>
                                        <p:cTn id="101" dur="26">
                                          <p:stCondLst>
                                            <p:cond delay="1312"/>
                                          </p:stCondLst>
                                        </p:cTn>
                                        <p:tgtEl>
                                          <p:spTgt spid="16415">
                                            <p:txEl>
                                              <p:charRg st="0" end="5"/>
                                            </p:txEl>
                                          </p:spTgt>
                                        </p:tgtEl>
                                      </p:cBhvr>
                                      <p:to x="100000" y="80000"/>
                                    </p:animScale>
                                    <p:animScale>
                                      <p:cBhvr>
                                        <p:cTn id="102" dur="166" decel="50000">
                                          <p:stCondLst>
                                            <p:cond delay="1338"/>
                                          </p:stCondLst>
                                        </p:cTn>
                                        <p:tgtEl>
                                          <p:spTgt spid="16415">
                                            <p:txEl>
                                              <p:charRg st="0" end="5"/>
                                            </p:txEl>
                                          </p:spTgt>
                                        </p:tgtEl>
                                      </p:cBhvr>
                                      <p:to x="100000" y="100000"/>
                                    </p:animScale>
                                    <p:animScale>
                                      <p:cBhvr>
                                        <p:cTn id="103" dur="26">
                                          <p:stCondLst>
                                            <p:cond delay="1642"/>
                                          </p:stCondLst>
                                        </p:cTn>
                                        <p:tgtEl>
                                          <p:spTgt spid="16415">
                                            <p:txEl>
                                              <p:charRg st="0" end="5"/>
                                            </p:txEl>
                                          </p:spTgt>
                                        </p:tgtEl>
                                      </p:cBhvr>
                                      <p:to x="100000" y="90000"/>
                                    </p:animScale>
                                    <p:animScale>
                                      <p:cBhvr>
                                        <p:cTn id="104" dur="166" decel="50000">
                                          <p:stCondLst>
                                            <p:cond delay="1668"/>
                                          </p:stCondLst>
                                        </p:cTn>
                                        <p:tgtEl>
                                          <p:spTgt spid="16415">
                                            <p:txEl>
                                              <p:charRg st="0" end="5"/>
                                            </p:txEl>
                                          </p:spTgt>
                                        </p:tgtEl>
                                      </p:cBhvr>
                                      <p:to x="100000" y="100000"/>
                                    </p:animScale>
                                    <p:animScale>
                                      <p:cBhvr>
                                        <p:cTn id="105" dur="26">
                                          <p:stCondLst>
                                            <p:cond delay="1808"/>
                                          </p:stCondLst>
                                        </p:cTn>
                                        <p:tgtEl>
                                          <p:spTgt spid="16415">
                                            <p:txEl>
                                              <p:charRg st="0" end="5"/>
                                            </p:txEl>
                                          </p:spTgt>
                                        </p:tgtEl>
                                      </p:cBhvr>
                                      <p:to x="100000" y="95000"/>
                                    </p:animScale>
                                    <p:animScale>
                                      <p:cBhvr>
                                        <p:cTn id="106" dur="166" decel="50000">
                                          <p:stCondLst>
                                            <p:cond delay="1834"/>
                                          </p:stCondLst>
                                        </p:cTn>
                                        <p:tgtEl>
                                          <p:spTgt spid="16415">
                                            <p:txEl>
                                              <p:charRg st="0"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12" grpId="0" bldLvl="0"/>
      <p:bldP spid="16413" grpId="0" bldLvl="0"/>
      <p:bldP spid="16414"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Text Box 4"/>
          <p:cNvSpPr txBox="1"/>
          <p:nvPr/>
        </p:nvSpPr>
        <p:spPr>
          <a:xfrm>
            <a:off x="304800" y="838200"/>
            <a:ext cx="8077200" cy="641350"/>
          </a:xfrm>
          <a:prstGeom prst="rect">
            <a:avLst/>
          </a:prstGeom>
          <a:noFill/>
          <a:ln w="9525">
            <a:noFill/>
          </a:ln>
        </p:spPr>
        <p:txBody>
          <a:bodyPr>
            <a:spAutoFit/>
          </a:bodyPr>
          <a:p>
            <a:pPr lvl="0" algn="ctr" eaLnBrk="1" hangingPunct="1"/>
            <a:r>
              <a:rPr lang="zh-CN" altLang="en-US" b="1" dirty="0">
                <a:solidFill>
                  <a:srgbClr val="000000"/>
                </a:solidFill>
                <a:latin typeface="微软雅黑" panose="020B0503020204020204" pitchFamily="34" charset="-122"/>
                <a:ea typeface="微软雅黑" panose="020B0503020204020204" pitchFamily="34" charset="-122"/>
              </a:rPr>
              <a:t>一、“百家争鸣”和儒家思想的形成</a:t>
            </a:r>
            <a:endParaRPr lang="zh-CN" altLang="en-US" b="1" dirty="0">
              <a:solidFill>
                <a:srgbClr val="000000"/>
              </a:solidFill>
              <a:latin typeface="微软雅黑" panose="020B0503020204020204" pitchFamily="34" charset="-122"/>
              <a:ea typeface="微软雅黑" panose="020B0503020204020204" pitchFamily="34" charset="-122"/>
            </a:endParaRPr>
          </a:p>
        </p:txBody>
      </p:sp>
      <p:pic>
        <p:nvPicPr>
          <p:cNvPr id="27651" name="Picture 6" descr="孔子儒家思想：孔子修身五要素 - 诸葛长青 - 中国诸葛智囊顾问"/>
          <p:cNvPicPr>
            <a:picLocks noChangeAspect="1"/>
          </p:cNvPicPr>
          <p:nvPr/>
        </p:nvPicPr>
        <p:blipFill>
          <a:blip r:embed="rId1"/>
          <a:stretch>
            <a:fillRect/>
          </a:stretch>
        </p:blipFill>
        <p:spPr>
          <a:xfrm>
            <a:off x="1066800" y="1981200"/>
            <a:ext cx="7391400" cy="3962400"/>
          </a:xfrm>
          <a:prstGeom prst="rect">
            <a:avLst/>
          </a:prstGeom>
          <a:noFill/>
          <a:ln w="9525">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8674" name="Picture 5" descr="7"/>
          <p:cNvPicPr>
            <a:picLocks noChangeAspect="1"/>
          </p:cNvPicPr>
          <p:nvPr/>
        </p:nvPicPr>
        <p:blipFill>
          <a:blip r:embed="rId1">
            <a:lum bright="12000"/>
          </a:blip>
          <a:srcRect b="5144"/>
          <a:stretch>
            <a:fillRect/>
          </a:stretch>
        </p:blipFill>
        <p:spPr>
          <a:xfrm>
            <a:off x="4714875" y="1500188"/>
            <a:ext cx="4071938" cy="3357562"/>
          </a:xfrm>
          <a:prstGeom prst="rect">
            <a:avLst/>
          </a:prstGeom>
          <a:noFill/>
          <a:ln w="9525">
            <a:noFill/>
          </a:ln>
        </p:spPr>
      </p:pic>
      <p:sp>
        <p:nvSpPr>
          <p:cNvPr id="5" name="Rectangle 4"/>
          <p:cNvSpPr/>
          <p:nvPr/>
        </p:nvSpPr>
        <p:spPr>
          <a:xfrm>
            <a:off x="214313" y="1000125"/>
            <a:ext cx="8501062" cy="4400550"/>
          </a:xfrm>
          <a:prstGeom prst="rect">
            <a:avLst/>
          </a:prstGeom>
          <a:noFill/>
          <a:ln w="9525">
            <a:noFill/>
          </a:ln>
        </p:spPr>
        <p:txBody>
          <a:bodyPr>
            <a:spAutoFit/>
          </a:bodyPr>
          <a:p>
            <a:pPr lvl="0" eaLnBrk="1" hangingPunct="1"/>
            <a:r>
              <a:rPr lang="en-US" altLang="zh-CN" sz="2800" b="1">
                <a:solidFill>
                  <a:srgbClr val="FF0000"/>
                </a:solidFill>
                <a:latin typeface="华文中宋" panose="02010600040101010101" pitchFamily="2" charset="-122"/>
                <a:ea typeface="华文中宋" panose="02010600040101010101" pitchFamily="2" charset="-122"/>
              </a:rPr>
              <a:t>    </a:t>
            </a:r>
            <a:r>
              <a:rPr lang="zh-CN" altLang="en-US" sz="2800" b="1" dirty="0">
                <a:solidFill>
                  <a:srgbClr val="FF0000"/>
                </a:solidFill>
                <a:latin typeface="华文中宋" panose="02010600040101010101" pitchFamily="2" charset="-122"/>
                <a:ea typeface="华文中宋" panose="02010600040101010101" pitchFamily="2" charset="-122"/>
              </a:rPr>
              <a:t>概念：</a:t>
            </a:r>
            <a:r>
              <a:rPr lang="zh-CN" altLang="en-US" sz="2800" b="1" dirty="0">
                <a:latin typeface="华文中宋" panose="02010600040101010101" pitchFamily="2" charset="-122"/>
                <a:ea typeface="华文中宋" panose="02010600040101010101" pitchFamily="2" charset="-122"/>
              </a:rPr>
              <a:t>指</a:t>
            </a:r>
            <a:r>
              <a:rPr lang="zh-CN" altLang="en-US" sz="2800" b="1" dirty="0">
                <a:solidFill>
                  <a:srgbClr val="FF0000"/>
                </a:solidFill>
                <a:latin typeface="华文中宋" panose="02010600040101010101" pitchFamily="2" charset="-122"/>
                <a:ea typeface="华文中宋" panose="02010600040101010101" pitchFamily="2" charset="-122"/>
              </a:rPr>
              <a:t>春秋战国</a:t>
            </a:r>
            <a:r>
              <a:rPr lang="zh-CN" altLang="en-US" sz="2800" b="1" dirty="0">
                <a:latin typeface="华文中宋" panose="02010600040101010101" pitchFamily="2" charset="-122"/>
                <a:ea typeface="华文中宋" panose="02010600040101010101" pitchFamily="2" charset="-122"/>
              </a:rPr>
              <a:t>时期知识分子中不同学派的涌现及各流派争芳斗艳的局面。</a:t>
            </a:r>
            <a:endParaRPr lang="zh-CN" altLang="en-US" sz="2800" b="1" dirty="0">
              <a:latin typeface="华文中宋" panose="02010600040101010101" pitchFamily="2" charset="-122"/>
              <a:ea typeface="华文中宋" panose="02010600040101010101" pitchFamily="2" charset="-122"/>
            </a:endParaRPr>
          </a:p>
          <a:p>
            <a:pPr lvl="0" eaLnBrk="1" hangingPunct="1"/>
            <a:r>
              <a:rPr lang="zh-CN" altLang="en-US" sz="2800" b="1" dirty="0">
                <a:latin typeface="华文中宋" panose="02010600040101010101" pitchFamily="2" charset="-122"/>
                <a:ea typeface="华文中宋" panose="02010600040101010101" pitchFamily="2" charset="-122"/>
              </a:rPr>
              <a:t>  “</a:t>
            </a:r>
            <a:r>
              <a:rPr lang="zh-CN" altLang="en-US" sz="2800" b="1" dirty="0">
                <a:solidFill>
                  <a:srgbClr val="FF0000"/>
                </a:solidFill>
                <a:latin typeface="华文中宋" panose="02010600040101010101" pitchFamily="2" charset="-122"/>
                <a:ea typeface="华文中宋" panose="02010600040101010101" pitchFamily="2" charset="-122"/>
              </a:rPr>
              <a:t>百家</a:t>
            </a:r>
            <a:r>
              <a:rPr lang="zh-CN" altLang="en-US" sz="2800" b="1" dirty="0">
                <a:latin typeface="华文中宋" panose="02010600040101010101" pitchFamily="2" charset="-122"/>
                <a:ea typeface="华文中宋" panose="02010600040101010101" pitchFamily="2" charset="-122"/>
              </a:rPr>
              <a:t>”泛指</a:t>
            </a:r>
            <a:r>
              <a:rPr lang="en-US" altLang="zh-CN" sz="2800" b="1">
                <a:latin typeface="华文中宋" panose="02010600040101010101" pitchFamily="2" charset="-122"/>
                <a:ea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rPr>
              <a:t>以形容学派</a:t>
            </a:r>
            <a:endParaRPr lang="en-US" altLang="zh-CN" sz="2800" b="1">
              <a:latin typeface="华文中宋" panose="02010600040101010101" pitchFamily="2" charset="-122"/>
              <a:ea typeface="华文中宋" panose="02010600040101010101" pitchFamily="2" charset="-122"/>
            </a:endParaRPr>
          </a:p>
          <a:p>
            <a:pPr lvl="0" eaLnBrk="1" hangingPunct="1"/>
            <a:r>
              <a:rPr lang="zh-CN" altLang="en-US" sz="2800" b="1" dirty="0">
                <a:latin typeface="华文中宋" panose="02010600040101010101" pitchFamily="2" charset="-122"/>
                <a:ea typeface="华文中宋" panose="02010600040101010101" pitchFamily="2" charset="-122"/>
              </a:rPr>
              <a:t>之多，其中</a:t>
            </a:r>
            <a:r>
              <a:rPr lang="en-US" altLang="zh-CN" sz="2800" b="1">
                <a:latin typeface="华文中宋" panose="02010600040101010101" pitchFamily="2" charset="-122"/>
                <a:ea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rPr>
              <a:t>影响最大的是</a:t>
            </a:r>
            <a:endParaRPr lang="en-US" altLang="zh-CN" sz="2800" b="1">
              <a:latin typeface="华文中宋" panose="02010600040101010101" pitchFamily="2" charset="-122"/>
              <a:ea typeface="华文中宋" panose="02010600040101010101" pitchFamily="2" charset="-122"/>
            </a:endParaRPr>
          </a:p>
          <a:p>
            <a:pPr lvl="0" eaLnBrk="1" hangingPunct="1"/>
            <a:r>
              <a:rPr lang="zh-CN" altLang="en-US" sz="2800" b="1" u="sng" dirty="0">
                <a:solidFill>
                  <a:srgbClr val="FF0000"/>
                </a:solidFill>
                <a:latin typeface="华文中宋" panose="02010600040101010101" pitchFamily="2" charset="-122"/>
                <a:ea typeface="华文中宋" panose="02010600040101010101" pitchFamily="2" charset="-122"/>
              </a:rPr>
              <a:t>儒、墨、道、法</a:t>
            </a:r>
            <a:r>
              <a:rPr lang="zh-CN" altLang="en-US" sz="2800" b="1" dirty="0">
                <a:latin typeface="华文中宋" panose="02010600040101010101" pitchFamily="2" charset="-122"/>
                <a:ea typeface="华文中宋" panose="02010600040101010101" pitchFamily="2" charset="-122"/>
              </a:rPr>
              <a:t>四家。</a:t>
            </a:r>
            <a:endParaRPr lang="zh-CN" altLang="en-US" sz="2800" b="1" dirty="0">
              <a:latin typeface="华文中宋" panose="02010600040101010101" pitchFamily="2" charset="-122"/>
              <a:ea typeface="华文中宋" panose="02010600040101010101" pitchFamily="2" charset="-122"/>
            </a:endParaRPr>
          </a:p>
          <a:p>
            <a:pPr lvl="0" eaLnBrk="1" hangingPunct="1"/>
            <a:r>
              <a:rPr lang="zh-CN" altLang="en-US" sz="2800" b="1" dirty="0">
                <a:latin typeface="华文中宋" panose="02010600040101010101" pitchFamily="2" charset="-122"/>
                <a:ea typeface="华文中宋" panose="02010600040101010101" pitchFamily="2" charset="-122"/>
              </a:rPr>
              <a:t>   “</a:t>
            </a:r>
            <a:r>
              <a:rPr lang="zh-CN" altLang="en-US" sz="2800" b="1" dirty="0">
                <a:solidFill>
                  <a:srgbClr val="FF0000"/>
                </a:solidFill>
                <a:latin typeface="华文中宋" panose="02010600040101010101" pitchFamily="2" charset="-122"/>
                <a:ea typeface="华文中宋" panose="02010600040101010101" pitchFamily="2" charset="-122"/>
              </a:rPr>
              <a:t>争鸣</a:t>
            </a:r>
            <a:r>
              <a:rPr lang="zh-CN" altLang="en-US" sz="2800" b="1" dirty="0">
                <a:latin typeface="华文中宋" panose="02010600040101010101" pitchFamily="2" charset="-122"/>
                <a:ea typeface="华文中宋" panose="02010600040101010101" pitchFamily="2" charset="-122"/>
              </a:rPr>
              <a:t>”是指当时诸子百</a:t>
            </a:r>
            <a:endParaRPr lang="en-US" altLang="zh-CN" sz="2800" b="1">
              <a:latin typeface="华文中宋" panose="02010600040101010101" pitchFamily="2" charset="-122"/>
              <a:ea typeface="华文中宋" panose="02010600040101010101" pitchFamily="2" charset="-122"/>
            </a:endParaRPr>
          </a:p>
          <a:p>
            <a:pPr lvl="0" eaLnBrk="1" hangingPunct="1"/>
            <a:r>
              <a:rPr lang="zh-CN" altLang="en-US" sz="2800" b="1" dirty="0">
                <a:latin typeface="华文中宋" panose="02010600040101010101" pitchFamily="2" charset="-122"/>
                <a:ea typeface="华文中宋" panose="02010600040101010101" pitchFamily="2" charset="-122"/>
              </a:rPr>
              <a:t>家针对当时社会上和学术上</a:t>
            </a:r>
            <a:endParaRPr lang="en-US" altLang="zh-CN" sz="2800" b="1">
              <a:latin typeface="华文中宋" panose="02010600040101010101" pitchFamily="2" charset="-122"/>
              <a:ea typeface="华文中宋" panose="02010600040101010101" pitchFamily="2" charset="-122"/>
            </a:endParaRPr>
          </a:p>
          <a:p>
            <a:pPr lvl="0" eaLnBrk="1" hangingPunct="1"/>
            <a:r>
              <a:rPr lang="zh-CN" altLang="en-US" sz="2800" b="1" dirty="0">
                <a:latin typeface="华文中宋" panose="02010600040101010101" pitchFamily="2" charset="-122"/>
                <a:ea typeface="华文中宋" panose="02010600040101010101" pitchFamily="2" charset="-122"/>
              </a:rPr>
              <a:t>的各种问题，争相发表不同</a:t>
            </a:r>
            <a:endParaRPr lang="en-US" altLang="zh-CN" sz="2800" b="1">
              <a:latin typeface="华文中宋" panose="02010600040101010101" pitchFamily="2" charset="-122"/>
              <a:ea typeface="华文中宋" panose="02010600040101010101" pitchFamily="2" charset="-122"/>
            </a:endParaRPr>
          </a:p>
          <a:p>
            <a:pPr lvl="0" eaLnBrk="1" hangingPunct="1"/>
            <a:r>
              <a:rPr lang="zh-CN" altLang="en-US" sz="2800" b="1" dirty="0">
                <a:latin typeface="华文中宋" panose="02010600040101010101" pitchFamily="2" charset="-122"/>
                <a:ea typeface="华文中宋" panose="02010600040101010101" pitchFamily="2" charset="-122"/>
              </a:rPr>
              <a:t>见解，展开争论。他们互相</a:t>
            </a:r>
            <a:endParaRPr lang="en-US" altLang="zh-CN" sz="2800" b="1">
              <a:latin typeface="华文中宋" panose="02010600040101010101" pitchFamily="2" charset="-122"/>
              <a:ea typeface="华文中宋" panose="02010600040101010101" pitchFamily="2" charset="-122"/>
            </a:endParaRPr>
          </a:p>
          <a:p>
            <a:pPr lvl="0" eaLnBrk="1" hangingPunct="1"/>
            <a:r>
              <a:rPr lang="zh-CN" altLang="en-US" sz="2800" b="1" dirty="0">
                <a:latin typeface="华文中宋" panose="02010600040101010101" pitchFamily="2" charset="-122"/>
                <a:ea typeface="华文中宋" panose="02010600040101010101" pitchFamily="2" charset="-122"/>
              </a:rPr>
              <a:t>诘难，彼此</a:t>
            </a:r>
            <a:r>
              <a:rPr lang="zh-CN" altLang="en-US" sz="2800" b="1" dirty="0">
                <a:solidFill>
                  <a:srgbClr val="FF0000"/>
                </a:solidFill>
                <a:latin typeface="华文中宋" panose="02010600040101010101" pitchFamily="2" charset="-122"/>
                <a:ea typeface="华文中宋" panose="02010600040101010101" pitchFamily="2" charset="-122"/>
              </a:rPr>
              <a:t>吸收融合</a:t>
            </a:r>
            <a:r>
              <a:rPr lang="zh-CN" altLang="en-US" sz="2800" b="1" dirty="0">
                <a:latin typeface="华文中宋" panose="02010600040101010101" pitchFamily="2" charset="-122"/>
                <a:ea typeface="华文中宋" panose="02010600040101010101" pitchFamily="2" charset="-122"/>
              </a:rPr>
              <a:t>。</a:t>
            </a:r>
            <a:endParaRPr lang="zh-CN" altLang="en-US" sz="2800" b="1" dirty="0">
              <a:latin typeface="华文中宋" panose="02010600040101010101" pitchFamily="2" charset="-122"/>
              <a:ea typeface="华文中宋" panose="02010600040101010101" pitchFamily="2" charset="-122"/>
            </a:endParaRPr>
          </a:p>
        </p:txBody>
      </p:sp>
      <p:sp>
        <p:nvSpPr>
          <p:cNvPr id="8" name="Rectangle 4"/>
          <p:cNvSpPr/>
          <p:nvPr/>
        </p:nvSpPr>
        <p:spPr>
          <a:xfrm>
            <a:off x="285750" y="428625"/>
            <a:ext cx="5257800" cy="579438"/>
          </a:xfrm>
          <a:prstGeom prst="rect">
            <a:avLst/>
          </a:prstGeom>
          <a:noFill/>
          <a:ln w="9525">
            <a:noFill/>
          </a:ln>
        </p:spPr>
        <p:txBody>
          <a:bodyPr>
            <a:spAutoFit/>
          </a:bodyPr>
          <a:p>
            <a:pPr lvl="0" eaLnBrk="1" hangingPunct="1"/>
            <a:r>
              <a:rPr lang="en-US" altLang="zh-CN" sz="3200" b="1">
                <a:solidFill>
                  <a:srgbClr val="000000"/>
                </a:solidFill>
                <a:latin typeface="微软雅黑" panose="020B0503020204020204" pitchFamily="34" charset="-122"/>
                <a:ea typeface="微软雅黑" panose="020B0503020204020204" pitchFamily="34" charset="-122"/>
              </a:rPr>
              <a:t>1</a:t>
            </a:r>
            <a:r>
              <a:rPr lang="zh-CN" altLang="en-US" sz="3200" b="1" dirty="0">
                <a:solidFill>
                  <a:srgbClr val="000000"/>
                </a:solidFill>
                <a:latin typeface="微软雅黑" panose="020B0503020204020204" pitchFamily="34" charset="-122"/>
                <a:ea typeface="微软雅黑" panose="020B0503020204020204" pitchFamily="34" charset="-122"/>
              </a:rPr>
              <a:t>、“百家争鸣”的概念</a:t>
            </a:r>
            <a:endParaRPr lang="zh-CN" altLang="en-US" sz="3200" b="1" dirty="0">
              <a:solidFill>
                <a:srgbClr val="000000"/>
              </a:solidFill>
              <a:latin typeface="微软雅黑" panose="020B0503020204020204" pitchFamily="34" charset="-122"/>
              <a:ea typeface="微软雅黑" panose="020B0503020204020204" pitchFamily="34" charset="-122"/>
            </a:endParaRPr>
          </a:p>
        </p:txBody>
      </p:sp>
      <p:sp>
        <p:nvSpPr>
          <p:cNvPr id="28677" name="TextBox 6"/>
          <p:cNvSpPr txBox="1"/>
          <p:nvPr/>
        </p:nvSpPr>
        <p:spPr>
          <a:xfrm>
            <a:off x="4929188" y="500063"/>
            <a:ext cx="4000500" cy="523875"/>
          </a:xfrm>
          <a:prstGeom prst="rect">
            <a:avLst/>
          </a:prstGeom>
          <a:noFill/>
          <a:ln w="9525">
            <a:noFill/>
          </a:ln>
        </p:spPr>
        <p:txBody>
          <a:bodyPr>
            <a:spAutoFit/>
          </a:bodyPr>
          <a:p>
            <a:pPr lvl="0" eaLnBrk="1" hangingPunct="1"/>
            <a:r>
              <a:rPr lang="zh-CN" altLang="en-US" sz="2800" b="1" dirty="0">
                <a:solidFill>
                  <a:srgbClr val="FF0000"/>
                </a:solidFill>
                <a:latin typeface="华文中宋" panose="02010600040101010101" pitchFamily="2" charset="-122"/>
                <a:ea typeface="华文中宋" panose="02010600040101010101" pitchFamily="2" charset="-122"/>
              </a:rPr>
              <a:t>侧重于政治斗争</a:t>
            </a:r>
            <a:endParaRPr lang="zh-CN" altLang="en-US" sz="2800" b="1" dirty="0">
              <a:solidFill>
                <a:srgbClr val="FF0000"/>
              </a:solidFill>
              <a:latin typeface="华文中宋" panose="02010600040101010101" pitchFamily="2" charset="-122"/>
              <a:ea typeface="华文中宋" panose="02010600040101010101" pitchFamily="2" charset="-122"/>
            </a:endParaRPr>
          </a:p>
        </p:txBody>
      </p:sp>
      <p:sp>
        <p:nvSpPr>
          <p:cNvPr id="9" name="Text Box 4"/>
          <p:cNvSpPr txBox="1"/>
          <p:nvPr/>
        </p:nvSpPr>
        <p:spPr>
          <a:xfrm>
            <a:off x="357188" y="5357813"/>
            <a:ext cx="8501062" cy="954087"/>
          </a:xfrm>
          <a:prstGeom prst="rect">
            <a:avLst/>
          </a:prstGeom>
          <a:noFill/>
          <a:ln w="9525">
            <a:noFill/>
          </a:ln>
        </p:spPr>
        <p:txBody>
          <a:bodyPr>
            <a:spAutoFit/>
          </a:bodyPr>
          <a:p>
            <a:pPr lvl="0" eaLnBrk="1" hangingPunct="1"/>
            <a:r>
              <a:rPr lang="en-US" altLang="zh-CN" sz="2800" b="1">
                <a:solidFill>
                  <a:srgbClr val="0000FF"/>
                </a:solidFill>
                <a:latin typeface="华文中宋" panose="02010600040101010101" pitchFamily="2" charset="-122"/>
                <a:ea typeface="华文中宋" panose="02010600040101010101" pitchFamily="2" charset="-122"/>
              </a:rPr>
              <a:t>       </a:t>
            </a:r>
            <a:r>
              <a:rPr lang="zh-CN" altLang="en-US" sz="2800" b="1" dirty="0">
                <a:solidFill>
                  <a:srgbClr val="0000FF"/>
                </a:solidFill>
                <a:latin typeface="华文中宋" panose="02010600040101010101" pitchFamily="2" charset="-122"/>
                <a:ea typeface="华文中宋" panose="02010600040101010101" pitchFamily="2" charset="-122"/>
              </a:rPr>
              <a:t>联系：</a:t>
            </a:r>
            <a:r>
              <a:rPr lang="en-US" altLang="zh-CN" sz="2800" b="1">
                <a:latin typeface="华文中宋" panose="02010600040101010101" pitchFamily="2" charset="-122"/>
                <a:ea typeface="华文中宋" panose="02010600040101010101" pitchFamily="2" charset="-122"/>
              </a:rPr>
              <a:t>1956</a:t>
            </a:r>
            <a:r>
              <a:rPr lang="zh-CN" altLang="en-US" sz="2800" b="1" dirty="0">
                <a:latin typeface="华文中宋" panose="02010600040101010101" pitchFamily="2" charset="-122"/>
                <a:ea typeface="华文中宋" panose="02010600040101010101" pitchFamily="2" charset="-122"/>
              </a:rPr>
              <a:t>年毛泽东提出的“双百”方针，艺术问题上“百花齐放”，</a:t>
            </a:r>
            <a:r>
              <a:rPr lang="zh-CN" altLang="en-US" sz="2800" b="1" dirty="0">
                <a:solidFill>
                  <a:srgbClr val="0000FF"/>
                </a:solidFill>
                <a:latin typeface="华文中宋" panose="02010600040101010101" pitchFamily="2" charset="-122"/>
                <a:ea typeface="华文中宋" panose="02010600040101010101" pitchFamily="2" charset="-122"/>
              </a:rPr>
              <a:t>学术问题上“百家争鸣”。</a:t>
            </a:r>
            <a:endParaRPr lang="zh-CN" altLang="en-US" sz="2800" b="1" dirty="0">
              <a:solidFill>
                <a:srgbClr val="0000FF"/>
              </a:solidFill>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 fill="hold"/>
                                        <p:tgtEl>
                                          <p:spTgt spid="8"/>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 fill="hold"/>
                                        <p:tgtEl>
                                          <p:spTgt spid="5"/>
                                        </p:tgtEl>
                                      </p:cBhvr>
                                    </p:anim>
                                  </p:childTnLst>
                                </p:cTn>
                              </p:par>
                            </p:childTnLst>
                          </p:cTn>
                        </p:par>
                      </p:childTnLst>
                    </p:cTn>
                  </p:par>
                  <p:par>
                    <p:cTn id="13" fill="hold">
                      <p:stCondLst>
                        <p:cond delay="indefinite"/>
                      </p:stCondLst>
                      <p:childTnLst>
                        <p:par>
                          <p:cTn id="14" fill="hold">
                            <p:stCondLst>
                              <p:cond delay="0"/>
                            </p:stCondLst>
                            <p:childTnLst>
                              <p:par>
                                <p:cTn id="15" presetID="29" presetClass="entr" presetSubtype="0" fill="hold" nodeType="clickEffect">
                                  <p:stCondLst>
                                    <p:cond delay="0"/>
                                  </p:stCondLst>
                                  <p:childTnLst>
                                    <p:set>
                                      <p:cBhvr>
                                        <p:cTn id="16" dur="1" fill="hold">
                                          <p:stCondLst>
                                            <p:cond delay="0"/>
                                          </p:stCondLst>
                                        </p:cTn>
                                        <p:tgtEl>
                                          <p:spTgt spid="9">
                                            <p:txEl>
                                              <p:charRg st="0" end="53"/>
                                            </p:txEl>
                                          </p:spTgt>
                                        </p:tgtEl>
                                        <p:attrNameLst>
                                          <p:attrName>style.visibility</p:attrName>
                                        </p:attrNameLst>
                                      </p:cBhvr>
                                      <p:to>
                                        <p:strVal val="visible"/>
                                      </p:to>
                                    </p:set>
                                    <p:anim calcmode="lin" valueType="num">
                                      <p:cBhvr>
                                        <p:cTn id="17" dur="1000" fill="hold"/>
                                        <p:tgtEl>
                                          <p:spTgt spid="9">
                                            <p:txEl>
                                              <p:charRg st="0" end="53"/>
                                            </p:txEl>
                                          </p:spTgt>
                                        </p:tgtEl>
                                        <p:attrNameLst>
                                          <p:attrName>ppt_x</p:attrName>
                                        </p:attrNameLst>
                                      </p:cBhvr>
                                      <p:tavLst>
                                        <p:tav tm="0">
                                          <p:val>
                                            <p:strVal val="#ppt_x-.2"/>
                                          </p:val>
                                        </p:tav>
                                        <p:tav tm="100000">
                                          <p:val>
                                            <p:strVal val="#ppt_x"/>
                                          </p:val>
                                        </p:tav>
                                      </p:tavLst>
                                    </p:anim>
                                    <p:anim calcmode="lin" valueType="num">
                                      <p:cBhvr>
                                        <p:cTn id="18" dur="1000" fill="hold"/>
                                        <p:tgtEl>
                                          <p:spTgt spid="9">
                                            <p:txEl>
                                              <p:charRg st="0" end="53"/>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9">
                                            <p:txEl>
                                              <p:charRg st="0" end="5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Text Box 2"/>
          <p:cNvSpPr txBox="1"/>
          <p:nvPr/>
        </p:nvSpPr>
        <p:spPr>
          <a:xfrm>
            <a:off x="285750" y="1214438"/>
            <a:ext cx="8696325" cy="1223962"/>
          </a:xfrm>
          <a:prstGeom prst="rect">
            <a:avLst/>
          </a:prstGeom>
          <a:noFill/>
          <a:ln w="9525">
            <a:noFill/>
          </a:ln>
        </p:spPr>
        <p:txBody>
          <a:bodyPr>
            <a:spAutoFit/>
          </a:bodyPr>
          <a:p>
            <a:pPr lvl="0" eaLnBrk="1" hangingPunct="1">
              <a:lnSpc>
                <a:spcPct val="120000"/>
              </a:lnSpc>
            </a:pPr>
            <a:r>
              <a:rPr lang="zh-CN" altLang="en-US" sz="3200" b="1" dirty="0">
                <a:solidFill>
                  <a:srgbClr val="0000FF"/>
                </a:solidFill>
                <a:latin typeface="微软雅黑" panose="020B0503020204020204" pitchFamily="34" charset="-122"/>
                <a:ea typeface="微软雅黑" panose="020B0503020204020204" pitchFamily="34" charset="-122"/>
              </a:rPr>
              <a:t>纵观中外历史，大凡社会转型（社会大变革）时期，共同之处有哪些？</a:t>
            </a:r>
            <a:endParaRPr lang="zh-CN" altLang="en-US" sz="3200" b="1" dirty="0">
              <a:solidFill>
                <a:srgbClr val="0000FF"/>
              </a:solidFill>
              <a:latin typeface="微软雅黑" panose="020B0503020204020204" pitchFamily="34" charset="-122"/>
              <a:ea typeface="微软雅黑" panose="020B0503020204020204" pitchFamily="34" charset="-122"/>
            </a:endParaRPr>
          </a:p>
        </p:txBody>
      </p:sp>
      <p:sp>
        <p:nvSpPr>
          <p:cNvPr id="3" name="矩形 2"/>
          <p:cNvSpPr/>
          <p:nvPr/>
        </p:nvSpPr>
        <p:spPr>
          <a:xfrm>
            <a:off x="357158" y="214290"/>
            <a:ext cx="2967480" cy="923330"/>
          </a:xfrm>
          <a:prstGeom prst="rect">
            <a:avLst/>
          </a:prstGeom>
          <a:noFill/>
        </p:spPr>
        <p:txBody>
          <a:bodyP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outerShdw blurRad="38100" dist="38100" dir="2700000" algn="tl">
                    <a:srgbClr val="000000">
                      <a:alpha val="43137"/>
                    </a:srgbClr>
                  </a:outerShdw>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方法指导</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outerShdw blurRad="38100" dist="38100" dir="2700000" algn="tl">
                  <a:srgbClr val="000000">
                    <a:alpha val="43137"/>
                  </a:srgbClr>
                </a:outerShdw>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
        <p:nvSpPr>
          <p:cNvPr id="4" name="Text Box 2"/>
          <p:cNvSpPr txBox="1"/>
          <p:nvPr/>
        </p:nvSpPr>
        <p:spPr>
          <a:xfrm>
            <a:off x="357188" y="2428875"/>
            <a:ext cx="8696325" cy="2160588"/>
          </a:xfrm>
          <a:prstGeom prst="rect">
            <a:avLst/>
          </a:prstGeom>
          <a:noFill/>
          <a:ln w="9525">
            <a:noFill/>
          </a:ln>
        </p:spPr>
        <p:txBody>
          <a:bodyPr>
            <a:spAutoFit/>
          </a:bodyPr>
          <a:p>
            <a:pPr lvl="0" eaLnBrk="1" hangingPunct="1">
              <a:lnSpc>
                <a:spcPct val="120000"/>
              </a:lnSpc>
            </a:pPr>
            <a:r>
              <a:rPr lang="en-US" altLang="zh-CN" sz="2800" b="1">
                <a:latin typeface="华文中宋" panose="02010600040101010101" pitchFamily="2" charset="-122"/>
                <a:ea typeface="华文中宋" panose="02010600040101010101" pitchFamily="2" charset="-122"/>
              </a:rPr>
              <a:t>1</a:t>
            </a:r>
            <a:r>
              <a:rPr lang="zh-CN" altLang="en-US" sz="2800" b="1" dirty="0">
                <a:latin typeface="华文中宋" panose="02010600040101010101" pitchFamily="2" charset="-122"/>
                <a:ea typeface="华文中宋" panose="02010600040101010101" pitchFamily="2" charset="-122"/>
              </a:rPr>
              <a:t>、都有新的经济因素</a:t>
            </a:r>
            <a:endParaRPr lang="zh-CN" altLang="en-US" sz="2800" b="1" dirty="0">
              <a:latin typeface="华文中宋" panose="02010600040101010101" pitchFamily="2" charset="-122"/>
              <a:ea typeface="华文中宋" panose="02010600040101010101" pitchFamily="2" charset="-122"/>
            </a:endParaRPr>
          </a:p>
          <a:p>
            <a:pPr lvl="0" eaLnBrk="1" hangingPunct="1">
              <a:lnSpc>
                <a:spcPct val="120000"/>
              </a:lnSpc>
            </a:pPr>
            <a:r>
              <a:rPr lang="en-US" altLang="zh-CN" sz="2800" b="1">
                <a:latin typeface="华文中宋" panose="02010600040101010101" pitchFamily="2" charset="-122"/>
                <a:ea typeface="华文中宋" panose="02010600040101010101" pitchFamily="2" charset="-122"/>
              </a:rPr>
              <a:t>2</a:t>
            </a:r>
            <a:r>
              <a:rPr lang="zh-CN" altLang="en-US" sz="2800" b="1" dirty="0">
                <a:latin typeface="华文中宋" panose="02010600040101010101" pitchFamily="2" charset="-122"/>
                <a:ea typeface="华文中宋" panose="02010600040101010101" pitchFamily="2" charset="-122"/>
              </a:rPr>
              <a:t>、新的阶级</a:t>
            </a:r>
            <a:endParaRPr lang="zh-CN" altLang="en-US" sz="2800" b="1" dirty="0">
              <a:latin typeface="华文中宋" panose="02010600040101010101" pitchFamily="2" charset="-122"/>
              <a:ea typeface="华文中宋" panose="02010600040101010101" pitchFamily="2" charset="-122"/>
            </a:endParaRPr>
          </a:p>
          <a:p>
            <a:pPr lvl="0" eaLnBrk="1" hangingPunct="1">
              <a:lnSpc>
                <a:spcPct val="120000"/>
              </a:lnSpc>
            </a:pPr>
            <a:r>
              <a:rPr lang="en-US" altLang="zh-CN" sz="2800" b="1">
                <a:latin typeface="华文中宋" panose="02010600040101010101" pitchFamily="2" charset="-122"/>
                <a:ea typeface="华文中宋" panose="02010600040101010101" pitchFamily="2" charset="-122"/>
              </a:rPr>
              <a:t>3</a:t>
            </a:r>
            <a:r>
              <a:rPr lang="zh-CN" altLang="en-US" sz="2800" b="1" dirty="0">
                <a:latin typeface="华文中宋" panose="02010600040101010101" pitchFamily="2" charset="-122"/>
                <a:ea typeface="华文中宋" panose="02010600040101010101" pitchFamily="2" charset="-122"/>
              </a:rPr>
              <a:t>、新的思潮</a:t>
            </a:r>
            <a:endParaRPr lang="zh-CN" altLang="en-US" sz="2800" b="1" dirty="0">
              <a:latin typeface="华文中宋" panose="02010600040101010101" pitchFamily="2" charset="-122"/>
              <a:ea typeface="华文中宋" panose="02010600040101010101" pitchFamily="2" charset="-122"/>
            </a:endParaRPr>
          </a:p>
          <a:p>
            <a:pPr lvl="0" eaLnBrk="1" hangingPunct="1">
              <a:lnSpc>
                <a:spcPct val="120000"/>
              </a:lnSpc>
            </a:pPr>
            <a:r>
              <a:rPr lang="en-US" altLang="zh-CN" sz="2800" b="1">
                <a:latin typeface="华文中宋" panose="02010600040101010101" pitchFamily="2" charset="-122"/>
                <a:ea typeface="华文中宋" panose="02010600040101010101" pitchFamily="2" charset="-122"/>
              </a:rPr>
              <a:t>4</a:t>
            </a:r>
            <a:r>
              <a:rPr lang="zh-CN" altLang="en-US" sz="2800" b="1" dirty="0">
                <a:latin typeface="华文中宋" panose="02010600040101010101" pitchFamily="2" charset="-122"/>
                <a:ea typeface="华文中宋" panose="02010600040101010101" pitchFamily="2" charset="-122"/>
              </a:rPr>
              <a:t>、思想文化活跃，诞生大批思想家</a:t>
            </a:r>
            <a:endParaRPr lang="zh-CN" altLang="en-US" sz="2800" b="1" dirty="0">
              <a:latin typeface="华文中宋" panose="02010600040101010101" pitchFamily="2" charset="-122"/>
              <a:ea typeface="华文中宋" panose="02010600040101010101" pitchFamily="2" charset="-122"/>
            </a:endParaRPr>
          </a:p>
        </p:txBody>
      </p:sp>
      <p:sp>
        <p:nvSpPr>
          <p:cNvPr id="5" name="Text Box 2"/>
          <p:cNvSpPr txBox="1"/>
          <p:nvPr/>
        </p:nvSpPr>
        <p:spPr>
          <a:xfrm>
            <a:off x="285750" y="4500563"/>
            <a:ext cx="8696325" cy="2160587"/>
          </a:xfrm>
          <a:prstGeom prst="rect">
            <a:avLst/>
          </a:prstGeom>
          <a:noFill/>
          <a:ln w="9525">
            <a:noFill/>
          </a:ln>
        </p:spPr>
        <p:txBody>
          <a:bodyPr>
            <a:spAutoFit/>
          </a:bodyPr>
          <a:p>
            <a:pPr lvl="0" eaLnBrk="1" hangingPunct="1">
              <a:lnSpc>
                <a:spcPct val="120000"/>
              </a:lnSpc>
            </a:pPr>
            <a:r>
              <a:rPr lang="zh-CN" altLang="en-US" sz="2800" b="1" dirty="0">
                <a:latin typeface="华文中宋" panose="02010600040101010101" pitchFamily="2" charset="-122"/>
                <a:ea typeface="华文中宋" panose="02010600040101010101" pitchFamily="2" charset="-122"/>
              </a:rPr>
              <a:t>例如：中国古代春秋战国时期的</a:t>
            </a:r>
            <a:r>
              <a:rPr lang="zh-CN" altLang="en-US" sz="2800" b="1" dirty="0">
                <a:solidFill>
                  <a:srgbClr val="FF3300"/>
                </a:solidFill>
                <a:latin typeface="华文中宋" panose="02010600040101010101" pitchFamily="2" charset="-122"/>
                <a:ea typeface="华文中宋" panose="02010600040101010101" pitchFamily="2" charset="-122"/>
              </a:rPr>
              <a:t>百家争鸣</a:t>
            </a:r>
            <a:r>
              <a:rPr lang="zh-CN" altLang="en-US" sz="2800" b="1" dirty="0">
                <a:latin typeface="华文中宋" panose="02010600040101010101" pitchFamily="2" charset="-122"/>
                <a:ea typeface="华文中宋" panose="02010600040101010101" pitchFamily="2" charset="-122"/>
              </a:rPr>
              <a:t>、中国近代鸦片战争以后</a:t>
            </a:r>
            <a:r>
              <a:rPr lang="zh-CN" altLang="en-US" sz="2800" b="1" dirty="0">
                <a:solidFill>
                  <a:srgbClr val="0000FF"/>
                </a:solidFill>
                <a:latin typeface="华文中宋" panose="02010600040101010101" pitchFamily="2" charset="-122"/>
                <a:ea typeface="华文中宋" panose="02010600040101010101" pitchFamily="2" charset="-122"/>
              </a:rPr>
              <a:t>维新思潮</a:t>
            </a:r>
            <a:r>
              <a:rPr lang="en-US" altLang="zh-CN" sz="2800" b="1">
                <a:solidFill>
                  <a:srgbClr val="0000FF"/>
                </a:solidFill>
                <a:latin typeface="华文中宋" panose="02010600040101010101" pitchFamily="2" charset="-122"/>
                <a:ea typeface="华文中宋" panose="02010600040101010101" pitchFamily="2" charset="-122"/>
              </a:rPr>
              <a:t>—</a:t>
            </a:r>
            <a:r>
              <a:rPr lang="zh-CN" altLang="en-US" sz="2800" b="1" dirty="0">
                <a:solidFill>
                  <a:srgbClr val="0000FF"/>
                </a:solidFill>
                <a:latin typeface="华文中宋" panose="02010600040101010101" pitchFamily="2" charset="-122"/>
                <a:ea typeface="华文中宋" panose="02010600040101010101" pitchFamily="2" charset="-122"/>
              </a:rPr>
              <a:t>革命思潮</a:t>
            </a:r>
            <a:r>
              <a:rPr lang="en-US" altLang="zh-CN" sz="2800" b="1">
                <a:solidFill>
                  <a:srgbClr val="0000FF"/>
                </a:solidFill>
                <a:latin typeface="华文中宋" panose="02010600040101010101" pitchFamily="2" charset="-122"/>
                <a:ea typeface="华文中宋" panose="02010600040101010101" pitchFamily="2" charset="-122"/>
              </a:rPr>
              <a:t>—</a:t>
            </a:r>
            <a:r>
              <a:rPr lang="zh-CN" altLang="en-US" sz="2800" b="1" dirty="0">
                <a:solidFill>
                  <a:srgbClr val="0000FF"/>
                </a:solidFill>
                <a:latin typeface="华文中宋" panose="02010600040101010101" pitchFamily="2" charset="-122"/>
                <a:ea typeface="华文中宋" panose="02010600040101010101" pitchFamily="2" charset="-122"/>
              </a:rPr>
              <a:t>马克思主义思潮</a:t>
            </a:r>
            <a:r>
              <a:rPr lang="zh-CN" altLang="en-US" sz="2800" b="1" dirty="0">
                <a:latin typeface="华文中宋" panose="02010600040101010101" pitchFamily="2" charset="-122"/>
                <a:ea typeface="华文中宋" panose="02010600040101010101" pitchFamily="2" charset="-122"/>
              </a:rPr>
              <a:t>、西方</a:t>
            </a:r>
            <a:r>
              <a:rPr lang="en-US" altLang="zh-CN" sz="2800" b="1">
                <a:latin typeface="华文中宋" panose="02010600040101010101" pitchFamily="2" charset="-122"/>
                <a:ea typeface="华文中宋" panose="02010600040101010101" pitchFamily="2" charset="-122"/>
              </a:rPr>
              <a:t>1500</a:t>
            </a:r>
            <a:r>
              <a:rPr lang="zh-CN" altLang="en-US" sz="2800" b="1" dirty="0">
                <a:latin typeface="华文中宋" panose="02010600040101010101" pitchFamily="2" charset="-122"/>
                <a:ea typeface="华文中宋" panose="02010600040101010101" pitchFamily="2" charset="-122"/>
              </a:rPr>
              <a:t>年以后到</a:t>
            </a:r>
            <a:r>
              <a:rPr lang="en-US" altLang="zh-CN" sz="2800" b="1">
                <a:latin typeface="华文中宋" panose="02010600040101010101" pitchFamily="2" charset="-122"/>
                <a:ea typeface="华文中宋" panose="02010600040101010101" pitchFamily="2" charset="-122"/>
              </a:rPr>
              <a:t>18</a:t>
            </a:r>
            <a:r>
              <a:rPr lang="zh-CN" altLang="en-US" sz="2800" b="1" dirty="0">
                <a:latin typeface="华文中宋" panose="02010600040101010101" pitchFamily="2" charset="-122"/>
                <a:ea typeface="华文中宋" panose="02010600040101010101" pitchFamily="2" charset="-122"/>
              </a:rPr>
              <a:t>世纪的</a:t>
            </a:r>
            <a:r>
              <a:rPr lang="zh-CN" altLang="en-US" sz="2800" b="1" dirty="0">
                <a:solidFill>
                  <a:srgbClr val="FF3300"/>
                </a:solidFill>
                <a:latin typeface="华文中宋" panose="02010600040101010101" pitchFamily="2" charset="-122"/>
                <a:ea typeface="华文中宋" panose="02010600040101010101" pitchFamily="2" charset="-122"/>
              </a:rPr>
              <a:t>文艺复兴</a:t>
            </a:r>
            <a:r>
              <a:rPr lang="en-US" altLang="zh-CN" sz="2800" b="1">
                <a:solidFill>
                  <a:srgbClr val="FF3300"/>
                </a:solidFill>
                <a:latin typeface="华文中宋" panose="02010600040101010101" pitchFamily="2" charset="-122"/>
                <a:ea typeface="华文中宋" panose="02010600040101010101" pitchFamily="2" charset="-122"/>
              </a:rPr>
              <a:t>—</a:t>
            </a:r>
            <a:r>
              <a:rPr lang="zh-CN" altLang="en-US" sz="2800" b="1" dirty="0">
                <a:solidFill>
                  <a:srgbClr val="FF3300"/>
                </a:solidFill>
                <a:latin typeface="华文中宋" panose="02010600040101010101" pitchFamily="2" charset="-122"/>
                <a:ea typeface="华文中宋" panose="02010600040101010101" pitchFamily="2" charset="-122"/>
              </a:rPr>
              <a:t>宗教改革</a:t>
            </a:r>
            <a:r>
              <a:rPr lang="en-US" altLang="zh-CN" sz="2800" b="1">
                <a:solidFill>
                  <a:srgbClr val="FF3300"/>
                </a:solidFill>
                <a:latin typeface="华文中宋" panose="02010600040101010101" pitchFamily="2" charset="-122"/>
                <a:ea typeface="华文中宋" panose="02010600040101010101" pitchFamily="2" charset="-122"/>
              </a:rPr>
              <a:t>—</a:t>
            </a:r>
            <a:r>
              <a:rPr lang="zh-CN" altLang="en-US" sz="2800" b="1" dirty="0">
                <a:solidFill>
                  <a:srgbClr val="FF3300"/>
                </a:solidFill>
                <a:latin typeface="华文中宋" panose="02010600040101010101" pitchFamily="2" charset="-122"/>
                <a:ea typeface="华文中宋" panose="02010600040101010101" pitchFamily="2" charset="-122"/>
              </a:rPr>
              <a:t>启蒙运动</a:t>
            </a:r>
            <a:endParaRPr lang="zh-CN" altLang="en-US" sz="2800" b="1" dirty="0">
              <a:solidFill>
                <a:srgbClr val="0000FF"/>
              </a:solidFill>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charRg st="0" end="11"/>
                                            </p:txEl>
                                          </p:spTgt>
                                        </p:tgtEl>
                                        <p:attrNameLst>
                                          <p:attrName>style.visibility</p:attrName>
                                        </p:attrNameLst>
                                      </p:cBhvr>
                                      <p:to>
                                        <p:strVal val="visible"/>
                                      </p:to>
                                    </p:set>
                                    <p:animEffect transition="in" filter="blinds(horizontal)">
                                      <p:cBhvr>
                                        <p:cTn id="7" dur="500"/>
                                        <p:tgtEl>
                                          <p:spTgt spid="4">
                                            <p:txEl>
                                              <p:charRg st="0" end="1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charRg st="11" end="18"/>
                                            </p:txEl>
                                          </p:spTgt>
                                        </p:tgtEl>
                                        <p:attrNameLst>
                                          <p:attrName>style.visibility</p:attrName>
                                        </p:attrNameLst>
                                      </p:cBhvr>
                                      <p:to>
                                        <p:strVal val="visible"/>
                                      </p:to>
                                    </p:set>
                                    <p:animEffect transition="in" filter="blinds(horizontal)">
                                      <p:cBhvr>
                                        <p:cTn id="10" dur="500"/>
                                        <p:tgtEl>
                                          <p:spTgt spid="4">
                                            <p:txEl>
                                              <p:charRg st="11" end="18"/>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4">
                                            <p:txEl>
                                              <p:charRg st="18" end="25"/>
                                            </p:txEl>
                                          </p:spTgt>
                                        </p:tgtEl>
                                        <p:attrNameLst>
                                          <p:attrName>style.visibility</p:attrName>
                                        </p:attrNameLst>
                                      </p:cBhvr>
                                      <p:to>
                                        <p:strVal val="visible"/>
                                      </p:to>
                                    </p:set>
                                    <p:animEffect transition="in" filter="blinds(horizontal)">
                                      <p:cBhvr>
                                        <p:cTn id="13" dur="500"/>
                                        <p:tgtEl>
                                          <p:spTgt spid="4">
                                            <p:txEl>
                                              <p:charRg st="18" end="25"/>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4">
                                            <p:txEl>
                                              <p:charRg st="25" end="42"/>
                                            </p:txEl>
                                          </p:spTgt>
                                        </p:tgtEl>
                                        <p:attrNameLst>
                                          <p:attrName>style.visibility</p:attrName>
                                        </p:attrNameLst>
                                      </p:cBhvr>
                                      <p:to>
                                        <p:strVal val="visible"/>
                                      </p:to>
                                    </p:set>
                                    <p:animEffect transition="in" filter="blinds(horizontal)">
                                      <p:cBhvr>
                                        <p:cTn id="16" dur="500"/>
                                        <p:tgtEl>
                                          <p:spTgt spid="4">
                                            <p:txEl>
                                              <p:charRg st="25" end="4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Group 2"/>
          <p:cNvGrpSpPr/>
          <p:nvPr/>
        </p:nvGrpSpPr>
        <p:grpSpPr>
          <a:xfrm>
            <a:off x="206375" y="228600"/>
            <a:ext cx="8785225" cy="3338513"/>
            <a:chOff x="113" y="391"/>
            <a:chExt cx="5534" cy="2103"/>
          </a:xfrm>
        </p:grpSpPr>
        <p:pic>
          <p:nvPicPr>
            <p:cNvPr id="30729" name="Picture 3" descr="战国时期铁器出土地点"/>
            <p:cNvPicPr>
              <a:picLocks noChangeAspect="1"/>
            </p:cNvPicPr>
            <p:nvPr/>
          </p:nvPicPr>
          <p:blipFill>
            <a:blip r:embed="rId1"/>
            <a:srcRect t="8624"/>
            <a:stretch>
              <a:fillRect/>
            </a:stretch>
          </p:blipFill>
          <p:spPr>
            <a:xfrm>
              <a:off x="113" y="391"/>
              <a:ext cx="2722" cy="1769"/>
            </a:xfrm>
            <a:prstGeom prst="rect">
              <a:avLst/>
            </a:prstGeom>
            <a:noFill/>
            <a:ln w="9525">
              <a:noFill/>
            </a:ln>
          </p:spPr>
        </p:pic>
        <p:sp>
          <p:nvSpPr>
            <p:cNvPr id="30730" name="Text Box 4"/>
            <p:cNvSpPr txBox="1"/>
            <p:nvPr/>
          </p:nvSpPr>
          <p:spPr>
            <a:xfrm>
              <a:off x="158" y="2160"/>
              <a:ext cx="2689" cy="288"/>
            </a:xfrm>
            <a:prstGeom prst="rect">
              <a:avLst/>
            </a:prstGeom>
            <a:noFill/>
            <a:ln w="9525">
              <a:noFill/>
            </a:ln>
          </p:spPr>
          <p:txBody>
            <a:bodyPr wrap="none">
              <a:spAutoFit/>
            </a:bodyPr>
            <a:p>
              <a:pPr lvl="0" eaLnBrk="1" hangingPunct="1"/>
              <a:r>
                <a:rPr lang="zh-CN" altLang="en-US" sz="2400" b="1" dirty="0">
                  <a:solidFill>
                    <a:srgbClr val="000099"/>
                  </a:solidFill>
                  <a:latin typeface="Arial" panose="020B0604020202020204" pitchFamily="34" charset="0"/>
                  <a:ea typeface="宋体" panose="02010600030101010101" pitchFamily="2" charset="-122"/>
                </a:rPr>
                <a:t>图一</a:t>
              </a:r>
              <a:r>
                <a:rPr lang="en-US" altLang="zh-CN" sz="2400" b="1">
                  <a:solidFill>
                    <a:srgbClr val="000099"/>
                  </a:solidFill>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战国时期铁器出土分布图</a:t>
              </a:r>
              <a:endParaRPr lang="zh-CN" altLang="en-US" sz="2400" b="1" dirty="0">
                <a:latin typeface="Arial" panose="020B0604020202020204" pitchFamily="34" charset="0"/>
                <a:ea typeface="宋体" panose="02010600030101010101" pitchFamily="2" charset="-122"/>
              </a:endParaRPr>
            </a:p>
          </p:txBody>
        </p:sp>
        <p:pic>
          <p:nvPicPr>
            <p:cNvPr id="30731" name="Picture 5" descr="战国图"/>
            <p:cNvPicPr>
              <a:picLocks noChangeAspect="1"/>
            </p:cNvPicPr>
            <p:nvPr/>
          </p:nvPicPr>
          <p:blipFill>
            <a:blip r:embed="rId2"/>
            <a:stretch>
              <a:fillRect/>
            </a:stretch>
          </p:blipFill>
          <p:spPr>
            <a:xfrm>
              <a:off x="2971" y="391"/>
              <a:ext cx="2676" cy="1815"/>
            </a:xfrm>
            <a:prstGeom prst="rect">
              <a:avLst/>
            </a:prstGeom>
            <a:noFill/>
            <a:ln w="9525">
              <a:noFill/>
            </a:ln>
          </p:spPr>
        </p:pic>
        <p:sp>
          <p:nvSpPr>
            <p:cNvPr id="30732" name="Text Box 6"/>
            <p:cNvSpPr txBox="1"/>
            <p:nvPr/>
          </p:nvSpPr>
          <p:spPr>
            <a:xfrm>
              <a:off x="3606" y="2206"/>
              <a:ext cx="1338" cy="288"/>
            </a:xfrm>
            <a:prstGeom prst="rect">
              <a:avLst/>
            </a:prstGeom>
            <a:noFill/>
            <a:ln w="9525">
              <a:noFill/>
            </a:ln>
          </p:spPr>
          <p:txBody>
            <a:bodyPr wrap="none">
              <a:spAutoFit/>
            </a:bodyPr>
            <a:p>
              <a:pPr lvl="0" eaLnBrk="1" hangingPunct="1"/>
              <a:r>
                <a:rPr lang="zh-CN" altLang="en-US" sz="2400" b="1" dirty="0">
                  <a:solidFill>
                    <a:srgbClr val="000099"/>
                  </a:solidFill>
                  <a:latin typeface="Arial" panose="020B0604020202020204" pitchFamily="34" charset="0"/>
                  <a:ea typeface="宋体" panose="02010600030101010101" pitchFamily="2" charset="-122"/>
                </a:rPr>
                <a:t>图二</a:t>
              </a:r>
              <a:r>
                <a:rPr lang="en-US" altLang="zh-CN" sz="2400" b="1">
                  <a:solidFill>
                    <a:srgbClr val="000099"/>
                  </a:solidFill>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战国七雄</a:t>
              </a:r>
              <a:endParaRPr lang="zh-CN" altLang="en-US" sz="2400" b="1" dirty="0">
                <a:latin typeface="Arial" panose="020B0604020202020204" pitchFamily="34" charset="0"/>
                <a:ea typeface="宋体" panose="02010600030101010101" pitchFamily="2" charset="-122"/>
              </a:endParaRPr>
            </a:p>
          </p:txBody>
        </p:sp>
      </p:grpSp>
      <p:grpSp>
        <p:nvGrpSpPr>
          <p:cNvPr id="3" name="Group 7"/>
          <p:cNvGrpSpPr/>
          <p:nvPr/>
        </p:nvGrpSpPr>
        <p:grpSpPr>
          <a:xfrm>
            <a:off x="228600" y="3810000"/>
            <a:ext cx="4067175" cy="2852738"/>
            <a:chOff x="204" y="2523"/>
            <a:chExt cx="2562" cy="1797"/>
          </a:xfrm>
        </p:grpSpPr>
        <p:pic>
          <p:nvPicPr>
            <p:cNvPr id="13320" name="Picture 8" descr="孔子讲学图"/>
            <p:cNvPicPr>
              <a:picLocks noChangeAspect="1" noChangeArrowheads="1"/>
            </p:cNvPicPr>
            <p:nvPr/>
          </p:nvPicPr>
          <p:blipFill>
            <a:blip r:embed="rId3"/>
            <a:srcRect/>
            <a:stretch>
              <a:fillRect/>
            </a:stretch>
          </p:blipFill>
          <p:spPr bwMode="auto">
            <a:xfrm>
              <a:off x="204" y="2523"/>
              <a:ext cx="2562" cy="1497"/>
            </a:xfrm>
            <a:prstGeom prst="rect">
              <a:avLst/>
            </a:prstGeom>
            <a:noFill/>
            <a:effectLst>
              <a:outerShdw dist="35921" dir="2700000" algn="ctr" rotWithShape="0">
                <a:srgbClr val="808080"/>
              </a:outerShdw>
            </a:effectLst>
          </p:spPr>
        </p:pic>
        <p:sp>
          <p:nvSpPr>
            <p:cNvPr id="30728" name="Text Box 9"/>
            <p:cNvSpPr txBox="1"/>
            <p:nvPr/>
          </p:nvSpPr>
          <p:spPr>
            <a:xfrm>
              <a:off x="703" y="4032"/>
              <a:ext cx="1531" cy="288"/>
            </a:xfrm>
            <a:prstGeom prst="rect">
              <a:avLst/>
            </a:prstGeom>
            <a:noFill/>
            <a:ln w="9525">
              <a:noFill/>
            </a:ln>
          </p:spPr>
          <p:txBody>
            <a:bodyPr wrap="none">
              <a:spAutoFit/>
            </a:bodyPr>
            <a:p>
              <a:pPr lvl="0" eaLnBrk="1" hangingPunct="1"/>
              <a:r>
                <a:rPr lang="zh-CN" altLang="en-US" sz="2400" b="1" dirty="0">
                  <a:solidFill>
                    <a:srgbClr val="000099"/>
                  </a:solidFill>
                  <a:latin typeface="Arial" panose="020B0604020202020204" pitchFamily="34" charset="0"/>
                  <a:ea typeface="宋体" panose="02010600030101010101" pitchFamily="2" charset="-122"/>
                </a:rPr>
                <a:t>图三</a:t>
              </a:r>
              <a:r>
                <a:rPr lang="en-US" altLang="zh-CN" sz="2400" b="1">
                  <a:solidFill>
                    <a:srgbClr val="000099"/>
                  </a:solidFill>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孔子讲学图</a:t>
              </a:r>
              <a:endParaRPr lang="zh-CN" altLang="en-US" sz="2400" b="1" dirty="0">
                <a:latin typeface="Arial" panose="020B0604020202020204" pitchFamily="34" charset="0"/>
                <a:ea typeface="宋体" panose="02010600030101010101" pitchFamily="2" charset="-122"/>
              </a:endParaRPr>
            </a:p>
          </p:txBody>
        </p:sp>
      </p:grpSp>
      <p:sp>
        <p:nvSpPr>
          <p:cNvPr id="13322" name="Rectangle 10"/>
          <p:cNvSpPr>
            <a:spLocks noChangeArrowheads="1"/>
          </p:cNvSpPr>
          <p:nvPr/>
        </p:nvSpPr>
        <p:spPr bwMode="auto">
          <a:xfrm>
            <a:off x="4429125" y="3286125"/>
            <a:ext cx="4572000" cy="2862263"/>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0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材料</a:t>
            </a:r>
            <a:r>
              <a:rPr kumimoji="0" lang="en-US" altLang="zh-CN" sz="2000" b="1" i="0" u="none" strike="noStrike" kern="1200" cap="none" spc="0" normalizeH="0" baseline="0" noProof="0" dirty="0">
                <a:ln>
                  <a:noFill/>
                </a:ln>
                <a:solidFill>
                  <a:srgbClr val="000000"/>
                </a:solidFill>
                <a:effectLst/>
                <a:uLnTx/>
                <a:uFillTx/>
                <a:latin typeface="黑体" panose="02010609060101010101" pitchFamily="49" charset="-122"/>
                <a:ea typeface="黑体" panose="02010609060101010101" pitchFamily="49" charset="-122"/>
                <a:cs typeface="+mn-cs"/>
              </a:rPr>
              <a:t>:</a:t>
            </a:r>
            <a:r>
              <a:rPr kumimoji="0" lang="zh-CN" altLang="en-US" sz="2000" b="1" i="0" u="none" strike="noStrike" kern="1200" cap="none" spc="0" normalizeH="0" baseline="0" noProof="0" dirty="0">
                <a:ln>
                  <a:noFill/>
                </a:ln>
                <a:solidFill>
                  <a:schemeClr val="tx1"/>
                </a:solidFill>
                <a:effectLst/>
                <a:uLnTx/>
                <a:uFillTx/>
                <a:latin typeface="+mn-ea"/>
                <a:ea typeface="+mn-ea"/>
                <a:cs typeface="+mn-cs"/>
              </a:rPr>
              <a:t>礼崩乐坏的社会大裂变，将原本属于贵族最底层的士阶层从沉重的宗法制羁绊中解放出来，在社会身份上取得了独立的地位，而汲汲于争霸事业的诸侯对人才的渴求，更大的助长了士阶层的声势。士的崛起，意味着一个以“劳心”为务、从事精神性创造的专业文化阶层形成，中华民族的物质生活和精神生活注定要受到他们的深刻影响。</a:t>
            </a:r>
            <a:endParaRPr kumimoji="0" lang="zh-CN" altLang="en-US" sz="2000" b="1" i="0" u="none" strike="noStrike" kern="1200" cap="none" spc="0" normalizeH="0" baseline="0" noProof="0" dirty="0">
              <a:ln>
                <a:noFill/>
              </a:ln>
              <a:solidFill>
                <a:schemeClr val="tx1"/>
              </a:solidFill>
              <a:effectLst/>
              <a:uLnTx/>
              <a:uFillTx/>
              <a:latin typeface="+mn-ea"/>
              <a:ea typeface="+mn-ea"/>
              <a:cs typeface="+mn-cs"/>
            </a:endParaRPr>
          </a:p>
        </p:txBody>
      </p:sp>
      <p:sp>
        <p:nvSpPr>
          <p:cNvPr id="5" name="Rectangle 4"/>
          <p:cNvSpPr/>
          <p:nvPr/>
        </p:nvSpPr>
        <p:spPr>
          <a:xfrm>
            <a:off x="304800" y="3124200"/>
            <a:ext cx="8610600" cy="598488"/>
          </a:xfrm>
          <a:prstGeom prst="rect">
            <a:avLst/>
          </a:prstGeom>
          <a:solidFill>
            <a:srgbClr val="CCFFFF"/>
          </a:solidFill>
          <a:ln w="19050" cap="flat" cmpd="sng">
            <a:solidFill>
              <a:srgbClr val="FF00FF"/>
            </a:solidFill>
            <a:prstDash val="solid"/>
            <a:miter/>
            <a:headEnd type="none" w="med" len="med"/>
            <a:tailEnd type="none" w="med" len="med"/>
          </a:ln>
        </p:spPr>
        <p:txBody>
          <a:bodyPr>
            <a:spAutoFit/>
          </a:bodyPr>
          <a:p>
            <a:pPr lvl="0" eaLnBrk="1" hangingPunct="1"/>
            <a:r>
              <a:rPr lang="zh-CN" altLang="en-US" sz="3200" b="1" dirty="0">
                <a:solidFill>
                  <a:schemeClr val="tx2"/>
                </a:solidFill>
                <a:latin typeface="黑体" panose="02010609060101010101" pitchFamily="49" charset="-122"/>
                <a:ea typeface="黑体" panose="02010609060101010101" pitchFamily="49" charset="-122"/>
              </a:rPr>
              <a:t>经济基础</a:t>
            </a:r>
            <a:r>
              <a:rPr lang="zh-CN" altLang="en-US" sz="3200" b="1" dirty="0">
                <a:solidFill>
                  <a:srgbClr val="FF0000"/>
                </a:solidFill>
                <a:latin typeface="黑体" panose="02010609060101010101" pitchFamily="49" charset="-122"/>
                <a:ea typeface="黑体" panose="02010609060101010101" pitchFamily="49" charset="-122"/>
              </a:rPr>
              <a:t>变化→ </a:t>
            </a:r>
            <a:r>
              <a:rPr lang="zh-CN" altLang="en-US" sz="3200" b="1" dirty="0">
                <a:solidFill>
                  <a:srgbClr val="000000"/>
                </a:solidFill>
                <a:latin typeface="黑体" panose="02010609060101010101" pitchFamily="49" charset="-122"/>
                <a:ea typeface="黑体" panose="02010609060101010101" pitchFamily="49" charset="-122"/>
              </a:rPr>
              <a:t>上层建筑</a:t>
            </a:r>
            <a:r>
              <a:rPr lang="zh-CN" altLang="en-US" sz="3200" b="1" dirty="0">
                <a:solidFill>
                  <a:srgbClr val="FF0000"/>
                </a:solidFill>
                <a:latin typeface="黑体" panose="02010609060101010101" pitchFamily="49" charset="-122"/>
                <a:ea typeface="黑体" panose="02010609060101010101" pitchFamily="49" charset="-122"/>
              </a:rPr>
              <a:t>变化→</a:t>
            </a:r>
            <a:r>
              <a:rPr lang="zh-CN" altLang="en-US" sz="3200" b="1" dirty="0">
                <a:solidFill>
                  <a:srgbClr val="000000"/>
                </a:solidFill>
                <a:latin typeface="黑体" panose="02010609060101010101" pitchFamily="49" charset="-122"/>
                <a:ea typeface="黑体" panose="02010609060101010101" pitchFamily="49" charset="-122"/>
              </a:rPr>
              <a:t>意识形态</a:t>
            </a:r>
            <a:r>
              <a:rPr lang="zh-CN" altLang="en-US" sz="3200" b="1" dirty="0">
                <a:solidFill>
                  <a:srgbClr val="FF0000"/>
                </a:solidFill>
                <a:latin typeface="黑体" panose="02010609060101010101" pitchFamily="49" charset="-122"/>
                <a:ea typeface="黑体" panose="02010609060101010101" pitchFamily="49" charset="-122"/>
              </a:rPr>
              <a:t>变化</a:t>
            </a:r>
            <a:endParaRPr lang="zh-CN" altLang="en-US" sz="3200" b="1" dirty="0">
              <a:solidFill>
                <a:srgbClr val="FF0000"/>
              </a:solidFill>
              <a:latin typeface="黑体" panose="02010609060101010101" pitchFamily="49" charset="-122"/>
              <a:ea typeface="黑体" panose="02010609060101010101" pitchFamily="49" charset="-122"/>
            </a:endParaRPr>
          </a:p>
        </p:txBody>
      </p:sp>
      <p:sp>
        <p:nvSpPr>
          <p:cNvPr id="12" name="Rectangle 11"/>
          <p:cNvSpPr/>
          <p:nvPr/>
        </p:nvSpPr>
        <p:spPr>
          <a:xfrm>
            <a:off x="357188" y="3760788"/>
            <a:ext cx="8572500" cy="1077912"/>
          </a:xfrm>
          <a:prstGeom prst="rect">
            <a:avLst/>
          </a:prstGeom>
          <a:solidFill>
            <a:srgbClr val="CCFFFF"/>
          </a:solidFill>
          <a:ln w="9525" cap="flat" cmpd="sng">
            <a:solidFill>
              <a:srgbClr val="FF0000"/>
            </a:solidFill>
            <a:prstDash val="solid"/>
            <a:miter/>
            <a:headEnd type="none" w="med" len="med"/>
            <a:tailEnd type="none" w="med" len="med"/>
          </a:ln>
        </p:spPr>
        <p:txBody>
          <a:bodyPr>
            <a:spAutoFit/>
          </a:bodyPr>
          <a:p>
            <a:pPr lvl="0" eaLnBrk="1" hangingPunct="1"/>
            <a:r>
              <a:rPr lang="zh-CN" altLang="en-US" sz="3200" b="1" dirty="0">
                <a:solidFill>
                  <a:srgbClr val="CC0000"/>
                </a:solidFill>
                <a:latin typeface="黑体" panose="02010609060101010101" pitchFamily="49" charset="-122"/>
                <a:ea typeface="黑体" panose="02010609060101010101" pitchFamily="49" charset="-122"/>
              </a:rPr>
              <a:t>观点：</a:t>
            </a:r>
            <a:r>
              <a:rPr lang="zh-CN" altLang="en-US" sz="3200" b="1" dirty="0">
                <a:latin typeface="黑体" panose="02010609060101010101" pitchFamily="49" charset="-122"/>
                <a:ea typeface="黑体" panose="02010609060101010101" pitchFamily="49" charset="-122"/>
              </a:rPr>
              <a:t>一定时期的文化是一定时期政治、经济在意识形态领域里的集中反映。</a:t>
            </a:r>
            <a:endParaRPr lang="zh-CN" altLang="en-US" sz="32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 fill="hold"/>
                                        <p:tgtEl>
                                          <p:spTgt spid="2"/>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 fill="hold"/>
                                        <p:tgtEl>
                                          <p:spTgt spid="3"/>
                                        </p:tgtEl>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3322"/>
                                        </p:tgtEl>
                                        <p:attrNameLst>
                                          <p:attrName>style.visibility</p:attrName>
                                        </p:attrNameLst>
                                      </p:cBhvr>
                                      <p:to>
                                        <p:strVal val="visible"/>
                                      </p:to>
                                    </p:set>
                                    <p:anim calcmode="lin" valueType="num">
                                      <p:cBhvr>
                                        <p:cTn id="17" dur="1" fill="hold"/>
                                        <p:tgtEl>
                                          <p:spTgt spid="13322"/>
                                        </p:tgtEl>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 fill="hold"/>
                                        <p:tgtEl>
                                          <p:spTgt spid="5"/>
                                        </p:tgtEl>
                                      </p:cBhvr>
                                    </p:anim>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2">
                                            <p:txEl>
                                              <p:charRg st="0" end="35"/>
                                            </p:txEl>
                                          </p:spTgt>
                                        </p:tgtEl>
                                        <p:attrNameLst>
                                          <p:attrName>style.visibility</p:attrName>
                                        </p:attrNameLst>
                                      </p:cBhvr>
                                      <p:to>
                                        <p:strVal val="visible"/>
                                      </p:to>
                                    </p:set>
                                    <p:animEffect transition="in" filter="blinds(horizontal)">
                                      <p:cBhvr>
                                        <p:cTn id="27" dur="500"/>
                                        <p:tgtEl>
                                          <p:spTgt spid="12">
                                            <p:txEl>
                                              <p:charRg st="0" end="3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linds(horizontal)">
                                      <p:cBhvr>
                                        <p:cTn id="32" dur="500"/>
                                        <p:tgtEl>
                                          <p:spTgt spid="12"/>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12">
                                            <p:txEl>
                                              <p:charRg st="0" end="35"/>
                                            </p:txEl>
                                          </p:spTgt>
                                        </p:tgtEl>
                                        <p:attrNameLst>
                                          <p:attrName>style.visibility</p:attrName>
                                        </p:attrNameLst>
                                      </p:cBhvr>
                                      <p:to>
                                        <p:strVal val="visible"/>
                                      </p:to>
                                    </p:set>
                                    <p:animEffect transition="in" filter="blinds(horizontal)">
                                      <p:cBhvr>
                                        <p:cTn id="35" dur="500"/>
                                        <p:tgtEl>
                                          <p:spTgt spid="12">
                                            <p:txEl>
                                              <p:charRg st="0" end="3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2" grpId="0"/>
      <p:bldP spid="5" grpId="0" animBg="1"/>
      <p:bldP spid="12" grpId="0" animBg="1"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1746" name="Picture 3" descr="未标题-1"/>
          <p:cNvPicPr>
            <a:picLocks noChangeAspect="1"/>
          </p:cNvPicPr>
          <p:nvPr/>
        </p:nvPicPr>
        <p:blipFill>
          <a:blip r:embed="rId1"/>
          <a:stretch>
            <a:fillRect/>
          </a:stretch>
        </p:blipFill>
        <p:spPr>
          <a:xfrm>
            <a:off x="0" y="4572000"/>
            <a:ext cx="9144000" cy="2286000"/>
          </a:xfrm>
          <a:prstGeom prst="rect">
            <a:avLst/>
          </a:prstGeom>
          <a:noFill/>
          <a:ln w="9525">
            <a:noFill/>
          </a:ln>
        </p:spPr>
      </p:pic>
      <p:sp>
        <p:nvSpPr>
          <p:cNvPr id="31747" name="Text Box 2"/>
          <p:cNvSpPr txBox="1"/>
          <p:nvPr/>
        </p:nvSpPr>
        <p:spPr>
          <a:xfrm>
            <a:off x="755650" y="6308725"/>
            <a:ext cx="184150" cy="366713"/>
          </a:xfrm>
          <a:prstGeom prst="rect">
            <a:avLst/>
          </a:prstGeom>
          <a:noFill/>
          <a:ln w="9525">
            <a:noFill/>
          </a:ln>
        </p:spPr>
        <p:txBody>
          <a:bodyPr wrap="none">
            <a:spAutoFit/>
          </a:bodyPr>
          <a:p>
            <a:pPr lvl="0" eaLnBrk="1" hangingPunct="1"/>
            <a:endParaRPr lang="zh-CN" altLang="zh-CN" dirty="0">
              <a:latin typeface="Arial" panose="020B0604020202020204" pitchFamily="34" charset="0"/>
              <a:ea typeface="宋体" panose="02010600030101010101" pitchFamily="2" charset="-122"/>
            </a:endParaRPr>
          </a:p>
        </p:txBody>
      </p:sp>
      <p:sp>
        <p:nvSpPr>
          <p:cNvPr id="31748" name="Rectangle 3"/>
          <p:cNvSpPr/>
          <p:nvPr/>
        </p:nvSpPr>
        <p:spPr>
          <a:xfrm>
            <a:off x="250825" y="200025"/>
            <a:ext cx="1785938" cy="584200"/>
          </a:xfrm>
          <a:prstGeom prst="rect">
            <a:avLst/>
          </a:prstGeom>
          <a:noFill/>
          <a:ln w="9525">
            <a:noFill/>
          </a:ln>
        </p:spPr>
        <p:txBody>
          <a:bodyPr wrap="none" anchor="ctr">
            <a:spAutoFit/>
          </a:bodyPr>
          <a:p>
            <a:pPr lvl="0" eaLnBrk="1" hangingPunct="1"/>
            <a:r>
              <a:rPr lang="en-US" altLang="zh-CN" sz="3200" b="1">
                <a:solidFill>
                  <a:srgbClr val="000000"/>
                </a:solidFill>
                <a:latin typeface="微软雅黑" panose="020B0503020204020204" pitchFamily="34" charset="-122"/>
                <a:ea typeface="微软雅黑" panose="020B0503020204020204" pitchFamily="34" charset="-122"/>
              </a:rPr>
              <a:t>2</a:t>
            </a:r>
            <a:r>
              <a:rPr lang="zh-CN" altLang="en-US" sz="3200" b="1" dirty="0">
                <a:solidFill>
                  <a:srgbClr val="000000"/>
                </a:solidFill>
                <a:latin typeface="微软雅黑" panose="020B0503020204020204" pitchFamily="34" charset="-122"/>
                <a:ea typeface="微软雅黑" panose="020B0503020204020204" pitchFamily="34" charset="-122"/>
              </a:rPr>
              <a:t>、原因</a:t>
            </a:r>
            <a:r>
              <a:rPr lang="en-US" altLang="zh-CN" sz="3200" b="1">
                <a:solidFill>
                  <a:srgbClr val="000000"/>
                </a:solidFill>
                <a:latin typeface="微软雅黑" panose="020B0503020204020204" pitchFamily="34" charset="-122"/>
                <a:ea typeface="微软雅黑" panose="020B0503020204020204" pitchFamily="34" charset="-122"/>
              </a:rPr>
              <a:t>:</a:t>
            </a:r>
            <a:endParaRPr lang="en-US" altLang="zh-CN" sz="3200" b="1">
              <a:solidFill>
                <a:srgbClr val="000000"/>
              </a:solidFill>
              <a:latin typeface="微软雅黑" panose="020B0503020204020204" pitchFamily="34" charset="-122"/>
              <a:ea typeface="微软雅黑" panose="020B0503020204020204" pitchFamily="34" charset="-122"/>
            </a:endParaRPr>
          </a:p>
        </p:txBody>
      </p:sp>
      <p:sp>
        <p:nvSpPr>
          <p:cNvPr id="12292" name="Rectangle 4"/>
          <p:cNvSpPr>
            <a:spLocks noChangeArrowheads="1"/>
          </p:cNvSpPr>
          <p:nvPr/>
        </p:nvSpPr>
        <p:spPr bwMode="auto">
          <a:xfrm>
            <a:off x="428625" y="1000125"/>
            <a:ext cx="2514600" cy="3108325"/>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经济上：</a:t>
            </a:r>
            <a:endParaRPr kumimoji="0"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政治上：</a:t>
            </a:r>
            <a:endParaRPr kumimoji="0"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阶级关系：</a:t>
            </a:r>
            <a:endParaRPr kumimoji="0"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文化上：</a:t>
            </a:r>
            <a:endParaRPr kumimoji="0"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p:txBody>
      </p:sp>
      <p:sp>
        <p:nvSpPr>
          <p:cNvPr id="12297" name="Rectangle 9"/>
          <p:cNvSpPr/>
          <p:nvPr/>
        </p:nvSpPr>
        <p:spPr>
          <a:xfrm>
            <a:off x="2286000" y="228600"/>
            <a:ext cx="5184775" cy="579438"/>
          </a:xfrm>
          <a:prstGeom prst="rect">
            <a:avLst/>
          </a:prstGeom>
          <a:noFill/>
          <a:ln w="9525">
            <a:noFill/>
          </a:ln>
        </p:spPr>
        <p:txBody>
          <a:bodyPr>
            <a:spAutoFit/>
          </a:bodyPr>
          <a:p>
            <a:pPr lvl="0" eaLnBrk="1" hangingPunct="1"/>
            <a:r>
              <a:rPr lang="zh-CN" altLang="en-US" sz="3200" b="1" u="sng" dirty="0">
                <a:solidFill>
                  <a:srgbClr val="FF0000"/>
                </a:solidFill>
                <a:latin typeface="Arial" panose="020B0604020202020204" pitchFamily="34" charset="0"/>
                <a:ea typeface="黑体" panose="02010609060101010101" pitchFamily="49" charset="-122"/>
              </a:rPr>
              <a:t>社会大变革（根本原因）</a:t>
            </a:r>
            <a:endParaRPr lang="zh-CN" altLang="en-US" sz="3200" b="1" u="sng" dirty="0">
              <a:solidFill>
                <a:srgbClr val="FF0000"/>
              </a:solidFill>
              <a:latin typeface="Arial" panose="020B0604020202020204" pitchFamily="34" charset="0"/>
              <a:ea typeface="黑体" panose="02010609060101010101" pitchFamily="49" charset="-122"/>
            </a:endParaRPr>
          </a:p>
        </p:txBody>
      </p:sp>
      <p:sp>
        <p:nvSpPr>
          <p:cNvPr id="12298" name="Rectangle 10"/>
          <p:cNvSpPr/>
          <p:nvPr/>
        </p:nvSpPr>
        <p:spPr>
          <a:xfrm>
            <a:off x="214313" y="4344988"/>
            <a:ext cx="2606675" cy="584200"/>
          </a:xfrm>
          <a:prstGeom prst="rect">
            <a:avLst/>
          </a:prstGeom>
          <a:noFill/>
          <a:ln w="9525">
            <a:noFill/>
          </a:ln>
        </p:spPr>
        <p:txBody>
          <a:bodyPr wrap="none" anchor="ctr">
            <a:spAutoFit/>
          </a:bodyPr>
          <a:p>
            <a:pPr lvl="0" eaLnBrk="1" hangingPunct="1"/>
            <a:r>
              <a:rPr lang="en-US" altLang="zh-CN" sz="3200" b="1">
                <a:solidFill>
                  <a:srgbClr val="000000"/>
                </a:solidFill>
                <a:latin typeface="微软雅黑" panose="020B0503020204020204" pitchFamily="34" charset="-122"/>
                <a:ea typeface="微软雅黑" panose="020B0503020204020204" pitchFamily="34" charset="-122"/>
              </a:rPr>
              <a:t>3</a:t>
            </a:r>
            <a:r>
              <a:rPr lang="zh-CN" altLang="en-US" sz="3200" b="1" dirty="0">
                <a:solidFill>
                  <a:srgbClr val="000000"/>
                </a:solidFill>
                <a:latin typeface="微软雅黑" panose="020B0503020204020204" pitchFamily="34" charset="-122"/>
                <a:ea typeface="微软雅黑" panose="020B0503020204020204" pitchFamily="34" charset="-122"/>
              </a:rPr>
              <a:t>、主要代表</a:t>
            </a:r>
            <a:r>
              <a:rPr lang="en-US" altLang="zh-CN" sz="3200" b="1">
                <a:solidFill>
                  <a:srgbClr val="000000"/>
                </a:solidFill>
                <a:latin typeface="微软雅黑" panose="020B0503020204020204" pitchFamily="34" charset="-122"/>
                <a:ea typeface="微软雅黑" panose="020B0503020204020204" pitchFamily="34" charset="-122"/>
              </a:rPr>
              <a:t>:</a:t>
            </a:r>
            <a:endParaRPr lang="en-US" altLang="zh-CN" sz="3200" b="1">
              <a:solidFill>
                <a:srgbClr val="000000"/>
              </a:solidFill>
              <a:latin typeface="微软雅黑" panose="020B0503020204020204" pitchFamily="34" charset="-122"/>
              <a:ea typeface="微软雅黑" panose="020B0503020204020204" pitchFamily="34" charset="-122"/>
            </a:endParaRPr>
          </a:p>
        </p:txBody>
      </p:sp>
      <p:sp>
        <p:nvSpPr>
          <p:cNvPr id="12299" name="Rectangle 11"/>
          <p:cNvSpPr/>
          <p:nvPr/>
        </p:nvSpPr>
        <p:spPr>
          <a:xfrm>
            <a:off x="428625" y="4857750"/>
            <a:ext cx="5643563" cy="946150"/>
          </a:xfrm>
          <a:prstGeom prst="rect">
            <a:avLst/>
          </a:prstGeom>
          <a:noFill/>
          <a:ln w="9525">
            <a:noFill/>
          </a:ln>
        </p:spPr>
        <p:txBody>
          <a:bodyPr>
            <a:spAutoFit/>
          </a:bodyPr>
          <a:p>
            <a:pPr lvl="0" eaLnBrk="1" hangingPunct="1"/>
            <a:r>
              <a:rPr lang="zh-CN" altLang="en-US" sz="2800" b="1" dirty="0">
                <a:solidFill>
                  <a:srgbClr val="FF0000"/>
                </a:solidFill>
                <a:latin typeface="华文中宋" panose="02010600040101010101" pitchFamily="2" charset="-122"/>
                <a:ea typeface="华文中宋" panose="02010600040101010101" pitchFamily="2" charset="-122"/>
              </a:rPr>
              <a:t>道家</a:t>
            </a:r>
            <a:r>
              <a:rPr lang="zh-CN" altLang="en-US" sz="2800" b="1" dirty="0">
                <a:latin typeface="华文中宋" panose="02010600040101010101" pitchFamily="2" charset="-122"/>
                <a:ea typeface="华文中宋" panose="02010600040101010101" pitchFamily="2" charset="-122"/>
              </a:rPr>
              <a:t>老庄；</a:t>
            </a:r>
            <a:r>
              <a:rPr lang="zh-CN" altLang="en-US" sz="2800" b="1" dirty="0">
                <a:solidFill>
                  <a:srgbClr val="FF0000"/>
                </a:solidFill>
                <a:latin typeface="华文中宋" panose="02010600040101010101" pitchFamily="2" charset="-122"/>
                <a:ea typeface="华文中宋" panose="02010600040101010101" pitchFamily="2" charset="-122"/>
              </a:rPr>
              <a:t>儒家</a:t>
            </a:r>
            <a:r>
              <a:rPr lang="zh-CN" altLang="en-US" sz="2800" b="1" dirty="0">
                <a:latin typeface="华文中宋" panose="02010600040101010101" pitchFamily="2" charset="-122"/>
                <a:ea typeface="华文中宋" panose="02010600040101010101" pitchFamily="2" charset="-122"/>
              </a:rPr>
              <a:t>孔孟荀；</a:t>
            </a:r>
            <a:endParaRPr lang="zh-CN" altLang="en-US" sz="2800" b="1" dirty="0">
              <a:latin typeface="华文中宋" panose="02010600040101010101" pitchFamily="2" charset="-122"/>
              <a:ea typeface="华文中宋" panose="02010600040101010101" pitchFamily="2" charset="-122"/>
            </a:endParaRPr>
          </a:p>
          <a:p>
            <a:pPr lvl="0" eaLnBrk="1" hangingPunct="1"/>
            <a:r>
              <a:rPr lang="zh-CN" altLang="en-US" sz="2800" b="1" dirty="0">
                <a:solidFill>
                  <a:srgbClr val="FF0000"/>
                </a:solidFill>
                <a:latin typeface="华文中宋" panose="02010600040101010101" pitchFamily="2" charset="-122"/>
                <a:ea typeface="华文中宋" panose="02010600040101010101" pitchFamily="2" charset="-122"/>
              </a:rPr>
              <a:t>墨家</a:t>
            </a:r>
            <a:r>
              <a:rPr lang="zh-CN" altLang="en-US" sz="2800" b="1" dirty="0">
                <a:latin typeface="华文中宋" panose="02010600040101010101" pitchFamily="2" charset="-122"/>
                <a:ea typeface="华文中宋" panose="02010600040101010101" pitchFamily="2" charset="-122"/>
              </a:rPr>
              <a:t>墨子；</a:t>
            </a:r>
            <a:r>
              <a:rPr lang="zh-CN" altLang="en-US" sz="2800" b="1" dirty="0">
                <a:solidFill>
                  <a:srgbClr val="FF0000"/>
                </a:solidFill>
                <a:latin typeface="华文中宋" panose="02010600040101010101" pitchFamily="2" charset="-122"/>
                <a:ea typeface="华文中宋" panose="02010600040101010101" pitchFamily="2" charset="-122"/>
              </a:rPr>
              <a:t>法家</a:t>
            </a:r>
            <a:r>
              <a:rPr lang="zh-CN" altLang="en-US" sz="2800" b="1" dirty="0">
                <a:latin typeface="华文中宋" panose="02010600040101010101" pitchFamily="2" charset="-122"/>
                <a:ea typeface="华文中宋" panose="02010600040101010101" pitchFamily="2" charset="-122"/>
              </a:rPr>
              <a:t>韩非子</a:t>
            </a:r>
            <a:endParaRPr lang="zh-CN" altLang="en-US" sz="2800" b="1" dirty="0">
              <a:latin typeface="华文中宋" panose="02010600040101010101" pitchFamily="2" charset="-122"/>
              <a:ea typeface="华文中宋" panose="02010600040101010101" pitchFamily="2" charset="-122"/>
            </a:endParaRPr>
          </a:p>
        </p:txBody>
      </p:sp>
      <p:sp>
        <p:nvSpPr>
          <p:cNvPr id="31753" name="Rectangle 16"/>
          <p:cNvSpPr/>
          <p:nvPr/>
        </p:nvSpPr>
        <p:spPr>
          <a:xfrm>
            <a:off x="1785938" y="785813"/>
            <a:ext cx="7358062" cy="946150"/>
          </a:xfrm>
          <a:prstGeom prst="rect">
            <a:avLst/>
          </a:prstGeom>
          <a:noFill/>
          <a:ln w="9525">
            <a:noFill/>
          </a:ln>
        </p:spPr>
        <p:txBody>
          <a:bodyPr>
            <a:spAutoFit/>
          </a:bodyPr>
          <a:p>
            <a:pPr lvl="0" eaLnBrk="1" hangingPunct="1"/>
            <a:r>
              <a:rPr lang="zh-CN" altLang="en-US" sz="2800" b="1" dirty="0">
                <a:solidFill>
                  <a:srgbClr val="0000FF"/>
                </a:solidFill>
                <a:latin typeface="Arial" panose="020B0604020202020204" pitchFamily="34" charset="0"/>
                <a:ea typeface="宋体" panose="02010600030101010101" pitchFamily="2" charset="-122"/>
              </a:rPr>
              <a:t>铁农具和牛耕</a:t>
            </a:r>
            <a:r>
              <a:rPr lang="zh-CN" altLang="en-US" sz="2800" b="1" dirty="0">
                <a:latin typeface="Arial" panose="020B0604020202020204" pitchFamily="34" charset="0"/>
                <a:ea typeface="宋体" panose="02010600030101010101" pitchFamily="2" charset="-122"/>
              </a:rPr>
              <a:t>使用</a:t>
            </a:r>
            <a:r>
              <a:rPr lang="en-US" altLang="zh-CN" sz="2800" b="1">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井田制崩溃</a:t>
            </a:r>
            <a:r>
              <a:rPr lang="en-US" altLang="zh-CN" sz="2800" b="1">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封建土地私有制确立</a:t>
            </a:r>
            <a:r>
              <a:rPr lang="en-US" altLang="zh-CN" sz="2800" b="1">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小农经济形成</a:t>
            </a:r>
            <a:r>
              <a:rPr lang="en-US" altLang="zh-CN" sz="2800" b="1">
                <a:latin typeface="Arial" panose="020B0604020202020204" pitchFamily="34" charset="0"/>
                <a:ea typeface="宋体" panose="02010600030101010101" pitchFamily="2" charset="-122"/>
              </a:rPr>
              <a:t>;</a:t>
            </a:r>
            <a:r>
              <a:rPr lang="zh-CN" altLang="en-US" sz="2800" b="1" dirty="0">
                <a:latin typeface="Arial" panose="020B0604020202020204" pitchFamily="34" charset="0"/>
                <a:ea typeface="宋体" panose="02010600030101010101" pitchFamily="2" charset="-122"/>
              </a:rPr>
              <a:t>私营工商业勃然兴起</a:t>
            </a:r>
            <a:endParaRPr lang="en-US" altLang="zh-CN" sz="2800" b="1">
              <a:latin typeface="华文中宋" panose="02010600040101010101" pitchFamily="2" charset="-122"/>
              <a:ea typeface="华文中宋" panose="02010600040101010101" pitchFamily="2" charset="-122"/>
            </a:endParaRPr>
          </a:p>
        </p:txBody>
      </p:sp>
      <p:sp>
        <p:nvSpPr>
          <p:cNvPr id="15" name="Rectangle 17"/>
          <p:cNvSpPr>
            <a:spLocks noChangeArrowheads="1"/>
          </p:cNvSpPr>
          <p:nvPr/>
        </p:nvSpPr>
        <p:spPr bwMode="auto">
          <a:xfrm>
            <a:off x="1763713" y="1643063"/>
            <a:ext cx="7451725" cy="892175"/>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周王室衰微，诸侯崛起</a:t>
            </a:r>
            <a:r>
              <a:rPr kumimoji="0" lang="zh-CN" altLang="en-US" sz="28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rPr>
              <a:t>，分封制崩溃；</a:t>
            </a:r>
            <a:r>
              <a:rPr kumimoji="0" lang="zh-CN" altLang="en-US" sz="2800" b="0"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rPr>
              <a:t> </a:t>
            </a:r>
            <a:endParaRPr kumimoji="0" lang="zh-CN" altLang="en-US" sz="28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rPr>
              <a:t>(</a:t>
            </a:r>
            <a:r>
              <a:rPr kumimoji="0" lang="zh-CN" altLang="en-US" sz="2400" b="1" i="0" u="none" strike="noStrike" kern="1200" cap="none" spc="0" normalizeH="0" baseline="0" noProof="0" dirty="0">
                <a:ln>
                  <a:noFill/>
                </a:ln>
                <a:solidFill>
                  <a:srgbClr val="000099"/>
                </a:solidFill>
                <a:effectLst/>
                <a:uLnTx/>
                <a:uFillTx/>
                <a:latin typeface="华文中宋" panose="02010600040101010101" pitchFamily="2" charset="-122"/>
                <a:ea typeface="华文中宋" panose="02010600040101010101" pitchFamily="2" charset="-122"/>
                <a:cs typeface="+mn-cs"/>
              </a:rPr>
              <a:t>为学术文化的繁荣提供了</a:t>
            </a:r>
            <a:r>
              <a:rPr kumimoji="0" lang="zh-CN" altLang="en-US" sz="2400" b="1" i="0" u="none" strike="noStrike" kern="1200" cap="none" spc="0" normalizeH="0" baseline="0" noProof="0" dirty="0">
                <a:ln>
                  <a:noFill/>
                </a:ln>
                <a:solidFill>
                  <a:srgbClr val="FF0000"/>
                </a:solidFill>
                <a:effectLst/>
                <a:uLnTx/>
                <a:uFillTx/>
                <a:latin typeface="华文中宋" panose="02010600040101010101" pitchFamily="2" charset="-122"/>
                <a:ea typeface="华文中宋" panose="02010600040101010101" pitchFamily="2" charset="-122"/>
                <a:cs typeface="+mn-cs"/>
              </a:rPr>
              <a:t>政治基础</a:t>
            </a:r>
            <a:r>
              <a:rPr kumimoji="0" lang="en-US" altLang="zh-CN" sz="24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rPr>
              <a:t>)</a:t>
            </a:r>
            <a:endParaRPr kumimoji="0" lang="en-US" altLang="zh-CN" sz="24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endParaRPr>
          </a:p>
        </p:txBody>
      </p:sp>
      <p:sp>
        <p:nvSpPr>
          <p:cNvPr id="16" name="Rectangle 18"/>
          <p:cNvSpPr>
            <a:spLocks noChangeArrowheads="1"/>
          </p:cNvSpPr>
          <p:nvPr/>
        </p:nvSpPr>
        <p:spPr bwMode="auto">
          <a:xfrm>
            <a:off x="2000250" y="2428875"/>
            <a:ext cx="6948488" cy="1262063"/>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r>
              <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士”阶层的活跃和受重用</a:t>
            </a:r>
            <a:endPar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（统治者为加强实力重视招贤纳士</a:t>
            </a:r>
            <a:r>
              <a:rPr kumimoji="0" lang="en-US" altLang="zh-CN" sz="2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r>
              <a:rPr kumimoji="0" lang="zh-CN" altLang="en-US" sz="2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为文化的繁荣提供了</a:t>
            </a:r>
            <a:r>
              <a:rPr kumimoji="0"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相对自由宽松的社会环境</a:t>
            </a:r>
            <a:r>
              <a:rPr kumimoji="0" lang="zh-CN" altLang="en-US" sz="2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endParaRPr kumimoji="0" lang="zh-CN" altLang="en-US" sz="2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p:txBody>
      </p:sp>
      <p:sp>
        <p:nvSpPr>
          <p:cNvPr id="17" name="Rectangle 19"/>
          <p:cNvSpPr>
            <a:spLocks noChangeArrowheads="1"/>
          </p:cNvSpPr>
          <p:nvPr/>
        </p:nvSpPr>
        <p:spPr bwMode="auto">
          <a:xfrm>
            <a:off x="1928813" y="3546475"/>
            <a:ext cx="6335713" cy="892175"/>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从“学在官府”</a:t>
            </a:r>
            <a:r>
              <a:rPr kumimoji="0" lang="zh-CN" altLang="en-US" sz="2800" b="0"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rPr>
              <a:t> 到</a:t>
            </a:r>
            <a:r>
              <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“学在民间”</a:t>
            </a:r>
            <a:r>
              <a:rPr kumimoji="0" lang="zh-CN" altLang="en-US" sz="28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rPr>
              <a:t> </a:t>
            </a:r>
            <a:endParaRPr kumimoji="0" lang="zh-CN" altLang="en-US" sz="28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4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rPr>
              <a:t>（学术下移，私学兴起，提供</a:t>
            </a:r>
            <a:r>
              <a:rPr kumimoji="0" lang="zh-CN" altLang="en-US" sz="2400" b="1" i="0" u="none" strike="noStrike" kern="1200" cap="none" spc="0" normalizeH="0" baseline="0" noProof="0" dirty="0">
                <a:ln>
                  <a:noFill/>
                </a:ln>
                <a:solidFill>
                  <a:srgbClr val="FF0000"/>
                </a:solidFill>
                <a:effectLst/>
                <a:uLnTx/>
                <a:uFillTx/>
                <a:latin typeface="华文中宋" panose="02010600040101010101" pitchFamily="2" charset="-122"/>
                <a:ea typeface="华文中宋" panose="02010600040101010101" pitchFamily="2" charset="-122"/>
                <a:cs typeface="+mn-cs"/>
              </a:rPr>
              <a:t>人才基础</a:t>
            </a:r>
            <a:r>
              <a:rPr kumimoji="0" lang="zh-CN" altLang="en-US" sz="24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rPr>
              <a:t>）</a:t>
            </a:r>
            <a:endParaRPr kumimoji="0" lang="zh-CN" altLang="en-US" sz="24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blinds(horizontal)">
                                      <p:cBhvr>
                                        <p:cTn id="7" dur="500"/>
                                        <p:tgtEl>
                                          <p:spTgt spid="1229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1753"/>
                                        </p:tgtEl>
                                        <p:attrNameLst>
                                          <p:attrName>style.visibility</p:attrName>
                                        </p:attrNameLst>
                                      </p:cBhvr>
                                      <p:to>
                                        <p:strVal val="visible"/>
                                      </p:to>
                                    </p:set>
                                    <p:animEffect transition="in" filter="checkerboard(across)">
                                      <p:cBhvr>
                                        <p:cTn id="12" dur="500"/>
                                        <p:tgtEl>
                                          <p:spTgt spid="3175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checkerboard(across)">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diamond(in)">
                                      <p:cBhvr>
                                        <p:cTn id="22" dur="20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checkerboard(across)">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2297"/>
                                        </p:tgtEl>
                                        <p:attrNameLst>
                                          <p:attrName>style.visibility</p:attrName>
                                        </p:attrNameLst>
                                      </p:cBhvr>
                                      <p:to>
                                        <p:strVal val="visible"/>
                                      </p:to>
                                    </p:set>
                                    <p:anim calcmode="lin" valueType="num">
                                      <p:cBhvr additive="base">
                                        <p:cTn id="32" dur="500" fill="hold"/>
                                        <p:tgtEl>
                                          <p:spTgt spid="12297"/>
                                        </p:tgtEl>
                                        <p:attrNameLst>
                                          <p:attrName>ppt_x</p:attrName>
                                        </p:attrNameLst>
                                      </p:cBhvr>
                                      <p:tavLst>
                                        <p:tav tm="0">
                                          <p:val>
                                            <p:strVal val="#ppt_x"/>
                                          </p:val>
                                        </p:tav>
                                        <p:tav tm="100000">
                                          <p:val>
                                            <p:strVal val="#ppt_x"/>
                                          </p:val>
                                        </p:tav>
                                      </p:tavLst>
                                    </p:anim>
                                    <p:anim calcmode="lin" valueType="num">
                                      <p:cBhvr additive="base">
                                        <p:cTn id="33" dur="500" fill="hold"/>
                                        <p:tgtEl>
                                          <p:spTgt spid="12297"/>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2298"/>
                                        </p:tgtEl>
                                        <p:attrNameLst>
                                          <p:attrName>style.visibility</p:attrName>
                                        </p:attrNameLst>
                                      </p:cBhvr>
                                      <p:to>
                                        <p:strVal val="visible"/>
                                      </p:to>
                                    </p:set>
                                    <p:anim calcmode="lin" valueType="num">
                                      <p:cBhvr additive="base">
                                        <p:cTn id="38" dur="500" fill="hold"/>
                                        <p:tgtEl>
                                          <p:spTgt spid="12298"/>
                                        </p:tgtEl>
                                        <p:attrNameLst>
                                          <p:attrName>ppt_x</p:attrName>
                                        </p:attrNameLst>
                                      </p:cBhvr>
                                      <p:tavLst>
                                        <p:tav tm="0">
                                          <p:val>
                                            <p:strVal val="#ppt_x"/>
                                          </p:val>
                                        </p:tav>
                                        <p:tav tm="100000">
                                          <p:val>
                                            <p:strVal val="#ppt_x"/>
                                          </p:val>
                                        </p:tav>
                                      </p:tavLst>
                                    </p:anim>
                                    <p:anim calcmode="lin" valueType="num">
                                      <p:cBhvr additive="base">
                                        <p:cTn id="39" dur="500" fill="hold"/>
                                        <p:tgtEl>
                                          <p:spTgt spid="12298"/>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2299"/>
                                        </p:tgtEl>
                                        <p:attrNameLst>
                                          <p:attrName>style.visibility</p:attrName>
                                        </p:attrNameLst>
                                      </p:cBhvr>
                                      <p:to>
                                        <p:strVal val="visible"/>
                                      </p:to>
                                    </p:set>
                                    <p:anim calcmode="lin" valueType="num">
                                      <p:cBhvr additive="base">
                                        <p:cTn id="44" dur="500" fill="hold"/>
                                        <p:tgtEl>
                                          <p:spTgt spid="12299"/>
                                        </p:tgtEl>
                                        <p:attrNameLst>
                                          <p:attrName>ppt_x</p:attrName>
                                        </p:attrNameLst>
                                      </p:cBhvr>
                                      <p:tavLst>
                                        <p:tav tm="0">
                                          <p:val>
                                            <p:strVal val="#ppt_x"/>
                                          </p:val>
                                        </p:tav>
                                        <p:tav tm="100000">
                                          <p:val>
                                            <p:strVal val="#ppt_x"/>
                                          </p:val>
                                        </p:tav>
                                      </p:tavLst>
                                    </p:anim>
                                    <p:anim calcmode="lin" valueType="num">
                                      <p:cBhvr additive="base">
                                        <p:cTn id="45" dur="500" fill="hold"/>
                                        <p:tgtEl>
                                          <p:spTgt spid="122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P spid="12297" grpId="0"/>
      <p:bldP spid="12298" grpId="0"/>
      <p:bldP spid="12299" grpId="0"/>
      <p:bldP spid="31753" grpId="0"/>
      <p:bldP spid="15" grpId="0"/>
      <p:bldP spid="16"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Rectangle 2"/>
          <p:cNvSpPr>
            <a:spLocks noGrp="1"/>
          </p:cNvSpPr>
          <p:nvPr>
            <p:ph type="title"/>
          </p:nvPr>
        </p:nvSpPr>
        <p:spPr>
          <a:xfrm>
            <a:off x="500063" y="214313"/>
            <a:ext cx="8286750" cy="719137"/>
          </a:xfrm>
        </p:spPr>
        <p:txBody>
          <a:bodyPr vert="horz" wrap="square" lIns="91440" tIns="45720" rIns="91440" bIns="45720" anchor="ctr"/>
          <a:p>
            <a:pPr algn="l"/>
            <a:r>
              <a:rPr lang="en-US" altLang="zh-CN" sz="2800" b="1">
                <a:solidFill>
                  <a:srgbClr val="0000FF"/>
                </a:solidFill>
                <a:latin typeface="黑体" panose="02010609060101010101" pitchFamily="49" charset="-122"/>
                <a:ea typeface="黑体" panose="02010609060101010101" pitchFamily="49" charset="-122"/>
              </a:rPr>
              <a:t>    </a:t>
            </a:r>
            <a:r>
              <a:rPr lang="zh-CN" altLang="en-US" sz="2800" b="1" dirty="0">
                <a:solidFill>
                  <a:srgbClr val="0000FF"/>
                </a:solidFill>
                <a:latin typeface="黑体" panose="02010609060101010101" pitchFamily="49" charset="-122"/>
                <a:ea typeface="黑体" panose="02010609060101010101" pitchFamily="49" charset="-122"/>
              </a:rPr>
              <a:t>以下材料都围绕着一个什么中心问题？分别概括材料一、二、三、四所提出主张的核心。 </a:t>
            </a:r>
            <a:endParaRPr lang="zh-CN" altLang="en-US" sz="2800" b="1" dirty="0">
              <a:solidFill>
                <a:srgbClr val="0000FF"/>
              </a:solidFill>
              <a:latin typeface="黑体" panose="02010609060101010101" pitchFamily="49" charset="-122"/>
              <a:ea typeface="黑体" panose="02010609060101010101" pitchFamily="49" charset="-122"/>
            </a:endParaRPr>
          </a:p>
        </p:txBody>
      </p:sp>
      <p:sp>
        <p:nvSpPr>
          <p:cNvPr id="24579" name="Rectangle 3"/>
          <p:cNvSpPr>
            <a:spLocks noGrp="1"/>
          </p:cNvSpPr>
          <p:nvPr>
            <p:ph idx="1"/>
          </p:nvPr>
        </p:nvSpPr>
        <p:spPr>
          <a:xfrm>
            <a:off x="0" y="1681163"/>
            <a:ext cx="8858250" cy="4803775"/>
          </a:xfrm>
        </p:spPr>
        <p:txBody>
          <a:bodyPr vert="horz" wrap="square" lIns="91440" tIns="45720" rIns="91440" bIns="45720" anchor="t"/>
          <a:p>
            <a:pPr>
              <a:buNone/>
            </a:pPr>
            <a:r>
              <a:rPr lang="en-US" altLang="zh-CN" sz="2400" b="1">
                <a:solidFill>
                  <a:srgbClr val="000000"/>
                </a:solidFill>
                <a:latin typeface="黑体" panose="02010609060101010101" pitchFamily="49" charset="-122"/>
                <a:ea typeface="黑体" panose="02010609060101010101" pitchFamily="49" charset="-122"/>
              </a:rPr>
              <a:t>       </a:t>
            </a:r>
            <a:r>
              <a:rPr lang="zh-CN" altLang="en-US" sz="2400" b="1" dirty="0">
                <a:solidFill>
                  <a:srgbClr val="000000"/>
                </a:solidFill>
                <a:latin typeface="黑体" panose="02010609060101010101" pitchFamily="49" charset="-122"/>
                <a:ea typeface="黑体" panose="02010609060101010101" pitchFamily="49" charset="-122"/>
              </a:rPr>
              <a:t>材料一   道（同“导”，治理、引导）之以政，齐（整治、约束）之以刑，民免（避免犯罪）而无耻（羞耻之心）；道之以德，齐之以礼，有耻且格（正）。</a:t>
            </a:r>
            <a:br>
              <a:rPr lang="zh-CN" altLang="en-US" sz="2400" b="1" dirty="0">
                <a:solidFill>
                  <a:srgbClr val="000000"/>
                </a:solidFill>
                <a:latin typeface="黑体" panose="02010609060101010101" pitchFamily="49" charset="-122"/>
                <a:ea typeface="黑体" panose="02010609060101010101" pitchFamily="49" charset="-122"/>
              </a:rPr>
            </a:br>
            <a:r>
              <a:rPr lang="zh-CN" altLang="en-US" sz="2400" b="1" dirty="0">
                <a:solidFill>
                  <a:srgbClr val="000000"/>
                </a:solidFill>
                <a:latin typeface="黑体" panose="02010609060101010101" pitchFamily="49" charset="-122"/>
                <a:ea typeface="黑体" panose="02010609060101010101" pitchFamily="49" charset="-122"/>
              </a:rPr>
              <a:t>   </a:t>
            </a:r>
            <a:r>
              <a:rPr lang="zh-CN" altLang="en-US" sz="2400" b="1" dirty="0">
                <a:solidFill>
                  <a:srgbClr val="0000FF"/>
                </a:solidFill>
                <a:latin typeface="黑体" panose="02010609060101010101" pitchFamily="49" charset="-122"/>
                <a:ea typeface="黑体" panose="02010609060101010101" pitchFamily="49" charset="-122"/>
              </a:rPr>
              <a:t>材料二  古者圣王之为政，列德而尚贤。</a:t>
            </a:r>
            <a:r>
              <a:rPr lang="en-US" altLang="zh-CN" sz="2400" b="1">
                <a:solidFill>
                  <a:srgbClr val="0000FF"/>
                </a:solidFill>
                <a:latin typeface="黑体" panose="02010609060101010101" pitchFamily="49" charset="-122"/>
                <a:ea typeface="黑体" panose="02010609060101010101" pitchFamily="49" charset="-122"/>
              </a:rPr>
              <a:t>……</a:t>
            </a:r>
            <a:r>
              <a:rPr lang="zh-CN" altLang="en-US" sz="2400" b="1" dirty="0">
                <a:solidFill>
                  <a:srgbClr val="0000FF"/>
                </a:solidFill>
                <a:latin typeface="黑体" panose="02010609060101010101" pitchFamily="49" charset="-122"/>
                <a:ea typeface="黑体" panose="02010609060101010101" pitchFamily="49" charset="-122"/>
              </a:rPr>
              <a:t>自贵且智者为政乎愚且贱者则治，自愚且贱者为政乎贵且智者则乱，是以知尚贤之为政本也。</a:t>
            </a:r>
            <a:br>
              <a:rPr lang="zh-CN" altLang="en-US" sz="2400" b="1" dirty="0">
                <a:solidFill>
                  <a:srgbClr val="000000"/>
                </a:solidFill>
                <a:latin typeface="黑体" panose="02010609060101010101" pitchFamily="49" charset="-122"/>
                <a:ea typeface="黑体" panose="02010609060101010101" pitchFamily="49" charset="-122"/>
              </a:rPr>
            </a:br>
            <a:r>
              <a:rPr lang="zh-CN" altLang="en-US" sz="2400" b="1" dirty="0">
                <a:solidFill>
                  <a:srgbClr val="000000"/>
                </a:solidFill>
                <a:latin typeface="黑体" panose="02010609060101010101" pitchFamily="49" charset="-122"/>
                <a:ea typeface="黑体" panose="02010609060101010101" pitchFamily="49" charset="-122"/>
              </a:rPr>
              <a:t>   </a:t>
            </a:r>
            <a:r>
              <a:rPr lang="zh-CN" altLang="en-US" sz="2400" b="1" dirty="0">
                <a:solidFill>
                  <a:srgbClr val="FF3300"/>
                </a:solidFill>
                <a:latin typeface="黑体" panose="02010609060101010101" pitchFamily="49" charset="-122"/>
                <a:ea typeface="黑体" panose="02010609060101010101" pitchFamily="49" charset="-122"/>
              </a:rPr>
              <a:t>材料三 不尚贤，使民不争</a:t>
            </a:r>
            <a:r>
              <a:rPr lang="en-US" altLang="zh-CN" sz="2400" b="1">
                <a:solidFill>
                  <a:srgbClr val="FF3300"/>
                </a:solidFill>
                <a:latin typeface="黑体" panose="02010609060101010101" pitchFamily="49" charset="-122"/>
                <a:ea typeface="黑体" panose="02010609060101010101" pitchFamily="49" charset="-122"/>
              </a:rPr>
              <a:t>……</a:t>
            </a:r>
            <a:r>
              <a:rPr lang="zh-CN" altLang="en-US" sz="2400" b="1" dirty="0">
                <a:solidFill>
                  <a:srgbClr val="FF3300"/>
                </a:solidFill>
                <a:latin typeface="黑体" panose="02010609060101010101" pitchFamily="49" charset="-122"/>
                <a:ea typeface="黑体" panose="02010609060101010101" pitchFamily="49" charset="-122"/>
              </a:rPr>
              <a:t>大道废，存仁义</a:t>
            </a:r>
            <a:r>
              <a:rPr lang="en-US" altLang="zh-CN" sz="2400" b="1">
                <a:solidFill>
                  <a:srgbClr val="FF3300"/>
                </a:solidFill>
                <a:latin typeface="黑体" panose="02010609060101010101" pitchFamily="49" charset="-122"/>
                <a:ea typeface="黑体" panose="02010609060101010101" pitchFamily="49" charset="-122"/>
              </a:rPr>
              <a:t>……</a:t>
            </a:r>
            <a:r>
              <a:rPr lang="zh-CN" altLang="en-US" sz="2400" b="1" dirty="0">
                <a:solidFill>
                  <a:srgbClr val="FF3300"/>
                </a:solidFill>
                <a:latin typeface="黑体" panose="02010609060101010101" pitchFamily="49" charset="-122"/>
                <a:ea typeface="黑体" panose="02010609060101010101" pitchFamily="49" charset="-122"/>
              </a:rPr>
              <a:t>法令滋章，盗贼多有。故圣人曰：我无为而民自化，我好静而民自正。我无事而民自富，我无欲而民自朴。</a:t>
            </a:r>
            <a:br>
              <a:rPr lang="zh-CN" altLang="en-US" sz="2400" b="1" dirty="0">
                <a:solidFill>
                  <a:srgbClr val="000000"/>
                </a:solidFill>
                <a:latin typeface="黑体" panose="02010609060101010101" pitchFamily="49" charset="-122"/>
                <a:ea typeface="黑体" panose="02010609060101010101" pitchFamily="49" charset="-122"/>
              </a:rPr>
            </a:br>
            <a:r>
              <a:rPr lang="zh-CN" altLang="en-US" sz="2400" b="1" dirty="0">
                <a:solidFill>
                  <a:srgbClr val="000000"/>
                </a:solidFill>
                <a:latin typeface="黑体" panose="02010609060101010101" pitchFamily="49" charset="-122"/>
                <a:ea typeface="黑体" panose="02010609060101010101" pitchFamily="49" charset="-122"/>
              </a:rPr>
              <a:t>    材料四 夫严刑者，民之所畏也；重罚者，民之所恶也。故圣人陈其所畏以楚其衰，设其所恶以防其奸，是以国安而暴乱不起。吾以是明仁义爱惠之不足，而严刑重罚之可以治国也。                  </a:t>
            </a:r>
            <a:endParaRPr lang="zh-CN" altLang="en-US" sz="2400" b="1" dirty="0">
              <a:solidFill>
                <a:srgbClr val="000000"/>
              </a:solidFill>
              <a:latin typeface="黑体" panose="02010609060101010101" pitchFamily="49" charset="-122"/>
              <a:ea typeface="黑体" panose="02010609060101010101" pitchFamily="49" charset="-122"/>
            </a:endParaRPr>
          </a:p>
        </p:txBody>
      </p:sp>
      <p:sp>
        <p:nvSpPr>
          <p:cNvPr id="32772" name="Text Box 4"/>
          <p:cNvSpPr txBox="1"/>
          <p:nvPr/>
        </p:nvSpPr>
        <p:spPr>
          <a:xfrm>
            <a:off x="250825" y="765175"/>
            <a:ext cx="184150" cy="641350"/>
          </a:xfrm>
          <a:prstGeom prst="rect">
            <a:avLst/>
          </a:prstGeom>
          <a:noFill/>
          <a:ln w="9525">
            <a:noFill/>
          </a:ln>
        </p:spPr>
        <p:txBody>
          <a:bodyPr wrap="none">
            <a:spAutoFit/>
          </a:bodyPr>
          <a:p>
            <a:pPr lvl="0" eaLnBrk="1" hangingPunct="1"/>
            <a:endParaRPr lang="zh-CN" altLang="zh-CN" b="1" dirty="0">
              <a:latin typeface="黑体" panose="02010609060101010101" pitchFamily="49" charset="-122"/>
              <a:ea typeface="黑体" panose="02010609060101010101" pitchFamily="49" charset="-122"/>
            </a:endParaRPr>
          </a:p>
        </p:txBody>
      </p:sp>
      <p:sp>
        <p:nvSpPr>
          <p:cNvPr id="24581" name="Text Box 5"/>
          <p:cNvSpPr txBox="1"/>
          <p:nvPr/>
        </p:nvSpPr>
        <p:spPr>
          <a:xfrm>
            <a:off x="2149475" y="1071563"/>
            <a:ext cx="4470400" cy="519112"/>
          </a:xfrm>
          <a:prstGeom prst="rect">
            <a:avLst/>
          </a:prstGeom>
          <a:noFill/>
          <a:ln w="9525">
            <a:noFill/>
          </a:ln>
        </p:spPr>
        <p:txBody>
          <a:bodyPr wrap="none">
            <a:spAutoFit/>
          </a:bodyPr>
          <a:p>
            <a:pPr lvl="0" eaLnBrk="1" hangingPunct="1"/>
            <a:r>
              <a:rPr lang="zh-CN" altLang="en-US" sz="2800" b="1" dirty="0">
                <a:latin typeface="黑体" panose="02010609060101010101" pitchFamily="49" charset="-122"/>
                <a:ea typeface="黑体" panose="02010609060101010101" pitchFamily="49" charset="-122"/>
              </a:rPr>
              <a:t>中心问题：如何治理国家。</a:t>
            </a:r>
            <a:endParaRPr lang="zh-CN" altLang="en-US" sz="2800" b="1" dirty="0">
              <a:latin typeface="黑体" panose="02010609060101010101" pitchFamily="49" charset="-122"/>
              <a:ea typeface="黑体" panose="02010609060101010101" pitchFamily="49" charset="-122"/>
            </a:endParaRPr>
          </a:p>
        </p:txBody>
      </p:sp>
      <p:sp>
        <p:nvSpPr>
          <p:cNvPr id="24582" name="Text Box 6"/>
          <p:cNvSpPr txBox="1"/>
          <p:nvPr/>
        </p:nvSpPr>
        <p:spPr>
          <a:xfrm>
            <a:off x="5214938" y="2428875"/>
            <a:ext cx="1860550" cy="457200"/>
          </a:xfrm>
          <a:prstGeom prst="rect">
            <a:avLst/>
          </a:prstGeom>
          <a:solidFill>
            <a:srgbClr val="339966"/>
          </a:solidFill>
          <a:ln w="9525">
            <a:noFill/>
          </a:ln>
        </p:spPr>
        <p:txBody>
          <a:bodyPr>
            <a:spAutoFit/>
          </a:bodyPr>
          <a:p>
            <a:pPr lvl="0" eaLnBrk="1" hangingPunct="1">
              <a:spcBef>
                <a:spcPct val="50000"/>
              </a:spcBef>
            </a:pPr>
            <a:r>
              <a:rPr lang="zh-CN" altLang="en-US" sz="2400" b="1" dirty="0">
                <a:solidFill>
                  <a:schemeClr val="bg1"/>
                </a:solidFill>
                <a:latin typeface="黑体" panose="02010609060101010101" pitchFamily="49" charset="-122"/>
                <a:ea typeface="黑体" panose="02010609060101010101" pitchFamily="49" charset="-122"/>
              </a:rPr>
              <a:t>德和礼治国</a:t>
            </a:r>
            <a:endParaRPr lang="zh-CN" altLang="en-US" sz="2400" b="1" dirty="0">
              <a:solidFill>
                <a:schemeClr val="bg1"/>
              </a:solidFill>
              <a:latin typeface="黑体" panose="02010609060101010101" pitchFamily="49" charset="-122"/>
              <a:ea typeface="黑体" panose="02010609060101010101" pitchFamily="49" charset="-122"/>
            </a:endParaRPr>
          </a:p>
        </p:txBody>
      </p:sp>
      <p:sp>
        <p:nvSpPr>
          <p:cNvPr id="24583" name="Text Box 7"/>
          <p:cNvSpPr txBox="1"/>
          <p:nvPr/>
        </p:nvSpPr>
        <p:spPr>
          <a:xfrm>
            <a:off x="2786063" y="3500438"/>
            <a:ext cx="2328862" cy="457200"/>
          </a:xfrm>
          <a:prstGeom prst="rect">
            <a:avLst/>
          </a:prstGeom>
          <a:solidFill>
            <a:srgbClr val="FF0000"/>
          </a:solidFill>
          <a:ln w="9525">
            <a:noFill/>
          </a:ln>
        </p:spPr>
        <p:txBody>
          <a:bodyPr wrap="none">
            <a:spAutoFit/>
          </a:bodyPr>
          <a:p>
            <a:pPr lvl="0" eaLnBrk="1" hangingPunct="1"/>
            <a:r>
              <a:rPr lang="zh-CN" altLang="en-US" sz="2400" b="1" dirty="0">
                <a:solidFill>
                  <a:srgbClr val="FFFF00"/>
                </a:solidFill>
                <a:latin typeface="黑体" panose="02010609060101010101" pitchFamily="49" charset="-122"/>
                <a:ea typeface="黑体" panose="02010609060101010101" pitchFamily="49" charset="-122"/>
              </a:rPr>
              <a:t>尚贤，贤者治国</a:t>
            </a:r>
            <a:endParaRPr lang="zh-CN" altLang="en-US" sz="2400" b="1" dirty="0">
              <a:solidFill>
                <a:srgbClr val="FFFF00"/>
              </a:solidFill>
              <a:latin typeface="黑体" panose="02010609060101010101" pitchFamily="49" charset="-122"/>
              <a:ea typeface="黑体" panose="02010609060101010101" pitchFamily="49" charset="-122"/>
            </a:endParaRPr>
          </a:p>
        </p:txBody>
      </p:sp>
      <p:sp>
        <p:nvSpPr>
          <p:cNvPr id="24584" name="Text Box 8"/>
          <p:cNvSpPr txBox="1"/>
          <p:nvPr/>
        </p:nvSpPr>
        <p:spPr>
          <a:xfrm>
            <a:off x="5214938" y="4643438"/>
            <a:ext cx="1522412" cy="457200"/>
          </a:xfrm>
          <a:prstGeom prst="rect">
            <a:avLst/>
          </a:prstGeom>
          <a:solidFill>
            <a:srgbClr val="00FFFF"/>
          </a:solidFill>
          <a:ln w="9525">
            <a:noFill/>
          </a:ln>
        </p:spPr>
        <p:txBody>
          <a:bodyPr>
            <a:spAutoFit/>
          </a:bodyPr>
          <a:p>
            <a:pPr lvl="0" eaLnBrk="1" hangingPunct="1"/>
            <a:r>
              <a:rPr lang="zh-CN" altLang="en-US" sz="2400" b="1" dirty="0">
                <a:solidFill>
                  <a:srgbClr val="000000"/>
                </a:solidFill>
                <a:latin typeface="黑体" panose="02010609060101010101" pitchFamily="49" charset="-122"/>
                <a:ea typeface="黑体" panose="02010609060101010101" pitchFamily="49" charset="-122"/>
              </a:rPr>
              <a:t>无为而治</a:t>
            </a:r>
            <a:endParaRPr lang="zh-CN" altLang="en-US" sz="2400" b="1" dirty="0">
              <a:solidFill>
                <a:srgbClr val="000000"/>
              </a:solidFill>
              <a:latin typeface="黑体" panose="02010609060101010101" pitchFamily="49" charset="-122"/>
              <a:ea typeface="黑体" panose="02010609060101010101" pitchFamily="49" charset="-122"/>
            </a:endParaRPr>
          </a:p>
        </p:txBody>
      </p:sp>
      <p:sp>
        <p:nvSpPr>
          <p:cNvPr id="24585" name="Text Box 9"/>
          <p:cNvSpPr txBox="1"/>
          <p:nvPr/>
        </p:nvSpPr>
        <p:spPr>
          <a:xfrm>
            <a:off x="428625" y="6143625"/>
            <a:ext cx="1714500" cy="457200"/>
          </a:xfrm>
          <a:prstGeom prst="rect">
            <a:avLst/>
          </a:prstGeom>
          <a:solidFill>
            <a:srgbClr val="333300"/>
          </a:solidFill>
          <a:ln w="9525">
            <a:noFill/>
          </a:ln>
        </p:spPr>
        <p:txBody>
          <a:bodyPr>
            <a:spAutoFit/>
          </a:bodyPr>
          <a:p>
            <a:pPr lvl="0" eaLnBrk="1" hangingPunct="1"/>
            <a:r>
              <a:rPr lang="zh-CN" altLang="en-US" sz="2400" b="1" dirty="0">
                <a:solidFill>
                  <a:schemeClr val="bg1"/>
                </a:solidFill>
                <a:latin typeface="黑体" panose="02010609060101010101" pitchFamily="49" charset="-122"/>
                <a:ea typeface="黑体" panose="02010609060101010101" pitchFamily="49" charset="-122"/>
              </a:rPr>
              <a:t>严刑重罚</a:t>
            </a:r>
            <a:endParaRPr lang="zh-CN" altLang="en-US" sz="2400" b="1" dirty="0">
              <a:solidFill>
                <a:schemeClr val="bg1"/>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579">
                                            <p:txEl>
                                              <p:charRg st="0" end="322"/>
                                            </p:txEl>
                                          </p:spTgt>
                                        </p:tgtEl>
                                        <p:attrNameLst>
                                          <p:attrName>style.visibility</p:attrName>
                                        </p:attrNameLst>
                                      </p:cBhvr>
                                      <p:to>
                                        <p:strVal val="visible"/>
                                      </p:to>
                                    </p:set>
                                    <p:anim calcmode="lin" valueType="num">
                                      <p:cBhvr additive="base">
                                        <p:cTn id="7" dur="500" fill="hold"/>
                                        <p:tgtEl>
                                          <p:spTgt spid="24579">
                                            <p:txEl>
                                              <p:charRg st="0" end="32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9">
                                            <p:txEl>
                                              <p:charRg st="0" end="32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4581"/>
                                        </p:tgtEl>
                                        <p:attrNameLst>
                                          <p:attrName>style.visibility</p:attrName>
                                        </p:attrNameLst>
                                      </p:cBhvr>
                                      <p:to>
                                        <p:strVal val="visible"/>
                                      </p:to>
                                    </p:set>
                                    <p:anim calcmode="lin" valueType="num">
                                      <p:cBhvr additive="base">
                                        <p:cTn id="13" dur="500" fill="hold"/>
                                        <p:tgtEl>
                                          <p:spTgt spid="24581"/>
                                        </p:tgtEl>
                                        <p:attrNameLst>
                                          <p:attrName>ppt_x</p:attrName>
                                        </p:attrNameLst>
                                      </p:cBhvr>
                                      <p:tavLst>
                                        <p:tav tm="0">
                                          <p:val>
                                            <p:strVal val="#ppt_x"/>
                                          </p:val>
                                        </p:tav>
                                        <p:tav tm="100000">
                                          <p:val>
                                            <p:strVal val="#ppt_x"/>
                                          </p:val>
                                        </p:tav>
                                      </p:tavLst>
                                    </p:anim>
                                    <p:anim calcmode="lin" valueType="num">
                                      <p:cBhvr additive="base">
                                        <p:cTn id="14" dur="500" fill="hold"/>
                                        <p:tgtEl>
                                          <p:spTgt spid="2458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24582"/>
                                        </p:tgtEl>
                                        <p:attrNameLst>
                                          <p:attrName>style.visibility</p:attrName>
                                        </p:attrNameLst>
                                      </p:cBhvr>
                                      <p:to>
                                        <p:strVal val="visible"/>
                                      </p:to>
                                    </p:set>
                                    <p:animEffect transition="in" filter="box(in)">
                                      <p:cBhvr>
                                        <p:cTn id="19" dur="500"/>
                                        <p:tgtEl>
                                          <p:spTgt spid="24582"/>
                                        </p:tgtEl>
                                      </p:cBhvr>
                                    </p:animEffect>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grpId="0" nodeType="clickEffect">
                                  <p:stCondLst>
                                    <p:cond delay="0"/>
                                  </p:stCondLst>
                                  <p:childTnLst>
                                    <p:set>
                                      <p:cBhvr>
                                        <p:cTn id="23" dur="1" fill="hold">
                                          <p:stCondLst>
                                            <p:cond delay="0"/>
                                          </p:stCondLst>
                                        </p:cTn>
                                        <p:tgtEl>
                                          <p:spTgt spid="24583"/>
                                        </p:tgtEl>
                                        <p:attrNameLst>
                                          <p:attrName>style.visibility</p:attrName>
                                        </p:attrNameLst>
                                      </p:cBhvr>
                                      <p:to>
                                        <p:strVal val="visible"/>
                                      </p:to>
                                    </p:set>
                                    <p:animEffect transition="in" filter="checkerboard(across)">
                                      <p:cBhvr>
                                        <p:cTn id="24" dur="500"/>
                                        <p:tgtEl>
                                          <p:spTgt spid="24583"/>
                                        </p:tgtEl>
                                      </p:cBhvr>
                                    </p:animEffect>
                                  </p:childTnLst>
                                </p:cTn>
                              </p:par>
                            </p:childTnLst>
                          </p:cTn>
                        </p:par>
                      </p:childTnLst>
                    </p:cTn>
                  </p:par>
                  <p:par>
                    <p:cTn id="25" fill="hold">
                      <p:stCondLst>
                        <p:cond delay="indefinite"/>
                      </p:stCondLst>
                      <p:childTnLst>
                        <p:par>
                          <p:cTn id="26" fill="hold">
                            <p:stCondLst>
                              <p:cond delay="0"/>
                            </p:stCondLst>
                            <p:childTnLst>
                              <p:par>
                                <p:cTn id="27" presetID="52" presetClass="entr" presetSubtype="0" fill="hold" grpId="0" nodeType="clickEffect">
                                  <p:stCondLst>
                                    <p:cond delay="0"/>
                                  </p:stCondLst>
                                  <p:childTnLst>
                                    <p:set>
                                      <p:cBhvr>
                                        <p:cTn id="28" dur="1" fill="hold">
                                          <p:stCondLst>
                                            <p:cond delay="0"/>
                                          </p:stCondLst>
                                        </p:cTn>
                                        <p:tgtEl>
                                          <p:spTgt spid="24584"/>
                                        </p:tgtEl>
                                        <p:attrNameLst>
                                          <p:attrName>style.visibility</p:attrName>
                                        </p:attrNameLst>
                                      </p:cBhvr>
                                      <p:to>
                                        <p:strVal val="visible"/>
                                      </p:to>
                                    </p:set>
                                    <p:animScale>
                                      <p:cBhvr>
                                        <p:cTn id="29" dur="1000" decel="50000" fill="hold">
                                          <p:stCondLst>
                                            <p:cond delay="0"/>
                                          </p:stCondLst>
                                        </p:cTn>
                                        <p:tgtEl>
                                          <p:spTgt spid="2458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30" dur="1000" decel="50000" fill="hold">
                                          <p:stCondLst>
                                            <p:cond delay="0"/>
                                          </p:stCondLst>
                                        </p:cTn>
                                        <p:tgtEl>
                                          <p:spTgt spid="24584"/>
                                        </p:tgtEl>
                                        <p:attrNameLst>
                                          <p:attrName>ppt_x</p:attrName>
                                          <p:attrName>ppt_y</p:attrName>
                                        </p:attrNameLst>
                                      </p:cBhvr>
                                    </p:animMotion>
                                    <p:animEffect transition="in" filter="fade">
                                      <p:cBhvr>
                                        <p:cTn id="31" dur="1000"/>
                                        <p:tgtEl>
                                          <p:spTgt spid="24584"/>
                                        </p:tgtEl>
                                      </p:cBhvr>
                                    </p:animEffect>
                                  </p:childTnLst>
                                </p:cTn>
                              </p:par>
                            </p:childTnLst>
                          </p:cTn>
                        </p:par>
                      </p:childTnLst>
                    </p:cTn>
                  </p:par>
                  <p:par>
                    <p:cTn id="32" fill="hold">
                      <p:stCondLst>
                        <p:cond delay="indefinite"/>
                      </p:stCondLst>
                      <p:childTnLst>
                        <p:par>
                          <p:cTn id="33" fill="hold">
                            <p:stCondLst>
                              <p:cond delay="0"/>
                            </p:stCondLst>
                            <p:childTnLst>
                              <p:par>
                                <p:cTn id="34" presetID="12" presetClass="entr" presetSubtype="4" fill="hold" grpId="0" nodeType="clickEffect">
                                  <p:stCondLst>
                                    <p:cond delay="0"/>
                                  </p:stCondLst>
                                  <p:childTnLst>
                                    <p:set>
                                      <p:cBhvr>
                                        <p:cTn id="35" dur="1" fill="hold">
                                          <p:stCondLst>
                                            <p:cond delay="0"/>
                                          </p:stCondLst>
                                        </p:cTn>
                                        <p:tgtEl>
                                          <p:spTgt spid="24585"/>
                                        </p:tgtEl>
                                        <p:attrNameLst>
                                          <p:attrName>style.visibility</p:attrName>
                                        </p:attrNameLst>
                                      </p:cBhvr>
                                      <p:to>
                                        <p:strVal val="visible"/>
                                      </p:to>
                                    </p:set>
                                    <p:animEffect transition="in" filter="slide(fromBottom)">
                                      <p:cBhvr>
                                        <p:cTn id="36" dur="500"/>
                                        <p:tgtEl>
                                          <p:spTgt spid="245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p:bldP spid="24582" grpId="0" animBg="1"/>
      <p:bldP spid="24583" grpId="0" animBg="1"/>
      <p:bldP spid="24584" grpId="0" animBg="1"/>
      <p:bldP spid="2458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7" name="Rectangle 3"/>
          <p:cNvSpPr>
            <a:spLocks noGrp="1" noChangeArrowheads="1"/>
          </p:cNvSpPr>
          <p:nvPr>
            <p:ph type="body" idx="1"/>
          </p:nvPr>
        </p:nvSpPr>
        <p:spPr>
          <a:xfrm>
            <a:off x="395288" y="1428750"/>
            <a:ext cx="8229600" cy="3214688"/>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
                <a:schemeClr val="hlink"/>
              </a:buClr>
              <a:buSzTx/>
              <a:buFont typeface="Wingdings" panose="05000000000000000000" pitchFamily="2" charset="2"/>
              <a:buNone/>
              <a:defRPr/>
            </a:pPr>
            <a:r>
              <a:rPr kumimoji="0" lang="en-US" altLang="zh-CN" sz="2800" b="1" i="0" u="none" strike="noStrike" kern="0" cap="none" spc="0" normalizeH="0" baseline="0" noProof="0" dirty="0" smtClean="0">
                <a:ln>
                  <a:noFill/>
                </a:ln>
                <a:solidFill>
                  <a:srgbClr val="000000"/>
                </a:solidFill>
                <a:effectLst/>
                <a:uLnTx/>
                <a:uFillTx/>
                <a:latin typeface="+mn-ea"/>
                <a:ea typeface="+mn-ea"/>
                <a:cs typeface="+mn-cs"/>
              </a:rPr>
              <a:t>1</a:t>
            </a:r>
            <a:r>
              <a:rPr kumimoji="0" lang="zh-CN" altLang="en-US" sz="2800" b="1" i="0" u="none" strike="noStrike" kern="0" cap="none" spc="0" normalizeH="0" baseline="0" noProof="0" dirty="0" smtClean="0">
                <a:ln>
                  <a:noFill/>
                </a:ln>
                <a:solidFill>
                  <a:srgbClr val="000000"/>
                </a:solidFill>
                <a:effectLst/>
                <a:uLnTx/>
                <a:uFillTx/>
                <a:latin typeface="+mn-ea"/>
                <a:ea typeface="+mn-ea"/>
                <a:cs typeface="+mn-cs"/>
              </a:rPr>
              <a:t>．</a:t>
            </a:r>
            <a:r>
              <a:rPr kumimoji="0" lang="zh-CN" altLang="zh-CN" sz="2800" b="1" i="0" u="none" strike="noStrike" kern="0" cap="none" spc="0" normalizeH="0" baseline="0" noProof="0" dirty="0" smtClean="0">
                <a:ln>
                  <a:noFill/>
                </a:ln>
                <a:solidFill>
                  <a:srgbClr val="000000"/>
                </a:solidFill>
                <a:effectLst/>
                <a:uLnTx/>
                <a:uFillTx/>
                <a:latin typeface="+mn-ea"/>
                <a:ea typeface="+mn-ea"/>
                <a:cs typeface="+mn-cs"/>
              </a:rPr>
              <a:t>有学者评论战国时期某学派说：“他们都是些注重实践的政治家……他们认为贵族的存在已不合时宜……他们把商人和学者看作是可有可无或多余的人。”这一学派是(　　)</a:t>
            </a:r>
            <a:endParaRPr kumimoji="0" lang="zh-CN" altLang="zh-CN" sz="2800" b="1" i="0" u="none" strike="noStrike" kern="0" cap="none" spc="0" normalizeH="0" baseline="0" noProof="0" dirty="0" smtClean="0">
              <a:ln>
                <a:noFill/>
              </a:ln>
              <a:solidFill>
                <a:srgbClr val="000000"/>
              </a:solidFill>
              <a:effectLst/>
              <a:uLnTx/>
              <a:uFillTx/>
              <a:latin typeface="+mn-ea"/>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hlink"/>
              </a:buClr>
              <a:buSzTx/>
              <a:buFont typeface="Wingdings" panose="05000000000000000000" pitchFamily="2" charset="2"/>
              <a:buNone/>
              <a:defRPr/>
            </a:pPr>
            <a:r>
              <a:rPr kumimoji="0" lang="en-US" altLang="zh-CN" sz="2800" b="1" i="0" u="none" strike="noStrike" kern="0" cap="none" spc="0" normalizeH="0" baseline="0" noProof="0" dirty="0" smtClean="0">
                <a:ln>
                  <a:noFill/>
                </a:ln>
                <a:solidFill>
                  <a:srgbClr val="000000"/>
                </a:solidFill>
                <a:effectLst/>
                <a:uLnTx/>
                <a:uFillTx/>
                <a:latin typeface="+mn-ea"/>
                <a:ea typeface="+mn-ea"/>
                <a:cs typeface="+mn-cs"/>
              </a:rPr>
              <a:t>  </a:t>
            </a:r>
            <a:r>
              <a:rPr kumimoji="0" lang="zh-CN" altLang="zh-CN" sz="2800" b="1" i="0" u="none" strike="noStrike" kern="0" cap="none" spc="0" normalizeH="0" baseline="0" noProof="0" dirty="0" smtClean="0">
                <a:ln>
                  <a:noFill/>
                </a:ln>
                <a:solidFill>
                  <a:srgbClr val="000000"/>
                </a:solidFill>
                <a:effectLst/>
                <a:uLnTx/>
                <a:uFillTx/>
                <a:latin typeface="+mn-ea"/>
                <a:ea typeface="+mn-ea"/>
                <a:cs typeface="+mn-cs"/>
              </a:rPr>
              <a:t>A．儒家 </a:t>
            </a:r>
            <a:r>
              <a:rPr kumimoji="0" lang="zh-CN" altLang="en-US" sz="2800" b="1" i="0" u="none" strike="noStrike" kern="0" cap="none" spc="0" normalizeH="0" baseline="0" noProof="0" dirty="0" smtClean="0">
                <a:ln>
                  <a:noFill/>
                </a:ln>
                <a:solidFill>
                  <a:srgbClr val="000000"/>
                </a:solidFill>
                <a:effectLst/>
                <a:uLnTx/>
                <a:uFillTx/>
                <a:latin typeface="+mn-ea"/>
                <a:ea typeface="+mn-ea"/>
                <a:cs typeface="+mn-cs"/>
              </a:rPr>
              <a:t>          </a:t>
            </a:r>
            <a:r>
              <a:rPr kumimoji="0" lang="zh-CN" altLang="zh-CN" sz="2800" b="1" i="0" u="none" strike="noStrike" kern="0" cap="none" spc="0" normalizeH="0" baseline="0" noProof="0" dirty="0" smtClean="0">
                <a:ln>
                  <a:noFill/>
                </a:ln>
                <a:solidFill>
                  <a:srgbClr val="000000"/>
                </a:solidFill>
                <a:effectLst/>
                <a:uLnTx/>
                <a:uFillTx/>
                <a:latin typeface="+mn-ea"/>
                <a:ea typeface="+mn-ea"/>
                <a:cs typeface="+mn-cs"/>
              </a:rPr>
              <a:t>B．道家</a:t>
            </a:r>
            <a:r>
              <a:rPr kumimoji="0" lang="zh-CN" altLang="en-US" sz="2800" b="1" i="0" u="none" strike="noStrike" kern="0" cap="none" spc="0" normalizeH="0" baseline="0" noProof="0" dirty="0" smtClean="0">
                <a:ln>
                  <a:noFill/>
                </a:ln>
                <a:solidFill>
                  <a:srgbClr val="000000"/>
                </a:solidFill>
                <a:effectLst/>
                <a:uLnTx/>
                <a:uFillTx/>
                <a:latin typeface="+mn-ea"/>
                <a:ea typeface="+mn-ea"/>
                <a:cs typeface="+mn-cs"/>
              </a:rPr>
              <a:t>     </a:t>
            </a:r>
            <a:endParaRPr kumimoji="0" lang="zh-CN" altLang="en-US" sz="2800" b="1" i="0" u="none" strike="noStrike" kern="0" cap="none" spc="0" normalizeH="0" baseline="0" noProof="0" dirty="0" smtClean="0">
              <a:ln>
                <a:noFill/>
              </a:ln>
              <a:solidFill>
                <a:srgbClr val="000000"/>
              </a:solidFill>
              <a:effectLst/>
              <a:uLnTx/>
              <a:uFillTx/>
              <a:latin typeface="+mn-ea"/>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hlink"/>
              </a:buClr>
              <a:buSzTx/>
              <a:buFont typeface="Wingdings" panose="05000000000000000000" pitchFamily="2" charset="2"/>
              <a:buNone/>
              <a:defRPr/>
            </a:pPr>
            <a:r>
              <a:rPr kumimoji="0" lang="zh-CN" altLang="en-US" sz="2800" b="1" i="0" u="none" strike="noStrike" kern="0" cap="none" spc="0" normalizeH="0" baseline="0" noProof="0" dirty="0" smtClean="0">
                <a:ln>
                  <a:noFill/>
                </a:ln>
                <a:solidFill>
                  <a:srgbClr val="000000"/>
                </a:solidFill>
                <a:effectLst/>
                <a:uLnTx/>
                <a:uFillTx/>
                <a:latin typeface="+mn-ea"/>
                <a:ea typeface="+mn-ea"/>
                <a:cs typeface="+mn-cs"/>
              </a:rPr>
              <a:t>  </a:t>
            </a:r>
            <a:r>
              <a:rPr kumimoji="0" lang="zh-CN" altLang="zh-CN" sz="2800" b="1" i="0" u="none" strike="noStrike" kern="0" cap="none" spc="0" normalizeH="0" baseline="0" noProof="0" dirty="0" smtClean="0">
                <a:ln>
                  <a:noFill/>
                </a:ln>
                <a:solidFill>
                  <a:srgbClr val="000000"/>
                </a:solidFill>
                <a:effectLst/>
                <a:uLnTx/>
                <a:uFillTx/>
                <a:latin typeface="+mn-ea"/>
                <a:ea typeface="+mn-ea"/>
                <a:cs typeface="+mn-cs"/>
              </a:rPr>
              <a:t>C．墨家</a:t>
            </a:r>
            <a:r>
              <a:rPr kumimoji="0" lang="zh-CN" altLang="en-US" sz="2800" b="1" i="0" u="none" strike="noStrike" kern="0" cap="none" spc="0" normalizeH="0" baseline="0" noProof="0" dirty="0" smtClean="0">
                <a:ln>
                  <a:noFill/>
                </a:ln>
                <a:solidFill>
                  <a:srgbClr val="000000"/>
                </a:solidFill>
                <a:effectLst/>
                <a:uLnTx/>
                <a:uFillTx/>
                <a:latin typeface="+mn-ea"/>
                <a:ea typeface="+mn-ea"/>
                <a:cs typeface="+mn-cs"/>
              </a:rPr>
              <a:t>           </a:t>
            </a:r>
            <a:r>
              <a:rPr kumimoji="0" lang="zh-CN" altLang="zh-CN" sz="2800" b="1" i="0" u="none" strike="noStrike" kern="0" cap="none" spc="0" normalizeH="0" baseline="0" noProof="0" dirty="0" smtClean="0">
                <a:ln>
                  <a:noFill/>
                </a:ln>
                <a:solidFill>
                  <a:srgbClr val="000000"/>
                </a:solidFill>
                <a:effectLst/>
                <a:uLnTx/>
                <a:uFillTx/>
                <a:latin typeface="+mn-ea"/>
                <a:ea typeface="+mn-ea"/>
                <a:cs typeface="+mn-cs"/>
              </a:rPr>
              <a:t>D．法家</a:t>
            </a:r>
            <a:endParaRPr kumimoji="0" lang="zh-CN" altLang="zh-CN" sz="2800" b="1" i="0" u="none" strike="noStrike" kern="0" cap="none" spc="0" normalizeH="0" baseline="0" noProof="0" dirty="0" smtClean="0">
              <a:ln>
                <a:noFill/>
              </a:ln>
              <a:solidFill>
                <a:srgbClr val="000000"/>
              </a:solidFill>
              <a:effectLst/>
              <a:uLnTx/>
              <a:uFillTx/>
              <a:latin typeface="+mn-ea"/>
              <a:ea typeface="+mn-ea"/>
              <a:cs typeface="+mn-cs"/>
            </a:endParaRPr>
          </a:p>
          <a:p>
            <a:pPr marL="342900" marR="0" lvl="0" indent="-342900" algn="l" defTabSz="914400" rtl="0" eaLnBrk="1" fontAlgn="base" latinLnBrk="0" hangingPunct="1">
              <a:lnSpc>
                <a:spcPct val="90000"/>
              </a:lnSpc>
              <a:spcBef>
                <a:spcPct val="20000"/>
              </a:spcBef>
              <a:spcAft>
                <a:spcPct val="0"/>
              </a:spcAft>
              <a:buClr>
                <a:schemeClr val="hlink"/>
              </a:buClr>
              <a:buSzTx/>
              <a:buFont typeface="Wingdings" panose="05000000000000000000" pitchFamily="2" charset="2"/>
              <a:buNone/>
              <a:defRPr/>
            </a:pPr>
            <a:endParaRPr kumimoji="0" lang="zh-CN" altLang="en-US" sz="2800" b="1" i="0" u="none" strike="noStrike" kern="0" cap="none" spc="0" normalizeH="0" baseline="0" noProof="0" dirty="0" smtClean="0">
              <a:ln>
                <a:noFill/>
              </a:ln>
              <a:solidFill>
                <a:srgbClr val="000000"/>
              </a:solidFill>
              <a:effectLst/>
              <a:uLnTx/>
              <a:uFillTx/>
              <a:latin typeface="+mn-ea"/>
              <a:ea typeface="+mn-ea"/>
              <a:cs typeface="+mn-cs"/>
            </a:endParaRPr>
          </a:p>
        </p:txBody>
      </p:sp>
      <p:graphicFrame>
        <p:nvGraphicFramePr>
          <p:cNvPr id="1026" name="Object 9"/>
          <p:cNvGraphicFramePr>
            <a:graphicFrameLocks noChangeAspect="1"/>
          </p:cNvGraphicFramePr>
          <p:nvPr/>
        </p:nvGraphicFramePr>
        <p:xfrm>
          <a:off x="623888" y="571500"/>
          <a:ext cx="3733800" cy="688975"/>
        </p:xfrm>
        <a:graphic>
          <a:graphicData uri="http://schemas.openxmlformats.org/presentationml/2006/ole">
            <mc:AlternateContent xmlns:mc="http://schemas.openxmlformats.org/markup-compatibility/2006">
              <mc:Choice xmlns:v="urn:schemas-microsoft-com:vml" Requires="v">
                <p:oleObj spid="_x0000_s3076" name="" r:id="rId1" imgW="17056100" imgH="2857500" progId="Photoshop.Image.8">
                  <p:embed/>
                </p:oleObj>
              </mc:Choice>
              <mc:Fallback>
                <p:oleObj name="" r:id="rId1" imgW="17056100" imgH="2857500" progId="Photoshop.Image.8">
                  <p:embed/>
                  <p:pic>
                    <p:nvPicPr>
                      <p:cNvPr id="0" name="图片 3075"/>
                      <p:cNvPicPr/>
                      <p:nvPr/>
                    </p:nvPicPr>
                    <p:blipFill>
                      <a:blip r:embed="rId2"/>
                      <a:stretch>
                        <a:fillRect/>
                      </a:stretch>
                    </p:blipFill>
                    <p:spPr>
                      <a:xfrm>
                        <a:off x="623888" y="571500"/>
                        <a:ext cx="3733800" cy="688975"/>
                      </a:xfrm>
                      <a:prstGeom prst="rect">
                        <a:avLst/>
                      </a:prstGeom>
                      <a:noFill/>
                      <a:ln w="38100">
                        <a:noFill/>
                        <a:miter/>
                      </a:ln>
                    </p:spPr>
                  </p:pic>
                </p:oleObj>
              </mc:Fallback>
            </mc:AlternateContent>
          </a:graphicData>
        </a:graphic>
      </p:graphicFrame>
      <p:sp>
        <p:nvSpPr>
          <p:cNvPr id="319494" name="Rectangle 6"/>
          <p:cNvSpPr>
            <a:spLocks noChangeArrowheads="1"/>
          </p:cNvSpPr>
          <p:nvPr/>
        </p:nvSpPr>
        <p:spPr bwMode="auto">
          <a:xfrm>
            <a:off x="6786563" y="3000375"/>
            <a:ext cx="788988" cy="1098550"/>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D</a:t>
            </a:r>
            <a:endParaRPr kumimoji="0" lang="zh-CN" altLang="en-US"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
        <p:nvSpPr>
          <p:cNvPr id="319496" name="Rectangle 7"/>
          <p:cNvSpPr/>
          <p:nvPr/>
        </p:nvSpPr>
        <p:spPr>
          <a:xfrm>
            <a:off x="642938" y="4500563"/>
            <a:ext cx="8072437" cy="1865312"/>
          </a:xfrm>
          <a:prstGeom prst="rect">
            <a:avLst/>
          </a:prstGeom>
          <a:solidFill>
            <a:srgbClr val="CCFFFF"/>
          </a:solidFill>
          <a:ln w="9525">
            <a:noFill/>
          </a:ln>
        </p:spPr>
        <p:txBody>
          <a:bodyPr anchor="ctr">
            <a:spAutoFit/>
          </a:bodyPr>
          <a:p>
            <a:pPr lvl="0" algn="just" eaLnBrk="1" hangingPunct="1">
              <a:lnSpc>
                <a:spcPct val="120000"/>
              </a:lnSpc>
            </a:pPr>
            <a:r>
              <a:rPr lang="en-US" altLang="zh-CN" sz="2400" b="1">
                <a:solidFill>
                  <a:srgbClr val="FF0000"/>
                </a:solidFill>
                <a:latin typeface="华文中宋" panose="02010600040101010101" pitchFamily="2" charset="-122"/>
                <a:ea typeface="华文中宋" panose="02010600040101010101" pitchFamily="2" charset="-122"/>
              </a:rPr>
              <a:t>【</a:t>
            </a:r>
            <a:r>
              <a:rPr lang="zh-CN" altLang="en-US" sz="2400" b="1" dirty="0">
                <a:solidFill>
                  <a:srgbClr val="FF0000"/>
                </a:solidFill>
                <a:latin typeface="华文中宋" panose="02010600040101010101" pitchFamily="2" charset="-122"/>
                <a:ea typeface="华文中宋" panose="02010600040101010101" pitchFamily="2" charset="-122"/>
              </a:rPr>
              <a:t>解析</a:t>
            </a:r>
            <a:r>
              <a:rPr lang="en-US" altLang="zh-CN" sz="2400" b="1">
                <a:solidFill>
                  <a:srgbClr val="FF0000"/>
                </a:solidFill>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解答本题的关键是找出题干中关键词“注重实践”“贵族的存在已不合时宜”“把商人和学者看作是可有可无或多余的人”，体现了法家的思想主张：打击旧贵族、是今非古以及抑商等，所以</a:t>
            </a:r>
            <a:r>
              <a:rPr lang="en-US" altLang="zh-CN" sz="2400" b="1">
                <a:latin typeface="华文中宋" panose="02010600040101010101" pitchFamily="2" charset="-122"/>
                <a:ea typeface="华文中宋" panose="02010600040101010101" pitchFamily="2" charset="-122"/>
              </a:rPr>
              <a:t>D</a:t>
            </a:r>
            <a:r>
              <a:rPr lang="zh-CN" altLang="en-US" sz="2400" b="1" dirty="0">
                <a:latin typeface="华文中宋" panose="02010600040101010101" pitchFamily="2" charset="-122"/>
                <a:ea typeface="华文中宋" panose="02010600040101010101" pitchFamily="2" charset="-122"/>
              </a:rPr>
              <a:t>项正确。</a:t>
            </a:r>
            <a:endParaRPr lang="zh-CN" altLang="en-US" sz="2400" b="1" dirty="0">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949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9" presetClass="entr" presetSubtype="0" decel="100000" fill="hold" grpId="0" nodeType="clickEffect">
                                  <p:stCondLst>
                                    <p:cond delay="0"/>
                                  </p:stCondLst>
                                  <p:childTnLst>
                                    <p:set>
                                      <p:cBhvr>
                                        <p:cTn id="10" dur="1" fill="hold">
                                          <p:stCondLst>
                                            <p:cond delay="0"/>
                                          </p:stCondLst>
                                        </p:cTn>
                                        <p:tgtEl>
                                          <p:spTgt spid="319494"/>
                                        </p:tgtEl>
                                        <p:attrNameLst>
                                          <p:attrName>style.visibility</p:attrName>
                                        </p:attrNameLst>
                                      </p:cBhvr>
                                      <p:to>
                                        <p:strVal val="visible"/>
                                      </p:to>
                                    </p:set>
                                    <p:anim calcmode="lin" valueType="num">
                                      <p:cBhvr>
                                        <p:cTn id="11" dur="500" fill="hold"/>
                                        <p:tgtEl>
                                          <p:spTgt spid="319494"/>
                                        </p:tgtEl>
                                        <p:attrNameLst>
                                          <p:attrName>ppt_w</p:attrName>
                                        </p:attrNameLst>
                                      </p:cBhvr>
                                      <p:tavLst>
                                        <p:tav tm="0">
                                          <p:val>
                                            <p:fltVal val="0.000000"/>
                                          </p:val>
                                        </p:tav>
                                        <p:tav tm="100000">
                                          <p:val>
                                            <p:strVal val="#ppt_w"/>
                                          </p:val>
                                        </p:tav>
                                      </p:tavLst>
                                    </p:anim>
                                    <p:anim calcmode="lin" valueType="num">
                                      <p:cBhvr>
                                        <p:cTn id="12" dur="500" fill="hold"/>
                                        <p:tgtEl>
                                          <p:spTgt spid="319494"/>
                                        </p:tgtEl>
                                        <p:attrNameLst>
                                          <p:attrName>ppt_h</p:attrName>
                                        </p:attrNameLst>
                                      </p:cBhvr>
                                      <p:tavLst>
                                        <p:tav tm="0">
                                          <p:val>
                                            <p:fltVal val="0.000000"/>
                                          </p:val>
                                        </p:tav>
                                        <p:tav tm="100000">
                                          <p:val>
                                            <p:strVal val="#ppt_h"/>
                                          </p:val>
                                        </p:tav>
                                      </p:tavLst>
                                    </p:anim>
                                    <p:anim calcmode="lin" valueType="num">
                                      <p:cBhvr>
                                        <p:cTn id="13" dur="500" fill="hold"/>
                                        <p:tgtEl>
                                          <p:spTgt spid="319494"/>
                                        </p:tgtEl>
                                        <p:attrNameLst>
                                          <p:attrName>style.rotation</p:attrName>
                                        </p:attrNameLst>
                                      </p:cBhvr>
                                      <p:tavLst>
                                        <p:tav tm="0">
                                          <p:val>
                                            <p:fltVal val="360.000000"/>
                                          </p:val>
                                        </p:tav>
                                        <p:tav tm="100000">
                                          <p:val>
                                            <p:fltVal val="0.000000"/>
                                          </p:val>
                                        </p:tav>
                                      </p:tavLst>
                                    </p:anim>
                                    <p:animEffect transition="in" filter="fade">
                                      <p:cBhvr>
                                        <p:cTn id="14" dur="500"/>
                                        <p:tgtEl>
                                          <p:spTgt spid="3194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494" grpId="0"/>
      <p:bldP spid="31949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7" name="Rectangle 3"/>
          <p:cNvSpPr>
            <a:spLocks noGrp="1"/>
          </p:cNvSpPr>
          <p:nvPr>
            <p:ph idx="1"/>
          </p:nvPr>
        </p:nvSpPr>
        <p:spPr>
          <a:xfrm>
            <a:off x="250825" y="620713"/>
            <a:ext cx="8501063" cy="5857875"/>
          </a:xfrm>
        </p:spPr>
        <p:txBody>
          <a:bodyPr vert="horz" wrap="square" lIns="91440" tIns="45720" rIns="91440" bIns="45720" anchor="t"/>
          <a:p>
            <a:pPr>
              <a:lnSpc>
                <a:spcPct val="80000"/>
              </a:lnSpc>
              <a:buNone/>
            </a:pPr>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春秋</a:t>
            </a:r>
            <a:r>
              <a:rPr lang="en-US" altLang="zh-CN" sz="2800" b="1">
                <a:solidFill>
                  <a:srgbClr val="0000FF"/>
                </a:solidFill>
                <a:latin typeface="黑体" panose="02010609060101010101" pitchFamily="49" charset="-122"/>
                <a:ea typeface="黑体" panose="02010609060101010101" pitchFamily="49" charset="-122"/>
              </a:rPr>
              <a:t>――</a:t>
            </a:r>
            <a:r>
              <a:rPr lang="zh-CN" altLang="en-US" sz="2800" b="1" dirty="0">
                <a:solidFill>
                  <a:srgbClr val="0000FF"/>
                </a:solidFill>
                <a:latin typeface="黑体" panose="02010609060101010101" pitchFamily="49" charset="-122"/>
                <a:ea typeface="黑体" panose="02010609060101010101" pitchFamily="49" charset="-122"/>
              </a:rPr>
              <a:t>孔子</a:t>
            </a:r>
            <a:endParaRPr lang="zh-CN" altLang="en-US" sz="2800" b="1" dirty="0">
              <a:solidFill>
                <a:srgbClr val="0000FF"/>
              </a:solidFill>
              <a:latin typeface="黑体" panose="02010609060101010101" pitchFamily="49" charset="-122"/>
              <a:ea typeface="黑体" panose="02010609060101010101" pitchFamily="49" charset="-122"/>
            </a:endParaRPr>
          </a:p>
          <a:p>
            <a:pPr>
              <a:lnSpc>
                <a:spcPct val="80000"/>
              </a:lnSpc>
              <a:buFont typeface="Wingdings" panose="05000000000000000000" pitchFamily="2" charset="2"/>
              <a:buChar char="u"/>
            </a:pPr>
            <a:r>
              <a:rPr lang="zh-CN" altLang="en-US" sz="2800" b="1" dirty="0">
                <a:solidFill>
                  <a:srgbClr val="000000"/>
                </a:solidFill>
                <a:latin typeface="黑体" panose="02010609060101010101" pitchFamily="49" charset="-122"/>
                <a:ea typeface="黑体" panose="02010609060101010101" pitchFamily="49" charset="-122"/>
              </a:rPr>
              <a:t>地位：春秋末期思想家政治家教育家，儒学</a:t>
            </a:r>
            <a:r>
              <a:rPr lang="zh-CN" altLang="en-US" sz="2800" b="1" dirty="0">
                <a:solidFill>
                  <a:srgbClr val="FF3300"/>
                </a:solidFill>
                <a:latin typeface="黑体" panose="02010609060101010101" pitchFamily="49" charset="-122"/>
                <a:ea typeface="黑体" panose="02010609060101010101" pitchFamily="49" charset="-122"/>
              </a:rPr>
              <a:t>创始人</a:t>
            </a:r>
            <a:r>
              <a:rPr lang="zh-CN" altLang="en-US" sz="2800" b="1" dirty="0">
                <a:solidFill>
                  <a:srgbClr val="000000"/>
                </a:solidFill>
                <a:latin typeface="黑体" panose="02010609060101010101" pitchFamily="49" charset="-122"/>
                <a:ea typeface="黑体" panose="02010609060101010101" pitchFamily="49" charset="-122"/>
              </a:rPr>
              <a:t>，被推为“</a:t>
            </a:r>
            <a:r>
              <a:rPr lang="zh-CN" altLang="en-US" sz="2800" b="1" dirty="0">
                <a:solidFill>
                  <a:srgbClr val="FF3300"/>
                </a:solidFill>
                <a:latin typeface="黑体" panose="02010609060101010101" pitchFamily="49" charset="-122"/>
                <a:ea typeface="黑体" panose="02010609060101010101" pitchFamily="49" charset="-122"/>
              </a:rPr>
              <a:t>圣人”</a:t>
            </a:r>
            <a:r>
              <a:rPr lang="zh-CN" altLang="en-US" sz="2800" b="1" dirty="0">
                <a:solidFill>
                  <a:srgbClr val="000000"/>
                </a:solidFill>
                <a:latin typeface="黑体" panose="02010609060101010101" pitchFamily="49" charset="-122"/>
                <a:ea typeface="黑体" panose="02010609060101010101" pitchFamily="49" charset="-122"/>
              </a:rPr>
              <a:t>。他死后，言论被编为</a:t>
            </a:r>
            <a:r>
              <a:rPr lang="en-US" altLang="zh-CN" sz="2800" b="1">
                <a:solidFill>
                  <a:srgbClr val="FF3300"/>
                </a:solidFill>
                <a:latin typeface="黑体" panose="02010609060101010101" pitchFamily="49" charset="-122"/>
                <a:ea typeface="黑体" panose="02010609060101010101" pitchFamily="49" charset="-122"/>
              </a:rPr>
              <a:t>《</a:t>
            </a:r>
            <a:r>
              <a:rPr lang="zh-CN" altLang="en-US" sz="2800" b="1" dirty="0">
                <a:solidFill>
                  <a:srgbClr val="FF3300"/>
                </a:solidFill>
                <a:latin typeface="黑体" panose="02010609060101010101" pitchFamily="49" charset="-122"/>
                <a:ea typeface="黑体" panose="02010609060101010101" pitchFamily="49" charset="-122"/>
              </a:rPr>
              <a:t>论语</a:t>
            </a:r>
            <a:r>
              <a:rPr lang="en-US" altLang="zh-CN" sz="2800" b="1">
                <a:solidFill>
                  <a:srgbClr val="FF3300"/>
                </a:solidFill>
                <a:latin typeface="黑体" panose="02010609060101010101" pitchFamily="49" charset="-122"/>
                <a:ea typeface="黑体" panose="02010609060101010101" pitchFamily="49" charset="-122"/>
              </a:rPr>
              <a:t>》</a:t>
            </a:r>
            <a:endParaRPr lang="en-US" altLang="zh-CN" sz="2800" b="1">
              <a:solidFill>
                <a:srgbClr val="FF3300"/>
              </a:solidFill>
              <a:latin typeface="黑体" panose="02010609060101010101" pitchFamily="49" charset="-122"/>
              <a:ea typeface="黑体" panose="02010609060101010101" pitchFamily="49" charset="-122"/>
            </a:endParaRPr>
          </a:p>
          <a:p>
            <a:pPr>
              <a:lnSpc>
                <a:spcPct val="80000"/>
              </a:lnSpc>
              <a:buFont typeface="Wingdings" panose="05000000000000000000" pitchFamily="2" charset="2"/>
              <a:buChar char="p"/>
            </a:pPr>
            <a:r>
              <a:rPr lang="zh-CN" altLang="en-US" sz="2800" b="1" dirty="0">
                <a:solidFill>
                  <a:srgbClr val="000000"/>
                </a:solidFill>
                <a:latin typeface="黑体" panose="02010609060101010101" pitchFamily="49" charset="-122"/>
                <a:ea typeface="黑体" panose="02010609060101010101" pitchFamily="49" charset="-122"/>
              </a:rPr>
              <a:t>主张和贡献：思想体系的核心：</a:t>
            </a:r>
            <a:r>
              <a:rPr lang="zh-CN" altLang="en-US" sz="2800" b="1" dirty="0">
                <a:solidFill>
                  <a:srgbClr val="FF3300"/>
                </a:solidFill>
                <a:latin typeface="黑体" panose="02010609060101010101" pitchFamily="49" charset="-122"/>
                <a:ea typeface="黑体" panose="02010609060101010101" pitchFamily="49" charset="-122"/>
              </a:rPr>
              <a:t>“仁” “礼”</a:t>
            </a:r>
            <a:endParaRPr lang="zh-CN" altLang="en-US" sz="2800" b="1" dirty="0">
              <a:solidFill>
                <a:srgbClr val="FF3300"/>
              </a:solidFill>
              <a:latin typeface="黑体" panose="02010609060101010101" pitchFamily="49" charset="-122"/>
              <a:ea typeface="黑体" panose="02010609060101010101" pitchFamily="49" charset="-122"/>
            </a:endParaRPr>
          </a:p>
          <a:p>
            <a:pPr>
              <a:lnSpc>
                <a:spcPct val="80000"/>
              </a:lnSpc>
              <a:buNone/>
            </a:pPr>
            <a:r>
              <a:rPr lang="zh-CN" altLang="en-US" sz="2800" b="1" dirty="0">
                <a:solidFill>
                  <a:srgbClr val="000000"/>
                </a:solidFill>
                <a:latin typeface="黑体" panose="02010609060101010101" pitchFamily="49" charset="-122"/>
                <a:ea typeface="黑体" panose="02010609060101010101" pitchFamily="49" charset="-122"/>
              </a:rPr>
              <a:t>① </a:t>
            </a:r>
            <a:r>
              <a:rPr lang="zh-CN" altLang="en-US" sz="2800" b="1" dirty="0">
                <a:solidFill>
                  <a:srgbClr val="FF3300"/>
                </a:solidFill>
                <a:latin typeface="黑体" panose="02010609060101010101" pitchFamily="49" charset="-122"/>
                <a:ea typeface="黑体" panose="02010609060101010101" pitchFamily="49" charset="-122"/>
              </a:rPr>
              <a:t>“仁”</a:t>
            </a:r>
            <a:r>
              <a:rPr lang="zh-CN" altLang="en-US" sz="2800" b="1" dirty="0">
                <a:solidFill>
                  <a:srgbClr val="000000"/>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a:t>
            </a:r>
            <a:r>
              <a:rPr lang="zh-CN" altLang="en-US" sz="2800" b="1" dirty="0">
                <a:solidFill>
                  <a:schemeClr val="tx2"/>
                </a:solidFill>
                <a:latin typeface="黑体" panose="02010609060101010101" pitchFamily="49" charset="-122"/>
                <a:ea typeface="黑体" panose="02010609060101010101" pitchFamily="49" charset="-122"/>
              </a:rPr>
              <a:t>仁”者爱人</a:t>
            </a:r>
            <a:r>
              <a:rPr lang="zh-CN" altLang="en-US" sz="2800" b="1" dirty="0">
                <a:latin typeface="黑体" panose="02010609060101010101" pitchFamily="49" charset="-122"/>
                <a:ea typeface="黑体" panose="02010609060101010101" pitchFamily="49" charset="-122"/>
              </a:rPr>
              <a:t>；如何实行仁，要“</a:t>
            </a:r>
            <a:r>
              <a:rPr lang="zh-CN" altLang="en-US" sz="2800" b="1" dirty="0">
                <a:solidFill>
                  <a:schemeClr val="tx2"/>
                </a:solidFill>
                <a:latin typeface="黑体" panose="02010609060101010101" pitchFamily="49" charset="-122"/>
                <a:ea typeface="黑体" panose="02010609060101010101" pitchFamily="49" charset="-122"/>
              </a:rPr>
              <a:t>克己复礼为仁</a:t>
            </a:r>
            <a:r>
              <a:rPr lang="zh-CN" altLang="en-US" sz="2800" b="1" dirty="0">
                <a:latin typeface="黑体" panose="02010609060101010101" pitchFamily="49" charset="-122"/>
                <a:ea typeface="黑体" panose="02010609060101010101" pitchFamily="49" charset="-122"/>
              </a:rPr>
              <a:t>”（克制自己，恢复“礼制”）；主张</a:t>
            </a:r>
            <a:r>
              <a:rPr lang="zh-CN" altLang="en-US" sz="2800" b="1" dirty="0">
                <a:solidFill>
                  <a:schemeClr val="tx2"/>
                </a:solidFill>
                <a:latin typeface="黑体" panose="02010609060101010101" pitchFamily="49" charset="-122"/>
                <a:ea typeface="黑体" panose="02010609060101010101" pitchFamily="49" charset="-122"/>
              </a:rPr>
              <a:t>推己及人</a:t>
            </a:r>
            <a:r>
              <a:rPr lang="zh-CN" altLang="en-US" sz="2800" b="1" dirty="0">
                <a:latin typeface="黑体" panose="02010609060101010101" pitchFamily="49" charset="-122"/>
                <a:ea typeface="黑体" panose="02010609060101010101" pitchFamily="49" charset="-122"/>
              </a:rPr>
              <a:t>，“</a:t>
            </a:r>
            <a:r>
              <a:rPr lang="zh-CN" altLang="en-US" sz="2800" b="1" dirty="0">
                <a:solidFill>
                  <a:schemeClr val="tx2"/>
                </a:solidFill>
                <a:latin typeface="黑体" panose="02010609060101010101" pitchFamily="49" charset="-122"/>
                <a:ea typeface="黑体" panose="02010609060101010101" pitchFamily="49" charset="-122"/>
              </a:rPr>
              <a:t>己所不欲，勿施与人</a:t>
            </a:r>
            <a:r>
              <a:rPr lang="zh-CN" altLang="en-US" sz="2800" b="1" dirty="0">
                <a:latin typeface="黑体" panose="02010609060101010101" pitchFamily="49" charset="-122"/>
                <a:ea typeface="黑体" panose="02010609060101010101" pitchFamily="49" charset="-122"/>
              </a:rPr>
              <a:t>”。</a:t>
            </a:r>
            <a:r>
              <a:rPr lang="zh-CN"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主张以爱人之心调解与和谐社会人际关系</a:t>
            </a:r>
            <a:endParaRPr lang="zh-CN" altLang="en-US" sz="2800" b="1" dirty="0">
              <a:solidFill>
                <a:srgbClr val="000000"/>
              </a:solidFill>
              <a:latin typeface="黑体" panose="02010609060101010101" pitchFamily="49" charset="-122"/>
              <a:ea typeface="黑体" panose="02010609060101010101" pitchFamily="49" charset="-122"/>
            </a:endParaRPr>
          </a:p>
          <a:p>
            <a:pPr>
              <a:lnSpc>
                <a:spcPct val="80000"/>
              </a:lnSpc>
              <a:buNone/>
            </a:pPr>
            <a:r>
              <a:rPr lang="zh-CN" altLang="en-US" sz="2800" b="1" dirty="0">
                <a:solidFill>
                  <a:srgbClr val="000000"/>
                </a:solidFill>
                <a:latin typeface="黑体" panose="02010609060101010101" pitchFamily="49" charset="-122"/>
                <a:ea typeface="黑体" panose="02010609060101010101" pitchFamily="49" charset="-122"/>
              </a:rPr>
              <a:t>②政治思想：</a:t>
            </a:r>
            <a:endParaRPr lang="zh-CN" altLang="en-US" sz="2800" b="1" dirty="0">
              <a:solidFill>
                <a:srgbClr val="000000"/>
              </a:solidFill>
              <a:latin typeface="黑体" panose="02010609060101010101" pitchFamily="49" charset="-122"/>
              <a:ea typeface="黑体" panose="02010609060101010101" pitchFamily="49" charset="-122"/>
            </a:endParaRPr>
          </a:p>
          <a:p>
            <a:pPr>
              <a:lnSpc>
                <a:spcPct val="80000"/>
              </a:lnSpc>
              <a:buNone/>
            </a:pPr>
            <a:r>
              <a:rPr lang="en-US" altLang="zh-CN" sz="2800" b="1">
                <a:solidFill>
                  <a:srgbClr val="000000"/>
                </a:solidFill>
                <a:latin typeface="黑体" panose="02010609060101010101" pitchFamily="49" charset="-122"/>
                <a:ea typeface="黑体" panose="02010609060101010101" pitchFamily="49" charset="-122"/>
              </a:rPr>
              <a:t>A.</a:t>
            </a:r>
            <a:r>
              <a:rPr lang="zh-CN" altLang="en-US" sz="2800" b="1" dirty="0">
                <a:solidFill>
                  <a:srgbClr val="000000"/>
                </a:solidFill>
                <a:latin typeface="黑体" panose="02010609060101010101" pitchFamily="49" charset="-122"/>
                <a:ea typeface="黑体" panose="02010609060101010101" pitchFamily="49" charset="-122"/>
              </a:rPr>
              <a:t>主张</a:t>
            </a:r>
            <a:r>
              <a:rPr lang="zh-CN" altLang="en-US" sz="2800" b="1" dirty="0">
                <a:solidFill>
                  <a:srgbClr val="FF3300"/>
                </a:solidFill>
                <a:latin typeface="黑体" panose="02010609060101010101" pitchFamily="49" charset="-122"/>
                <a:ea typeface="黑体" panose="02010609060101010101" pitchFamily="49" charset="-122"/>
              </a:rPr>
              <a:t>“为政以德”</a:t>
            </a:r>
            <a:r>
              <a:rPr lang="zh-CN" altLang="en-US" sz="2800" b="1" dirty="0">
                <a:solidFill>
                  <a:srgbClr val="000000"/>
                </a:solidFill>
                <a:latin typeface="黑体" panose="02010609060101010101" pitchFamily="49" charset="-122"/>
                <a:ea typeface="黑体" panose="02010609060101010101" pitchFamily="49" charset="-122"/>
              </a:rPr>
              <a:t>，反对苛政和任意刑杀，包含民本思想。主张逐步改良</a:t>
            </a:r>
            <a:endParaRPr lang="zh-CN" altLang="en-US" sz="2800" b="1" dirty="0">
              <a:solidFill>
                <a:srgbClr val="000000"/>
              </a:solidFill>
              <a:latin typeface="黑体" panose="02010609060101010101" pitchFamily="49" charset="-122"/>
              <a:ea typeface="黑体" panose="02010609060101010101" pitchFamily="49" charset="-122"/>
            </a:endParaRPr>
          </a:p>
          <a:p>
            <a:pPr>
              <a:lnSpc>
                <a:spcPct val="80000"/>
              </a:lnSpc>
              <a:buNone/>
            </a:pPr>
            <a:r>
              <a:rPr lang="en-US" altLang="zh-CN" sz="2800" b="1">
                <a:solidFill>
                  <a:srgbClr val="000000"/>
                </a:solidFill>
                <a:latin typeface="黑体" panose="02010609060101010101" pitchFamily="49" charset="-122"/>
                <a:ea typeface="黑体" panose="02010609060101010101" pitchFamily="49" charset="-122"/>
              </a:rPr>
              <a:t>B.</a:t>
            </a:r>
            <a:r>
              <a:rPr lang="zh-CN" altLang="en-US" sz="2800" b="1" dirty="0">
                <a:solidFill>
                  <a:srgbClr val="000000"/>
                </a:solidFill>
                <a:latin typeface="黑体" panose="02010609060101010101" pitchFamily="49" charset="-122"/>
                <a:ea typeface="黑体" panose="02010609060101010101" pitchFamily="49" charset="-122"/>
              </a:rPr>
              <a:t>强调“礼”</a:t>
            </a:r>
            <a:r>
              <a:rPr lang="en-US" altLang="zh-CN" sz="2800" b="1">
                <a:solidFill>
                  <a:srgbClr val="000000"/>
                </a:solidFill>
                <a:latin typeface="黑体" panose="02010609060101010101" pitchFamily="49" charset="-122"/>
                <a:ea typeface="黑体" panose="02010609060101010101" pitchFamily="49" charset="-122"/>
              </a:rPr>
              <a:t>,</a:t>
            </a:r>
            <a:r>
              <a:rPr lang="zh-CN" altLang="en-US" sz="2800" b="1" dirty="0">
                <a:solidFill>
                  <a:srgbClr val="000000"/>
                </a:solidFill>
                <a:latin typeface="黑体" panose="02010609060101010101" pitchFamily="49" charset="-122"/>
                <a:ea typeface="黑体" panose="02010609060101010101" pitchFamily="49" charset="-122"/>
              </a:rPr>
              <a:t>主张“</a:t>
            </a:r>
            <a:r>
              <a:rPr lang="zh-CN" altLang="en-US" sz="2800" b="1" dirty="0">
                <a:solidFill>
                  <a:schemeClr val="tx2"/>
                </a:solidFill>
                <a:latin typeface="黑体" panose="02010609060101010101" pitchFamily="49" charset="-122"/>
                <a:ea typeface="黑体" panose="02010609060101010101" pitchFamily="49" charset="-122"/>
              </a:rPr>
              <a:t>克己复礼”</a:t>
            </a:r>
            <a:r>
              <a:rPr lang="zh-CN" altLang="en-US" sz="2800" b="1" dirty="0">
                <a:solidFill>
                  <a:srgbClr val="000000"/>
                </a:solidFill>
                <a:latin typeface="黑体" panose="02010609060101010101" pitchFamily="49" charset="-122"/>
                <a:ea typeface="黑体" panose="02010609060101010101" pitchFamily="49" charset="-122"/>
              </a:rPr>
              <a:t>维护周朝的礼乐制度，认为</a:t>
            </a:r>
            <a:r>
              <a:rPr lang="zh-CN" altLang="en-US" sz="2800" b="1" dirty="0">
                <a:solidFill>
                  <a:schemeClr val="tx2"/>
                </a:solidFill>
                <a:latin typeface="黑体" panose="02010609060101010101" pitchFamily="49" charset="-122"/>
                <a:ea typeface="黑体" panose="02010609060101010101" pitchFamily="49" charset="-122"/>
              </a:rPr>
              <a:t>贵贱有序（正名）。</a:t>
            </a:r>
            <a:r>
              <a:rPr lang="zh-CN" altLang="en-US" sz="2800" b="1" dirty="0">
                <a:solidFill>
                  <a:srgbClr val="000000"/>
                </a:solidFill>
                <a:latin typeface="黑体" panose="02010609060101010101" pitchFamily="49" charset="-122"/>
                <a:ea typeface="黑体" panose="02010609060101010101" pitchFamily="49" charset="-122"/>
              </a:rPr>
              <a:t>认为春秋变革是“礼崩乐坏”的表现，试图恢复周朝的社会秩序</a:t>
            </a:r>
            <a:r>
              <a:rPr lang="en-US" altLang="zh-CN" sz="2800" b="1">
                <a:solidFill>
                  <a:srgbClr val="000000"/>
                </a:solidFill>
                <a:latin typeface="黑体" panose="02010609060101010101" pitchFamily="49" charset="-122"/>
                <a:ea typeface="黑体" panose="02010609060101010101" pitchFamily="49" charset="-122"/>
              </a:rPr>
              <a:t>(</a:t>
            </a:r>
            <a:r>
              <a:rPr lang="zh-CN" altLang="en-US" sz="2800" b="1" dirty="0">
                <a:solidFill>
                  <a:srgbClr val="000000"/>
                </a:solidFill>
                <a:latin typeface="黑体" panose="02010609060101010101" pitchFamily="49" charset="-122"/>
                <a:ea typeface="黑体" panose="02010609060101010101" pitchFamily="49" charset="-122"/>
              </a:rPr>
              <a:t>保守部分</a:t>
            </a:r>
            <a:r>
              <a:rPr lang="en-US" altLang="zh-CN" sz="2800" b="1">
                <a:solidFill>
                  <a:srgbClr val="000000"/>
                </a:solidFill>
                <a:latin typeface="黑体" panose="02010609060101010101" pitchFamily="49" charset="-122"/>
                <a:ea typeface="黑体" panose="02010609060101010101" pitchFamily="49" charset="-122"/>
              </a:rPr>
              <a:t>)</a:t>
            </a:r>
            <a:endParaRPr lang="zh-CN" altLang="en-US" sz="2800" b="1" dirty="0">
              <a:solidFill>
                <a:srgbClr val="000000"/>
              </a:solidFill>
              <a:latin typeface="黑体" panose="02010609060101010101" pitchFamily="49" charset="-122"/>
              <a:ea typeface="黑体" panose="02010609060101010101" pitchFamily="49" charset="-122"/>
            </a:endParaRPr>
          </a:p>
        </p:txBody>
      </p:sp>
      <p:sp>
        <p:nvSpPr>
          <p:cNvPr id="34819" name="Rectangle 10"/>
          <p:cNvSpPr/>
          <p:nvPr/>
        </p:nvSpPr>
        <p:spPr>
          <a:xfrm>
            <a:off x="285750" y="44450"/>
            <a:ext cx="2582863" cy="579438"/>
          </a:xfrm>
          <a:prstGeom prst="rect">
            <a:avLst/>
          </a:prstGeom>
          <a:noFill/>
          <a:ln w="9525">
            <a:noFill/>
          </a:ln>
        </p:spPr>
        <p:txBody>
          <a:bodyPr wrap="none" anchor="ctr">
            <a:spAutoFit/>
          </a:bodyPr>
          <a:p>
            <a:pPr lvl="0" eaLnBrk="1" hangingPunct="1"/>
            <a:r>
              <a:rPr lang="en-US" altLang="zh-CN" sz="3200" b="1">
                <a:solidFill>
                  <a:srgbClr val="000000"/>
                </a:solidFill>
                <a:latin typeface="微软雅黑" panose="020B0503020204020204" pitchFamily="34" charset="-122"/>
                <a:ea typeface="微软雅黑" panose="020B0503020204020204" pitchFamily="34" charset="-122"/>
              </a:rPr>
              <a:t>3</a:t>
            </a:r>
            <a:r>
              <a:rPr lang="zh-CN" altLang="en-US" sz="3200" b="1" dirty="0">
                <a:solidFill>
                  <a:srgbClr val="000000"/>
                </a:solidFill>
                <a:latin typeface="微软雅黑" panose="020B0503020204020204" pitchFamily="34" charset="-122"/>
                <a:ea typeface="微软雅黑" panose="020B0503020204020204" pitchFamily="34" charset="-122"/>
              </a:rPr>
              <a:t>、主要代表</a:t>
            </a:r>
            <a:r>
              <a:rPr lang="en-US" altLang="zh-CN" sz="3200" b="1">
                <a:solidFill>
                  <a:srgbClr val="000000"/>
                </a:solidFill>
                <a:latin typeface="微软雅黑" panose="020B0503020204020204" pitchFamily="34" charset="-122"/>
                <a:ea typeface="微软雅黑" panose="020B0503020204020204" pitchFamily="34" charset="-122"/>
              </a:rPr>
              <a:t>:</a:t>
            </a:r>
            <a:endParaRPr lang="en-US" altLang="zh-CN" sz="3200" b="1">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47">
                                            <p:txEl>
                                              <p:charRg st="0" end="9"/>
                                            </p:txEl>
                                          </p:spTgt>
                                        </p:tgtEl>
                                        <p:attrNameLst>
                                          <p:attrName>style.visibility</p:attrName>
                                        </p:attrNameLst>
                                      </p:cBhvr>
                                      <p:to>
                                        <p:strVal val="visible"/>
                                      </p:to>
                                    </p:set>
                                    <p:anim calcmode="lin" valueType="num">
                                      <p:cBhvr additive="base">
                                        <p:cTn id="7" dur="500" fill="hold"/>
                                        <p:tgtEl>
                                          <p:spTgt spid="6147">
                                            <p:txEl>
                                              <p:charRg st="0" end="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147">
                                            <p:txEl>
                                              <p:charRg st="0" end="9"/>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147">
                                            <p:txEl>
                                              <p:charRg st="9" end="54"/>
                                            </p:txEl>
                                          </p:spTgt>
                                        </p:tgtEl>
                                        <p:attrNameLst>
                                          <p:attrName>style.visibility</p:attrName>
                                        </p:attrNameLst>
                                      </p:cBhvr>
                                      <p:to>
                                        <p:strVal val="visible"/>
                                      </p:to>
                                    </p:set>
                                    <p:anim calcmode="lin" valueType="num">
                                      <p:cBhvr additive="base">
                                        <p:cTn id="13" dur="500" fill="hold"/>
                                        <p:tgtEl>
                                          <p:spTgt spid="6147">
                                            <p:txEl>
                                              <p:charRg st="9" end="5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147">
                                            <p:txEl>
                                              <p:charRg st="9" end="5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147">
                                            <p:txEl>
                                              <p:charRg st="54" end="76"/>
                                            </p:txEl>
                                          </p:spTgt>
                                        </p:tgtEl>
                                        <p:attrNameLst>
                                          <p:attrName>style.visibility</p:attrName>
                                        </p:attrNameLst>
                                      </p:cBhvr>
                                      <p:to>
                                        <p:strVal val="visible"/>
                                      </p:to>
                                    </p:set>
                                    <p:anim calcmode="lin" valueType="num">
                                      <p:cBhvr additive="base">
                                        <p:cTn id="19" dur="500" fill="hold"/>
                                        <p:tgtEl>
                                          <p:spTgt spid="6147">
                                            <p:txEl>
                                              <p:charRg st="54" end="7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147">
                                            <p:txEl>
                                              <p:charRg st="54" end="7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147">
                                            <p:txEl>
                                              <p:charRg st="76" end="158"/>
                                            </p:txEl>
                                          </p:spTgt>
                                        </p:tgtEl>
                                        <p:attrNameLst>
                                          <p:attrName>style.visibility</p:attrName>
                                        </p:attrNameLst>
                                      </p:cBhvr>
                                      <p:to>
                                        <p:strVal val="visible"/>
                                      </p:to>
                                    </p:set>
                                    <p:anim calcmode="lin" valueType="num">
                                      <p:cBhvr additive="base">
                                        <p:cTn id="25" dur="500" fill="hold"/>
                                        <p:tgtEl>
                                          <p:spTgt spid="6147">
                                            <p:txEl>
                                              <p:charRg st="76" end="15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147">
                                            <p:txEl>
                                              <p:charRg st="76" end="15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147">
                                            <p:txEl>
                                              <p:charRg st="158" end="165"/>
                                            </p:txEl>
                                          </p:spTgt>
                                        </p:tgtEl>
                                        <p:attrNameLst>
                                          <p:attrName>style.visibility</p:attrName>
                                        </p:attrNameLst>
                                      </p:cBhvr>
                                      <p:to>
                                        <p:strVal val="visible"/>
                                      </p:to>
                                    </p:set>
                                    <p:anim calcmode="lin" valueType="num">
                                      <p:cBhvr additive="base">
                                        <p:cTn id="31" dur="500" fill="hold"/>
                                        <p:tgtEl>
                                          <p:spTgt spid="6147">
                                            <p:txEl>
                                              <p:charRg st="158" end="16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147">
                                            <p:txEl>
                                              <p:charRg st="158" end="16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147">
                                            <p:txEl>
                                              <p:charRg st="165" end="200"/>
                                            </p:txEl>
                                          </p:spTgt>
                                        </p:tgtEl>
                                        <p:attrNameLst>
                                          <p:attrName>style.visibility</p:attrName>
                                        </p:attrNameLst>
                                      </p:cBhvr>
                                      <p:to>
                                        <p:strVal val="visible"/>
                                      </p:to>
                                    </p:set>
                                    <p:anim calcmode="lin" valueType="num">
                                      <p:cBhvr additive="base">
                                        <p:cTn id="37" dur="500" fill="hold"/>
                                        <p:tgtEl>
                                          <p:spTgt spid="6147">
                                            <p:txEl>
                                              <p:charRg st="165" end="20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147">
                                            <p:txEl>
                                              <p:charRg st="165" end="20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147">
                                            <p:txEl>
                                              <p:charRg st="200" end="272"/>
                                            </p:txEl>
                                          </p:spTgt>
                                        </p:tgtEl>
                                        <p:attrNameLst>
                                          <p:attrName>style.visibility</p:attrName>
                                        </p:attrNameLst>
                                      </p:cBhvr>
                                      <p:to>
                                        <p:strVal val="visible"/>
                                      </p:to>
                                    </p:set>
                                    <p:anim calcmode="lin" valueType="num">
                                      <p:cBhvr additive="base">
                                        <p:cTn id="43" dur="500" fill="hold"/>
                                        <p:tgtEl>
                                          <p:spTgt spid="6147">
                                            <p:txEl>
                                              <p:charRg st="200" end="27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147">
                                            <p:txEl>
                                              <p:charRg st="200" end="27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3666" name="Rectangle 3"/>
          <p:cNvSpPr>
            <a:spLocks noGrp="1"/>
          </p:cNvSpPr>
          <p:nvPr>
            <p:ph type="body"/>
          </p:nvPr>
        </p:nvSpPr>
        <p:spPr>
          <a:xfrm>
            <a:off x="250825" y="836613"/>
            <a:ext cx="8501063" cy="5857875"/>
          </a:xfrm>
        </p:spPr>
        <p:txBody>
          <a:bodyPr vert="horz" wrap="square" lIns="91440" tIns="45720" rIns="91440" bIns="45720" anchor="t"/>
          <a:p>
            <a:pPr lvl="0">
              <a:buNone/>
            </a:pPr>
            <a:r>
              <a:rPr lang="en-US" altLang="zh-CN" b="1">
                <a:solidFill>
                  <a:srgbClr val="0000FF"/>
                </a:solidFill>
                <a:latin typeface="黑体" panose="02010609060101010101" pitchFamily="49" charset="-122"/>
                <a:ea typeface="黑体" panose="02010609060101010101" pitchFamily="49" charset="-122"/>
              </a:rPr>
              <a:t>5)</a:t>
            </a:r>
            <a:r>
              <a:rPr lang="zh-CN" altLang="en-US" b="1" dirty="0">
                <a:solidFill>
                  <a:srgbClr val="0000FF"/>
                </a:solidFill>
                <a:latin typeface="黑体" panose="02010609060101010101" pitchFamily="49" charset="-122"/>
                <a:ea typeface="黑体" panose="02010609060101010101" pitchFamily="49" charset="-122"/>
              </a:rPr>
              <a:t>春秋</a:t>
            </a:r>
            <a:r>
              <a:rPr lang="en-US" altLang="zh-CN" b="1">
                <a:solidFill>
                  <a:srgbClr val="0000FF"/>
                </a:solidFill>
                <a:latin typeface="黑体" panose="02010609060101010101" pitchFamily="49" charset="-122"/>
                <a:ea typeface="黑体" panose="02010609060101010101" pitchFamily="49" charset="-122"/>
              </a:rPr>
              <a:t>――</a:t>
            </a:r>
            <a:r>
              <a:rPr lang="zh-CN" altLang="en-US" b="1" dirty="0">
                <a:solidFill>
                  <a:srgbClr val="0000FF"/>
                </a:solidFill>
                <a:latin typeface="黑体" panose="02010609060101010101" pitchFamily="49" charset="-122"/>
                <a:ea typeface="黑体" panose="02010609060101010101" pitchFamily="49" charset="-122"/>
              </a:rPr>
              <a:t>孔子</a:t>
            </a:r>
            <a:endParaRPr lang="zh-CN" altLang="en-US" b="1" dirty="0">
              <a:solidFill>
                <a:srgbClr val="0000FF"/>
              </a:solidFill>
              <a:latin typeface="黑体" panose="02010609060101010101" pitchFamily="49" charset="-122"/>
              <a:ea typeface="黑体" panose="02010609060101010101" pitchFamily="49" charset="-122"/>
            </a:endParaRPr>
          </a:p>
          <a:p>
            <a:pPr lvl="0">
              <a:buFont typeface="Wingdings" panose="05000000000000000000" pitchFamily="2" charset="2"/>
              <a:buChar char="p"/>
            </a:pPr>
            <a:r>
              <a:rPr lang="zh-CN" altLang="en-US" b="1" dirty="0">
                <a:solidFill>
                  <a:srgbClr val="000000"/>
                </a:solidFill>
                <a:latin typeface="黑体" panose="02010609060101010101" pitchFamily="49" charset="-122"/>
                <a:ea typeface="黑体" panose="02010609060101010101" pitchFamily="49" charset="-122"/>
              </a:rPr>
              <a:t>主张和贡献：</a:t>
            </a:r>
            <a:endParaRPr lang="en-US" altLang="zh-CN" b="1">
              <a:solidFill>
                <a:srgbClr val="000000"/>
              </a:solidFill>
              <a:latin typeface="黑体" panose="02010609060101010101" pitchFamily="49" charset="-122"/>
              <a:ea typeface="黑体" panose="02010609060101010101" pitchFamily="49" charset="-122"/>
            </a:endParaRPr>
          </a:p>
          <a:p>
            <a:pPr lvl="0">
              <a:buNone/>
            </a:pPr>
            <a:r>
              <a:rPr lang="en-US" altLang="zh-CN" b="1">
                <a:solidFill>
                  <a:srgbClr val="000000"/>
                </a:solidFill>
                <a:latin typeface="黑体" panose="02010609060101010101" pitchFamily="49" charset="-122"/>
                <a:ea typeface="黑体" panose="02010609060101010101" pitchFamily="49" charset="-122"/>
              </a:rPr>
              <a:t>③</a:t>
            </a:r>
            <a:r>
              <a:rPr lang="zh-CN" altLang="en-US" b="1" dirty="0">
                <a:solidFill>
                  <a:srgbClr val="000000"/>
                </a:solidFill>
                <a:latin typeface="黑体" panose="02010609060101010101" pitchFamily="49" charset="-122"/>
                <a:ea typeface="黑体" panose="02010609060101010101" pitchFamily="49" charset="-122"/>
              </a:rPr>
              <a:t>教育思想：兴办私学，主张</a:t>
            </a:r>
            <a:r>
              <a:rPr lang="zh-CN" altLang="en-US" b="1" dirty="0">
                <a:solidFill>
                  <a:srgbClr val="FF3300"/>
                </a:solidFill>
                <a:latin typeface="黑体" panose="02010609060101010101" pitchFamily="49" charset="-122"/>
                <a:ea typeface="黑体" panose="02010609060101010101" pitchFamily="49" charset="-122"/>
              </a:rPr>
              <a:t>“有教无类”</a:t>
            </a:r>
            <a:r>
              <a:rPr lang="zh-CN" altLang="en-US" b="1" dirty="0">
                <a:solidFill>
                  <a:srgbClr val="000000"/>
                </a:solidFill>
                <a:latin typeface="黑体" panose="02010609060101010101" pitchFamily="49" charset="-122"/>
                <a:ea typeface="黑体" panose="02010609060101010101" pitchFamily="49" charset="-122"/>
              </a:rPr>
              <a:t> </a:t>
            </a:r>
            <a:r>
              <a:rPr lang="en-US" altLang="zh-CN" b="1">
                <a:solidFill>
                  <a:srgbClr val="000000"/>
                </a:solidFill>
                <a:latin typeface="黑体" panose="02010609060101010101" pitchFamily="49" charset="-122"/>
                <a:ea typeface="黑体" panose="02010609060101010101" pitchFamily="49" charset="-122"/>
              </a:rPr>
              <a:t>(</a:t>
            </a:r>
            <a:r>
              <a:rPr lang="zh-CN" altLang="en-US" b="1" dirty="0">
                <a:solidFill>
                  <a:srgbClr val="000000"/>
                </a:solidFill>
                <a:latin typeface="黑体" panose="02010609060101010101" pitchFamily="49" charset="-122"/>
                <a:ea typeface="黑体" panose="02010609060101010101" pitchFamily="49" charset="-122"/>
              </a:rPr>
              <a:t>意义：打破了贵族垄断文化教育的局面</a:t>
            </a:r>
            <a:r>
              <a:rPr lang="en-US" altLang="zh-CN" b="1">
                <a:solidFill>
                  <a:srgbClr val="000000"/>
                </a:solidFill>
                <a:latin typeface="黑体" panose="02010609060101010101" pitchFamily="49" charset="-122"/>
                <a:ea typeface="黑体" panose="02010609060101010101" pitchFamily="49" charset="-122"/>
              </a:rPr>
              <a:t>)</a:t>
            </a:r>
            <a:endParaRPr lang="en-US" altLang="zh-CN" b="1">
              <a:solidFill>
                <a:srgbClr val="000000"/>
              </a:solidFill>
              <a:latin typeface="黑体" panose="02010609060101010101" pitchFamily="49" charset="-122"/>
              <a:ea typeface="黑体" panose="02010609060101010101" pitchFamily="49" charset="-122"/>
            </a:endParaRPr>
          </a:p>
          <a:p>
            <a:pPr lvl="0">
              <a:buNone/>
            </a:pPr>
            <a:r>
              <a:rPr lang="en-US" altLang="zh-CN" b="1">
                <a:solidFill>
                  <a:srgbClr val="000000"/>
                </a:solidFill>
                <a:latin typeface="黑体" panose="02010609060101010101" pitchFamily="49" charset="-122"/>
                <a:ea typeface="黑体" panose="02010609060101010101" pitchFamily="49" charset="-122"/>
              </a:rPr>
              <a:t>④</a:t>
            </a:r>
            <a:r>
              <a:rPr lang="zh-CN" altLang="en-US" b="1" dirty="0">
                <a:solidFill>
                  <a:srgbClr val="000000"/>
                </a:solidFill>
                <a:latin typeface="黑体" panose="02010609060101010101" pitchFamily="49" charset="-122"/>
                <a:ea typeface="黑体" panose="02010609060101010101" pitchFamily="49" charset="-122"/>
              </a:rPr>
              <a:t>伦理观：</a:t>
            </a:r>
            <a:r>
              <a:rPr lang="zh-CN" altLang="en-US" b="1" dirty="0">
                <a:solidFill>
                  <a:srgbClr val="FF3300"/>
                </a:solidFill>
                <a:latin typeface="黑体" panose="02010609060101010101" pitchFamily="49" charset="-122"/>
                <a:ea typeface="黑体" panose="02010609060101010101" pitchFamily="49" charset="-122"/>
              </a:rPr>
              <a:t>性相近</a:t>
            </a:r>
            <a:r>
              <a:rPr lang="zh-CN" altLang="en-US" b="1" dirty="0">
                <a:solidFill>
                  <a:srgbClr val="000000"/>
                </a:solidFill>
                <a:latin typeface="黑体" panose="02010609060101010101" pitchFamily="49" charset="-122"/>
                <a:ea typeface="黑体" panose="02010609060101010101" pitchFamily="49" charset="-122"/>
              </a:rPr>
              <a:t>。</a:t>
            </a:r>
            <a:endParaRPr lang="zh-CN" altLang="en-US" b="1" dirty="0">
              <a:solidFill>
                <a:srgbClr val="000000"/>
              </a:solidFill>
              <a:latin typeface="黑体" panose="02010609060101010101" pitchFamily="49" charset="-122"/>
              <a:ea typeface="黑体" panose="02010609060101010101" pitchFamily="49" charset="-122"/>
            </a:endParaRPr>
          </a:p>
          <a:p>
            <a:pPr lvl="0">
              <a:buNone/>
            </a:pPr>
            <a:r>
              <a:rPr lang="zh-CN" altLang="en-US" b="1" dirty="0">
                <a:solidFill>
                  <a:srgbClr val="000000"/>
                </a:solidFill>
                <a:latin typeface="黑体" panose="02010609060101010101" pitchFamily="49" charset="-122"/>
                <a:ea typeface="黑体" panose="02010609060101010101" pitchFamily="49" charset="-122"/>
              </a:rPr>
              <a:t>⑤主张</a:t>
            </a:r>
            <a:r>
              <a:rPr lang="zh-CN" altLang="en-US" b="1" dirty="0">
                <a:solidFill>
                  <a:srgbClr val="FF3300"/>
                </a:solidFill>
                <a:latin typeface="黑体" panose="02010609060101010101" pitchFamily="49" charset="-122"/>
                <a:ea typeface="黑体" panose="02010609060101010101" pitchFamily="49" charset="-122"/>
              </a:rPr>
              <a:t>对鬼神敬而远之</a:t>
            </a:r>
            <a:r>
              <a:rPr lang="zh-CN" altLang="en-US" b="1" dirty="0">
                <a:solidFill>
                  <a:srgbClr val="000000"/>
                </a:solidFill>
                <a:latin typeface="黑体" panose="02010609060101010101" pitchFamily="49" charset="-122"/>
                <a:ea typeface="黑体" panose="02010609060101010101" pitchFamily="49" charset="-122"/>
              </a:rPr>
              <a:t>，优先探讨和解决人世间的实际问题，渗透以人为本的理念</a:t>
            </a:r>
            <a:endParaRPr lang="zh-CN" altLang="en-US" b="1" dirty="0">
              <a:solidFill>
                <a:srgbClr val="000000"/>
              </a:solidFill>
              <a:latin typeface="黑体" panose="02010609060101010101" pitchFamily="49" charset="-122"/>
              <a:ea typeface="黑体" panose="02010609060101010101" pitchFamily="49" charset="-122"/>
            </a:endParaRPr>
          </a:p>
          <a:p>
            <a:pPr lvl="0">
              <a:buNone/>
            </a:pPr>
            <a:r>
              <a:rPr lang="zh-CN" altLang="zh-CN" b="1" dirty="0">
                <a:solidFill>
                  <a:srgbClr val="000000"/>
                </a:solidFill>
                <a:latin typeface="黑体" panose="02010609060101010101" pitchFamily="49" charset="-122"/>
                <a:ea typeface="黑体" panose="02010609060101010101" pitchFamily="49" charset="-122"/>
              </a:rPr>
              <a:t>⑥</a:t>
            </a:r>
            <a:r>
              <a:rPr lang="zh-CN" altLang="en-US" b="1" dirty="0">
                <a:solidFill>
                  <a:srgbClr val="000000"/>
                </a:solidFill>
                <a:latin typeface="黑体" panose="02010609060101010101" pitchFamily="49" charset="-122"/>
                <a:ea typeface="黑体" panose="02010609060101010101" pitchFamily="49" charset="-122"/>
              </a:rPr>
              <a:t>整理古籍：</a:t>
            </a:r>
            <a:r>
              <a:rPr lang="zh-CN" altLang="en-US" b="1" dirty="0">
                <a:solidFill>
                  <a:srgbClr val="FF3300"/>
                </a:solidFill>
                <a:latin typeface="黑体" panose="02010609060101010101" pitchFamily="49" charset="-122"/>
                <a:ea typeface="黑体" panose="02010609060101010101" pitchFamily="49" charset="-122"/>
              </a:rPr>
              <a:t>“六经”</a:t>
            </a:r>
            <a:r>
              <a:rPr lang="en-US" altLang="zh-CN" b="1">
                <a:solidFill>
                  <a:srgbClr val="000000"/>
                </a:solidFill>
                <a:latin typeface="黑体" panose="02010609060101010101" pitchFamily="49" charset="-122"/>
                <a:ea typeface="黑体" panose="02010609060101010101" pitchFamily="49" charset="-122"/>
              </a:rPr>
              <a:t>《</a:t>
            </a:r>
            <a:r>
              <a:rPr lang="zh-CN" altLang="en-US" b="1" dirty="0">
                <a:solidFill>
                  <a:srgbClr val="000000"/>
                </a:solidFill>
                <a:latin typeface="黑体" panose="02010609060101010101" pitchFamily="49" charset="-122"/>
                <a:ea typeface="黑体" panose="02010609060101010101" pitchFamily="49" charset="-122"/>
              </a:rPr>
              <a:t>诗</a:t>
            </a:r>
            <a:r>
              <a:rPr lang="en-US" altLang="zh-CN" b="1">
                <a:solidFill>
                  <a:srgbClr val="000000"/>
                </a:solidFill>
                <a:latin typeface="黑体" panose="02010609060101010101" pitchFamily="49" charset="-122"/>
                <a:ea typeface="黑体" panose="02010609060101010101" pitchFamily="49" charset="-122"/>
              </a:rPr>
              <a:t>》《</a:t>
            </a:r>
            <a:r>
              <a:rPr lang="zh-CN" altLang="en-US" b="1" dirty="0">
                <a:solidFill>
                  <a:srgbClr val="000000"/>
                </a:solidFill>
                <a:latin typeface="黑体" panose="02010609060101010101" pitchFamily="49" charset="-122"/>
                <a:ea typeface="黑体" panose="02010609060101010101" pitchFamily="49" charset="-122"/>
              </a:rPr>
              <a:t>书</a:t>
            </a:r>
            <a:r>
              <a:rPr lang="en-US" altLang="zh-CN" b="1">
                <a:solidFill>
                  <a:srgbClr val="000000"/>
                </a:solidFill>
                <a:latin typeface="黑体" panose="02010609060101010101" pitchFamily="49" charset="-122"/>
                <a:ea typeface="黑体" panose="02010609060101010101" pitchFamily="49" charset="-122"/>
              </a:rPr>
              <a:t>》《</a:t>
            </a:r>
            <a:r>
              <a:rPr lang="zh-CN" altLang="en-US" b="1" dirty="0">
                <a:solidFill>
                  <a:srgbClr val="000000"/>
                </a:solidFill>
                <a:latin typeface="黑体" panose="02010609060101010101" pitchFamily="49" charset="-122"/>
                <a:ea typeface="黑体" panose="02010609060101010101" pitchFamily="49" charset="-122"/>
              </a:rPr>
              <a:t>礼</a:t>
            </a:r>
            <a:r>
              <a:rPr lang="en-US" altLang="zh-CN" b="1">
                <a:solidFill>
                  <a:srgbClr val="000000"/>
                </a:solidFill>
                <a:latin typeface="黑体" panose="02010609060101010101" pitchFamily="49" charset="-122"/>
                <a:ea typeface="黑体" panose="02010609060101010101" pitchFamily="49" charset="-122"/>
              </a:rPr>
              <a:t>》《</a:t>
            </a:r>
            <a:r>
              <a:rPr lang="zh-CN" altLang="en-US" b="1" dirty="0">
                <a:solidFill>
                  <a:srgbClr val="000000"/>
                </a:solidFill>
                <a:latin typeface="黑体" panose="02010609060101010101" pitchFamily="49" charset="-122"/>
                <a:ea typeface="黑体" panose="02010609060101010101" pitchFamily="49" charset="-122"/>
              </a:rPr>
              <a:t>易</a:t>
            </a:r>
            <a:r>
              <a:rPr lang="en-US" altLang="zh-CN" b="1">
                <a:solidFill>
                  <a:srgbClr val="000000"/>
                </a:solidFill>
                <a:latin typeface="黑体" panose="02010609060101010101" pitchFamily="49" charset="-122"/>
                <a:ea typeface="黑体" panose="02010609060101010101" pitchFamily="49" charset="-122"/>
              </a:rPr>
              <a:t>》《</a:t>
            </a:r>
            <a:r>
              <a:rPr lang="zh-CN" altLang="en-US" b="1" dirty="0">
                <a:solidFill>
                  <a:srgbClr val="000000"/>
                </a:solidFill>
                <a:latin typeface="黑体" panose="02010609060101010101" pitchFamily="49" charset="-122"/>
                <a:ea typeface="黑体" panose="02010609060101010101" pitchFamily="49" charset="-122"/>
              </a:rPr>
              <a:t>乐</a:t>
            </a:r>
            <a:r>
              <a:rPr lang="en-US" altLang="zh-CN" b="1">
                <a:solidFill>
                  <a:srgbClr val="000000"/>
                </a:solidFill>
                <a:latin typeface="黑体" panose="02010609060101010101" pitchFamily="49" charset="-122"/>
                <a:ea typeface="黑体" panose="02010609060101010101" pitchFamily="49" charset="-122"/>
              </a:rPr>
              <a:t>》《</a:t>
            </a:r>
            <a:r>
              <a:rPr lang="zh-CN" altLang="en-US" b="1" dirty="0">
                <a:solidFill>
                  <a:srgbClr val="000000"/>
                </a:solidFill>
                <a:latin typeface="黑体" panose="02010609060101010101" pitchFamily="49" charset="-122"/>
                <a:ea typeface="黑体" panose="02010609060101010101" pitchFamily="49" charset="-122"/>
              </a:rPr>
              <a:t>春秋</a:t>
            </a:r>
            <a:r>
              <a:rPr lang="en-US" altLang="zh-CN" b="1">
                <a:solidFill>
                  <a:srgbClr val="000000"/>
                </a:solidFill>
                <a:latin typeface="黑体" panose="02010609060101010101" pitchFamily="49" charset="-122"/>
                <a:ea typeface="黑体" panose="02010609060101010101" pitchFamily="49" charset="-122"/>
              </a:rPr>
              <a:t>》</a:t>
            </a:r>
            <a:endParaRPr lang="en-US" altLang="zh-CN" b="1">
              <a:solidFill>
                <a:srgbClr val="000000"/>
              </a:solidFill>
              <a:latin typeface="黑体" panose="02010609060101010101" pitchFamily="49" charset="-122"/>
              <a:ea typeface="黑体" panose="02010609060101010101" pitchFamily="49" charset="-122"/>
            </a:endParaRPr>
          </a:p>
        </p:txBody>
      </p:sp>
      <p:sp>
        <p:nvSpPr>
          <p:cNvPr id="113667" name="Rectangle 10"/>
          <p:cNvSpPr/>
          <p:nvPr/>
        </p:nvSpPr>
        <p:spPr>
          <a:xfrm>
            <a:off x="285750" y="201613"/>
            <a:ext cx="2606675" cy="584200"/>
          </a:xfrm>
          <a:prstGeom prst="rect">
            <a:avLst/>
          </a:prstGeom>
          <a:noFill/>
          <a:ln w="9525">
            <a:noFill/>
          </a:ln>
        </p:spPr>
        <p:txBody>
          <a:bodyPr wrap="none" anchor="ctr">
            <a:spAutoFit/>
          </a:bodyPr>
          <a:p>
            <a:pPr lvl="0" eaLnBrk="1" hangingPunct="1"/>
            <a:r>
              <a:rPr lang="en-US" altLang="zh-CN" sz="3200" b="1">
                <a:solidFill>
                  <a:srgbClr val="000000"/>
                </a:solidFill>
                <a:latin typeface="微软雅黑" panose="020B0503020204020204" pitchFamily="34" charset="-122"/>
                <a:ea typeface="微软雅黑" panose="020B0503020204020204" pitchFamily="34" charset="-122"/>
              </a:rPr>
              <a:t>3</a:t>
            </a:r>
            <a:r>
              <a:rPr lang="zh-CN" altLang="en-US" sz="3200" b="1" dirty="0">
                <a:solidFill>
                  <a:srgbClr val="000000"/>
                </a:solidFill>
                <a:latin typeface="微软雅黑" panose="020B0503020204020204" pitchFamily="34" charset="-122"/>
                <a:ea typeface="微软雅黑" panose="020B0503020204020204" pitchFamily="34" charset="-122"/>
              </a:rPr>
              <a:t>、主要代表</a:t>
            </a:r>
            <a:r>
              <a:rPr lang="en-US" altLang="zh-CN" sz="3200" b="1">
                <a:solidFill>
                  <a:srgbClr val="000000"/>
                </a:solidFill>
                <a:latin typeface="微软雅黑" panose="020B0503020204020204" pitchFamily="34" charset="-122"/>
                <a:ea typeface="微软雅黑" panose="020B0503020204020204" pitchFamily="34" charset="-122"/>
              </a:rPr>
              <a:t>:</a:t>
            </a:r>
            <a:endParaRPr lang="en-US" altLang="zh-CN" sz="3200" b="1">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3666">
                                            <p:txEl>
                                              <p:charRg st="0" end="9"/>
                                            </p:txEl>
                                          </p:spTgt>
                                        </p:tgtEl>
                                        <p:attrNameLst>
                                          <p:attrName>style.visibility</p:attrName>
                                        </p:attrNameLst>
                                      </p:cBhvr>
                                      <p:to>
                                        <p:strVal val="visible"/>
                                      </p:to>
                                    </p:set>
                                    <p:anim calcmode="lin" valueType="num">
                                      <p:cBhvr additive="base">
                                        <p:cTn id="7" dur="500" fill="hold"/>
                                        <p:tgtEl>
                                          <p:spTgt spid="113666">
                                            <p:txEl>
                                              <p:charRg st="0" end="9"/>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3666">
                                            <p:txEl>
                                              <p:charRg st="0" end="9"/>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3666">
                                            <p:txEl>
                                              <p:charRg st="9" end="16"/>
                                            </p:txEl>
                                          </p:spTgt>
                                        </p:tgtEl>
                                        <p:attrNameLst>
                                          <p:attrName>style.visibility</p:attrName>
                                        </p:attrNameLst>
                                      </p:cBhvr>
                                      <p:to>
                                        <p:strVal val="visible"/>
                                      </p:to>
                                    </p:set>
                                    <p:anim calcmode="lin" valueType="num">
                                      <p:cBhvr additive="base">
                                        <p:cTn id="13" dur="500" fill="hold"/>
                                        <p:tgtEl>
                                          <p:spTgt spid="113666">
                                            <p:txEl>
                                              <p:charRg st="9" end="1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3666">
                                            <p:txEl>
                                              <p:charRg st="9" end="1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3666">
                                            <p:txEl>
                                              <p:charRg st="16" end="56"/>
                                            </p:txEl>
                                          </p:spTgt>
                                        </p:tgtEl>
                                        <p:attrNameLst>
                                          <p:attrName>style.visibility</p:attrName>
                                        </p:attrNameLst>
                                      </p:cBhvr>
                                      <p:to>
                                        <p:strVal val="visible"/>
                                      </p:to>
                                    </p:set>
                                    <p:anim calcmode="lin" valueType="num">
                                      <p:cBhvr additive="base">
                                        <p:cTn id="19" dur="500" fill="hold"/>
                                        <p:tgtEl>
                                          <p:spTgt spid="113666">
                                            <p:txEl>
                                              <p:charRg st="16" end="5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3666">
                                            <p:txEl>
                                              <p:charRg st="16" end="5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3666">
                                            <p:txEl>
                                              <p:charRg st="56" end="66"/>
                                            </p:txEl>
                                          </p:spTgt>
                                        </p:tgtEl>
                                        <p:attrNameLst>
                                          <p:attrName>style.visibility</p:attrName>
                                        </p:attrNameLst>
                                      </p:cBhvr>
                                      <p:to>
                                        <p:strVal val="visible"/>
                                      </p:to>
                                    </p:set>
                                    <p:anim calcmode="lin" valueType="num">
                                      <p:cBhvr additive="base">
                                        <p:cTn id="25" dur="500" fill="hold"/>
                                        <p:tgtEl>
                                          <p:spTgt spid="113666">
                                            <p:txEl>
                                              <p:charRg st="56" end="6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3666">
                                            <p:txEl>
                                              <p:charRg st="56" end="6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3666">
                                            <p:txEl>
                                              <p:charRg st="66" end="103"/>
                                            </p:txEl>
                                          </p:spTgt>
                                        </p:tgtEl>
                                        <p:attrNameLst>
                                          <p:attrName>style.visibility</p:attrName>
                                        </p:attrNameLst>
                                      </p:cBhvr>
                                      <p:to>
                                        <p:strVal val="visible"/>
                                      </p:to>
                                    </p:set>
                                    <p:anim calcmode="lin" valueType="num">
                                      <p:cBhvr additive="base">
                                        <p:cTn id="31" dur="500" fill="hold"/>
                                        <p:tgtEl>
                                          <p:spTgt spid="113666">
                                            <p:txEl>
                                              <p:charRg st="66" end="10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3666">
                                            <p:txEl>
                                              <p:charRg st="66" end="10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3666">
                                            <p:txEl>
                                              <p:charRg st="103" end="133"/>
                                            </p:txEl>
                                          </p:spTgt>
                                        </p:tgtEl>
                                        <p:attrNameLst>
                                          <p:attrName>style.visibility</p:attrName>
                                        </p:attrNameLst>
                                      </p:cBhvr>
                                      <p:to>
                                        <p:strVal val="visible"/>
                                      </p:to>
                                    </p:set>
                                    <p:anim calcmode="lin" valueType="num">
                                      <p:cBhvr additive="base">
                                        <p:cTn id="37" dur="500" fill="hold"/>
                                        <p:tgtEl>
                                          <p:spTgt spid="113666">
                                            <p:txEl>
                                              <p:charRg st="103" end="13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13666">
                                            <p:txEl>
                                              <p:charRg st="103" end="13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6"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9332" name="Text Box 4"/>
          <p:cNvSpPr txBox="1"/>
          <p:nvPr/>
        </p:nvSpPr>
        <p:spPr>
          <a:xfrm>
            <a:off x="1979613" y="1214438"/>
            <a:ext cx="5111750" cy="457200"/>
          </a:xfrm>
          <a:prstGeom prst="rect">
            <a:avLst/>
          </a:prstGeom>
          <a:noFill/>
          <a:ln w="9525">
            <a:noFill/>
          </a:ln>
        </p:spPr>
        <p:txBody>
          <a:bodyPr>
            <a:spAutoFit/>
          </a:bodyPr>
          <a:p>
            <a:pPr lvl="0" eaLnBrk="1" hangingPunct="1">
              <a:spcBef>
                <a:spcPct val="20000"/>
              </a:spcBef>
              <a:buClr>
                <a:schemeClr val="accent2"/>
              </a:buClr>
              <a:buFont typeface="Wingdings" panose="05000000000000000000" pitchFamily="2" charset="2"/>
            </a:pPr>
            <a:r>
              <a:rPr lang="zh-CN" altLang="en-US" sz="2400" b="1" dirty="0">
                <a:latin typeface="黑体" panose="02010609060101010101" pitchFamily="49" charset="-122"/>
                <a:ea typeface="黑体" panose="02010609060101010101" pitchFamily="49" charset="-122"/>
              </a:rPr>
              <a:t>缓和阶级矛盾，维护奴隶主的统治。</a:t>
            </a:r>
            <a:endParaRPr lang="zh-CN" altLang="en-US" sz="2400" b="1" dirty="0">
              <a:latin typeface="黑体" panose="02010609060101010101" pitchFamily="49" charset="-122"/>
              <a:ea typeface="黑体" panose="02010609060101010101" pitchFamily="49" charset="-122"/>
            </a:endParaRPr>
          </a:p>
        </p:txBody>
      </p:sp>
      <p:sp>
        <p:nvSpPr>
          <p:cNvPr id="99334" name="Text Box 6"/>
          <p:cNvSpPr txBox="1"/>
          <p:nvPr/>
        </p:nvSpPr>
        <p:spPr>
          <a:xfrm>
            <a:off x="1763713" y="1571625"/>
            <a:ext cx="6624637" cy="457200"/>
          </a:xfrm>
          <a:prstGeom prst="rect">
            <a:avLst/>
          </a:prstGeom>
          <a:noFill/>
          <a:ln w="9525">
            <a:noFill/>
          </a:ln>
        </p:spPr>
        <p:txBody>
          <a:bodyPr>
            <a:spAutoFit/>
          </a:bodyPr>
          <a:p>
            <a:pPr lvl="0" eaLnBrk="1" hangingPunct="1">
              <a:spcBef>
                <a:spcPct val="50000"/>
              </a:spcBef>
            </a:pPr>
            <a:r>
              <a:rPr lang="en-US" altLang="zh-CN" sz="2400" b="1">
                <a:latin typeface="黑体" panose="02010609060101010101" pitchFamily="49" charset="-122"/>
                <a:ea typeface="黑体" panose="02010609060101010101" pitchFamily="49" charset="-122"/>
              </a:rPr>
              <a:t>A.</a:t>
            </a:r>
            <a:r>
              <a:rPr lang="zh-CN" altLang="en-US" sz="2400" b="1" dirty="0">
                <a:latin typeface="黑体" panose="02010609060101010101" pitchFamily="49" charset="-122"/>
                <a:ea typeface="黑体" panose="02010609060101010101" pitchFamily="49" charset="-122"/>
              </a:rPr>
              <a:t>提高劳动人民的身份地位，促进生产的发展</a:t>
            </a:r>
            <a:endParaRPr lang="zh-CN" altLang="en-US" sz="2400" b="1" dirty="0">
              <a:latin typeface="黑体" panose="02010609060101010101" pitchFamily="49" charset="-122"/>
              <a:ea typeface="黑体" panose="02010609060101010101" pitchFamily="49" charset="-122"/>
            </a:endParaRPr>
          </a:p>
        </p:txBody>
      </p:sp>
      <p:sp>
        <p:nvSpPr>
          <p:cNvPr id="99335" name="Text Box 7"/>
          <p:cNvSpPr txBox="1"/>
          <p:nvPr/>
        </p:nvSpPr>
        <p:spPr>
          <a:xfrm>
            <a:off x="1763713" y="1989138"/>
            <a:ext cx="6840537" cy="457200"/>
          </a:xfrm>
          <a:prstGeom prst="rect">
            <a:avLst/>
          </a:prstGeom>
          <a:noFill/>
          <a:ln w="9525">
            <a:noFill/>
          </a:ln>
        </p:spPr>
        <p:txBody>
          <a:bodyPr>
            <a:spAutoFit/>
          </a:bodyPr>
          <a:p>
            <a:pPr lvl="0" eaLnBrk="1" hangingPunct="1">
              <a:spcBef>
                <a:spcPct val="50000"/>
              </a:spcBef>
            </a:pPr>
            <a:r>
              <a:rPr lang="en-US" altLang="zh-CN" sz="2400" b="1">
                <a:latin typeface="黑体" panose="02010609060101010101" pitchFamily="49" charset="-122"/>
                <a:ea typeface="黑体" panose="02010609060101010101" pitchFamily="49" charset="-122"/>
              </a:rPr>
              <a:t>B.</a:t>
            </a:r>
            <a:r>
              <a:rPr lang="zh-CN" altLang="en-US" sz="2400" b="1" dirty="0">
                <a:latin typeface="黑体" panose="02010609060101010101" pitchFamily="49" charset="-122"/>
                <a:ea typeface="黑体" panose="02010609060101010101" pitchFamily="49" charset="-122"/>
              </a:rPr>
              <a:t>有助于调解社会人际关系，促进社会稳定</a:t>
            </a:r>
            <a:endParaRPr lang="zh-CN" altLang="en-US" sz="2400" b="1" dirty="0">
              <a:latin typeface="黑体" panose="02010609060101010101" pitchFamily="49" charset="-122"/>
              <a:ea typeface="黑体" panose="02010609060101010101" pitchFamily="49" charset="-122"/>
            </a:endParaRPr>
          </a:p>
        </p:txBody>
      </p:sp>
      <p:grpSp>
        <p:nvGrpSpPr>
          <p:cNvPr id="2" name="Group 18"/>
          <p:cNvGrpSpPr/>
          <p:nvPr/>
        </p:nvGrpSpPr>
        <p:grpSpPr>
          <a:xfrm>
            <a:off x="250825" y="1196975"/>
            <a:ext cx="2232025" cy="1898650"/>
            <a:chOff x="385" y="1071"/>
            <a:chExt cx="1406" cy="1196"/>
          </a:xfrm>
        </p:grpSpPr>
        <p:sp>
          <p:nvSpPr>
            <p:cNvPr id="35856" name="Rectangle 3"/>
            <p:cNvSpPr>
              <a:spLocks noRot="1"/>
            </p:cNvSpPr>
            <p:nvPr/>
          </p:nvSpPr>
          <p:spPr>
            <a:xfrm>
              <a:off x="385" y="1071"/>
              <a:ext cx="1406" cy="227"/>
            </a:xfrm>
            <a:prstGeom prst="rect">
              <a:avLst/>
            </a:prstGeom>
            <a:noFill/>
            <a:ln w="9525">
              <a:noFill/>
            </a:ln>
          </p:spPr>
          <p:txBody>
            <a:bodyPr/>
            <a:p>
              <a:pPr marL="469900" lvl="0" indent="-469900" eaLnBrk="1" hangingPunct="1">
                <a:spcBef>
                  <a:spcPct val="20000"/>
                </a:spcBef>
              </a:pPr>
              <a:r>
                <a:rPr lang="en-US" altLang="zh-CN" sz="2400" b="1">
                  <a:latin typeface="黑体" panose="02010609060101010101" pitchFamily="49" charset="-122"/>
                  <a:ea typeface="黑体" panose="02010609060101010101" pitchFamily="49" charset="-122"/>
                </a:rPr>
                <a:t>①</a:t>
              </a:r>
              <a:r>
                <a:rPr lang="zh-CN" altLang="en-US" sz="2400" b="1" dirty="0">
                  <a:solidFill>
                    <a:srgbClr val="FF0000"/>
                  </a:solidFill>
                  <a:latin typeface="黑体" panose="02010609060101010101" pitchFamily="49" charset="-122"/>
                  <a:ea typeface="黑体" panose="02010609060101010101" pitchFamily="49" charset="-122"/>
                </a:rPr>
                <a:t>主观目的</a:t>
              </a:r>
              <a:r>
                <a:rPr lang="zh-CN" altLang="en-US" sz="2400" b="1" dirty="0">
                  <a:latin typeface="黑体" panose="02010609060101010101" pitchFamily="49" charset="-122"/>
                  <a:ea typeface="黑体" panose="02010609060101010101" pitchFamily="49" charset="-122"/>
                </a:rPr>
                <a:t>：</a:t>
              </a:r>
              <a:endParaRPr lang="zh-CN" altLang="en-US" sz="2400" b="1" dirty="0">
                <a:latin typeface="黑体" panose="02010609060101010101" pitchFamily="49" charset="-122"/>
                <a:ea typeface="黑体" panose="02010609060101010101" pitchFamily="49" charset="-122"/>
              </a:endParaRPr>
            </a:p>
          </p:txBody>
        </p:sp>
        <p:sp>
          <p:nvSpPr>
            <p:cNvPr id="35857" name="Text Box 8"/>
            <p:cNvSpPr txBox="1"/>
            <p:nvPr/>
          </p:nvSpPr>
          <p:spPr>
            <a:xfrm>
              <a:off x="385" y="1979"/>
              <a:ext cx="998" cy="288"/>
            </a:xfrm>
            <a:prstGeom prst="rect">
              <a:avLst/>
            </a:prstGeom>
            <a:noFill/>
            <a:ln w="9525">
              <a:noFill/>
            </a:ln>
          </p:spPr>
          <p:txBody>
            <a:bodyPr>
              <a:spAutoFit/>
            </a:bodyPr>
            <a:p>
              <a:pPr lvl="0" eaLnBrk="1" hangingPunct="1">
                <a:spcBef>
                  <a:spcPct val="50000"/>
                </a:spcBef>
              </a:pPr>
              <a:r>
                <a:rPr lang="en-US" altLang="zh-CN" sz="2400" b="1">
                  <a:latin typeface="黑体" panose="02010609060101010101" pitchFamily="49" charset="-122"/>
                  <a:ea typeface="黑体" panose="02010609060101010101" pitchFamily="49" charset="-122"/>
                </a:rPr>
                <a:t>③</a:t>
              </a:r>
              <a:r>
                <a:rPr lang="zh-CN" altLang="en-US" sz="2400" b="1" dirty="0">
                  <a:solidFill>
                    <a:srgbClr val="FF0000"/>
                  </a:solidFill>
                  <a:latin typeface="黑体" panose="02010609060101010101" pitchFamily="49" charset="-122"/>
                  <a:ea typeface="黑体" panose="02010609060101010101" pitchFamily="49" charset="-122"/>
                </a:rPr>
                <a:t>局限性</a:t>
              </a:r>
              <a:r>
                <a:rPr lang="en-US" altLang="zh-CN" sz="2400" b="1">
                  <a:latin typeface="黑体" panose="02010609060101010101" pitchFamily="49" charset="-122"/>
                  <a:ea typeface="黑体" panose="02010609060101010101" pitchFamily="49" charset="-122"/>
                </a:rPr>
                <a:t>:</a:t>
              </a:r>
              <a:endParaRPr lang="en-US" altLang="zh-CN" sz="2400" b="1">
                <a:latin typeface="黑体" panose="02010609060101010101" pitchFamily="49" charset="-122"/>
                <a:ea typeface="黑体" panose="02010609060101010101" pitchFamily="49" charset="-122"/>
              </a:endParaRPr>
            </a:p>
          </p:txBody>
        </p:sp>
        <p:sp>
          <p:nvSpPr>
            <p:cNvPr id="35858" name="Text Box 9"/>
            <p:cNvSpPr txBox="1"/>
            <p:nvPr/>
          </p:nvSpPr>
          <p:spPr>
            <a:xfrm>
              <a:off x="385" y="1344"/>
              <a:ext cx="1134" cy="288"/>
            </a:xfrm>
            <a:prstGeom prst="rect">
              <a:avLst/>
            </a:prstGeom>
            <a:noFill/>
            <a:ln w="9525">
              <a:noFill/>
            </a:ln>
          </p:spPr>
          <p:txBody>
            <a:bodyPr>
              <a:spAutoFit/>
            </a:bodyPr>
            <a:p>
              <a:pPr lvl="0" eaLnBrk="1" hangingPunct="1">
                <a:spcBef>
                  <a:spcPct val="50000"/>
                </a:spcBef>
              </a:pPr>
              <a:r>
                <a:rPr lang="en-US" altLang="zh-CN" sz="2400" b="1">
                  <a:latin typeface="黑体" panose="02010609060101010101" pitchFamily="49" charset="-122"/>
                  <a:ea typeface="黑体" panose="02010609060101010101" pitchFamily="49" charset="-122"/>
                </a:rPr>
                <a:t>②</a:t>
              </a:r>
              <a:r>
                <a:rPr lang="zh-CN" altLang="en-US" sz="2400" b="1" dirty="0">
                  <a:solidFill>
                    <a:srgbClr val="FF0000"/>
                  </a:solidFill>
                  <a:latin typeface="黑体" panose="02010609060101010101" pitchFamily="49" charset="-122"/>
                  <a:ea typeface="黑体" panose="02010609060101010101" pitchFamily="49" charset="-122"/>
                </a:rPr>
                <a:t>进步性</a:t>
              </a:r>
              <a:r>
                <a:rPr lang="zh-CN" altLang="en-US" sz="2400" b="1" dirty="0">
                  <a:latin typeface="黑体" panose="02010609060101010101" pitchFamily="49" charset="-122"/>
                  <a:ea typeface="黑体" panose="02010609060101010101" pitchFamily="49" charset="-122"/>
                </a:rPr>
                <a:t>：</a:t>
              </a:r>
              <a:endParaRPr lang="zh-CN" altLang="en-US" sz="2400" b="1" dirty="0">
                <a:latin typeface="黑体" panose="02010609060101010101" pitchFamily="49" charset="-122"/>
                <a:ea typeface="黑体" panose="02010609060101010101" pitchFamily="49" charset="-122"/>
              </a:endParaRPr>
            </a:p>
          </p:txBody>
        </p:sp>
      </p:grpSp>
      <p:sp>
        <p:nvSpPr>
          <p:cNvPr id="35846" name="Rectangle 10"/>
          <p:cNvSpPr/>
          <p:nvPr/>
        </p:nvSpPr>
        <p:spPr>
          <a:xfrm>
            <a:off x="357188" y="0"/>
            <a:ext cx="8572500" cy="822325"/>
          </a:xfrm>
          <a:prstGeom prst="rect">
            <a:avLst/>
          </a:prstGeom>
          <a:noFill/>
          <a:ln w="9525">
            <a:noFill/>
          </a:ln>
        </p:spPr>
        <p:txBody>
          <a:bodyPr>
            <a:spAutoFit/>
          </a:bodyPr>
          <a:p>
            <a:pPr lvl="0" eaLnBrk="1" hangingPunct="1"/>
            <a:r>
              <a:rPr lang="zh-CN" altLang="en-US" sz="2400" b="1" dirty="0">
                <a:latin typeface="黑体" panose="02010609060101010101" pitchFamily="49" charset="-122"/>
                <a:ea typeface="黑体" panose="02010609060101010101" pitchFamily="49" charset="-122"/>
              </a:rPr>
              <a:t>       如何看待孔子的“仁”、“礼”？孔子等儒家学派的主张为什么在当时不被采纳？</a:t>
            </a:r>
            <a:endParaRPr lang="zh-CN" altLang="en-US" sz="2400" b="1" dirty="0">
              <a:latin typeface="黑体" panose="02010609060101010101" pitchFamily="49" charset="-122"/>
              <a:ea typeface="黑体" panose="02010609060101010101" pitchFamily="49" charset="-122"/>
            </a:endParaRPr>
          </a:p>
        </p:txBody>
      </p:sp>
      <p:sp>
        <p:nvSpPr>
          <p:cNvPr id="99341" name="Rectangle 13"/>
          <p:cNvSpPr/>
          <p:nvPr/>
        </p:nvSpPr>
        <p:spPr>
          <a:xfrm>
            <a:off x="214313" y="3141663"/>
            <a:ext cx="8643937" cy="822325"/>
          </a:xfrm>
          <a:prstGeom prst="rect">
            <a:avLst/>
          </a:prstGeom>
          <a:noFill/>
          <a:ln w="9525">
            <a:noFill/>
          </a:ln>
        </p:spPr>
        <p:txBody>
          <a:bodyPr>
            <a:spAutoFit/>
          </a:bodyPr>
          <a:p>
            <a:pPr lvl="0" eaLnBrk="1" hangingPunct="1"/>
            <a:r>
              <a:rPr lang="en-US" altLang="zh-CN" sz="2400" b="1">
                <a:solidFill>
                  <a:srgbClr val="FF0000"/>
                </a:solidFill>
                <a:latin typeface="黑体" panose="02010609060101010101" pitchFamily="49" charset="-122"/>
                <a:ea typeface="黑体" panose="02010609060101010101" pitchFamily="49" charset="-122"/>
              </a:rPr>
              <a:t>A.“</a:t>
            </a:r>
            <a:r>
              <a:rPr lang="zh-CN" altLang="en-US" sz="2400" b="1" dirty="0">
                <a:solidFill>
                  <a:srgbClr val="FF0000"/>
                </a:solidFill>
                <a:latin typeface="黑体" panose="02010609060101010101" pitchFamily="49" charset="-122"/>
                <a:ea typeface="黑体" panose="02010609060101010101" pitchFamily="49" charset="-122"/>
              </a:rPr>
              <a:t>礼”的思想</a:t>
            </a:r>
            <a:r>
              <a:rPr lang="zh-CN" altLang="en-US" sz="2400" b="1" dirty="0">
                <a:latin typeface="黑体" panose="02010609060101010101" pitchFamily="49" charset="-122"/>
                <a:ea typeface="黑体" panose="02010609060101010101" pitchFamily="49" charset="-122"/>
              </a:rPr>
              <a:t>具有保守性</a:t>
            </a:r>
            <a:r>
              <a:rPr lang="en-US" altLang="zh-CN" sz="2400" b="1">
                <a:latin typeface="黑体" panose="02010609060101010101" pitchFamily="49" charset="-122"/>
                <a:ea typeface="黑体" panose="02010609060101010101" pitchFamily="49" charset="-122"/>
              </a:rPr>
              <a:t>,</a:t>
            </a:r>
            <a:r>
              <a:rPr lang="en-US" altLang="zh-CN" sz="2400" b="1">
                <a:solidFill>
                  <a:srgbClr val="FF0000"/>
                </a:solidFill>
                <a:latin typeface="黑体" panose="02010609060101010101" pitchFamily="49" charset="-122"/>
                <a:ea typeface="黑体" panose="02010609060101010101" pitchFamily="49" charset="-122"/>
              </a:rPr>
              <a:t>“</a:t>
            </a:r>
            <a:r>
              <a:rPr lang="zh-CN" altLang="en-US" sz="2400" b="1" dirty="0">
                <a:solidFill>
                  <a:srgbClr val="FF0000"/>
                </a:solidFill>
                <a:latin typeface="黑体" panose="02010609060101010101" pitchFamily="49" charset="-122"/>
                <a:ea typeface="黑体" panose="02010609060101010101" pitchFamily="49" charset="-122"/>
              </a:rPr>
              <a:t>礼”的思想</a:t>
            </a:r>
            <a:r>
              <a:rPr lang="zh-CN" altLang="en-US" sz="2400" b="1" dirty="0">
                <a:latin typeface="黑体" panose="02010609060101010101" pitchFamily="49" charset="-122"/>
                <a:ea typeface="黑体" panose="02010609060101010101" pitchFamily="49" charset="-122"/>
              </a:rPr>
              <a:t>带有承认等级和阶级剥削、压制人民斗争的消极性</a:t>
            </a:r>
            <a:endParaRPr lang="zh-CN" altLang="en-US" sz="2400" b="1" dirty="0">
              <a:latin typeface="黑体" panose="02010609060101010101" pitchFamily="49" charset="-122"/>
              <a:ea typeface="黑体" panose="02010609060101010101" pitchFamily="49" charset="-122"/>
            </a:endParaRPr>
          </a:p>
        </p:txBody>
      </p:sp>
      <p:sp>
        <p:nvSpPr>
          <p:cNvPr id="35848" name="Rectangle 11"/>
          <p:cNvSpPr/>
          <p:nvPr/>
        </p:nvSpPr>
        <p:spPr>
          <a:xfrm>
            <a:off x="357188" y="785813"/>
            <a:ext cx="1177925" cy="457200"/>
          </a:xfrm>
          <a:prstGeom prst="rect">
            <a:avLst/>
          </a:prstGeom>
          <a:noFill/>
          <a:ln w="9525">
            <a:noFill/>
          </a:ln>
        </p:spPr>
        <p:txBody>
          <a:bodyPr wrap="none">
            <a:spAutoFit/>
          </a:bodyPr>
          <a:p>
            <a:pPr lvl="0" eaLnBrk="1" hangingPunct="1">
              <a:buFont typeface="Wingdings" panose="05000000000000000000" pitchFamily="2" charset="2"/>
              <a:buChar char="n"/>
            </a:pPr>
            <a:r>
              <a:rPr lang="zh-CN" altLang="en-US" sz="2400" b="1" dirty="0">
                <a:solidFill>
                  <a:srgbClr val="000099"/>
                </a:solidFill>
                <a:latin typeface="黑体" panose="02010609060101010101" pitchFamily="49" charset="-122"/>
                <a:ea typeface="黑体" panose="02010609060101010101" pitchFamily="49" charset="-122"/>
              </a:rPr>
              <a:t>评价</a:t>
            </a:r>
            <a:r>
              <a:rPr lang="en-US" altLang="zh-CN" sz="2400" b="1">
                <a:solidFill>
                  <a:srgbClr val="000099"/>
                </a:solidFill>
                <a:latin typeface="黑体" panose="02010609060101010101" pitchFamily="49" charset="-122"/>
                <a:ea typeface="黑体" panose="02010609060101010101" pitchFamily="49" charset="-122"/>
              </a:rPr>
              <a:t>:</a:t>
            </a:r>
            <a:endParaRPr lang="en-US" altLang="zh-CN" sz="2400" b="1">
              <a:solidFill>
                <a:srgbClr val="000099"/>
              </a:solidFill>
              <a:latin typeface="黑体" panose="02010609060101010101" pitchFamily="49" charset="-122"/>
              <a:ea typeface="黑体" panose="02010609060101010101" pitchFamily="49" charset="-122"/>
            </a:endParaRPr>
          </a:p>
        </p:txBody>
      </p:sp>
      <p:sp>
        <p:nvSpPr>
          <p:cNvPr id="35849" name="Rectangle 12"/>
          <p:cNvSpPr/>
          <p:nvPr/>
        </p:nvSpPr>
        <p:spPr>
          <a:xfrm>
            <a:off x="333375" y="4357688"/>
            <a:ext cx="2709863" cy="457200"/>
          </a:xfrm>
          <a:prstGeom prst="rect">
            <a:avLst/>
          </a:prstGeom>
          <a:noFill/>
          <a:ln w="9525">
            <a:noFill/>
          </a:ln>
        </p:spPr>
        <p:txBody>
          <a:bodyPr wrap="none">
            <a:spAutoFit/>
          </a:bodyPr>
          <a:p>
            <a:pPr lvl="0" eaLnBrk="1" hangingPunct="1">
              <a:buFont typeface="Wingdings" panose="05000000000000000000" pitchFamily="2" charset="2"/>
              <a:buChar char="l"/>
            </a:pPr>
            <a:r>
              <a:rPr lang="zh-CN" altLang="en-US" sz="2400" b="1" dirty="0">
                <a:solidFill>
                  <a:srgbClr val="000099"/>
                </a:solidFill>
                <a:latin typeface="黑体" panose="02010609060101010101" pitchFamily="49" charset="-122"/>
                <a:ea typeface="黑体" panose="02010609060101010101" pitchFamily="49" charset="-122"/>
              </a:rPr>
              <a:t>不被采纳的原因</a:t>
            </a:r>
            <a:r>
              <a:rPr lang="en-US" altLang="zh-CN" sz="2400" b="1">
                <a:solidFill>
                  <a:srgbClr val="000099"/>
                </a:solidFill>
                <a:latin typeface="黑体" panose="02010609060101010101" pitchFamily="49" charset="-122"/>
                <a:ea typeface="黑体" panose="02010609060101010101" pitchFamily="49" charset="-122"/>
              </a:rPr>
              <a:t>:</a:t>
            </a:r>
            <a:endParaRPr lang="en-US" altLang="zh-CN" sz="2400" b="1">
              <a:solidFill>
                <a:srgbClr val="000099"/>
              </a:solidFill>
              <a:latin typeface="黑体" panose="02010609060101010101" pitchFamily="49" charset="-122"/>
              <a:ea typeface="黑体" panose="02010609060101010101" pitchFamily="49" charset="-122"/>
            </a:endParaRPr>
          </a:p>
        </p:txBody>
      </p:sp>
      <p:sp>
        <p:nvSpPr>
          <p:cNvPr id="99342" name="Rectangle 14"/>
          <p:cNvSpPr/>
          <p:nvPr/>
        </p:nvSpPr>
        <p:spPr>
          <a:xfrm>
            <a:off x="285750" y="4714875"/>
            <a:ext cx="1800225" cy="1552575"/>
          </a:xfrm>
          <a:prstGeom prst="rect">
            <a:avLst/>
          </a:prstGeom>
          <a:noFill/>
          <a:ln w="9525">
            <a:noFill/>
          </a:ln>
        </p:spPr>
        <p:txBody>
          <a:bodyPr>
            <a:spAutoFit/>
          </a:bodyPr>
          <a:p>
            <a:pPr lvl="0" eaLnBrk="1" hangingPunct="1"/>
            <a:r>
              <a:rPr lang="zh-CN" altLang="en-US" sz="2400" b="1" dirty="0">
                <a:solidFill>
                  <a:srgbClr val="000099"/>
                </a:solidFill>
                <a:latin typeface="黑体" panose="02010609060101010101" pitchFamily="49" charset="-122"/>
                <a:ea typeface="黑体" panose="02010609060101010101" pitchFamily="49" charset="-122"/>
              </a:rPr>
              <a:t>客观方面：</a:t>
            </a:r>
            <a:endParaRPr lang="zh-CN" altLang="en-US" sz="2400" b="1" dirty="0">
              <a:solidFill>
                <a:srgbClr val="000099"/>
              </a:solidFill>
              <a:latin typeface="黑体" panose="02010609060101010101" pitchFamily="49" charset="-122"/>
              <a:ea typeface="黑体" panose="02010609060101010101" pitchFamily="49" charset="-122"/>
            </a:endParaRPr>
          </a:p>
          <a:p>
            <a:pPr lvl="0" eaLnBrk="1" hangingPunct="1"/>
            <a:endParaRPr lang="zh-CN" altLang="en-US" sz="2400" b="1" dirty="0">
              <a:solidFill>
                <a:srgbClr val="000099"/>
              </a:solidFill>
              <a:latin typeface="黑体" panose="02010609060101010101" pitchFamily="49" charset="-122"/>
              <a:ea typeface="黑体" panose="02010609060101010101" pitchFamily="49" charset="-122"/>
            </a:endParaRPr>
          </a:p>
          <a:p>
            <a:pPr lvl="0" eaLnBrk="1" hangingPunct="1"/>
            <a:endParaRPr lang="zh-CN" altLang="en-US" sz="2400" b="1" dirty="0">
              <a:solidFill>
                <a:srgbClr val="000099"/>
              </a:solidFill>
              <a:latin typeface="黑体" panose="02010609060101010101" pitchFamily="49" charset="-122"/>
              <a:ea typeface="黑体" panose="02010609060101010101" pitchFamily="49" charset="-122"/>
            </a:endParaRPr>
          </a:p>
          <a:p>
            <a:pPr lvl="0" eaLnBrk="1" hangingPunct="1"/>
            <a:r>
              <a:rPr lang="zh-CN" altLang="en-US" sz="2400" b="1" dirty="0">
                <a:solidFill>
                  <a:srgbClr val="000099"/>
                </a:solidFill>
                <a:latin typeface="黑体" panose="02010609060101010101" pitchFamily="49" charset="-122"/>
                <a:ea typeface="黑体" panose="02010609060101010101" pitchFamily="49" charset="-122"/>
              </a:rPr>
              <a:t>主观方面：</a:t>
            </a:r>
            <a:endParaRPr lang="zh-CN" altLang="en-US" sz="2400" b="1" dirty="0">
              <a:solidFill>
                <a:srgbClr val="000099"/>
              </a:solidFill>
              <a:latin typeface="黑体" panose="02010609060101010101" pitchFamily="49" charset="-122"/>
              <a:ea typeface="黑体" panose="02010609060101010101" pitchFamily="49" charset="-122"/>
            </a:endParaRPr>
          </a:p>
        </p:txBody>
      </p:sp>
      <p:sp>
        <p:nvSpPr>
          <p:cNvPr id="99343" name="Rectangle 15"/>
          <p:cNvSpPr/>
          <p:nvPr/>
        </p:nvSpPr>
        <p:spPr>
          <a:xfrm>
            <a:off x="323850" y="5084763"/>
            <a:ext cx="8532813" cy="822325"/>
          </a:xfrm>
          <a:prstGeom prst="rect">
            <a:avLst/>
          </a:prstGeom>
          <a:noFill/>
          <a:ln w="9525">
            <a:noFill/>
          </a:ln>
        </p:spPr>
        <p:txBody>
          <a:bodyPr>
            <a:spAutoFit/>
          </a:bodyPr>
          <a:p>
            <a:pPr lvl="0" eaLnBrk="1" hangingPunct="1"/>
            <a:r>
              <a:rPr lang="en-US" altLang="zh-CN" sz="2400" b="1">
                <a:latin typeface="黑体" panose="02010609060101010101" pitchFamily="49" charset="-122"/>
                <a:ea typeface="黑体" panose="02010609060101010101" pitchFamily="49" charset="-122"/>
              </a:rPr>
              <a:t>①</a:t>
            </a:r>
            <a:r>
              <a:rPr lang="zh-CN" altLang="en-US" sz="2400" b="1" dirty="0">
                <a:latin typeface="黑体" panose="02010609060101010101" pitchFamily="49" charset="-122"/>
                <a:ea typeface="黑体" panose="02010609060101010101" pitchFamily="49" charset="-122"/>
              </a:rPr>
              <a:t>分裂割据，</a:t>
            </a:r>
            <a:r>
              <a:rPr lang="zh-CN" altLang="en-US" sz="2400" b="1" dirty="0">
                <a:solidFill>
                  <a:srgbClr val="FF0000"/>
                </a:solidFill>
                <a:latin typeface="黑体" panose="02010609060101010101" pitchFamily="49" charset="-122"/>
                <a:ea typeface="黑体" panose="02010609060101010101" pitchFamily="49" charset="-122"/>
              </a:rPr>
              <a:t>缺乏</a:t>
            </a:r>
            <a:r>
              <a:rPr lang="zh-CN" altLang="en-US" sz="2400" b="1" dirty="0">
                <a:latin typeface="黑体" panose="02010609060101010101" pitchFamily="49" charset="-122"/>
                <a:ea typeface="黑体" panose="02010609060101010101" pitchFamily="49" charset="-122"/>
              </a:rPr>
              <a:t>一个实行礼制的强有力的中央政权；</a:t>
            </a:r>
            <a:endParaRPr lang="zh-CN" altLang="en-US" sz="2400" b="1" dirty="0">
              <a:latin typeface="黑体" panose="02010609060101010101" pitchFamily="49" charset="-122"/>
              <a:ea typeface="黑体" panose="02010609060101010101" pitchFamily="49" charset="-122"/>
            </a:endParaRPr>
          </a:p>
          <a:p>
            <a:pPr lvl="0" eaLnBrk="1" hangingPunct="1"/>
            <a:r>
              <a:rPr lang="zh-CN" altLang="en-US" sz="2400" b="1" dirty="0">
                <a:latin typeface="黑体" panose="02010609060101010101" pitchFamily="49" charset="-122"/>
                <a:ea typeface="黑体" panose="02010609060101010101" pitchFamily="49" charset="-122"/>
              </a:rPr>
              <a:t>②当时各诸侯国</a:t>
            </a:r>
            <a:r>
              <a:rPr lang="zh-CN" altLang="en-US" sz="2400" b="1" dirty="0">
                <a:solidFill>
                  <a:srgbClr val="FF0000"/>
                </a:solidFill>
                <a:latin typeface="黑体" panose="02010609060101010101" pitchFamily="49" charset="-122"/>
                <a:ea typeface="黑体" panose="02010609060101010101" pitchFamily="49" charset="-122"/>
              </a:rPr>
              <a:t>热衷</a:t>
            </a:r>
            <a:r>
              <a:rPr lang="zh-CN" altLang="en-US" sz="2400" b="1" dirty="0">
                <a:latin typeface="黑体" panose="02010609060101010101" pitchFamily="49" charset="-122"/>
                <a:ea typeface="黑体" panose="02010609060101010101" pitchFamily="49" charset="-122"/>
              </a:rPr>
              <a:t>于兼并战争和改革古制，以图自强。</a:t>
            </a:r>
            <a:endParaRPr lang="zh-CN" altLang="en-US" sz="2400" b="1" dirty="0">
              <a:latin typeface="黑体" panose="02010609060101010101" pitchFamily="49" charset="-122"/>
              <a:ea typeface="黑体" panose="02010609060101010101" pitchFamily="49" charset="-122"/>
            </a:endParaRPr>
          </a:p>
        </p:txBody>
      </p:sp>
      <p:sp>
        <p:nvSpPr>
          <p:cNvPr id="99344" name="Rectangle 16"/>
          <p:cNvSpPr/>
          <p:nvPr/>
        </p:nvSpPr>
        <p:spPr>
          <a:xfrm>
            <a:off x="1785938" y="5956300"/>
            <a:ext cx="6929437" cy="822325"/>
          </a:xfrm>
          <a:prstGeom prst="rect">
            <a:avLst/>
          </a:prstGeom>
          <a:noFill/>
          <a:ln w="9525">
            <a:noFill/>
          </a:ln>
        </p:spPr>
        <p:txBody>
          <a:bodyPr>
            <a:spAutoFit/>
          </a:bodyPr>
          <a:p>
            <a:pPr lvl="0" eaLnBrk="1" hangingPunct="1">
              <a:spcBef>
                <a:spcPct val="20000"/>
              </a:spcBef>
              <a:buChar char="•"/>
            </a:pPr>
            <a:r>
              <a:rPr lang="zh-CN" altLang="en-US" sz="2400" b="1" dirty="0">
                <a:solidFill>
                  <a:srgbClr val="FF0000"/>
                </a:solidFill>
                <a:latin typeface="黑体" panose="02010609060101010101" pitchFamily="49" charset="-122"/>
                <a:ea typeface="黑体" panose="02010609060101010101" pitchFamily="49" charset="-122"/>
              </a:rPr>
              <a:t>孔子恢复周礼和仁政爱民的主张不能适应当时结束割据、实现统一的需要</a:t>
            </a:r>
            <a:r>
              <a:rPr lang="zh-CN" altLang="en-US" sz="2400" b="1" dirty="0">
                <a:latin typeface="黑体" panose="02010609060101010101" pitchFamily="49" charset="-122"/>
                <a:ea typeface="黑体" panose="02010609060101010101" pitchFamily="49" charset="-122"/>
              </a:rPr>
              <a:t>，因而受到冷遇。</a:t>
            </a:r>
            <a:endParaRPr lang="zh-CN" altLang="en-US" sz="2400" b="1" dirty="0">
              <a:latin typeface="黑体" panose="02010609060101010101" pitchFamily="49" charset="-122"/>
              <a:ea typeface="黑体" panose="02010609060101010101" pitchFamily="49" charset="-122"/>
            </a:endParaRPr>
          </a:p>
        </p:txBody>
      </p:sp>
      <p:sp>
        <p:nvSpPr>
          <p:cNvPr id="72722" name="Rectangle 18"/>
          <p:cNvSpPr/>
          <p:nvPr/>
        </p:nvSpPr>
        <p:spPr>
          <a:xfrm>
            <a:off x="179388" y="4005263"/>
            <a:ext cx="8569325" cy="420687"/>
          </a:xfrm>
          <a:prstGeom prst="rect">
            <a:avLst/>
          </a:prstGeom>
          <a:noFill/>
          <a:ln w="9525">
            <a:noFill/>
          </a:ln>
        </p:spPr>
        <p:txBody>
          <a:bodyPr>
            <a:spAutoFit/>
          </a:bodyPr>
          <a:p>
            <a:pPr lvl="0" eaLnBrk="1" hangingPunct="1">
              <a:lnSpc>
                <a:spcPct val="90000"/>
              </a:lnSpc>
            </a:pPr>
            <a:r>
              <a:rPr lang="en-US" altLang="zh-CN" sz="2400" b="1">
                <a:solidFill>
                  <a:srgbClr val="FF0000"/>
                </a:solidFill>
                <a:latin typeface="黑体" panose="02010609060101010101" pitchFamily="49" charset="-122"/>
                <a:ea typeface="黑体" panose="02010609060101010101" pitchFamily="49" charset="-122"/>
              </a:rPr>
              <a:t>B.</a:t>
            </a:r>
            <a:r>
              <a:rPr lang="zh-CN" altLang="en-US" sz="2400" b="1" dirty="0">
                <a:solidFill>
                  <a:srgbClr val="000000"/>
                </a:solidFill>
                <a:latin typeface="黑体" panose="02010609060101010101" pitchFamily="49" charset="-122"/>
                <a:ea typeface="黑体" panose="02010609060101010101" pitchFamily="49" charset="-122"/>
              </a:rPr>
              <a:t>孔子的</a:t>
            </a:r>
            <a:r>
              <a:rPr lang="zh-CN" altLang="en-US" sz="2400" b="1" dirty="0">
                <a:solidFill>
                  <a:srgbClr val="FF0000"/>
                </a:solidFill>
                <a:latin typeface="黑体" panose="02010609060101010101" pitchFamily="49" charset="-122"/>
                <a:ea typeface="黑体" panose="02010609060101010101" pitchFamily="49" charset="-122"/>
              </a:rPr>
              <a:t>仁爱是有阶级差别的仁爱</a:t>
            </a:r>
            <a:r>
              <a:rPr lang="zh-CN" altLang="en-US" sz="2400" b="1" dirty="0">
                <a:solidFill>
                  <a:srgbClr val="000000"/>
                </a:solidFill>
                <a:latin typeface="黑体" panose="02010609060101010101" pitchFamily="49" charset="-122"/>
                <a:ea typeface="黑体" panose="02010609060101010101" pitchFamily="49" charset="-122"/>
              </a:rPr>
              <a:t>，而非普遍意义上的仁爱。</a:t>
            </a:r>
            <a:endParaRPr lang="zh-CN" altLang="en-US" sz="2400" b="1" dirty="0">
              <a:solidFill>
                <a:srgbClr val="000000"/>
              </a:solidFill>
              <a:latin typeface="黑体" panose="02010609060101010101" pitchFamily="49" charset="-122"/>
              <a:ea typeface="黑体" panose="02010609060101010101" pitchFamily="49" charset="-122"/>
            </a:endParaRPr>
          </a:p>
        </p:txBody>
      </p:sp>
      <p:sp>
        <p:nvSpPr>
          <p:cNvPr id="3" name="Text Box 7"/>
          <p:cNvSpPr txBox="1"/>
          <p:nvPr/>
        </p:nvSpPr>
        <p:spPr>
          <a:xfrm>
            <a:off x="1763713" y="2349500"/>
            <a:ext cx="7237412" cy="822325"/>
          </a:xfrm>
          <a:prstGeom prst="rect">
            <a:avLst/>
          </a:prstGeom>
          <a:noFill/>
          <a:ln w="9525">
            <a:noFill/>
          </a:ln>
        </p:spPr>
        <p:txBody>
          <a:bodyPr>
            <a:spAutoFit/>
          </a:bodyPr>
          <a:p>
            <a:pPr lvl="0" eaLnBrk="1" hangingPunct="1">
              <a:spcBef>
                <a:spcPct val="50000"/>
              </a:spcBef>
            </a:pPr>
            <a:r>
              <a:rPr lang="en-US" altLang="zh-CN" sz="2400" b="1">
                <a:latin typeface="黑体" panose="02010609060101010101" pitchFamily="49" charset="-122"/>
                <a:ea typeface="黑体" panose="02010609060101010101" pitchFamily="49" charset="-122"/>
              </a:rPr>
              <a:t>C. </a:t>
            </a:r>
            <a:r>
              <a:rPr lang="en-US" altLang="zh-CN" sz="2400" b="1">
                <a:solidFill>
                  <a:srgbClr val="FF0000"/>
                </a:solidFill>
                <a:latin typeface="黑体" panose="02010609060101010101" pitchFamily="49" charset="-122"/>
                <a:ea typeface="黑体" panose="02010609060101010101" pitchFamily="49" charset="-122"/>
              </a:rPr>
              <a:t>“</a:t>
            </a:r>
            <a:r>
              <a:rPr lang="zh-CN" altLang="en-US" sz="2400" b="1" dirty="0">
                <a:solidFill>
                  <a:srgbClr val="FF0000"/>
                </a:solidFill>
                <a:latin typeface="黑体" panose="02010609060101010101" pitchFamily="49" charset="-122"/>
                <a:ea typeface="黑体" panose="02010609060101010101" pitchFamily="49" charset="-122"/>
              </a:rPr>
              <a:t>礼”的思想</a:t>
            </a:r>
            <a:r>
              <a:rPr lang="zh-CN" altLang="en-US" sz="2400" b="1" dirty="0">
                <a:latin typeface="黑体" panose="02010609060101010101" pitchFamily="49" charset="-122"/>
                <a:ea typeface="黑体" panose="02010609060101010101" pitchFamily="49" charset="-122"/>
              </a:rPr>
              <a:t>强调社会成员承担相应的权利和义务，有利于培养人的社会责任感和历史使命感。</a:t>
            </a:r>
            <a:endParaRPr lang="zh-CN" altLang="en-US" sz="2400" b="1" dirty="0">
              <a:latin typeface="黑体" panose="02010609060101010101" pitchFamily="49" charset="-122"/>
              <a:ea typeface="黑体" panose="02010609060101010101" pitchFamily="49" charset="-122"/>
            </a:endParaRPr>
          </a:p>
        </p:txBody>
      </p:sp>
      <p:sp>
        <p:nvSpPr>
          <p:cNvPr id="18" name="Text Box 4"/>
          <p:cNvSpPr txBox="1">
            <a:spLocks noChangeArrowheads="1"/>
          </p:cNvSpPr>
          <p:nvPr/>
        </p:nvSpPr>
        <p:spPr bwMode="auto">
          <a:xfrm>
            <a:off x="306388" y="5259388"/>
            <a:ext cx="8480425" cy="1554163"/>
          </a:xfrm>
          <a:prstGeom prst="rect">
            <a:avLst/>
          </a:prstGeom>
          <a:solidFill>
            <a:schemeClr val="accent1">
              <a:lumMod val="90000"/>
            </a:schemeClr>
          </a:solidFill>
          <a:ln w="9525">
            <a:noFill/>
            <a:miter lim="800000"/>
          </a:ln>
          <a:effectLst/>
        </p:spPr>
        <p:txBody>
          <a:bodyPr>
            <a:spAutoFit/>
          </a:bodyPr>
          <a:p>
            <a:pPr lvl="0" eaLnBrk="1" hangingPunct="1"/>
            <a:r>
              <a:rPr lang="en-US" altLang="zh-CN" sz="3200" b="1">
                <a:solidFill>
                  <a:srgbClr val="000000"/>
                </a:solidFill>
                <a:latin typeface="黑体" panose="02010609060101010101" pitchFamily="49" charset="-122"/>
                <a:ea typeface="黑体" panose="02010609060101010101" pitchFamily="49" charset="-122"/>
              </a:rPr>
              <a:t>  </a:t>
            </a:r>
            <a:r>
              <a:rPr lang="zh-CN" altLang="en-US" sz="3200" b="1" dirty="0">
                <a:solidFill>
                  <a:srgbClr val="000000"/>
                </a:solidFill>
                <a:latin typeface="黑体" panose="02010609060101010101" pitchFamily="49" charset="-122"/>
                <a:ea typeface="黑体" panose="02010609060101010101" pitchFamily="49" charset="-122"/>
              </a:rPr>
              <a:t>规律性认识：一种思想学说能否得到统治者认可的重要因素是这一思想学说是否适应了统治者和时代发展的要求。 </a:t>
            </a:r>
            <a:endParaRPr lang="zh-CN" altLang="en-US" sz="3200" b="1" dirty="0">
              <a:solidFill>
                <a:srgbClr val="0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99332"/>
                                        </p:tgtEl>
                                        <p:attrNameLst>
                                          <p:attrName>style.visibility</p:attrName>
                                        </p:attrNameLst>
                                      </p:cBhvr>
                                      <p:to>
                                        <p:strVal val="visible"/>
                                      </p:to>
                                    </p:set>
                                    <p:anim calcmode="lin" valueType="num">
                                      <p:cBhvr>
                                        <p:cTn id="13" dur="500" fill="hold"/>
                                        <p:tgtEl>
                                          <p:spTgt spid="99332"/>
                                        </p:tgtEl>
                                        <p:attrNameLst>
                                          <p:attrName>ppt_w</p:attrName>
                                        </p:attrNameLst>
                                      </p:cBhvr>
                                      <p:tavLst>
                                        <p:tav tm="0">
                                          <p:val>
                                            <p:fltVal val="0.000000"/>
                                          </p:val>
                                        </p:tav>
                                        <p:tav tm="100000">
                                          <p:val>
                                            <p:strVal val="#ppt_w"/>
                                          </p:val>
                                        </p:tav>
                                      </p:tavLst>
                                    </p:anim>
                                    <p:anim calcmode="lin" valueType="num">
                                      <p:cBhvr>
                                        <p:cTn id="14" dur="500" fill="hold"/>
                                        <p:tgtEl>
                                          <p:spTgt spid="99332"/>
                                        </p:tgtEl>
                                        <p:attrNameLst>
                                          <p:attrName>ppt_h</p:attrName>
                                        </p:attrNameLst>
                                      </p:cBhvr>
                                      <p:tavLst>
                                        <p:tav tm="0">
                                          <p:val>
                                            <p:fltVal val="0.00000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99334"/>
                                        </p:tgtEl>
                                        <p:attrNameLst>
                                          <p:attrName>style.visibility</p:attrName>
                                        </p:attrNameLst>
                                      </p:cBhvr>
                                      <p:to>
                                        <p:strVal val="visible"/>
                                      </p:to>
                                    </p:set>
                                    <p:anim calcmode="lin" valueType="num">
                                      <p:cBhvr>
                                        <p:cTn id="19" dur="500" fill="hold"/>
                                        <p:tgtEl>
                                          <p:spTgt spid="99334"/>
                                        </p:tgtEl>
                                        <p:attrNameLst>
                                          <p:attrName>ppt_w</p:attrName>
                                        </p:attrNameLst>
                                      </p:cBhvr>
                                      <p:tavLst>
                                        <p:tav tm="0">
                                          <p:val>
                                            <p:fltVal val="0.000000"/>
                                          </p:val>
                                        </p:tav>
                                        <p:tav tm="100000">
                                          <p:val>
                                            <p:strVal val="#ppt_w"/>
                                          </p:val>
                                        </p:tav>
                                      </p:tavLst>
                                    </p:anim>
                                    <p:anim calcmode="lin" valueType="num">
                                      <p:cBhvr>
                                        <p:cTn id="20" dur="500" fill="hold"/>
                                        <p:tgtEl>
                                          <p:spTgt spid="99334"/>
                                        </p:tgtEl>
                                        <p:attrNameLst>
                                          <p:attrName>ppt_h</p:attrName>
                                        </p:attrNameLst>
                                      </p:cBhvr>
                                      <p:tavLst>
                                        <p:tav tm="0">
                                          <p:val>
                                            <p:fltVal val="0.00000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nodeType="clickEffect">
                                  <p:stCondLst>
                                    <p:cond delay="0"/>
                                  </p:stCondLst>
                                  <p:childTnLst>
                                    <p:set>
                                      <p:cBhvr>
                                        <p:cTn id="24" dur="1" fill="hold">
                                          <p:stCondLst>
                                            <p:cond delay="0"/>
                                          </p:stCondLst>
                                        </p:cTn>
                                        <p:tgtEl>
                                          <p:spTgt spid="99335">
                                            <p:txEl>
                                              <p:charRg st="0" end="21"/>
                                            </p:txEl>
                                          </p:spTgt>
                                        </p:tgtEl>
                                        <p:attrNameLst>
                                          <p:attrName>style.visibility</p:attrName>
                                        </p:attrNameLst>
                                      </p:cBhvr>
                                      <p:to>
                                        <p:strVal val="visible"/>
                                      </p:to>
                                    </p:set>
                                    <p:anim calcmode="lin" valueType="num">
                                      <p:cBhvr>
                                        <p:cTn id="25" dur="500" fill="hold"/>
                                        <p:tgtEl>
                                          <p:spTgt spid="99335">
                                            <p:txEl>
                                              <p:charRg st="0" end="21"/>
                                            </p:txEl>
                                          </p:spTgt>
                                        </p:tgtEl>
                                        <p:attrNameLst>
                                          <p:attrName>ppt_w</p:attrName>
                                        </p:attrNameLst>
                                      </p:cBhvr>
                                      <p:tavLst>
                                        <p:tav tm="0">
                                          <p:val>
                                            <p:fltVal val="0.000000"/>
                                          </p:val>
                                        </p:tav>
                                        <p:tav tm="100000">
                                          <p:val>
                                            <p:strVal val="#ppt_w"/>
                                          </p:val>
                                        </p:tav>
                                      </p:tavLst>
                                    </p:anim>
                                    <p:anim calcmode="lin" valueType="num">
                                      <p:cBhvr>
                                        <p:cTn id="26" dur="500" fill="hold"/>
                                        <p:tgtEl>
                                          <p:spTgt spid="99335">
                                            <p:txEl>
                                              <p:charRg st="0" end="21"/>
                                            </p:txEl>
                                          </p:spTgt>
                                        </p:tgtEl>
                                        <p:attrNameLst>
                                          <p:attrName>ppt_h</p:attrName>
                                        </p:attrNameLst>
                                      </p:cBhvr>
                                      <p:tavLst>
                                        <p:tav tm="0">
                                          <p:val>
                                            <p:fltVal val="0.00000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nodeType="clickEffect">
                                  <p:stCondLst>
                                    <p:cond delay="0"/>
                                  </p:stCondLst>
                                  <p:childTnLst>
                                    <p:set>
                                      <p:cBhvr>
                                        <p:cTn id="30" dur="1" fill="hold">
                                          <p:stCondLst>
                                            <p:cond delay="0"/>
                                          </p:stCondLst>
                                        </p:cTn>
                                        <p:tgtEl>
                                          <p:spTgt spid="3">
                                            <p:txEl>
                                              <p:charRg st="0" end="46"/>
                                            </p:txEl>
                                          </p:spTgt>
                                        </p:tgtEl>
                                        <p:attrNameLst>
                                          <p:attrName>style.visibility</p:attrName>
                                        </p:attrNameLst>
                                      </p:cBhvr>
                                      <p:to>
                                        <p:strVal val="visible"/>
                                      </p:to>
                                    </p:set>
                                    <p:anim calcmode="lin" valueType="num">
                                      <p:cBhvr>
                                        <p:cTn id="31" dur="500" fill="hold"/>
                                        <p:tgtEl>
                                          <p:spTgt spid="3">
                                            <p:txEl>
                                              <p:charRg st="0" end="46"/>
                                            </p:txEl>
                                          </p:spTgt>
                                        </p:tgtEl>
                                        <p:attrNameLst>
                                          <p:attrName>ppt_w</p:attrName>
                                        </p:attrNameLst>
                                      </p:cBhvr>
                                      <p:tavLst>
                                        <p:tav tm="0">
                                          <p:val>
                                            <p:fltVal val="0.000000"/>
                                          </p:val>
                                        </p:tav>
                                        <p:tav tm="100000">
                                          <p:val>
                                            <p:strVal val="#ppt_w"/>
                                          </p:val>
                                        </p:tav>
                                      </p:tavLst>
                                    </p:anim>
                                    <p:anim calcmode="lin" valueType="num">
                                      <p:cBhvr>
                                        <p:cTn id="32" dur="500" fill="hold"/>
                                        <p:tgtEl>
                                          <p:spTgt spid="3">
                                            <p:txEl>
                                              <p:charRg st="0" end="46"/>
                                            </p:txEl>
                                          </p:spTgt>
                                        </p:tgtEl>
                                        <p:attrNameLst>
                                          <p:attrName>ppt_h</p:attrName>
                                        </p:attrNameLst>
                                      </p:cBhvr>
                                      <p:tavLst>
                                        <p:tav tm="0">
                                          <p:val>
                                            <p:fltVal val="0.00000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9341"/>
                                        </p:tgtEl>
                                        <p:attrNameLst>
                                          <p:attrName>style.visibility</p:attrName>
                                        </p:attrNameLst>
                                      </p:cBhvr>
                                      <p:to>
                                        <p:strVal val="visible"/>
                                      </p:to>
                                    </p:set>
                                    <p:anim calcmode="lin" valueType="num">
                                      <p:cBhvr additive="base">
                                        <p:cTn id="37" dur="500" fill="hold"/>
                                        <p:tgtEl>
                                          <p:spTgt spid="99341"/>
                                        </p:tgtEl>
                                        <p:attrNameLst>
                                          <p:attrName>ppt_x</p:attrName>
                                        </p:attrNameLst>
                                      </p:cBhvr>
                                      <p:tavLst>
                                        <p:tav tm="0">
                                          <p:val>
                                            <p:strVal val="#ppt_x"/>
                                          </p:val>
                                        </p:tav>
                                        <p:tav tm="100000">
                                          <p:val>
                                            <p:strVal val="#ppt_x"/>
                                          </p:val>
                                        </p:tav>
                                      </p:tavLst>
                                    </p:anim>
                                    <p:anim calcmode="lin" valueType="num">
                                      <p:cBhvr additive="base">
                                        <p:cTn id="38" dur="500" fill="hold"/>
                                        <p:tgtEl>
                                          <p:spTgt spid="9934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2722"/>
                                        </p:tgtEl>
                                        <p:attrNameLst>
                                          <p:attrName>style.visibility</p:attrName>
                                        </p:attrNameLst>
                                      </p:cBhvr>
                                      <p:to>
                                        <p:strVal val="visible"/>
                                      </p:to>
                                    </p:set>
                                    <p:anim calcmode="lin" valueType="num">
                                      <p:cBhvr additive="base">
                                        <p:cTn id="43" dur="500" fill="hold"/>
                                        <p:tgtEl>
                                          <p:spTgt spid="72722"/>
                                        </p:tgtEl>
                                        <p:attrNameLst>
                                          <p:attrName>ppt_x</p:attrName>
                                        </p:attrNameLst>
                                      </p:cBhvr>
                                      <p:tavLst>
                                        <p:tav tm="0">
                                          <p:val>
                                            <p:strVal val="#ppt_x"/>
                                          </p:val>
                                        </p:tav>
                                        <p:tav tm="100000">
                                          <p:val>
                                            <p:strVal val="#ppt_x"/>
                                          </p:val>
                                        </p:tav>
                                      </p:tavLst>
                                    </p:anim>
                                    <p:anim calcmode="lin" valueType="num">
                                      <p:cBhvr additive="base">
                                        <p:cTn id="44" dur="500" fill="hold"/>
                                        <p:tgtEl>
                                          <p:spTgt spid="72722"/>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9342"/>
                                        </p:tgtEl>
                                        <p:attrNameLst>
                                          <p:attrName>style.visibility</p:attrName>
                                        </p:attrNameLst>
                                      </p:cBhvr>
                                      <p:to>
                                        <p:strVal val="visible"/>
                                      </p:to>
                                    </p:set>
                                    <p:anim calcmode="lin" valueType="num">
                                      <p:cBhvr additive="base">
                                        <p:cTn id="49" dur="500" fill="hold"/>
                                        <p:tgtEl>
                                          <p:spTgt spid="99342"/>
                                        </p:tgtEl>
                                        <p:attrNameLst>
                                          <p:attrName>ppt_x</p:attrName>
                                        </p:attrNameLst>
                                      </p:cBhvr>
                                      <p:tavLst>
                                        <p:tav tm="0">
                                          <p:val>
                                            <p:strVal val="#ppt_x"/>
                                          </p:val>
                                        </p:tav>
                                        <p:tav tm="100000">
                                          <p:val>
                                            <p:strVal val="#ppt_x"/>
                                          </p:val>
                                        </p:tav>
                                      </p:tavLst>
                                    </p:anim>
                                    <p:anim calcmode="lin" valueType="num">
                                      <p:cBhvr additive="base">
                                        <p:cTn id="50" dur="500" fill="hold"/>
                                        <p:tgtEl>
                                          <p:spTgt spid="9934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99343"/>
                                        </p:tgtEl>
                                        <p:attrNameLst>
                                          <p:attrName>style.visibility</p:attrName>
                                        </p:attrNameLst>
                                      </p:cBhvr>
                                      <p:to>
                                        <p:strVal val="visible"/>
                                      </p:to>
                                    </p:set>
                                    <p:anim calcmode="lin" valueType="num">
                                      <p:cBhvr additive="base">
                                        <p:cTn id="55" dur="500" fill="hold"/>
                                        <p:tgtEl>
                                          <p:spTgt spid="99343"/>
                                        </p:tgtEl>
                                        <p:attrNameLst>
                                          <p:attrName>ppt_x</p:attrName>
                                        </p:attrNameLst>
                                      </p:cBhvr>
                                      <p:tavLst>
                                        <p:tav tm="0">
                                          <p:val>
                                            <p:strVal val="#ppt_x"/>
                                          </p:val>
                                        </p:tav>
                                        <p:tav tm="100000">
                                          <p:val>
                                            <p:strVal val="#ppt_x"/>
                                          </p:val>
                                        </p:tav>
                                      </p:tavLst>
                                    </p:anim>
                                    <p:anim calcmode="lin" valueType="num">
                                      <p:cBhvr additive="base">
                                        <p:cTn id="56" dur="500" fill="hold"/>
                                        <p:tgtEl>
                                          <p:spTgt spid="9934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99344"/>
                                        </p:tgtEl>
                                        <p:attrNameLst>
                                          <p:attrName>style.visibility</p:attrName>
                                        </p:attrNameLst>
                                      </p:cBhvr>
                                      <p:to>
                                        <p:strVal val="visible"/>
                                      </p:to>
                                    </p:set>
                                    <p:anim calcmode="lin" valueType="num">
                                      <p:cBhvr additive="base">
                                        <p:cTn id="61" dur="500" fill="hold"/>
                                        <p:tgtEl>
                                          <p:spTgt spid="99344"/>
                                        </p:tgtEl>
                                        <p:attrNameLst>
                                          <p:attrName>ppt_x</p:attrName>
                                        </p:attrNameLst>
                                      </p:cBhvr>
                                      <p:tavLst>
                                        <p:tav tm="0">
                                          <p:val>
                                            <p:strVal val="#ppt_x"/>
                                          </p:val>
                                        </p:tav>
                                        <p:tav tm="100000">
                                          <p:val>
                                            <p:strVal val="#ppt_x"/>
                                          </p:val>
                                        </p:tav>
                                      </p:tavLst>
                                    </p:anim>
                                    <p:anim calcmode="lin" valueType="num">
                                      <p:cBhvr additive="base">
                                        <p:cTn id="62" dur="500" fill="hold"/>
                                        <p:tgtEl>
                                          <p:spTgt spid="9934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52" presetClass="entr" presetSubtype="0" fill="hold" grpId="0" nodeType="clickEffect">
                                  <p:stCondLst>
                                    <p:cond delay="0"/>
                                  </p:stCondLst>
                                  <p:childTnLst>
                                    <p:set>
                                      <p:cBhvr>
                                        <p:cTn id="66" dur="1" fill="hold">
                                          <p:stCondLst>
                                            <p:cond delay="0"/>
                                          </p:stCondLst>
                                        </p:cTn>
                                        <p:tgtEl>
                                          <p:spTgt spid="18"/>
                                        </p:tgtEl>
                                        <p:attrNameLst>
                                          <p:attrName>style.visibility</p:attrName>
                                        </p:attrNameLst>
                                      </p:cBhvr>
                                      <p:to>
                                        <p:strVal val="visible"/>
                                      </p:to>
                                    </p:set>
                                    <p:animScale>
                                      <p:cBhvr>
                                        <p:cTn id="67"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cBhvr>
                                        <p:cTn id="68" dur="1000" decel="50000" fill="hold">
                                          <p:stCondLst>
                                            <p:cond delay="0"/>
                                          </p:stCondLst>
                                        </p:cTn>
                                        <p:tgtEl>
                                          <p:spTgt spid="18"/>
                                        </p:tgtEl>
                                        <p:attrNameLst>
                                          <p:attrName>ppt_x</p:attrName>
                                          <p:attrName>ppt_y</p:attrName>
                                        </p:attrNameLst>
                                      </p:cBhvr>
                                    </p:animMotion>
                                    <p:animEffect transition="in" filter="fade">
                                      <p:cBhvr>
                                        <p:cTn id="69"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2" grpId="0"/>
      <p:bldP spid="99334" grpId="0"/>
      <p:bldP spid="99341" grpId="0"/>
      <p:bldP spid="99342" grpId="0"/>
      <p:bldP spid="99343" grpId="0"/>
      <p:bldP spid="99344" grpId="0"/>
      <p:bldP spid="72722" grpId="0"/>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Rectangle 4"/>
          <p:cNvSpPr/>
          <p:nvPr/>
        </p:nvSpPr>
        <p:spPr>
          <a:xfrm>
            <a:off x="3286125" y="428625"/>
            <a:ext cx="3398838" cy="476250"/>
          </a:xfrm>
          <a:prstGeom prst="rect">
            <a:avLst/>
          </a:prstGeom>
          <a:noFill/>
          <a:ln w="9525">
            <a:noFill/>
          </a:ln>
        </p:spPr>
        <p:txBody>
          <a:bodyPr>
            <a:spAutoFit/>
          </a:bodyPr>
          <a:p>
            <a:pPr lvl="0" eaLnBrk="1" hangingPunct="1">
              <a:lnSpc>
                <a:spcPct val="90000"/>
              </a:lnSpc>
              <a:spcBef>
                <a:spcPct val="20000"/>
              </a:spcBef>
            </a:pPr>
            <a:r>
              <a:rPr lang="zh-CN" altLang="en-US" sz="2800" b="1" dirty="0">
                <a:solidFill>
                  <a:srgbClr val="FF3300"/>
                </a:solidFill>
                <a:latin typeface="微软雅黑" panose="020B0503020204020204" pitchFamily="34" charset="-122"/>
                <a:ea typeface="微软雅黑" panose="020B0503020204020204" pitchFamily="34" charset="-122"/>
              </a:rPr>
              <a:t>孔子的人文主义精神</a:t>
            </a:r>
            <a:endParaRPr lang="zh-CN" altLang="en-US" sz="2800" b="1" dirty="0">
              <a:solidFill>
                <a:srgbClr val="FF3300"/>
              </a:solidFill>
              <a:latin typeface="微软雅黑" panose="020B0503020204020204" pitchFamily="34" charset="-122"/>
              <a:ea typeface="微软雅黑" panose="020B0503020204020204" pitchFamily="34" charset="-122"/>
            </a:endParaRPr>
          </a:p>
        </p:txBody>
      </p:sp>
      <p:sp>
        <p:nvSpPr>
          <p:cNvPr id="36867" name="Text Box 5"/>
          <p:cNvSpPr txBox="1"/>
          <p:nvPr/>
        </p:nvSpPr>
        <p:spPr>
          <a:xfrm>
            <a:off x="252413" y="1001713"/>
            <a:ext cx="8569325" cy="1570037"/>
          </a:xfrm>
          <a:prstGeom prst="rect">
            <a:avLst/>
          </a:prstGeom>
          <a:noFill/>
          <a:ln w="9525" cap="flat" cmpd="sng">
            <a:solidFill>
              <a:srgbClr val="008000"/>
            </a:solidFill>
            <a:prstDash val="solid"/>
            <a:miter/>
            <a:headEnd type="none" w="med" len="med"/>
            <a:tailEnd type="none" w="med" len="med"/>
          </a:ln>
        </p:spPr>
        <p:txBody>
          <a:bodyPr>
            <a:spAutoFit/>
          </a:bodyPr>
          <a:p>
            <a:pPr lvl="0" eaLnBrk="1" hangingPunct="1"/>
            <a:r>
              <a:rPr lang="en-US" altLang="zh-CN" sz="2400" b="1">
                <a:latin typeface="楷体" panose="02010609060101010101" pitchFamily="49" charset="-122"/>
                <a:ea typeface="楷体" panose="02010609060101010101" pitchFamily="49" charset="-122"/>
              </a:rPr>
              <a:t>    </a:t>
            </a:r>
            <a:r>
              <a:rPr lang="zh-CN" altLang="en-US" sz="2400" b="1" dirty="0">
                <a:latin typeface="楷体" panose="02010609060101010101" pitchFamily="49" charset="-122"/>
                <a:ea typeface="楷体" panose="02010609060101010101" pitchFamily="49" charset="-122"/>
              </a:rPr>
              <a:t>仲尼曰：“始作俑者，其无后乎！”为其象人而用之也。   朱熹注：俑，从养木偶人也</a:t>
            </a:r>
            <a:r>
              <a:rPr lang="en-US" altLang="zh-CN"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有面目机发</a:t>
            </a:r>
            <a:r>
              <a:rPr lang="en-US" altLang="zh-CN"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使木偶活动的机关</a:t>
            </a:r>
            <a:r>
              <a:rPr lang="en-US" altLang="zh-CN"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而大似人疾。故孔子恶其不仁，而言其不仁，而言其必无后</a:t>
            </a:r>
            <a:r>
              <a:rPr lang="en-US" altLang="zh-CN"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后代</a:t>
            </a:r>
            <a:r>
              <a:rPr lang="en-US" altLang="zh-CN"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也。</a:t>
            </a:r>
            <a:r>
              <a:rPr lang="en-US" altLang="zh-CN"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孟子集注</a:t>
            </a:r>
            <a:r>
              <a:rPr lang="en-US" altLang="zh-CN" sz="2400" b="1">
                <a:latin typeface="楷体" panose="02010609060101010101" pitchFamily="49" charset="-122"/>
                <a:ea typeface="楷体" panose="02010609060101010101" pitchFamily="49" charset="-122"/>
              </a:rPr>
              <a:t>》)</a:t>
            </a:r>
            <a:endParaRPr lang="en-US" altLang="zh-CN" sz="2400" b="1">
              <a:latin typeface="楷体" panose="02010609060101010101" pitchFamily="49" charset="-122"/>
              <a:ea typeface="楷体" panose="02010609060101010101" pitchFamily="49" charset="-122"/>
            </a:endParaRPr>
          </a:p>
        </p:txBody>
      </p:sp>
      <p:sp>
        <p:nvSpPr>
          <p:cNvPr id="21510" name="Rectangle 6"/>
          <p:cNvSpPr/>
          <p:nvPr/>
        </p:nvSpPr>
        <p:spPr>
          <a:xfrm>
            <a:off x="179388" y="2582863"/>
            <a:ext cx="8964612" cy="488950"/>
          </a:xfrm>
          <a:prstGeom prst="rect">
            <a:avLst/>
          </a:prstGeom>
          <a:noFill/>
          <a:ln w="9525">
            <a:noFill/>
          </a:ln>
        </p:spPr>
        <p:txBody>
          <a:bodyPr anchor="ctr">
            <a:spAutoFit/>
          </a:bodyPr>
          <a:p>
            <a:pPr lvl="0" eaLnBrk="1" hangingPunct="1">
              <a:buClr>
                <a:srgbClr val="660066"/>
              </a:buClr>
              <a:buChar char="•"/>
            </a:pPr>
            <a:r>
              <a:rPr lang="zh-CN" altLang="en-US" sz="2600" b="1" dirty="0">
                <a:solidFill>
                  <a:srgbClr val="C00000"/>
                </a:solidFill>
                <a:latin typeface="华文中宋" panose="02010600040101010101" pitchFamily="2" charset="-122"/>
                <a:ea typeface="华文中宋" panose="02010600040101010101" pitchFamily="2" charset="-122"/>
              </a:rPr>
              <a:t>据材料分析孔子对“俑”随葬的态度及理由。反映何思想？</a:t>
            </a:r>
            <a:endParaRPr lang="zh-CN" altLang="en-US" sz="2600" b="1" dirty="0">
              <a:solidFill>
                <a:srgbClr val="C00000"/>
              </a:solidFill>
              <a:latin typeface="华文中宋" panose="02010600040101010101" pitchFamily="2" charset="-122"/>
              <a:ea typeface="华文中宋" panose="02010600040101010101" pitchFamily="2" charset="-122"/>
            </a:endParaRPr>
          </a:p>
        </p:txBody>
      </p:sp>
      <p:sp>
        <p:nvSpPr>
          <p:cNvPr id="21511" name="Rectangle 7"/>
          <p:cNvSpPr/>
          <p:nvPr/>
        </p:nvSpPr>
        <p:spPr>
          <a:xfrm>
            <a:off x="250825" y="3070225"/>
            <a:ext cx="6913563" cy="457200"/>
          </a:xfrm>
          <a:prstGeom prst="rect">
            <a:avLst/>
          </a:prstGeom>
          <a:noFill/>
          <a:ln w="9525">
            <a:noFill/>
          </a:ln>
        </p:spPr>
        <p:txBody>
          <a:bodyPr anchor="ctr">
            <a:spAutoFit/>
          </a:bodyPr>
          <a:p>
            <a:pPr lvl="0" eaLnBrk="1" hangingPunct="1">
              <a:buFont typeface="Wingdings" panose="05000000000000000000" pitchFamily="2" charset="2"/>
              <a:buChar char="u"/>
            </a:pPr>
            <a:r>
              <a:rPr lang="zh-CN" altLang="en-US" sz="2400" b="1" dirty="0">
                <a:solidFill>
                  <a:srgbClr val="000000"/>
                </a:solidFill>
                <a:latin typeface="楷体" panose="02010609060101010101" pitchFamily="49" charset="-122"/>
                <a:ea typeface="楷体" panose="02010609060101010101" pitchFamily="49" charset="-122"/>
              </a:rPr>
              <a:t>反对以俑陪葬，因为俑与人相像。</a:t>
            </a:r>
            <a:endParaRPr lang="zh-CN" altLang="en-US" sz="2400" b="1" dirty="0">
              <a:solidFill>
                <a:srgbClr val="000000"/>
              </a:solidFill>
              <a:latin typeface="楷体" panose="02010609060101010101" pitchFamily="49" charset="-122"/>
              <a:ea typeface="楷体" panose="02010609060101010101" pitchFamily="49" charset="-122"/>
            </a:endParaRPr>
          </a:p>
        </p:txBody>
      </p:sp>
      <p:sp>
        <p:nvSpPr>
          <p:cNvPr id="21512" name="Rectangle 8"/>
          <p:cNvSpPr/>
          <p:nvPr/>
        </p:nvSpPr>
        <p:spPr>
          <a:xfrm>
            <a:off x="5149850" y="3071813"/>
            <a:ext cx="3779838" cy="488950"/>
          </a:xfrm>
          <a:prstGeom prst="rect">
            <a:avLst/>
          </a:prstGeom>
          <a:noFill/>
          <a:ln w="9525">
            <a:noFill/>
          </a:ln>
        </p:spPr>
        <p:txBody>
          <a:bodyPr anchor="ctr">
            <a:spAutoFit/>
          </a:bodyPr>
          <a:p>
            <a:pPr lvl="0" eaLnBrk="1" hangingPunct="1"/>
            <a:r>
              <a:rPr lang="zh-CN" altLang="en-US" sz="2600" b="1" dirty="0">
                <a:latin typeface="Arial" panose="020B0604020202020204" pitchFamily="34" charset="0"/>
                <a:ea typeface="黑体" panose="02010609060101010101" pitchFamily="49" charset="-122"/>
              </a:rPr>
              <a:t>仁者爱人。</a:t>
            </a:r>
            <a:endParaRPr lang="zh-CN" altLang="en-US" sz="2600" b="1" dirty="0">
              <a:latin typeface="Arial" panose="020B0604020202020204" pitchFamily="34" charset="0"/>
              <a:ea typeface="黑体" panose="02010609060101010101" pitchFamily="49" charset="-122"/>
            </a:endParaRPr>
          </a:p>
        </p:txBody>
      </p:sp>
      <p:sp>
        <p:nvSpPr>
          <p:cNvPr id="21513" name="Rectangle 9"/>
          <p:cNvSpPr/>
          <p:nvPr/>
        </p:nvSpPr>
        <p:spPr>
          <a:xfrm>
            <a:off x="179388" y="3573463"/>
            <a:ext cx="6272212" cy="501650"/>
          </a:xfrm>
          <a:prstGeom prst="rect">
            <a:avLst/>
          </a:prstGeom>
          <a:noFill/>
          <a:ln w="9525">
            <a:noFill/>
          </a:ln>
        </p:spPr>
        <p:txBody>
          <a:bodyPr anchor="ctr">
            <a:spAutoFit/>
          </a:bodyPr>
          <a:p>
            <a:pPr lvl="0" eaLnBrk="1" hangingPunct="1">
              <a:lnSpc>
                <a:spcPct val="110000"/>
              </a:lnSpc>
              <a:buClr>
                <a:srgbClr val="660066"/>
              </a:buClr>
              <a:buChar char="•"/>
            </a:pPr>
            <a:r>
              <a:rPr lang="zh-CN" altLang="en-US" sz="2600" b="1" dirty="0">
                <a:solidFill>
                  <a:srgbClr val="C00000"/>
                </a:solidFill>
                <a:latin typeface="华文中宋" panose="02010600040101010101" pitchFamily="2" charset="-122"/>
                <a:ea typeface="华文中宋" panose="02010600040101010101" pitchFamily="2" charset="-122"/>
              </a:rPr>
              <a:t>孔子的思想是如何体现人文主义精神的？</a:t>
            </a:r>
            <a:endParaRPr lang="zh-CN" altLang="en-US" sz="2600" b="1" dirty="0">
              <a:solidFill>
                <a:srgbClr val="C00000"/>
              </a:solidFill>
              <a:latin typeface="华文中宋" panose="02010600040101010101" pitchFamily="2" charset="-122"/>
              <a:ea typeface="华文中宋" panose="02010600040101010101" pitchFamily="2" charset="-122"/>
            </a:endParaRPr>
          </a:p>
        </p:txBody>
      </p:sp>
      <p:sp>
        <p:nvSpPr>
          <p:cNvPr id="21514" name="Rectangle 10"/>
          <p:cNvSpPr/>
          <p:nvPr/>
        </p:nvSpPr>
        <p:spPr>
          <a:xfrm>
            <a:off x="179388" y="4149725"/>
            <a:ext cx="8964612" cy="1938338"/>
          </a:xfrm>
          <a:prstGeom prst="rect">
            <a:avLst/>
          </a:prstGeom>
          <a:noFill/>
          <a:ln w="9525">
            <a:noFill/>
          </a:ln>
        </p:spPr>
        <p:txBody>
          <a:bodyPr>
            <a:spAutoFit/>
          </a:bodyPr>
          <a:p>
            <a:pPr lvl="0" eaLnBrk="1" hangingPunct="1">
              <a:buFont typeface="Wingdings" panose="05000000000000000000" pitchFamily="2" charset="2"/>
              <a:buChar char="ü"/>
            </a:pPr>
            <a:r>
              <a:rPr lang="en-US" altLang="zh-CN" sz="2400" b="1">
                <a:solidFill>
                  <a:srgbClr val="000000"/>
                </a:solidFill>
                <a:latin typeface="楷体" panose="02010609060101010101" pitchFamily="49" charset="-122"/>
                <a:ea typeface="楷体" panose="02010609060101010101" pitchFamily="49" charset="-122"/>
              </a:rPr>
              <a:t>“</a:t>
            </a:r>
            <a:r>
              <a:rPr lang="zh-CN" altLang="en-US" sz="2400" b="1" dirty="0">
                <a:solidFill>
                  <a:srgbClr val="000000"/>
                </a:solidFill>
                <a:latin typeface="楷体" panose="02010609060101010101" pitchFamily="49" charset="-122"/>
                <a:ea typeface="楷体" panose="02010609060101010101" pitchFamily="49" charset="-122"/>
              </a:rPr>
              <a:t>仁”：有利于建立良好的人际关系，提供宽松社会环境。</a:t>
            </a:r>
            <a:endParaRPr lang="zh-CN" altLang="en-US" sz="2400" b="1" dirty="0">
              <a:solidFill>
                <a:srgbClr val="000000"/>
              </a:solidFill>
              <a:latin typeface="楷体" panose="02010609060101010101" pitchFamily="49" charset="-122"/>
              <a:ea typeface="楷体" panose="02010609060101010101" pitchFamily="49" charset="-122"/>
            </a:endParaRPr>
          </a:p>
          <a:p>
            <a:pPr lvl="0" eaLnBrk="1" hangingPunct="1">
              <a:buFont typeface="Wingdings" panose="05000000000000000000" pitchFamily="2" charset="2"/>
              <a:buChar char="ü"/>
            </a:pPr>
            <a:r>
              <a:rPr lang="zh-CN" altLang="en-US" sz="2400" b="1" dirty="0">
                <a:solidFill>
                  <a:srgbClr val="000000"/>
                </a:solidFill>
                <a:latin typeface="楷体" panose="02010609060101010101" pitchFamily="49" charset="-122"/>
                <a:ea typeface="楷体" panose="02010609060101010101" pitchFamily="49" charset="-122"/>
              </a:rPr>
              <a:t>“礼”：道德规范，强调社会成员承担相应权利和义务，有利于培养社会责任感和历史使命感。</a:t>
            </a:r>
            <a:endParaRPr lang="zh-CN" altLang="en-US" sz="2400" b="1" dirty="0">
              <a:solidFill>
                <a:srgbClr val="000000"/>
              </a:solidFill>
              <a:latin typeface="楷体" panose="02010609060101010101" pitchFamily="49" charset="-122"/>
              <a:ea typeface="楷体" panose="02010609060101010101" pitchFamily="49" charset="-122"/>
            </a:endParaRPr>
          </a:p>
          <a:p>
            <a:pPr lvl="0" eaLnBrk="1" hangingPunct="1">
              <a:buFont typeface="Wingdings" panose="05000000000000000000" pitchFamily="2" charset="2"/>
              <a:buChar char="ü"/>
            </a:pPr>
            <a:r>
              <a:rPr lang="zh-CN" altLang="en-US" sz="2400" b="1" dirty="0">
                <a:solidFill>
                  <a:srgbClr val="000000"/>
                </a:solidFill>
                <a:latin typeface="楷体" panose="02010609060101010101" pitchFamily="49" charset="-122"/>
                <a:ea typeface="楷体" panose="02010609060101010101" pitchFamily="49" charset="-122"/>
              </a:rPr>
              <a:t>对鬼神敬而远之：优先考虑和解决人世间的实际问题 </a:t>
            </a:r>
            <a:endParaRPr lang="zh-CN" altLang="en-US" sz="2400" b="1" dirty="0">
              <a:solidFill>
                <a:srgbClr val="000000"/>
              </a:solidFill>
              <a:latin typeface="楷体" panose="02010609060101010101" pitchFamily="49" charset="-122"/>
              <a:ea typeface="楷体" panose="02010609060101010101" pitchFamily="49" charset="-122"/>
            </a:endParaRPr>
          </a:p>
          <a:p>
            <a:pPr lvl="0" eaLnBrk="1" hangingPunct="1">
              <a:buFont typeface="Wingdings" panose="05000000000000000000" pitchFamily="2" charset="2"/>
              <a:buChar char="ü"/>
            </a:pPr>
            <a:r>
              <a:rPr lang="zh-CN" altLang="en-US" sz="2400" b="1" dirty="0">
                <a:solidFill>
                  <a:srgbClr val="000000"/>
                </a:solidFill>
                <a:latin typeface="楷体" panose="02010609060101010101" pitchFamily="49" charset="-122"/>
                <a:ea typeface="楷体" panose="02010609060101010101" pitchFamily="49" charset="-122"/>
              </a:rPr>
              <a:t>“有教无类”等教育主张：发展个性，提高社会成员素质。</a:t>
            </a:r>
            <a:endParaRPr lang="zh-CN" altLang="en-US" sz="2400" b="1" dirty="0">
              <a:solidFill>
                <a:srgbClr val="000000"/>
              </a:solidFill>
              <a:latin typeface="楷体" panose="02010609060101010101" pitchFamily="49" charset="-122"/>
              <a:ea typeface="楷体" panose="02010609060101010101" pitchFamily="49" charset="-122"/>
            </a:endParaRPr>
          </a:p>
        </p:txBody>
      </p:sp>
      <p:sp>
        <p:nvSpPr>
          <p:cNvPr id="21515" name="Line 11"/>
          <p:cNvSpPr/>
          <p:nvPr/>
        </p:nvSpPr>
        <p:spPr>
          <a:xfrm>
            <a:off x="5724525" y="1403350"/>
            <a:ext cx="2951163" cy="0"/>
          </a:xfrm>
          <a:prstGeom prst="line">
            <a:avLst/>
          </a:prstGeom>
          <a:ln w="38100" cap="flat" cmpd="sng">
            <a:solidFill>
              <a:srgbClr val="660066"/>
            </a:solidFill>
            <a:prstDash val="solid"/>
            <a:headEnd type="none" w="med" len="med"/>
            <a:tailEnd type="none" w="med" len="med"/>
          </a:ln>
        </p:spPr>
      </p:sp>
      <p:sp>
        <p:nvSpPr>
          <p:cNvPr id="21516" name="Line 12"/>
          <p:cNvSpPr/>
          <p:nvPr/>
        </p:nvSpPr>
        <p:spPr>
          <a:xfrm flipV="1">
            <a:off x="571500" y="2168525"/>
            <a:ext cx="3857625" cy="46038"/>
          </a:xfrm>
          <a:prstGeom prst="line">
            <a:avLst/>
          </a:prstGeom>
          <a:ln w="38100" cap="flat" cmpd="sng">
            <a:solidFill>
              <a:srgbClr val="660066"/>
            </a:solidFill>
            <a:prstDash val="solid"/>
            <a:headEnd type="none" w="med" len="med"/>
            <a:tailEnd type="none" w="med" len="med"/>
          </a:ln>
        </p:spPr>
      </p:sp>
      <p:pic>
        <p:nvPicPr>
          <p:cNvPr id="36875" name="Picture 3" descr="重点拓展"/>
          <p:cNvPicPr>
            <a:picLocks noChangeAspect="1"/>
          </p:cNvPicPr>
          <p:nvPr>
            <p:ph type="title"/>
          </p:nvPr>
        </p:nvPicPr>
        <p:blipFill>
          <a:blip r:embed="rId1"/>
          <a:srcRect/>
          <a:stretch>
            <a:fillRect/>
          </a:stretch>
        </p:blipFill>
        <p:spPr>
          <a:xfrm>
            <a:off x="0" y="0"/>
            <a:ext cx="3384550" cy="571500"/>
          </a:xfrm>
        </p:spPr>
      </p:pic>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1510"/>
                                        </p:tgtEl>
                                        <p:attrNameLst>
                                          <p:attrName>style.visibility</p:attrName>
                                        </p:attrNameLst>
                                      </p:cBhvr>
                                      <p:to>
                                        <p:strVal val="visible"/>
                                      </p:to>
                                    </p:set>
                                    <p:anim calcmode="lin" valueType="num">
                                      <p:cBhvr>
                                        <p:cTn id="7" dur="1000" fill="hold"/>
                                        <p:tgtEl>
                                          <p:spTgt spid="21510"/>
                                        </p:tgtEl>
                                        <p:attrNameLst>
                                          <p:attrName>ppt_x</p:attrName>
                                        </p:attrNameLst>
                                      </p:cBhvr>
                                      <p:tavLst>
                                        <p:tav tm="0">
                                          <p:val>
                                            <p:strVal val="#ppt_x-.2"/>
                                          </p:val>
                                        </p:tav>
                                        <p:tav tm="100000">
                                          <p:val>
                                            <p:strVal val="#ppt_x"/>
                                          </p:val>
                                        </p:tav>
                                      </p:tavLst>
                                    </p:anim>
                                    <p:anim calcmode="lin" valueType="num">
                                      <p:cBhvr>
                                        <p:cTn id="8" dur="1000" fill="hold"/>
                                        <p:tgtEl>
                                          <p:spTgt spid="215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1510"/>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nodeType="clickEffect">
                                  <p:stCondLst>
                                    <p:cond delay="0"/>
                                  </p:stCondLst>
                                  <p:childTnLst>
                                    <p:set>
                                      <p:cBhvr>
                                        <p:cTn id="13" dur="1" fill="hold">
                                          <p:stCondLst>
                                            <p:cond delay="0"/>
                                          </p:stCondLst>
                                        </p:cTn>
                                        <p:tgtEl>
                                          <p:spTgt spid="21515"/>
                                        </p:tgtEl>
                                        <p:attrNameLst>
                                          <p:attrName>style.visibility</p:attrName>
                                        </p:attrNameLst>
                                      </p:cBhvr>
                                      <p:to>
                                        <p:strVal val="visible"/>
                                      </p:to>
                                    </p:set>
                                    <p:animEffect transition="in" filter="box(in)">
                                      <p:cBhvr>
                                        <p:cTn id="14" dur="500"/>
                                        <p:tgtEl>
                                          <p:spTgt spid="21515"/>
                                        </p:tgtEl>
                                      </p:cBhvr>
                                    </p:animEffect>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nodeType="clickEffect">
                                  <p:stCondLst>
                                    <p:cond delay="0"/>
                                  </p:stCondLst>
                                  <p:childTnLst>
                                    <p:set>
                                      <p:cBhvr>
                                        <p:cTn id="18" dur="1" fill="hold">
                                          <p:stCondLst>
                                            <p:cond delay="0"/>
                                          </p:stCondLst>
                                        </p:cTn>
                                        <p:tgtEl>
                                          <p:spTgt spid="21516"/>
                                        </p:tgtEl>
                                        <p:attrNameLst>
                                          <p:attrName>style.visibility</p:attrName>
                                        </p:attrNameLst>
                                      </p:cBhvr>
                                      <p:to>
                                        <p:strVal val="visible"/>
                                      </p:to>
                                    </p:set>
                                    <p:animEffect transition="in" filter="box(in)">
                                      <p:cBhvr>
                                        <p:cTn id="19" dur="500"/>
                                        <p:tgtEl>
                                          <p:spTgt spid="21516"/>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21511"/>
                                        </p:tgtEl>
                                        <p:attrNameLst>
                                          <p:attrName>style.visibility</p:attrName>
                                        </p:attrNameLst>
                                      </p:cBhvr>
                                      <p:to>
                                        <p:strVal val="visible"/>
                                      </p:to>
                                    </p:set>
                                    <p:animEffect transition="in" filter="blinds(horizontal)">
                                      <p:cBhvr>
                                        <p:cTn id="24" dur="500"/>
                                        <p:tgtEl>
                                          <p:spTgt spid="21511"/>
                                        </p:tgtEl>
                                      </p:cBhvr>
                                    </p:animEffect>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grpId="0" nodeType="clickEffect">
                                  <p:stCondLst>
                                    <p:cond delay="0"/>
                                  </p:stCondLst>
                                  <p:childTnLst>
                                    <p:set>
                                      <p:cBhvr>
                                        <p:cTn id="28" dur="1" fill="hold">
                                          <p:stCondLst>
                                            <p:cond delay="0"/>
                                          </p:stCondLst>
                                        </p:cTn>
                                        <p:tgtEl>
                                          <p:spTgt spid="21512"/>
                                        </p:tgtEl>
                                        <p:attrNameLst>
                                          <p:attrName>style.visibility</p:attrName>
                                        </p:attrNameLst>
                                      </p:cBhvr>
                                      <p:to>
                                        <p:strVal val="visible"/>
                                      </p:to>
                                    </p:set>
                                    <p:animEffect transition="in" filter="box(in)">
                                      <p:cBhvr>
                                        <p:cTn id="29" dur="500"/>
                                        <p:tgtEl>
                                          <p:spTgt spid="21512"/>
                                        </p:tgtEl>
                                      </p:cBhvr>
                                    </p:animEffect>
                                  </p:childTnLst>
                                </p:cTn>
                              </p:par>
                            </p:childTnLst>
                          </p:cTn>
                        </p:par>
                      </p:childTnLst>
                    </p:cTn>
                  </p:par>
                  <p:par>
                    <p:cTn id="30" fill="hold">
                      <p:stCondLst>
                        <p:cond delay="indefinite"/>
                      </p:stCondLst>
                      <p:childTnLst>
                        <p:par>
                          <p:cTn id="31" fill="hold">
                            <p:stCondLst>
                              <p:cond delay="0"/>
                            </p:stCondLst>
                            <p:childTnLst>
                              <p:par>
                                <p:cTn id="32" presetID="4" presetClass="entr" presetSubtype="16" fill="hold" grpId="0" nodeType="clickEffect">
                                  <p:stCondLst>
                                    <p:cond delay="0"/>
                                  </p:stCondLst>
                                  <p:childTnLst>
                                    <p:set>
                                      <p:cBhvr>
                                        <p:cTn id="33" dur="1" fill="hold">
                                          <p:stCondLst>
                                            <p:cond delay="0"/>
                                          </p:stCondLst>
                                        </p:cTn>
                                        <p:tgtEl>
                                          <p:spTgt spid="21513"/>
                                        </p:tgtEl>
                                        <p:attrNameLst>
                                          <p:attrName>style.visibility</p:attrName>
                                        </p:attrNameLst>
                                      </p:cBhvr>
                                      <p:to>
                                        <p:strVal val="visible"/>
                                      </p:to>
                                    </p:set>
                                    <p:animEffect transition="in" filter="box(in)">
                                      <p:cBhvr>
                                        <p:cTn id="34" dur="500"/>
                                        <p:tgtEl>
                                          <p:spTgt spid="21513"/>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21514"/>
                                        </p:tgtEl>
                                        <p:attrNameLst>
                                          <p:attrName>style.visibility</p:attrName>
                                        </p:attrNameLst>
                                      </p:cBhvr>
                                      <p:to>
                                        <p:strVal val="visible"/>
                                      </p:to>
                                    </p:set>
                                    <p:animEffect transition="in" filter="dissolve">
                                      <p:cBhvr>
                                        <p:cTn id="39" dur="500"/>
                                        <p:tgtEl>
                                          <p:spTgt spid="215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0" grpId="0"/>
      <p:bldP spid="21511" grpId="0"/>
      <p:bldP spid="21512" grpId="0"/>
      <p:bldP spid="21513" grpId="0"/>
      <p:bldP spid="215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8002" name="Text Box 8"/>
          <p:cNvSpPr txBox="1"/>
          <p:nvPr/>
        </p:nvSpPr>
        <p:spPr>
          <a:xfrm>
            <a:off x="2843213" y="1412875"/>
            <a:ext cx="215900" cy="366713"/>
          </a:xfrm>
          <a:prstGeom prst="rect">
            <a:avLst/>
          </a:prstGeom>
          <a:noFill/>
          <a:ln w="9525">
            <a:noFill/>
          </a:ln>
        </p:spPr>
        <p:txBody>
          <a:bodyPr>
            <a:spAutoFit/>
          </a:bodyPr>
          <a:p>
            <a:pPr lvl="0" eaLnBrk="1" hangingPunct="1"/>
            <a:endParaRPr lang="zh-CN" altLang="zh-CN" sz="1800" dirty="0">
              <a:latin typeface="Verdana" panose="020B0604030504040204" pitchFamily="34" charset="0"/>
              <a:ea typeface="宋体" panose="02010600030101010101" pitchFamily="2" charset="-122"/>
            </a:endParaRPr>
          </a:p>
        </p:txBody>
      </p:sp>
      <p:sp>
        <p:nvSpPr>
          <p:cNvPr id="32785" name="Text Box 9">
            <a:hlinkClick r:id="" action="ppaction://hlinkshowjump?jump=nextslide"/>
          </p:cNvPr>
          <p:cNvSpPr txBox="1">
            <a:spLocks noChangeArrowheads="1"/>
          </p:cNvSpPr>
          <p:nvPr/>
        </p:nvSpPr>
        <p:spPr bwMode="auto">
          <a:xfrm>
            <a:off x="71438" y="1052513"/>
            <a:ext cx="8964613" cy="5260975"/>
          </a:xfrm>
          <a:prstGeom prst="rect">
            <a:avLst/>
          </a:prstGeom>
          <a:noFill/>
          <a:ln w="9525">
            <a:noFill/>
            <a:miter lim="800000"/>
          </a:ln>
        </p:spPr>
        <p:txBody>
          <a:bodyPr>
            <a:spAutoFit/>
          </a:bodyPr>
          <a:lstStyle/>
          <a:p>
            <a:pPr marL="0" marR="0" lvl="0" indent="0" algn="l" defTabSz="914400" rtl="0" eaLnBrk="1" fontAlgn="base" latinLnBrk="0" hangingPunct="1">
              <a:lnSpc>
                <a:spcPct val="11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仁者，人也。</a:t>
            </a:r>
            <a:endPar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1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rgbClr val="0000FF"/>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夫仁者，己欲立而立人，己欲达而达人。</a:t>
            </a:r>
            <a:endParaRPr kumimoji="0" lang="zh-CN" altLang="en-US" sz="2800" b="1" i="0" u="none" strike="noStrike" kern="1200" cap="none" spc="0" normalizeH="0" baseline="0" noProof="0" dirty="0">
              <a:ln>
                <a:noFill/>
              </a:ln>
              <a:solidFill>
                <a:srgbClr val="0000FF"/>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1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己所不欲，勿施于人。     </a:t>
            </a:r>
            <a:endPar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1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rgbClr val="0000FF"/>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能行五者（恭、宽、信、敏、惠）于天下，为仁矣。</a:t>
            </a:r>
            <a:endParaRPr kumimoji="0" lang="zh-CN" altLang="en-US" sz="2800" b="1" i="0" u="none" strike="noStrike" kern="1200" cap="none" spc="0" normalizeH="0" baseline="0" noProof="0" dirty="0">
              <a:ln>
                <a:noFill/>
              </a:ln>
              <a:solidFill>
                <a:srgbClr val="0000FF"/>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1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为政以德，譬如北辰，居其所而众星共之。</a:t>
            </a:r>
            <a:endPar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1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rgbClr val="0000FF"/>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孔子谓季氏“八佾舞于庭，是可忍也，孰不可忍也？”　</a:t>
            </a:r>
            <a:r>
              <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　  　　　　　</a:t>
            </a:r>
            <a:endPar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1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hlinkClick r:id="" action="ppaction://noaction"/>
              </a:rPr>
              <a:t>君子和而不同，小人同而不和</a:t>
            </a:r>
            <a:r>
              <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 </a:t>
            </a:r>
            <a:endPar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1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rgbClr val="0000FF"/>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三人行，必有我师焉，择其善者而从之，择其不善者而改之。 </a:t>
            </a:r>
            <a:endParaRPr kumimoji="0" lang="zh-CN" altLang="en-US" sz="2800" b="1" i="0" u="none" strike="noStrike" kern="1200" cap="none" spc="0" normalizeH="0" baseline="0" noProof="0" dirty="0">
              <a:ln>
                <a:noFill/>
              </a:ln>
              <a:solidFill>
                <a:srgbClr val="0000FF"/>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a:p>
            <a:pPr marL="0" marR="0" lvl="0" indent="0" algn="l" defTabSz="914400" rtl="0" eaLnBrk="1" fontAlgn="base" latinLnBrk="0" hangingPunct="1">
              <a:lnSpc>
                <a:spcPct val="11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吾日三省吾身：为人谋而不忠乎？与朋友交而不信乎？传不习乎？</a:t>
            </a:r>
            <a:r>
              <a:rPr kumimoji="0" lang="zh-CN" altLang="en-US" sz="28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rPr>
              <a:t> </a:t>
            </a:r>
            <a:endParaRPr kumimoji="0" lang="zh-CN" altLang="en-US" sz="28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n-cs"/>
            </a:endParaRPr>
          </a:p>
        </p:txBody>
      </p:sp>
      <p:sp>
        <p:nvSpPr>
          <p:cNvPr id="128004" name="Text Box 18"/>
          <p:cNvSpPr txBox="1"/>
          <p:nvPr/>
        </p:nvSpPr>
        <p:spPr>
          <a:xfrm>
            <a:off x="158750" y="266700"/>
            <a:ext cx="1965325" cy="579438"/>
          </a:xfrm>
          <a:prstGeom prst="rect">
            <a:avLst/>
          </a:prstGeom>
          <a:solidFill>
            <a:srgbClr val="FFFF00"/>
          </a:solidFill>
          <a:ln w="9525">
            <a:noFill/>
          </a:ln>
        </p:spPr>
        <p:txBody>
          <a:bodyPr>
            <a:spAutoFit/>
          </a:bodyPr>
          <a:p>
            <a:pPr lvl="0" eaLnBrk="1" hangingPunct="1"/>
            <a:r>
              <a:rPr lang="zh-CN" altLang="en-US" sz="3200" b="1" dirty="0">
                <a:solidFill>
                  <a:srgbClr val="FF0000"/>
                </a:solidFill>
                <a:latin typeface="Arial" panose="020B0604020202020204" pitchFamily="34" charset="0"/>
                <a:ea typeface="黑体" panose="02010609060101010101" pitchFamily="49" charset="-122"/>
              </a:rPr>
              <a:t>孔子名言</a:t>
            </a:r>
            <a:endParaRPr lang="zh-CN" altLang="en-US" sz="3200" b="1" dirty="0">
              <a:solidFill>
                <a:srgbClr val="FF0000"/>
              </a:solidFill>
              <a:latin typeface="Arial" panose="020B0604020202020204" pitchFamily="34"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785"/>
                                        </p:tgtEl>
                                        <p:attrNameLst>
                                          <p:attrName>style.visibility</p:attrName>
                                        </p:attrNameLst>
                                      </p:cBhvr>
                                      <p:to>
                                        <p:strVal val="visible"/>
                                      </p:to>
                                    </p:set>
                                    <p:anim calcmode="lin" valueType="num">
                                      <p:cBhvr additive="base">
                                        <p:cTn id="7" dur="500" fill="hold"/>
                                        <p:tgtEl>
                                          <p:spTgt spid="32785"/>
                                        </p:tgtEl>
                                        <p:attrNameLst>
                                          <p:attrName>ppt_x</p:attrName>
                                        </p:attrNameLst>
                                      </p:cBhvr>
                                      <p:tavLst>
                                        <p:tav tm="0">
                                          <p:val>
                                            <p:strVal val="#ppt_x"/>
                                          </p:val>
                                        </p:tav>
                                        <p:tav tm="100000">
                                          <p:val>
                                            <p:strVal val="#ppt_x"/>
                                          </p:val>
                                        </p:tav>
                                      </p:tavLst>
                                    </p:anim>
                                    <p:anim calcmode="lin" valueType="num">
                                      <p:cBhvr additive="base">
                                        <p:cTn id="8" dur="500" fill="hold"/>
                                        <p:tgtEl>
                                          <p:spTgt spid="327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8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2" name="Rectangle 4"/>
          <p:cNvSpPr/>
          <p:nvPr>
            <p:ph idx="1"/>
          </p:nvPr>
        </p:nvSpPr>
        <p:spPr>
          <a:xfrm>
            <a:off x="0" y="785813"/>
            <a:ext cx="9144000" cy="5072062"/>
          </a:xfrm>
        </p:spPr>
        <p:txBody>
          <a:bodyPr vert="horz" wrap="square" lIns="91440" tIns="45720" rIns="91440" bIns="45720" anchor="t"/>
          <a:p>
            <a:pPr indent="-76200">
              <a:lnSpc>
                <a:spcPct val="80000"/>
              </a:lnSpc>
              <a:buNone/>
            </a:pPr>
            <a:r>
              <a:rPr lang="en-US" altLang="zh-CN" sz="2400" b="1">
                <a:solidFill>
                  <a:srgbClr val="000000"/>
                </a:solidFill>
                <a:latin typeface="黑体" panose="02010609060101010101" pitchFamily="49" charset="-122"/>
                <a:ea typeface="黑体" panose="02010609060101010101" pitchFamily="49" charset="-122"/>
              </a:rPr>
              <a:t>2)</a:t>
            </a:r>
            <a:r>
              <a:rPr lang="zh-CN" altLang="en-US" sz="2400" b="1" dirty="0">
                <a:solidFill>
                  <a:srgbClr val="000000"/>
                </a:solidFill>
                <a:latin typeface="黑体" panose="02010609060101010101" pitchFamily="49" charset="-122"/>
                <a:ea typeface="黑体" panose="02010609060101010101" pitchFamily="49" charset="-122"/>
              </a:rPr>
              <a:t>战国</a:t>
            </a:r>
            <a:r>
              <a:rPr lang="en-US" altLang="zh-CN" sz="2400" b="1">
                <a:solidFill>
                  <a:srgbClr val="000000"/>
                </a:solidFill>
                <a:latin typeface="黑体" panose="02010609060101010101" pitchFamily="49" charset="-122"/>
                <a:ea typeface="黑体" panose="02010609060101010101" pitchFamily="49" charset="-122"/>
              </a:rPr>
              <a:t>—</a:t>
            </a:r>
            <a:r>
              <a:rPr lang="zh-CN" altLang="en-US" sz="2400" b="1" dirty="0">
                <a:solidFill>
                  <a:srgbClr val="000000"/>
                </a:solidFill>
                <a:latin typeface="黑体" panose="02010609060101010101" pitchFamily="49" charset="-122"/>
                <a:ea typeface="黑体" panose="02010609060101010101" pitchFamily="49" charset="-122"/>
              </a:rPr>
              <a:t>孟荀</a:t>
            </a:r>
            <a:r>
              <a:rPr lang="en-US" altLang="zh-CN" sz="2400" b="1">
                <a:solidFill>
                  <a:srgbClr val="000000"/>
                </a:solidFill>
                <a:latin typeface="黑体" panose="02010609060101010101" pitchFamily="49" charset="-122"/>
                <a:ea typeface="黑体" panose="02010609060101010101" pitchFamily="49" charset="-122"/>
              </a:rPr>
              <a:t>—</a:t>
            </a:r>
            <a:r>
              <a:rPr lang="zh-CN" altLang="en-US" sz="2400" b="1" dirty="0">
                <a:solidFill>
                  <a:srgbClr val="000000"/>
                </a:solidFill>
                <a:latin typeface="黑体" panose="02010609060101010101" pitchFamily="49" charset="-122"/>
                <a:ea typeface="黑体" panose="02010609060101010101" pitchFamily="49" charset="-122"/>
              </a:rPr>
              <a:t>贡献（作用或地位）：总结改造儒家思想，体系更完整，成为诸子百家之大宗。</a:t>
            </a:r>
            <a:endParaRPr lang="zh-CN" altLang="en-US" sz="2400" b="1" dirty="0">
              <a:solidFill>
                <a:srgbClr val="000000"/>
              </a:solidFill>
              <a:latin typeface="黑体" panose="02010609060101010101" pitchFamily="49" charset="-122"/>
              <a:ea typeface="黑体" panose="02010609060101010101" pitchFamily="49" charset="-122"/>
            </a:endParaRPr>
          </a:p>
          <a:p>
            <a:pPr indent="-76200">
              <a:lnSpc>
                <a:spcPct val="80000"/>
              </a:lnSpc>
              <a:buFont typeface="Wingdings" panose="05000000000000000000" pitchFamily="2" charset="2"/>
              <a:buChar char="u"/>
            </a:pPr>
            <a:r>
              <a:rPr lang="zh-CN" altLang="en-US" sz="2400" b="1" dirty="0">
                <a:solidFill>
                  <a:srgbClr val="000000"/>
                </a:solidFill>
                <a:latin typeface="黑体" panose="02010609060101010101" pitchFamily="49" charset="-122"/>
                <a:ea typeface="黑体" panose="02010609060101010101" pitchFamily="49" charset="-122"/>
              </a:rPr>
              <a:t>孟子：战国时期，亚圣。</a:t>
            </a:r>
            <a:endParaRPr lang="zh-CN" altLang="en-US" sz="2400" b="1" dirty="0">
              <a:solidFill>
                <a:srgbClr val="000000"/>
              </a:solidFill>
              <a:latin typeface="黑体" panose="02010609060101010101" pitchFamily="49" charset="-122"/>
              <a:ea typeface="黑体" panose="02010609060101010101" pitchFamily="49" charset="-122"/>
            </a:endParaRPr>
          </a:p>
          <a:p>
            <a:pPr indent="-76200">
              <a:lnSpc>
                <a:spcPct val="80000"/>
              </a:lnSpc>
              <a:buNone/>
            </a:pPr>
            <a:r>
              <a:rPr lang="zh-CN" altLang="en-US" sz="2400" b="1" dirty="0">
                <a:solidFill>
                  <a:srgbClr val="000000"/>
                </a:solidFill>
                <a:latin typeface="黑体" panose="02010609060101010101" pitchFamily="49" charset="-122"/>
                <a:ea typeface="黑体" panose="02010609060101010101" pitchFamily="49" charset="-122"/>
              </a:rPr>
              <a:t>主张：</a:t>
            </a:r>
            <a:endParaRPr lang="zh-CN" altLang="en-US" sz="2400" b="1" dirty="0">
              <a:solidFill>
                <a:srgbClr val="000000"/>
              </a:solidFill>
              <a:latin typeface="黑体" panose="02010609060101010101" pitchFamily="49" charset="-122"/>
              <a:ea typeface="黑体" panose="02010609060101010101" pitchFamily="49" charset="-122"/>
            </a:endParaRPr>
          </a:p>
          <a:p>
            <a:pPr indent="-76200">
              <a:lnSpc>
                <a:spcPct val="80000"/>
              </a:lnSpc>
              <a:buNone/>
            </a:pPr>
            <a:r>
              <a:rPr lang="zh-CN" altLang="en-US" sz="2400" b="1" dirty="0">
                <a:solidFill>
                  <a:srgbClr val="000000"/>
                </a:solidFill>
                <a:latin typeface="黑体" panose="02010609060101010101" pitchFamily="49" charset="-122"/>
                <a:ea typeface="黑体" panose="02010609060101010101" pitchFamily="49" charset="-122"/>
              </a:rPr>
              <a:t>①发展了仁，提出</a:t>
            </a:r>
            <a:r>
              <a:rPr lang="zh-CN" altLang="en-US" sz="2400" b="1" dirty="0">
                <a:solidFill>
                  <a:srgbClr val="FF3300"/>
                </a:solidFill>
                <a:latin typeface="黑体" panose="02010609060101010101" pitchFamily="49" charset="-122"/>
                <a:ea typeface="黑体" panose="02010609060101010101" pitchFamily="49" charset="-122"/>
              </a:rPr>
              <a:t>“仁政”</a:t>
            </a:r>
            <a:r>
              <a:rPr lang="zh-CN" altLang="en-US" sz="2400" b="1" dirty="0">
                <a:solidFill>
                  <a:srgbClr val="000000"/>
                </a:solidFill>
                <a:latin typeface="黑体" panose="02010609060101010101" pitchFamily="49" charset="-122"/>
                <a:ea typeface="黑体" panose="02010609060101010101" pitchFamily="49" charset="-122"/>
              </a:rPr>
              <a:t>思想，省刑罚，薄税敛。</a:t>
            </a:r>
            <a:r>
              <a:rPr lang="en-US" altLang="zh-CN" sz="2400" b="1">
                <a:solidFill>
                  <a:srgbClr val="000000"/>
                </a:solidFill>
                <a:latin typeface="黑体" panose="02010609060101010101" pitchFamily="49" charset="-122"/>
                <a:ea typeface="黑体" panose="02010609060101010101" pitchFamily="49" charset="-122"/>
              </a:rPr>
              <a:t>(</a:t>
            </a:r>
            <a:r>
              <a:rPr lang="zh-CN" altLang="en-US" sz="2400" b="1" dirty="0">
                <a:solidFill>
                  <a:srgbClr val="000000"/>
                </a:solidFill>
                <a:latin typeface="黑体" panose="02010609060101010101" pitchFamily="49" charset="-122"/>
                <a:ea typeface="黑体" panose="02010609060101010101" pitchFamily="49" charset="-122"/>
              </a:rPr>
              <a:t>仁政学说是孟子政治思想的核心，后来成为中国传统政治思想的理论基础</a:t>
            </a:r>
            <a:r>
              <a:rPr lang="en-US" altLang="zh-CN" sz="2400" b="1">
                <a:solidFill>
                  <a:srgbClr val="000000"/>
                </a:solidFill>
                <a:latin typeface="黑体" panose="02010609060101010101" pitchFamily="49" charset="-122"/>
                <a:ea typeface="黑体" panose="02010609060101010101" pitchFamily="49" charset="-122"/>
              </a:rPr>
              <a:t>)</a:t>
            </a:r>
            <a:endParaRPr lang="en-US" altLang="zh-CN" sz="2400" b="1">
              <a:solidFill>
                <a:srgbClr val="000000"/>
              </a:solidFill>
              <a:latin typeface="黑体" panose="02010609060101010101" pitchFamily="49" charset="-122"/>
              <a:ea typeface="黑体" panose="02010609060101010101" pitchFamily="49" charset="-122"/>
            </a:endParaRPr>
          </a:p>
          <a:p>
            <a:pPr indent="-76200">
              <a:lnSpc>
                <a:spcPct val="80000"/>
              </a:lnSpc>
              <a:buNone/>
            </a:pPr>
            <a:r>
              <a:rPr lang="en-US" altLang="zh-CN" sz="2400" b="1">
                <a:solidFill>
                  <a:srgbClr val="000000"/>
                </a:solidFill>
                <a:latin typeface="黑体" panose="02010609060101010101" pitchFamily="49" charset="-122"/>
                <a:ea typeface="黑体" panose="02010609060101010101" pitchFamily="49" charset="-122"/>
              </a:rPr>
              <a:t>②</a:t>
            </a:r>
            <a:r>
              <a:rPr lang="zh-CN" altLang="en-US" sz="2400" b="1" dirty="0">
                <a:solidFill>
                  <a:srgbClr val="000000"/>
                </a:solidFill>
                <a:latin typeface="黑体" panose="02010609060101010101" pitchFamily="49" charset="-122"/>
                <a:ea typeface="黑体" panose="02010609060101010101" pitchFamily="49" charset="-122"/>
              </a:rPr>
              <a:t>民本思想：提出“民为贵，社稷次之，君为轻”，即“</a:t>
            </a:r>
            <a:r>
              <a:rPr lang="zh-CN" altLang="en-US" sz="2400" b="1" dirty="0">
                <a:solidFill>
                  <a:srgbClr val="FF3300"/>
                </a:solidFill>
                <a:latin typeface="黑体" panose="02010609060101010101" pitchFamily="49" charset="-122"/>
                <a:ea typeface="黑体" panose="02010609060101010101" pitchFamily="49" charset="-122"/>
              </a:rPr>
              <a:t>民贵君轻”</a:t>
            </a:r>
            <a:r>
              <a:rPr lang="en-US" altLang="zh-CN" sz="2400" b="1">
                <a:solidFill>
                  <a:srgbClr val="000000"/>
                </a:solidFill>
                <a:latin typeface="黑体" panose="02010609060101010101" pitchFamily="49" charset="-122"/>
                <a:ea typeface="黑体" panose="02010609060101010101" pitchFamily="49" charset="-122"/>
              </a:rPr>
              <a:t>(</a:t>
            </a:r>
            <a:r>
              <a:rPr lang="zh-CN" altLang="en-US" sz="2400" b="1" dirty="0">
                <a:solidFill>
                  <a:srgbClr val="000000"/>
                </a:solidFill>
                <a:latin typeface="黑体" panose="02010609060101010101" pitchFamily="49" charset="-122"/>
                <a:ea typeface="黑体" panose="02010609060101010101" pitchFamily="49" charset="-122"/>
              </a:rPr>
              <a:t>成为中国早期民本主义的思想基础 </a:t>
            </a:r>
            <a:r>
              <a:rPr lang="en-US" altLang="zh-CN" sz="2400" b="1">
                <a:solidFill>
                  <a:srgbClr val="000000"/>
                </a:solidFill>
                <a:latin typeface="黑体" panose="02010609060101010101" pitchFamily="49" charset="-122"/>
                <a:ea typeface="黑体" panose="02010609060101010101" pitchFamily="49" charset="-122"/>
              </a:rPr>
              <a:t>)</a:t>
            </a:r>
            <a:endParaRPr lang="en-US" altLang="zh-CN" sz="2400" b="1">
              <a:solidFill>
                <a:srgbClr val="000000"/>
              </a:solidFill>
              <a:latin typeface="黑体" panose="02010609060101010101" pitchFamily="49" charset="-122"/>
              <a:ea typeface="黑体" panose="02010609060101010101" pitchFamily="49" charset="-122"/>
            </a:endParaRPr>
          </a:p>
          <a:p>
            <a:pPr indent="-76200">
              <a:lnSpc>
                <a:spcPct val="80000"/>
              </a:lnSpc>
              <a:buNone/>
            </a:pPr>
            <a:r>
              <a:rPr lang="en-US" altLang="zh-CN" sz="2400" b="1">
                <a:solidFill>
                  <a:srgbClr val="000000"/>
                </a:solidFill>
                <a:latin typeface="黑体" panose="02010609060101010101" pitchFamily="49" charset="-122"/>
                <a:ea typeface="黑体" panose="02010609060101010101" pitchFamily="49" charset="-122"/>
              </a:rPr>
              <a:t>③</a:t>
            </a:r>
            <a:r>
              <a:rPr lang="zh-CN" altLang="en-US" sz="2400" b="1" dirty="0">
                <a:solidFill>
                  <a:srgbClr val="000000"/>
                </a:solidFill>
                <a:latin typeface="黑体" panose="02010609060101010101" pitchFamily="49" charset="-122"/>
                <a:ea typeface="黑体" panose="02010609060101010101" pitchFamily="49" charset="-122"/>
              </a:rPr>
              <a:t>伦理观：主张“</a:t>
            </a:r>
            <a:r>
              <a:rPr lang="zh-CN" altLang="en-US" sz="2400" b="1" dirty="0">
                <a:solidFill>
                  <a:srgbClr val="FF3300"/>
                </a:solidFill>
                <a:latin typeface="黑体" panose="02010609060101010101" pitchFamily="49" charset="-122"/>
                <a:ea typeface="黑体" panose="02010609060101010101" pitchFamily="49" charset="-122"/>
              </a:rPr>
              <a:t>性本善”</a:t>
            </a:r>
            <a:r>
              <a:rPr lang="zh-CN" altLang="en-US" sz="2400" b="1" dirty="0">
                <a:solidFill>
                  <a:srgbClr val="000000"/>
                </a:solidFill>
                <a:latin typeface="黑体" panose="02010609060101010101" pitchFamily="49" charset="-122"/>
                <a:ea typeface="黑体" panose="02010609060101010101" pitchFamily="49" charset="-122"/>
              </a:rPr>
              <a:t>，要用仁政来回复和扩充人的善性，即“性善论”</a:t>
            </a:r>
            <a:endParaRPr lang="zh-CN" altLang="en-US" sz="2400" b="1" dirty="0">
              <a:solidFill>
                <a:srgbClr val="000000"/>
              </a:solidFill>
              <a:latin typeface="黑体" panose="02010609060101010101" pitchFamily="49" charset="-122"/>
              <a:ea typeface="黑体" panose="02010609060101010101" pitchFamily="49" charset="-122"/>
            </a:endParaRPr>
          </a:p>
          <a:p>
            <a:pPr indent="-76200">
              <a:lnSpc>
                <a:spcPct val="80000"/>
              </a:lnSpc>
              <a:buNone/>
            </a:pPr>
            <a:r>
              <a:rPr lang="zh-CN" altLang="en-US" sz="2400" b="1" dirty="0">
                <a:solidFill>
                  <a:srgbClr val="000000"/>
                </a:solidFill>
                <a:latin typeface="黑体" panose="02010609060101010101" pitchFamily="49" charset="-122"/>
                <a:ea typeface="黑体" panose="02010609060101010101" pitchFamily="49" charset="-122"/>
              </a:rPr>
              <a:t>④价值观</a:t>
            </a:r>
            <a:r>
              <a:rPr lang="en-US" altLang="zh-CN" sz="2400" b="1">
                <a:solidFill>
                  <a:srgbClr val="000000"/>
                </a:solidFill>
                <a:latin typeface="黑体" panose="02010609060101010101" pitchFamily="49" charset="-122"/>
                <a:ea typeface="黑体" panose="02010609060101010101" pitchFamily="49" charset="-122"/>
              </a:rPr>
              <a:t>:</a:t>
            </a:r>
            <a:r>
              <a:rPr lang="zh-CN" altLang="en-US" sz="2400" b="1" dirty="0">
                <a:solidFill>
                  <a:srgbClr val="000000"/>
                </a:solidFill>
                <a:latin typeface="黑体" panose="02010609060101010101" pitchFamily="49" charset="-122"/>
                <a:ea typeface="黑体" panose="02010609060101010101" pitchFamily="49" charset="-122"/>
              </a:rPr>
              <a:t>倡导</a:t>
            </a:r>
            <a:r>
              <a:rPr lang="zh-CN" altLang="en-US" sz="2400" b="1" dirty="0">
                <a:solidFill>
                  <a:srgbClr val="FF3300"/>
                </a:solidFill>
                <a:latin typeface="黑体" panose="02010609060101010101" pitchFamily="49" charset="-122"/>
                <a:ea typeface="黑体" panose="02010609060101010101" pitchFamily="49" charset="-122"/>
              </a:rPr>
              <a:t>“养浩然之气”</a:t>
            </a:r>
            <a:r>
              <a:rPr lang="zh-CN" altLang="en-US" sz="2400" b="1" dirty="0">
                <a:solidFill>
                  <a:srgbClr val="000000"/>
                </a:solidFill>
                <a:latin typeface="黑体" panose="02010609060101010101" pitchFamily="49" charset="-122"/>
                <a:ea typeface="黑体" panose="02010609060101010101" pitchFamily="49" charset="-122"/>
              </a:rPr>
              <a:t>，强调先义后利，舍生取义  </a:t>
            </a:r>
            <a:endParaRPr lang="zh-CN" altLang="en-US" sz="2400" b="1" dirty="0">
              <a:solidFill>
                <a:srgbClr val="000000"/>
              </a:solidFill>
              <a:latin typeface="黑体" panose="02010609060101010101" pitchFamily="49" charset="-122"/>
              <a:ea typeface="黑体" panose="02010609060101010101" pitchFamily="49" charset="-122"/>
            </a:endParaRPr>
          </a:p>
        </p:txBody>
      </p:sp>
      <p:sp>
        <p:nvSpPr>
          <p:cNvPr id="37891" name="Rectangle 10"/>
          <p:cNvSpPr/>
          <p:nvPr/>
        </p:nvSpPr>
        <p:spPr>
          <a:xfrm>
            <a:off x="250825" y="144463"/>
            <a:ext cx="2633663" cy="579437"/>
          </a:xfrm>
          <a:prstGeom prst="rect">
            <a:avLst/>
          </a:prstGeom>
          <a:noFill/>
          <a:ln w="9525">
            <a:noFill/>
          </a:ln>
        </p:spPr>
        <p:txBody>
          <a:bodyPr wrap="none" anchor="ctr">
            <a:spAutoFit/>
          </a:bodyPr>
          <a:p>
            <a:pPr lvl="0" eaLnBrk="1" hangingPunct="1"/>
            <a:r>
              <a:rPr lang="en-US" altLang="zh-CN" sz="3200" b="1">
                <a:solidFill>
                  <a:srgbClr val="000000"/>
                </a:solidFill>
                <a:latin typeface="黑体" panose="02010609060101010101" pitchFamily="49" charset="-122"/>
                <a:ea typeface="黑体" panose="02010609060101010101" pitchFamily="49" charset="-122"/>
              </a:rPr>
              <a:t>3</a:t>
            </a:r>
            <a:r>
              <a:rPr lang="zh-CN" altLang="en-US" sz="3200" b="1" dirty="0">
                <a:solidFill>
                  <a:srgbClr val="000000"/>
                </a:solidFill>
                <a:latin typeface="黑体" panose="02010609060101010101" pitchFamily="49" charset="-122"/>
                <a:ea typeface="黑体" panose="02010609060101010101" pitchFamily="49" charset="-122"/>
              </a:rPr>
              <a:t>、主要代表</a:t>
            </a:r>
            <a:r>
              <a:rPr lang="en-US" altLang="zh-CN" sz="3200" b="1">
                <a:solidFill>
                  <a:srgbClr val="000000"/>
                </a:solidFill>
                <a:latin typeface="黑体" panose="02010609060101010101" pitchFamily="49" charset="-122"/>
                <a:ea typeface="黑体" panose="02010609060101010101" pitchFamily="49" charset="-122"/>
              </a:rPr>
              <a:t>:</a:t>
            </a:r>
            <a:endParaRPr lang="en-US" altLang="zh-CN" sz="3200" b="1">
              <a:solidFill>
                <a:srgbClr val="000000"/>
              </a:solidFill>
              <a:latin typeface="黑体" panose="02010609060101010101" pitchFamily="49" charset="-122"/>
              <a:ea typeface="黑体" panose="02010609060101010101" pitchFamily="49" charset="-122"/>
            </a:endParaRPr>
          </a:p>
        </p:txBody>
      </p:sp>
      <p:sp>
        <p:nvSpPr>
          <p:cNvPr id="5" name="Text Box 5"/>
          <p:cNvSpPr txBox="1"/>
          <p:nvPr/>
        </p:nvSpPr>
        <p:spPr>
          <a:xfrm>
            <a:off x="428625" y="4829175"/>
            <a:ext cx="7481888" cy="457200"/>
          </a:xfrm>
          <a:prstGeom prst="rect">
            <a:avLst/>
          </a:prstGeom>
          <a:noFill/>
          <a:ln w="9525">
            <a:noFill/>
          </a:ln>
        </p:spPr>
        <p:txBody>
          <a:bodyPr>
            <a:spAutoFit/>
          </a:bodyPr>
          <a:p>
            <a:pPr lvl="0" algn="just" eaLnBrk="1" hangingPunct="1"/>
            <a:r>
              <a:rPr lang="zh-CN" altLang="en-US" sz="2400" b="1" dirty="0">
                <a:solidFill>
                  <a:srgbClr val="0000FF"/>
                </a:solidFill>
                <a:latin typeface="黑体" panose="02010609060101010101" pitchFamily="49" charset="-122"/>
                <a:ea typeface="黑体" panose="02010609060101010101" pitchFamily="49" charset="-122"/>
              </a:rPr>
              <a:t>孟子的“仁政”是对孔子“仁”</a:t>
            </a:r>
            <a:r>
              <a:rPr lang="zh-CN" altLang="zh-CN" sz="2400" b="1" dirty="0">
                <a:solidFill>
                  <a:srgbClr val="0000FF"/>
                </a:solidFill>
                <a:latin typeface="黑体" panose="02010609060101010101" pitchFamily="49" charset="-122"/>
                <a:ea typeface="黑体" panose="02010609060101010101" pitchFamily="49" charset="-122"/>
              </a:rPr>
              <a:t>的继承</a:t>
            </a:r>
            <a:r>
              <a:rPr lang="zh-CN" altLang="en-US" sz="2400" b="1" dirty="0">
                <a:solidFill>
                  <a:srgbClr val="0000FF"/>
                </a:solidFill>
                <a:latin typeface="黑体" panose="02010609060101010101" pitchFamily="49" charset="-122"/>
                <a:ea typeface="黑体" panose="02010609060101010101" pitchFamily="49" charset="-122"/>
              </a:rPr>
              <a:t>和发展。</a:t>
            </a:r>
            <a:endParaRPr lang="en-US" altLang="x-none" sz="2400" b="1">
              <a:solidFill>
                <a:srgbClr val="0000FF"/>
              </a:solidFill>
              <a:latin typeface="黑体" panose="02010609060101010101" pitchFamily="49" charset="-122"/>
              <a:ea typeface="黑体" panose="02010609060101010101" pitchFamily="49" charset="-122"/>
            </a:endParaRPr>
          </a:p>
        </p:txBody>
      </p:sp>
      <p:sp>
        <p:nvSpPr>
          <p:cNvPr id="37893" name="Text Box 4"/>
          <p:cNvSpPr txBox="1"/>
          <p:nvPr/>
        </p:nvSpPr>
        <p:spPr>
          <a:xfrm>
            <a:off x="323850" y="5300663"/>
            <a:ext cx="8820150" cy="1460500"/>
          </a:xfrm>
          <a:prstGeom prst="rect">
            <a:avLst/>
          </a:prstGeom>
          <a:noFill/>
          <a:ln w="28575" cap="flat" cmpd="sng">
            <a:solidFill>
              <a:schemeClr val="tx1"/>
            </a:solidFill>
            <a:prstDash val="sysDash"/>
            <a:miter/>
            <a:headEnd type="none" w="med" len="med"/>
            <a:tailEnd type="none" w="med" len="med"/>
          </a:ln>
        </p:spPr>
        <p:txBody>
          <a:bodyPr>
            <a:spAutoFit/>
          </a:bodyPr>
          <a:p>
            <a:pPr lvl="0" algn="just" eaLnBrk="1" hangingPunct="1"/>
            <a:r>
              <a:rPr lang="zh-CN" altLang="en-US" sz="2200" b="1" dirty="0">
                <a:latin typeface="黑体" panose="02010609060101010101" pitchFamily="49" charset="-122"/>
                <a:ea typeface="黑体" panose="02010609060101010101" pitchFamily="49" charset="-122"/>
              </a:rPr>
              <a:t>从纵向来说</a:t>
            </a:r>
            <a:r>
              <a:rPr lang="en-US" altLang="x-none" sz="2200" b="1">
                <a:latin typeface="黑体" panose="02010609060101010101" pitchFamily="49" charset="-122"/>
                <a:ea typeface="黑体" panose="02010609060101010101" pitchFamily="49" charset="-122"/>
              </a:rPr>
              <a:t>，</a:t>
            </a:r>
            <a:r>
              <a:rPr lang="en-US" altLang="x-none" sz="2200" b="1" dirty="0" err="1">
                <a:latin typeface="黑体" panose="02010609060101010101" pitchFamily="49" charset="-122"/>
                <a:ea typeface="黑体" panose="02010609060101010101" pitchFamily="49" charset="-122"/>
              </a:rPr>
              <a:t>孟子的政治思想是对孔子“为政以德”思想的继承与发展。孔子的“仁”是一种含义极广的</a:t>
            </a:r>
            <a:r>
              <a:rPr lang="en-US" altLang="x-none" sz="2200" b="1" dirty="0" err="1">
                <a:solidFill>
                  <a:srgbClr val="FF0000"/>
                </a:solidFill>
                <a:latin typeface="黑体" panose="02010609060101010101" pitchFamily="49" charset="-122"/>
                <a:ea typeface="黑体" panose="02010609060101010101" pitchFamily="49" charset="-122"/>
              </a:rPr>
              <a:t>伦理道德观念</a:t>
            </a:r>
            <a:r>
              <a:rPr lang="en-US" altLang="x-none" sz="2200" b="1" dirty="0" err="1">
                <a:latin typeface="黑体" panose="02010609060101010101" pitchFamily="49" charset="-122"/>
                <a:ea typeface="黑体" panose="02010609060101010101" pitchFamily="49" charset="-122"/>
              </a:rPr>
              <a:t>，其最基本的精神即是“爱人”。孟子从孔子的“仁学”思想出发，把它扩充发展成包括思想、政治、经济、文化等各个方面的施政纲领，即是</a:t>
            </a:r>
            <a:r>
              <a:rPr lang="en-US" altLang="x-none" sz="2200" b="1" dirty="0" err="1">
                <a:solidFill>
                  <a:srgbClr val="FF0000"/>
                </a:solidFill>
                <a:latin typeface="黑体" panose="02010609060101010101" pitchFamily="49" charset="-122"/>
                <a:ea typeface="黑体" panose="02010609060101010101" pitchFamily="49" charset="-122"/>
              </a:rPr>
              <a:t>“仁政</a:t>
            </a:r>
            <a:r>
              <a:rPr lang="en-US" altLang="x-none" sz="2200" b="1">
                <a:solidFill>
                  <a:srgbClr val="FF0000"/>
                </a:solidFill>
                <a:latin typeface="黑体" panose="02010609060101010101" pitchFamily="49" charset="-122"/>
                <a:ea typeface="黑体" panose="02010609060101010101" pitchFamily="49" charset="-122"/>
              </a:rPr>
              <a:t>”。</a:t>
            </a:r>
            <a:endParaRPr lang="en-US" altLang="x-none" sz="2200" b="1">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2">
                                            <p:txEl>
                                              <p:charRg st="0" end="44"/>
                                            </p:txEl>
                                          </p:spTgt>
                                        </p:tgtEl>
                                        <p:attrNameLst>
                                          <p:attrName>style.visibility</p:attrName>
                                        </p:attrNameLst>
                                      </p:cBhvr>
                                      <p:to>
                                        <p:strVal val="visible"/>
                                      </p:to>
                                    </p:set>
                                    <p:anim calcmode="lin" valueType="num">
                                      <p:cBhvr additive="base">
                                        <p:cTn id="7" dur="500" fill="hold"/>
                                        <p:tgtEl>
                                          <p:spTgt spid="7172">
                                            <p:txEl>
                                              <p:charRg st="0" end="4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72">
                                            <p:txEl>
                                              <p:charRg st="0" end="4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172">
                                            <p:txEl>
                                              <p:charRg st="44" end="56"/>
                                            </p:txEl>
                                          </p:spTgt>
                                        </p:tgtEl>
                                        <p:attrNameLst>
                                          <p:attrName>style.visibility</p:attrName>
                                        </p:attrNameLst>
                                      </p:cBhvr>
                                      <p:to>
                                        <p:strVal val="visible"/>
                                      </p:to>
                                    </p:set>
                                    <p:anim calcmode="lin" valueType="num">
                                      <p:cBhvr additive="base">
                                        <p:cTn id="13" dur="500" fill="hold"/>
                                        <p:tgtEl>
                                          <p:spTgt spid="7172">
                                            <p:txEl>
                                              <p:charRg st="44" end="5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172">
                                            <p:txEl>
                                              <p:charRg st="44" end="5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172">
                                            <p:txEl>
                                              <p:charRg st="56" end="60"/>
                                            </p:txEl>
                                          </p:spTgt>
                                        </p:tgtEl>
                                        <p:attrNameLst>
                                          <p:attrName>style.visibility</p:attrName>
                                        </p:attrNameLst>
                                      </p:cBhvr>
                                      <p:to>
                                        <p:strVal val="visible"/>
                                      </p:to>
                                    </p:set>
                                    <p:anim calcmode="lin" valueType="num">
                                      <p:cBhvr additive="base">
                                        <p:cTn id="19" dur="500" fill="hold"/>
                                        <p:tgtEl>
                                          <p:spTgt spid="7172">
                                            <p:txEl>
                                              <p:charRg st="56" end="6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172">
                                            <p:txEl>
                                              <p:charRg st="56" end="6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172">
                                            <p:txEl>
                                              <p:charRg st="60" end="118"/>
                                            </p:txEl>
                                          </p:spTgt>
                                        </p:tgtEl>
                                        <p:attrNameLst>
                                          <p:attrName>style.visibility</p:attrName>
                                        </p:attrNameLst>
                                      </p:cBhvr>
                                      <p:to>
                                        <p:strVal val="visible"/>
                                      </p:to>
                                    </p:set>
                                    <p:anim calcmode="lin" valueType="num">
                                      <p:cBhvr additive="base">
                                        <p:cTn id="25" dur="500" fill="hold"/>
                                        <p:tgtEl>
                                          <p:spTgt spid="7172">
                                            <p:txEl>
                                              <p:charRg st="60" end="11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172">
                                            <p:txEl>
                                              <p:charRg st="60" end="118"/>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horizontal)">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37893"/>
                                        </p:tgtEl>
                                        <p:attrNameLst>
                                          <p:attrName>style.visibility</p:attrName>
                                        </p:attrNameLst>
                                      </p:cBhvr>
                                      <p:to>
                                        <p:strVal val="visible"/>
                                      </p:to>
                                    </p:set>
                                    <p:animEffect transition="in" filter="blinds(horizontal)">
                                      <p:cBhvr>
                                        <p:cTn id="36" dur="500"/>
                                        <p:tgtEl>
                                          <p:spTgt spid="37893"/>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37893">
                                            <p:txEl>
                                              <p:charRg st="0" end="121"/>
                                            </p:txEl>
                                          </p:spTgt>
                                        </p:tgtEl>
                                        <p:attrNameLst>
                                          <p:attrName>style.visibility</p:attrName>
                                        </p:attrNameLst>
                                      </p:cBhvr>
                                      <p:to>
                                        <p:strVal val="visible"/>
                                      </p:to>
                                    </p:set>
                                    <p:animEffect transition="in" filter="blinds(horizontal)">
                                      <p:cBhvr>
                                        <p:cTn id="39" dur="500"/>
                                        <p:tgtEl>
                                          <p:spTgt spid="37893">
                                            <p:txEl>
                                              <p:charRg st="0" end="12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7172">
                                            <p:txEl>
                                              <p:charRg st="118" end="167"/>
                                            </p:txEl>
                                          </p:spTgt>
                                        </p:tgtEl>
                                        <p:attrNameLst>
                                          <p:attrName>style.visibility</p:attrName>
                                        </p:attrNameLst>
                                      </p:cBhvr>
                                      <p:to>
                                        <p:strVal val="visible"/>
                                      </p:to>
                                    </p:set>
                                    <p:anim calcmode="lin" valueType="num">
                                      <p:cBhvr additive="base">
                                        <p:cTn id="44" dur="500" fill="hold"/>
                                        <p:tgtEl>
                                          <p:spTgt spid="7172">
                                            <p:txEl>
                                              <p:charRg st="118" end="167"/>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7172">
                                            <p:txEl>
                                              <p:charRg st="118" end="167"/>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7172">
                                            <p:txEl>
                                              <p:charRg st="167" end="202"/>
                                            </p:txEl>
                                          </p:spTgt>
                                        </p:tgtEl>
                                        <p:attrNameLst>
                                          <p:attrName>style.visibility</p:attrName>
                                        </p:attrNameLst>
                                      </p:cBhvr>
                                      <p:to>
                                        <p:strVal val="visible"/>
                                      </p:to>
                                    </p:set>
                                    <p:anim calcmode="lin" valueType="num">
                                      <p:cBhvr additive="base">
                                        <p:cTn id="50" dur="500" fill="hold"/>
                                        <p:tgtEl>
                                          <p:spTgt spid="7172">
                                            <p:txEl>
                                              <p:charRg st="167" end="202"/>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7172">
                                            <p:txEl>
                                              <p:charRg st="167" end="202"/>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7172">
                                            <p:txEl>
                                              <p:charRg st="202" end="231"/>
                                            </p:txEl>
                                          </p:spTgt>
                                        </p:tgtEl>
                                        <p:attrNameLst>
                                          <p:attrName>style.visibility</p:attrName>
                                        </p:attrNameLst>
                                      </p:cBhvr>
                                      <p:to>
                                        <p:strVal val="visible"/>
                                      </p:to>
                                    </p:set>
                                    <p:anim calcmode="lin" valueType="num">
                                      <p:cBhvr additive="base">
                                        <p:cTn id="56" dur="500" fill="hold"/>
                                        <p:tgtEl>
                                          <p:spTgt spid="7172">
                                            <p:txEl>
                                              <p:charRg st="202" end="231"/>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7172">
                                            <p:txEl>
                                              <p:charRg st="202" end="23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uiExpand="1" build="p"/>
      <p:bldP spid="5" grpId="0"/>
      <p:bldP spid="37893" grpId="0" animBg="1" build="allAtOnce"/>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2" name="Rectangle 4"/>
          <p:cNvSpPr/>
          <p:nvPr>
            <p:ph idx="1"/>
          </p:nvPr>
        </p:nvSpPr>
        <p:spPr>
          <a:xfrm>
            <a:off x="142875" y="928688"/>
            <a:ext cx="8786813" cy="3929062"/>
          </a:xfrm>
        </p:spPr>
        <p:txBody>
          <a:bodyPr vert="horz" wrap="square" lIns="91440" tIns="45720" rIns="91440" bIns="45720" anchor="t"/>
          <a:p>
            <a:pPr indent="-76200">
              <a:lnSpc>
                <a:spcPct val="90000"/>
              </a:lnSpc>
              <a:buNone/>
            </a:pPr>
            <a:r>
              <a:rPr lang="en-US" altLang="zh-CN" sz="2800" b="1">
                <a:solidFill>
                  <a:srgbClr val="000000"/>
                </a:solidFill>
                <a:latin typeface="黑体" panose="02010609060101010101" pitchFamily="49" charset="-122"/>
                <a:ea typeface="黑体" panose="02010609060101010101" pitchFamily="49" charset="-122"/>
              </a:rPr>
              <a:t>3</a:t>
            </a:r>
            <a:r>
              <a:rPr lang="zh-CN" altLang="en-US" sz="2800" b="1" dirty="0">
                <a:solidFill>
                  <a:srgbClr val="000000"/>
                </a:solidFill>
                <a:latin typeface="黑体" panose="02010609060101010101" pitchFamily="49" charset="-122"/>
                <a:ea typeface="黑体" panose="02010609060101010101" pitchFamily="49" charset="-122"/>
              </a:rPr>
              <a:t>）战国</a:t>
            </a:r>
            <a:r>
              <a:rPr lang="en-US" altLang="zh-CN" sz="2800" b="1">
                <a:solidFill>
                  <a:srgbClr val="000000"/>
                </a:solidFill>
                <a:latin typeface="黑体" panose="02010609060101010101" pitchFamily="49" charset="-122"/>
                <a:ea typeface="黑体" panose="02010609060101010101" pitchFamily="49" charset="-122"/>
              </a:rPr>
              <a:t>—</a:t>
            </a:r>
            <a:r>
              <a:rPr lang="zh-CN" altLang="en-US" sz="2800" b="1" dirty="0">
                <a:solidFill>
                  <a:srgbClr val="000000"/>
                </a:solidFill>
                <a:latin typeface="黑体" panose="02010609060101010101" pitchFamily="49" charset="-122"/>
                <a:ea typeface="黑体" panose="02010609060101010101" pitchFamily="49" charset="-122"/>
              </a:rPr>
              <a:t>孟荀</a:t>
            </a:r>
            <a:r>
              <a:rPr lang="en-US" altLang="zh-CN" sz="2800" b="1">
                <a:solidFill>
                  <a:srgbClr val="000000"/>
                </a:solidFill>
                <a:latin typeface="黑体" panose="02010609060101010101" pitchFamily="49" charset="-122"/>
                <a:ea typeface="黑体" panose="02010609060101010101" pitchFamily="49" charset="-122"/>
              </a:rPr>
              <a:t>—</a:t>
            </a:r>
            <a:r>
              <a:rPr lang="zh-CN" altLang="en-US" sz="2800" b="1" dirty="0">
                <a:solidFill>
                  <a:srgbClr val="000000"/>
                </a:solidFill>
                <a:latin typeface="黑体" panose="02010609060101010101" pitchFamily="49" charset="-122"/>
                <a:ea typeface="黑体" panose="02010609060101010101" pitchFamily="49" charset="-122"/>
              </a:rPr>
              <a:t>贡献（作用或地位）：总结改造儒家思想，体系更完整，成为诸子百家之大宗。</a:t>
            </a:r>
            <a:endParaRPr lang="zh-CN" altLang="en-US" sz="2800" b="1" dirty="0">
              <a:solidFill>
                <a:srgbClr val="000000"/>
              </a:solidFill>
              <a:latin typeface="黑体" panose="02010609060101010101" pitchFamily="49" charset="-122"/>
              <a:ea typeface="黑体" panose="02010609060101010101" pitchFamily="49" charset="-122"/>
            </a:endParaRPr>
          </a:p>
          <a:p>
            <a:pPr indent="-76200">
              <a:lnSpc>
                <a:spcPct val="90000"/>
              </a:lnSpc>
              <a:buFont typeface="Wingdings" panose="05000000000000000000" pitchFamily="2" charset="2"/>
              <a:buChar char="n"/>
            </a:pPr>
            <a:r>
              <a:rPr lang="zh-CN" altLang="en-US" sz="2400" b="1" dirty="0">
                <a:solidFill>
                  <a:srgbClr val="000000"/>
                </a:solidFill>
                <a:latin typeface="黑体" panose="02010609060101010101" pitchFamily="49" charset="-122"/>
                <a:ea typeface="黑体" panose="02010609060101010101" pitchFamily="49" charset="-122"/>
              </a:rPr>
              <a:t>荀子：战国末期，改造儒家思想，综合法道思想积极成分，使之更能适应社会需要。</a:t>
            </a:r>
            <a:r>
              <a:rPr lang="en-US" altLang="zh-CN" sz="2400" b="1">
                <a:solidFill>
                  <a:srgbClr val="000000"/>
                </a:solidFill>
                <a:latin typeface="黑体" panose="02010609060101010101" pitchFamily="49" charset="-122"/>
                <a:ea typeface="黑体" panose="02010609060101010101" pitchFamily="49" charset="-122"/>
              </a:rPr>
              <a:t>(</a:t>
            </a:r>
            <a:r>
              <a:rPr lang="zh-CN" altLang="en-US" sz="2400" b="1" dirty="0">
                <a:solidFill>
                  <a:srgbClr val="000000"/>
                </a:solidFill>
                <a:latin typeface="黑体" panose="02010609060101010101" pitchFamily="49" charset="-122"/>
                <a:ea typeface="黑体" panose="02010609060101010101" pitchFamily="49" charset="-122"/>
              </a:rPr>
              <a:t>战国时期百家思想的集大成者 </a:t>
            </a:r>
            <a:r>
              <a:rPr lang="en-US" altLang="zh-CN" sz="2400" b="1">
                <a:solidFill>
                  <a:srgbClr val="000000"/>
                </a:solidFill>
                <a:latin typeface="黑体" panose="02010609060101010101" pitchFamily="49" charset="-122"/>
                <a:ea typeface="黑体" panose="02010609060101010101" pitchFamily="49" charset="-122"/>
              </a:rPr>
              <a:t>)</a:t>
            </a:r>
            <a:endParaRPr lang="en-US" altLang="zh-CN" sz="2400" b="1">
              <a:solidFill>
                <a:srgbClr val="000000"/>
              </a:solidFill>
              <a:latin typeface="黑体" panose="02010609060101010101" pitchFamily="49" charset="-122"/>
              <a:ea typeface="黑体" panose="02010609060101010101" pitchFamily="49" charset="-122"/>
            </a:endParaRPr>
          </a:p>
          <a:p>
            <a:pPr indent="-76200">
              <a:lnSpc>
                <a:spcPct val="90000"/>
              </a:lnSpc>
              <a:buNone/>
            </a:pPr>
            <a:r>
              <a:rPr lang="zh-CN" altLang="en-US" sz="2400" b="1" dirty="0">
                <a:solidFill>
                  <a:srgbClr val="000000"/>
                </a:solidFill>
                <a:latin typeface="黑体" panose="02010609060101010101" pitchFamily="49" charset="-122"/>
                <a:ea typeface="黑体" panose="02010609060101010101" pitchFamily="49" charset="-122"/>
              </a:rPr>
              <a:t>主张：</a:t>
            </a:r>
            <a:endParaRPr lang="zh-CN" altLang="en-US" sz="2400" b="1" dirty="0">
              <a:solidFill>
                <a:srgbClr val="000000"/>
              </a:solidFill>
              <a:latin typeface="黑体" panose="02010609060101010101" pitchFamily="49" charset="-122"/>
              <a:ea typeface="黑体" panose="02010609060101010101" pitchFamily="49" charset="-122"/>
            </a:endParaRPr>
          </a:p>
          <a:p>
            <a:pPr indent="-76200">
              <a:lnSpc>
                <a:spcPct val="90000"/>
              </a:lnSpc>
              <a:buNone/>
            </a:pPr>
            <a:r>
              <a:rPr lang="zh-CN" altLang="en-US" sz="2400" b="1" dirty="0">
                <a:solidFill>
                  <a:srgbClr val="000000"/>
                </a:solidFill>
                <a:latin typeface="黑体" panose="02010609060101010101" pitchFamily="49" charset="-122"/>
                <a:ea typeface="黑体" panose="02010609060101010101" pitchFamily="49" charset="-122"/>
              </a:rPr>
              <a:t>①施政用</a:t>
            </a:r>
            <a:r>
              <a:rPr lang="zh-CN" altLang="en-US" sz="2400" b="1" dirty="0">
                <a:solidFill>
                  <a:srgbClr val="FF3300"/>
                </a:solidFill>
                <a:latin typeface="黑体" panose="02010609060101010101" pitchFamily="49" charset="-122"/>
                <a:ea typeface="黑体" panose="02010609060101010101" pitchFamily="49" charset="-122"/>
              </a:rPr>
              <a:t>“仁义”和“王道”，“以德服人” </a:t>
            </a:r>
            <a:endParaRPr lang="zh-CN" altLang="en-US" sz="2400" b="1" dirty="0">
              <a:solidFill>
                <a:srgbClr val="FF3300"/>
              </a:solidFill>
              <a:latin typeface="黑体" panose="02010609060101010101" pitchFamily="49" charset="-122"/>
              <a:ea typeface="黑体" panose="02010609060101010101" pitchFamily="49" charset="-122"/>
            </a:endParaRPr>
          </a:p>
          <a:p>
            <a:pPr indent="-76200">
              <a:lnSpc>
                <a:spcPct val="90000"/>
              </a:lnSpc>
              <a:buNone/>
            </a:pPr>
            <a:r>
              <a:rPr lang="zh-CN" altLang="en-US" sz="2400" b="1" dirty="0">
                <a:solidFill>
                  <a:srgbClr val="000000"/>
                </a:solidFill>
                <a:latin typeface="黑体" panose="02010609060101010101" pitchFamily="49" charset="-122"/>
                <a:ea typeface="黑体" panose="02010609060101010101" pitchFamily="49" charset="-122"/>
              </a:rPr>
              <a:t>②提出 “水能载舟，亦能覆舟”，即“</a:t>
            </a:r>
            <a:r>
              <a:rPr lang="zh-CN" altLang="en-US" sz="2400" b="1" dirty="0">
                <a:solidFill>
                  <a:srgbClr val="FF3300"/>
                </a:solidFill>
                <a:latin typeface="黑体" panose="02010609060101010101" pitchFamily="49" charset="-122"/>
                <a:ea typeface="黑体" panose="02010609060101010101" pitchFamily="49" charset="-122"/>
              </a:rPr>
              <a:t>君舟民水”</a:t>
            </a:r>
            <a:r>
              <a:rPr lang="zh-CN" altLang="en-US" sz="2400" b="1" dirty="0">
                <a:solidFill>
                  <a:srgbClr val="000000"/>
                </a:solidFill>
                <a:latin typeface="黑体" panose="02010609060101010101" pitchFamily="49" charset="-122"/>
                <a:ea typeface="黑体" panose="02010609060101010101" pitchFamily="49" charset="-122"/>
              </a:rPr>
              <a:t>关系。</a:t>
            </a:r>
            <a:endParaRPr lang="zh-CN" altLang="en-US" sz="2400" b="1" dirty="0">
              <a:solidFill>
                <a:srgbClr val="000000"/>
              </a:solidFill>
              <a:latin typeface="黑体" panose="02010609060101010101" pitchFamily="49" charset="-122"/>
              <a:ea typeface="黑体" panose="02010609060101010101" pitchFamily="49" charset="-122"/>
            </a:endParaRPr>
          </a:p>
          <a:p>
            <a:pPr indent="-76200">
              <a:lnSpc>
                <a:spcPct val="90000"/>
              </a:lnSpc>
              <a:buNone/>
            </a:pPr>
            <a:r>
              <a:rPr lang="zh-CN" altLang="en-US" sz="2400" b="1" dirty="0">
                <a:solidFill>
                  <a:srgbClr val="000000"/>
                </a:solidFill>
                <a:latin typeface="黑体" panose="02010609060101010101" pitchFamily="49" charset="-122"/>
                <a:ea typeface="黑体" panose="02010609060101010101" pitchFamily="49" charset="-122"/>
              </a:rPr>
              <a:t>③伦理观：主张</a:t>
            </a:r>
            <a:r>
              <a:rPr lang="zh-CN" altLang="en-US" sz="2400" b="1" dirty="0">
                <a:solidFill>
                  <a:srgbClr val="FF3300"/>
                </a:solidFill>
                <a:latin typeface="黑体" panose="02010609060101010101" pitchFamily="49" charset="-122"/>
                <a:ea typeface="黑体" panose="02010609060101010101" pitchFamily="49" charset="-122"/>
              </a:rPr>
              <a:t>“性恶论”</a:t>
            </a:r>
            <a:r>
              <a:rPr lang="zh-CN" altLang="en-US" sz="2400" b="1" dirty="0">
                <a:solidFill>
                  <a:srgbClr val="000000"/>
                </a:solidFill>
                <a:latin typeface="黑体" panose="02010609060101010101" pitchFamily="49" charset="-122"/>
                <a:ea typeface="黑体" panose="02010609060101010101" pitchFamily="49" charset="-122"/>
              </a:rPr>
              <a:t>但强调用礼乐来规范人的行为，使人向善 </a:t>
            </a:r>
            <a:endParaRPr lang="zh-CN" altLang="en-US" sz="2400" b="1" dirty="0">
              <a:solidFill>
                <a:srgbClr val="000000"/>
              </a:solidFill>
              <a:latin typeface="黑体" panose="02010609060101010101" pitchFamily="49" charset="-122"/>
              <a:ea typeface="黑体" panose="02010609060101010101" pitchFamily="49" charset="-122"/>
            </a:endParaRPr>
          </a:p>
          <a:p>
            <a:pPr indent="-76200">
              <a:lnSpc>
                <a:spcPct val="90000"/>
              </a:lnSpc>
              <a:buNone/>
            </a:pPr>
            <a:r>
              <a:rPr lang="zh-CN" altLang="en-US" sz="2400" b="1" dirty="0">
                <a:solidFill>
                  <a:srgbClr val="000000"/>
                </a:solidFill>
                <a:latin typeface="黑体" panose="02010609060101010101" pitchFamily="49" charset="-122"/>
                <a:ea typeface="黑体" panose="02010609060101010101" pitchFamily="49" charset="-122"/>
              </a:rPr>
              <a:t>④天人关系上</a:t>
            </a:r>
            <a:r>
              <a:rPr lang="en-US" altLang="zh-CN" sz="2400" b="1">
                <a:solidFill>
                  <a:srgbClr val="000000"/>
                </a:solidFill>
                <a:latin typeface="黑体" panose="02010609060101010101" pitchFamily="49" charset="-122"/>
                <a:ea typeface="黑体" panose="02010609060101010101" pitchFamily="49" charset="-122"/>
              </a:rPr>
              <a:t>:</a:t>
            </a:r>
            <a:r>
              <a:rPr lang="zh-CN" altLang="en-US" sz="2400" b="1" dirty="0">
                <a:solidFill>
                  <a:srgbClr val="000000"/>
                </a:solidFill>
                <a:latin typeface="黑体" panose="02010609060101010101" pitchFamily="49" charset="-122"/>
                <a:ea typeface="黑体" panose="02010609060101010101" pitchFamily="49" charset="-122"/>
              </a:rPr>
              <a:t>提出</a:t>
            </a:r>
            <a:r>
              <a:rPr lang="zh-CN" altLang="en-US" sz="2400" b="1" dirty="0">
                <a:solidFill>
                  <a:srgbClr val="FF3300"/>
                </a:solidFill>
                <a:latin typeface="黑体" panose="02010609060101010101" pitchFamily="49" charset="-122"/>
                <a:ea typeface="黑体" panose="02010609060101010101" pitchFamily="49" charset="-122"/>
              </a:rPr>
              <a:t>“天行有常”、“制天命而用之</a:t>
            </a:r>
            <a:r>
              <a:rPr lang="zh-CN" altLang="en-US" sz="2400" b="1" dirty="0">
                <a:solidFill>
                  <a:srgbClr val="000000"/>
                </a:solidFill>
                <a:latin typeface="黑体" panose="02010609060101010101" pitchFamily="49" charset="-122"/>
                <a:ea typeface="黑体" panose="02010609060101010101" pitchFamily="49" charset="-122"/>
              </a:rPr>
              <a:t>”的命题 </a:t>
            </a:r>
            <a:endParaRPr lang="zh-CN" altLang="en-US" sz="2400" b="1" dirty="0">
              <a:solidFill>
                <a:srgbClr val="000000"/>
              </a:solidFill>
              <a:latin typeface="黑体" panose="02010609060101010101" pitchFamily="49" charset="-122"/>
              <a:ea typeface="黑体" panose="02010609060101010101" pitchFamily="49" charset="-122"/>
            </a:endParaRPr>
          </a:p>
        </p:txBody>
      </p:sp>
      <p:sp>
        <p:nvSpPr>
          <p:cNvPr id="38915" name="Rectangle 10"/>
          <p:cNvSpPr/>
          <p:nvPr/>
        </p:nvSpPr>
        <p:spPr>
          <a:xfrm>
            <a:off x="500063" y="358775"/>
            <a:ext cx="2633662" cy="579438"/>
          </a:xfrm>
          <a:prstGeom prst="rect">
            <a:avLst/>
          </a:prstGeom>
          <a:noFill/>
          <a:ln w="9525">
            <a:noFill/>
          </a:ln>
        </p:spPr>
        <p:txBody>
          <a:bodyPr wrap="none" anchor="ctr">
            <a:spAutoFit/>
          </a:bodyPr>
          <a:p>
            <a:pPr lvl="0" eaLnBrk="1" hangingPunct="1"/>
            <a:r>
              <a:rPr lang="en-US" altLang="zh-CN" sz="3200" b="1">
                <a:solidFill>
                  <a:srgbClr val="000000"/>
                </a:solidFill>
                <a:latin typeface="黑体" panose="02010609060101010101" pitchFamily="49" charset="-122"/>
                <a:ea typeface="黑体" panose="02010609060101010101" pitchFamily="49" charset="-122"/>
              </a:rPr>
              <a:t>3</a:t>
            </a:r>
            <a:r>
              <a:rPr lang="zh-CN" altLang="en-US" sz="3200" b="1" dirty="0">
                <a:solidFill>
                  <a:srgbClr val="000000"/>
                </a:solidFill>
                <a:latin typeface="黑体" panose="02010609060101010101" pitchFamily="49" charset="-122"/>
                <a:ea typeface="黑体" panose="02010609060101010101" pitchFamily="49" charset="-122"/>
              </a:rPr>
              <a:t>、主要代表</a:t>
            </a:r>
            <a:r>
              <a:rPr lang="en-US" altLang="zh-CN" sz="3200" b="1">
                <a:solidFill>
                  <a:srgbClr val="000000"/>
                </a:solidFill>
                <a:latin typeface="黑体" panose="02010609060101010101" pitchFamily="49" charset="-122"/>
                <a:ea typeface="黑体" panose="02010609060101010101" pitchFamily="49" charset="-122"/>
              </a:rPr>
              <a:t>:</a:t>
            </a:r>
            <a:endParaRPr lang="en-US" altLang="zh-CN" sz="3200" b="1">
              <a:solidFill>
                <a:srgbClr val="000000"/>
              </a:solidFill>
              <a:latin typeface="黑体" panose="02010609060101010101" pitchFamily="49" charset="-122"/>
              <a:ea typeface="黑体" panose="02010609060101010101" pitchFamily="49" charset="-122"/>
            </a:endParaRPr>
          </a:p>
        </p:txBody>
      </p:sp>
      <p:sp>
        <p:nvSpPr>
          <p:cNvPr id="4" name="Rectangle 2"/>
          <p:cNvSpPr/>
          <p:nvPr/>
        </p:nvSpPr>
        <p:spPr>
          <a:xfrm>
            <a:off x="409575" y="4792663"/>
            <a:ext cx="7162800" cy="433387"/>
          </a:xfrm>
          <a:prstGeom prst="rect">
            <a:avLst/>
          </a:prstGeom>
          <a:noFill/>
          <a:ln w="9525">
            <a:noFill/>
          </a:ln>
        </p:spPr>
        <p:txBody>
          <a:bodyPr>
            <a:spAutoFit/>
          </a:bodyPr>
          <a:p>
            <a:pPr lvl="0" eaLnBrk="1" hangingPunct="1">
              <a:lnSpc>
                <a:spcPct val="80000"/>
              </a:lnSpc>
              <a:spcBef>
                <a:spcPct val="20000"/>
              </a:spcBef>
              <a:buClr>
                <a:schemeClr val="hlink"/>
              </a:buClr>
              <a:buSzPct val="70000"/>
              <a:buFont typeface="Wingdings" panose="05000000000000000000" pitchFamily="2" charset="2"/>
            </a:pPr>
            <a:r>
              <a:rPr lang="zh-CN" altLang="en-US" sz="2800" b="1" dirty="0">
                <a:solidFill>
                  <a:srgbClr val="000000"/>
                </a:solidFill>
                <a:latin typeface="黑体" panose="02010609060101010101" pitchFamily="49" charset="-122"/>
                <a:ea typeface="黑体" panose="02010609060101010101" pitchFamily="49" charset="-122"/>
              </a:rPr>
              <a:t>先秦儒家思想特点</a:t>
            </a:r>
            <a:endParaRPr lang="zh-CN" altLang="en-US" sz="2800" b="1" dirty="0">
              <a:solidFill>
                <a:srgbClr val="000000"/>
              </a:solidFill>
              <a:latin typeface="黑体" panose="02010609060101010101" pitchFamily="49" charset="-122"/>
              <a:ea typeface="黑体" panose="02010609060101010101" pitchFamily="49" charset="-122"/>
            </a:endParaRPr>
          </a:p>
        </p:txBody>
      </p:sp>
      <p:sp>
        <p:nvSpPr>
          <p:cNvPr id="5" name="Rectangle 3"/>
          <p:cNvSpPr/>
          <p:nvPr/>
        </p:nvSpPr>
        <p:spPr>
          <a:xfrm>
            <a:off x="428625" y="5221288"/>
            <a:ext cx="8553450" cy="1333500"/>
          </a:xfrm>
          <a:prstGeom prst="rect">
            <a:avLst/>
          </a:prstGeom>
          <a:noFill/>
          <a:ln w="9525">
            <a:noFill/>
          </a:ln>
        </p:spPr>
        <p:txBody>
          <a:bodyPr>
            <a:spAutoFit/>
          </a:bodyPr>
          <a:p>
            <a:pPr lvl="0" eaLnBrk="1" hangingPunct="1">
              <a:lnSpc>
                <a:spcPct val="80000"/>
              </a:lnSpc>
              <a:spcBef>
                <a:spcPct val="20000"/>
              </a:spcBef>
              <a:buClr>
                <a:schemeClr val="hlink"/>
              </a:buClr>
              <a:buSzPct val="70000"/>
              <a:buFont typeface="Wingdings" panose="05000000000000000000" pitchFamily="2" charset="2"/>
            </a:pPr>
            <a:r>
              <a:rPr lang="en-US" altLang="zh-CN" sz="2400" b="1">
                <a:solidFill>
                  <a:srgbClr val="A50021"/>
                </a:solidFill>
                <a:latin typeface="黑体" panose="02010609060101010101" pitchFamily="49" charset="-122"/>
                <a:ea typeface="黑体" panose="02010609060101010101" pitchFamily="49" charset="-122"/>
              </a:rPr>
              <a:t>⑴</a:t>
            </a:r>
            <a:r>
              <a:rPr lang="zh-CN" altLang="en-US" sz="2400" b="1" dirty="0">
                <a:solidFill>
                  <a:srgbClr val="A50021"/>
                </a:solidFill>
                <a:latin typeface="黑体" panose="02010609060101010101" pitchFamily="49" charset="-122"/>
                <a:ea typeface="黑体" panose="02010609060101010101" pitchFamily="49" charset="-122"/>
              </a:rPr>
              <a:t>具体化，没有抽象的理论基础，其主要内容大多是关于修养方面的道德规范和从政方面的治国原则（以“仁”、“民本”为核心，强调道德教化）</a:t>
            </a:r>
            <a:endParaRPr lang="zh-CN" altLang="en-US" sz="2400" b="1" dirty="0">
              <a:solidFill>
                <a:srgbClr val="A50021"/>
              </a:solidFill>
              <a:latin typeface="黑体" panose="02010609060101010101" pitchFamily="49" charset="-122"/>
              <a:ea typeface="黑体" panose="02010609060101010101" pitchFamily="49" charset="-122"/>
            </a:endParaRPr>
          </a:p>
          <a:p>
            <a:pPr lvl="0" eaLnBrk="1" hangingPunct="1">
              <a:lnSpc>
                <a:spcPct val="80000"/>
              </a:lnSpc>
              <a:spcBef>
                <a:spcPct val="20000"/>
              </a:spcBef>
              <a:buClr>
                <a:schemeClr val="hlink"/>
              </a:buClr>
              <a:buSzPct val="70000"/>
              <a:buFont typeface="Wingdings" panose="05000000000000000000" pitchFamily="2" charset="2"/>
            </a:pPr>
            <a:r>
              <a:rPr lang="zh-CN" altLang="en-US" sz="2400" b="1" dirty="0">
                <a:solidFill>
                  <a:srgbClr val="A50021"/>
                </a:solidFill>
                <a:latin typeface="黑体" panose="02010609060101010101" pitchFamily="49" charset="-122"/>
                <a:ea typeface="黑体" panose="02010609060101010101" pitchFamily="49" charset="-122"/>
              </a:rPr>
              <a:t>⑵具有理想化的色彩</a:t>
            </a:r>
            <a:endParaRPr lang="zh-CN" altLang="en-US" sz="2400" b="1" dirty="0">
              <a:solidFill>
                <a:srgbClr val="A50021"/>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2">
                                            <p:txEl>
                                              <p:charRg st="0" end="44"/>
                                            </p:txEl>
                                          </p:spTgt>
                                        </p:tgtEl>
                                        <p:attrNameLst>
                                          <p:attrName>style.visibility</p:attrName>
                                        </p:attrNameLst>
                                      </p:cBhvr>
                                      <p:to>
                                        <p:strVal val="visible"/>
                                      </p:to>
                                    </p:set>
                                    <p:anim calcmode="lin" valueType="num">
                                      <p:cBhvr additive="base">
                                        <p:cTn id="7" dur="500" fill="hold"/>
                                        <p:tgtEl>
                                          <p:spTgt spid="7172">
                                            <p:txEl>
                                              <p:charRg st="0" end="4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72">
                                            <p:txEl>
                                              <p:charRg st="0" end="4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172">
                                            <p:txEl>
                                              <p:charRg st="44" end="98"/>
                                            </p:txEl>
                                          </p:spTgt>
                                        </p:tgtEl>
                                        <p:attrNameLst>
                                          <p:attrName>style.visibility</p:attrName>
                                        </p:attrNameLst>
                                      </p:cBhvr>
                                      <p:to>
                                        <p:strVal val="visible"/>
                                      </p:to>
                                    </p:set>
                                    <p:anim calcmode="lin" valueType="num">
                                      <p:cBhvr additive="base">
                                        <p:cTn id="13" dur="500" fill="hold"/>
                                        <p:tgtEl>
                                          <p:spTgt spid="7172">
                                            <p:txEl>
                                              <p:charRg st="44" end="9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172">
                                            <p:txEl>
                                              <p:charRg st="44" end="98"/>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172">
                                            <p:txEl>
                                              <p:charRg st="98" end="102"/>
                                            </p:txEl>
                                          </p:spTgt>
                                        </p:tgtEl>
                                        <p:attrNameLst>
                                          <p:attrName>style.visibility</p:attrName>
                                        </p:attrNameLst>
                                      </p:cBhvr>
                                      <p:to>
                                        <p:strVal val="visible"/>
                                      </p:to>
                                    </p:set>
                                    <p:anim calcmode="lin" valueType="num">
                                      <p:cBhvr additive="base">
                                        <p:cTn id="19" dur="500" fill="hold"/>
                                        <p:tgtEl>
                                          <p:spTgt spid="7172">
                                            <p:txEl>
                                              <p:charRg st="98" end="10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172">
                                            <p:txEl>
                                              <p:charRg st="98" end="10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172">
                                            <p:txEl>
                                              <p:charRg st="102" end="124"/>
                                            </p:txEl>
                                          </p:spTgt>
                                        </p:tgtEl>
                                        <p:attrNameLst>
                                          <p:attrName>style.visibility</p:attrName>
                                        </p:attrNameLst>
                                      </p:cBhvr>
                                      <p:to>
                                        <p:strVal val="visible"/>
                                      </p:to>
                                    </p:set>
                                    <p:anim calcmode="lin" valueType="num">
                                      <p:cBhvr additive="base">
                                        <p:cTn id="25" dur="500" fill="hold"/>
                                        <p:tgtEl>
                                          <p:spTgt spid="7172">
                                            <p:txEl>
                                              <p:charRg st="102" end="12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172">
                                            <p:txEl>
                                              <p:charRg st="102" end="12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172">
                                            <p:txEl>
                                              <p:charRg st="124" end="151"/>
                                            </p:txEl>
                                          </p:spTgt>
                                        </p:tgtEl>
                                        <p:attrNameLst>
                                          <p:attrName>style.visibility</p:attrName>
                                        </p:attrNameLst>
                                      </p:cBhvr>
                                      <p:to>
                                        <p:strVal val="visible"/>
                                      </p:to>
                                    </p:set>
                                    <p:anim calcmode="lin" valueType="num">
                                      <p:cBhvr additive="base">
                                        <p:cTn id="31" dur="500" fill="hold"/>
                                        <p:tgtEl>
                                          <p:spTgt spid="7172">
                                            <p:txEl>
                                              <p:charRg st="124" end="15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172">
                                            <p:txEl>
                                              <p:charRg st="124" end="15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172">
                                            <p:txEl>
                                              <p:charRg st="151" end="183"/>
                                            </p:txEl>
                                          </p:spTgt>
                                        </p:tgtEl>
                                        <p:attrNameLst>
                                          <p:attrName>style.visibility</p:attrName>
                                        </p:attrNameLst>
                                      </p:cBhvr>
                                      <p:to>
                                        <p:strVal val="visible"/>
                                      </p:to>
                                    </p:set>
                                    <p:anim calcmode="lin" valueType="num">
                                      <p:cBhvr additive="base">
                                        <p:cTn id="37" dur="500" fill="hold"/>
                                        <p:tgtEl>
                                          <p:spTgt spid="7172">
                                            <p:txEl>
                                              <p:charRg st="151" end="18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172">
                                            <p:txEl>
                                              <p:charRg st="151" end="18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172">
                                            <p:txEl>
                                              <p:charRg st="183" end="212"/>
                                            </p:txEl>
                                          </p:spTgt>
                                        </p:tgtEl>
                                        <p:attrNameLst>
                                          <p:attrName>style.visibility</p:attrName>
                                        </p:attrNameLst>
                                      </p:cBhvr>
                                      <p:to>
                                        <p:strVal val="visible"/>
                                      </p:to>
                                    </p:set>
                                    <p:anim calcmode="lin" valueType="num">
                                      <p:cBhvr additive="base">
                                        <p:cTn id="43" dur="500" fill="hold"/>
                                        <p:tgtEl>
                                          <p:spTgt spid="7172">
                                            <p:txEl>
                                              <p:charRg st="183" end="21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172">
                                            <p:txEl>
                                              <p:charRg st="183" end="21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blinds(horizontal)">
                                      <p:cBhvr>
                                        <p:cTn id="49" dur="500"/>
                                        <p:tgtEl>
                                          <p:spTgt spid="4"/>
                                        </p:tgtEl>
                                      </p:cBhvr>
                                    </p:animEffect>
                                  </p:childTnLst>
                                </p:cTn>
                              </p:par>
                            </p:childTnLst>
                          </p:cTn>
                        </p:par>
                      </p:childTnLst>
                    </p:cTn>
                  </p:par>
                  <p:par>
                    <p:cTn id="50" fill="hold">
                      <p:stCondLst>
                        <p:cond delay="indefinite"/>
                      </p:stCondLst>
                      <p:childTnLst>
                        <p:par>
                          <p:cTn id="51" fill="hold">
                            <p:stCondLst>
                              <p:cond delay="0"/>
                            </p:stCondLst>
                            <p:childTnLst>
                              <p:par>
                                <p:cTn id="52" presetID="4" presetClass="entr" presetSubtype="16" fill="hold" grpId="0" nodeType="clickEffect">
                                  <p:stCondLst>
                                    <p:cond delay="0"/>
                                  </p:stCondLst>
                                  <p:childTnLst>
                                    <p:set>
                                      <p:cBhvr>
                                        <p:cTn id="53" dur="1" fill="hold">
                                          <p:stCondLst>
                                            <p:cond delay="0"/>
                                          </p:stCondLst>
                                        </p:cTn>
                                        <p:tgtEl>
                                          <p:spTgt spid="5">
                                            <p:txEl>
                                              <p:charRg st="0" end="66"/>
                                            </p:txEl>
                                          </p:spTgt>
                                        </p:tgtEl>
                                        <p:attrNameLst>
                                          <p:attrName>style.visibility</p:attrName>
                                        </p:attrNameLst>
                                      </p:cBhvr>
                                      <p:to>
                                        <p:strVal val="visible"/>
                                      </p:to>
                                    </p:set>
                                    <p:animEffect transition="in" filter="box(in)">
                                      <p:cBhvr>
                                        <p:cTn id="54" dur="500"/>
                                        <p:tgtEl>
                                          <p:spTgt spid="5">
                                            <p:txEl>
                                              <p:charRg st="0" end="66"/>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4" presetClass="entr" presetSubtype="16" fill="hold" grpId="0" nodeType="clickEffect">
                                  <p:stCondLst>
                                    <p:cond delay="0"/>
                                  </p:stCondLst>
                                  <p:childTnLst>
                                    <p:set>
                                      <p:cBhvr>
                                        <p:cTn id="58" dur="1" fill="hold">
                                          <p:stCondLst>
                                            <p:cond delay="0"/>
                                          </p:stCondLst>
                                        </p:cTn>
                                        <p:tgtEl>
                                          <p:spTgt spid="5">
                                            <p:txEl>
                                              <p:charRg st="66" end="76"/>
                                            </p:txEl>
                                          </p:spTgt>
                                        </p:tgtEl>
                                        <p:attrNameLst>
                                          <p:attrName>style.visibility</p:attrName>
                                        </p:attrNameLst>
                                      </p:cBhvr>
                                      <p:to>
                                        <p:strVal val="visible"/>
                                      </p:to>
                                    </p:set>
                                    <p:animEffect transition="in" filter="box(in)">
                                      <p:cBhvr>
                                        <p:cTn id="59" dur="500"/>
                                        <p:tgtEl>
                                          <p:spTgt spid="5">
                                            <p:txEl>
                                              <p:charRg st="66" end="7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P spid="4" grpId="0"/>
      <p:bldP spid="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8612" name="Text Box 4"/>
          <p:cNvSpPr txBox="1">
            <a:spLocks noChangeArrowheads="1"/>
          </p:cNvSpPr>
          <p:nvPr/>
        </p:nvSpPr>
        <p:spPr bwMode="auto">
          <a:xfrm>
            <a:off x="357188" y="1428750"/>
            <a:ext cx="8424863" cy="3046413"/>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a:ln>
                  <a:noFill/>
                </a:ln>
                <a:solidFill>
                  <a:schemeClr val="tx1"/>
                </a:solidFill>
                <a:effectLst/>
                <a:uLnTx/>
                <a:uFillTx/>
                <a:latin typeface="+mn-ea"/>
                <a:ea typeface="+mn-ea"/>
                <a:cs typeface="+mn-cs"/>
              </a:rPr>
              <a:t>2</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a:t>
            </a:r>
            <a:r>
              <a:rPr kumimoji="0" lang="zh-CN" altLang="zh-CN" sz="2400" b="1" i="0" u="none" strike="noStrike" kern="1200" cap="none" spc="0" normalizeH="0" baseline="0" noProof="0" dirty="0">
                <a:ln>
                  <a:noFill/>
                </a:ln>
                <a:solidFill>
                  <a:schemeClr val="tx1"/>
                </a:solidFill>
                <a:effectLst/>
                <a:uLnTx/>
                <a:uFillTx/>
                <a:latin typeface="+mn-ea"/>
                <a:ea typeface="+mn-ea"/>
                <a:cs typeface="+mn-cs"/>
              </a:rPr>
              <a:t>美国华裔学者杜维明在《超越启蒙心态》一文中说：“他们(儒家)有这样一种认识，即每个人命中注定是嵌于某一特定条件下的独一无二的人。但是，每一个人同时具有自我教育、自我发展和自我实现的内在可能。”对此理解正确的是</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a:t>
            </a:r>
            <a:endParaRPr kumimoji="0" lang="zh-CN" altLang="zh-CN" sz="2400" b="1" i="0" u="none" strike="noStrike" kern="1200" cap="none" spc="0" normalizeH="0" baseline="0" noProof="0" dirty="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a:ln>
                  <a:noFill/>
                </a:ln>
                <a:solidFill>
                  <a:schemeClr val="tx1"/>
                </a:solidFill>
                <a:effectLst/>
                <a:uLnTx/>
                <a:uFillTx/>
                <a:latin typeface="+mn-ea"/>
                <a:ea typeface="+mn-ea"/>
                <a:cs typeface="+mn-cs"/>
              </a:rPr>
              <a:t>   </a:t>
            </a:r>
            <a:r>
              <a:rPr kumimoji="0" lang="zh-CN" altLang="zh-CN" sz="2400" b="1" i="0" u="none" strike="noStrike" kern="1200" cap="none" spc="0" normalizeH="0" baseline="0" noProof="0" dirty="0">
                <a:ln>
                  <a:noFill/>
                </a:ln>
                <a:solidFill>
                  <a:schemeClr val="tx1"/>
                </a:solidFill>
                <a:effectLst/>
                <a:uLnTx/>
                <a:uFillTx/>
                <a:latin typeface="+mn-ea"/>
                <a:ea typeface="+mn-ea"/>
                <a:cs typeface="+mn-cs"/>
              </a:rPr>
              <a:t>A．儒学的核心是“仁”和“礼”</a:t>
            </a:r>
            <a:endParaRPr kumimoji="0" lang="zh-CN" altLang="zh-CN" sz="2400" b="1" i="0" u="none" strike="noStrike" kern="1200" cap="none" spc="0" normalizeH="0" baseline="0" noProof="0" dirty="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a:ln>
                  <a:noFill/>
                </a:ln>
                <a:solidFill>
                  <a:schemeClr val="tx1"/>
                </a:solidFill>
                <a:effectLst/>
                <a:uLnTx/>
                <a:uFillTx/>
                <a:latin typeface="+mn-ea"/>
                <a:ea typeface="+mn-ea"/>
                <a:cs typeface="+mn-cs"/>
              </a:rPr>
              <a:t>   </a:t>
            </a:r>
            <a:r>
              <a:rPr kumimoji="0" lang="zh-CN" altLang="zh-CN" sz="2400" b="1" i="0" u="none" strike="noStrike" kern="1200" cap="none" spc="0" normalizeH="0" baseline="0" noProof="0" dirty="0">
                <a:ln>
                  <a:noFill/>
                </a:ln>
                <a:solidFill>
                  <a:schemeClr val="tx1"/>
                </a:solidFill>
                <a:effectLst/>
                <a:uLnTx/>
                <a:uFillTx/>
                <a:latin typeface="+mn-ea"/>
                <a:ea typeface="+mn-ea"/>
                <a:cs typeface="+mn-cs"/>
              </a:rPr>
              <a:t>B．儒学强调个人与集体的协调</a:t>
            </a:r>
            <a:endParaRPr kumimoji="0" lang="zh-CN" altLang="zh-CN" sz="2400" b="1" i="0" u="none" strike="noStrike" kern="1200" cap="none" spc="0" normalizeH="0" baseline="0" noProof="0" dirty="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a:ln>
                  <a:noFill/>
                </a:ln>
                <a:solidFill>
                  <a:schemeClr val="tx1"/>
                </a:solidFill>
                <a:effectLst/>
                <a:uLnTx/>
                <a:uFillTx/>
                <a:latin typeface="+mn-ea"/>
                <a:ea typeface="+mn-ea"/>
                <a:cs typeface="+mn-cs"/>
              </a:rPr>
              <a:t>   </a:t>
            </a:r>
            <a:r>
              <a:rPr kumimoji="0" lang="zh-CN" altLang="zh-CN" sz="2400" b="1" i="0" u="none" strike="noStrike" kern="1200" cap="none" spc="0" normalizeH="0" baseline="0" noProof="0" dirty="0">
                <a:ln>
                  <a:noFill/>
                </a:ln>
                <a:solidFill>
                  <a:schemeClr val="tx1"/>
                </a:solidFill>
                <a:effectLst/>
                <a:uLnTx/>
                <a:uFillTx/>
                <a:latin typeface="+mn-ea"/>
                <a:ea typeface="+mn-ea"/>
                <a:cs typeface="+mn-cs"/>
              </a:rPr>
              <a:t>C．儒学注重个人的身份地位</a:t>
            </a:r>
            <a:endParaRPr kumimoji="0" lang="zh-CN" altLang="zh-CN" sz="2400" b="1" i="0" u="none" strike="noStrike" kern="1200" cap="none" spc="0" normalizeH="0" baseline="0" noProof="0" dirty="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a:ln>
                  <a:noFill/>
                </a:ln>
                <a:solidFill>
                  <a:schemeClr val="tx1"/>
                </a:solidFill>
                <a:effectLst/>
                <a:uLnTx/>
                <a:uFillTx/>
                <a:latin typeface="+mn-ea"/>
                <a:ea typeface="+mn-ea"/>
                <a:cs typeface="+mn-cs"/>
              </a:rPr>
              <a:t>   </a:t>
            </a:r>
            <a:r>
              <a:rPr kumimoji="0" lang="zh-CN" altLang="zh-CN" sz="2400" b="1" i="0" u="none" strike="noStrike" kern="1200" cap="none" spc="0" normalizeH="0" baseline="0" noProof="0" dirty="0">
                <a:ln>
                  <a:noFill/>
                </a:ln>
                <a:solidFill>
                  <a:schemeClr val="tx1"/>
                </a:solidFill>
                <a:effectLst/>
                <a:uLnTx/>
                <a:uFillTx/>
                <a:latin typeface="+mn-ea"/>
                <a:ea typeface="+mn-ea"/>
                <a:cs typeface="+mn-cs"/>
              </a:rPr>
              <a:t>D．儒学对秩序维护和个人发展同等重视</a:t>
            </a:r>
            <a:endParaRPr kumimoji="0" lang="zh-CN" altLang="en-US" sz="2400" b="1" i="0" u="none" strike="noStrike" kern="1200" cap="none" spc="0" normalizeH="0" baseline="0" noProof="0" dirty="0">
              <a:ln>
                <a:noFill/>
              </a:ln>
              <a:solidFill>
                <a:schemeClr val="tx1"/>
              </a:solidFill>
              <a:effectLst/>
              <a:uLnTx/>
              <a:uFillTx/>
              <a:latin typeface="+mn-ea"/>
              <a:ea typeface="+mn-ea"/>
              <a:cs typeface="+mn-cs"/>
            </a:endParaRPr>
          </a:p>
        </p:txBody>
      </p:sp>
      <p:sp>
        <p:nvSpPr>
          <p:cNvPr id="68614" name="Text Box 6"/>
          <p:cNvSpPr txBox="1"/>
          <p:nvPr/>
        </p:nvSpPr>
        <p:spPr>
          <a:xfrm>
            <a:off x="357188" y="4643438"/>
            <a:ext cx="8501062" cy="1938337"/>
          </a:xfrm>
          <a:prstGeom prst="rect">
            <a:avLst/>
          </a:prstGeom>
          <a:solidFill>
            <a:srgbClr val="CCFFFF"/>
          </a:solidFill>
          <a:ln w="9525">
            <a:noFill/>
          </a:ln>
        </p:spPr>
        <p:txBody>
          <a:bodyPr>
            <a:spAutoFit/>
          </a:bodyPr>
          <a:p>
            <a:pPr lvl="0" algn="just" eaLnBrk="1" hangingPunct="1">
              <a:spcBef>
                <a:spcPct val="50000"/>
              </a:spcBef>
            </a:pPr>
            <a:r>
              <a:rPr lang="en-US" altLang="zh-CN" sz="2400" b="1">
                <a:solidFill>
                  <a:srgbClr val="FF3300"/>
                </a:solidFill>
                <a:latin typeface="楷体" panose="02010609060101010101" pitchFamily="49" charset="-122"/>
                <a:ea typeface="楷体" panose="02010609060101010101" pitchFamily="49" charset="-122"/>
              </a:rPr>
              <a:t>【</a:t>
            </a:r>
            <a:r>
              <a:rPr lang="zh-CN" altLang="en-US" sz="2400" b="1" dirty="0">
                <a:solidFill>
                  <a:srgbClr val="FF3300"/>
                </a:solidFill>
                <a:latin typeface="楷体" panose="02010609060101010101" pitchFamily="49" charset="-122"/>
                <a:ea typeface="楷体" panose="02010609060101010101" pitchFamily="49" charset="-122"/>
              </a:rPr>
              <a:t>解析</a:t>
            </a:r>
            <a:r>
              <a:rPr lang="en-US" altLang="zh-CN" sz="2400" b="1">
                <a:solidFill>
                  <a:srgbClr val="FF3300"/>
                </a:solidFill>
                <a:latin typeface="楷体" panose="02010609060101010101" pitchFamily="49" charset="-122"/>
                <a:ea typeface="楷体" panose="02010609060101010101" pitchFamily="49" charset="-122"/>
              </a:rPr>
              <a:t>】</a:t>
            </a:r>
            <a:r>
              <a:rPr lang="zh-CN" altLang="en-US" sz="2400" b="1" dirty="0">
                <a:solidFill>
                  <a:srgbClr val="000000"/>
                </a:solidFill>
                <a:latin typeface="楷体" panose="02010609060101010101" pitchFamily="49" charset="-122"/>
                <a:ea typeface="楷体" panose="02010609060101010101" pitchFamily="49" charset="-122"/>
              </a:rPr>
              <a:t>“仁”和“礼”是儒学的核心观点，儒学也强调个人与集体的协调，但在本材料中没有体现；“每个人命中注定是嵌于某一特定条件下的独一无二的人”一语，强调了个人的身份地位，体现了对秩序的重视和维护，但同时又强调个人发展的内在可能，</a:t>
            </a:r>
            <a:r>
              <a:rPr lang="en-US" altLang="zh-CN" sz="2400" b="1">
                <a:solidFill>
                  <a:srgbClr val="000000"/>
                </a:solidFill>
                <a:latin typeface="楷体" panose="02010609060101010101" pitchFamily="49" charset="-122"/>
                <a:ea typeface="楷体" panose="02010609060101010101" pitchFamily="49" charset="-122"/>
              </a:rPr>
              <a:t>C</a:t>
            </a:r>
            <a:r>
              <a:rPr lang="zh-CN" altLang="en-US" sz="2400" b="1" dirty="0">
                <a:solidFill>
                  <a:srgbClr val="000000"/>
                </a:solidFill>
                <a:latin typeface="楷体" panose="02010609060101010101" pitchFamily="49" charset="-122"/>
                <a:ea typeface="楷体" panose="02010609060101010101" pitchFamily="49" charset="-122"/>
              </a:rPr>
              <a:t>项不能全面体现材料的观点，故选</a:t>
            </a:r>
            <a:r>
              <a:rPr lang="en-US" altLang="zh-CN" sz="2400" b="1">
                <a:solidFill>
                  <a:srgbClr val="000000"/>
                </a:solidFill>
                <a:latin typeface="楷体" panose="02010609060101010101" pitchFamily="49" charset="-122"/>
                <a:ea typeface="楷体" panose="02010609060101010101" pitchFamily="49" charset="-122"/>
              </a:rPr>
              <a:t>D</a:t>
            </a:r>
            <a:r>
              <a:rPr lang="zh-CN" altLang="en-US" sz="2400" b="1" dirty="0">
                <a:solidFill>
                  <a:srgbClr val="000000"/>
                </a:solidFill>
                <a:latin typeface="楷体" panose="02010609060101010101" pitchFamily="49" charset="-122"/>
                <a:ea typeface="楷体" panose="02010609060101010101" pitchFamily="49" charset="-122"/>
              </a:rPr>
              <a:t>项。</a:t>
            </a:r>
            <a:endParaRPr lang="zh-CN" altLang="en-US" sz="2400" b="1" dirty="0">
              <a:solidFill>
                <a:srgbClr val="000000"/>
              </a:solidFill>
              <a:latin typeface="楷体" panose="02010609060101010101" pitchFamily="49" charset="-122"/>
              <a:ea typeface="楷体" panose="02010609060101010101" pitchFamily="49" charset="-122"/>
            </a:endParaRPr>
          </a:p>
        </p:txBody>
      </p:sp>
      <p:sp>
        <p:nvSpPr>
          <p:cNvPr id="5" name="Rectangle 6"/>
          <p:cNvSpPr>
            <a:spLocks noChangeArrowheads="1"/>
          </p:cNvSpPr>
          <p:nvPr/>
        </p:nvSpPr>
        <p:spPr bwMode="auto">
          <a:xfrm>
            <a:off x="6786563" y="3143250"/>
            <a:ext cx="788988" cy="1098550"/>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D</a:t>
            </a:r>
            <a:endParaRPr kumimoji="0" lang="zh-CN" altLang="en-US"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
        <p:nvSpPr>
          <p:cNvPr id="6" name="矩形 5"/>
          <p:cNvSpPr/>
          <p:nvPr/>
        </p:nvSpPr>
        <p:spPr>
          <a:xfrm>
            <a:off x="500034" y="357166"/>
            <a:ext cx="2967480" cy="923330"/>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考点突破</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68614"/>
                                        </p:tgtEl>
                                        <p:attrNameLst>
                                          <p:attrName>style.visibility</p:attrName>
                                        </p:attrNameLst>
                                      </p:cBhvr>
                                      <p:to>
                                        <p:strVal val="visible"/>
                                      </p:to>
                                    </p:set>
                                    <p:animEffect transition="in" filter="fade">
                                      <p:cBhvr>
                                        <p:cTn id="7" dur="800" decel="100000"/>
                                        <p:tgtEl>
                                          <p:spTgt spid="68614"/>
                                        </p:tgtEl>
                                      </p:cBhvr>
                                    </p:animEffect>
                                    <p:anim calcmode="lin" valueType="num">
                                      <p:cBhvr>
                                        <p:cTn id="8" dur="800" decel="100000" fill="hold"/>
                                        <p:tgtEl>
                                          <p:spTgt spid="68614"/>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68614"/>
                                        </p:tgtEl>
                                        <p:attrNameLst>
                                          <p:attrName>ppt_x</p:attrName>
                                        </p:attrNameLst>
                                      </p:cBhvr>
                                      <p:tavLst>
                                        <p:tav tm="0">
                                          <p:val>
                                            <p:strVal val="#ppt_x+0.4"/>
                                          </p:val>
                                        </p:tav>
                                        <p:tav tm="100000">
                                          <p:val>
                                            <p:strVal val="#ppt_x-0.05"/>
                                          </p:val>
                                        </p:tav>
                                      </p:tavLst>
                                    </p:anim>
                                    <p:anim calcmode="lin" valueType="num">
                                      <p:cBhvr>
                                        <p:cTn id="10" dur="800" decel="100000" fill="hold"/>
                                        <p:tgtEl>
                                          <p:spTgt spid="6861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861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861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9" presetClass="entr" presetSubtype="0" decel="10000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000000"/>
                                          </p:val>
                                        </p:tav>
                                        <p:tav tm="100000">
                                          <p:val>
                                            <p:strVal val="#ppt_w"/>
                                          </p:val>
                                        </p:tav>
                                      </p:tavLst>
                                    </p:anim>
                                    <p:anim calcmode="lin" valueType="num">
                                      <p:cBhvr>
                                        <p:cTn id="18" dur="500" fill="hold"/>
                                        <p:tgtEl>
                                          <p:spTgt spid="5"/>
                                        </p:tgtEl>
                                        <p:attrNameLst>
                                          <p:attrName>ppt_h</p:attrName>
                                        </p:attrNameLst>
                                      </p:cBhvr>
                                      <p:tavLst>
                                        <p:tav tm="0">
                                          <p:val>
                                            <p:fltVal val="0.000000"/>
                                          </p:val>
                                        </p:tav>
                                        <p:tav tm="100000">
                                          <p:val>
                                            <p:strVal val="#ppt_h"/>
                                          </p:val>
                                        </p:tav>
                                      </p:tavLst>
                                    </p:anim>
                                    <p:anim calcmode="lin" valueType="num">
                                      <p:cBhvr>
                                        <p:cTn id="19" dur="500" fill="hold"/>
                                        <p:tgtEl>
                                          <p:spTgt spid="5"/>
                                        </p:tgtEl>
                                        <p:attrNameLst>
                                          <p:attrName>style.rotation</p:attrName>
                                        </p:attrNameLst>
                                      </p:cBhvr>
                                      <p:tavLst>
                                        <p:tav tm="0">
                                          <p:val>
                                            <p:fltVal val="360.000000"/>
                                          </p:val>
                                        </p:tav>
                                        <p:tav tm="100000">
                                          <p:val>
                                            <p:fltVal val="0.000000"/>
                                          </p:val>
                                        </p:tav>
                                      </p:tavLst>
                                    </p:anim>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4" grpId="0" animBg="1"/>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2" name="Rectangle 2"/>
          <p:cNvSpPr>
            <a:spLocks noGrp="1"/>
          </p:cNvSpPr>
          <p:nvPr>
            <p:ph idx="1"/>
          </p:nvPr>
        </p:nvSpPr>
        <p:spPr>
          <a:xfrm>
            <a:off x="446088" y="969963"/>
            <a:ext cx="8229600" cy="4530725"/>
          </a:xfrm>
        </p:spPr>
        <p:txBody>
          <a:bodyPr vert="horz" wrap="square" lIns="91440" tIns="45720" rIns="91440" bIns="45720" anchor="t"/>
          <a:p>
            <a:pPr lvl="0"/>
            <a:r>
              <a:rPr lang="zh-CN" altLang="en-US" b="1" dirty="0">
                <a:latin typeface="黑体" panose="02010609060101010101" pitchFamily="49" charset="-122"/>
                <a:ea typeface="黑体" panose="02010609060101010101" pitchFamily="49" charset="-122"/>
              </a:rPr>
              <a:t>儒家代表人物的思想 </a:t>
            </a:r>
            <a:endParaRPr lang="zh-CN" altLang="en-US" b="1" dirty="0">
              <a:latin typeface="黑体" panose="02010609060101010101" pitchFamily="49" charset="-122"/>
              <a:ea typeface="黑体" panose="02010609060101010101" pitchFamily="49" charset="-122"/>
            </a:endParaRPr>
          </a:p>
        </p:txBody>
      </p:sp>
      <p:graphicFrame>
        <p:nvGraphicFramePr>
          <p:cNvPr id="40997" name="表格 40996"/>
          <p:cNvGraphicFramePr/>
          <p:nvPr/>
        </p:nvGraphicFramePr>
        <p:xfrm>
          <a:off x="446088" y="1743075"/>
          <a:ext cx="8281988" cy="4113213"/>
        </p:xfrm>
        <a:graphic>
          <a:graphicData uri="http://schemas.openxmlformats.org/drawingml/2006/table">
            <a:tbl>
              <a:tblPr/>
              <a:tblGrid>
                <a:gridCol w="877888"/>
                <a:gridCol w="3082925"/>
                <a:gridCol w="1522412"/>
                <a:gridCol w="2798763"/>
              </a:tblGrid>
              <a:tr h="638175">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eaLnBrk="1">
                        <a:lnSpc>
                          <a:spcPct val="150000"/>
                        </a:lnSpc>
                        <a:spcBef>
                          <a:spcPct val="0"/>
                        </a:spcBef>
                        <a:buClr>
                          <a:schemeClr val="accent1"/>
                        </a:buClr>
                        <a:buSzPct val="65000"/>
                        <a:buFont typeface="Wingdings" panose="05000000000000000000" pitchFamily="2" charset="2"/>
                        <a:buNone/>
                      </a:pPr>
                      <a:endParaRPr lang="zh-CN" altLang="zh-CN" sz="2400" b="1"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zh-CN" altLang="en-US" sz="2400" b="1" dirty="0">
                          <a:latin typeface="黑体" panose="02010609060101010101" pitchFamily="49" charset="-122"/>
                          <a:ea typeface="黑体" panose="02010609060101010101" pitchFamily="49" charset="-122"/>
                        </a:rPr>
                        <a:t>政治思想</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zh-CN" altLang="en-US" sz="2400" b="1" dirty="0">
                          <a:latin typeface="黑体" panose="02010609060101010101" pitchFamily="49" charset="-122"/>
                          <a:ea typeface="黑体" panose="02010609060101010101" pitchFamily="49" charset="-122"/>
                        </a:rPr>
                        <a:t>民本思想</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zh-CN" altLang="en-US" sz="2400" b="1" dirty="0">
                          <a:latin typeface="黑体" panose="02010609060101010101" pitchFamily="49" charset="-122"/>
                          <a:ea typeface="黑体" panose="02010609060101010101" pitchFamily="49" charset="-122"/>
                        </a:rPr>
                        <a:t>伦理观</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457200">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zh-CN" altLang="en-US" sz="2400" b="1" dirty="0">
                          <a:latin typeface="黑体" panose="02010609060101010101" pitchFamily="49" charset="-122"/>
                          <a:ea typeface="黑体" panose="02010609060101010101" pitchFamily="49" charset="-122"/>
                        </a:rPr>
                        <a:t>孔子</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仁”、“礼”</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zh-CN" altLang="en-US" sz="2400" b="1" dirty="0">
                          <a:latin typeface="黑体" panose="02010609060101010101" pitchFamily="49" charset="-122"/>
                          <a:ea typeface="黑体" panose="02010609060101010101" pitchFamily="49" charset="-122"/>
                        </a:rPr>
                        <a:t>为政以德</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zh-CN" altLang="en-US" sz="2400" b="1" dirty="0">
                          <a:latin typeface="黑体" panose="02010609060101010101" pitchFamily="49" charset="-122"/>
                          <a:ea typeface="黑体" panose="02010609060101010101" pitchFamily="49" charset="-122"/>
                        </a:rPr>
                        <a:t>性相近</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457200">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zh-CN" altLang="en-US" sz="2400" b="1" dirty="0">
                          <a:latin typeface="黑体" panose="02010609060101010101" pitchFamily="49" charset="-122"/>
                          <a:ea typeface="黑体" panose="02010609060101010101" pitchFamily="49" charset="-122"/>
                        </a:rPr>
                        <a:t>孟子</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仁政”</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zh-CN" altLang="en-US" sz="2400" b="1" dirty="0">
                          <a:latin typeface="黑体" panose="02010609060101010101" pitchFamily="49" charset="-122"/>
                          <a:ea typeface="黑体" panose="02010609060101010101" pitchFamily="49" charset="-122"/>
                        </a:rPr>
                        <a:t>君轻民贵</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性本善”</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457200">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zh-CN" altLang="en-US" sz="2400" b="1" dirty="0">
                          <a:latin typeface="黑体" panose="02010609060101010101" pitchFamily="49" charset="-122"/>
                          <a:ea typeface="黑体" panose="02010609060101010101" pitchFamily="49" charset="-122"/>
                        </a:rPr>
                        <a:t>荀子</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仁义”、“王道”</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zh-CN" altLang="en-US" sz="2400" b="1" dirty="0">
                          <a:latin typeface="黑体" panose="02010609060101010101" pitchFamily="49" charset="-122"/>
                          <a:ea typeface="黑体" panose="02010609060101010101" pitchFamily="49" charset="-122"/>
                        </a:rPr>
                        <a:t>君舟民水</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性本恶”</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2103438">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a:spcBef>
                          <a:spcPct val="0"/>
                        </a:spcBef>
                        <a:buClr>
                          <a:schemeClr val="accent1"/>
                        </a:buClr>
                        <a:buSzPct val="65000"/>
                        <a:buFont typeface="Wingdings" panose="05000000000000000000" pitchFamily="2" charset="2"/>
                        <a:buNone/>
                      </a:pPr>
                      <a:r>
                        <a:rPr lang="zh-CN" altLang="en-US" sz="2400" b="1" dirty="0">
                          <a:latin typeface="黑体" panose="02010609060101010101" pitchFamily="49" charset="-122"/>
                          <a:ea typeface="黑体" panose="02010609060101010101" pitchFamily="49" charset="-122"/>
                        </a:rPr>
                        <a:t>特点</a:t>
                      </a:r>
                      <a:endParaRPr lang="zh-CN" altLang="en-US" sz="2400" dirty="0">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gridSpan="2">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spcBef>
                          <a:spcPct val="0"/>
                        </a:spcBef>
                        <a:buClr>
                          <a:schemeClr val="accent1"/>
                        </a:buClr>
                        <a:buSzPct val="65000"/>
                        <a:buFont typeface="Wingdings" panose="05000000000000000000" pitchFamily="2" charset="2"/>
                        <a:buNone/>
                      </a:pPr>
                      <a:endParaRPr lang="zh-CN" altLang="en-US" sz="2400" dirty="0">
                        <a:solidFill>
                          <a:srgbClr val="FF3300"/>
                        </a:solidFill>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spcBef>
                          <a:spcPct val="0"/>
                        </a:spcBef>
                        <a:buClr>
                          <a:schemeClr val="accent1"/>
                        </a:buClr>
                        <a:buSzPct val="65000"/>
                        <a:buFont typeface="Wingdings" panose="05000000000000000000" pitchFamily="2" charset="2"/>
                        <a:buNone/>
                      </a:pPr>
                      <a:r>
                        <a:rPr lang="zh-CN" altLang="en-US" sz="2400" b="1" dirty="0">
                          <a:latin typeface="黑体" panose="02010609060101010101" pitchFamily="49" charset="-122"/>
                          <a:ea typeface="黑体" panose="02010609060101010101" pitchFamily="49" charset="-122"/>
                        </a:rPr>
                        <a:t>孔子维护奴隶主贵族统治；孟子、荀子维护新兴地主阶级利益</a:t>
                      </a:r>
                      <a:endParaRPr lang="zh-CN" altLang="en-US" sz="2400" dirty="0">
                        <a:latin typeface="黑体" panose="02010609060101010101" pitchFamily="49" charset="-122"/>
                        <a:ea typeface="黑体" panose="02010609060101010101" pitchFamily="49" charset="-122"/>
                      </a:endParaRPr>
                    </a:p>
                    <a:p>
                      <a:pPr marL="0" lvl="0" indent="0" eaLnBrk="1">
                        <a:lnSpc>
                          <a:spcPct val="150000"/>
                        </a:lnSpc>
                        <a:spcBef>
                          <a:spcPct val="0"/>
                        </a:spcBef>
                        <a:buClr>
                          <a:schemeClr val="accent1"/>
                        </a:buClr>
                        <a:buSzPct val="65000"/>
                        <a:buFont typeface="Wingdings" panose="05000000000000000000" pitchFamily="2" charset="2"/>
                        <a:buNone/>
                      </a:pPr>
                      <a:endParaRPr lang="en-US" altLang="zh-CN" sz="2400" b="1">
                        <a:latin typeface="黑体" panose="02010609060101010101" pitchFamily="49" charset="-122"/>
                        <a:ea typeface="黑体" panose="02010609060101010101" pitchFamily="49" charset="-122"/>
                      </a:endParaRPr>
                    </a:p>
                  </a:txBody>
                  <a:tcPr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4" name="矩形 3"/>
          <p:cNvSpPr/>
          <p:nvPr/>
        </p:nvSpPr>
        <p:spPr>
          <a:xfrm>
            <a:off x="357158" y="-24"/>
            <a:ext cx="2967480" cy="923330"/>
          </a:xfrm>
          <a:prstGeom prst="rect">
            <a:avLst/>
          </a:prstGeom>
          <a:noFill/>
        </p:spPr>
        <p:txBody>
          <a:bodyP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思维点拨</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
        <p:nvSpPr>
          <p:cNvPr id="5" name="TextBox 4"/>
          <p:cNvSpPr txBox="1"/>
          <p:nvPr/>
        </p:nvSpPr>
        <p:spPr>
          <a:xfrm>
            <a:off x="1357313" y="3848100"/>
            <a:ext cx="4500562" cy="1917700"/>
          </a:xfrm>
          <a:prstGeom prst="rect">
            <a:avLst/>
          </a:prstGeom>
          <a:noFill/>
          <a:ln w="9525">
            <a:noFill/>
          </a:ln>
        </p:spPr>
        <p:txBody>
          <a:bodyPr>
            <a:spAutoFit/>
          </a:bodyPr>
          <a:p>
            <a:pPr lvl="0" eaLnBrk="1" hangingPunct="1"/>
            <a:r>
              <a:rPr lang="zh-CN" altLang="en-US" sz="2400" b="1" dirty="0">
                <a:solidFill>
                  <a:srgbClr val="FF3300"/>
                </a:solidFill>
                <a:latin typeface="黑体" panose="02010609060101010101" pitchFamily="49" charset="-122"/>
                <a:ea typeface="黑体" panose="02010609060101010101" pitchFamily="49" charset="-122"/>
              </a:rPr>
              <a:t>以“仁”、“民本”为核心，强调道德教化，经历了一个继承、发展的历程，形成儒学体系，成为百家中的蔚然大宗</a:t>
            </a:r>
            <a:endParaRPr lang="zh-CN" altLang="en-US" sz="2400" dirty="0">
              <a:solidFill>
                <a:srgbClr val="FF3300"/>
              </a:solidFill>
              <a:latin typeface="黑体" panose="02010609060101010101" pitchFamily="49" charset="-122"/>
              <a:ea typeface="黑体" panose="02010609060101010101" pitchFamily="49" charset="-122"/>
            </a:endParaRPr>
          </a:p>
          <a:p>
            <a:pPr lvl="0" eaLnBrk="1" hangingPunct="1"/>
            <a:endParaRPr lang="zh-CN" altLang="en-US" sz="2400" dirty="0">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Rectangle 2"/>
          <p:cNvSpPr txBox="1">
            <a:spLocks noChangeArrowheads="1"/>
          </p:cNvSpPr>
          <p:nvPr/>
        </p:nvSpPr>
        <p:spPr bwMode="auto">
          <a:xfrm>
            <a:off x="214313" y="928688"/>
            <a:ext cx="8651875" cy="2830513"/>
          </a:xfrm>
          <a:prstGeom prst="rect">
            <a:avLst/>
          </a:prstGeom>
          <a:noFill/>
          <a:ln w="9525">
            <a:noFill/>
            <a:miter lim="800000"/>
          </a:ln>
        </p:spPr>
        <p:txBody>
          <a:bodyPr/>
          <a:lstStyle/>
          <a:p>
            <a:pPr marL="342900" marR="0" lvl="0" indent="-342900" algn="just" defTabSz="914400" rtl="0" eaLnBrk="0" fontAlgn="base" latinLnBrk="0" hangingPunct="0">
              <a:lnSpc>
                <a:spcPct val="100000"/>
              </a:lnSpc>
              <a:spcBef>
                <a:spcPct val="20000"/>
              </a:spcBef>
              <a:spcAft>
                <a:spcPct val="0"/>
              </a:spcAft>
              <a:buClr>
                <a:schemeClr val="hlink"/>
              </a:buClr>
              <a:buSzTx/>
              <a:buFont typeface="Wingdings" panose="05000000000000000000" pitchFamily="2" charset="2"/>
              <a:buChar char="u"/>
              <a:defRPr/>
            </a:pPr>
            <a:r>
              <a:rPr kumimoji="0" lang="zh-CN" altLang="en-US" sz="2800" b="1"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rPr>
              <a:t>如何看待孔子、孟子和荀子三人关于“人性论”的主张？</a:t>
            </a:r>
            <a:endParaRPr kumimoji="0" lang="zh-CN" altLang="en-US" sz="2800" b="1" i="0" u="none" strike="noStrike" kern="0" cap="none" spc="0" normalizeH="0" baseline="0" noProof="0" dirty="0">
              <a:ln>
                <a:noFill/>
              </a:ln>
              <a:solidFill>
                <a:schemeClr val="tx1"/>
              </a:solidFill>
              <a:effectLst/>
              <a:uLnTx/>
              <a:uFillTx/>
              <a:latin typeface="微软雅黑" panose="020B0503020204020204" pitchFamily="34" charset="-122"/>
              <a:ea typeface="微软雅黑" panose="020B0503020204020204" pitchFamily="34" charset="-122"/>
              <a:cs typeface="+mn-cs"/>
            </a:endParaRPr>
          </a:p>
          <a:p>
            <a:pPr marL="342900" marR="0" lvl="0" indent="-342900" algn="just" defTabSz="914400" rtl="0" eaLnBrk="0" fontAlgn="base" latinLnBrk="0" hangingPunct="0">
              <a:lnSpc>
                <a:spcPct val="100000"/>
              </a:lnSpc>
              <a:spcBef>
                <a:spcPct val="20000"/>
              </a:spcBef>
              <a:spcAft>
                <a:spcPct val="0"/>
              </a:spcAft>
              <a:buClr>
                <a:schemeClr val="hlink"/>
              </a:buClr>
              <a:buSzTx/>
              <a:buFont typeface="Arial" panose="020B0604020202020204" pitchFamily="34" charset="0"/>
              <a:buNone/>
              <a:defRPr/>
            </a:pPr>
            <a:r>
              <a:rPr kumimoji="0" lang="zh-CN" altLang="en-US" sz="2800" b="1" i="0" u="none" strike="noStrike" kern="0" cap="none" spc="0" normalizeH="0" baseline="0" noProof="0" dirty="0">
                <a:ln>
                  <a:noFill/>
                </a:ln>
                <a:solidFill>
                  <a:srgbClr val="0000FF"/>
                </a:solidFill>
                <a:effectLst/>
                <a:uLnTx/>
                <a:uFillTx/>
                <a:latin typeface="楷体" panose="02010609060101010101" pitchFamily="49" charset="-122"/>
                <a:ea typeface="楷体" panose="02010609060101010101" pitchFamily="49" charset="-122"/>
                <a:cs typeface="+mn-cs"/>
              </a:rPr>
              <a:t>提示：三种观点都有一定的局限性，都未能真正揭示人性的本质和内涵。人性从客观上说，是随着人的生存环境而变化的；从主观上说，是随着人生实践的发展而发展的；人有自然属性，还有社会属性。</a:t>
            </a:r>
            <a:endParaRPr kumimoji="0" lang="zh-CN" altLang="en-US" sz="2800" b="1" i="0" u="none" strike="noStrike" kern="0" cap="none" spc="0" normalizeH="0" baseline="0" noProof="0" dirty="0">
              <a:ln>
                <a:noFill/>
              </a:ln>
              <a:solidFill>
                <a:srgbClr val="0000FF"/>
              </a:solidFill>
              <a:effectLst/>
              <a:uLnTx/>
              <a:uFillTx/>
              <a:latin typeface="楷体" panose="02010609060101010101" pitchFamily="49" charset="-122"/>
              <a:ea typeface="楷体" panose="02010609060101010101" pitchFamily="49" charset="-122"/>
              <a:cs typeface="+mn-cs"/>
            </a:endParaRPr>
          </a:p>
        </p:txBody>
      </p:sp>
      <p:sp>
        <p:nvSpPr>
          <p:cNvPr id="3" name="矩形 2"/>
          <p:cNvSpPr/>
          <p:nvPr/>
        </p:nvSpPr>
        <p:spPr>
          <a:xfrm>
            <a:off x="285720" y="71414"/>
            <a:ext cx="2967480" cy="923330"/>
          </a:xfrm>
          <a:prstGeom prst="rect">
            <a:avLst/>
          </a:prstGeom>
          <a:noFill/>
        </p:spPr>
        <p:txBody>
          <a:bodyP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思维点拨</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
        <p:nvSpPr>
          <p:cNvPr id="174081" name="Rectangle 1"/>
          <p:cNvSpPr>
            <a:spLocks noChangeArrowheads="1"/>
          </p:cNvSpPr>
          <p:nvPr/>
        </p:nvSpPr>
        <p:spPr bwMode="auto">
          <a:xfrm>
            <a:off x="428625" y="3786188"/>
            <a:ext cx="8429625" cy="2246313"/>
          </a:xfrm>
          <a:prstGeom prst="rect">
            <a:avLst/>
          </a:prstGeom>
          <a:noFill/>
          <a:ln w="9525" cmpd="sng">
            <a:noFill/>
            <a:miter lim="800000"/>
          </a:ln>
          <a:effectLst/>
        </p:spPr>
        <p:txBody>
          <a:bodyPr anchor="ctr">
            <a:spAutoFit/>
          </a:bodyPr>
          <a:lstStyle/>
          <a:p>
            <a:pPr marL="0" marR="0" lvl="0" indent="266700" algn="l" defTabSz="914400" rtl="0" eaLnBrk="0" fontAlgn="base" latinLnBrk="0" hangingPunct="0">
              <a:lnSpc>
                <a:spcPct val="100000"/>
              </a:lnSpc>
              <a:spcBef>
                <a:spcPct val="0"/>
              </a:spcBef>
              <a:spcAft>
                <a:spcPct val="0"/>
              </a:spcAft>
              <a:buClrTx/>
              <a:buSzTx/>
              <a:buFont typeface="Arial" panose="020B0604020202020204" pitchFamily="34" charset="0"/>
              <a:buNone/>
              <a:tabLst>
                <a:tab pos="2628900" algn="l"/>
              </a:tabLst>
              <a:defRPr/>
            </a:pPr>
            <a:r>
              <a:rPr kumimoji="0" lang="en-US" altLang="zh-CN" sz="2800" b="1" i="0" u="none" strike="noStrike" kern="1200" cap="none" spc="0" normalizeH="0" baseline="0" noProof="0" dirty="0">
                <a:ln>
                  <a:noFill/>
                </a:ln>
                <a:solidFill>
                  <a:schemeClr val="tx1"/>
                </a:solidFill>
                <a:effectLst/>
                <a:uLnTx/>
                <a:uFillTx/>
                <a:latin typeface="+mn-ea"/>
                <a:ea typeface="+mn-ea"/>
                <a:cs typeface="+mn-cs"/>
              </a:rPr>
              <a:t>3.</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（201</a:t>
            </a:r>
            <a:r>
              <a:rPr kumimoji="0" lang="en-US" altLang="zh-CN" sz="2800" b="1" i="0" u="none" strike="noStrike" kern="1200" cap="none" spc="0" normalizeH="0" baseline="0" noProof="0" dirty="0">
                <a:ln>
                  <a:noFill/>
                </a:ln>
                <a:solidFill>
                  <a:schemeClr val="tx1"/>
                </a:solidFill>
                <a:effectLst/>
                <a:uLnTx/>
                <a:uFillTx/>
                <a:latin typeface="+mn-ea"/>
                <a:ea typeface="+mn-ea"/>
                <a:cs typeface="+mn-cs"/>
              </a:rPr>
              <a:t>4</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年新课标全国</a:t>
            </a:r>
            <a:r>
              <a:rPr kumimoji="0" lang="en-US" altLang="zh-CN" sz="2800" b="1" i="0" u="none" strike="noStrike" kern="1200" cap="none" spc="0" normalizeH="0" baseline="0" noProof="0" dirty="0">
                <a:ln>
                  <a:noFill/>
                </a:ln>
                <a:solidFill>
                  <a:schemeClr val="tx1"/>
                </a:solidFill>
                <a:effectLst/>
                <a:uLnTx/>
                <a:uFillTx/>
                <a:latin typeface="+mn-ea"/>
                <a:ea typeface="+mn-ea"/>
                <a:cs typeface="+mn-cs"/>
              </a:rPr>
              <a:t>Ⅰ</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卷</a:t>
            </a:r>
            <a:r>
              <a:rPr kumimoji="0" lang="en-US" altLang="zh-CN" sz="2800" b="1" i="0" u="none" strike="noStrike" kern="1200" cap="none" spc="0" normalizeH="0" baseline="0" noProof="0" dirty="0">
                <a:ln>
                  <a:noFill/>
                </a:ln>
                <a:solidFill>
                  <a:schemeClr val="tx1"/>
                </a:solidFill>
                <a:effectLst/>
                <a:uLnTx/>
                <a:uFillTx/>
                <a:latin typeface="+mn-ea"/>
                <a:ea typeface="+mn-ea"/>
                <a:cs typeface="+mn-cs"/>
              </a:rPr>
              <a:t>26</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题） </a:t>
            </a:r>
            <a:r>
              <a:rPr kumimoji="0" lang="zh-CN" altLang="en-US" sz="2800" b="1" i="0" u="none" strike="noStrike" kern="1200" cap="none" spc="0" normalizeH="0" baseline="0" noProof="0" dirty="0">
                <a:ln>
                  <a:noFill/>
                </a:ln>
                <a:solidFill>
                  <a:schemeClr val="tx1"/>
                </a:solidFill>
                <a:effectLst/>
                <a:uLnTx/>
                <a:uFillTx/>
                <a:latin typeface="+mn-ea"/>
                <a:ea typeface="+mn-ea"/>
                <a:cs typeface="Times New Roman" panose="02020603050405020304" pitchFamily="18" charset="0"/>
              </a:rPr>
              <a:t>人性是先秦以来一直讨论的问题。基于对人性的新认识，宋明理学家主张“存天理，灭人欲”，他们认为人性</a:t>
            </a:r>
            <a:endParaRPr kumimoji="0" lang="zh-CN" altLang="en-US" sz="2800" b="1" i="0" u="none" strike="noStrike" kern="1200" cap="none" spc="0" normalizeH="0" baseline="0" noProof="0" dirty="0">
              <a:ln>
                <a:noFill/>
              </a:ln>
              <a:solidFill>
                <a:schemeClr val="tx1"/>
              </a:solidFill>
              <a:effectLst/>
              <a:uLnTx/>
              <a:uFillTx/>
              <a:latin typeface="+mn-ea"/>
              <a:ea typeface="+mn-ea"/>
              <a:cs typeface="+mn-cs"/>
            </a:endParaRPr>
          </a:p>
          <a:p>
            <a:pPr marL="0" marR="0" lvl="0" indent="266700" algn="l" defTabSz="914400" rtl="0" eaLnBrk="0" fontAlgn="base" latinLnBrk="0" hangingPunct="0">
              <a:lnSpc>
                <a:spcPct val="100000"/>
              </a:lnSpc>
              <a:spcBef>
                <a:spcPct val="0"/>
              </a:spcBef>
              <a:spcAft>
                <a:spcPct val="0"/>
              </a:spcAft>
              <a:buClrTx/>
              <a:buSzTx/>
              <a:buFontTx/>
              <a:buNone/>
              <a:tabLst>
                <a:tab pos="2628900" algn="l"/>
              </a:tabLst>
              <a:defRPr/>
            </a:pPr>
            <a:r>
              <a:rPr kumimoji="0" lang="en-US" altLang="zh-CN" sz="2800" b="1" i="0" u="none" strike="noStrike" kern="1200" cap="none" spc="0" normalizeH="0" baseline="0" noProof="0" dirty="0">
                <a:ln>
                  <a:noFill/>
                </a:ln>
                <a:solidFill>
                  <a:schemeClr val="tx1"/>
                </a:solidFill>
                <a:effectLst/>
                <a:uLnTx/>
                <a:uFillTx/>
                <a:latin typeface="+mn-ea"/>
                <a:ea typeface="+mn-ea"/>
                <a:cs typeface="Times New Roman" panose="02020603050405020304" pitchFamily="18" charset="0"/>
              </a:rPr>
              <a:t>A</a:t>
            </a:r>
            <a:r>
              <a:rPr kumimoji="0" lang="zh-CN" altLang="en-US" sz="2800" b="1" i="0" u="none" strike="noStrike" kern="1200" cap="none" spc="0" normalizeH="0" baseline="0" noProof="0" dirty="0">
                <a:ln>
                  <a:noFill/>
                </a:ln>
                <a:solidFill>
                  <a:schemeClr val="tx1"/>
                </a:solidFill>
                <a:effectLst/>
                <a:uLnTx/>
                <a:uFillTx/>
                <a:latin typeface="+mn-ea"/>
                <a:ea typeface="+mn-ea"/>
                <a:cs typeface="Times New Roman" panose="02020603050405020304" pitchFamily="18" charset="0"/>
              </a:rPr>
              <a:t>．本质是善         </a:t>
            </a:r>
            <a:r>
              <a:rPr kumimoji="0" lang="en-US" altLang="zh-CN" sz="2800" b="1" i="0" u="none" strike="noStrike" kern="1200" cap="none" spc="0" normalizeH="0" baseline="0" noProof="0" dirty="0">
                <a:ln>
                  <a:noFill/>
                </a:ln>
                <a:solidFill>
                  <a:schemeClr val="tx1"/>
                </a:solidFill>
                <a:effectLst/>
                <a:uLnTx/>
                <a:uFillTx/>
                <a:latin typeface="+mn-ea"/>
                <a:ea typeface="+mn-ea"/>
                <a:cs typeface="Times New Roman" panose="02020603050405020304" pitchFamily="18" charset="0"/>
              </a:rPr>
              <a:t>B</a:t>
            </a:r>
            <a:r>
              <a:rPr kumimoji="0" lang="zh-CN" altLang="en-US" sz="2800" b="1" i="0" u="none" strike="noStrike" kern="1200" cap="none" spc="0" normalizeH="0" baseline="0" noProof="0" dirty="0">
                <a:ln>
                  <a:noFill/>
                </a:ln>
                <a:solidFill>
                  <a:schemeClr val="tx1"/>
                </a:solidFill>
                <a:effectLst/>
                <a:uLnTx/>
                <a:uFillTx/>
                <a:latin typeface="+mn-ea"/>
                <a:ea typeface="+mn-ea"/>
                <a:cs typeface="Times New Roman" panose="02020603050405020304" pitchFamily="18" charset="0"/>
              </a:rPr>
              <a:t>．本质为恶     	</a:t>
            </a:r>
            <a:endParaRPr kumimoji="0" lang="en-US" altLang="zh-CN" sz="2800" b="1" i="0" u="none" strike="noStrike" kern="1200" cap="none" spc="0" normalizeH="0" baseline="0" noProof="0" dirty="0">
              <a:ln>
                <a:noFill/>
              </a:ln>
              <a:solidFill>
                <a:schemeClr val="tx1"/>
              </a:solidFill>
              <a:effectLst/>
              <a:uLnTx/>
              <a:uFillTx/>
              <a:latin typeface="+mn-ea"/>
              <a:ea typeface="+mn-ea"/>
              <a:cs typeface="Times New Roman" panose="02020603050405020304" pitchFamily="18" charset="0"/>
            </a:endParaRPr>
          </a:p>
          <a:p>
            <a:pPr marL="0" marR="0" lvl="0" indent="266700" algn="l" defTabSz="914400" rtl="0" eaLnBrk="0" fontAlgn="base" latinLnBrk="0" hangingPunct="0">
              <a:lnSpc>
                <a:spcPct val="100000"/>
              </a:lnSpc>
              <a:spcBef>
                <a:spcPct val="0"/>
              </a:spcBef>
              <a:spcAft>
                <a:spcPct val="0"/>
              </a:spcAft>
              <a:buClrTx/>
              <a:buSzTx/>
              <a:buFontTx/>
              <a:buNone/>
              <a:tabLst>
                <a:tab pos="2628900" algn="l"/>
              </a:tabLst>
              <a:defRPr/>
            </a:pPr>
            <a:r>
              <a:rPr kumimoji="0" lang="en-US" altLang="zh-CN" sz="2800" b="1" i="0" u="none" strike="noStrike" kern="1200" cap="none" spc="0" normalizeH="0" baseline="0" noProof="0" dirty="0">
                <a:ln>
                  <a:noFill/>
                </a:ln>
                <a:solidFill>
                  <a:schemeClr val="tx1"/>
                </a:solidFill>
                <a:effectLst/>
                <a:uLnTx/>
                <a:uFillTx/>
                <a:latin typeface="+mn-ea"/>
                <a:ea typeface="+mn-ea"/>
                <a:cs typeface="Times New Roman" panose="02020603050405020304" pitchFamily="18" charset="0"/>
              </a:rPr>
              <a:t>C</a:t>
            </a:r>
            <a:r>
              <a:rPr kumimoji="0" lang="zh-CN" altLang="en-US" sz="2800" b="1" i="0" u="none" strike="noStrike" kern="1200" cap="none" spc="0" normalizeH="0" baseline="0" noProof="0" dirty="0">
                <a:ln>
                  <a:noFill/>
                </a:ln>
                <a:solidFill>
                  <a:schemeClr val="tx1"/>
                </a:solidFill>
                <a:effectLst/>
                <a:uLnTx/>
                <a:uFillTx/>
                <a:latin typeface="+mn-ea"/>
                <a:ea typeface="+mn-ea"/>
                <a:cs typeface="Times New Roman" panose="02020603050405020304" pitchFamily="18" charset="0"/>
              </a:rPr>
              <a:t>．非善非恶         </a:t>
            </a:r>
            <a:r>
              <a:rPr kumimoji="0" lang="en-US" altLang="zh-CN" sz="2800" b="1" i="0" u="none" strike="noStrike" kern="1200" cap="none" spc="0" normalizeH="0" baseline="0" noProof="0" dirty="0">
                <a:ln>
                  <a:noFill/>
                </a:ln>
                <a:solidFill>
                  <a:srgbClr val="000000"/>
                </a:solidFill>
                <a:effectLst/>
                <a:uLnTx/>
                <a:uFillTx/>
                <a:latin typeface="+mn-ea"/>
                <a:ea typeface="+mn-ea"/>
                <a:cs typeface="Times New Roman" panose="02020603050405020304" pitchFamily="18" charset="0"/>
              </a:rPr>
              <a:t>D</a:t>
            </a:r>
            <a:r>
              <a:rPr kumimoji="0" lang="zh-CN" altLang="en-US" sz="2800" b="1" i="0" u="none" strike="noStrike" kern="1200" cap="none" spc="0" normalizeH="0" baseline="0" noProof="0" dirty="0">
                <a:ln>
                  <a:noFill/>
                </a:ln>
                <a:solidFill>
                  <a:srgbClr val="000000"/>
                </a:solidFill>
                <a:effectLst/>
                <a:uLnTx/>
                <a:uFillTx/>
                <a:latin typeface="+mn-ea"/>
                <a:ea typeface="+mn-ea"/>
                <a:cs typeface="Times New Roman" panose="02020603050405020304" pitchFamily="18" charset="0"/>
              </a:rPr>
              <a:t>．本善习远</a:t>
            </a:r>
            <a:endParaRPr kumimoji="0" lang="zh-CN" altLang="en-US" sz="2800" b="1" i="0" u="none" strike="noStrike" kern="1200" cap="none" spc="0" normalizeH="0" baseline="0" noProof="0" dirty="0">
              <a:ln>
                <a:noFill/>
              </a:ln>
              <a:solidFill>
                <a:srgbClr val="000000"/>
              </a:solidFill>
              <a:effectLst/>
              <a:uLnTx/>
              <a:uFillTx/>
              <a:latin typeface="+mn-ea"/>
              <a:ea typeface="+mn-ea"/>
              <a:cs typeface="+mn-cs"/>
            </a:endParaRPr>
          </a:p>
        </p:txBody>
      </p:sp>
      <p:sp>
        <p:nvSpPr>
          <p:cNvPr id="5" name="Rectangle 6"/>
          <p:cNvSpPr>
            <a:spLocks noChangeArrowheads="1"/>
          </p:cNvSpPr>
          <p:nvPr/>
        </p:nvSpPr>
        <p:spPr bwMode="auto">
          <a:xfrm>
            <a:off x="7215188" y="5143500"/>
            <a:ext cx="788988" cy="1098550"/>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D</a:t>
            </a:r>
            <a:endParaRPr kumimoji="0" lang="zh-CN" altLang="en-US"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xEl>
                                              <p:charRg st="26" end="116"/>
                                            </p:txEl>
                                          </p:spTgt>
                                        </p:tgtEl>
                                        <p:attrNameLst>
                                          <p:attrName>style.visibility</p:attrName>
                                        </p:attrNameLst>
                                      </p:cBhvr>
                                      <p:to>
                                        <p:strVal val="visible"/>
                                      </p:to>
                                    </p:set>
                                    <p:animEffect transition="in" filter="box(in)">
                                      <p:cBhvr>
                                        <p:cTn id="7" dur="500"/>
                                        <p:tgtEl>
                                          <p:spTgt spid="2">
                                            <p:txEl>
                                              <p:charRg st="26" end="116"/>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081"/>
                                        </p:tgtEl>
                                        <p:attrNameLst>
                                          <p:attrName>style.visibility</p:attrName>
                                        </p:attrNameLst>
                                      </p:cBhvr>
                                      <p:to>
                                        <p:strVal val="visible"/>
                                      </p:to>
                                    </p:set>
                                    <p:animEffect transition="in" filter="blinds(horizontal)">
                                      <p:cBhvr>
                                        <p:cTn id="12" dur="500"/>
                                        <p:tgtEl>
                                          <p:spTgt spid="174081"/>
                                        </p:tgtEl>
                                      </p:cBhvr>
                                    </p:animEffect>
                                  </p:childTnLst>
                                </p:cTn>
                              </p:par>
                            </p:childTnLst>
                          </p:cTn>
                        </p:par>
                      </p:childTnLst>
                    </p:cTn>
                  </p:par>
                  <p:par>
                    <p:cTn id="13" fill="hold">
                      <p:stCondLst>
                        <p:cond delay="indefinite"/>
                      </p:stCondLst>
                      <p:childTnLst>
                        <p:par>
                          <p:cTn id="14" fill="hold">
                            <p:stCondLst>
                              <p:cond delay="0"/>
                            </p:stCondLst>
                            <p:childTnLst>
                              <p:par>
                                <p:cTn id="15" presetID="49" presetClass="entr" presetSubtype="0" decel="10000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000000"/>
                                          </p:val>
                                        </p:tav>
                                        <p:tav tm="100000">
                                          <p:val>
                                            <p:strVal val="#ppt_w"/>
                                          </p:val>
                                        </p:tav>
                                      </p:tavLst>
                                    </p:anim>
                                    <p:anim calcmode="lin" valueType="num">
                                      <p:cBhvr>
                                        <p:cTn id="18" dur="500" fill="hold"/>
                                        <p:tgtEl>
                                          <p:spTgt spid="5"/>
                                        </p:tgtEl>
                                        <p:attrNameLst>
                                          <p:attrName>ppt_h</p:attrName>
                                        </p:attrNameLst>
                                      </p:cBhvr>
                                      <p:tavLst>
                                        <p:tav tm="0">
                                          <p:val>
                                            <p:fltVal val="0.000000"/>
                                          </p:val>
                                        </p:tav>
                                        <p:tav tm="100000">
                                          <p:val>
                                            <p:strVal val="#ppt_h"/>
                                          </p:val>
                                        </p:tav>
                                      </p:tavLst>
                                    </p:anim>
                                    <p:anim calcmode="lin" valueType="num">
                                      <p:cBhvr>
                                        <p:cTn id="19" dur="500" fill="hold"/>
                                        <p:tgtEl>
                                          <p:spTgt spid="5"/>
                                        </p:tgtEl>
                                        <p:attrNameLst>
                                          <p:attrName>style.rotation</p:attrName>
                                        </p:attrNameLst>
                                      </p:cBhvr>
                                      <p:tavLst>
                                        <p:tav tm="0">
                                          <p:val>
                                            <p:fltVal val="360.000000"/>
                                          </p:val>
                                        </p:tav>
                                        <p:tav tm="100000">
                                          <p:val>
                                            <p:fltVal val="0.000000"/>
                                          </p:val>
                                        </p:tav>
                                      </p:tavLst>
                                    </p:anim>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1"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1" name="TextBox 5"/>
          <p:cNvSpPr txBox="1"/>
          <p:nvPr/>
        </p:nvSpPr>
        <p:spPr>
          <a:xfrm>
            <a:off x="428625" y="608013"/>
            <a:ext cx="8215313" cy="3786187"/>
          </a:xfrm>
          <a:prstGeom prst="rect">
            <a:avLst/>
          </a:prstGeom>
          <a:noFill/>
          <a:ln w="9525">
            <a:noFill/>
          </a:ln>
        </p:spPr>
        <p:txBody>
          <a:bodyPr>
            <a:spAutoFit/>
          </a:bodyPr>
          <a:p>
            <a:pPr lvl="0" eaLnBrk="1" hangingPunct="1"/>
            <a:r>
              <a:rPr lang="en-US" altLang="zh-CN" sz="2400" b="1">
                <a:latin typeface="Arial" panose="020B0604020202020204" pitchFamily="34" charset="0"/>
                <a:ea typeface="宋体" panose="02010600030101010101" pitchFamily="2" charset="-122"/>
              </a:rPr>
              <a:t>4</a:t>
            </a:r>
            <a:r>
              <a:rPr lang="zh-CN" altLang="en-US" sz="2400" b="1" dirty="0">
                <a:latin typeface="Arial" panose="020B0604020202020204" pitchFamily="34" charset="0"/>
                <a:ea typeface="宋体" panose="02010600030101010101" pitchFamily="2" charset="-122"/>
              </a:rPr>
              <a:t>、结合材料分析先秦儒学特点</a:t>
            </a:r>
            <a:endParaRPr lang="zh-CN" altLang="en-US" sz="2400" dirty="0">
              <a:latin typeface="Arial" panose="020B0604020202020204" pitchFamily="34" charset="0"/>
              <a:ea typeface="宋体" panose="02010600030101010101" pitchFamily="2" charset="-122"/>
            </a:endParaRPr>
          </a:p>
          <a:p>
            <a:pPr lvl="0" eaLnBrk="1" hangingPunct="1"/>
            <a:r>
              <a:rPr lang="zh-CN" altLang="en-US" sz="2400" b="1" dirty="0">
                <a:latin typeface="楷体" panose="02010609060101010101" pitchFamily="49" charset="-122"/>
                <a:ea typeface="楷体" panose="02010609060101010101" pitchFamily="49" charset="-122"/>
              </a:rPr>
              <a:t>材料　在早期儒家经典中，民本思想有较多的体现。</a:t>
            </a:r>
            <a:r>
              <a:rPr lang="en-US" altLang="zh-CN"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尚书</a:t>
            </a:r>
            <a:r>
              <a:rPr lang="en-US" altLang="zh-CN"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中说：</a:t>
            </a:r>
            <a:r>
              <a:rPr lang="en-US" altLang="x-none"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民惟邦本，本固邦宁。</a:t>
            </a:r>
            <a:r>
              <a:rPr lang="en-US" altLang="x-none"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孔子主张</a:t>
            </a:r>
            <a:r>
              <a:rPr lang="en-US" altLang="x-none"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因民之所利而利之</a:t>
            </a:r>
            <a:r>
              <a:rPr lang="en-US" altLang="x-none"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。孟子认为民贵君轻，又称：</a:t>
            </a:r>
            <a:r>
              <a:rPr lang="en-US" altLang="x-none"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左右皆曰贤，未可也；诸大夫皆曰贤，未可也；国人皆曰贤，然后察之。见贤焉，然后用之。</a:t>
            </a:r>
            <a:r>
              <a:rPr lang="en-US" altLang="x-none" sz="2400" b="1">
                <a:latin typeface="楷体" panose="02010609060101010101" pitchFamily="49" charset="-122"/>
                <a:ea typeface="楷体" panose="02010609060101010101" pitchFamily="49" charset="-122"/>
              </a:rPr>
              <a:t>”</a:t>
            </a:r>
            <a:r>
              <a:rPr lang="en-US" altLang="zh-CN"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荀子</a:t>
            </a:r>
            <a:r>
              <a:rPr lang="en-US" altLang="zh-CN"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中说：</a:t>
            </a:r>
            <a:r>
              <a:rPr lang="en-US" altLang="x-none"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君者，舟也；庶人者，水也。水则载舟，水则覆舟。</a:t>
            </a:r>
            <a:r>
              <a:rPr lang="en-US" altLang="x-none" sz="2400" b="1">
                <a:latin typeface="楷体" panose="02010609060101010101" pitchFamily="49" charset="-122"/>
                <a:ea typeface="楷体" panose="02010609060101010101" pitchFamily="49" charset="-122"/>
              </a:rPr>
              <a:t>”</a:t>
            </a:r>
            <a:endParaRPr lang="zh-CN" altLang="en-US" sz="2400" b="1" dirty="0">
              <a:latin typeface="楷体" panose="02010609060101010101" pitchFamily="49" charset="-122"/>
              <a:ea typeface="楷体" panose="02010609060101010101" pitchFamily="49" charset="-122"/>
            </a:endParaRPr>
          </a:p>
          <a:p>
            <a:pPr lvl="0" eaLnBrk="1" hangingPunct="1"/>
            <a:r>
              <a:rPr lang="en-US" altLang="zh-CN" sz="2400" b="1">
                <a:solidFill>
                  <a:srgbClr val="0000FF"/>
                </a:solidFill>
                <a:latin typeface="华文中宋" panose="02010600040101010101" pitchFamily="2" charset="-122"/>
                <a:ea typeface="华文中宋" panose="02010600040101010101" pitchFamily="2" charset="-122"/>
              </a:rPr>
              <a:t>(1)</a:t>
            </a:r>
            <a:r>
              <a:rPr lang="zh-CN" altLang="en-US" sz="2400" b="1" dirty="0">
                <a:solidFill>
                  <a:srgbClr val="0000FF"/>
                </a:solidFill>
                <a:latin typeface="华文中宋" panose="02010600040101010101" pitchFamily="2" charset="-122"/>
                <a:ea typeface="华文中宋" panose="02010600040101010101" pitchFamily="2" charset="-122"/>
              </a:rPr>
              <a:t>根据材料并结合所学知识，概括指出先秦儒家民本思想的主要内涵及实质，其理想的政治模式是什么。</a:t>
            </a:r>
            <a:endParaRPr lang="zh-CN" altLang="en-US" sz="2400" b="1" dirty="0">
              <a:solidFill>
                <a:srgbClr val="0000FF"/>
              </a:solidFill>
              <a:latin typeface="华文中宋" panose="02010600040101010101" pitchFamily="2" charset="-122"/>
              <a:ea typeface="华文中宋" panose="02010600040101010101" pitchFamily="2" charset="-122"/>
            </a:endParaRPr>
          </a:p>
          <a:p>
            <a:pPr lvl="0" eaLnBrk="1" hangingPunct="1"/>
            <a:r>
              <a:rPr lang="en-US" altLang="zh-CN" sz="2400">
                <a:latin typeface="Arial" panose="020B0604020202020204" pitchFamily="34" charset="0"/>
                <a:ea typeface="宋体" panose="02010600030101010101" pitchFamily="2" charset="-122"/>
              </a:rPr>
              <a:t> </a:t>
            </a:r>
            <a:endParaRPr lang="zh-CN" altLang="en-US" sz="2400" dirty="0">
              <a:latin typeface="Arial" panose="020B0604020202020204" pitchFamily="34" charset="0"/>
              <a:ea typeface="宋体" panose="02010600030101010101" pitchFamily="2" charset="-122"/>
            </a:endParaRPr>
          </a:p>
        </p:txBody>
      </p:sp>
      <p:sp>
        <p:nvSpPr>
          <p:cNvPr id="7" name="TextBox 6"/>
          <p:cNvSpPr txBox="1"/>
          <p:nvPr/>
        </p:nvSpPr>
        <p:spPr>
          <a:xfrm>
            <a:off x="428625" y="3965575"/>
            <a:ext cx="8358188" cy="2647950"/>
          </a:xfrm>
          <a:prstGeom prst="rect">
            <a:avLst/>
          </a:prstGeom>
          <a:noFill/>
        </p:spPr>
        <p:txBody>
          <a:bodyPr>
            <a:spAutoFit/>
          </a:bodyPr>
          <a:p>
            <a:pPr lvl="0" eaLnBrk="1" hangingPunct="1"/>
            <a:r>
              <a:rPr lang="zh-CN" altLang="en-US" sz="2400" b="1" dirty="0">
                <a:latin typeface="黑体" panose="02010609060101010101" pitchFamily="49" charset="-122"/>
                <a:ea typeface="黑体" panose="02010609060101010101" pitchFamily="49" charset="-122"/>
              </a:rPr>
              <a:t>答案：主要内涵：强调君民相互依存；君主应重视民意，顺应民心。</a:t>
            </a:r>
            <a:endParaRPr lang="zh-CN" altLang="en-US" sz="2400" b="1" dirty="0">
              <a:latin typeface="黑体" panose="02010609060101010101" pitchFamily="49" charset="-122"/>
              <a:ea typeface="黑体" panose="02010609060101010101" pitchFamily="49" charset="-122"/>
            </a:endParaRPr>
          </a:p>
          <a:p>
            <a:pPr lvl="0" eaLnBrk="1" hangingPunct="1"/>
            <a:r>
              <a:rPr lang="en-US" altLang="zh-CN" sz="2400" b="1">
                <a:latin typeface="黑体" panose="02010609060101010101" pitchFamily="49" charset="-122"/>
                <a:ea typeface="黑体" panose="02010609060101010101" pitchFamily="49" charset="-122"/>
              </a:rPr>
              <a:t>    </a:t>
            </a:r>
            <a:r>
              <a:rPr lang="zh-CN" altLang="en-US" sz="2400" b="1" dirty="0">
                <a:latin typeface="黑体" panose="02010609060101010101" pitchFamily="49" charset="-122"/>
                <a:ea typeface="黑体" panose="02010609060101010101" pitchFamily="49" charset="-122"/>
              </a:rPr>
              <a:t>实质：古代儒家思想中的</a:t>
            </a:r>
            <a:r>
              <a:rPr lang="en-US" altLang="x-none"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民本</a:t>
            </a:r>
            <a:r>
              <a:rPr lang="en-US" altLang="x-none"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思想是以维护</a:t>
            </a:r>
            <a:r>
              <a:rPr lang="en-US" altLang="x-none"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君</a:t>
            </a:r>
            <a:r>
              <a:rPr lang="en-US" altLang="x-none"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为中心的，并不是以维护人民利益为出发点的，是一种维护统治的策略。</a:t>
            </a:r>
            <a:endParaRPr lang="zh-CN" altLang="en-US" sz="2400" b="1" dirty="0">
              <a:latin typeface="黑体" panose="02010609060101010101" pitchFamily="49" charset="-122"/>
              <a:ea typeface="黑体" panose="02010609060101010101" pitchFamily="49" charset="-122"/>
            </a:endParaRPr>
          </a:p>
          <a:p>
            <a:pPr lvl="0" eaLnBrk="1" hangingPunct="1"/>
            <a:r>
              <a:rPr lang="en-US" altLang="x-none" sz="2400" b="1">
                <a:latin typeface="黑体" panose="02010609060101010101" pitchFamily="49" charset="-122"/>
                <a:ea typeface="黑体" panose="02010609060101010101" pitchFamily="49" charset="-122"/>
              </a:rPr>
              <a:t>    </a:t>
            </a:r>
            <a:r>
              <a:rPr lang="zh-CN" altLang="en-US" sz="2400" b="1" dirty="0">
                <a:latin typeface="黑体" panose="02010609060101010101" pitchFamily="49" charset="-122"/>
                <a:ea typeface="黑体" panose="02010609060101010101" pitchFamily="49" charset="-122"/>
              </a:rPr>
              <a:t>理想的政治：君主用贤人，行仁政。</a:t>
            </a:r>
            <a:endParaRPr lang="zh-CN" altLang="en-US" sz="2400" b="1" dirty="0">
              <a:latin typeface="黑体" panose="02010609060101010101" pitchFamily="49" charset="-122"/>
              <a:ea typeface="黑体" panose="02010609060101010101" pitchFamily="49" charset="-122"/>
            </a:endParaRPr>
          </a:p>
          <a:p>
            <a:pPr lvl="0" eaLnBrk="1" hangingPunct="1"/>
            <a:endParaRPr lang="zh-CN" altLang="en-US" sz="2400" b="1" dirty="0">
              <a:latin typeface="黑体" panose="02010609060101010101" pitchFamily="49" charset="-122"/>
              <a:ea typeface="黑体" panose="02010609060101010101" pitchFamily="49" charset="-122"/>
            </a:endParaRPr>
          </a:p>
        </p:txBody>
      </p:sp>
      <p:sp>
        <p:nvSpPr>
          <p:cNvPr id="2054" name="Rectangle 4"/>
          <p:cNvSpPr/>
          <p:nvPr/>
        </p:nvSpPr>
        <p:spPr>
          <a:xfrm>
            <a:off x="3014663" y="44450"/>
            <a:ext cx="5518150" cy="519113"/>
          </a:xfrm>
          <a:prstGeom prst="rect">
            <a:avLst/>
          </a:prstGeom>
          <a:noFill/>
          <a:ln w="9525">
            <a:noFill/>
          </a:ln>
        </p:spPr>
        <p:txBody>
          <a:bodyPr wrap="none">
            <a:spAutoFit/>
          </a:bodyPr>
          <a:p>
            <a:pPr lvl="0" eaLnBrk="1" hangingPunct="1"/>
            <a:r>
              <a:rPr lang="zh-CN" altLang="en-US" sz="2800" dirty="0">
                <a:solidFill>
                  <a:srgbClr val="0000FF"/>
                </a:solidFill>
                <a:latin typeface="微软雅黑" panose="020B0503020204020204" pitchFamily="34" charset="-122"/>
                <a:ea typeface="微软雅黑" panose="020B0503020204020204" pitchFamily="34" charset="-122"/>
              </a:rPr>
              <a:t>如何认识先秦时期儒家的民本思想</a:t>
            </a:r>
            <a:endParaRPr lang="zh-CN" altLang="en-US" sz="2800" dirty="0">
              <a:solidFill>
                <a:srgbClr val="0000FF"/>
              </a:solidFill>
              <a:latin typeface="微软雅黑" panose="020B0503020204020204" pitchFamily="34" charset="-122"/>
              <a:ea typeface="微软雅黑" panose="020B0503020204020204" pitchFamily="34" charset="-122"/>
            </a:endParaRPr>
          </a:p>
        </p:txBody>
      </p:sp>
      <p:sp>
        <p:nvSpPr>
          <p:cNvPr id="5" name="矩形 4"/>
          <p:cNvSpPr/>
          <p:nvPr/>
        </p:nvSpPr>
        <p:spPr>
          <a:xfrm>
            <a:off x="11081" y="-34949"/>
            <a:ext cx="2967479" cy="923330"/>
          </a:xfrm>
          <a:prstGeom prst="rect">
            <a:avLst/>
          </a:prstGeom>
          <a:noFill/>
        </p:spPr>
        <p:txBody>
          <a:bodyP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思维点拨</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357158" y="-24"/>
            <a:ext cx="2967480" cy="923330"/>
          </a:xfrm>
          <a:prstGeom prst="rect">
            <a:avLst/>
          </a:prstGeom>
          <a:noFill/>
        </p:spPr>
        <p:txBody>
          <a:bodyP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思维点拨</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
        <p:nvSpPr>
          <p:cNvPr id="117763" name="Rectangle 4"/>
          <p:cNvSpPr/>
          <p:nvPr/>
        </p:nvSpPr>
        <p:spPr>
          <a:xfrm>
            <a:off x="1643063" y="1285875"/>
            <a:ext cx="6143625" cy="519113"/>
          </a:xfrm>
          <a:prstGeom prst="rect">
            <a:avLst/>
          </a:prstGeom>
          <a:noFill/>
          <a:ln w="9525">
            <a:noFill/>
          </a:ln>
        </p:spPr>
        <p:txBody>
          <a:bodyPr>
            <a:spAutoFit/>
          </a:bodyPr>
          <a:p>
            <a:pPr lvl="0" eaLnBrk="1" hangingPunct="1"/>
            <a:r>
              <a:rPr lang="zh-CN" altLang="en-US" sz="2800" b="1" dirty="0">
                <a:solidFill>
                  <a:srgbClr val="0000FF"/>
                </a:solidFill>
                <a:latin typeface="黑体" panose="02010609060101010101" pitchFamily="49" charset="-122"/>
                <a:ea typeface="黑体" panose="02010609060101010101" pitchFamily="49" charset="-122"/>
              </a:rPr>
              <a:t>先秦时期儒家的民本思想形成的原因</a:t>
            </a:r>
            <a:endParaRPr lang="zh-CN" altLang="en-US" sz="2800" b="1" dirty="0">
              <a:solidFill>
                <a:srgbClr val="0000FF"/>
              </a:solidFill>
              <a:latin typeface="黑体" panose="02010609060101010101" pitchFamily="49" charset="-122"/>
              <a:ea typeface="黑体" panose="02010609060101010101" pitchFamily="49" charset="-122"/>
            </a:endParaRPr>
          </a:p>
        </p:txBody>
      </p:sp>
      <p:sp>
        <p:nvSpPr>
          <p:cNvPr id="6" name="TextBox 5"/>
          <p:cNvSpPr txBox="1"/>
          <p:nvPr/>
        </p:nvSpPr>
        <p:spPr>
          <a:xfrm>
            <a:off x="428625" y="1928813"/>
            <a:ext cx="8215313" cy="2654300"/>
          </a:xfrm>
          <a:prstGeom prst="rect">
            <a:avLst/>
          </a:prstGeom>
          <a:noFill/>
          <a:ln w="9525">
            <a:noFill/>
          </a:ln>
        </p:spPr>
        <p:txBody>
          <a:bodyPr>
            <a:spAutoFit/>
          </a:bodyPr>
          <a:p>
            <a:pPr lvl="0" eaLnBrk="1" hangingPunct="1"/>
            <a:r>
              <a:rPr lang="en-US" altLang="zh-CN" sz="2800" b="1">
                <a:latin typeface="黑体" panose="02010609060101010101" pitchFamily="49" charset="-122"/>
                <a:ea typeface="黑体" panose="02010609060101010101" pitchFamily="49" charset="-122"/>
              </a:rPr>
              <a:t>1.</a:t>
            </a:r>
            <a:r>
              <a:rPr lang="zh-CN" altLang="en-US" sz="2800" b="1" dirty="0">
                <a:latin typeface="黑体" panose="02010609060101010101" pitchFamily="49" charset="-122"/>
                <a:ea typeface="黑体" panose="02010609060101010101" pitchFamily="49" charset="-122"/>
              </a:rPr>
              <a:t>奴隶制瓦解，封建制形成，劳动者的社会经济政治地位得到提高；</a:t>
            </a:r>
            <a:endParaRPr lang="en-US" altLang="zh-CN" sz="2800" b="1">
              <a:latin typeface="黑体" panose="02010609060101010101" pitchFamily="49" charset="-122"/>
              <a:ea typeface="黑体" panose="02010609060101010101" pitchFamily="49" charset="-122"/>
            </a:endParaRPr>
          </a:p>
          <a:p>
            <a:pPr lvl="0" eaLnBrk="1" hangingPunct="1"/>
            <a:r>
              <a:rPr lang="en-US" altLang="zh-CN" sz="2800" b="1">
                <a:latin typeface="黑体" panose="02010609060101010101" pitchFamily="49" charset="-122"/>
                <a:ea typeface="黑体" panose="02010609060101010101" pitchFamily="49" charset="-122"/>
              </a:rPr>
              <a:t>2.</a:t>
            </a:r>
            <a:r>
              <a:rPr lang="zh-CN" altLang="en-US" sz="2800" b="1" dirty="0">
                <a:latin typeface="黑体" panose="02010609060101010101" pitchFamily="49" charset="-122"/>
                <a:ea typeface="黑体" panose="02010609060101010101" pitchFamily="49" charset="-122"/>
              </a:rPr>
              <a:t>对夏商周诸王朝兴亡的历史经验和教训的总结和思考；</a:t>
            </a:r>
            <a:endParaRPr lang="en-US" altLang="zh-CN" sz="2800" b="1">
              <a:latin typeface="黑体" panose="02010609060101010101" pitchFamily="49" charset="-122"/>
              <a:ea typeface="黑体" panose="02010609060101010101" pitchFamily="49" charset="-122"/>
            </a:endParaRPr>
          </a:p>
          <a:p>
            <a:pPr lvl="0" eaLnBrk="1" hangingPunct="1"/>
            <a:r>
              <a:rPr lang="en-US" altLang="zh-CN" sz="2800" b="1">
                <a:latin typeface="黑体" panose="02010609060101010101" pitchFamily="49" charset="-122"/>
                <a:ea typeface="黑体" panose="02010609060101010101" pitchFamily="49" charset="-122"/>
              </a:rPr>
              <a:t>3.</a:t>
            </a:r>
            <a:r>
              <a:rPr lang="zh-CN" altLang="en-US" sz="2800" b="1" dirty="0">
                <a:latin typeface="黑体" panose="02010609060101010101" pitchFamily="49" charset="-122"/>
                <a:ea typeface="黑体" panose="02010609060101010101" pitchFamily="49" charset="-122"/>
              </a:rPr>
              <a:t>春秋战国时期的知识分子，在对现实生活动荡、人民苦难的忧思中，寻求拯救社会、拯救民众之路。</a:t>
            </a:r>
            <a:endParaRPr lang="zh-CN" altLang="en-US" sz="2800" b="1" dirty="0">
              <a:latin typeface="黑体" panose="02010609060101010101" pitchFamily="49" charset="-122"/>
              <a:ea typeface="黑体" panose="02010609060101010101" pitchFamily="49" charset="-122"/>
            </a:endParaRPr>
          </a:p>
        </p:txBody>
      </p:sp>
      <p:sp>
        <p:nvSpPr>
          <p:cNvPr id="8" name="Rectangle 5"/>
          <p:cNvSpPr/>
          <p:nvPr/>
        </p:nvSpPr>
        <p:spPr>
          <a:xfrm>
            <a:off x="0" y="4913313"/>
            <a:ext cx="9144000" cy="1373187"/>
          </a:xfrm>
          <a:prstGeom prst="rect">
            <a:avLst/>
          </a:prstGeom>
          <a:solidFill>
            <a:srgbClr val="FFFF00"/>
          </a:solidFill>
          <a:ln w="9525">
            <a:noFill/>
          </a:ln>
        </p:spPr>
        <p:txBody>
          <a:bodyPr anchor="ctr">
            <a:spAutoFit/>
          </a:bodyPr>
          <a:p>
            <a:pPr lvl="0" eaLnBrk="1" hangingPunct="1"/>
            <a:r>
              <a:rPr lang="zh-CN" altLang="en-US" sz="2800" b="1" dirty="0">
                <a:latin typeface="黑体" panose="02010609060101010101" pitchFamily="49" charset="-122"/>
                <a:ea typeface="黑体" panose="02010609060101010101" pitchFamily="49" charset="-122"/>
              </a:rPr>
              <a:t>中国古代的“民本”思想与西方人本主义观念、法家的“法治”与法国启蒙思想家的法治思想有本质区别：</a:t>
            </a:r>
            <a:endParaRPr lang="zh-CN" altLang="en-US" sz="2800" b="1" dirty="0">
              <a:latin typeface="黑体" panose="02010609060101010101" pitchFamily="49" charset="-122"/>
              <a:ea typeface="黑体" panose="02010609060101010101" pitchFamily="49" charset="-122"/>
            </a:endParaRPr>
          </a:p>
          <a:p>
            <a:pPr lvl="0" eaLnBrk="1" hangingPunct="1"/>
            <a:r>
              <a:rPr lang="zh-CN" altLang="en-US" sz="2800" b="1" dirty="0">
                <a:latin typeface="黑体" panose="02010609060101010101" pitchFamily="49" charset="-122"/>
                <a:ea typeface="黑体" panose="02010609060101010101" pitchFamily="49" charset="-122"/>
              </a:rPr>
              <a:t>                   </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9" name="Rectangle 7"/>
          <p:cNvSpPr/>
          <p:nvPr/>
        </p:nvSpPr>
        <p:spPr>
          <a:xfrm>
            <a:off x="1757363" y="5767388"/>
            <a:ext cx="4508500" cy="519112"/>
          </a:xfrm>
          <a:prstGeom prst="rect">
            <a:avLst/>
          </a:prstGeom>
          <a:noFill/>
          <a:ln w="9525">
            <a:noFill/>
          </a:ln>
        </p:spPr>
        <p:txBody>
          <a:bodyPr>
            <a:spAutoFit/>
          </a:bodyPr>
          <a:p>
            <a:pPr lvl="0" eaLnBrk="1" hangingPunct="1"/>
            <a:r>
              <a:rPr lang="zh-CN" altLang="en-US" sz="2800" b="1" dirty="0">
                <a:solidFill>
                  <a:srgbClr val="FF0000"/>
                </a:solidFill>
                <a:latin typeface="黑体" panose="02010609060101010101" pitchFamily="49" charset="-122"/>
                <a:ea typeface="黑体" panose="02010609060101010101" pitchFamily="49" charset="-122"/>
              </a:rPr>
              <a:t>恩赐与自主、专制与民主。</a:t>
            </a:r>
            <a:endParaRPr lang="zh-CN" altLang="en-US" sz="28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42" name="Rectangle 3"/>
          <p:cNvSpPr>
            <a:spLocks noGrp="1"/>
          </p:cNvSpPr>
          <p:nvPr>
            <p:ph type="body"/>
          </p:nvPr>
        </p:nvSpPr>
        <p:spPr>
          <a:xfrm>
            <a:off x="280988" y="715963"/>
            <a:ext cx="8648700" cy="1712912"/>
          </a:xfrm>
        </p:spPr>
        <p:txBody>
          <a:bodyPr vert="horz" wrap="square" lIns="91440" tIns="45720" rIns="91440" bIns="45720" anchor="t"/>
          <a:p>
            <a:pPr lvl="0">
              <a:lnSpc>
                <a:spcPct val="80000"/>
              </a:lnSpc>
              <a:buNone/>
            </a:pPr>
            <a:r>
              <a:rPr lang="en-US" altLang="zh-CN" sz="2800" b="1">
                <a:solidFill>
                  <a:srgbClr val="0033CC"/>
                </a:solidFill>
                <a:latin typeface="黑体" panose="02010609060101010101" pitchFamily="49" charset="-122"/>
                <a:ea typeface="黑体" panose="02010609060101010101" pitchFamily="49" charset="-122"/>
              </a:rPr>
              <a:t>4</a:t>
            </a:r>
            <a:r>
              <a:rPr lang="zh-CN" altLang="en-US" sz="2800" b="1" dirty="0">
                <a:solidFill>
                  <a:srgbClr val="0033CC"/>
                </a:solidFill>
                <a:latin typeface="黑体" panose="02010609060101010101" pitchFamily="49" charset="-122"/>
                <a:ea typeface="黑体" panose="02010609060101010101" pitchFamily="49" charset="-122"/>
              </a:rPr>
              <a:t>）老子主张（道</a:t>
            </a:r>
            <a:r>
              <a:rPr lang="en-US" altLang="zh-CN" sz="2800" b="1">
                <a:solidFill>
                  <a:srgbClr val="0033CC"/>
                </a:solidFill>
                <a:latin typeface="黑体" panose="02010609060101010101" pitchFamily="49" charset="-122"/>
                <a:ea typeface="黑体" panose="02010609060101010101" pitchFamily="49" charset="-122"/>
              </a:rPr>
              <a:t>.</a:t>
            </a:r>
            <a:r>
              <a:rPr lang="zh-CN" altLang="en-US" sz="2800" b="1" dirty="0">
                <a:solidFill>
                  <a:srgbClr val="0033CC"/>
                </a:solidFill>
                <a:latin typeface="黑体" panose="02010609060101010101" pitchFamily="49" charset="-122"/>
                <a:ea typeface="黑体" panose="02010609060101010101" pitchFamily="49" charset="-122"/>
              </a:rPr>
              <a:t>春秋）</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lnSpc>
                <a:spcPct val="80000"/>
              </a:lnSpc>
              <a:buNone/>
            </a:pPr>
            <a:r>
              <a:rPr lang="en-US" altLang="zh-CN" sz="2800" b="1">
                <a:solidFill>
                  <a:srgbClr val="FF0000"/>
                </a:solidFill>
                <a:latin typeface="黑体" panose="02010609060101010101" pitchFamily="49" charset="-122"/>
                <a:ea typeface="黑体" panose="02010609060101010101" pitchFamily="49" charset="-122"/>
              </a:rPr>
              <a:t>①</a:t>
            </a:r>
            <a:r>
              <a:rPr lang="zh-CN" altLang="en-US" sz="2800" b="1" dirty="0">
                <a:solidFill>
                  <a:srgbClr val="FF0000"/>
                </a:solidFill>
                <a:latin typeface="黑体" panose="02010609060101010101" pitchFamily="49" charset="-122"/>
                <a:ea typeface="黑体" panose="02010609060101010101" pitchFamily="49" charset="-122"/>
              </a:rPr>
              <a:t>哲学</a:t>
            </a:r>
            <a:r>
              <a:rPr lang="en-US" altLang="zh-CN" sz="2800" b="1">
                <a:solidFill>
                  <a:srgbClr val="FF0000"/>
                </a:solidFill>
                <a:latin typeface="黑体" panose="02010609060101010101" pitchFamily="49"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唯心论</a:t>
            </a:r>
            <a:r>
              <a:rPr lang="en-US" altLang="zh-CN" sz="2800" b="1">
                <a:solidFill>
                  <a:srgbClr val="FF0000"/>
                </a:solidFill>
                <a:latin typeface="黑体" panose="02010609060101010101" pitchFamily="49"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世界万物的本原是道；</a:t>
            </a:r>
            <a:r>
              <a:rPr lang="en-US" altLang="zh-CN" sz="2800" b="1">
                <a:solidFill>
                  <a:srgbClr val="FF0000"/>
                </a:solidFill>
                <a:latin typeface="黑体" panose="02010609060101010101" pitchFamily="49"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老子是中国哲学史上第一个探讨宇宙本原的哲学家</a:t>
            </a:r>
            <a:r>
              <a:rPr lang="zh-CN" altLang="en-US" sz="2800" dirty="0">
                <a:solidFill>
                  <a:srgbClr val="FF0000"/>
                </a:solidFill>
                <a:latin typeface="黑体" panose="02010609060101010101" pitchFamily="49" charset="-122"/>
                <a:ea typeface="黑体" panose="02010609060101010101" pitchFamily="49" charset="-122"/>
              </a:rPr>
              <a:t> </a:t>
            </a:r>
            <a:r>
              <a:rPr lang="en-US" altLang="zh-CN" sz="2800">
                <a:solidFill>
                  <a:srgbClr val="FF0000"/>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强调一切要顺应自然，“天法道，道法自然”，提倡清静无为、知足寡欲 </a:t>
            </a:r>
            <a:endParaRPr lang="zh-CN" altLang="en-US" sz="2800" b="1" dirty="0">
              <a:solidFill>
                <a:srgbClr val="FF0000"/>
              </a:solidFill>
              <a:latin typeface="黑体" panose="02010609060101010101" pitchFamily="49" charset="-122"/>
              <a:ea typeface="黑体" panose="02010609060101010101" pitchFamily="49" charset="-122"/>
            </a:endParaRPr>
          </a:p>
          <a:p>
            <a:pPr lvl="0">
              <a:lnSpc>
                <a:spcPct val="80000"/>
              </a:lnSpc>
              <a:buNone/>
            </a:pPr>
            <a:r>
              <a:rPr lang="zh-CN" altLang="en-US" sz="2800" b="1" dirty="0">
                <a:solidFill>
                  <a:srgbClr val="FF0000"/>
                </a:solidFill>
                <a:latin typeface="黑体" panose="02010609060101010101" pitchFamily="49" charset="-122"/>
                <a:ea typeface="黑体" panose="02010609060101010101" pitchFamily="49" charset="-122"/>
              </a:rPr>
              <a:t>②政治思想：</a:t>
            </a:r>
            <a:r>
              <a:rPr lang="zh-CN" altLang="en-US" sz="2800" b="1" dirty="0">
                <a:latin typeface="黑体" panose="02010609060101010101" pitchFamily="49" charset="-122"/>
                <a:ea typeface="黑体" panose="02010609060101010101" pitchFamily="49" charset="-122"/>
              </a:rPr>
              <a:t>无为而治；</a:t>
            </a:r>
            <a:endParaRPr lang="zh-CN" altLang="en-US" sz="2800" b="1" dirty="0">
              <a:latin typeface="黑体" panose="02010609060101010101" pitchFamily="49" charset="-122"/>
              <a:ea typeface="黑体" panose="02010609060101010101" pitchFamily="49" charset="-122"/>
            </a:endParaRPr>
          </a:p>
        </p:txBody>
      </p:sp>
      <p:sp>
        <p:nvSpPr>
          <p:cNvPr id="112643" name="AutoShape 10">
            <a:hlinkClick r:id="" action="ppaction://noaction"/>
          </p:cNvPr>
          <p:cNvSpPr/>
          <p:nvPr/>
        </p:nvSpPr>
        <p:spPr>
          <a:xfrm>
            <a:off x="2733675" y="0"/>
            <a:ext cx="6518275" cy="1196975"/>
          </a:xfrm>
          <a:prstGeom prst="wedgeRectCallout">
            <a:avLst>
              <a:gd name="adj1" fmla="val -39843"/>
              <a:gd name="adj2" fmla="val 169231"/>
            </a:avLst>
          </a:prstGeom>
          <a:solidFill>
            <a:schemeClr val="bg1"/>
          </a:solidFill>
          <a:ln w="9525" cap="flat" cmpd="sng">
            <a:solidFill>
              <a:schemeClr val="tx1"/>
            </a:solidFill>
            <a:prstDash val="solid"/>
            <a:miter/>
            <a:headEnd type="none" w="med" len="med"/>
            <a:tailEnd type="none" w="med" len="med"/>
          </a:ln>
        </p:spPr>
        <p:txBody>
          <a:bodyPr/>
          <a:p>
            <a:pPr lvl="0" eaLnBrk="0" hangingPunct="0"/>
            <a:r>
              <a:rPr lang="en-US" altLang="zh-CN" sz="2600" b="1">
                <a:solidFill>
                  <a:srgbClr val="000000"/>
                </a:solidFill>
                <a:latin typeface="黑体" panose="02010609060101010101" pitchFamily="49" charset="-122"/>
                <a:ea typeface="黑体" panose="02010609060101010101" pitchFamily="49" charset="-122"/>
              </a:rPr>
              <a:t>    “</a:t>
            </a:r>
            <a:r>
              <a:rPr lang="zh-CN" altLang="en-US" sz="2600" b="1" dirty="0">
                <a:solidFill>
                  <a:srgbClr val="000000"/>
                </a:solidFill>
                <a:latin typeface="黑体" panose="02010609060101010101" pitchFamily="49" charset="-122"/>
                <a:ea typeface="黑体" panose="02010609060101010101" pitchFamily="49" charset="-122"/>
              </a:rPr>
              <a:t>无为”指</a:t>
            </a:r>
            <a:r>
              <a:rPr lang="zh-CN" altLang="en-US" sz="2600" b="1" u="sng" dirty="0">
                <a:solidFill>
                  <a:srgbClr val="000000"/>
                </a:solidFill>
                <a:latin typeface="黑体" panose="02010609060101010101" pitchFamily="49" charset="-122"/>
                <a:ea typeface="黑体" panose="02010609060101010101" pitchFamily="49" charset="-122"/>
              </a:rPr>
              <a:t>不妄为，不胡作非为，不为所欲为</a:t>
            </a:r>
            <a:r>
              <a:rPr lang="zh-CN" altLang="en-US" sz="2600" b="1" dirty="0">
                <a:solidFill>
                  <a:srgbClr val="000000"/>
                </a:solidFill>
                <a:latin typeface="黑体" panose="02010609060101010101" pitchFamily="49" charset="-122"/>
                <a:ea typeface="黑体" panose="02010609060101010101" pitchFamily="49" charset="-122"/>
              </a:rPr>
              <a:t>。治理天下，要化烦为简，不使用权谋，不过分威逼百姓。</a:t>
            </a:r>
            <a:endParaRPr lang="zh-CN" altLang="en-US" sz="2600" dirty="0">
              <a:solidFill>
                <a:srgbClr val="000000"/>
              </a:solidFill>
              <a:latin typeface="黑体" panose="02010609060101010101" pitchFamily="49" charset="-122"/>
              <a:ea typeface="黑体" panose="02010609060101010101" pitchFamily="49" charset="-122"/>
            </a:endParaRPr>
          </a:p>
        </p:txBody>
      </p:sp>
      <p:sp>
        <p:nvSpPr>
          <p:cNvPr id="112644" name="Rectangle 10"/>
          <p:cNvSpPr/>
          <p:nvPr/>
        </p:nvSpPr>
        <p:spPr>
          <a:xfrm>
            <a:off x="285750" y="90488"/>
            <a:ext cx="2328863" cy="519112"/>
          </a:xfrm>
          <a:prstGeom prst="rect">
            <a:avLst/>
          </a:prstGeom>
          <a:noFill/>
          <a:ln w="9525">
            <a:noFill/>
          </a:ln>
        </p:spPr>
        <p:txBody>
          <a:bodyPr wrap="none" anchor="ctr">
            <a:spAutoFit/>
          </a:bodyPr>
          <a:p>
            <a:pPr lvl="0" eaLnBrk="1" hangingPunct="1"/>
            <a:r>
              <a:rPr lang="en-US" altLang="zh-CN" sz="2800" b="1">
                <a:solidFill>
                  <a:srgbClr val="000000"/>
                </a:solidFill>
                <a:latin typeface="黑体" panose="02010609060101010101" pitchFamily="49" charset="-122"/>
                <a:ea typeface="黑体" panose="02010609060101010101" pitchFamily="49" charset="-122"/>
              </a:rPr>
              <a:t>3</a:t>
            </a:r>
            <a:r>
              <a:rPr lang="zh-CN" altLang="en-US" sz="2800" b="1" dirty="0">
                <a:solidFill>
                  <a:srgbClr val="000000"/>
                </a:solidFill>
                <a:latin typeface="黑体" panose="02010609060101010101" pitchFamily="49" charset="-122"/>
                <a:ea typeface="黑体" panose="02010609060101010101" pitchFamily="49" charset="-122"/>
              </a:rPr>
              <a:t>、主要代表</a:t>
            </a:r>
            <a:r>
              <a:rPr lang="en-US" altLang="zh-CN" sz="2800" b="1">
                <a:solidFill>
                  <a:srgbClr val="000000"/>
                </a:solidFill>
                <a:latin typeface="黑体" panose="02010609060101010101" pitchFamily="49" charset="-122"/>
                <a:ea typeface="黑体" panose="02010609060101010101" pitchFamily="49" charset="-122"/>
              </a:rPr>
              <a:t>:</a:t>
            </a:r>
            <a:endParaRPr lang="en-US" altLang="zh-CN" sz="2800" b="1">
              <a:solidFill>
                <a:srgbClr val="000000"/>
              </a:solidFill>
              <a:latin typeface="黑体" panose="02010609060101010101" pitchFamily="49" charset="-122"/>
              <a:ea typeface="黑体" panose="02010609060101010101" pitchFamily="49" charset="-122"/>
            </a:endParaRPr>
          </a:p>
        </p:txBody>
      </p:sp>
      <p:sp>
        <p:nvSpPr>
          <p:cNvPr id="5" name="Rectangle 3"/>
          <p:cNvSpPr txBox="1">
            <a:spLocks noChangeArrowheads="1"/>
          </p:cNvSpPr>
          <p:nvPr/>
        </p:nvSpPr>
        <p:spPr bwMode="auto">
          <a:xfrm>
            <a:off x="285750" y="3103563"/>
            <a:ext cx="8648700" cy="4429125"/>
          </a:xfrm>
          <a:prstGeom prst="rect">
            <a:avLst/>
          </a:prstGeom>
          <a:noFill/>
          <a:ln w="9525">
            <a:noFill/>
            <a:miter lim="800000"/>
          </a:ln>
        </p:spPr>
        <p:txBody>
          <a:bodyPr/>
          <a:p>
            <a:pPr marL="342900" lvl="0" indent="-342900">
              <a:lnSpc>
                <a:spcPct val="80000"/>
              </a:lnSpc>
              <a:spcBef>
                <a:spcPct val="20000"/>
              </a:spcBef>
              <a:buClr>
                <a:schemeClr val="hlink"/>
              </a:buClr>
              <a:buFont typeface="Wingdings" panose="05000000000000000000" pitchFamily="2" charset="2"/>
            </a:pPr>
            <a:r>
              <a:rPr lang="zh-CN" altLang="en-US" sz="2800" b="1" dirty="0">
                <a:solidFill>
                  <a:srgbClr val="FF0000"/>
                </a:solidFill>
                <a:latin typeface="黑体" panose="02010609060101010101" pitchFamily="49" charset="-122"/>
                <a:ea typeface="黑体" panose="02010609060101010101" pitchFamily="49" charset="-122"/>
              </a:rPr>
              <a:t>③对社会发展持消极悲观的态度</a:t>
            </a:r>
            <a:r>
              <a:rPr lang="zh-CN" altLang="en-US" sz="2800" b="1" dirty="0">
                <a:latin typeface="黑体" panose="02010609060101010101" pitchFamily="49" charset="-122"/>
                <a:ea typeface="黑体" panose="02010609060101010101" pitchFamily="49" charset="-122"/>
              </a:rPr>
              <a:t>：希望社会回到小国寡民的理想社会，“鸡犬之声相闻，民至老死不相往来”。</a:t>
            </a:r>
            <a:endParaRPr lang="zh-CN" altLang="en-US" sz="2800" b="1" dirty="0">
              <a:latin typeface="黑体" panose="02010609060101010101" pitchFamily="49" charset="-122"/>
              <a:ea typeface="黑体" panose="02010609060101010101" pitchFamily="49" charset="-122"/>
            </a:endParaRPr>
          </a:p>
          <a:p>
            <a:pPr marL="342900" lvl="0" indent="-342900">
              <a:lnSpc>
                <a:spcPct val="80000"/>
              </a:lnSpc>
              <a:spcBef>
                <a:spcPct val="20000"/>
              </a:spcBef>
              <a:buClr>
                <a:schemeClr val="hlink"/>
              </a:buClr>
              <a:buFont typeface="Wingdings" panose="05000000000000000000" pitchFamily="2" charset="2"/>
            </a:pPr>
            <a:r>
              <a:rPr lang="zh-CN" altLang="en-US" sz="2800" b="1" dirty="0">
                <a:latin typeface="黑体" panose="02010609060101010101" pitchFamily="49" charset="-122"/>
                <a:ea typeface="黑体" panose="02010609060101010101" pitchFamily="49" charset="-122"/>
              </a:rPr>
              <a:t>④</a:t>
            </a:r>
            <a:r>
              <a:rPr lang="zh-CN" altLang="en-US" sz="2800" b="1" dirty="0">
                <a:solidFill>
                  <a:srgbClr val="FF0000"/>
                </a:solidFill>
                <a:latin typeface="黑体" panose="02010609060101010101" pitchFamily="49" charset="-122"/>
                <a:ea typeface="黑体" panose="02010609060101010101" pitchFamily="49" charset="-122"/>
              </a:rPr>
              <a:t>朴素辩证法（思想精华）</a:t>
            </a:r>
            <a:r>
              <a:rPr lang="zh-CN" altLang="en-US" sz="2800" dirty="0">
                <a:latin typeface="黑体" panose="02010609060101010101" pitchFamily="49" charset="-122"/>
                <a:ea typeface="黑体" panose="02010609060101010101" pitchFamily="49" charset="-122"/>
              </a:rPr>
              <a:t> </a:t>
            </a:r>
            <a:r>
              <a:rPr lang="zh-CN" altLang="en-US" sz="2800" b="1" dirty="0">
                <a:latin typeface="黑体" panose="02010609060101010101" pitchFamily="49" charset="-122"/>
                <a:ea typeface="黑体" panose="02010609060101010101" pitchFamily="49" charset="-122"/>
              </a:rPr>
              <a:t>：世界万物在不停地运动，有无等矛盾对立的双方是相互依存，不断转化的。</a:t>
            </a:r>
            <a:endParaRPr lang="zh-CN" altLang="en-US" sz="2800" b="1" dirty="0">
              <a:latin typeface="黑体" panose="02010609060101010101" pitchFamily="49" charset="-122"/>
              <a:ea typeface="黑体" panose="02010609060101010101" pitchFamily="49" charset="-122"/>
            </a:endParaRPr>
          </a:p>
          <a:p>
            <a:pPr marL="342900" lvl="0" indent="-342900">
              <a:lnSpc>
                <a:spcPct val="80000"/>
              </a:lnSpc>
              <a:spcBef>
                <a:spcPct val="20000"/>
              </a:spcBef>
              <a:buClr>
                <a:schemeClr val="hlink"/>
              </a:buClr>
              <a:buFont typeface="Wingdings" panose="05000000000000000000" pitchFamily="2" charset="2"/>
            </a:pPr>
            <a:r>
              <a:rPr lang="en-US" altLang="zh-CN" sz="2800" b="1">
                <a:solidFill>
                  <a:srgbClr val="0033CC"/>
                </a:solidFill>
                <a:latin typeface="黑体" panose="02010609060101010101" pitchFamily="49" charset="-122"/>
                <a:ea typeface="黑体" panose="02010609060101010101" pitchFamily="49" charset="-122"/>
              </a:rPr>
              <a:t>5</a:t>
            </a:r>
            <a:r>
              <a:rPr lang="zh-CN" altLang="en-US" sz="2800" b="1" dirty="0">
                <a:solidFill>
                  <a:srgbClr val="0033CC"/>
                </a:solidFill>
                <a:latin typeface="黑体" panose="02010609060101010101" pitchFamily="49" charset="-122"/>
                <a:ea typeface="黑体" panose="02010609060101010101" pitchFamily="49" charset="-122"/>
              </a:rPr>
              <a:t>）庄子主张（道</a:t>
            </a:r>
            <a:r>
              <a:rPr lang="en-US" altLang="zh-CN" sz="2800" b="1">
                <a:solidFill>
                  <a:srgbClr val="0033CC"/>
                </a:solidFill>
                <a:latin typeface="黑体" panose="02010609060101010101" pitchFamily="49" charset="-122"/>
                <a:ea typeface="黑体" panose="02010609060101010101" pitchFamily="49" charset="-122"/>
              </a:rPr>
              <a:t>.</a:t>
            </a:r>
            <a:r>
              <a:rPr lang="zh-CN" altLang="en-US" sz="2800" b="1" dirty="0">
                <a:solidFill>
                  <a:srgbClr val="0033CC"/>
                </a:solidFill>
                <a:effectLst>
                  <a:outerShdw blurRad="38100" dist="38100" dir="2700000">
                    <a:srgbClr val="C0C0C0"/>
                  </a:outerShdw>
                </a:effectLst>
                <a:latin typeface="黑体" panose="02010609060101010101" pitchFamily="49" charset="-122"/>
                <a:ea typeface="黑体" panose="02010609060101010101" pitchFamily="49" charset="-122"/>
              </a:rPr>
              <a:t>战国）</a:t>
            </a:r>
            <a:r>
              <a:rPr lang="zh-CN" altLang="en-US" sz="2800"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marL="342900" lvl="0" indent="-342900">
              <a:lnSpc>
                <a:spcPct val="80000"/>
              </a:lnSpc>
              <a:spcBef>
                <a:spcPct val="20000"/>
              </a:spcBef>
              <a:buClr>
                <a:schemeClr val="hlink"/>
              </a:buClr>
              <a:buChar char="•"/>
            </a:pPr>
            <a:r>
              <a:rPr lang="zh-CN" altLang="en-US" sz="2800" b="1" dirty="0">
                <a:latin typeface="黑体" panose="02010609060101010101" pitchFamily="49" charset="-122"/>
                <a:ea typeface="黑体" panose="02010609060101010101" pitchFamily="49" charset="-122"/>
              </a:rPr>
              <a:t>世界万物是相对。放弃差别观念，就能获得精神上的自由。天人不相胜，人必须顺其自然。</a:t>
            </a:r>
            <a:endParaRPr lang="en-US" altLang="zh-CN" sz="2800" b="1">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2642">
                                            <p:txEl>
                                              <p:charRg st="0" end="15"/>
                                            </p:txEl>
                                          </p:spTgt>
                                        </p:tgtEl>
                                        <p:attrNameLst>
                                          <p:attrName>style.visibility</p:attrName>
                                        </p:attrNameLst>
                                      </p:cBhvr>
                                      <p:to>
                                        <p:strVal val="visible"/>
                                      </p:to>
                                    </p:set>
                                    <p:anim calcmode="lin" valueType="num">
                                      <p:cBhvr additive="base">
                                        <p:cTn id="7" dur="500" fill="hold"/>
                                        <p:tgtEl>
                                          <p:spTgt spid="112642">
                                            <p:txEl>
                                              <p:charRg st="0" end="1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2642">
                                            <p:txEl>
                                              <p:charRg st="0" end="1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2642">
                                            <p:txEl>
                                              <p:charRg st="15" end="94"/>
                                            </p:txEl>
                                          </p:spTgt>
                                        </p:tgtEl>
                                        <p:attrNameLst>
                                          <p:attrName>style.visibility</p:attrName>
                                        </p:attrNameLst>
                                      </p:cBhvr>
                                      <p:to>
                                        <p:strVal val="visible"/>
                                      </p:to>
                                    </p:set>
                                    <p:anim calcmode="lin" valueType="num">
                                      <p:cBhvr additive="base">
                                        <p:cTn id="13" dur="500" fill="hold"/>
                                        <p:tgtEl>
                                          <p:spTgt spid="112642">
                                            <p:txEl>
                                              <p:charRg st="15" end="9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2642">
                                            <p:txEl>
                                              <p:charRg st="15" end="9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2642">
                                            <p:txEl>
                                              <p:charRg st="94" end="106"/>
                                            </p:txEl>
                                          </p:spTgt>
                                        </p:tgtEl>
                                        <p:attrNameLst>
                                          <p:attrName>style.visibility</p:attrName>
                                        </p:attrNameLst>
                                      </p:cBhvr>
                                      <p:to>
                                        <p:strVal val="visible"/>
                                      </p:to>
                                    </p:set>
                                    <p:anim calcmode="lin" valueType="num">
                                      <p:cBhvr additive="base">
                                        <p:cTn id="19" dur="500" fill="hold"/>
                                        <p:tgtEl>
                                          <p:spTgt spid="112642">
                                            <p:txEl>
                                              <p:charRg st="94" end="10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2642">
                                            <p:txEl>
                                              <p:charRg st="94" end="10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112643"/>
                                        </p:tgtEl>
                                        <p:attrNameLst>
                                          <p:attrName>style.visibility</p:attrName>
                                        </p:attrNameLst>
                                      </p:cBhvr>
                                      <p:to>
                                        <p:strVal val="visible"/>
                                      </p:to>
                                    </p:set>
                                    <p:animEffect transition="in" filter="wipe(down)">
                                      <p:cBhvr>
                                        <p:cTn id="25" dur="500"/>
                                        <p:tgtEl>
                                          <p:spTgt spid="112643"/>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
                                            <p:txEl>
                                              <p:charRg st="0" end="50"/>
                                            </p:txEl>
                                          </p:spTgt>
                                        </p:tgtEl>
                                        <p:attrNameLst>
                                          <p:attrName>style.visibility</p:attrName>
                                        </p:attrNameLst>
                                      </p:cBhvr>
                                      <p:to>
                                        <p:strVal val="visible"/>
                                      </p:to>
                                    </p:set>
                                    <p:anim calcmode="lin" valueType="num">
                                      <p:cBhvr additive="base">
                                        <p:cTn id="30" dur="500" fill="hold"/>
                                        <p:tgtEl>
                                          <p:spTgt spid="5">
                                            <p:txEl>
                                              <p:charRg st="0" end="50"/>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5">
                                            <p:txEl>
                                              <p:charRg st="0" end="50"/>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5">
                                            <p:txEl>
                                              <p:charRg st="50" end="98"/>
                                            </p:txEl>
                                          </p:spTgt>
                                        </p:tgtEl>
                                        <p:attrNameLst>
                                          <p:attrName>style.visibility</p:attrName>
                                        </p:attrNameLst>
                                      </p:cBhvr>
                                      <p:to>
                                        <p:strVal val="visible"/>
                                      </p:to>
                                    </p:set>
                                    <p:anim calcmode="lin" valueType="num">
                                      <p:cBhvr additive="base">
                                        <p:cTn id="36" dur="500" fill="hold"/>
                                        <p:tgtEl>
                                          <p:spTgt spid="5">
                                            <p:txEl>
                                              <p:charRg st="50" end="98"/>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5">
                                            <p:txEl>
                                              <p:charRg st="50" end="98"/>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5">
                                            <p:txEl>
                                              <p:charRg st="98" end="114"/>
                                            </p:txEl>
                                          </p:spTgt>
                                        </p:tgtEl>
                                        <p:attrNameLst>
                                          <p:attrName>style.visibility</p:attrName>
                                        </p:attrNameLst>
                                      </p:cBhvr>
                                      <p:to>
                                        <p:strVal val="visible"/>
                                      </p:to>
                                    </p:set>
                                    <p:anim calcmode="lin" valueType="num">
                                      <p:cBhvr additive="base">
                                        <p:cTn id="42" dur="500" fill="hold"/>
                                        <p:tgtEl>
                                          <p:spTgt spid="5">
                                            <p:txEl>
                                              <p:charRg st="98" end="114"/>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5">
                                            <p:txEl>
                                              <p:charRg st="98" end="114"/>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5">
                                            <p:txEl>
                                              <p:charRg st="114" end="155"/>
                                            </p:txEl>
                                          </p:spTgt>
                                        </p:tgtEl>
                                        <p:attrNameLst>
                                          <p:attrName>style.visibility</p:attrName>
                                        </p:attrNameLst>
                                      </p:cBhvr>
                                      <p:to>
                                        <p:strVal val="visible"/>
                                      </p:to>
                                    </p:set>
                                    <p:anim calcmode="lin" valueType="num">
                                      <p:cBhvr additive="base">
                                        <p:cTn id="48" dur="500" fill="hold"/>
                                        <p:tgtEl>
                                          <p:spTgt spid="5">
                                            <p:txEl>
                                              <p:charRg st="114" end="155"/>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5">
                                            <p:txEl>
                                              <p:charRg st="114" end="15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2" grpId="0" build="p"/>
      <p:bldP spid="112643" grpId="0" animBg="1"/>
      <p:bldP spid="5"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4932" name="Rectangle 10"/>
          <p:cNvSpPr/>
          <p:nvPr/>
        </p:nvSpPr>
        <p:spPr>
          <a:xfrm>
            <a:off x="285750" y="90488"/>
            <a:ext cx="2328863" cy="519112"/>
          </a:xfrm>
          <a:prstGeom prst="rect">
            <a:avLst/>
          </a:prstGeom>
          <a:noFill/>
          <a:ln w="9525">
            <a:noFill/>
          </a:ln>
        </p:spPr>
        <p:txBody>
          <a:bodyPr wrap="none" anchor="ctr">
            <a:spAutoFit/>
          </a:bodyPr>
          <a:p>
            <a:pPr lvl="0" eaLnBrk="1" hangingPunct="1"/>
            <a:r>
              <a:rPr lang="en-US" altLang="zh-CN" sz="2800" b="1">
                <a:solidFill>
                  <a:srgbClr val="000000"/>
                </a:solidFill>
                <a:latin typeface="黑体" panose="02010609060101010101" pitchFamily="49" charset="-122"/>
                <a:ea typeface="黑体" panose="02010609060101010101" pitchFamily="49" charset="-122"/>
              </a:rPr>
              <a:t>3</a:t>
            </a:r>
            <a:r>
              <a:rPr lang="zh-CN" altLang="en-US" sz="2800" b="1" dirty="0">
                <a:solidFill>
                  <a:srgbClr val="000000"/>
                </a:solidFill>
                <a:latin typeface="黑体" panose="02010609060101010101" pitchFamily="49" charset="-122"/>
                <a:ea typeface="黑体" panose="02010609060101010101" pitchFamily="49" charset="-122"/>
              </a:rPr>
              <a:t>、主要代表</a:t>
            </a:r>
            <a:r>
              <a:rPr lang="en-US" altLang="zh-CN" sz="2800" b="1">
                <a:solidFill>
                  <a:srgbClr val="000000"/>
                </a:solidFill>
                <a:latin typeface="黑体" panose="02010609060101010101" pitchFamily="49" charset="-122"/>
                <a:ea typeface="黑体" panose="02010609060101010101" pitchFamily="49" charset="-122"/>
              </a:rPr>
              <a:t>:</a:t>
            </a:r>
            <a:endParaRPr lang="en-US" altLang="zh-CN" sz="2800" b="1">
              <a:solidFill>
                <a:srgbClr val="000000"/>
              </a:solidFill>
              <a:latin typeface="黑体" panose="02010609060101010101" pitchFamily="49" charset="-122"/>
              <a:ea typeface="黑体" panose="02010609060101010101" pitchFamily="49" charset="-122"/>
            </a:endParaRPr>
          </a:p>
        </p:txBody>
      </p:sp>
      <p:sp>
        <p:nvSpPr>
          <p:cNvPr id="5" name="Rectangle 3"/>
          <p:cNvSpPr txBox="1">
            <a:spLocks noChangeArrowheads="1"/>
          </p:cNvSpPr>
          <p:nvPr/>
        </p:nvSpPr>
        <p:spPr bwMode="auto">
          <a:xfrm>
            <a:off x="250825" y="908050"/>
            <a:ext cx="8893175" cy="5329238"/>
          </a:xfrm>
          <a:prstGeom prst="rect">
            <a:avLst/>
          </a:prstGeom>
          <a:noFill/>
          <a:ln w="9525">
            <a:noFill/>
            <a:miter lim="800000"/>
          </a:ln>
        </p:spPr>
        <p:txBody>
          <a:bodyPr/>
          <a:p>
            <a:pPr marL="342900" lvl="0" indent="-342900">
              <a:lnSpc>
                <a:spcPct val="80000"/>
              </a:lnSpc>
              <a:spcBef>
                <a:spcPct val="20000"/>
              </a:spcBef>
              <a:buClr>
                <a:schemeClr val="hlink"/>
              </a:buClr>
              <a:buFont typeface="Wingdings" panose="05000000000000000000" pitchFamily="2" charset="2"/>
            </a:pPr>
            <a:r>
              <a:rPr lang="en-US" altLang="zh-CN" sz="2800" b="1">
                <a:solidFill>
                  <a:srgbClr val="0033CC"/>
                </a:solidFill>
                <a:latin typeface="黑体" panose="02010609060101010101" pitchFamily="49" charset="-122"/>
                <a:ea typeface="黑体" panose="02010609060101010101" pitchFamily="49" charset="-122"/>
              </a:rPr>
              <a:t>6</a:t>
            </a:r>
            <a:r>
              <a:rPr lang="zh-CN" altLang="en-US" sz="2800" b="1" dirty="0">
                <a:solidFill>
                  <a:srgbClr val="0033CC"/>
                </a:solidFill>
                <a:latin typeface="黑体" panose="02010609060101010101" pitchFamily="49" charset="-122"/>
                <a:ea typeface="黑体" panose="02010609060101010101" pitchFamily="49" charset="-122"/>
              </a:rPr>
              <a:t>）韩非子主张</a:t>
            </a:r>
            <a:r>
              <a:rPr lang="en-US" altLang="zh-CN" sz="2800" b="1">
                <a:solidFill>
                  <a:srgbClr val="0033CC"/>
                </a:solidFill>
                <a:latin typeface="黑体" panose="02010609060101010101" pitchFamily="49" charset="-122"/>
                <a:ea typeface="黑体" panose="02010609060101010101" pitchFamily="49" charset="-122"/>
              </a:rPr>
              <a:t>(</a:t>
            </a:r>
            <a:r>
              <a:rPr lang="zh-CN" altLang="en-US" sz="2800" b="1" dirty="0">
                <a:solidFill>
                  <a:srgbClr val="0033CC"/>
                </a:solidFill>
                <a:latin typeface="黑体" panose="02010609060101010101" pitchFamily="49" charset="-122"/>
                <a:ea typeface="黑体" panose="02010609060101010101" pitchFamily="49" charset="-122"/>
              </a:rPr>
              <a:t>法</a:t>
            </a:r>
            <a:r>
              <a:rPr lang="en-US" altLang="zh-CN" sz="2800" b="1">
                <a:solidFill>
                  <a:srgbClr val="0033CC"/>
                </a:solidFill>
                <a:latin typeface="黑体" panose="02010609060101010101" pitchFamily="49" charset="-122"/>
                <a:ea typeface="黑体" panose="02010609060101010101" pitchFamily="49" charset="-122"/>
              </a:rPr>
              <a:t>.</a:t>
            </a:r>
            <a:r>
              <a:rPr lang="zh-CN" altLang="en-US" sz="2800" b="1" dirty="0">
                <a:solidFill>
                  <a:srgbClr val="0033CC"/>
                </a:solidFill>
                <a:latin typeface="黑体" panose="02010609060101010101" pitchFamily="49" charset="-122"/>
                <a:ea typeface="黑体" panose="02010609060101010101" pitchFamily="49" charset="-122"/>
              </a:rPr>
              <a:t>战国</a:t>
            </a:r>
            <a:r>
              <a:rPr lang="en-US" altLang="zh-CN" sz="2800" b="1">
                <a:solidFill>
                  <a:srgbClr val="0033CC"/>
                </a:solidFill>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marL="342900" lvl="0" indent="-342900">
              <a:lnSpc>
                <a:spcPct val="80000"/>
              </a:lnSpc>
              <a:spcBef>
                <a:spcPct val="20000"/>
              </a:spcBef>
              <a:buClr>
                <a:schemeClr val="hlink"/>
              </a:buClr>
              <a:buFont typeface="Wingdings" panose="05000000000000000000" pitchFamily="2" charset="2"/>
            </a:pPr>
            <a:r>
              <a:rPr lang="en-US" altLang="zh-CN" sz="2800" b="1">
                <a:solidFill>
                  <a:srgbClr val="FF0000"/>
                </a:solidFill>
                <a:latin typeface="黑体" panose="02010609060101010101" pitchFamily="49" charset="-122"/>
                <a:ea typeface="黑体" panose="02010609060101010101" pitchFamily="49" charset="-122"/>
              </a:rPr>
              <a:t>①</a:t>
            </a:r>
            <a:r>
              <a:rPr lang="zh-CN" altLang="en-US" sz="2800" b="1" dirty="0">
                <a:latin typeface="黑体" panose="02010609060101010101" pitchFamily="49" charset="-122"/>
                <a:ea typeface="黑体" panose="02010609060101010101" pitchFamily="49" charset="-122"/>
              </a:rPr>
              <a:t>君主要以法治国，提出系统的法治理论。</a:t>
            </a:r>
            <a:endParaRPr lang="zh-CN" altLang="en-US" sz="2800" b="1" dirty="0">
              <a:latin typeface="黑体" panose="02010609060101010101" pitchFamily="49" charset="-122"/>
              <a:ea typeface="黑体" panose="02010609060101010101" pitchFamily="49" charset="-122"/>
            </a:endParaRPr>
          </a:p>
          <a:p>
            <a:pPr marL="342900" lvl="0" indent="-342900">
              <a:lnSpc>
                <a:spcPct val="80000"/>
              </a:lnSpc>
              <a:spcBef>
                <a:spcPct val="20000"/>
              </a:spcBef>
              <a:buClr>
                <a:schemeClr val="hlink"/>
              </a:buClr>
              <a:buFont typeface="Wingdings" panose="05000000000000000000" pitchFamily="2" charset="2"/>
            </a:pPr>
            <a:r>
              <a:rPr lang="zh-CN" altLang="en-US" sz="2800" b="1" dirty="0">
                <a:solidFill>
                  <a:srgbClr val="FF0000"/>
                </a:solidFill>
                <a:latin typeface="黑体" panose="02010609060101010101" pitchFamily="49" charset="-122"/>
                <a:ea typeface="黑体" panose="02010609060101010101" pitchFamily="49" charset="-122"/>
              </a:rPr>
              <a:t>②</a:t>
            </a:r>
            <a:r>
              <a:rPr lang="zh-CN" altLang="en-US" sz="2800" b="1" dirty="0">
                <a:latin typeface="黑体" panose="02010609060101010101" pitchFamily="49" charset="-122"/>
                <a:ea typeface="黑体" panose="02010609060101010101" pitchFamily="49" charset="-122"/>
              </a:rPr>
              <a:t>主张建立专制主义中央集权制国家。</a:t>
            </a:r>
            <a:endParaRPr lang="zh-CN" altLang="en-US" sz="2800" b="1" dirty="0">
              <a:latin typeface="黑体" panose="02010609060101010101" pitchFamily="49" charset="-122"/>
              <a:ea typeface="黑体" panose="02010609060101010101" pitchFamily="49" charset="-122"/>
            </a:endParaRPr>
          </a:p>
          <a:p>
            <a:pPr marL="342900" lvl="0" indent="-342900">
              <a:lnSpc>
                <a:spcPct val="80000"/>
              </a:lnSpc>
              <a:spcBef>
                <a:spcPct val="20000"/>
              </a:spcBef>
              <a:buClr>
                <a:schemeClr val="hlink"/>
              </a:buClr>
              <a:buFont typeface="Wingdings" panose="05000000000000000000" pitchFamily="2" charset="2"/>
            </a:pPr>
            <a:r>
              <a:rPr lang="zh-CN" altLang="en-US" sz="2800" b="1" dirty="0">
                <a:latin typeface="黑体" panose="02010609060101010101" pitchFamily="49" charset="-122"/>
                <a:ea typeface="黑体" panose="02010609060101010101" pitchFamily="49" charset="-122"/>
              </a:rPr>
              <a:t>③</a:t>
            </a:r>
            <a:r>
              <a:rPr lang="zh-CN" altLang="en-US" sz="2800" b="1" dirty="0">
                <a:solidFill>
                  <a:srgbClr val="FF3300"/>
                </a:solidFill>
                <a:latin typeface="黑体" panose="02010609060101010101" pitchFamily="49" charset="-122"/>
                <a:ea typeface="黑体" panose="02010609060101010101" pitchFamily="49" charset="-122"/>
              </a:rPr>
              <a:t>改革观</a:t>
            </a:r>
            <a:r>
              <a:rPr lang="zh-CN" altLang="en-US" sz="2800" b="1" dirty="0">
                <a:solidFill>
                  <a:srgbClr val="990033"/>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“不期修古</a:t>
            </a:r>
            <a:r>
              <a:rPr lang="zh-CN" altLang="zh-CN" sz="2800" b="1" dirty="0">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不法常可”</a:t>
            </a:r>
            <a:endParaRPr lang="zh-CN" altLang="en-US" sz="2800" b="1" dirty="0">
              <a:latin typeface="黑体" panose="02010609060101010101" pitchFamily="49" charset="-122"/>
              <a:ea typeface="黑体" panose="02010609060101010101" pitchFamily="49" charset="-122"/>
            </a:endParaRPr>
          </a:p>
          <a:p>
            <a:pPr marL="342900" lvl="0" indent="-342900">
              <a:lnSpc>
                <a:spcPct val="80000"/>
              </a:lnSpc>
              <a:spcBef>
                <a:spcPct val="20000"/>
              </a:spcBef>
              <a:buClr>
                <a:schemeClr val="hlink"/>
              </a:buClr>
              <a:buFont typeface="Wingdings" panose="05000000000000000000" pitchFamily="2" charset="2"/>
            </a:pPr>
            <a:endParaRPr lang="en-US" altLang="zh-CN" sz="2800" b="1">
              <a:solidFill>
                <a:srgbClr val="0033CC"/>
              </a:solidFill>
              <a:latin typeface="黑体" panose="02010609060101010101" pitchFamily="49" charset="-122"/>
              <a:ea typeface="黑体" panose="02010609060101010101" pitchFamily="49" charset="-122"/>
            </a:endParaRPr>
          </a:p>
          <a:p>
            <a:pPr marL="342900" lvl="0" indent="-342900">
              <a:lnSpc>
                <a:spcPct val="80000"/>
              </a:lnSpc>
              <a:spcBef>
                <a:spcPct val="20000"/>
              </a:spcBef>
              <a:buClr>
                <a:schemeClr val="hlink"/>
              </a:buClr>
              <a:buFont typeface="Wingdings" panose="05000000000000000000" pitchFamily="2" charset="2"/>
            </a:pPr>
            <a:endParaRPr lang="en-US" altLang="zh-CN" sz="2800" b="1">
              <a:solidFill>
                <a:srgbClr val="0033CC"/>
              </a:solidFill>
              <a:latin typeface="黑体" panose="02010609060101010101" pitchFamily="49" charset="-122"/>
              <a:ea typeface="黑体" panose="02010609060101010101" pitchFamily="49" charset="-122"/>
            </a:endParaRPr>
          </a:p>
        </p:txBody>
      </p:sp>
      <p:sp>
        <p:nvSpPr>
          <p:cNvPr id="124934" name="Rectangle 16"/>
          <p:cNvSpPr/>
          <p:nvPr/>
        </p:nvSpPr>
        <p:spPr>
          <a:xfrm>
            <a:off x="5076825" y="322263"/>
            <a:ext cx="3706813" cy="946150"/>
          </a:xfrm>
          <a:prstGeom prst="rect">
            <a:avLst/>
          </a:prstGeom>
          <a:solidFill>
            <a:srgbClr val="BDE4FF"/>
          </a:solidFill>
          <a:ln w="12700">
            <a:noFill/>
          </a:ln>
        </p:spPr>
        <p:txBody>
          <a:bodyPr>
            <a:spAutoFit/>
          </a:bodyPr>
          <a:p>
            <a:pPr lvl="0" eaLnBrk="1" hangingPunct="1"/>
            <a:r>
              <a:rPr lang="zh-CN" altLang="en-US" sz="2800" b="1" dirty="0">
                <a:solidFill>
                  <a:srgbClr val="000000"/>
                </a:solidFill>
                <a:effectLst>
                  <a:outerShdw blurRad="38100" dist="38100" dir="2700000">
                    <a:srgbClr val="FFFFFF"/>
                  </a:outerShdw>
                </a:effectLst>
                <a:latin typeface="黑体" panose="02010609060101010101" pitchFamily="49" charset="-122"/>
                <a:ea typeface="黑体" panose="02010609060101010101" pitchFamily="49" charset="-122"/>
              </a:rPr>
              <a:t>两汉以后</a:t>
            </a:r>
            <a:r>
              <a:rPr lang="en-US" altLang="zh-CN" sz="2800" b="1">
                <a:solidFill>
                  <a:srgbClr val="000000"/>
                </a:solidFill>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dirty="0">
                <a:solidFill>
                  <a:srgbClr val="000000"/>
                </a:solidFill>
                <a:effectLst>
                  <a:outerShdw blurRad="38100" dist="38100" dir="2700000">
                    <a:srgbClr val="FFFFFF"/>
                  </a:outerShdw>
                </a:effectLst>
                <a:latin typeface="黑体" panose="02010609060101010101" pitchFamily="49" charset="-122"/>
                <a:ea typeface="黑体" panose="02010609060101010101" pitchFamily="49" charset="-122"/>
              </a:rPr>
              <a:t>独立体系逐渐消失</a:t>
            </a:r>
            <a:r>
              <a:rPr lang="en-US" altLang="zh-CN" sz="2800" b="1">
                <a:solidFill>
                  <a:srgbClr val="000000"/>
                </a:solidFill>
                <a:effectLst>
                  <a:outerShdw blurRad="38100" dist="38100" dir="2700000">
                    <a:srgbClr val="FFFFFF"/>
                  </a:outerShdw>
                </a:effectLst>
                <a:latin typeface="黑体" panose="02010609060101010101" pitchFamily="49" charset="-122"/>
                <a:ea typeface="黑体" panose="02010609060101010101" pitchFamily="49" charset="-122"/>
              </a:rPr>
              <a:t>,</a:t>
            </a:r>
            <a:r>
              <a:rPr lang="zh-CN" altLang="en-US" sz="2800" b="1" dirty="0">
                <a:solidFill>
                  <a:srgbClr val="000000"/>
                </a:solidFill>
                <a:effectLst>
                  <a:outerShdw blurRad="38100" dist="38100" dir="2700000">
                    <a:srgbClr val="FFFFFF"/>
                  </a:outerShdw>
                </a:effectLst>
                <a:latin typeface="黑体" panose="02010609060101010101" pitchFamily="49" charset="-122"/>
                <a:ea typeface="黑体" panose="02010609060101010101" pitchFamily="49" charset="-122"/>
              </a:rPr>
              <a:t>被儒家吸收 </a:t>
            </a:r>
            <a:endParaRPr lang="zh-CN" altLang="en-US" sz="2800" b="1" dirty="0">
              <a:solidFill>
                <a:srgbClr val="000000"/>
              </a:solidFill>
              <a:effectLst>
                <a:outerShdw blurRad="38100" dist="38100" dir="2700000">
                  <a:srgbClr val="FFFFFF"/>
                </a:outerShdw>
              </a:effectLst>
              <a:latin typeface="黑体" panose="02010609060101010101" pitchFamily="49" charset="-122"/>
              <a:ea typeface="黑体" panose="02010609060101010101" pitchFamily="49" charset="-122"/>
            </a:endParaRPr>
          </a:p>
        </p:txBody>
      </p:sp>
      <p:sp>
        <p:nvSpPr>
          <p:cNvPr id="16391" name="Rectangle 7"/>
          <p:cNvSpPr/>
          <p:nvPr/>
        </p:nvSpPr>
        <p:spPr>
          <a:xfrm>
            <a:off x="285750" y="3068638"/>
            <a:ext cx="8715375" cy="2654300"/>
          </a:xfrm>
          <a:prstGeom prst="rect">
            <a:avLst/>
          </a:prstGeom>
          <a:noFill/>
          <a:ln w="9525">
            <a:noFill/>
          </a:ln>
        </p:spPr>
        <p:txBody>
          <a:bodyPr>
            <a:spAutoFit/>
          </a:bodyPr>
          <a:p>
            <a:pPr lvl="0" eaLnBrk="1" hangingPunct="1"/>
            <a:r>
              <a:rPr lang="zh-CN" altLang="en-US" sz="2800" b="1" dirty="0">
                <a:solidFill>
                  <a:srgbClr val="0000CC"/>
                </a:solidFill>
                <a:latin typeface="黑体" panose="02010609060101010101" pitchFamily="49" charset="-122"/>
                <a:ea typeface="黑体" panose="02010609060101010101" pitchFamily="49" charset="-122"/>
              </a:rPr>
              <a:t>战国</a:t>
            </a:r>
            <a:r>
              <a:rPr lang="zh-CN" altLang="zh-CN" sz="2800" b="1" dirty="0">
                <a:solidFill>
                  <a:srgbClr val="0000CC"/>
                </a:solidFill>
                <a:latin typeface="黑体" panose="02010609060101010101" pitchFamily="49" charset="-122"/>
                <a:ea typeface="黑体" panose="02010609060101010101" pitchFamily="49" charset="-122"/>
              </a:rPr>
              <a:t>——</a:t>
            </a:r>
            <a:r>
              <a:rPr lang="zh-CN" altLang="en-US" sz="2800" b="1" dirty="0">
                <a:solidFill>
                  <a:srgbClr val="0000CC"/>
                </a:solidFill>
                <a:latin typeface="黑体" panose="02010609060101010101" pitchFamily="49" charset="-122"/>
                <a:ea typeface="黑体" panose="02010609060101010101" pitchFamily="49" charset="-122"/>
              </a:rPr>
              <a:t>秦法家思想备受推崇的原因</a:t>
            </a:r>
            <a:r>
              <a:rPr lang="zh-CN" altLang="zh-CN" sz="2800" b="1" dirty="0">
                <a:solidFill>
                  <a:srgbClr val="0000CC"/>
                </a:solidFill>
                <a:latin typeface="黑体" panose="02010609060101010101" pitchFamily="49" charset="-122"/>
                <a:ea typeface="黑体" panose="02010609060101010101" pitchFamily="49" charset="-122"/>
              </a:rPr>
              <a:t>:</a:t>
            </a:r>
            <a:endParaRPr lang="zh-CN" altLang="zh-CN" sz="2800" b="1" dirty="0">
              <a:solidFill>
                <a:srgbClr val="0000CC"/>
              </a:solidFill>
              <a:latin typeface="黑体" panose="02010609060101010101" pitchFamily="49" charset="-122"/>
              <a:ea typeface="黑体" panose="02010609060101010101" pitchFamily="49" charset="-122"/>
            </a:endParaRPr>
          </a:p>
          <a:p>
            <a:pPr lvl="0" eaLnBrk="1" hangingPunct="1"/>
            <a:r>
              <a:rPr lang="zh-CN" altLang="zh-CN" sz="2800" b="1" dirty="0">
                <a:solidFill>
                  <a:srgbClr val="0000CC"/>
                </a:solidFill>
                <a:latin typeface="黑体" panose="02010609060101010101" pitchFamily="49" charset="-122"/>
                <a:ea typeface="黑体" panose="02010609060101010101" pitchFamily="49" charset="-122"/>
              </a:rPr>
              <a:t>1</a:t>
            </a:r>
            <a:r>
              <a:rPr lang="zh-CN" altLang="en-US" sz="2800" b="1" dirty="0">
                <a:solidFill>
                  <a:srgbClr val="0000CC"/>
                </a:solidFill>
                <a:latin typeface="黑体" panose="02010609060101010101" pitchFamily="49" charset="-122"/>
                <a:ea typeface="黑体" panose="02010609060101010101" pitchFamily="49" charset="-122"/>
              </a:rPr>
              <a:t>、主张加强君主专制和中央集权体制，适应地主阶级建立新政权的需要。</a:t>
            </a:r>
            <a:endParaRPr lang="zh-CN" altLang="en-US" sz="2800" b="1" dirty="0">
              <a:solidFill>
                <a:srgbClr val="0000CC"/>
              </a:solidFill>
              <a:latin typeface="黑体" panose="02010609060101010101" pitchFamily="49" charset="-122"/>
              <a:ea typeface="黑体" panose="02010609060101010101" pitchFamily="49" charset="-122"/>
            </a:endParaRPr>
          </a:p>
          <a:p>
            <a:pPr lvl="0" eaLnBrk="1" hangingPunct="1"/>
            <a:r>
              <a:rPr lang="zh-CN" altLang="zh-CN" sz="2800" b="1" dirty="0">
                <a:solidFill>
                  <a:srgbClr val="0000CC"/>
                </a:solidFill>
                <a:latin typeface="黑体" panose="02010609060101010101" pitchFamily="49" charset="-122"/>
                <a:ea typeface="黑体" panose="02010609060101010101" pitchFamily="49" charset="-122"/>
              </a:rPr>
              <a:t>2</a:t>
            </a:r>
            <a:r>
              <a:rPr lang="zh-CN" altLang="en-US" sz="2800" b="1" dirty="0">
                <a:solidFill>
                  <a:srgbClr val="0000CC"/>
                </a:solidFill>
                <a:latin typeface="黑体" panose="02010609060101010101" pitchFamily="49" charset="-122"/>
                <a:ea typeface="黑体" panose="02010609060101010101" pitchFamily="49" charset="-122"/>
              </a:rPr>
              <a:t>、厉行赏罚，奖励耕战，主张改革，适应当时社会改革和国家走向统一的趋势。</a:t>
            </a:r>
            <a:endParaRPr lang="zh-CN" altLang="en-US" sz="2800" b="1" dirty="0">
              <a:solidFill>
                <a:srgbClr val="0000CC"/>
              </a:solidFill>
              <a:latin typeface="黑体" panose="02010609060101010101" pitchFamily="49" charset="-122"/>
              <a:ea typeface="黑体" panose="02010609060101010101" pitchFamily="49" charset="-122"/>
            </a:endParaRPr>
          </a:p>
          <a:p>
            <a:pPr lvl="0" eaLnBrk="1" hangingPunct="1"/>
            <a:r>
              <a:rPr lang="zh-CN" altLang="zh-CN" sz="2800" b="1" dirty="0">
                <a:solidFill>
                  <a:srgbClr val="0000CC"/>
                </a:solidFill>
                <a:latin typeface="黑体" panose="02010609060101010101" pitchFamily="49" charset="-122"/>
                <a:ea typeface="黑体" panose="02010609060101010101" pitchFamily="49" charset="-122"/>
              </a:rPr>
              <a:t>3</a:t>
            </a:r>
            <a:r>
              <a:rPr lang="zh-CN" altLang="en-US" sz="2800" b="1" dirty="0">
                <a:solidFill>
                  <a:srgbClr val="0000CC"/>
                </a:solidFill>
                <a:latin typeface="黑体" panose="02010609060101010101" pitchFamily="49" charset="-122"/>
                <a:ea typeface="黑体" panose="02010609060101010101" pitchFamily="49" charset="-122"/>
              </a:rPr>
              <a:t>、主张法治和严刑峻法，加强了对人民的控制。</a:t>
            </a:r>
            <a:endParaRPr lang="zh-CN" altLang="en-US" sz="2800" b="1" dirty="0">
              <a:solidFill>
                <a:srgbClr val="0000CC"/>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charRg st="0" end="16"/>
                                            </p:txEl>
                                          </p:spTgt>
                                        </p:tgtEl>
                                        <p:attrNameLst>
                                          <p:attrName>style.visibility</p:attrName>
                                        </p:attrNameLst>
                                      </p:cBhvr>
                                      <p:to>
                                        <p:strVal val="visible"/>
                                      </p:to>
                                    </p:set>
                                    <p:anim calcmode="lin" valueType="num">
                                      <p:cBhvr additive="base">
                                        <p:cTn id="7" dur="500" fill="hold"/>
                                        <p:tgtEl>
                                          <p:spTgt spid="5">
                                            <p:txEl>
                                              <p:charRg st="0" end="1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charRg st="0" end="1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charRg st="16" end="36"/>
                                            </p:txEl>
                                          </p:spTgt>
                                        </p:tgtEl>
                                        <p:attrNameLst>
                                          <p:attrName>style.visibility</p:attrName>
                                        </p:attrNameLst>
                                      </p:cBhvr>
                                      <p:to>
                                        <p:strVal val="visible"/>
                                      </p:to>
                                    </p:set>
                                    <p:anim calcmode="lin" valueType="num">
                                      <p:cBhvr additive="base">
                                        <p:cTn id="13" dur="500" fill="hold"/>
                                        <p:tgtEl>
                                          <p:spTgt spid="5">
                                            <p:txEl>
                                              <p:charRg st="16" end="3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charRg st="16" end="3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charRg st="36" end="54"/>
                                            </p:txEl>
                                          </p:spTgt>
                                        </p:tgtEl>
                                        <p:attrNameLst>
                                          <p:attrName>style.visibility</p:attrName>
                                        </p:attrNameLst>
                                      </p:cBhvr>
                                      <p:to>
                                        <p:strVal val="visible"/>
                                      </p:to>
                                    </p:set>
                                    <p:anim calcmode="lin" valueType="num">
                                      <p:cBhvr additive="base">
                                        <p:cTn id="19" dur="500" fill="hold"/>
                                        <p:tgtEl>
                                          <p:spTgt spid="5">
                                            <p:txEl>
                                              <p:charRg st="36" end="5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charRg st="36" end="5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charRg st="54" end="71"/>
                                            </p:txEl>
                                          </p:spTgt>
                                        </p:tgtEl>
                                        <p:attrNameLst>
                                          <p:attrName>style.visibility</p:attrName>
                                        </p:attrNameLst>
                                      </p:cBhvr>
                                      <p:to>
                                        <p:strVal val="visible"/>
                                      </p:to>
                                    </p:set>
                                    <p:anim calcmode="lin" valueType="num">
                                      <p:cBhvr additive="base">
                                        <p:cTn id="25" dur="500" fill="hold"/>
                                        <p:tgtEl>
                                          <p:spTgt spid="5">
                                            <p:txEl>
                                              <p:charRg st="54" end="7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charRg st="54" end="7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4934">
                                            <p:txEl>
                                              <p:charRg st="0" end="21"/>
                                            </p:txEl>
                                          </p:spTgt>
                                        </p:tgtEl>
                                        <p:attrNameLst>
                                          <p:attrName>style.visibility</p:attrName>
                                        </p:attrNameLst>
                                      </p:cBhvr>
                                      <p:to>
                                        <p:strVal val="visible"/>
                                      </p:to>
                                    </p:set>
                                    <p:anim calcmode="lin" valueType="num">
                                      <p:cBhvr additive="base">
                                        <p:cTn id="31" dur="500" fill="hold"/>
                                        <p:tgtEl>
                                          <p:spTgt spid="124934">
                                            <p:txEl>
                                              <p:charRg st="0" end="2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4934">
                                            <p:txEl>
                                              <p:charRg st="0" end="2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4934"/>
                                        </p:tgtEl>
                                        <p:attrNameLst>
                                          <p:attrName>style.visibility</p:attrName>
                                        </p:attrNameLst>
                                      </p:cBhvr>
                                      <p:to>
                                        <p:strVal val="visible"/>
                                      </p:to>
                                    </p:set>
                                    <p:animEffect transition="in" filter="blinds(horizontal)">
                                      <p:cBhvr>
                                        <p:cTn id="37" dur="500"/>
                                        <p:tgtEl>
                                          <p:spTgt spid="12493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124934">
                                            <p:txEl>
                                              <p:charRg st="0" end="21"/>
                                            </p:txEl>
                                          </p:spTgt>
                                        </p:tgtEl>
                                        <p:attrNameLst>
                                          <p:attrName>style.visibility</p:attrName>
                                        </p:attrNameLst>
                                      </p:cBhvr>
                                      <p:to>
                                        <p:strVal val="visible"/>
                                      </p:to>
                                    </p:set>
                                    <p:animEffect transition="in" filter="blinds(horizontal)">
                                      <p:cBhvr>
                                        <p:cTn id="40" dur="500"/>
                                        <p:tgtEl>
                                          <p:spTgt spid="124934">
                                            <p:txEl>
                                              <p:charRg st="0" end="21"/>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4" presetClass="entr" presetSubtype="16" fill="hold" grpId="0" nodeType="clickEffect">
                                  <p:stCondLst>
                                    <p:cond delay="0"/>
                                  </p:stCondLst>
                                  <p:childTnLst>
                                    <p:set>
                                      <p:cBhvr>
                                        <p:cTn id="44" dur="1" fill="hold">
                                          <p:stCondLst>
                                            <p:cond delay="0"/>
                                          </p:stCondLst>
                                        </p:cTn>
                                        <p:tgtEl>
                                          <p:spTgt spid="16391"/>
                                        </p:tgtEl>
                                        <p:attrNameLst>
                                          <p:attrName>style.visibility</p:attrName>
                                        </p:attrNameLst>
                                      </p:cBhvr>
                                      <p:to>
                                        <p:strVal val="visible"/>
                                      </p:to>
                                    </p:set>
                                    <p:animEffect transition="in" filter="box(in)">
                                      <p:cBhvr>
                                        <p:cTn id="45" dur="500"/>
                                        <p:tgtEl>
                                          <p:spTgt spid="16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124934" grpId="0" animBg="1" build="allAtOnce"/>
      <p:bldP spid="1639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3" name="Text Box 3"/>
          <p:cNvSpPr txBox="1">
            <a:spLocks noChangeArrowheads="1"/>
          </p:cNvSpPr>
          <p:nvPr/>
        </p:nvSpPr>
        <p:spPr bwMode="auto">
          <a:xfrm>
            <a:off x="285750" y="285750"/>
            <a:ext cx="2786063" cy="519113"/>
          </a:xfrm>
          <a:prstGeom prst="rect">
            <a:avLst/>
          </a:prstGeom>
          <a:solidFill>
            <a:srgbClr val="FFFF00"/>
          </a:solidFill>
          <a:ln w="9525">
            <a:noFill/>
            <a:miter lim="800000"/>
          </a:ln>
          <a:effectLst/>
        </p:spPr>
        <p:txBody>
          <a:bodyPr wrap="square">
            <a:spAutoFit/>
          </a:bodyPr>
          <a:p>
            <a:pPr lvl="0" eaLnBrk="1" hangingPunct="1"/>
            <a:r>
              <a:rPr lang="en-US" altLang="zh-CN" sz="2800" b="1">
                <a:solidFill>
                  <a:srgbClr val="FF0000"/>
                </a:solidFill>
                <a:effectLst>
                  <a:outerShdw blurRad="38100" dist="38100" dir="2700000">
                    <a:srgbClr val="C0C0C0"/>
                  </a:outerShdw>
                </a:effectLst>
                <a:ea typeface="黑体" panose="02010609060101010101" pitchFamily="49" charset="-122"/>
              </a:rPr>
              <a:t>7</a:t>
            </a:r>
            <a:r>
              <a:rPr lang="zh-CN" altLang="en-US" sz="2800" b="1" dirty="0">
                <a:solidFill>
                  <a:srgbClr val="FF0000"/>
                </a:solidFill>
                <a:effectLst>
                  <a:outerShdw blurRad="38100" dist="38100" dir="2700000">
                    <a:srgbClr val="C0C0C0"/>
                  </a:outerShdw>
                </a:effectLst>
                <a:ea typeface="黑体" panose="02010609060101010101" pitchFamily="49" charset="-122"/>
              </a:rPr>
              <a:t>）</a:t>
            </a:r>
            <a:r>
              <a:rPr lang="en-US" altLang="zh-CN" sz="2800" b="1">
                <a:solidFill>
                  <a:srgbClr val="FF0000"/>
                </a:solidFill>
                <a:effectLst>
                  <a:outerShdw blurRad="38100" dist="38100" dir="2700000">
                    <a:srgbClr val="C0C0C0"/>
                  </a:outerShdw>
                </a:effectLst>
                <a:ea typeface="黑体" panose="02010609060101010101" pitchFamily="49" charset="-122"/>
              </a:rPr>
              <a:t>  </a:t>
            </a:r>
            <a:r>
              <a:rPr lang="zh-CN" altLang="en-US" sz="2800" b="1" dirty="0">
                <a:solidFill>
                  <a:srgbClr val="FF0000"/>
                </a:solidFill>
                <a:effectLst>
                  <a:outerShdw blurRad="38100" dist="38100" dir="2700000">
                    <a:srgbClr val="C0C0C0"/>
                  </a:outerShdw>
                </a:effectLst>
                <a:ea typeface="黑体" panose="02010609060101010101" pitchFamily="49" charset="-122"/>
              </a:rPr>
              <a:t>墨 子 </a:t>
            </a:r>
            <a:endParaRPr lang="zh-CN" altLang="en-US" sz="2800" b="1" dirty="0">
              <a:solidFill>
                <a:srgbClr val="FF0000"/>
              </a:solidFill>
              <a:effectLst>
                <a:outerShdw blurRad="38100" dist="38100" dir="2700000">
                  <a:srgbClr val="C0C0C0"/>
                </a:outerShdw>
              </a:effectLst>
              <a:ea typeface="黑体" panose="02010609060101010101" pitchFamily="49" charset="-122"/>
            </a:endParaRPr>
          </a:p>
        </p:txBody>
      </p:sp>
      <p:sp>
        <p:nvSpPr>
          <p:cNvPr id="51204" name="Text Box 4"/>
          <p:cNvSpPr txBox="1"/>
          <p:nvPr/>
        </p:nvSpPr>
        <p:spPr>
          <a:xfrm>
            <a:off x="179388" y="981075"/>
            <a:ext cx="2230437" cy="519113"/>
          </a:xfrm>
          <a:prstGeom prst="rect">
            <a:avLst/>
          </a:prstGeom>
          <a:solidFill>
            <a:srgbClr val="66FF66"/>
          </a:solidFill>
          <a:ln w="9525">
            <a:noFill/>
          </a:ln>
        </p:spPr>
        <p:txBody>
          <a:bodyPr>
            <a:spAutoFit/>
          </a:bodyPr>
          <a:p>
            <a:pPr lvl="0" eaLnBrk="1" hangingPunct="1"/>
            <a:r>
              <a:rPr lang="zh-CN" altLang="en-US" sz="2800" b="1" dirty="0">
                <a:solidFill>
                  <a:srgbClr val="0000FF"/>
                </a:solidFill>
                <a:latin typeface="Arial" panose="020B0604020202020204" pitchFamily="34" charset="0"/>
                <a:ea typeface="黑体" panose="02010609060101010101" pitchFamily="49" charset="-122"/>
              </a:rPr>
              <a:t>生平与地位</a:t>
            </a:r>
            <a:endParaRPr lang="zh-CN" altLang="en-US" sz="2800" b="1" dirty="0">
              <a:solidFill>
                <a:srgbClr val="0000FF"/>
              </a:solidFill>
              <a:latin typeface="Arial" panose="020B0604020202020204" pitchFamily="34" charset="0"/>
              <a:ea typeface="黑体" panose="02010609060101010101" pitchFamily="49" charset="-122"/>
            </a:endParaRPr>
          </a:p>
        </p:txBody>
      </p:sp>
      <p:sp>
        <p:nvSpPr>
          <p:cNvPr id="51205" name="Rectangle 5"/>
          <p:cNvSpPr/>
          <p:nvPr/>
        </p:nvSpPr>
        <p:spPr>
          <a:xfrm>
            <a:off x="0" y="1557338"/>
            <a:ext cx="7019925" cy="519112"/>
          </a:xfrm>
          <a:prstGeom prst="rect">
            <a:avLst/>
          </a:prstGeom>
          <a:noFill/>
          <a:ln w="9525">
            <a:noFill/>
          </a:ln>
        </p:spPr>
        <p:txBody>
          <a:bodyPr>
            <a:spAutoFit/>
          </a:bodyPr>
          <a:p>
            <a:pPr lvl="0" eaLnBrk="1" hangingPunct="1"/>
            <a:r>
              <a:rPr lang="zh-CN" altLang="en-US" sz="2800" b="1" dirty="0">
                <a:latin typeface="Arial" panose="020B0604020202020204" pitchFamily="34" charset="0"/>
                <a:ea typeface="黑体" panose="02010609060101010101" pitchFamily="49" charset="-122"/>
              </a:rPr>
              <a:t>战国时鲁国人，墨家学派创始人</a:t>
            </a:r>
            <a:endParaRPr lang="zh-CN" altLang="en-US" sz="2800" b="1" dirty="0">
              <a:latin typeface="Arial" panose="020B0604020202020204" pitchFamily="34" charset="0"/>
              <a:ea typeface="黑体" panose="02010609060101010101" pitchFamily="49" charset="-122"/>
            </a:endParaRPr>
          </a:p>
        </p:txBody>
      </p:sp>
      <p:sp>
        <p:nvSpPr>
          <p:cNvPr id="51206" name="Text Box 6"/>
          <p:cNvSpPr txBox="1"/>
          <p:nvPr/>
        </p:nvSpPr>
        <p:spPr>
          <a:xfrm>
            <a:off x="0" y="2060575"/>
            <a:ext cx="1873250" cy="519113"/>
          </a:xfrm>
          <a:prstGeom prst="rect">
            <a:avLst/>
          </a:prstGeom>
          <a:solidFill>
            <a:srgbClr val="66FF66"/>
          </a:solidFill>
          <a:ln w="9525">
            <a:noFill/>
          </a:ln>
        </p:spPr>
        <p:txBody>
          <a:bodyPr>
            <a:spAutoFit/>
          </a:bodyPr>
          <a:p>
            <a:pPr lvl="0" eaLnBrk="1" hangingPunct="1"/>
            <a:r>
              <a:rPr lang="zh-CN" altLang="en-US" sz="2800" b="1" dirty="0">
                <a:solidFill>
                  <a:srgbClr val="0000FF"/>
                </a:solidFill>
                <a:latin typeface="Arial" panose="020B0604020202020204" pitchFamily="34" charset="0"/>
                <a:ea typeface="黑体" panose="02010609060101010101" pitchFamily="49" charset="-122"/>
              </a:rPr>
              <a:t>主要思想</a:t>
            </a:r>
            <a:endParaRPr lang="zh-CN" altLang="en-US" sz="2800" b="1" dirty="0">
              <a:solidFill>
                <a:srgbClr val="0000FF"/>
              </a:solidFill>
              <a:latin typeface="Arial" panose="020B0604020202020204" pitchFamily="34" charset="0"/>
              <a:ea typeface="黑体" panose="02010609060101010101" pitchFamily="49" charset="-122"/>
            </a:endParaRPr>
          </a:p>
        </p:txBody>
      </p:sp>
      <p:sp>
        <p:nvSpPr>
          <p:cNvPr id="51207" name="Text Box 7"/>
          <p:cNvSpPr txBox="1"/>
          <p:nvPr/>
        </p:nvSpPr>
        <p:spPr>
          <a:xfrm>
            <a:off x="179388" y="2565400"/>
            <a:ext cx="8964612" cy="519113"/>
          </a:xfrm>
          <a:prstGeom prst="rect">
            <a:avLst/>
          </a:prstGeom>
          <a:noFill/>
          <a:ln w="9525">
            <a:noFill/>
          </a:ln>
        </p:spPr>
        <p:txBody>
          <a:bodyPr>
            <a:spAutoFit/>
          </a:bodyPr>
          <a:p>
            <a:pPr lvl="0" eaLnBrk="1" hangingPunct="1">
              <a:spcBef>
                <a:spcPct val="50000"/>
              </a:spcBef>
            </a:pPr>
            <a:r>
              <a:rPr lang="zh-CN" altLang="en-US" sz="2800" b="1" dirty="0">
                <a:solidFill>
                  <a:srgbClr val="FF0000"/>
                </a:solidFill>
                <a:latin typeface="Arial" panose="020B0604020202020204" pitchFamily="34" charset="0"/>
                <a:ea typeface="黑体" panose="02010609060101010101" pitchFamily="49" charset="-122"/>
              </a:rPr>
              <a:t>兼爱、非攻</a:t>
            </a:r>
            <a:r>
              <a:rPr lang="zh-CN" altLang="en-US" sz="2800" b="1" dirty="0">
                <a:latin typeface="Arial" panose="020B0604020202020204" pitchFamily="34" charset="0"/>
                <a:ea typeface="黑体" panose="02010609060101010101" pitchFamily="49" charset="-122"/>
              </a:rPr>
              <a:t>；</a:t>
            </a:r>
            <a:r>
              <a:rPr lang="zh-CN" altLang="en-US" sz="2800" b="1" dirty="0">
                <a:solidFill>
                  <a:srgbClr val="FF0000"/>
                </a:solidFill>
                <a:latin typeface="Arial" panose="020B0604020202020204" pitchFamily="34" charset="0"/>
                <a:ea typeface="黑体" panose="02010609060101010101" pitchFamily="49" charset="-122"/>
              </a:rPr>
              <a:t>尚贤</a:t>
            </a:r>
            <a:r>
              <a:rPr lang="zh-CN" altLang="en-US" sz="2800" b="1" dirty="0">
                <a:latin typeface="Arial" panose="020B0604020202020204" pitchFamily="34" charset="0"/>
                <a:ea typeface="黑体" panose="02010609060101010101" pitchFamily="49" charset="-122"/>
              </a:rPr>
              <a:t>、尚同、尚力；节用、节葬。</a:t>
            </a:r>
            <a:endParaRPr lang="en-US" altLang="zh-CN" sz="2800" b="1">
              <a:latin typeface="Arial" panose="020B0604020202020204" pitchFamily="34" charset="0"/>
              <a:ea typeface="黑体" panose="02010609060101010101" pitchFamily="49" charset="-122"/>
            </a:endParaRPr>
          </a:p>
        </p:txBody>
      </p:sp>
      <p:sp>
        <p:nvSpPr>
          <p:cNvPr id="51209" name="Text Box 9"/>
          <p:cNvSpPr txBox="1"/>
          <p:nvPr/>
        </p:nvSpPr>
        <p:spPr>
          <a:xfrm>
            <a:off x="252413" y="4422775"/>
            <a:ext cx="1150937" cy="519113"/>
          </a:xfrm>
          <a:prstGeom prst="rect">
            <a:avLst/>
          </a:prstGeom>
          <a:solidFill>
            <a:srgbClr val="66FF66"/>
          </a:solidFill>
          <a:ln w="9525">
            <a:noFill/>
          </a:ln>
        </p:spPr>
        <p:txBody>
          <a:bodyPr>
            <a:spAutoFit/>
          </a:bodyPr>
          <a:p>
            <a:pPr lvl="0" eaLnBrk="1" hangingPunct="1"/>
            <a:r>
              <a:rPr lang="zh-CN" altLang="en-US" sz="2800" b="1" dirty="0">
                <a:solidFill>
                  <a:srgbClr val="0000FF"/>
                </a:solidFill>
                <a:latin typeface="Arial" panose="020B0604020202020204" pitchFamily="34" charset="0"/>
                <a:ea typeface="黑体" panose="02010609060101010101" pitchFamily="49" charset="-122"/>
              </a:rPr>
              <a:t>评价</a:t>
            </a:r>
            <a:endParaRPr lang="zh-CN" altLang="en-US" sz="2800" b="1" dirty="0">
              <a:solidFill>
                <a:srgbClr val="0000FF"/>
              </a:solidFill>
              <a:latin typeface="Arial" panose="020B0604020202020204" pitchFamily="34" charset="0"/>
              <a:ea typeface="黑体" panose="02010609060101010101" pitchFamily="49" charset="-122"/>
            </a:endParaRPr>
          </a:p>
        </p:txBody>
      </p:sp>
      <p:sp>
        <p:nvSpPr>
          <p:cNvPr id="51210" name="Text Box 10"/>
          <p:cNvSpPr txBox="1"/>
          <p:nvPr/>
        </p:nvSpPr>
        <p:spPr>
          <a:xfrm>
            <a:off x="0" y="5219700"/>
            <a:ext cx="8893175" cy="1384300"/>
          </a:xfrm>
          <a:prstGeom prst="rect">
            <a:avLst/>
          </a:prstGeom>
          <a:noFill/>
          <a:ln w="9525">
            <a:noFill/>
          </a:ln>
        </p:spPr>
        <p:txBody>
          <a:bodyPr>
            <a:spAutoFit/>
          </a:bodyPr>
          <a:p>
            <a:pPr lvl="0" eaLnBrk="1" hangingPunct="1"/>
            <a:r>
              <a:rPr lang="zh-CN" altLang="en-US" sz="2800" b="1" dirty="0">
                <a:latin typeface="Arial" panose="020B0604020202020204" pitchFamily="34" charset="0"/>
                <a:ea typeface="黑体" panose="02010609060101010101" pitchFamily="49" charset="-122"/>
              </a:rPr>
              <a:t>代表了</a:t>
            </a:r>
            <a:r>
              <a:rPr lang="zh-CN" altLang="en-US" sz="2800" b="1" dirty="0">
                <a:solidFill>
                  <a:srgbClr val="FF0000"/>
                </a:solidFill>
                <a:latin typeface="Arial" panose="020B0604020202020204" pitchFamily="34" charset="0"/>
                <a:ea typeface="黑体" panose="02010609060101010101" pitchFamily="49" charset="-122"/>
              </a:rPr>
              <a:t>下层劳动群众</a:t>
            </a:r>
            <a:r>
              <a:rPr lang="zh-CN" altLang="en-US" sz="2800" b="1" dirty="0">
                <a:latin typeface="Arial" panose="020B0604020202020204" pitchFamily="34" charset="0"/>
                <a:ea typeface="黑体" panose="02010609060101010101" pitchFamily="49" charset="-122"/>
              </a:rPr>
              <a:t>，特别是手工业的利益。曾被其他学派广泛吸收，但战国之后，不为人所重视。汉代以后逐渐湮没失传了。</a:t>
            </a:r>
            <a:endParaRPr lang="zh-CN" altLang="en-US" sz="2800" b="1" dirty="0">
              <a:latin typeface="Arial" panose="020B0604020202020204" pitchFamily="34" charset="0"/>
              <a:ea typeface="黑体" panose="02010609060101010101" pitchFamily="49" charset="-122"/>
            </a:endParaRPr>
          </a:p>
        </p:txBody>
      </p:sp>
      <p:pic>
        <p:nvPicPr>
          <p:cNvPr id="126985" name="Picture 11" descr="墨子像"/>
          <p:cNvPicPr>
            <a:picLocks noChangeAspect="1"/>
          </p:cNvPicPr>
          <p:nvPr/>
        </p:nvPicPr>
        <p:blipFill>
          <a:blip r:embed="rId1"/>
          <a:stretch>
            <a:fillRect/>
          </a:stretch>
        </p:blipFill>
        <p:spPr>
          <a:xfrm>
            <a:off x="6659563" y="0"/>
            <a:ext cx="2484437" cy="2636838"/>
          </a:xfrm>
          <a:prstGeom prst="rect">
            <a:avLst/>
          </a:prstGeom>
          <a:noFill/>
          <a:ln w="9525">
            <a:noFill/>
          </a:ln>
        </p:spPr>
      </p:pic>
      <p:sp>
        <p:nvSpPr>
          <p:cNvPr id="30732" name="Text Box 12"/>
          <p:cNvSpPr txBox="1"/>
          <p:nvPr/>
        </p:nvSpPr>
        <p:spPr>
          <a:xfrm>
            <a:off x="0" y="3068638"/>
            <a:ext cx="9144000" cy="2655887"/>
          </a:xfrm>
          <a:prstGeom prst="rect">
            <a:avLst/>
          </a:prstGeom>
          <a:noFill/>
          <a:ln w="9525">
            <a:noFill/>
          </a:ln>
        </p:spPr>
        <p:txBody>
          <a:bodyPr>
            <a:spAutoFit/>
          </a:bodyPr>
          <a:p>
            <a:pPr lvl="0" eaLnBrk="1" hangingPunct="1">
              <a:spcBef>
                <a:spcPct val="50000"/>
              </a:spcBef>
            </a:pPr>
            <a:r>
              <a:rPr lang="zh-CN" altLang="en-US" sz="1800" dirty="0">
                <a:latin typeface="Arial" panose="020B0604020202020204" pitchFamily="34" charset="0"/>
                <a:ea typeface="宋体" panose="02010600030101010101" pitchFamily="2" charset="-122"/>
              </a:rPr>
              <a:t>      </a:t>
            </a:r>
            <a:r>
              <a:rPr lang="zh-CN" altLang="en-US" sz="2800" b="1" dirty="0">
                <a:latin typeface="黑体" panose="02010609060101010101" pitchFamily="49" charset="-122"/>
                <a:ea typeface="黑体" panose="02010609060101010101" pitchFamily="49" charset="-122"/>
              </a:rPr>
              <a:t>墨子的</a:t>
            </a:r>
            <a:r>
              <a:rPr lang="zh-CN" altLang="en-US" sz="2800" b="1" dirty="0">
                <a:latin typeface="Arial" panose="020B0604020202020204" pitchFamily="34" charset="0"/>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兼爱</a:t>
            </a:r>
            <a:r>
              <a:rPr lang="zh-CN" altLang="en-US" sz="2800" b="1" dirty="0">
                <a:latin typeface="Arial" panose="020B0604020202020204" pitchFamily="34" charset="0"/>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与孔子的仁爱有很大的差异。孔子所学的仁是以血缘关系为基础的，是有等级差别的爱。而墨子的兼爱是没有等级差别的爱。</a:t>
            </a:r>
            <a:endParaRPr lang="zh-CN" altLang="en-US" sz="2800" b="1" dirty="0">
              <a:latin typeface="黑体" panose="02010609060101010101" pitchFamily="49" charset="-122"/>
              <a:ea typeface="黑体" panose="02010609060101010101" pitchFamily="49" charset="-122"/>
            </a:endParaRPr>
          </a:p>
          <a:p>
            <a:pPr lvl="0" eaLnBrk="1" hangingPunct="1">
              <a:spcBef>
                <a:spcPct val="50000"/>
              </a:spcBef>
            </a:pPr>
            <a:r>
              <a:rPr lang="zh-CN" altLang="en-US" sz="2800" b="1" dirty="0">
                <a:latin typeface="黑体" panose="02010609060101010101" pitchFamily="49" charset="-122"/>
                <a:ea typeface="黑体" panose="02010609060101010101" pitchFamily="49" charset="-122"/>
              </a:rPr>
              <a:t>     </a:t>
            </a:r>
            <a:endParaRPr lang="zh-CN" altLang="en-US" sz="2800" b="1" dirty="0">
              <a:latin typeface="黑体" panose="02010609060101010101" pitchFamily="49" charset="-122"/>
              <a:ea typeface="黑体" panose="02010609060101010101" pitchFamily="49" charset="-122"/>
            </a:endParaRPr>
          </a:p>
          <a:p>
            <a:pPr lvl="0" eaLnBrk="1" hangingPunct="1">
              <a:spcBef>
                <a:spcPct val="50000"/>
              </a:spcBef>
            </a:pPr>
            <a:endParaRPr lang="zh-CN" altLang="en-US" sz="28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203"/>
                                        </p:tgtEl>
                                        <p:attrNameLst>
                                          <p:attrName>style.visibility</p:attrName>
                                        </p:attrNameLst>
                                      </p:cBhvr>
                                      <p:to>
                                        <p:strVal val="visible"/>
                                      </p:to>
                                    </p:set>
                                    <p:anim calcmode="lin" valueType="num">
                                      <p:cBhvr additive="base">
                                        <p:cTn id="7" dur="500" fill="hold"/>
                                        <p:tgtEl>
                                          <p:spTgt spid="51203"/>
                                        </p:tgtEl>
                                        <p:attrNameLst>
                                          <p:attrName>ppt_x</p:attrName>
                                        </p:attrNameLst>
                                      </p:cBhvr>
                                      <p:tavLst>
                                        <p:tav tm="0">
                                          <p:val>
                                            <p:strVal val="#ppt_x"/>
                                          </p:val>
                                        </p:tav>
                                        <p:tav tm="100000">
                                          <p:val>
                                            <p:strVal val="#ppt_x"/>
                                          </p:val>
                                        </p:tav>
                                      </p:tavLst>
                                    </p:anim>
                                    <p:anim calcmode="lin" valueType="num">
                                      <p:cBhvr additive="base">
                                        <p:cTn id="8" dur="500" fill="hold"/>
                                        <p:tgtEl>
                                          <p:spTgt spid="5120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1204"/>
                                        </p:tgtEl>
                                        <p:attrNameLst>
                                          <p:attrName>style.visibility</p:attrName>
                                        </p:attrNameLst>
                                      </p:cBhvr>
                                      <p:to>
                                        <p:strVal val="visible"/>
                                      </p:to>
                                    </p:set>
                                    <p:anim calcmode="lin" valueType="num">
                                      <p:cBhvr additive="base">
                                        <p:cTn id="13" dur="500" fill="hold"/>
                                        <p:tgtEl>
                                          <p:spTgt spid="51204"/>
                                        </p:tgtEl>
                                        <p:attrNameLst>
                                          <p:attrName>ppt_x</p:attrName>
                                        </p:attrNameLst>
                                      </p:cBhvr>
                                      <p:tavLst>
                                        <p:tav tm="0">
                                          <p:val>
                                            <p:strVal val="#ppt_x"/>
                                          </p:val>
                                        </p:tav>
                                        <p:tav tm="100000">
                                          <p:val>
                                            <p:strVal val="#ppt_x"/>
                                          </p:val>
                                        </p:tav>
                                      </p:tavLst>
                                    </p:anim>
                                    <p:anim calcmode="lin" valueType="num">
                                      <p:cBhvr additive="base">
                                        <p:cTn id="14" dur="500" fill="hold"/>
                                        <p:tgtEl>
                                          <p:spTgt spid="5120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1205"/>
                                        </p:tgtEl>
                                        <p:attrNameLst>
                                          <p:attrName>style.visibility</p:attrName>
                                        </p:attrNameLst>
                                      </p:cBhvr>
                                      <p:to>
                                        <p:strVal val="visible"/>
                                      </p:to>
                                    </p:set>
                                    <p:anim calcmode="lin" valueType="num">
                                      <p:cBhvr additive="base">
                                        <p:cTn id="19" dur="500" fill="hold"/>
                                        <p:tgtEl>
                                          <p:spTgt spid="51205"/>
                                        </p:tgtEl>
                                        <p:attrNameLst>
                                          <p:attrName>ppt_x</p:attrName>
                                        </p:attrNameLst>
                                      </p:cBhvr>
                                      <p:tavLst>
                                        <p:tav tm="0">
                                          <p:val>
                                            <p:strVal val="#ppt_x"/>
                                          </p:val>
                                        </p:tav>
                                        <p:tav tm="100000">
                                          <p:val>
                                            <p:strVal val="#ppt_x"/>
                                          </p:val>
                                        </p:tav>
                                      </p:tavLst>
                                    </p:anim>
                                    <p:anim calcmode="lin" valueType="num">
                                      <p:cBhvr additive="base">
                                        <p:cTn id="20" dur="500" fill="hold"/>
                                        <p:tgtEl>
                                          <p:spTgt spid="5120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1206"/>
                                        </p:tgtEl>
                                        <p:attrNameLst>
                                          <p:attrName>style.visibility</p:attrName>
                                        </p:attrNameLst>
                                      </p:cBhvr>
                                      <p:to>
                                        <p:strVal val="visible"/>
                                      </p:to>
                                    </p:set>
                                    <p:anim calcmode="lin" valueType="num">
                                      <p:cBhvr additive="base">
                                        <p:cTn id="25" dur="500" fill="hold"/>
                                        <p:tgtEl>
                                          <p:spTgt spid="51206"/>
                                        </p:tgtEl>
                                        <p:attrNameLst>
                                          <p:attrName>ppt_x</p:attrName>
                                        </p:attrNameLst>
                                      </p:cBhvr>
                                      <p:tavLst>
                                        <p:tav tm="0">
                                          <p:val>
                                            <p:strVal val="#ppt_x"/>
                                          </p:val>
                                        </p:tav>
                                        <p:tav tm="100000">
                                          <p:val>
                                            <p:strVal val="#ppt_x"/>
                                          </p:val>
                                        </p:tav>
                                      </p:tavLst>
                                    </p:anim>
                                    <p:anim calcmode="lin" valueType="num">
                                      <p:cBhvr additive="base">
                                        <p:cTn id="26" dur="500" fill="hold"/>
                                        <p:tgtEl>
                                          <p:spTgt spid="5120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1207"/>
                                        </p:tgtEl>
                                        <p:attrNameLst>
                                          <p:attrName>style.visibility</p:attrName>
                                        </p:attrNameLst>
                                      </p:cBhvr>
                                      <p:to>
                                        <p:strVal val="visible"/>
                                      </p:to>
                                    </p:set>
                                    <p:anim calcmode="lin" valueType="num">
                                      <p:cBhvr additive="base">
                                        <p:cTn id="31" dur="500" fill="hold"/>
                                        <p:tgtEl>
                                          <p:spTgt spid="51207"/>
                                        </p:tgtEl>
                                        <p:attrNameLst>
                                          <p:attrName>ppt_x</p:attrName>
                                        </p:attrNameLst>
                                      </p:cBhvr>
                                      <p:tavLst>
                                        <p:tav tm="0">
                                          <p:val>
                                            <p:strVal val="#ppt_x"/>
                                          </p:val>
                                        </p:tav>
                                        <p:tav tm="100000">
                                          <p:val>
                                            <p:strVal val="#ppt_x"/>
                                          </p:val>
                                        </p:tav>
                                      </p:tavLst>
                                    </p:anim>
                                    <p:anim calcmode="lin" valueType="num">
                                      <p:cBhvr additive="base">
                                        <p:cTn id="32" dur="500" fill="hold"/>
                                        <p:tgtEl>
                                          <p:spTgt spid="5120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30732">
                                            <p:txEl>
                                              <p:charRg st="0" end="69"/>
                                            </p:txEl>
                                          </p:spTgt>
                                        </p:tgtEl>
                                        <p:attrNameLst>
                                          <p:attrName>style.visibility</p:attrName>
                                        </p:attrNameLst>
                                      </p:cBhvr>
                                      <p:to>
                                        <p:strVal val="visible"/>
                                      </p:to>
                                    </p:set>
                                    <p:anim calcmode="lin" valueType="num">
                                      <p:cBhvr additive="base">
                                        <p:cTn id="37" dur="500" fill="hold"/>
                                        <p:tgtEl>
                                          <p:spTgt spid="30732">
                                            <p:txEl>
                                              <p:charRg st="0" end="69"/>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30732">
                                            <p:txEl>
                                              <p:charRg st="0" end="69"/>
                                            </p:txEl>
                                          </p:spTgt>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30732">
                                            <p:txEl>
                                              <p:charRg st="69" end="75"/>
                                            </p:txEl>
                                          </p:spTgt>
                                        </p:tgtEl>
                                        <p:attrNameLst>
                                          <p:attrName>style.visibility</p:attrName>
                                        </p:attrNameLst>
                                      </p:cBhvr>
                                      <p:to>
                                        <p:strVal val="visible"/>
                                      </p:to>
                                    </p:set>
                                    <p:anim calcmode="lin" valueType="num">
                                      <p:cBhvr additive="base">
                                        <p:cTn id="41" dur="500" fill="hold"/>
                                        <p:tgtEl>
                                          <p:spTgt spid="30732">
                                            <p:txEl>
                                              <p:charRg st="69" end="75"/>
                                            </p:txEl>
                                          </p:spTgt>
                                        </p:tgtEl>
                                        <p:attrNameLst>
                                          <p:attrName>ppt_x</p:attrName>
                                        </p:attrNameLst>
                                      </p:cBhvr>
                                      <p:tavLst>
                                        <p:tav tm="0">
                                          <p:val>
                                            <p:strVal val="1+#ppt_w/2"/>
                                          </p:val>
                                        </p:tav>
                                        <p:tav tm="100000">
                                          <p:val>
                                            <p:strVal val="#ppt_x"/>
                                          </p:val>
                                        </p:tav>
                                      </p:tavLst>
                                    </p:anim>
                                    <p:anim calcmode="lin" valueType="num">
                                      <p:cBhvr additive="base">
                                        <p:cTn id="42" dur="500" fill="hold"/>
                                        <p:tgtEl>
                                          <p:spTgt spid="30732">
                                            <p:txEl>
                                              <p:charRg st="69" end="75"/>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51209"/>
                                        </p:tgtEl>
                                        <p:attrNameLst>
                                          <p:attrName>style.visibility</p:attrName>
                                        </p:attrNameLst>
                                      </p:cBhvr>
                                      <p:to>
                                        <p:strVal val="visible"/>
                                      </p:to>
                                    </p:set>
                                    <p:anim calcmode="lin" valueType="num">
                                      <p:cBhvr additive="base">
                                        <p:cTn id="47" dur="500" fill="hold"/>
                                        <p:tgtEl>
                                          <p:spTgt spid="51209"/>
                                        </p:tgtEl>
                                        <p:attrNameLst>
                                          <p:attrName>ppt_x</p:attrName>
                                        </p:attrNameLst>
                                      </p:cBhvr>
                                      <p:tavLst>
                                        <p:tav tm="0">
                                          <p:val>
                                            <p:strVal val="#ppt_x"/>
                                          </p:val>
                                        </p:tav>
                                        <p:tav tm="100000">
                                          <p:val>
                                            <p:strVal val="#ppt_x"/>
                                          </p:val>
                                        </p:tav>
                                      </p:tavLst>
                                    </p:anim>
                                    <p:anim calcmode="lin" valueType="num">
                                      <p:cBhvr additive="base">
                                        <p:cTn id="48" dur="500" fill="hold"/>
                                        <p:tgtEl>
                                          <p:spTgt spid="51209"/>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51210"/>
                                        </p:tgtEl>
                                        <p:attrNameLst>
                                          <p:attrName>style.visibility</p:attrName>
                                        </p:attrNameLst>
                                      </p:cBhvr>
                                      <p:to>
                                        <p:strVal val="visible"/>
                                      </p:to>
                                    </p:set>
                                    <p:anim calcmode="lin" valueType="num">
                                      <p:cBhvr additive="base">
                                        <p:cTn id="53" dur="500" fill="hold"/>
                                        <p:tgtEl>
                                          <p:spTgt spid="51210"/>
                                        </p:tgtEl>
                                        <p:attrNameLst>
                                          <p:attrName>ppt_x</p:attrName>
                                        </p:attrNameLst>
                                      </p:cBhvr>
                                      <p:tavLst>
                                        <p:tav tm="0">
                                          <p:val>
                                            <p:strVal val="#ppt_x"/>
                                          </p:val>
                                        </p:tav>
                                        <p:tav tm="100000">
                                          <p:val>
                                            <p:strVal val="#ppt_x"/>
                                          </p:val>
                                        </p:tav>
                                      </p:tavLst>
                                    </p:anim>
                                    <p:anim calcmode="lin" valueType="num">
                                      <p:cBhvr additive="base">
                                        <p:cTn id="54" dur="500" fill="hold"/>
                                        <p:tgtEl>
                                          <p:spTgt spid="512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animBg="1"/>
      <p:bldP spid="51204" grpId="0" animBg="1"/>
      <p:bldP spid="51205" grpId="0"/>
      <p:bldP spid="51206" grpId="0" animBg="1"/>
      <p:bldP spid="51207" grpId="0"/>
      <p:bldP spid="51209" grpId="0" animBg="1"/>
      <p:bldP spid="512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Text Box 2"/>
          <p:cNvSpPr txBox="1"/>
          <p:nvPr/>
        </p:nvSpPr>
        <p:spPr>
          <a:xfrm>
            <a:off x="295275" y="473075"/>
            <a:ext cx="8491538" cy="5218113"/>
          </a:xfrm>
          <a:prstGeom prst="rect">
            <a:avLst/>
          </a:prstGeom>
          <a:noFill/>
          <a:ln w="9525">
            <a:noFill/>
          </a:ln>
        </p:spPr>
        <p:txBody>
          <a:bodyPr>
            <a:spAutoFit/>
          </a:bodyPr>
          <a:p>
            <a:pPr lvl="0" eaLnBrk="1" hangingPunct="1">
              <a:spcBef>
                <a:spcPct val="50000"/>
              </a:spcBef>
            </a:pPr>
            <a:r>
              <a:rPr lang="en-US" altLang="zh-CN" sz="2800">
                <a:latin typeface="黑体" panose="02010609060101010101" pitchFamily="49" charset="-122"/>
                <a:ea typeface="黑体" panose="02010609060101010101" pitchFamily="49" charset="-122"/>
              </a:rPr>
              <a:t>⑴</a:t>
            </a:r>
            <a:r>
              <a:rPr lang="zh-CN" altLang="en-US" sz="2800" dirty="0">
                <a:latin typeface="黑体" panose="02010609060101010101" pitchFamily="49" charset="-122"/>
                <a:ea typeface="黑体" panose="02010609060101010101" pitchFamily="49" charset="-122"/>
              </a:rPr>
              <a:t>是中国学术文化、思想道德发展的</a:t>
            </a:r>
            <a:r>
              <a:rPr lang="zh-CN" altLang="en-US" sz="2800" dirty="0">
                <a:solidFill>
                  <a:srgbClr val="990033"/>
                </a:solidFill>
                <a:latin typeface="黑体" panose="02010609060101010101" pitchFamily="49" charset="-122"/>
                <a:ea typeface="黑体" panose="02010609060101010101" pitchFamily="49" charset="-122"/>
              </a:rPr>
              <a:t>重要阶段</a:t>
            </a:r>
            <a:r>
              <a:rPr lang="zh-CN" altLang="en-US" sz="2800" dirty="0">
                <a:latin typeface="黑体" panose="02010609060101010101" pitchFamily="49" charset="-122"/>
                <a:ea typeface="黑体" panose="02010609060101010101" pitchFamily="49" charset="-122"/>
              </a:rPr>
              <a:t>，奠定了中国传统文化体系的</a:t>
            </a:r>
            <a:r>
              <a:rPr lang="zh-CN" altLang="en-US" sz="2800" dirty="0">
                <a:solidFill>
                  <a:srgbClr val="990033"/>
                </a:solidFill>
                <a:latin typeface="黑体" panose="02010609060101010101" pitchFamily="49" charset="-122"/>
                <a:ea typeface="黑体" panose="02010609060101010101" pitchFamily="49" charset="-122"/>
              </a:rPr>
              <a:t>基础</a:t>
            </a:r>
            <a:r>
              <a:rPr lang="zh-CN" altLang="en-US" sz="2800" dirty="0">
                <a:latin typeface="黑体" panose="02010609060101010101" pitchFamily="49" charset="-122"/>
                <a:ea typeface="黑体" panose="02010609060101010101" pitchFamily="49" charset="-122"/>
              </a:rPr>
              <a:t>，成为中国思想文化取得显著进步的</a:t>
            </a:r>
            <a:r>
              <a:rPr lang="zh-CN" altLang="en-US" sz="2800" dirty="0">
                <a:solidFill>
                  <a:srgbClr val="990033"/>
                </a:solidFill>
                <a:latin typeface="黑体" panose="02010609060101010101" pitchFamily="49" charset="-122"/>
                <a:ea typeface="黑体" panose="02010609060101010101" pitchFamily="49" charset="-122"/>
              </a:rPr>
              <a:t>重要条件；</a:t>
            </a:r>
            <a:endParaRPr lang="zh-CN" altLang="en-US" sz="2800" dirty="0">
              <a:solidFill>
                <a:srgbClr val="990033"/>
              </a:solidFill>
              <a:latin typeface="黑体" panose="02010609060101010101" pitchFamily="49" charset="-122"/>
              <a:ea typeface="黑体" panose="02010609060101010101" pitchFamily="49" charset="-122"/>
            </a:endParaRPr>
          </a:p>
          <a:p>
            <a:pPr lvl="0" eaLnBrk="1" hangingPunct="1">
              <a:spcBef>
                <a:spcPct val="50000"/>
              </a:spcBef>
            </a:pPr>
            <a:r>
              <a:rPr lang="zh-CN" altLang="en-US" sz="2800" dirty="0">
                <a:latin typeface="黑体" panose="02010609060101010101" pitchFamily="49" charset="-122"/>
                <a:ea typeface="黑体" panose="02010609060101010101" pitchFamily="49" charset="-122"/>
              </a:rPr>
              <a:t>⑵是中国历史上</a:t>
            </a:r>
            <a:r>
              <a:rPr lang="zh-CN" altLang="en-US" sz="2800" dirty="0">
                <a:solidFill>
                  <a:srgbClr val="990033"/>
                </a:solidFill>
                <a:latin typeface="黑体" panose="02010609060101010101" pitchFamily="49" charset="-122"/>
                <a:ea typeface="黑体" panose="02010609060101010101" pitchFamily="49" charset="-122"/>
              </a:rPr>
              <a:t>第一次</a:t>
            </a:r>
            <a:r>
              <a:rPr lang="zh-CN" altLang="en-US" sz="2800" dirty="0">
                <a:latin typeface="黑体" panose="02010609060101010101" pitchFamily="49" charset="-122"/>
                <a:ea typeface="黑体" panose="02010609060101010101" pitchFamily="49" charset="-122"/>
              </a:rPr>
              <a:t>思想解放运动，对</a:t>
            </a:r>
            <a:r>
              <a:rPr lang="zh-CN" altLang="en-US" sz="2800" dirty="0">
                <a:solidFill>
                  <a:srgbClr val="990033"/>
                </a:solidFill>
                <a:latin typeface="黑体" panose="02010609060101010101" pitchFamily="49" charset="-122"/>
                <a:ea typeface="黑体" panose="02010609060101010101" pitchFamily="49" charset="-122"/>
              </a:rPr>
              <a:t>当时（</a:t>
            </a:r>
            <a:r>
              <a:rPr lang="zh-CN" altLang="en-US" sz="2800" dirty="0">
                <a:latin typeface="黑体" panose="02010609060101010101" pitchFamily="49" charset="-122"/>
                <a:ea typeface="黑体" panose="02010609060101010101" pitchFamily="49" charset="-122"/>
              </a:rPr>
              <a:t>使春秋战国时期的学术空前活跃，成为中国文化发展的一个高峰</a:t>
            </a:r>
            <a:r>
              <a:rPr lang="zh-CN" altLang="en-US" sz="2800" dirty="0">
                <a:solidFill>
                  <a:srgbClr val="990033"/>
                </a:solidFill>
                <a:latin typeface="黑体" panose="02010609060101010101" pitchFamily="49" charset="-122"/>
                <a:ea typeface="黑体" panose="02010609060101010101" pitchFamily="49" charset="-122"/>
              </a:rPr>
              <a:t>）和后来</a:t>
            </a:r>
            <a:r>
              <a:rPr lang="zh-CN" altLang="en-US" sz="2800" dirty="0">
                <a:latin typeface="黑体" panose="02010609060101010101" pitchFamily="49" charset="-122"/>
                <a:ea typeface="黑体" panose="02010609060101010101" pitchFamily="49" charset="-122"/>
              </a:rPr>
              <a:t>的社会发展，起了巨大推动作用；</a:t>
            </a:r>
            <a:endParaRPr lang="zh-CN" altLang="en-US" sz="2800" dirty="0">
              <a:latin typeface="黑体" panose="02010609060101010101" pitchFamily="49" charset="-122"/>
              <a:ea typeface="黑体" panose="02010609060101010101" pitchFamily="49" charset="-122"/>
            </a:endParaRPr>
          </a:p>
          <a:p>
            <a:pPr lvl="0" eaLnBrk="1" hangingPunct="1">
              <a:spcBef>
                <a:spcPct val="50000"/>
              </a:spcBef>
            </a:pPr>
            <a:r>
              <a:rPr lang="en-US" altLang="zh-CN" sz="2800">
                <a:latin typeface="黑体" panose="02010609060101010101" pitchFamily="49" charset="-122"/>
                <a:ea typeface="黑体" panose="02010609060101010101" pitchFamily="49" charset="-122"/>
              </a:rPr>
              <a:t>(3)</a:t>
            </a:r>
            <a:r>
              <a:rPr lang="zh-CN" altLang="en-US" sz="2800" dirty="0">
                <a:solidFill>
                  <a:srgbClr val="990033"/>
                </a:solidFill>
                <a:latin typeface="黑体" panose="02010609060101010101" pitchFamily="49" charset="-122"/>
                <a:ea typeface="黑体" panose="02010609060101010101" pitchFamily="49" charset="-122"/>
              </a:rPr>
              <a:t>共同构造了中华民族传统文化的基本精神（</a:t>
            </a:r>
            <a:r>
              <a:rPr lang="zh-CN" altLang="en-US" sz="2800" dirty="0">
                <a:latin typeface="黑体" panose="02010609060101010101" pitchFamily="49" charset="-122"/>
                <a:ea typeface="黑体" panose="02010609060101010101" pitchFamily="49" charset="-122"/>
              </a:rPr>
              <a:t>儒家思想孕育了我国传统文化中的政治理想和道德准则；道家学说构成了</a:t>
            </a:r>
            <a:r>
              <a:rPr lang="en-US" altLang="zh-CN" sz="2800">
                <a:latin typeface="黑体" panose="02010609060101010101" pitchFamily="49" charset="-122"/>
                <a:ea typeface="黑体" panose="02010609060101010101" pitchFamily="49" charset="-122"/>
              </a:rPr>
              <a:t>2000</a:t>
            </a:r>
            <a:r>
              <a:rPr lang="zh-CN" altLang="en-US" sz="2800" dirty="0">
                <a:latin typeface="黑体" panose="02010609060101010101" pitchFamily="49" charset="-122"/>
                <a:ea typeface="黑体" panose="02010609060101010101" pitchFamily="49" charset="-122"/>
              </a:rPr>
              <a:t>多年传统思想的哲学基础；法家思想中的进取精神，成为历代进步思想家、政治家改革图志的理论武器</a:t>
            </a:r>
            <a:r>
              <a:rPr lang="zh-CN" altLang="en-US" sz="2800" dirty="0">
                <a:solidFill>
                  <a:srgbClr val="990033"/>
                </a:solidFill>
                <a:latin typeface="黑体" panose="02010609060101010101" pitchFamily="49" charset="-122"/>
                <a:ea typeface="黑体" panose="02010609060101010101" pitchFamily="49" charset="-122"/>
              </a:rPr>
              <a:t>）</a:t>
            </a:r>
            <a:r>
              <a:rPr lang="en-US" altLang="zh-CN" sz="2800">
                <a:latin typeface="黑体" panose="02010609060101010101" pitchFamily="49" charset="-122"/>
                <a:ea typeface="黑体" panose="02010609060101010101" pitchFamily="49" charset="-122"/>
              </a:rPr>
              <a:t>,</a:t>
            </a:r>
            <a:r>
              <a:rPr lang="zh-CN" altLang="en-US" sz="2800" dirty="0">
                <a:latin typeface="黑体" panose="02010609060101010101" pitchFamily="49" charset="-122"/>
                <a:ea typeface="黑体" panose="02010609060101010101" pitchFamily="49" charset="-122"/>
              </a:rPr>
              <a:t>对后世中国文化产生深远影响。</a:t>
            </a:r>
            <a:endParaRPr lang="zh-CN" altLang="en-US" sz="2800" dirty="0">
              <a:latin typeface="黑体" panose="02010609060101010101" pitchFamily="49" charset="-122"/>
              <a:ea typeface="黑体" panose="02010609060101010101" pitchFamily="49" charset="-122"/>
            </a:endParaRPr>
          </a:p>
        </p:txBody>
      </p:sp>
      <p:sp>
        <p:nvSpPr>
          <p:cNvPr id="8195" name="Rectangle 3"/>
          <p:cNvSpPr/>
          <p:nvPr/>
        </p:nvSpPr>
        <p:spPr>
          <a:xfrm>
            <a:off x="323850" y="5795963"/>
            <a:ext cx="8208963" cy="946150"/>
          </a:xfrm>
          <a:prstGeom prst="rect">
            <a:avLst/>
          </a:prstGeom>
          <a:noFill/>
          <a:ln w="9525">
            <a:noFill/>
          </a:ln>
        </p:spPr>
        <p:txBody>
          <a:bodyPr>
            <a:spAutoFit/>
          </a:bodyPr>
          <a:p>
            <a:pPr lvl="0" eaLnBrk="1" hangingPunct="1"/>
            <a:r>
              <a:rPr lang="en-US" altLang="zh-CN" sz="2800">
                <a:solidFill>
                  <a:srgbClr val="0000CC"/>
                </a:solidFill>
                <a:latin typeface="黑体" panose="02010609060101010101" pitchFamily="49" charset="-122"/>
                <a:ea typeface="黑体" panose="02010609060101010101" pitchFamily="49" charset="-122"/>
              </a:rPr>
              <a:t>    </a:t>
            </a:r>
            <a:r>
              <a:rPr lang="zh-CN" altLang="en-US" sz="2800" dirty="0">
                <a:solidFill>
                  <a:srgbClr val="0000CC"/>
                </a:solidFill>
                <a:latin typeface="黑体" panose="02010609060101010101" pitchFamily="49" charset="-122"/>
                <a:ea typeface="黑体" panose="02010609060101010101" pitchFamily="49" charset="-122"/>
              </a:rPr>
              <a:t>对待中国传统文化的态度：以与时俱进的精神，批判继承、取其精华，去其糟粕</a:t>
            </a:r>
            <a:endParaRPr lang="zh-CN" altLang="en-US" sz="2800" dirty="0">
              <a:solidFill>
                <a:srgbClr val="0000CC"/>
              </a:solidFill>
              <a:latin typeface="黑体" panose="02010609060101010101" pitchFamily="49" charset="-122"/>
              <a:ea typeface="黑体" panose="02010609060101010101" pitchFamily="49" charset="-122"/>
            </a:endParaRPr>
          </a:p>
        </p:txBody>
      </p:sp>
      <p:sp>
        <p:nvSpPr>
          <p:cNvPr id="45060" name="Rectangle 6"/>
          <p:cNvSpPr/>
          <p:nvPr/>
        </p:nvSpPr>
        <p:spPr>
          <a:xfrm>
            <a:off x="250825" y="-26987"/>
            <a:ext cx="5162550" cy="519112"/>
          </a:xfrm>
          <a:prstGeom prst="rect">
            <a:avLst/>
          </a:prstGeom>
          <a:noFill/>
          <a:ln w="9525">
            <a:noFill/>
          </a:ln>
        </p:spPr>
        <p:txBody>
          <a:bodyPr wrap="none">
            <a:spAutoFit/>
          </a:bodyPr>
          <a:p>
            <a:pPr lvl="0" algn="ctr" eaLnBrk="0" hangingPunct="0"/>
            <a:r>
              <a:rPr lang="zh-CN" altLang="en-US" sz="2800" dirty="0">
                <a:latin typeface="黑体" panose="02010609060101010101" pitchFamily="49" charset="-122"/>
                <a:ea typeface="黑体" panose="02010609060101010101" pitchFamily="49" charset="-122"/>
              </a:rPr>
              <a:t>百家争鸣局面形成的重要意义。</a:t>
            </a:r>
            <a:endParaRPr lang="zh-CN" altLang="en-US" sz="2800"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wipe(left)">
                                      <p:cBhvr>
                                        <p:cTn id="7" dur="1000"/>
                                        <p:tgtEl>
                                          <p:spTgt spid="819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195"/>
                                        </p:tgtEl>
                                        <p:attrNameLst>
                                          <p:attrName>style.visibility</p:attrName>
                                        </p:attrNameLst>
                                      </p:cBhvr>
                                      <p:to>
                                        <p:strVal val="visible"/>
                                      </p:to>
                                    </p:set>
                                    <p:animEffect transition="in" filter="wipe(down)">
                                      <p:cBhvr>
                                        <p:cTn id="12" dur="5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Text Box 2"/>
          <p:cNvSpPr txBox="1"/>
          <p:nvPr/>
        </p:nvSpPr>
        <p:spPr>
          <a:xfrm>
            <a:off x="523875" y="1357313"/>
            <a:ext cx="8191500" cy="946150"/>
          </a:xfrm>
          <a:prstGeom prst="rect">
            <a:avLst/>
          </a:prstGeom>
          <a:noFill/>
          <a:ln w="9525">
            <a:noFill/>
          </a:ln>
        </p:spPr>
        <p:txBody>
          <a:bodyPr>
            <a:spAutoFit/>
          </a:bodyPr>
          <a:p>
            <a:pPr lvl="0" algn="just" eaLnBrk="1" hangingPunct="1">
              <a:spcBef>
                <a:spcPct val="50000"/>
              </a:spcBef>
            </a:pPr>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诸子百家中对当时影响最大的是哪家，对后世影响最大的是哪家，为什么？    </a:t>
            </a:r>
            <a:endParaRPr lang="zh-CN" altLang="en-US" sz="2800" b="1" dirty="0">
              <a:solidFill>
                <a:srgbClr val="0000FF"/>
              </a:solidFill>
              <a:latin typeface="黑体" panose="02010609060101010101" pitchFamily="49" charset="-122"/>
              <a:ea typeface="黑体" panose="02010609060101010101" pitchFamily="49" charset="-122"/>
            </a:endParaRPr>
          </a:p>
        </p:txBody>
      </p:sp>
      <p:sp>
        <p:nvSpPr>
          <p:cNvPr id="64515" name="Text Box 3"/>
          <p:cNvSpPr txBox="1"/>
          <p:nvPr/>
        </p:nvSpPr>
        <p:spPr>
          <a:xfrm>
            <a:off x="571500" y="2378075"/>
            <a:ext cx="8001000" cy="3970338"/>
          </a:xfrm>
          <a:prstGeom prst="rect">
            <a:avLst/>
          </a:prstGeom>
          <a:noFill/>
          <a:ln w="9525">
            <a:noFill/>
          </a:ln>
        </p:spPr>
        <p:txBody>
          <a:bodyPr>
            <a:spAutoFit/>
          </a:bodyPr>
          <a:p>
            <a:pPr lvl="0" algn="just" eaLnBrk="1" hangingPunct="1">
              <a:spcBef>
                <a:spcPct val="50000"/>
              </a:spcBef>
            </a:pPr>
            <a:r>
              <a:rPr lang="zh-CN" altLang="en-US" sz="2800" b="1" dirty="0">
                <a:latin typeface="华文中宋" panose="02010600040101010101" pitchFamily="2" charset="-122"/>
                <a:ea typeface="华文中宋" panose="02010600040101010101" pitchFamily="2" charset="-122"/>
              </a:rPr>
              <a:t>    对</a:t>
            </a:r>
            <a:r>
              <a:rPr lang="zh-CN" altLang="en-US" sz="2800" b="1" dirty="0">
                <a:solidFill>
                  <a:srgbClr val="FF3300"/>
                </a:solidFill>
                <a:latin typeface="华文中宋" panose="02010600040101010101" pitchFamily="2" charset="-122"/>
                <a:ea typeface="华文中宋" panose="02010600040101010101" pitchFamily="2" charset="-122"/>
              </a:rPr>
              <a:t>当时影响最大的是：法家</a:t>
            </a:r>
            <a:r>
              <a:rPr lang="zh-CN" altLang="en-US" sz="2800" b="1" dirty="0">
                <a:latin typeface="华文中宋" panose="02010600040101010101" pitchFamily="2" charset="-122"/>
                <a:ea typeface="华文中宋" panose="02010600040101010101" pitchFamily="2" charset="-122"/>
              </a:rPr>
              <a:t>，适应了新兴地主阶级建立统一中央集权国家的需要；适应了各国富国强兵的需要。</a:t>
            </a:r>
            <a:endParaRPr lang="zh-CN" altLang="en-US" sz="2800" b="1" dirty="0">
              <a:latin typeface="华文中宋" panose="02010600040101010101" pitchFamily="2" charset="-122"/>
              <a:ea typeface="华文中宋" panose="02010600040101010101" pitchFamily="2" charset="-122"/>
            </a:endParaRPr>
          </a:p>
          <a:p>
            <a:pPr lvl="0" algn="just" eaLnBrk="1" hangingPunct="1">
              <a:spcBef>
                <a:spcPct val="50000"/>
              </a:spcBef>
            </a:pPr>
            <a:r>
              <a:rPr lang="zh-CN" altLang="en-US" sz="2800" b="1" dirty="0">
                <a:latin typeface="华文中宋" panose="02010600040101010101" pitchFamily="2" charset="-122"/>
                <a:ea typeface="华文中宋" panose="02010600040101010101" pitchFamily="2" charset="-122"/>
              </a:rPr>
              <a:t>    对</a:t>
            </a:r>
            <a:r>
              <a:rPr lang="zh-CN" altLang="en-US" sz="2800" b="1" dirty="0">
                <a:solidFill>
                  <a:srgbClr val="FF3300"/>
                </a:solidFill>
                <a:latin typeface="华文中宋" panose="02010600040101010101" pitchFamily="2" charset="-122"/>
                <a:ea typeface="华文中宋" panose="02010600040101010101" pitchFamily="2" charset="-122"/>
              </a:rPr>
              <a:t>后世影响最大的是：儒家</a:t>
            </a:r>
            <a:r>
              <a:rPr lang="zh-CN" altLang="en-US" sz="2800" b="1" dirty="0">
                <a:latin typeface="华文中宋" panose="02010600040101010101" pitchFamily="2" charset="-122"/>
                <a:ea typeface="华文中宋" panose="02010600040101010101" pitchFamily="2" charset="-122"/>
              </a:rPr>
              <a:t>，儒家思想到汉代经董仲舒发挥，提出大一统思想，汉武帝“罢黜百家独尊儒术”，确立了其统治地位，成为传统文化的主流。</a:t>
            </a:r>
            <a:endParaRPr lang="zh-CN" altLang="en-US" sz="2800" b="1" dirty="0">
              <a:latin typeface="华文中宋" panose="02010600040101010101" pitchFamily="2" charset="-122"/>
              <a:ea typeface="华文中宋" panose="02010600040101010101" pitchFamily="2" charset="-122"/>
            </a:endParaRPr>
          </a:p>
          <a:p>
            <a:pPr lvl="0" eaLnBrk="1" hangingPunct="1">
              <a:spcBef>
                <a:spcPct val="50000"/>
              </a:spcBef>
            </a:pPr>
            <a:endParaRPr lang="zh-CN" altLang="en-US" sz="2800" b="1" dirty="0">
              <a:latin typeface="华文中宋" panose="02010600040101010101" pitchFamily="2" charset="-122"/>
              <a:ea typeface="华文中宋" panose="02010600040101010101" pitchFamily="2" charset="-122"/>
            </a:endParaRPr>
          </a:p>
        </p:txBody>
      </p:sp>
      <p:sp>
        <p:nvSpPr>
          <p:cNvPr id="4" name="矩形 3"/>
          <p:cNvSpPr/>
          <p:nvPr/>
        </p:nvSpPr>
        <p:spPr>
          <a:xfrm>
            <a:off x="357158" y="285728"/>
            <a:ext cx="2967480" cy="923330"/>
          </a:xfrm>
          <a:prstGeom prst="rect">
            <a:avLst/>
          </a:prstGeom>
          <a:noFill/>
        </p:spPr>
        <p:txBody>
          <a:bodyP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思维点拨</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4515">
                                            <p:txEl>
                                              <p:charRg st="0" end="54"/>
                                            </p:txEl>
                                          </p:spTgt>
                                        </p:tgtEl>
                                        <p:attrNameLst>
                                          <p:attrName>style.visibility</p:attrName>
                                        </p:attrNameLst>
                                      </p:cBhvr>
                                      <p:to>
                                        <p:strVal val="visible"/>
                                      </p:to>
                                    </p:set>
                                    <p:animEffect transition="in" filter="blinds(horizontal)">
                                      <p:cBhvr>
                                        <p:cTn id="7" dur="500"/>
                                        <p:tgtEl>
                                          <p:spTgt spid="64515">
                                            <p:txEl>
                                              <p:charRg st="0" end="54"/>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4515">
                                            <p:txEl>
                                              <p:charRg st="54" end="127"/>
                                            </p:txEl>
                                          </p:spTgt>
                                        </p:tgtEl>
                                        <p:attrNameLst>
                                          <p:attrName>style.visibility</p:attrName>
                                        </p:attrNameLst>
                                      </p:cBhvr>
                                      <p:to>
                                        <p:strVal val="visible"/>
                                      </p:to>
                                    </p:set>
                                    <p:animEffect transition="in" filter="blinds(horizontal)">
                                      <p:cBhvr>
                                        <p:cTn id="10" dur="500"/>
                                        <p:tgtEl>
                                          <p:spTgt spid="64515">
                                            <p:txEl>
                                              <p:charRg st="54" end="12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5" grpId="0" build="allAtOnce"/>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6" name="Text Box 3"/>
          <p:cNvSpPr txBox="1"/>
          <p:nvPr/>
        </p:nvSpPr>
        <p:spPr>
          <a:xfrm>
            <a:off x="428625" y="928688"/>
            <a:ext cx="6877050" cy="519112"/>
          </a:xfrm>
          <a:prstGeom prst="rect">
            <a:avLst/>
          </a:prstGeom>
          <a:noFill/>
          <a:ln w="9525">
            <a:noFill/>
          </a:ln>
        </p:spPr>
        <p:txBody>
          <a:bodyPr>
            <a:spAutoFit/>
          </a:bodyPr>
          <a:p>
            <a:pPr lvl="0" eaLnBrk="1" hangingPunct="1">
              <a:spcBef>
                <a:spcPct val="50000"/>
              </a:spcBef>
            </a:pPr>
            <a:r>
              <a:rPr lang="en-US" altLang="zh-CN" sz="2800" b="1">
                <a:solidFill>
                  <a:srgbClr val="FF3300"/>
                </a:solidFill>
                <a:latin typeface="黑体" panose="02010609060101010101" pitchFamily="49" charset="-122"/>
                <a:ea typeface="黑体" panose="02010609060101010101" pitchFamily="49" charset="-122"/>
              </a:rPr>
              <a:t>2.</a:t>
            </a:r>
            <a:r>
              <a:rPr lang="zh-CN" altLang="en-US" sz="2800" b="1" dirty="0">
                <a:solidFill>
                  <a:srgbClr val="FF3300"/>
                </a:solidFill>
                <a:latin typeface="黑体" panose="02010609060101010101" pitchFamily="49" charset="-122"/>
                <a:ea typeface="黑体" panose="02010609060101010101" pitchFamily="49" charset="-122"/>
              </a:rPr>
              <a:t>各学派的主要思想的对立与互补</a:t>
            </a:r>
            <a:endParaRPr lang="zh-CN" altLang="en-US" sz="2800" b="1" dirty="0">
              <a:solidFill>
                <a:srgbClr val="FF3300"/>
              </a:solidFill>
              <a:latin typeface="黑体" panose="02010609060101010101" pitchFamily="49" charset="-122"/>
              <a:ea typeface="黑体" panose="02010609060101010101" pitchFamily="49" charset="-122"/>
            </a:endParaRPr>
          </a:p>
        </p:txBody>
      </p:sp>
      <p:sp>
        <p:nvSpPr>
          <p:cNvPr id="47107" name="Text Box 4"/>
          <p:cNvSpPr txBox="1"/>
          <p:nvPr/>
        </p:nvSpPr>
        <p:spPr>
          <a:xfrm>
            <a:off x="376238" y="769938"/>
            <a:ext cx="184150" cy="519112"/>
          </a:xfrm>
          <a:prstGeom prst="rect">
            <a:avLst/>
          </a:prstGeom>
          <a:noFill/>
          <a:ln w="9525">
            <a:noFill/>
          </a:ln>
        </p:spPr>
        <p:txBody>
          <a:bodyPr wrap="none">
            <a:spAutoFit/>
          </a:bodyPr>
          <a:p>
            <a:pPr lvl="0" eaLnBrk="1" hangingPunct="1"/>
            <a:endParaRPr lang="zh-CN" altLang="en-US" sz="2800" dirty="0">
              <a:latin typeface="黑体" panose="02010609060101010101" pitchFamily="49" charset="-122"/>
              <a:ea typeface="黑体" panose="02010609060101010101" pitchFamily="49" charset="-122"/>
            </a:endParaRPr>
          </a:p>
        </p:txBody>
      </p:sp>
      <p:sp>
        <p:nvSpPr>
          <p:cNvPr id="57349" name="Text Box 5"/>
          <p:cNvSpPr txBox="1"/>
          <p:nvPr/>
        </p:nvSpPr>
        <p:spPr>
          <a:xfrm>
            <a:off x="344488" y="1428750"/>
            <a:ext cx="8513762" cy="2654300"/>
          </a:xfrm>
          <a:prstGeom prst="rect">
            <a:avLst/>
          </a:prstGeom>
          <a:noFill/>
          <a:ln w="9525">
            <a:noFill/>
          </a:ln>
        </p:spPr>
        <p:txBody>
          <a:bodyPr>
            <a:spAutoFit/>
          </a:bodyPr>
          <a:p>
            <a:pPr lvl="0" eaLnBrk="1" hangingPunct="1"/>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各家学派的对立观点：</a:t>
            </a:r>
            <a:endParaRPr lang="zh-CN" altLang="en-US" sz="2800" b="1" dirty="0">
              <a:solidFill>
                <a:srgbClr val="0000FF"/>
              </a:solidFill>
              <a:latin typeface="黑体" panose="02010609060101010101" pitchFamily="49" charset="-122"/>
              <a:ea typeface="黑体" panose="02010609060101010101" pitchFamily="49" charset="-122"/>
            </a:endParaRPr>
          </a:p>
          <a:p>
            <a:pPr lvl="0" eaLnBrk="1" hangingPunct="1"/>
            <a:r>
              <a:rPr lang="zh-CN" altLang="en-US" sz="2800" b="1" dirty="0">
                <a:solidFill>
                  <a:srgbClr val="FF3300"/>
                </a:solidFill>
                <a:latin typeface="黑体" panose="02010609060101010101" pitchFamily="49" charset="-122"/>
                <a:ea typeface="黑体" panose="02010609060101010101" pitchFamily="49" charset="-122"/>
              </a:rPr>
              <a:t>①儒法政见对立：</a:t>
            </a:r>
            <a:r>
              <a:rPr lang="zh-CN" altLang="en-US" sz="2800" b="1" dirty="0">
                <a:latin typeface="黑体" panose="02010609060101010101" pitchFamily="49" charset="-122"/>
                <a:ea typeface="黑体" panose="02010609060101010101" pitchFamily="49" charset="-122"/>
              </a:rPr>
              <a:t>仁政对严刑；</a:t>
            </a:r>
            <a:endParaRPr lang="en-US" altLang="zh-CN" sz="2800" b="1">
              <a:latin typeface="黑体" panose="02010609060101010101" pitchFamily="49" charset="-122"/>
              <a:ea typeface="黑体" panose="02010609060101010101" pitchFamily="49" charset="-122"/>
            </a:endParaRPr>
          </a:p>
          <a:p>
            <a:pPr lvl="0" eaLnBrk="1" hangingPunct="1"/>
            <a:r>
              <a:rPr lang="zh-CN" altLang="en-US" sz="2800" b="1" dirty="0">
                <a:solidFill>
                  <a:srgbClr val="FF3300"/>
                </a:solidFill>
                <a:latin typeface="黑体" panose="02010609060101010101" pitchFamily="49" charset="-122"/>
                <a:ea typeface="黑体" panose="02010609060101010101" pitchFamily="49" charset="-122"/>
              </a:rPr>
              <a:t>②荀庄哲学对立：</a:t>
            </a:r>
            <a:r>
              <a:rPr lang="zh-CN" altLang="en-US" sz="2800" b="1" dirty="0">
                <a:latin typeface="黑体" panose="02010609060101010101" pitchFamily="49" charset="-122"/>
                <a:ea typeface="黑体" panose="02010609060101010101" pitchFamily="49" charset="-122"/>
              </a:rPr>
              <a:t>唯物对唯心；</a:t>
            </a:r>
            <a:endParaRPr lang="en-US" altLang="zh-CN" sz="2800" b="1">
              <a:latin typeface="黑体" panose="02010609060101010101" pitchFamily="49" charset="-122"/>
              <a:ea typeface="黑体" panose="02010609060101010101" pitchFamily="49" charset="-122"/>
            </a:endParaRPr>
          </a:p>
          <a:p>
            <a:pPr lvl="0" eaLnBrk="1" hangingPunct="1"/>
            <a:r>
              <a:rPr lang="zh-CN" altLang="en-US" sz="2800" b="1" dirty="0">
                <a:solidFill>
                  <a:srgbClr val="FF3300"/>
                </a:solidFill>
                <a:latin typeface="黑体" panose="02010609060101010101" pitchFamily="49" charset="-122"/>
                <a:ea typeface="黑体" panose="02010609060101010101" pitchFamily="49" charset="-122"/>
              </a:rPr>
              <a:t>③法道：</a:t>
            </a:r>
            <a:r>
              <a:rPr lang="zh-CN" altLang="en-US" sz="2800" b="1" dirty="0">
                <a:latin typeface="黑体" panose="02010609060101010101" pitchFamily="49" charset="-122"/>
                <a:ea typeface="黑体" panose="02010609060101010101" pitchFamily="49" charset="-122"/>
              </a:rPr>
              <a:t>中央集权对小国寡民，有为对无为；</a:t>
            </a:r>
            <a:endParaRPr lang="en-US" altLang="zh-CN" sz="2800" b="1">
              <a:latin typeface="黑体" panose="02010609060101010101" pitchFamily="49" charset="-122"/>
              <a:ea typeface="黑体" panose="02010609060101010101" pitchFamily="49" charset="-122"/>
            </a:endParaRPr>
          </a:p>
          <a:p>
            <a:pPr lvl="0" eaLnBrk="1" hangingPunct="1"/>
            <a:r>
              <a:rPr lang="zh-CN" altLang="en-US" sz="2800" b="1" dirty="0">
                <a:latin typeface="黑体" panose="02010609060101010101" pitchFamily="49" charset="-122"/>
                <a:ea typeface="黑体" panose="02010609060101010101" pitchFamily="49" charset="-122"/>
              </a:rPr>
              <a:t>④道既反对法治、严刑，也反对仁政、德治，主张无为而治。</a:t>
            </a:r>
            <a:endParaRPr lang="zh-CN" altLang="en-US" sz="2800" b="1" dirty="0">
              <a:latin typeface="黑体" panose="02010609060101010101" pitchFamily="49" charset="-122"/>
              <a:ea typeface="黑体" panose="02010609060101010101" pitchFamily="49" charset="-122"/>
            </a:endParaRPr>
          </a:p>
        </p:txBody>
      </p:sp>
      <p:sp>
        <p:nvSpPr>
          <p:cNvPr id="57350" name="Text Box 6"/>
          <p:cNvSpPr txBox="1"/>
          <p:nvPr/>
        </p:nvSpPr>
        <p:spPr>
          <a:xfrm>
            <a:off x="358775" y="4030663"/>
            <a:ext cx="8642350" cy="2654300"/>
          </a:xfrm>
          <a:prstGeom prst="rect">
            <a:avLst/>
          </a:prstGeom>
          <a:noFill/>
          <a:ln w="9525">
            <a:noFill/>
          </a:ln>
        </p:spPr>
        <p:txBody>
          <a:bodyPr>
            <a:spAutoFit/>
          </a:bodyPr>
          <a:p>
            <a:pPr lvl="0" eaLnBrk="1" hangingPunct="1">
              <a:lnSpc>
                <a:spcPts val="3365"/>
              </a:lnSpc>
            </a:pPr>
            <a:r>
              <a:rPr lang="en-US" altLang="zh-CN" sz="2800" b="1">
                <a:solidFill>
                  <a:srgbClr val="0000FF"/>
                </a:solidFill>
                <a:latin typeface="黑体" panose="02010609060101010101" pitchFamily="49" charset="-122"/>
                <a:ea typeface="黑体" panose="02010609060101010101" pitchFamily="49" charset="-122"/>
              </a:rPr>
              <a:t>2)</a:t>
            </a:r>
            <a:r>
              <a:rPr lang="zh-CN" altLang="en-US" sz="2800" b="1" dirty="0">
                <a:solidFill>
                  <a:srgbClr val="0000FF"/>
                </a:solidFill>
                <a:latin typeface="黑体" panose="02010609060101010101" pitchFamily="49" charset="-122"/>
                <a:ea typeface="黑体" panose="02010609060101010101" pitchFamily="49" charset="-122"/>
              </a:rPr>
              <a:t>儒法道三者有互补性，发展中表现出融合趋势。</a:t>
            </a:r>
            <a:endParaRPr lang="zh-CN" altLang="en-US" sz="2800" b="1" dirty="0">
              <a:solidFill>
                <a:srgbClr val="0000FF"/>
              </a:solidFill>
              <a:latin typeface="黑体" panose="02010609060101010101" pitchFamily="49" charset="-122"/>
              <a:ea typeface="黑体" panose="02010609060101010101" pitchFamily="49" charset="-122"/>
            </a:endParaRPr>
          </a:p>
          <a:p>
            <a:pPr lvl="0" eaLnBrk="1" hangingPunct="1">
              <a:lnSpc>
                <a:spcPts val="3365"/>
              </a:lnSpc>
            </a:pPr>
            <a:r>
              <a:rPr lang="zh-CN" altLang="en-US" sz="2800" b="1" dirty="0">
                <a:solidFill>
                  <a:srgbClr val="FF0000"/>
                </a:solidFill>
                <a:latin typeface="黑体" panose="02010609060101010101" pitchFamily="49" charset="-122"/>
                <a:ea typeface="黑体" panose="02010609060101010101" pitchFamily="49" charset="-122"/>
              </a:rPr>
              <a:t>战国时荀子</a:t>
            </a:r>
            <a:r>
              <a:rPr lang="zh-CN" altLang="en-US" sz="2800" b="1" dirty="0">
                <a:solidFill>
                  <a:srgbClr val="CC00CC"/>
                </a:solidFill>
                <a:latin typeface="黑体" panose="02010609060101010101" pitchFamily="49" charset="-122"/>
                <a:ea typeface="黑体" panose="02010609060101010101" pitchFamily="49" charset="-122"/>
              </a:rPr>
              <a:t>综合了法家和道家思想</a:t>
            </a:r>
            <a:r>
              <a:rPr lang="zh-CN" altLang="en-US" sz="2800" b="1" dirty="0">
                <a:latin typeface="黑体" panose="02010609060101010101" pitchFamily="49" charset="-122"/>
                <a:ea typeface="黑体" panose="02010609060101010101" pitchFamily="49" charset="-122"/>
              </a:rPr>
              <a:t>的积极合理成分，使儒家思想更能适应社会的需要。</a:t>
            </a:r>
            <a:endParaRPr lang="zh-CN" altLang="en-US" sz="2800" b="1" dirty="0">
              <a:latin typeface="黑体" panose="02010609060101010101" pitchFamily="49" charset="-122"/>
              <a:ea typeface="黑体" panose="02010609060101010101" pitchFamily="49" charset="-122"/>
            </a:endParaRPr>
          </a:p>
          <a:p>
            <a:pPr lvl="0" eaLnBrk="1" hangingPunct="1">
              <a:lnSpc>
                <a:spcPts val="3365"/>
              </a:lnSpc>
            </a:pPr>
            <a:r>
              <a:rPr lang="zh-CN" altLang="en-US" sz="2800" b="1" dirty="0">
                <a:latin typeface="黑体" panose="02010609060101010101" pitchFamily="49" charset="-122"/>
                <a:ea typeface="黑体" panose="02010609060101010101" pitchFamily="49" charset="-122"/>
              </a:rPr>
              <a:t>汉武帝时，</a:t>
            </a:r>
            <a:r>
              <a:rPr lang="zh-CN" altLang="en-US" sz="2800" b="1" dirty="0">
                <a:solidFill>
                  <a:srgbClr val="FF0000"/>
                </a:solidFill>
                <a:latin typeface="黑体" panose="02010609060101010101" pitchFamily="49" charset="-122"/>
                <a:ea typeface="黑体" panose="02010609060101010101" pitchFamily="49" charset="-122"/>
              </a:rPr>
              <a:t>董仲舒</a:t>
            </a:r>
            <a:r>
              <a:rPr lang="zh-CN" altLang="en-US" sz="2800" b="1" dirty="0">
                <a:latin typeface="黑体" panose="02010609060101010101" pitchFamily="49" charset="-122"/>
                <a:ea typeface="黑体" panose="02010609060101010101" pitchFamily="49" charset="-122"/>
              </a:rPr>
              <a:t>以儒家思想为基础，以法家为辅助，兼采道家的合理思想，奠定了中国封建统治思想的基本格局。</a:t>
            </a:r>
            <a:endParaRPr lang="zh-CN" altLang="en-US" sz="2800" b="1" dirty="0">
              <a:latin typeface="黑体" panose="02010609060101010101" pitchFamily="49" charset="-122"/>
              <a:ea typeface="黑体" panose="02010609060101010101" pitchFamily="49" charset="-122"/>
            </a:endParaRPr>
          </a:p>
        </p:txBody>
      </p:sp>
      <p:sp>
        <p:nvSpPr>
          <p:cNvPr id="7" name="矩形 6"/>
          <p:cNvSpPr/>
          <p:nvPr/>
        </p:nvSpPr>
        <p:spPr>
          <a:xfrm>
            <a:off x="428596" y="-24"/>
            <a:ext cx="2967480" cy="923330"/>
          </a:xfrm>
          <a:prstGeom prst="rect">
            <a:avLst/>
          </a:prstGeom>
          <a:noFill/>
        </p:spPr>
        <p:txBody>
          <a:bodyP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思维点拨</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7349"/>
                                        </p:tgtEl>
                                        <p:attrNameLst>
                                          <p:attrName>style.visibility</p:attrName>
                                        </p:attrNameLst>
                                      </p:cBhvr>
                                      <p:to>
                                        <p:strVal val="visible"/>
                                      </p:to>
                                    </p:set>
                                    <p:anim calcmode="lin" valueType="num">
                                      <p:cBhvr>
                                        <p:cTn id="7" dur="1" fill="hold"/>
                                        <p:tgtEl>
                                          <p:spTgt spid="57349"/>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7350"/>
                                        </p:tgtEl>
                                        <p:attrNameLst>
                                          <p:attrName>style.visibility</p:attrName>
                                        </p:attrNameLst>
                                      </p:cBhvr>
                                      <p:to>
                                        <p:strVal val="visible"/>
                                      </p:to>
                                    </p:set>
                                    <p:anim calcmode="lin" valueType="num">
                                      <p:cBhvr>
                                        <p:cTn id="12" dur="1" fill="hold"/>
                                        <p:tgtEl>
                                          <p:spTgt spid="57350"/>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9" grpId="0"/>
      <p:bldP spid="5735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2" name="Rectangle 2"/>
          <p:cNvSpPr>
            <a:spLocks noGrp="1"/>
          </p:cNvSpPr>
          <p:nvPr>
            <p:ph idx="1"/>
          </p:nvPr>
        </p:nvSpPr>
        <p:spPr>
          <a:xfrm>
            <a:off x="357188" y="928688"/>
            <a:ext cx="8153400" cy="4498975"/>
          </a:xfrm>
        </p:spPr>
        <p:txBody>
          <a:bodyPr vert="horz" wrap="square" lIns="91440" tIns="45720" rIns="91440" bIns="45720" anchor="t"/>
          <a:p>
            <a:pPr>
              <a:lnSpc>
                <a:spcPts val="10000"/>
              </a:lnSpc>
              <a:spcBef>
                <a:spcPct val="0"/>
              </a:spcBef>
            </a:pPr>
            <a:r>
              <a:rPr lang="zh-CN" altLang="en-US" b="1" dirty="0">
                <a:latin typeface="华文中宋" panose="02010600040101010101" pitchFamily="2" charset="-122"/>
                <a:ea typeface="华文中宋" panose="02010600040101010101" pitchFamily="2" charset="-122"/>
              </a:rPr>
              <a:t>儒家</a:t>
            </a:r>
            <a:endParaRPr lang="zh-CN" altLang="en-US" b="1" dirty="0">
              <a:latin typeface="华文中宋" panose="02010600040101010101" pitchFamily="2" charset="-122"/>
              <a:ea typeface="华文中宋" panose="02010600040101010101" pitchFamily="2" charset="-122"/>
            </a:endParaRPr>
          </a:p>
          <a:p>
            <a:pPr>
              <a:lnSpc>
                <a:spcPts val="10000"/>
              </a:lnSpc>
              <a:spcBef>
                <a:spcPct val="0"/>
              </a:spcBef>
            </a:pPr>
            <a:r>
              <a:rPr lang="zh-CN" altLang="en-US" b="1" dirty="0">
                <a:latin typeface="华文中宋" panose="02010600040101010101" pitchFamily="2" charset="-122"/>
                <a:ea typeface="华文中宋" panose="02010600040101010101" pitchFamily="2" charset="-122"/>
              </a:rPr>
              <a:t>法家</a:t>
            </a:r>
            <a:endParaRPr lang="zh-CN" altLang="en-US" b="1" dirty="0">
              <a:latin typeface="华文中宋" panose="02010600040101010101" pitchFamily="2" charset="-122"/>
              <a:ea typeface="华文中宋" panose="02010600040101010101" pitchFamily="2" charset="-122"/>
            </a:endParaRPr>
          </a:p>
          <a:p>
            <a:pPr>
              <a:lnSpc>
                <a:spcPts val="10000"/>
              </a:lnSpc>
              <a:spcBef>
                <a:spcPct val="0"/>
              </a:spcBef>
            </a:pPr>
            <a:r>
              <a:rPr lang="zh-CN" altLang="en-US" b="1" dirty="0">
                <a:latin typeface="华文中宋" panose="02010600040101010101" pitchFamily="2" charset="-122"/>
                <a:ea typeface="华文中宋" panose="02010600040101010101" pitchFamily="2" charset="-122"/>
              </a:rPr>
              <a:t>道家</a:t>
            </a:r>
            <a:endParaRPr lang="zh-CN" altLang="en-US" b="1" dirty="0">
              <a:latin typeface="华文中宋" panose="02010600040101010101" pitchFamily="2" charset="-122"/>
              <a:ea typeface="华文中宋" panose="02010600040101010101" pitchFamily="2" charset="-122"/>
            </a:endParaRPr>
          </a:p>
        </p:txBody>
      </p:sp>
      <p:pic>
        <p:nvPicPr>
          <p:cNvPr id="48131" name="Picture 3" descr="重点拓展"/>
          <p:cNvPicPr>
            <a:picLocks noChangeAspect="1"/>
          </p:cNvPicPr>
          <p:nvPr>
            <p:ph type="title"/>
          </p:nvPr>
        </p:nvPicPr>
        <p:blipFill>
          <a:blip r:embed="rId1"/>
          <a:srcRect/>
          <a:stretch>
            <a:fillRect/>
          </a:stretch>
        </p:blipFill>
        <p:spPr>
          <a:xfrm>
            <a:off x="0" y="0"/>
            <a:ext cx="3384550" cy="938213"/>
          </a:xfrm>
        </p:spPr>
      </p:pic>
      <p:sp>
        <p:nvSpPr>
          <p:cNvPr id="48132" name="Rectangle 4"/>
          <p:cNvSpPr/>
          <p:nvPr/>
        </p:nvSpPr>
        <p:spPr>
          <a:xfrm>
            <a:off x="1857375" y="785813"/>
            <a:ext cx="5572125" cy="585787"/>
          </a:xfrm>
          <a:prstGeom prst="rect">
            <a:avLst/>
          </a:prstGeom>
          <a:noFill/>
          <a:ln w="9525">
            <a:noFill/>
          </a:ln>
        </p:spPr>
        <p:txBody>
          <a:bodyPr>
            <a:spAutoFit/>
          </a:bodyPr>
          <a:p>
            <a:pPr lvl="0" eaLnBrk="1" hangingPunct="1">
              <a:spcBef>
                <a:spcPct val="50000"/>
              </a:spcBef>
            </a:pPr>
            <a:r>
              <a:rPr lang="zh-CN" altLang="en-US" sz="3200" b="1" dirty="0">
                <a:solidFill>
                  <a:srgbClr val="000000"/>
                </a:solidFill>
                <a:latin typeface="微软雅黑" panose="020B0503020204020204" pitchFamily="34" charset="-122"/>
                <a:ea typeface="微软雅黑" panose="020B0503020204020204" pitchFamily="34" charset="-122"/>
              </a:rPr>
              <a:t>中国古代的三种治国思想</a:t>
            </a:r>
            <a:endParaRPr lang="zh-CN" altLang="en-US" sz="3200" b="1" dirty="0">
              <a:solidFill>
                <a:srgbClr val="000000"/>
              </a:solidFill>
              <a:latin typeface="微软雅黑" panose="020B0503020204020204" pitchFamily="34" charset="-122"/>
              <a:ea typeface="微软雅黑" panose="020B0503020204020204" pitchFamily="34" charset="-122"/>
            </a:endParaRPr>
          </a:p>
        </p:txBody>
      </p:sp>
      <p:sp>
        <p:nvSpPr>
          <p:cNvPr id="10245" name="Text Box 5"/>
          <p:cNvSpPr txBox="1"/>
          <p:nvPr/>
        </p:nvSpPr>
        <p:spPr>
          <a:xfrm>
            <a:off x="1714500" y="1428750"/>
            <a:ext cx="6894513" cy="822325"/>
          </a:xfrm>
          <a:prstGeom prst="rect">
            <a:avLst/>
          </a:prstGeom>
          <a:noFill/>
          <a:ln w="9525">
            <a:noFill/>
          </a:ln>
        </p:spPr>
        <p:txBody>
          <a:bodyPr>
            <a:spAutoFit/>
          </a:bodyPr>
          <a:p>
            <a:pPr lvl="0" eaLnBrk="1" hangingPunct="1">
              <a:spcBef>
                <a:spcPct val="50000"/>
              </a:spcBef>
            </a:pPr>
            <a:r>
              <a:rPr lang="zh-CN" altLang="en-US" sz="2400" b="1" dirty="0">
                <a:solidFill>
                  <a:srgbClr val="FF0000"/>
                </a:solidFill>
                <a:latin typeface="华文中宋" panose="02010600040101010101" pitchFamily="2" charset="-122"/>
                <a:ea typeface="华文中宋" panose="02010600040101010101" pitchFamily="2" charset="-122"/>
              </a:rPr>
              <a:t>儒家推崇“人治”，</a:t>
            </a:r>
            <a:r>
              <a:rPr lang="zh-CN" altLang="en-US" sz="2400" b="1" dirty="0">
                <a:latin typeface="华文中宋" panose="02010600040101010101" pitchFamily="2" charset="-122"/>
                <a:ea typeface="华文中宋" panose="02010600040101010101" pitchFamily="2" charset="-122"/>
              </a:rPr>
              <a:t>即治国时偏重人的作用， 实行“仁政”，是一种民本思想</a:t>
            </a:r>
            <a:endParaRPr lang="zh-CN" altLang="en-US" sz="2400" b="1" dirty="0">
              <a:latin typeface="华文中宋" panose="02010600040101010101" pitchFamily="2" charset="-122"/>
              <a:ea typeface="华文中宋" panose="02010600040101010101" pitchFamily="2" charset="-122"/>
            </a:endParaRPr>
          </a:p>
        </p:txBody>
      </p:sp>
      <p:sp>
        <p:nvSpPr>
          <p:cNvPr id="10246" name="Text Box 6"/>
          <p:cNvSpPr txBox="1"/>
          <p:nvPr/>
        </p:nvSpPr>
        <p:spPr>
          <a:xfrm>
            <a:off x="1785938" y="2714625"/>
            <a:ext cx="7072312" cy="822325"/>
          </a:xfrm>
          <a:prstGeom prst="rect">
            <a:avLst/>
          </a:prstGeom>
          <a:noFill/>
          <a:ln w="9525">
            <a:noFill/>
          </a:ln>
        </p:spPr>
        <p:txBody>
          <a:bodyPr>
            <a:spAutoFit/>
          </a:bodyPr>
          <a:p>
            <a:pPr lvl="0" eaLnBrk="1" hangingPunct="1"/>
            <a:r>
              <a:rPr lang="zh-CN" altLang="en-US" sz="2400" b="1" dirty="0">
                <a:solidFill>
                  <a:srgbClr val="0000FF"/>
                </a:solidFill>
                <a:latin typeface="华文中宋" panose="02010600040101010101" pitchFamily="2" charset="-122"/>
                <a:ea typeface="华文中宋" panose="02010600040101010101" pitchFamily="2" charset="-122"/>
              </a:rPr>
              <a:t>法家主张“法治”，</a:t>
            </a:r>
            <a:r>
              <a:rPr lang="zh-CN" altLang="en-US" sz="2400" b="1" dirty="0">
                <a:latin typeface="华文中宋" panose="02010600040101010101" pitchFamily="2" charset="-122"/>
                <a:ea typeface="华文中宋" panose="02010600040101010101" pitchFamily="2" charset="-122"/>
              </a:rPr>
              <a:t>主张用法令来统一人们的思</a:t>
            </a:r>
            <a:endParaRPr lang="zh-CN" altLang="en-US" sz="2400" b="1" dirty="0">
              <a:latin typeface="华文中宋" panose="02010600040101010101" pitchFamily="2" charset="-122"/>
              <a:ea typeface="华文中宋" panose="02010600040101010101" pitchFamily="2" charset="-122"/>
            </a:endParaRPr>
          </a:p>
          <a:p>
            <a:pPr lvl="0" eaLnBrk="1" hangingPunct="1"/>
            <a:r>
              <a:rPr lang="zh-CN" altLang="en-US" sz="2400" b="1" dirty="0">
                <a:latin typeface="华文中宋" panose="02010600040101010101" pitchFamily="2" charset="-122"/>
                <a:ea typeface="华文中宋" panose="02010600040101010101" pitchFamily="2" charset="-122"/>
              </a:rPr>
              <a:t>想和行为，建立君主专制的中央集权国家。</a:t>
            </a:r>
            <a:endParaRPr lang="zh-CN" altLang="en-US" sz="2400" b="1" dirty="0">
              <a:latin typeface="华文中宋" panose="02010600040101010101" pitchFamily="2" charset="-122"/>
              <a:ea typeface="华文中宋" panose="02010600040101010101" pitchFamily="2" charset="-122"/>
            </a:endParaRPr>
          </a:p>
        </p:txBody>
      </p:sp>
      <p:sp>
        <p:nvSpPr>
          <p:cNvPr id="10247" name="Text Box 7"/>
          <p:cNvSpPr txBox="1"/>
          <p:nvPr/>
        </p:nvSpPr>
        <p:spPr>
          <a:xfrm>
            <a:off x="1785938" y="3929063"/>
            <a:ext cx="6786562" cy="830262"/>
          </a:xfrm>
          <a:prstGeom prst="rect">
            <a:avLst/>
          </a:prstGeom>
          <a:noFill/>
          <a:ln w="9525">
            <a:noFill/>
          </a:ln>
        </p:spPr>
        <p:txBody>
          <a:bodyPr>
            <a:spAutoFit/>
          </a:bodyPr>
          <a:p>
            <a:pPr lvl="0" eaLnBrk="1" hangingPunct="1">
              <a:spcBef>
                <a:spcPct val="50000"/>
              </a:spcBef>
            </a:pPr>
            <a:r>
              <a:rPr lang="zh-CN" altLang="en-US" sz="2400" b="1" dirty="0">
                <a:latin typeface="华文中宋" panose="02010600040101010101" pitchFamily="2" charset="-122"/>
                <a:ea typeface="华文中宋" panose="02010600040101010101" pitchFamily="2" charset="-122"/>
              </a:rPr>
              <a:t>道家主张“无为而治”，即不要把自己的意志强加给社会，要顺应时势和民心</a:t>
            </a:r>
            <a:endParaRPr lang="zh-CN" altLang="en-US" sz="2400" b="1" dirty="0">
              <a:latin typeface="华文中宋" panose="02010600040101010101" pitchFamily="2" charset="-122"/>
              <a:ea typeface="华文中宋" panose="02010600040101010101" pitchFamily="2" charset="-122"/>
            </a:endParaRPr>
          </a:p>
        </p:txBody>
      </p:sp>
      <p:sp>
        <p:nvSpPr>
          <p:cNvPr id="10248" name="Text Box 8"/>
          <p:cNvSpPr txBox="1"/>
          <p:nvPr/>
        </p:nvSpPr>
        <p:spPr>
          <a:xfrm>
            <a:off x="500063" y="5214938"/>
            <a:ext cx="8429625" cy="1188720"/>
          </a:xfrm>
          <a:prstGeom prst="rect">
            <a:avLst/>
          </a:prstGeom>
          <a:noFill/>
          <a:ln w="9525">
            <a:noFill/>
          </a:ln>
        </p:spPr>
        <p:txBody>
          <a:bodyPr>
            <a:spAutoFit/>
          </a:bodyPr>
          <a:p>
            <a:pPr lvl="0" eaLnBrk="1" hangingPunct="1"/>
            <a:r>
              <a:rPr lang="zh-CN" altLang="en-US" sz="2400" b="1" dirty="0">
                <a:solidFill>
                  <a:srgbClr val="000000"/>
                </a:solidFill>
                <a:latin typeface="黑体" panose="02010609060101010101" pitchFamily="49" charset="-122"/>
                <a:ea typeface="黑体" panose="02010609060101010101" pitchFamily="49" charset="-122"/>
              </a:rPr>
              <a:t>联系：汉武帝以后，中国封建社会统治思想是把三者加以融合互补，以儒家思想为基础，法家思想为辅助，兼采道家的合理思想。</a:t>
            </a:r>
            <a:r>
              <a:rPr lang="zh-CN" altLang="en-US" sz="2400" b="1" dirty="0">
                <a:solidFill>
                  <a:srgbClr val="FF0000"/>
                </a:solidFill>
                <a:latin typeface="Arial" panose="020B0604020202020204" pitchFamily="34" charset="0"/>
                <a:ea typeface="黑体" panose="02010609060101010101" pitchFamily="49" charset="-122"/>
              </a:rPr>
              <a:t>“</a:t>
            </a:r>
            <a:r>
              <a:rPr lang="zh-CN" altLang="en-US" sz="2400" b="1" dirty="0">
                <a:solidFill>
                  <a:srgbClr val="FF0000"/>
                </a:solidFill>
                <a:latin typeface="黑体" panose="02010609060101010101" pitchFamily="49" charset="-122"/>
                <a:ea typeface="黑体" panose="02010609060101010101" pitchFamily="49" charset="-122"/>
              </a:rPr>
              <a:t>外儒内法、济之以道</a:t>
            </a:r>
            <a:r>
              <a:rPr lang="zh-CN" altLang="en-US" sz="2400" b="1" dirty="0">
                <a:solidFill>
                  <a:srgbClr val="FF0000"/>
                </a:solidFill>
                <a:latin typeface="Arial" panose="020B0604020202020204" pitchFamily="34" charset="0"/>
                <a:ea typeface="黑体" panose="02010609060101010101" pitchFamily="49" charset="-122"/>
              </a:rPr>
              <a:t>”</a:t>
            </a:r>
            <a:endParaRPr lang="zh-CN" altLang="en-US" sz="2400" b="1" dirty="0">
              <a:solidFill>
                <a:srgbClr val="FF0000"/>
              </a:solidFill>
              <a:latin typeface="黑体" panose="02010609060101010101" pitchFamily="49" charset="-122"/>
              <a:ea typeface="黑体" panose="02010609060101010101" pitchFamily="49" charset="-122"/>
            </a:endParaRPr>
          </a:p>
        </p:txBody>
      </p:sp>
      <p:sp>
        <p:nvSpPr>
          <p:cNvPr id="9" name="Rectangle 9"/>
          <p:cNvSpPr/>
          <p:nvPr/>
        </p:nvSpPr>
        <p:spPr>
          <a:xfrm>
            <a:off x="1800225" y="2214563"/>
            <a:ext cx="7343775" cy="461962"/>
          </a:xfrm>
          <a:prstGeom prst="rect">
            <a:avLst/>
          </a:prstGeom>
          <a:noFill/>
          <a:ln w="9525">
            <a:noFill/>
          </a:ln>
        </p:spPr>
        <p:txBody>
          <a:bodyPr>
            <a:spAutoFit/>
          </a:bodyPr>
          <a:p>
            <a:pPr lvl="0" eaLnBrk="1" hangingPunct="1"/>
            <a:r>
              <a:rPr lang="en-US" altLang="zh-CN" sz="2400" b="1">
                <a:solidFill>
                  <a:srgbClr val="000000"/>
                </a:solidFill>
                <a:latin typeface="华文中宋" panose="02010600040101010101" pitchFamily="2" charset="-122"/>
                <a:ea typeface="华文中宋" panose="02010600040101010101" pitchFamily="2" charset="-122"/>
              </a:rPr>
              <a:t>——</a:t>
            </a:r>
            <a:r>
              <a:rPr lang="zh-CN" altLang="en-US" sz="2400" b="1" dirty="0">
                <a:solidFill>
                  <a:srgbClr val="000000"/>
                </a:solidFill>
                <a:latin typeface="华文中宋" panose="02010600040101010101" pitchFamily="2" charset="-122"/>
                <a:ea typeface="华文中宋" panose="02010600040101010101" pitchFamily="2" charset="-122"/>
              </a:rPr>
              <a:t>国家统一、社会稳定，走上正轨运行之后</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10" name="Rectangle 7"/>
          <p:cNvSpPr/>
          <p:nvPr/>
        </p:nvSpPr>
        <p:spPr>
          <a:xfrm>
            <a:off x="1928813" y="3500438"/>
            <a:ext cx="3311525" cy="461962"/>
          </a:xfrm>
          <a:prstGeom prst="rect">
            <a:avLst/>
          </a:prstGeom>
          <a:noFill/>
          <a:ln w="9525">
            <a:noFill/>
          </a:ln>
        </p:spPr>
        <p:txBody>
          <a:bodyPr>
            <a:spAutoFit/>
          </a:bodyPr>
          <a:p>
            <a:pPr lvl="0" eaLnBrk="1" hangingPunct="1"/>
            <a:r>
              <a:rPr lang="en-US" altLang="zh-CN" sz="2400" b="1">
                <a:solidFill>
                  <a:srgbClr val="FF0000"/>
                </a:solidFill>
                <a:latin typeface="华文中宋" panose="02010600040101010101" pitchFamily="2" charset="-122"/>
                <a:ea typeface="华文中宋" panose="02010600040101010101" pitchFamily="2" charset="-122"/>
              </a:rPr>
              <a:t>——</a:t>
            </a:r>
            <a:r>
              <a:rPr lang="zh-CN" altLang="en-US" sz="2400" b="1" dirty="0">
                <a:solidFill>
                  <a:srgbClr val="FF0000"/>
                </a:solidFill>
                <a:latin typeface="华文中宋" panose="02010600040101010101" pitchFamily="2" charset="-122"/>
                <a:ea typeface="华文中宋" panose="02010600040101010101" pitchFamily="2" charset="-122"/>
              </a:rPr>
              <a:t>动荡的年代</a:t>
            </a:r>
            <a:endParaRPr lang="zh-CN" altLang="en-US" sz="2400" b="1" dirty="0">
              <a:solidFill>
                <a:srgbClr val="FF0000"/>
              </a:solidFill>
              <a:latin typeface="华文中宋" panose="02010600040101010101" pitchFamily="2" charset="-122"/>
              <a:ea typeface="华文中宋" panose="02010600040101010101" pitchFamily="2" charset="-122"/>
            </a:endParaRPr>
          </a:p>
        </p:txBody>
      </p:sp>
      <p:sp>
        <p:nvSpPr>
          <p:cNvPr id="11" name="Rectangle 8"/>
          <p:cNvSpPr/>
          <p:nvPr/>
        </p:nvSpPr>
        <p:spPr>
          <a:xfrm>
            <a:off x="1827213" y="4786313"/>
            <a:ext cx="3744912" cy="488950"/>
          </a:xfrm>
          <a:prstGeom prst="rect">
            <a:avLst/>
          </a:prstGeom>
          <a:noFill/>
          <a:ln w="9525">
            <a:noFill/>
          </a:ln>
        </p:spPr>
        <p:txBody>
          <a:bodyPr>
            <a:spAutoFit/>
          </a:bodyPr>
          <a:p>
            <a:pPr lvl="0" eaLnBrk="1" hangingPunct="1"/>
            <a:r>
              <a:rPr lang="en-US" altLang="zh-CN" sz="2600" b="1">
                <a:solidFill>
                  <a:srgbClr val="FF0000"/>
                </a:solidFill>
                <a:latin typeface="Arial" panose="020B0604020202020204" pitchFamily="34" charset="0"/>
                <a:ea typeface="黑体" panose="02010609060101010101" pitchFamily="49" charset="-122"/>
              </a:rPr>
              <a:t>——</a:t>
            </a:r>
            <a:r>
              <a:rPr lang="zh-CN" altLang="en-US" sz="2600" b="1" dirty="0">
                <a:solidFill>
                  <a:srgbClr val="FF0000"/>
                </a:solidFill>
                <a:latin typeface="Arial" panose="020B0604020202020204" pitchFamily="34" charset="0"/>
                <a:ea typeface="黑体" panose="02010609060101010101" pitchFamily="49" charset="-122"/>
              </a:rPr>
              <a:t>动荡结束之初</a:t>
            </a:r>
            <a:endParaRPr lang="zh-CN" altLang="en-US" sz="2600" b="1" dirty="0">
              <a:solidFill>
                <a:srgbClr val="FF0000"/>
              </a:solidFill>
              <a:latin typeface="Arial" panose="020B0604020202020204" pitchFamily="34"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2">
                                            <p:txEl>
                                              <p:charRg st="0" end="3"/>
                                            </p:txEl>
                                          </p:spTgt>
                                        </p:tgtEl>
                                        <p:attrNameLst>
                                          <p:attrName>style.visibility</p:attrName>
                                        </p:attrNameLst>
                                      </p:cBhvr>
                                      <p:to>
                                        <p:strVal val="visible"/>
                                      </p:to>
                                    </p:set>
                                    <p:anim calcmode="lin" valueType="num">
                                      <p:cBhvr additive="base">
                                        <p:cTn id="7" dur="500" fill="hold"/>
                                        <p:tgtEl>
                                          <p:spTgt spid="10242">
                                            <p:txEl>
                                              <p:charRg st="0"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2">
                                            <p:txEl>
                                              <p:charRg st="0"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242">
                                            <p:txEl>
                                              <p:charRg st="3" end="6"/>
                                            </p:txEl>
                                          </p:spTgt>
                                        </p:tgtEl>
                                        <p:attrNameLst>
                                          <p:attrName>style.visibility</p:attrName>
                                        </p:attrNameLst>
                                      </p:cBhvr>
                                      <p:to>
                                        <p:strVal val="visible"/>
                                      </p:to>
                                    </p:set>
                                    <p:anim calcmode="lin" valueType="num">
                                      <p:cBhvr additive="base">
                                        <p:cTn id="13" dur="500" fill="hold"/>
                                        <p:tgtEl>
                                          <p:spTgt spid="10242">
                                            <p:txEl>
                                              <p:charRg st="3"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242">
                                            <p:txEl>
                                              <p:charRg st="3"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242">
                                            <p:txEl>
                                              <p:charRg st="6" end="9"/>
                                            </p:txEl>
                                          </p:spTgt>
                                        </p:tgtEl>
                                        <p:attrNameLst>
                                          <p:attrName>style.visibility</p:attrName>
                                        </p:attrNameLst>
                                      </p:cBhvr>
                                      <p:to>
                                        <p:strVal val="visible"/>
                                      </p:to>
                                    </p:set>
                                    <p:anim calcmode="lin" valueType="num">
                                      <p:cBhvr additive="base">
                                        <p:cTn id="19" dur="500" fill="hold"/>
                                        <p:tgtEl>
                                          <p:spTgt spid="10242">
                                            <p:txEl>
                                              <p:charRg st="6" end="9"/>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242">
                                            <p:txEl>
                                              <p:charRg st="6" end="9"/>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10245"/>
                                        </p:tgtEl>
                                        <p:attrNameLst>
                                          <p:attrName>style.visibility</p:attrName>
                                        </p:attrNameLst>
                                      </p:cBhvr>
                                      <p:to>
                                        <p:strVal val="visible"/>
                                      </p:to>
                                    </p:set>
                                    <p:animEffect transition="in" filter="slide(fromBottom)">
                                      <p:cBhvr>
                                        <p:cTn id="25" dur="500"/>
                                        <p:tgtEl>
                                          <p:spTgt spid="10245"/>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linds(horizontal)">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246"/>
                                        </p:tgtEl>
                                        <p:attrNameLst>
                                          <p:attrName>style.visibility</p:attrName>
                                        </p:attrNameLst>
                                      </p:cBhvr>
                                      <p:to>
                                        <p:strVal val="visible"/>
                                      </p:to>
                                    </p:set>
                                    <p:anim calcmode="lin" valueType="num">
                                      <p:cBhvr additive="base">
                                        <p:cTn id="35" dur="500" fill="hold"/>
                                        <p:tgtEl>
                                          <p:spTgt spid="10246"/>
                                        </p:tgtEl>
                                        <p:attrNameLst>
                                          <p:attrName>ppt_x</p:attrName>
                                        </p:attrNameLst>
                                      </p:cBhvr>
                                      <p:tavLst>
                                        <p:tav tm="0">
                                          <p:val>
                                            <p:strVal val="#ppt_x"/>
                                          </p:val>
                                        </p:tav>
                                        <p:tav tm="100000">
                                          <p:val>
                                            <p:strVal val="#ppt_x"/>
                                          </p:val>
                                        </p:tav>
                                      </p:tavLst>
                                    </p:anim>
                                    <p:anim calcmode="lin" valueType="num">
                                      <p:cBhvr additive="base">
                                        <p:cTn id="36" dur="500" fill="hold"/>
                                        <p:tgtEl>
                                          <p:spTgt spid="10246"/>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9" presetClass="entr" presetSubtype="0"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ppt_x</p:attrName>
                                        </p:attrNameLst>
                                      </p:cBhvr>
                                      <p:tavLst>
                                        <p:tav tm="0">
                                          <p:val>
                                            <p:strVal val="#ppt_x-.2"/>
                                          </p:val>
                                        </p:tav>
                                        <p:tav tm="100000">
                                          <p:val>
                                            <p:strVal val="#ppt_x"/>
                                          </p:val>
                                        </p:tav>
                                      </p:tavLst>
                                    </p:anim>
                                    <p:anim calcmode="lin" valueType="num">
                                      <p:cBhvr>
                                        <p:cTn id="42"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43" dur="10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54" presetClass="entr" presetSubtype="0" accel="100000" fill="hold" grpId="0" nodeType="clickEffect">
                                  <p:stCondLst>
                                    <p:cond delay="0"/>
                                  </p:stCondLst>
                                  <p:childTnLst>
                                    <p:set>
                                      <p:cBhvr>
                                        <p:cTn id="47" dur="1" fill="hold">
                                          <p:stCondLst>
                                            <p:cond delay="0"/>
                                          </p:stCondLst>
                                        </p:cTn>
                                        <p:tgtEl>
                                          <p:spTgt spid="10247"/>
                                        </p:tgtEl>
                                        <p:attrNameLst>
                                          <p:attrName>style.visibility</p:attrName>
                                        </p:attrNameLst>
                                      </p:cBhvr>
                                      <p:to>
                                        <p:strVal val="visible"/>
                                      </p:to>
                                    </p:set>
                                    <p:anim calcmode="lin" valueType="num">
                                      <p:cBhvr>
                                        <p:cTn id="48" dur="500" fill="hold"/>
                                        <p:tgtEl>
                                          <p:spTgt spid="10247"/>
                                        </p:tgtEl>
                                        <p:attrNameLst>
                                          <p:attrName>ppt_w</p:attrName>
                                        </p:attrNameLst>
                                      </p:cBhvr>
                                      <p:tavLst>
                                        <p:tav tm="0">
                                          <p:val>
                                            <p:strVal val="#ppt_w*0.05"/>
                                          </p:val>
                                        </p:tav>
                                        <p:tav tm="100000">
                                          <p:val>
                                            <p:strVal val="#ppt_w"/>
                                          </p:val>
                                        </p:tav>
                                      </p:tavLst>
                                    </p:anim>
                                    <p:anim calcmode="lin" valueType="num">
                                      <p:cBhvr>
                                        <p:cTn id="49" dur="500" fill="hold"/>
                                        <p:tgtEl>
                                          <p:spTgt spid="10247"/>
                                        </p:tgtEl>
                                        <p:attrNameLst>
                                          <p:attrName>ppt_h</p:attrName>
                                        </p:attrNameLst>
                                      </p:cBhvr>
                                      <p:tavLst>
                                        <p:tav tm="0">
                                          <p:val>
                                            <p:strVal val="#ppt_h"/>
                                          </p:val>
                                        </p:tav>
                                        <p:tav tm="100000">
                                          <p:val>
                                            <p:strVal val="#ppt_h"/>
                                          </p:val>
                                        </p:tav>
                                      </p:tavLst>
                                    </p:anim>
                                    <p:anim calcmode="lin" valueType="num">
                                      <p:cBhvr>
                                        <p:cTn id="50" dur="500" fill="hold"/>
                                        <p:tgtEl>
                                          <p:spTgt spid="10247"/>
                                        </p:tgtEl>
                                        <p:attrNameLst>
                                          <p:attrName>ppt_x</p:attrName>
                                        </p:attrNameLst>
                                      </p:cBhvr>
                                      <p:tavLst>
                                        <p:tav tm="0">
                                          <p:val>
                                            <p:strVal val="#ppt_x-.2"/>
                                          </p:val>
                                        </p:tav>
                                        <p:tav tm="100000">
                                          <p:val>
                                            <p:strVal val="#ppt_x"/>
                                          </p:val>
                                        </p:tav>
                                      </p:tavLst>
                                    </p:anim>
                                    <p:anim calcmode="lin" valueType="num">
                                      <p:cBhvr>
                                        <p:cTn id="51" dur="500" fill="hold"/>
                                        <p:tgtEl>
                                          <p:spTgt spid="10247"/>
                                        </p:tgtEl>
                                        <p:attrNameLst>
                                          <p:attrName>ppt_y</p:attrName>
                                        </p:attrNameLst>
                                      </p:cBhvr>
                                      <p:tavLst>
                                        <p:tav tm="0">
                                          <p:val>
                                            <p:strVal val="#ppt_y"/>
                                          </p:val>
                                        </p:tav>
                                        <p:tav tm="100000">
                                          <p:val>
                                            <p:strVal val="#ppt_y"/>
                                          </p:val>
                                        </p:tav>
                                      </p:tavLst>
                                    </p:anim>
                                    <p:animEffect transition="in" filter="fade">
                                      <p:cBhvr>
                                        <p:cTn id="52" dur="500"/>
                                        <p:tgtEl>
                                          <p:spTgt spid="10247"/>
                                        </p:tgtEl>
                                      </p:cBhvr>
                                    </p:animEffect>
                                  </p:childTnLst>
                                </p:cTn>
                              </p:par>
                            </p:childTnLst>
                          </p:cTn>
                        </p:par>
                      </p:childTnLst>
                    </p:cTn>
                  </p:par>
                  <p:par>
                    <p:cTn id="53" fill="hold">
                      <p:stCondLst>
                        <p:cond delay="indefinite"/>
                      </p:stCondLst>
                      <p:childTnLst>
                        <p:par>
                          <p:cTn id="54" fill="hold">
                            <p:stCondLst>
                              <p:cond delay="0"/>
                            </p:stCondLst>
                            <p:childTnLst>
                              <p:par>
                                <p:cTn id="55" presetID="29"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1000" fill="hold"/>
                                        <p:tgtEl>
                                          <p:spTgt spid="11"/>
                                        </p:tgtEl>
                                        <p:attrNameLst>
                                          <p:attrName>ppt_x</p:attrName>
                                        </p:attrNameLst>
                                      </p:cBhvr>
                                      <p:tavLst>
                                        <p:tav tm="0">
                                          <p:val>
                                            <p:strVal val="#ppt_x-.2"/>
                                          </p:val>
                                        </p:tav>
                                        <p:tav tm="100000">
                                          <p:val>
                                            <p:strVal val="#ppt_x"/>
                                          </p:val>
                                        </p:tav>
                                      </p:tavLst>
                                    </p:anim>
                                    <p:anim calcmode="lin" valueType="num">
                                      <p:cBhvr>
                                        <p:cTn id="58" dur="1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59" dur="1000"/>
                                        <p:tgtEl>
                                          <p:spTgt spid="11"/>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10248"/>
                                        </p:tgtEl>
                                        <p:attrNameLst>
                                          <p:attrName>style.visibility</p:attrName>
                                        </p:attrNameLst>
                                      </p:cBhvr>
                                      <p:to>
                                        <p:strVal val="visible"/>
                                      </p:to>
                                    </p:set>
                                    <p:anim calcmode="lin" valueType="num">
                                      <p:cBhvr additive="base">
                                        <p:cTn id="64" dur="500" fill="hold"/>
                                        <p:tgtEl>
                                          <p:spTgt spid="10248"/>
                                        </p:tgtEl>
                                        <p:attrNameLst>
                                          <p:attrName>ppt_x</p:attrName>
                                        </p:attrNameLst>
                                      </p:cBhvr>
                                      <p:tavLst>
                                        <p:tav tm="0">
                                          <p:val>
                                            <p:strVal val="#ppt_x"/>
                                          </p:val>
                                        </p:tav>
                                        <p:tav tm="100000">
                                          <p:val>
                                            <p:strVal val="#ppt_x"/>
                                          </p:val>
                                        </p:tav>
                                      </p:tavLst>
                                    </p:anim>
                                    <p:anim calcmode="lin" valueType="num">
                                      <p:cBhvr additive="base">
                                        <p:cTn id="65" dur="500" fill="hold"/>
                                        <p:tgtEl>
                                          <p:spTgt spid="102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build="p"/>
      <p:bldP spid="10245" grpId="0"/>
      <p:bldP spid="10246" grpId="0"/>
      <p:bldP spid="10247" grpId="0"/>
      <p:bldP spid="10248" grpId="0"/>
      <p:bldP spid="9" grpId="0"/>
      <p:bldP spid="10" grpId="0"/>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357188" y="857250"/>
            <a:ext cx="8540750" cy="1143000"/>
          </a:xfrm>
        </p:spPr>
        <p:style>
          <a:lnRef idx="2">
            <a:schemeClr val="accent2"/>
          </a:lnRef>
          <a:fillRef idx="1">
            <a:schemeClr val="lt1"/>
          </a:fillRef>
          <a:effectRef idx="0">
            <a:schemeClr val="accent2"/>
          </a:effectRef>
          <a:fontRef idx="minor">
            <a:schemeClr val="dk1"/>
          </a:fontRef>
        </p:style>
        <p:txBody>
          <a:bodyPr vert="horz" wrap="square" lIns="91440" tIns="45720" rIns="91440" bIns="45720" numCol="1" anchor="ctr" anchorCtr="0" compatLnSpc="1">
            <a:norm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3200" b="1"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rPr>
              <a:t>从“百家争鸣”到“焚书坑儒”</a:t>
            </a:r>
            <a:endParaRPr kumimoji="0" lang="zh-CN" altLang="en-US" sz="3200" b="1" i="0" u="none" strike="noStrike" kern="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graphicFrame>
        <p:nvGraphicFramePr>
          <p:cNvPr id="4" name="内容占位符 3"/>
          <p:cNvGraphicFramePr>
            <a:graphicFrameLocks noGrp="1"/>
          </p:cNvGraphicFramePr>
          <p:nvPr>
            <p:ph idx="1"/>
          </p:nvPr>
        </p:nvGraphicFramePr>
        <p:xfrm>
          <a:off x="428625" y="2071688"/>
          <a:ext cx="8329613" cy="3213100"/>
        </p:xfrm>
        <a:graphic>
          <a:graphicData uri="http://schemas.openxmlformats.org/drawingml/2006/table">
            <a:tbl>
              <a:tblPr/>
              <a:tblGrid>
                <a:gridCol w="1643074"/>
                <a:gridCol w="3143272"/>
                <a:gridCol w="1857388"/>
                <a:gridCol w="1685879"/>
              </a:tblGrid>
              <a:tr h="471488">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dirty="0" smtClean="0">
                          <a:ln>
                            <a:noFill/>
                          </a:ln>
                          <a:solidFill>
                            <a:srgbClr val="FF0000"/>
                          </a:solidFill>
                          <a:effectLst/>
                          <a:latin typeface="Arial" panose="020B0604020202020204" pitchFamily="34" charset="0"/>
                          <a:ea typeface="宋体" panose="02010600030101010101" pitchFamily="2" charset="-122"/>
                        </a:rPr>
                        <a:t>历史时期</a:t>
                      </a:r>
                      <a:endParaRPr kumimoji="0" lang="zh-CN" altLang="en-US" sz="2800" b="1" i="0" u="none" strike="noStrike" cap="none" normalizeH="0" baseline="0" dirty="0" smtClean="0">
                        <a:ln>
                          <a:noFill/>
                        </a:ln>
                        <a:solidFill>
                          <a:srgbClr val="FF000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dirty="0" smtClean="0">
                          <a:ln>
                            <a:noFill/>
                          </a:ln>
                          <a:solidFill>
                            <a:srgbClr val="FF0000"/>
                          </a:solidFill>
                          <a:effectLst/>
                          <a:latin typeface="Arial" panose="020B0604020202020204" pitchFamily="34" charset="0"/>
                          <a:ea typeface="宋体" panose="02010600030101010101" pitchFamily="2" charset="-122"/>
                        </a:rPr>
                        <a:t>时代特征</a:t>
                      </a:r>
                      <a:endParaRPr kumimoji="0" lang="zh-CN" altLang="en-US" sz="2800" b="1" i="0" u="none" strike="noStrike" cap="none" normalizeH="0" baseline="0" dirty="0" smtClean="0">
                        <a:ln>
                          <a:noFill/>
                        </a:ln>
                        <a:solidFill>
                          <a:srgbClr val="FF000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dirty="0" smtClean="0">
                          <a:ln>
                            <a:noFill/>
                          </a:ln>
                          <a:solidFill>
                            <a:srgbClr val="FF0000"/>
                          </a:solidFill>
                          <a:effectLst/>
                          <a:latin typeface="Arial" panose="020B0604020202020204" pitchFamily="34" charset="0"/>
                          <a:ea typeface="宋体" panose="02010600030101010101" pitchFamily="2" charset="-122"/>
                        </a:rPr>
                        <a:t>政治需求</a:t>
                      </a:r>
                      <a:endParaRPr kumimoji="0" lang="zh-CN" altLang="en-US" sz="2800" b="1" i="0" u="none" strike="noStrike" cap="none" normalizeH="0" baseline="0" dirty="0" smtClean="0">
                        <a:ln>
                          <a:noFill/>
                        </a:ln>
                        <a:solidFill>
                          <a:srgbClr val="FF000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rgbClr val="FF0000"/>
                          </a:solidFill>
                          <a:effectLst/>
                          <a:latin typeface="Arial" panose="020B0604020202020204" pitchFamily="34" charset="0"/>
                          <a:ea typeface="宋体" panose="02010600030101010101" pitchFamily="2" charset="-122"/>
                        </a:rPr>
                        <a:t>政治选择</a:t>
                      </a:r>
                      <a:endParaRPr kumimoji="0" lang="zh-CN" altLang="en-US" sz="2800" b="1"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1347788">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2400" b="1"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400" b="1"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春秋战国</a:t>
                      </a:r>
                      <a:endParaRPr kumimoji="0" lang="zh-CN" altLang="en-US" sz="2400" b="1"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8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0D8E8"/>
                    </a:solidFill>
                  </a:tcPr>
                </a:tc>
              </a:tr>
              <a:tr h="1347788">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en-US" altLang="zh-CN" sz="2400" b="1"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    </a:t>
                      </a:r>
                      <a:r>
                        <a:rPr kumimoji="0" lang="zh-CN" altLang="en-US" sz="2400" b="1"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rPr>
                        <a:t>秦朝</a:t>
                      </a:r>
                      <a:endParaRPr kumimoji="0" lang="zh-CN" altLang="en-US" sz="2400" b="1"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9EDF4"/>
                    </a:solidFill>
                  </a:tcPr>
                </a:tc>
              </a:tr>
            </a:tbl>
          </a:graphicData>
        </a:graphic>
      </p:graphicFrame>
      <p:sp>
        <p:nvSpPr>
          <p:cNvPr id="5" name="TextBox 4"/>
          <p:cNvSpPr txBox="1"/>
          <p:nvPr/>
        </p:nvSpPr>
        <p:spPr>
          <a:xfrm>
            <a:off x="2000250" y="2657475"/>
            <a:ext cx="3214688" cy="1200150"/>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社会大变革（井田制崩溃、诸侯争霸、士的活跃、私学兴起）</a:t>
            </a:r>
            <a:endParaRPr lang="zh-CN" altLang="en-US" sz="2400" b="1" dirty="0">
              <a:latin typeface="华文中宋" panose="02010600040101010101" pitchFamily="2" charset="-122"/>
              <a:ea typeface="华文中宋" panose="02010600040101010101" pitchFamily="2" charset="-122"/>
            </a:endParaRPr>
          </a:p>
        </p:txBody>
      </p:sp>
      <p:sp>
        <p:nvSpPr>
          <p:cNvPr id="6" name="TextBox 5"/>
          <p:cNvSpPr txBox="1"/>
          <p:nvPr/>
        </p:nvSpPr>
        <p:spPr>
          <a:xfrm>
            <a:off x="2071688" y="4014788"/>
            <a:ext cx="3214687" cy="1200150"/>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统一的多民族国家的建立、封建君主专制中央集权制度的确立</a:t>
            </a:r>
            <a:endParaRPr lang="zh-CN" altLang="en-US" sz="2400" b="1" dirty="0">
              <a:latin typeface="华文中宋" panose="02010600040101010101" pitchFamily="2" charset="-122"/>
              <a:ea typeface="华文中宋" panose="02010600040101010101" pitchFamily="2" charset="-122"/>
            </a:endParaRPr>
          </a:p>
        </p:txBody>
      </p:sp>
      <p:sp>
        <p:nvSpPr>
          <p:cNvPr id="7" name="TextBox 6"/>
          <p:cNvSpPr txBox="1"/>
          <p:nvPr/>
        </p:nvSpPr>
        <p:spPr>
          <a:xfrm>
            <a:off x="5357813" y="2786063"/>
            <a:ext cx="1571625" cy="830262"/>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富国强兵之道</a:t>
            </a:r>
            <a:endParaRPr lang="zh-CN" altLang="en-US" sz="2400" b="1" dirty="0">
              <a:latin typeface="华文中宋" panose="02010600040101010101" pitchFamily="2" charset="-122"/>
              <a:ea typeface="华文中宋" panose="02010600040101010101" pitchFamily="2" charset="-122"/>
            </a:endParaRPr>
          </a:p>
        </p:txBody>
      </p:sp>
      <p:sp>
        <p:nvSpPr>
          <p:cNvPr id="8" name="TextBox 7"/>
          <p:cNvSpPr txBox="1"/>
          <p:nvPr/>
        </p:nvSpPr>
        <p:spPr>
          <a:xfrm>
            <a:off x="5500688" y="4143375"/>
            <a:ext cx="1428750" cy="830263"/>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巩固统一之策</a:t>
            </a:r>
            <a:endParaRPr lang="zh-CN" altLang="en-US" sz="2400" b="1" dirty="0">
              <a:latin typeface="华文中宋" panose="02010600040101010101" pitchFamily="2" charset="-122"/>
              <a:ea typeface="华文中宋" panose="02010600040101010101" pitchFamily="2" charset="-122"/>
            </a:endParaRPr>
          </a:p>
        </p:txBody>
      </p:sp>
      <p:sp>
        <p:nvSpPr>
          <p:cNvPr id="9" name="TextBox 8"/>
          <p:cNvSpPr txBox="1"/>
          <p:nvPr/>
        </p:nvSpPr>
        <p:spPr>
          <a:xfrm>
            <a:off x="7143750" y="2571750"/>
            <a:ext cx="1571625" cy="1200150"/>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百家争鸣、法家最实用</a:t>
            </a:r>
            <a:endParaRPr lang="zh-CN" altLang="en-US" sz="2400" b="1" dirty="0">
              <a:latin typeface="华文中宋" panose="02010600040101010101" pitchFamily="2" charset="-122"/>
              <a:ea typeface="华文中宋" panose="02010600040101010101" pitchFamily="2" charset="-122"/>
            </a:endParaRPr>
          </a:p>
        </p:txBody>
      </p:sp>
      <p:sp>
        <p:nvSpPr>
          <p:cNvPr id="10" name="TextBox 9"/>
          <p:cNvSpPr txBox="1"/>
          <p:nvPr/>
        </p:nvSpPr>
        <p:spPr>
          <a:xfrm>
            <a:off x="7143750" y="4000500"/>
            <a:ext cx="1571625" cy="1200150"/>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法家思想立国、焚书坑儒</a:t>
            </a:r>
            <a:endParaRPr lang="zh-CN" altLang="en-US" sz="2400" b="1" dirty="0">
              <a:latin typeface="华文中宋" panose="02010600040101010101" pitchFamily="2" charset="-122"/>
              <a:ea typeface="华文中宋" panose="02010600040101010101" pitchFamily="2" charset="-122"/>
            </a:endParaRPr>
          </a:p>
        </p:txBody>
      </p:sp>
      <p:sp>
        <p:nvSpPr>
          <p:cNvPr id="11" name="TextBox 10"/>
          <p:cNvSpPr txBox="1"/>
          <p:nvPr/>
        </p:nvSpPr>
        <p:spPr>
          <a:xfrm>
            <a:off x="1206500" y="5546725"/>
            <a:ext cx="7366000" cy="954088"/>
          </a:xfrm>
          <a:prstGeom prst="rect">
            <a:avLst/>
          </a:prstGeom>
        </p:spPr>
        <p:style>
          <a:lnRef idx="1">
            <a:schemeClr val="accent2"/>
          </a:lnRef>
          <a:fillRef idx="2">
            <a:schemeClr val="accent2"/>
          </a:fillRef>
          <a:effectRef idx="1">
            <a:schemeClr val="accent2"/>
          </a:effectRef>
          <a:fontRef idx="minor">
            <a:schemeClr val="dk1"/>
          </a:fontRef>
        </p:style>
        <p:txBody>
          <a:bodyPr wrap="none">
            <a:spAutoFit/>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chemeClr val="dk1"/>
                </a:solidFill>
                <a:effectLst/>
                <a:uLnTx/>
                <a:uFillTx/>
                <a:latin typeface="微软雅黑" panose="020B0503020204020204" pitchFamily="34" charset="-122"/>
                <a:ea typeface="微软雅黑" panose="020B0503020204020204" pitchFamily="34" charset="-122"/>
                <a:cs typeface="+mn-cs"/>
              </a:rPr>
              <a:t>百家争鸣是中国历史上第一次思想解放运动；</a:t>
            </a:r>
            <a:endParaRPr kumimoji="0" lang="en-US" altLang="zh-CN" sz="2800" b="1" i="0" u="none" strike="noStrike" kern="1200" cap="none" spc="0" normalizeH="0" baseline="0" noProof="0" dirty="0">
              <a:ln>
                <a:noFill/>
              </a:ln>
              <a:solidFill>
                <a:schemeClr val="dk1"/>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chemeClr val="dk1"/>
                </a:solidFill>
                <a:effectLst/>
                <a:uLnTx/>
                <a:uFillTx/>
                <a:latin typeface="微软雅黑" panose="020B0503020204020204" pitchFamily="34" charset="-122"/>
                <a:ea typeface="微软雅黑" panose="020B0503020204020204" pitchFamily="34" charset="-122"/>
                <a:cs typeface="+mn-cs"/>
              </a:rPr>
              <a:t>焚书坑儒是一次思想文化专制现象。</a:t>
            </a:r>
            <a:endParaRPr kumimoji="0" lang="zh-CN" altLang="en-US" sz="2800" b="1" i="0" u="none" strike="noStrike" kern="1200" cap="none" spc="0" normalizeH="0" baseline="0" noProof="0" dirty="0">
              <a:ln>
                <a:noFill/>
              </a:ln>
              <a:solidFill>
                <a:schemeClr val="dk1"/>
              </a:solidFill>
              <a:effectLst/>
              <a:uLnTx/>
              <a:uFillTx/>
              <a:latin typeface="微软雅黑" panose="020B0503020204020204" pitchFamily="34" charset="-122"/>
              <a:ea typeface="微软雅黑" panose="020B0503020204020204" pitchFamily="34" charset="-122"/>
              <a:cs typeface="+mn-cs"/>
            </a:endParaRPr>
          </a:p>
        </p:txBody>
      </p:sp>
      <p:pic>
        <p:nvPicPr>
          <p:cNvPr id="49184" name="Picture 3" descr="重点拓展"/>
          <p:cNvPicPr>
            <a:picLocks noChangeAspect="1"/>
          </p:cNvPicPr>
          <p:nvPr/>
        </p:nvPicPr>
        <p:blipFill>
          <a:blip r:embed="rId1"/>
          <a:stretch>
            <a:fillRect/>
          </a:stretch>
        </p:blipFill>
        <p:spPr>
          <a:xfrm>
            <a:off x="0" y="0"/>
            <a:ext cx="3384550" cy="938213"/>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000000"/>
                                          </p:val>
                                        </p:tav>
                                        <p:tav tm="100000">
                                          <p:val>
                                            <p:strVal val="#ppt_w"/>
                                          </p:val>
                                        </p:tav>
                                      </p:tavLst>
                                    </p:anim>
                                    <p:anim calcmode="lin" valueType="num">
                                      <p:cBhvr>
                                        <p:cTn id="15" dur="500" fill="hold"/>
                                        <p:tgtEl>
                                          <p:spTgt spid="6"/>
                                        </p:tgtEl>
                                        <p:attrNameLst>
                                          <p:attrName>ppt_h</p:attrName>
                                        </p:attrNameLst>
                                      </p:cBhvr>
                                      <p:tavLst>
                                        <p:tav tm="0">
                                          <p:val>
                                            <p:fltVal val="0.00000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7"/>
                                        </p:tgtEl>
                                        <p:attrNameLst>
                                          <p:attrName>style.visibility</p:attrName>
                                        </p:attrNameLst>
                                      </p:cBhvr>
                                      <p:to>
                                        <p:strVal val="visible"/>
                                      </p:to>
                                    </p:set>
                                    <p:anim calcmode="discrete" valueType="clr">
                                      <p:cBhvr override="childStyle">
                                        <p:cTn id="21"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7"/>
                                        </p:tgtEl>
                                        <p:attrNameLst>
                                          <p:attrName>fillcolor</p:attrName>
                                        </p:attrNameLst>
                                      </p:cBhvr>
                                      <p:tavLst>
                                        <p:tav tm="0">
                                          <p:val>
                                            <p:clrVal>
                                              <a:schemeClr val="accent2"/>
                                            </p:clrVal>
                                          </p:val>
                                        </p:tav>
                                        <p:tav tm="50000">
                                          <p:val>
                                            <p:clrVal>
                                              <a:schemeClr val="hlink"/>
                                            </p:clrVal>
                                          </p:val>
                                        </p:tav>
                                      </p:tavLst>
                                    </p:anim>
                                    <p:set>
                                      <p:cBhvr>
                                        <p:cTn id="23" dur="80"/>
                                        <p:tgtEl>
                                          <p:spTgt spid="7"/>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7" presetClass="entr" presetSubtype="0" fill="hold" grpId="0" nodeType="clickEffect">
                                  <p:stCondLst>
                                    <p:cond delay="0"/>
                                  </p:stCondLst>
                                  <p:iterate type="lt">
                                    <p:tmPct val="50000"/>
                                  </p:iterate>
                                  <p:childTnLst>
                                    <p:set>
                                      <p:cBhvr>
                                        <p:cTn id="27" dur="1" fill="hold">
                                          <p:stCondLst>
                                            <p:cond delay="0"/>
                                          </p:stCondLst>
                                        </p:cTn>
                                        <p:tgtEl>
                                          <p:spTgt spid="8"/>
                                        </p:tgtEl>
                                        <p:attrNameLst>
                                          <p:attrName>style.visibility</p:attrName>
                                        </p:attrNameLst>
                                      </p:cBhvr>
                                      <p:to>
                                        <p:strVal val="visible"/>
                                      </p:to>
                                    </p:set>
                                    <p:anim calcmode="discrete" valueType="clr">
                                      <p:cBhvr override="childStyle">
                                        <p:cTn id="28" dur="8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8"/>
                                        </p:tgtEl>
                                        <p:attrNameLst>
                                          <p:attrName>fillcolor</p:attrName>
                                        </p:attrNameLst>
                                      </p:cBhvr>
                                      <p:tavLst>
                                        <p:tav tm="0">
                                          <p:val>
                                            <p:clrVal>
                                              <a:schemeClr val="accent2"/>
                                            </p:clrVal>
                                          </p:val>
                                        </p:tav>
                                        <p:tav tm="50000">
                                          <p:val>
                                            <p:clrVal>
                                              <a:schemeClr val="hlink"/>
                                            </p:clrVal>
                                          </p:val>
                                        </p:tav>
                                      </p:tavLst>
                                    </p:anim>
                                    <p:set>
                                      <p:cBhvr>
                                        <p:cTn id="30" dur="80"/>
                                        <p:tgtEl>
                                          <p:spTgt spid="8"/>
                                        </p:tgtEl>
                                        <p:attrNameLst>
                                          <p:attrName>fill.type</p:attrName>
                                        </p:attrNameLst>
                                      </p:cBhvr>
                                      <p:to>
                                        <p:strVal val="solid"/>
                                      </p:to>
                                    </p:set>
                                  </p:childTnLst>
                                </p:cTn>
                              </p:par>
                            </p:childTnLst>
                          </p:cTn>
                        </p:par>
                      </p:childTnLst>
                    </p:cTn>
                  </p:par>
                  <p:par>
                    <p:cTn id="31" fill="hold">
                      <p:stCondLst>
                        <p:cond delay="indefinite"/>
                      </p:stCondLst>
                      <p:childTnLst>
                        <p:par>
                          <p:cTn id="32" fill="hold">
                            <p:stCondLst>
                              <p:cond delay="0"/>
                            </p:stCondLst>
                            <p:childTnLst>
                              <p:par>
                                <p:cTn id="33" presetID="49" presetClass="entr" presetSubtype="0" decel="10000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000000"/>
                                          </p:val>
                                        </p:tav>
                                        <p:tav tm="100000">
                                          <p:val>
                                            <p:strVal val="#ppt_w"/>
                                          </p:val>
                                        </p:tav>
                                      </p:tavLst>
                                    </p:anim>
                                    <p:anim calcmode="lin" valueType="num">
                                      <p:cBhvr>
                                        <p:cTn id="36" dur="500" fill="hold"/>
                                        <p:tgtEl>
                                          <p:spTgt spid="9"/>
                                        </p:tgtEl>
                                        <p:attrNameLst>
                                          <p:attrName>ppt_h</p:attrName>
                                        </p:attrNameLst>
                                      </p:cBhvr>
                                      <p:tavLst>
                                        <p:tav tm="0">
                                          <p:val>
                                            <p:fltVal val="0.000000"/>
                                          </p:val>
                                        </p:tav>
                                        <p:tav tm="100000">
                                          <p:val>
                                            <p:strVal val="#ppt_h"/>
                                          </p:val>
                                        </p:tav>
                                      </p:tavLst>
                                    </p:anim>
                                    <p:anim calcmode="lin" valueType="num">
                                      <p:cBhvr>
                                        <p:cTn id="37" dur="500" fill="hold"/>
                                        <p:tgtEl>
                                          <p:spTgt spid="9"/>
                                        </p:tgtEl>
                                        <p:attrNameLst>
                                          <p:attrName>style.rotation</p:attrName>
                                        </p:attrNameLst>
                                      </p:cBhvr>
                                      <p:tavLst>
                                        <p:tav tm="0">
                                          <p:val>
                                            <p:fltVal val="360.000000"/>
                                          </p:val>
                                        </p:tav>
                                        <p:tav tm="100000">
                                          <p:val>
                                            <p:fltVal val="0.000000"/>
                                          </p:val>
                                        </p:tav>
                                      </p:tavLst>
                                    </p:anim>
                                    <p:animEffect transition="in" filter="fade">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49" presetClass="entr" presetSubtype="0" decel="10000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000000"/>
                                          </p:val>
                                        </p:tav>
                                        <p:tav tm="100000">
                                          <p:val>
                                            <p:strVal val="#ppt_w"/>
                                          </p:val>
                                        </p:tav>
                                      </p:tavLst>
                                    </p:anim>
                                    <p:anim calcmode="lin" valueType="num">
                                      <p:cBhvr>
                                        <p:cTn id="44" dur="500" fill="hold"/>
                                        <p:tgtEl>
                                          <p:spTgt spid="10"/>
                                        </p:tgtEl>
                                        <p:attrNameLst>
                                          <p:attrName>ppt_h</p:attrName>
                                        </p:attrNameLst>
                                      </p:cBhvr>
                                      <p:tavLst>
                                        <p:tav tm="0">
                                          <p:val>
                                            <p:fltVal val="0.000000"/>
                                          </p:val>
                                        </p:tav>
                                        <p:tav tm="100000">
                                          <p:val>
                                            <p:strVal val="#ppt_h"/>
                                          </p:val>
                                        </p:tav>
                                      </p:tavLst>
                                    </p:anim>
                                    <p:anim calcmode="lin" valueType="num">
                                      <p:cBhvr>
                                        <p:cTn id="45" dur="500" fill="hold"/>
                                        <p:tgtEl>
                                          <p:spTgt spid="10"/>
                                        </p:tgtEl>
                                        <p:attrNameLst>
                                          <p:attrName>style.rotation</p:attrName>
                                        </p:attrNameLst>
                                      </p:cBhvr>
                                      <p:tavLst>
                                        <p:tav tm="0">
                                          <p:val>
                                            <p:fltVal val="360.000000"/>
                                          </p:val>
                                        </p:tav>
                                        <p:tav tm="100000">
                                          <p:val>
                                            <p:fltVal val="0.000000"/>
                                          </p:val>
                                        </p:tav>
                                      </p:tavLst>
                                    </p:anim>
                                    <p:animEffect transition="in" filter="fade">
                                      <p:cBhvr>
                                        <p:cTn id="46" dur="500"/>
                                        <p:tgtEl>
                                          <p:spTgt spid="10"/>
                                        </p:tgtEl>
                                      </p:cBhvr>
                                    </p:animEffect>
                                  </p:childTnLst>
                                </p:cTn>
                              </p:par>
                            </p:childTnLst>
                          </p:cTn>
                        </p:par>
                      </p:childTnLst>
                    </p:cTn>
                  </p:par>
                  <p:par>
                    <p:cTn id="47" fill="hold">
                      <p:stCondLst>
                        <p:cond delay="indefinite"/>
                      </p:stCondLst>
                      <p:childTnLst>
                        <p:par>
                          <p:cTn id="48" fill="hold">
                            <p:stCondLst>
                              <p:cond delay="0"/>
                            </p:stCondLst>
                            <p:childTnLst>
                              <p:par>
                                <p:cTn id="49" presetID="9" presetClass="entr" presetSubtype="0"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dissolve">
                                      <p:cBhvr>
                                        <p:cTn id="5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Group 3"/>
          <p:cNvGrpSpPr/>
          <p:nvPr/>
        </p:nvGrpSpPr>
        <p:grpSpPr>
          <a:xfrm>
            <a:off x="6530975" y="1698625"/>
            <a:ext cx="1970088" cy="1382713"/>
            <a:chOff x="4332" y="2643"/>
            <a:chExt cx="1236" cy="871"/>
          </a:xfrm>
        </p:grpSpPr>
        <p:sp>
          <p:nvSpPr>
            <p:cNvPr id="50191" name="Text Box 4"/>
            <p:cNvSpPr txBox="1"/>
            <p:nvPr/>
          </p:nvSpPr>
          <p:spPr>
            <a:xfrm>
              <a:off x="4513" y="2643"/>
              <a:ext cx="888" cy="333"/>
            </a:xfrm>
            <a:prstGeom prst="rect">
              <a:avLst/>
            </a:prstGeom>
            <a:noFill/>
            <a:ln w="9525" cap="flat" cmpd="sng">
              <a:solidFill>
                <a:schemeClr val="tx1"/>
              </a:solidFill>
              <a:prstDash val="solid"/>
              <a:miter/>
              <a:headEnd type="none" w="med" len="med"/>
              <a:tailEnd type="none" w="med" len="med"/>
            </a:ln>
          </p:spPr>
          <p:txBody>
            <a:bodyPr>
              <a:spAutoFit/>
            </a:bodyPr>
            <a:p>
              <a:pPr lvl="0" eaLnBrk="1" hangingPunct="1"/>
              <a:r>
                <a:rPr lang="zh-CN" altLang="en-US" sz="2800" b="1" dirty="0">
                  <a:solidFill>
                    <a:srgbClr val="FF0000"/>
                  </a:solidFill>
                  <a:latin typeface="Garamond" panose="02020404030301010803" pitchFamily="18" charset="0"/>
                  <a:ea typeface="楷体_GB2312" charset="-122"/>
                </a:rPr>
                <a:t>新儒学</a:t>
              </a:r>
              <a:endParaRPr lang="zh-CN" altLang="en-US" sz="2800" b="1" dirty="0">
                <a:solidFill>
                  <a:srgbClr val="FF0000"/>
                </a:solidFill>
                <a:latin typeface="Garamond" panose="02020404030301010803" pitchFamily="18" charset="0"/>
                <a:ea typeface="楷体_GB2312" charset="-122"/>
              </a:endParaRPr>
            </a:p>
          </p:txBody>
        </p:sp>
        <p:sp>
          <p:nvSpPr>
            <p:cNvPr id="50192" name="Text Box 5"/>
            <p:cNvSpPr txBox="1"/>
            <p:nvPr/>
          </p:nvSpPr>
          <p:spPr>
            <a:xfrm>
              <a:off x="4332" y="3187"/>
              <a:ext cx="1236" cy="327"/>
            </a:xfrm>
            <a:prstGeom prst="rect">
              <a:avLst/>
            </a:prstGeom>
            <a:noFill/>
            <a:ln w="9525">
              <a:noFill/>
            </a:ln>
          </p:spPr>
          <p:txBody>
            <a:bodyPr wrap="none">
              <a:spAutoFit/>
            </a:bodyPr>
            <a:p>
              <a:pPr lvl="0" eaLnBrk="1" hangingPunct="1"/>
              <a:r>
                <a:rPr lang="zh-CN" altLang="en-US" sz="2800" b="1" dirty="0">
                  <a:latin typeface="Garamond" panose="02020404030301010803" pitchFamily="18" charset="0"/>
                  <a:ea typeface="楷体_GB2312" charset="-122"/>
                </a:rPr>
                <a:t>西汉武帝后</a:t>
              </a:r>
              <a:endParaRPr lang="zh-CN" altLang="en-US" sz="2800" b="1" dirty="0">
                <a:latin typeface="Garamond" panose="02020404030301010803" pitchFamily="18" charset="0"/>
                <a:ea typeface="楷体_GB2312" charset="-122"/>
              </a:endParaRPr>
            </a:p>
          </p:txBody>
        </p:sp>
      </p:grpSp>
      <p:grpSp>
        <p:nvGrpSpPr>
          <p:cNvPr id="3" name="Group 6"/>
          <p:cNvGrpSpPr/>
          <p:nvPr/>
        </p:nvGrpSpPr>
        <p:grpSpPr>
          <a:xfrm>
            <a:off x="458788" y="1412875"/>
            <a:ext cx="2457450" cy="1665288"/>
            <a:chOff x="431" y="2465"/>
            <a:chExt cx="1542" cy="1049"/>
          </a:xfrm>
        </p:grpSpPr>
        <p:sp>
          <p:nvSpPr>
            <p:cNvPr id="50188" name="Text Box 7"/>
            <p:cNvSpPr txBox="1"/>
            <p:nvPr/>
          </p:nvSpPr>
          <p:spPr>
            <a:xfrm>
              <a:off x="431" y="2465"/>
              <a:ext cx="1102" cy="602"/>
            </a:xfrm>
            <a:prstGeom prst="rect">
              <a:avLst/>
            </a:prstGeom>
            <a:noFill/>
            <a:ln w="9525" cap="flat" cmpd="sng">
              <a:solidFill>
                <a:schemeClr val="tx1"/>
              </a:solidFill>
              <a:prstDash val="solid"/>
              <a:miter/>
              <a:headEnd type="none" w="med" len="med"/>
              <a:tailEnd type="none" w="med" len="med"/>
            </a:ln>
          </p:spPr>
          <p:txBody>
            <a:bodyPr>
              <a:spAutoFit/>
            </a:bodyPr>
            <a:p>
              <a:pPr lvl="0" eaLnBrk="1" hangingPunct="1"/>
              <a:r>
                <a:rPr lang="zh-CN" altLang="en-US" sz="2800" b="1" dirty="0">
                  <a:solidFill>
                    <a:srgbClr val="FF0000"/>
                  </a:solidFill>
                  <a:latin typeface="Garamond" panose="02020404030301010803" pitchFamily="18" charset="0"/>
                  <a:ea typeface="楷体_GB2312" charset="-122"/>
                </a:rPr>
                <a:t>百家争鸣</a:t>
              </a:r>
              <a:endParaRPr lang="zh-CN" altLang="en-US" sz="2800" b="1" dirty="0">
                <a:solidFill>
                  <a:srgbClr val="FF0000"/>
                </a:solidFill>
                <a:latin typeface="Garamond" panose="02020404030301010803" pitchFamily="18" charset="0"/>
                <a:ea typeface="楷体_GB2312" charset="-122"/>
              </a:endParaRPr>
            </a:p>
            <a:p>
              <a:pPr lvl="0" eaLnBrk="1" hangingPunct="1"/>
              <a:r>
                <a:rPr lang="zh-CN" altLang="en-US" sz="2800" b="1" dirty="0">
                  <a:solidFill>
                    <a:srgbClr val="FF0000"/>
                  </a:solidFill>
                  <a:latin typeface="Garamond" panose="02020404030301010803" pitchFamily="18" charset="0"/>
                  <a:ea typeface="楷体_GB2312" charset="-122"/>
                </a:rPr>
                <a:t>法家流行</a:t>
              </a:r>
              <a:endParaRPr lang="zh-CN" altLang="en-US" sz="2800" b="1" dirty="0">
                <a:solidFill>
                  <a:srgbClr val="FF0000"/>
                </a:solidFill>
                <a:latin typeface="Garamond" panose="02020404030301010803" pitchFamily="18" charset="0"/>
                <a:ea typeface="楷体_GB2312" charset="-122"/>
              </a:endParaRPr>
            </a:p>
          </p:txBody>
        </p:sp>
        <p:sp>
          <p:nvSpPr>
            <p:cNvPr id="50189" name="Text Box 8"/>
            <p:cNvSpPr txBox="1"/>
            <p:nvPr/>
          </p:nvSpPr>
          <p:spPr>
            <a:xfrm>
              <a:off x="458" y="3187"/>
              <a:ext cx="1012" cy="327"/>
            </a:xfrm>
            <a:prstGeom prst="rect">
              <a:avLst/>
            </a:prstGeom>
            <a:noFill/>
            <a:ln w="9525">
              <a:noFill/>
            </a:ln>
          </p:spPr>
          <p:txBody>
            <a:bodyPr wrap="none">
              <a:spAutoFit/>
            </a:bodyPr>
            <a:p>
              <a:pPr lvl="0" eaLnBrk="1" hangingPunct="1"/>
              <a:r>
                <a:rPr lang="zh-CN" altLang="en-US" sz="2800" b="1" dirty="0">
                  <a:latin typeface="Garamond" panose="02020404030301010803" pitchFamily="18" charset="0"/>
                  <a:ea typeface="楷体_GB2312" charset="-122"/>
                </a:rPr>
                <a:t>春秋战国</a:t>
              </a:r>
              <a:endParaRPr lang="zh-CN" altLang="en-US" sz="2800" b="1" dirty="0">
                <a:latin typeface="Garamond" panose="02020404030301010803" pitchFamily="18" charset="0"/>
                <a:ea typeface="楷体_GB2312" charset="-122"/>
              </a:endParaRPr>
            </a:p>
          </p:txBody>
        </p:sp>
        <p:sp>
          <p:nvSpPr>
            <p:cNvPr id="50190" name="AutoShape 9"/>
            <p:cNvSpPr/>
            <p:nvPr/>
          </p:nvSpPr>
          <p:spPr>
            <a:xfrm>
              <a:off x="1565" y="2704"/>
              <a:ext cx="408" cy="182"/>
            </a:xfrm>
            <a:prstGeom prst="rightArrow">
              <a:avLst>
                <a:gd name="adj1" fmla="val 50000"/>
                <a:gd name="adj2" fmla="val 56043"/>
              </a:avLst>
            </a:prstGeom>
            <a:solidFill>
              <a:schemeClr val="accent1"/>
            </a:solidFill>
            <a:ln w="9525" cap="flat" cmpd="sng">
              <a:solidFill>
                <a:schemeClr val="tx1"/>
              </a:solidFill>
              <a:prstDash val="solid"/>
              <a:miter/>
              <a:headEnd type="none" w="med" len="med"/>
              <a:tailEnd type="none" w="med" len="med"/>
            </a:ln>
          </p:spPr>
          <p:txBody>
            <a:bodyPr wrap="none" anchor="ctr"/>
            <a:p>
              <a:pPr lvl="0" eaLnBrk="1" hangingPunct="1"/>
              <a:endParaRPr lang="zh-CN" altLang="zh-CN" dirty="0">
                <a:latin typeface="Arial" panose="020B0604020202020204" pitchFamily="34" charset="0"/>
                <a:ea typeface="黑体" panose="02010609060101010101" pitchFamily="49" charset="-122"/>
              </a:endParaRPr>
            </a:p>
          </p:txBody>
        </p:sp>
      </p:grpSp>
      <p:grpSp>
        <p:nvGrpSpPr>
          <p:cNvPr id="4" name="Group 10"/>
          <p:cNvGrpSpPr/>
          <p:nvPr/>
        </p:nvGrpSpPr>
        <p:grpSpPr bwMode="auto">
          <a:xfrm>
            <a:off x="2959634" y="1698620"/>
            <a:ext cx="1850430" cy="1423987"/>
            <a:chOff x="2037" y="2617"/>
            <a:chExt cx="1161" cy="897"/>
          </a:xfrm>
          <a:noFill/>
        </p:grpSpPr>
        <p:sp>
          <p:nvSpPr>
            <p:cNvPr id="122891" name="Text Box 11"/>
            <p:cNvSpPr txBox="1">
              <a:spLocks noChangeArrowheads="1"/>
            </p:cNvSpPr>
            <p:nvPr/>
          </p:nvSpPr>
          <p:spPr bwMode="auto">
            <a:xfrm>
              <a:off x="2037" y="2617"/>
              <a:ext cx="662" cy="333"/>
            </a:xfrm>
            <a:prstGeom prst="rect">
              <a:avLst/>
            </a:prstGeom>
            <a:grpFill/>
            <a:ln w="9525" algn="ctr">
              <a:solidFill>
                <a:schemeClr val="tx1"/>
              </a:solid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rgbClr val="FF0000"/>
                  </a:solidFill>
                  <a:effectLst/>
                  <a:uLnTx/>
                  <a:uFillTx/>
                  <a:latin typeface="Garamond" panose="02020404030301010803" pitchFamily="18" charset="0"/>
                  <a:ea typeface="楷体_GB2312" charset="-122"/>
                  <a:cs typeface="+mn-cs"/>
                </a:rPr>
                <a:t>法家</a:t>
              </a:r>
              <a:endParaRPr kumimoji="0" lang="zh-CN" altLang="en-US" sz="2800" b="1" i="0" u="none" strike="noStrike" kern="1200" cap="none" spc="0" normalizeH="0" baseline="0" noProof="0" dirty="0">
                <a:ln>
                  <a:noFill/>
                </a:ln>
                <a:solidFill>
                  <a:srgbClr val="FF0000"/>
                </a:solidFill>
                <a:effectLst/>
                <a:uLnTx/>
                <a:uFillTx/>
                <a:latin typeface="Garamond" panose="02020404030301010803" pitchFamily="18" charset="0"/>
                <a:ea typeface="楷体_GB2312" charset="-122"/>
                <a:cs typeface="+mn-cs"/>
              </a:endParaRPr>
            </a:p>
          </p:txBody>
        </p:sp>
        <p:sp>
          <p:nvSpPr>
            <p:cNvPr id="122892" name="Text Box 12"/>
            <p:cNvSpPr txBox="1">
              <a:spLocks noChangeArrowheads="1"/>
            </p:cNvSpPr>
            <p:nvPr/>
          </p:nvSpPr>
          <p:spPr bwMode="auto">
            <a:xfrm>
              <a:off x="2042" y="3187"/>
              <a:ext cx="566" cy="327"/>
            </a:xfrm>
            <a:prstGeom prst="rect">
              <a:avLst/>
            </a:prstGeom>
            <a:grpFill/>
            <a:ln w="9525" algn="ctr">
              <a:noFill/>
              <a:miter lim="800000"/>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a:ln>
                    <a:noFill/>
                  </a:ln>
                  <a:solidFill>
                    <a:schemeClr val="tx1"/>
                  </a:solidFill>
                  <a:effectLst/>
                  <a:uLnTx/>
                  <a:uFillTx/>
                  <a:latin typeface="Garamond" panose="02020404030301010803" pitchFamily="18" charset="0"/>
                  <a:ea typeface="楷体_GB2312" charset="-122"/>
                  <a:cs typeface="+mn-cs"/>
                </a:rPr>
                <a:t>秦朝</a:t>
              </a:r>
              <a:endParaRPr kumimoji="0" lang="zh-CN" altLang="en-US" sz="2800" b="1" i="0" u="none" strike="noStrike" kern="1200" cap="none" spc="0" normalizeH="0" baseline="0" noProof="0">
                <a:ln>
                  <a:noFill/>
                </a:ln>
                <a:solidFill>
                  <a:schemeClr val="tx1"/>
                </a:solidFill>
                <a:effectLst/>
                <a:uLnTx/>
                <a:uFillTx/>
                <a:latin typeface="Garamond" panose="02020404030301010803" pitchFamily="18" charset="0"/>
                <a:ea typeface="楷体_GB2312" charset="-122"/>
                <a:cs typeface="+mn-cs"/>
              </a:endParaRPr>
            </a:p>
          </p:txBody>
        </p:sp>
        <p:sp>
          <p:nvSpPr>
            <p:cNvPr id="122893" name="AutoShape 13"/>
            <p:cNvSpPr>
              <a:spLocks noChangeArrowheads="1"/>
            </p:cNvSpPr>
            <p:nvPr/>
          </p:nvSpPr>
          <p:spPr bwMode="auto">
            <a:xfrm>
              <a:off x="2790" y="2704"/>
              <a:ext cx="408" cy="182"/>
            </a:xfrm>
            <a:prstGeom prst="rightArrow">
              <a:avLst>
                <a:gd name="adj1" fmla="val 50000"/>
                <a:gd name="adj2" fmla="val 56044"/>
              </a:avLst>
            </a:prstGeom>
            <a:grpFill/>
            <a:ln w="9525">
              <a:solidFill>
                <a:schemeClr val="tx1"/>
              </a:solidFill>
              <a:miter lim="800000"/>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600" b="0" i="0" u="none" strike="noStrike" kern="1200" cap="none" spc="0" normalizeH="0" baseline="0" noProof="0">
                <a:ln>
                  <a:noFill/>
                </a:ln>
                <a:solidFill>
                  <a:schemeClr val="tx1"/>
                </a:solidFill>
                <a:effectLst/>
                <a:uLnTx/>
                <a:uFillTx/>
                <a:latin typeface="Arial" panose="020B0604020202020204" pitchFamily="34" charset="0"/>
                <a:ea typeface="黑体" panose="02010609060101010101" pitchFamily="49" charset="-122"/>
                <a:cs typeface="+mn-cs"/>
              </a:endParaRPr>
            </a:p>
          </p:txBody>
        </p:sp>
      </p:grpSp>
      <p:grpSp>
        <p:nvGrpSpPr>
          <p:cNvPr id="5" name="Group 14"/>
          <p:cNvGrpSpPr/>
          <p:nvPr/>
        </p:nvGrpSpPr>
        <p:grpSpPr>
          <a:xfrm>
            <a:off x="4602163" y="1484313"/>
            <a:ext cx="2095500" cy="1871662"/>
            <a:chOff x="3107" y="2478"/>
            <a:chExt cx="1315" cy="1179"/>
          </a:xfrm>
        </p:grpSpPr>
        <p:sp>
          <p:nvSpPr>
            <p:cNvPr id="50185" name="Text Box 15"/>
            <p:cNvSpPr txBox="1"/>
            <p:nvPr/>
          </p:nvSpPr>
          <p:spPr>
            <a:xfrm>
              <a:off x="3288" y="2478"/>
              <a:ext cx="663" cy="602"/>
            </a:xfrm>
            <a:prstGeom prst="rect">
              <a:avLst/>
            </a:prstGeom>
            <a:noFill/>
            <a:ln w="9525" cap="flat" cmpd="sng">
              <a:solidFill>
                <a:schemeClr val="tx1"/>
              </a:solidFill>
              <a:prstDash val="solid"/>
              <a:miter/>
              <a:headEnd type="none" w="med" len="med"/>
              <a:tailEnd type="none" w="med" len="med"/>
            </a:ln>
          </p:spPr>
          <p:txBody>
            <a:bodyPr>
              <a:spAutoFit/>
            </a:bodyPr>
            <a:p>
              <a:pPr lvl="0" eaLnBrk="1" hangingPunct="1"/>
              <a:r>
                <a:rPr lang="zh-CN" altLang="en-US" sz="2800" b="1" dirty="0">
                  <a:solidFill>
                    <a:srgbClr val="FF0000"/>
                  </a:solidFill>
                  <a:latin typeface="Garamond" panose="02020404030301010803" pitchFamily="18" charset="0"/>
                  <a:ea typeface="楷体_GB2312" charset="-122"/>
                </a:rPr>
                <a:t>黄老</a:t>
              </a:r>
              <a:endParaRPr lang="zh-CN" altLang="en-US" sz="2800" b="1" dirty="0">
                <a:solidFill>
                  <a:srgbClr val="FF0000"/>
                </a:solidFill>
                <a:latin typeface="Garamond" panose="02020404030301010803" pitchFamily="18" charset="0"/>
                <a:ea typeface="楷体_GB2312" charset="-122"/>
              </a:endParaRPr>
            </a:p>
            <a:p>
              <a:pPr lvl="0" eaLnBrk="1" hangingPunct="1"/>
              <a:r>
                <a:rPr lang="zh-CN" altLang="en-US" sz="2800" b="1" dirty="0">
                  <a:solidFill>
                    <a:srgbClr val="FF0000"/>
                  </a:solidFill>
                  <a:latin typeface="Garamond" panose="02020404030301010803" pitchFamily="18" charset="0"/>
                  <a:ea typeface="楷体_GB2312" charset="-122"/>
                </a:rPr>
                <a:t>之学</a:t>
              </a:r>
              <a:endParaRPr lang="zh-CN" altLang="en-US" sz="2800" b="1" dirty="0">
                <a:solidFill>
                  <a:srgbClr val="FF0000"/>
                </a:solidFill>
                <a:latin typeface="Garamond" panose="02020404030301010803" pitchFamily="18" charset="0"/>
                <a:ea typeface="楷体_GB2312" charset="-122"/>
              </a:endParaRPr>
            </a:p>
          </p:txBody>
        </p:sp>
        <p:sp>
          <p:nvSpPr>
            <p:cNvPr id="50186" name="Text Box 16"/>
            <p:cNvSpPr txBox="1"/>
            <p:nvPr/>
          </p:nvSpPr>
          <p:spPr>
            <a:xfrm>
              <a:off x="3107" y="3061"/>
              <a:ext cx="1012" cy="596"/>
            </a:xfrm>
            <a:prstGeom prst="rect">
              <a:avLst/>
            </a:prstGeom>
            <a:noFill/>
            <a:ln w="9525">
              <a:noFill/>
            </a:ln>
          </p:spPr>
          <p:txBody>
            <a:bodyPr wrap="none">
              <a:spAutoFit/>
            </a:bodyPr>
            <a:p>
              <a:pPr lvl="0" eaLnBrk="1" hangingPunct="1"/>
              <a:r>
                <a:rPr lang="zh-CN" altLang="en-US" sz="2800" b="1" dirty="0">
                  <a:latin typeface="Garamond" panose="02020404030301010803" pitchFamily="18" charset="0"/>
                  <a:ea typeface="楷体_GB2312" charset="-122"/>
                </a:rPr>
                <a:t>西汉前期</a:t>
              </a:r>
              <a:endParaRPr lang="zh-CN" altLang="en-US" sz="2800" b="1" dirty="0">
                <a:latin typeface="Garamond" panose="02020404030301010803" pitchFamily="18" charset="0"/>
                <a:ea typeface="楷体_GB2312" charset="-122"/>
              </a:endParaRPr>
            </a:p>
            <a:p>
              <a:pPr lvl="0" eaLnBrk="1" hangingPunct="1"/>
              <a:r>
                <a:rPr lang="en-US" altLang="zh-CN" sz="2800" b="1">
                  <a:latin typeface="Garamond" panose="02020404030301010803" pitchFamily="18" charset="0"/>
                  <a:ea typeface="楷体_GB2312" charset="-122"/>
                </a:rPr>
                <a:t>(</a:t>
              </a:r>
              <a:r>
                <a:rPr lang="zh-CN" altLang="en-US" sz="2800" b="1" dirty="0">
                  <a:latin typeface="Garamond" panose="02020404030301010803" pitchFamily="18" charset="0"/>
                  <a:ea typeface="楷体_GB2312" charset="-122"/>
                </a:rPr>
                <a:t>武帝前</a:t>
              </a:r>
              <a:r>
                <a:rPr lang="en-US" altLang="zh-CN" sz="2800" b="1">
                  <a:latin typeface="Garamond" panose="02020404030301010803" pitchFamily="18" charset="0"/>
                  <a:ea typeface="楷体_GB2312" charset="-122"/>
                </a:rPr>
                <a:t>)</a:t>
              </a:r>
              <a:endParaRPr lang="en-US" altLang="zh-CN" sz="2800" b="1">
                <a:latin typeface="Garamond" panose="02020404030301010803" pitchFamily="18" charset="0"/>
                <a:ea typeface="楷体_GB2312" charset="-122"/>
              </a:endParaRPr>
            </a:p>
          </p:txBody>
        </p:sp>
        <p:sp>
          <p:nvSpPr>
            <p:cNvPr id="50187" name="AutoShape 17"/>
            <p:cNvSpPr/>
            <p:nvPr/>
          </p:nvSpPr>
          <p:spPr>
            <a:xfrm>
              <a:off x="4014" y="2704"/>
              <a:ext cx="408" cy="182"/>
            </a:xfrm>
            <a:prstGeom prst="rightArrow">
              <a:avLst>
                <a:gd name="adj1" fmla="val 50000"/>
                <a:gd name="adj2" fmla="val 56043"/>
              </a:avLst>
            </a:prstGeom>
            <a:solidFill>
              <a:schemeClr val="accent1"/>
            </a:solidFill>
            <a:ln w="9525" cap="flat" cmpd="sng">
              <a:solidFill>
                <a:schemeClr val="tx1"/>
              </a:solidFill>
              <a:prstDash val="solid"/>
              <a:miter/>
              <a:headEnd type="none" w="med" len="med"/>
              <a:tailEnd type="none" w="med" len="med"/>
            </a:ln>
          </p:spPr>
          <p:txBody>
            <a:bodyPr wrap="none" anchor="ctr"/>
            <a:p>
              <a:pPr lvl="0" eaLnBrk="1" hangingPunct="1"/>
              <a:endParaRPr lang="zh-CN" altLang="zh-CN" dirty="0">
                <a:latin typeface="Arial" panose="020B0604020202020204" pitchFamily="34" charset="0"/>
                <a:ea typeface="黑体" panose="02010609060101010101" pitchFamily="49" charset="-122"/>
              </a:endParaRPr>
            </a:p>
          </p:txBody>
        </p:sp>
      </p:grpSp>
      <p:sp>
        <p:nvSpPr>
          <p:cNvPr id="122898" name="Text Box 18"/>
          <p:cNvSpPr txBox="1"/>
          <p:nvPr/>
        </p:nvSpPr>
        <p:spPr>
          <a:xfrm>
            <a:off x="357188" y="765175"/>
            <a:ext cx="7920037" cy="579438"/>
          </a:xfrm>
          <a:prstGeom prst="rect">
            <a:avLst/>
          </a:prstGeom>
          <a:noFill/>
          <a:ln w="38100">
            <a:noFill/>
          </a:ln>
        </p:spPr>
        <p:txBody>
          <a:bodyPr>
            <a:spAutoFit/>
          </a:bodyPr>
          <a:p>
            <a:pPr lvl="0" eaLnBrk="1" hangingPunct="1">
              <a:spcBef>
                <a:spcPct val="50000"/>
              </a:spcBef>
            </a:pPr>
            <a:r>
              <a:rPr lang="zh-CN" altLang="en-US" sz="3200" b="1" dirty="0">
                <a:latin typeface="微软雅黑" panose="020B0503020204020204" pitchFamily="34" charset="-122"/>
                <a:ea typeface="微软雅黑" panose="020B0503020204020204" pitchFamily="34" charset="-122"/>
              </a:rPr>
              <a:t>小结：从春秋到汉武帝治国思想是演变经过：</a:t>
            </a:r>
            <a:endParaRPr lang="zh-CN" altLang="en-US" sz="3200" b="1" dirty="0">
              <a:latin typeface="微软雅黑" panose="020B0503020204020204" pitchFamily="34" charset="-122"/>
              <a:ea typeface="微软雅黑" panose="020B0503020204020204" pitchFamily="34" charset="-122"/>
            </a:endParaRPr>
          </a:p>
        </p:txBody>
      </p:sp>
      <p:sp>
        <p:nvSpPr>
          <p:cNvPr id="50183" name="Text Box 7"/>
          <p:cNvSpPr txBox="1"/>
          <p:nvPr/>
        </p:nvSpPr>
        <p:spPr>
          <a:xfrm>
            <a:off x="0" y="3478213"/>
            <a:ext cx="9251950" cy="2903537"/>
          </a:xfrm>
          <a:prstGeom prst="rect">
            <a:avLst/>
          </a:prstGeom>
          <a:noFill/>
          <a:ln w="9525">
            <a:noFill/>
          </a:ln>
        </p:spPr>
        <p:txBody>
          <a:bodyPr>
            <a:spAutoFit/>
          </a:bodyPr>
          <a:p>
            <a:pPr lvl="0" eaLnBrk="1" hangingPunct="1">
              <a:lnSpc>
                <a:spcPct val="110000"/>
              </a:lnSpc>
            </a:pPr>
            <a:r>
              <a:rPr lang="en-US" altLang="zh-CN" sz="2400" b="1">
                <a:latin typeface="黑体" panose="02010609060101010101" pitchFamily="49" charset="-122"/>
                <a:ea typeface="黑体" panose="02010609060101010101" pitchFamily="49" charset="-122"/>
              </a:rPr>
              <a:t>    </a:t>
            </a:r>
            <a:r>
              <a:rPr lang="zh-CN" altLang="en-US" sz="2400" b="1" dirty="0">
                <a:latin typeface="黑体" panose="02010609060101010101" pitchFamily="49" charset="-122"/>
                <a:ea typeface="黑体" panose="02010609060101010101" pitchFamily="49" charset="-122"/>
              </a:rPr>
              <a:t>战国时期，道家学说中又</a:t>
            </a:r>
            <a:r>
              <a:rPr lang="zh-CN" altLang="en-US" sz="2400" b="1" dirty="0">
                <a:solidFill>
                  <a:srgbClr val="CC00CC"/>
                </a:solidFill>
                <a:latin typeface="黑体" panose="02010609060101010101" pitchFamily="49" charset="-122"/>
                <a:ea typeface="黑体" panose="02010609060101010101" pitchFamily="49" charset="-122"/>
              </a:rPr>
              <a:t>产生了追求治身</a:t>
            </a:r>
            <a:r>
              <a:rPr lang="en-US" altLang="zh-CN" sz="2400" b="1">
                <a:solidFill>
                  <a:srgbClr val="CC00CC"/>
                </a:solidFill>
                <a:latin typeface="黑体" panose="02010609060101010101" pitchFamily="49" charset="-122"/>
                <a:ea typeface="黑体" panose="02010609060101010101" pitchFamily="49" charset="-122"/>
              </a:rPr>
              <a:t>(</a:t>
            </a:r>
            <a:r>
              <a:rPr lang="zh-CN" altLang="en-US" sz="2400" b="1" dirty="0">
                <a:solidFill>
                  <a:srgbClr val="CC00CC"/>
                </a:solidFill>
                <a:latin typeface="黑体" panose="02010609060101010101" pitchFamily="49" charset="-122"/>
                <a:ea typeface="黑体" panose="02010609060101010101" pitchFamily="49" charset="-122"/>
              </a:rPr>
              <a:t>养生</a:t>
            </a:r>
            <a:r>
              <a:rPr lang="en-US" altLang="zh-CN" sz="2400" b="1">
                <a:solidFill>
                  <a:srgbClr val="CC00CC"/>
                </a:solidFill>
                <a:latin typeface="黑体" panose="02010609060101010101" pitchFamily="49" charset="-122"/>
                <a:ea typeface="黑体" panose="02010609060101010101" pitchFamily="49" charset="-122"/>
              </a:rPr>
              <a:t>)</a:t>
            </a:r>
            <a:r>
              <a:rPr lang="zh-CN" altLang="en-US" sz="2400" b="1" dirty="0">
                <a:solidFill>
                  <a:srgbClr val="CC00CC"/>
                </a:solidFill>
                <a:latin typeface="黑体" panose="02010609060101010101" pitchFamily="49" charset="-122"/>
                <a:ea typeface="黑体" panose="02010609060101010101" pitchFamily="49" charset="-122"/>
              </a:rPr>
              <a:t>和治国的黄帝之学，倡导“无为而无不为”的“积极无为”的哲学观。</a:t>
            </a:r>
            <a:r>
              <a:rPr lang="en-US" altLang="en-US" sz="2400" b="1" dirty="0" err="1">
                <a:solidFill>
                  <a:srgbClr val="CC00CC"/>
                </a:solidFill>
                <a:latin typeface="黑体" panose="02010609060101010101" pitchFamily="49" charset="-122"/>
                <a:ea typeface="黑体" panose="02010609060101010101" pitchFamily="49" charset="-122"/>
              </a:rPr>
              <a:t>既尊重</a:t>
            </a:r>
            <a:r>
              <a:rPr lang="en-US" altLang="en-US" sz="2400" b="1" u="sng" dirty="0" err="1">
                <a:solidFill>
                  <a:srgbClr val="CC00CC"/>
                </a:solidFill>
                <a:latin typeface="黑体" panose="02010609060101010101" pitchFamily="49" charset="-122"/>
                <a:ea typeface="黑体" panose="02010609060101010101" pitchFamily="49" charset="-122"/>
              </a:rPr>
              <a:t>自然规律</a:t>
            </a:r>
            <a:r>
              <a:rPr lang="en-US" altLang="en-US" sz="2400" b="1" dirty="0" err="1">
                <a:solidFill>
                  <a:srgbClr val="CC00CC"/>
                </a:solidFill>
                <a:latin typeface="黑体" panose="02010609060101010101" pitchFamily="49" charset="-122"/>
                <a:ea typeface="黑体" panose="02010609060101010101" pitchFamily="49" charset="-122"/>
              </a:rPr>
              <a:t>，反对盲目行动，又主张发挥人的</a:t>
            </a:r>
            <a:r>
              <a:rPr lang="en-US" altLang="en-US" sz="2400" b="1" u="sng" dirty="0" err="1">
                <a:solidFill>
                  <a:srgbClr val="CC00CC"/>
                </a:solidFill>
                <a:latin typeface="黑体" panose="02010609060101010101" pitchFamily="49" charset="-122"/>
                <a:ea typeface="黑体" panose="02010609060101010101" pitchFamily="49" charset="-122"/>
              </a:rPr>
              <a:t>主观能动</a:t>
            </a:r>
            <a:r>
              <a:rPr lang="en-US" altLang="en-US" sz="2400" b="1" dirty="0" err="1">
                <a:solidFill>
                  <a:srgbClr val="CC00CC"/>
                </a:solidFill>
                <a:latin typeface="黑体" panose="02010609060101010101" pitchFamily="49" charset="-122"/>
                <a:ea typeface="黑体" panose="02010609060101010101" pitchFamily="49" charset="-122"/>
              </a:rPr>
              <a:t>作用，倡导“待时而动”、“因时制宜”，是一种“</a:t>
            </a:r>
            <a:r>
              <a:rPr lang="en-US" altLang="en-US" sz="2400" b="1" u="sng" dirty="0" err="1">
                <a:solidFill>
                  <a:srgbClr val="CC00CC"/>
                </a:solidFill>
                <a:latin typeface="黑体" panose="02010609060101010101" pitchFamily="49" charset="-122"/>
                <a:ea typeface="黑体" panose="02010609060101010101" pitchFamily="49" charset="-122"/>
              </a:rPr>
              <a:t>积极无为</a:t>
            </a:r>
            <a:r>
              <a:rPr lang="en-US" altLang="en-US" sz="2400" b="1" dirty="0" err="1">
                <a:solidFill>
                  <a:srgbClr val="CC00CC"/>
                </a:solidFill>
                <a:latin typeface="黑体" panose="02010609060101010101" pitchFamily="49" charset="-122"/>
                <a:ea typeface="黑体" panose="02010609060101010101" pitchFamily="49" charset="-122"/>
              </a:rPr>
              <a:t>”的哲学观</a:t>
            </a:r>
            <a:r>
              <a:rPr lang="en-US" altLang="en-US" sz="2400" b="1">
                <a:solidFill>
                  <a:srgbClr val="CC00CC"/>
                </a:solidFill>
                <a:latin typeface="黑体" panose="02010609060101010101" pitchFamily="49" charset="-122"/>
                <a:ea typeface="黑体" panose="02010609060101010101" pitchFamily="49" charset="-122"/>
              </a:rPr>
              <a:t>。</a:t>
            </a:r>
            <a:endParaRPr lang="zh-CN" altLang="en-US" sz="2400" b="1" dirty="0">
              <a:solidFill>
                <a:srgbClr val="CC00CC"/>
              </a:solidFill>
              <a:latin typeface="黑体" panose="02010609060101010101" pitchFamily="49" charset="-122"/>
              <a:ea typeface="黑体" panose="02010609060101010101" pitchFamily="49" charset="-122"/>
            </a:endParaRPr>
          </a:p>
          <a:p>
            <a:pPr lvl="0" eaLnBrk="1" hangingPunct="1">
              <a:lnSpc>
                <a:spcPct val="110000"/>
              </a:lnSpc>
            </a:pPr>
            <a:r>
              <a:rPr lang="zh-CN" altLang="en-US" sz="2400" b="1" dirty="0">
                <a:latin typeface="黑体" panose="02010609060101010101" pitchFamily="49" charset="-122"/>
                <a:ea typeface="黑体" panose="02010609060101010101" pitchFamily="49" charset="-122"/>
              </a:rPr>
              <a:t>它与老子的学说统称</a:t>
            </a:r>
            <a:r>
              <a:rPr lang="zh-CN" altLang="en-US" sz="2400" b="1" dirty="0">
                <a:solidFill>
                  <a:srgbClr val="FF0000"/>
                </a:solidFill>
                <a:latin typeface="黑体" panose="02010609060101010101" pitchFamily="49" charset="-122"/>
                <a:ea typeface="黑体" panose="02010609060101010101" pitchFamily="49" charset="-122"/>
              </a:rPr>
              <a:t>黄老之学</a:t>
            </a:r>
            <a:r>
              <a:rPr lang="zh-CN" altLang="en-US" sz="2400" b="1" dirty="0">
                <a:latin typeface="黑体" panose="02010609060101010101" pitchFamily="49" charset="-122"/>
                <a:ea typeface="黑体" panose="02010609060101010101" pitchFamily="49" charset="-122"/>
              </a:rPr>
              <a:t>。</a:t>
            </a:r>
            <a:r>
              <a:rPr lang="zh-CN" altLang="en-US" sz="2400" b="1" dirty="0">
                <a:solidFill>
                  <a:srgbClr val="FF0000"/>
                </a:solidFill>
                <a:latin typeface="黑体" panose="02010609060101010101" pitchFamily="49" charset="-122"/>
                <a:ea typeface="黑体" panose="02010609060101010101" pitchFamily="49" charset="-122"/>
              </a:rPr>
              <a:t>黄老思想</a:t>
            </a:r>
            <a:r>
              <a:rPr lang="zh-CN" altLang="en-US" sz="2400" b="1" dirty="0">
                <a:latin typeface="黑体" panose="02010609060101010101" pitchFamily="49" charset="-122"/>
                <a:ea typeface="黑体" panose="02010609060101010101" pitchFamily="49" charset="-122"/>
              </a:rPr>
              <a:t>是西汉前期</a:t>
            </a: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汉高祖到汉武帝时</a:t>
            </a: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政治上的指导思想，是休养生息政策的思想基础。</a:t>
            </a:r>
            <a:r>
              <a:rPr lang="zh-CN" altLang="en-US" sz="2400" b="1" dirty="0">
                <a:solidFill>
                  <a:srgbClr val="FF0000"/>
                </a:solidFill>
                <a:latin typeface="黑体" panose="02010609060101010101" pitchFamily="49" charset="-122"/>
                <a:ea typeface="黑体" panose="02010609060101010101" pitchFamily="49" charset="-122"/>
              </a:rPr>
              <a:t>黄老政治</a:t>
            </a:r>
            <a:r>
              <a:rPr lang="zh-CN" altLang="en-US" sz="2400" b="1" dirty="0">
                <a:latin typeface="黑体" panose="02010609060101010101" pitchFamily="49" charset="-122"/>
                <a:ea typeface="黑体" panose="02010609060101010101" pitchFamily="49" charset="-122"/>
              </a:rPr>
              <a:t>使西汉社会经济得到恢复，但不能适应强化中央集权的需要。</a:t>
            </a:r>
            <a:endParaRPr lang="zh-CN" altLang="en-US" sz="2400" b="1" dirty="0">
              <a:latin typeface="黑体" panose="02010609060101010101" pitchFamily="49" charset="-122"/>
              <a:ea typeface="黑体" panose="02010609060101010101" pitchFamily="49" charset="-122"/>
            </a:endParaRPr>
          </a:p>
        </p:txBody>
      </p:sp>
      <p:pic>
        <p:nvPicPr>
          <p:cNvPr id="50184" name="Picture 3" descr="重点拓展"/>
          <p:cNvPicPr>
            <a:picLocks noChangeAspect="1"/>
          </p:cNvPicPr>
          <p:nvPr/>
        </p:nvPicPr>
        <p:blipFill>
          <a:blip r:embed="rId1"/>
          <a:stretch>
            <a:fillRect/>
          </a:stretch>
        </p:blipFill>
        <p:spPr>
          <a:xfrm>
            <a:off x="0" y="0"/>
            <a:ext cx="3384550" cy="938213"/>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2898"/>
                                        </p:tgtEl>
                                        <p:attrNameLst>
                                          <p:attrName>style.visibility</p:attrName>
                                        </p:attrNameLst>
                                      </p:cBhvr>
                                      <p:to>
                                        <p:strVal val="visible"/>
                                      </p:to>
                                    </p:set>
                                    <p:animEffect transition="in" filter="checkerboard(across)">
                                      <p:cBhvr>
                                        <p:cTn id="7" dur="500"/>
                                        <p:tgtEl>
                                          <p:spTgt spid="12289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0183"/>
                                        </p:tgtEl>
                                        <p:attrNameLst>
                                          <p:attrName>style.visibility</p:attrName>
                                        </p:attrNameLst>
                                      </p:cBhvr>
                                      <p:to>
                                        <p:strVal val="visible"/>
                                      </p:to>
                                    </p:set>
                                    <p:anim calcmode="lin" valueType="num">
                                      <p:cBhvr additive="base">
                                        <p:cTn id="27" dur="500" fill="hold"/>
                                        <p:tgtEl>
                                          <p:spTgt spid="50183"/>
                                        </p:tgtEl>
                                        <p:attrNameLst>
                                          <p:attrName>ppt_x</p:attrName>
                                        </p:attrNameLst>
                                      </p:cBhvr>
                                      <p:tavLst>
                                        <p:tav tm="0">
                                          <p:val>
                                            <p:strVal val="#ppt_x"/>
                                          </p:val>
                                        </p:tav>
                                        <p:tav tm="100000">
                                          <p:val>
                                            <p:strVal val="#ppt_x"/>
                                          </p:val>
                                        </p:tav>
                                      </p:tavLst>
                                    </p:anim>
                                    <p:anim calcmode="lin" valueType="num">
                                      <p:cBhvr additive="base">
                                        <p:cTn id="28" dur="500" fill="hold"/>
                                        <p:tgtEl>
                                          <p:spTgt spid="50183"/>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98" grpId="0"/>
      <p:bldP spid="5018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0834" name="文本占位符 120833"/>
          <p:cNvSpPr>
            <a:spLocks noGrp="1" noRot="1"/>
          </p:cNvSpPr>
          <p:nvPr>
            <p:ph type="body" idx="1"/>
          </p:nvPr>
        </p:nvSpPr>
        <p:spPr>
          <a:xfrm>
            <a:off x="0" y="0"/>
            <a:ext cx="9144000" cy="6858000"/>
          </a:xfrm>
        </p:spPr>
        <p:txBody>
          <a:bodyPr/>
          <a:p>
            <a:pPr lvl="0"/>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2015·</a:t>
            </a:r>
            <a:r>
              <a:rPr lang="zh-CN" altLang="en-US" sz="2800" b="1" dirty="0">
                <a:solidFill>
                  <a:srgbClr val="0000FF"/>
                </a:solidFill>
                <a:latin typeface="黑体" panose="02010609060101010101" pitchFamily="49" charset="-122"/>
                <a:ea typeface="黑体" panose="02010609060101010101" pitchFamily="49" charset="-122"/>
              </a:rPr>
              <a:t>山东文综</a:t>
            </a:r>
            <a:r>
              <a:rPr lang="en-US" altLang="zh-CN" sz="2800" b="1">
                <a:solidFill>
                  <a:srgbClr val="0000FF"/>
                </a:solidFill>
                <a:latin typeface="黑体" panose="02010609060101010101" pitchFamily="49" charset="-122"/>
                <a:ea typeface="黑体" panose="02010609060101010101" pitchFamily="49" charset="-122"/>
              </a:rPr>
              <a:t>·13</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尚书</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酒诰</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云：“人无于水监（照镜子），当于民监。”这句话体现的思想是</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．兼爱尚贤</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．主权在民</a:t>
            </a:r>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．以民为本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．道法自然</a:t>
            </a:r>
            <a:endParaRPr lang="en-US" altLang="zh-CN" sz="2800" b="1">
              <a:latin typeface="黑体" panose="02010609060101010101" pitchFamily="49" charset="-122"/>
              <a:ea typeface="黑体" panose="02010609060101010101" pitchFamily="49" charset="-122"/>
            </a:endParaRPr>
          </a:p>
          <a:p>
            <a:pPr lvl="0"/>
            <a:r>
              <a:rPr lang="en-US" altLang="zh-CN" sz="2800" b="1">
                <a:solidFill>
                  <a:srgbClr val="0000FF"/>
                </a:solidFill>
                <a:latin typeface="黑体" panose="02010609060101010101" pitchFamily="49" charset="-122"/>
                <a:ea typeface="黑体" panose="02010609060101010101" pitchFamily="49" charset="-122"/>
              </a:rPr>
              <a:t>2.</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2015·</a:t>
            </a:r>
            <a:r>
              <a:rPr lang="zh-CN" altLang="en-US" sz="2800" b="1" dirty="0">
                <a:solidFill>
                  <a:srgbClr val="0000FF"/>
                </a:solidFill>
                <a:latin typeface="黑体" panose="02010609060101010101" pitchFamily="49" charset="-122"/>
                <a:ea typeface="黑体" panose="02010609060101010101" pitchFamily="49" charset="-122"/>
              </a:rPr>
              <a:t>安徽文综</a:t>
            </a:r>
            <a:r>
              <a:rPr lang="en-US" altLang="zh-CN" sz="2800" b="1">
                <a:solidFill>
                  <a:srgbClr val="0000FF"/>
                </a:solidFill>
                <a:latin typeface="黑体" panose="02010609060101010101" pitchFamily="49" charset="-122"/>
                <a:ea typeface="黑体" panose="02010609060101010101" pitchFamily="49" charset="-122"/>
              </a:rPr>
              <a:t>·12</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据</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史记</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载：一日，魏太子下车，向一位新贵</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宫廷文士田子方致意，竟未得到回礼。太子问：“究竟富贵者还是贫贱者应当骄傲？”田子方答：“贫贱者。”并解释，他随时都能在别国宫廷被派上用场。这反映了</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．士人为诸侯国所重用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．士人轻视功名利禄</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．诸侯国内部等级森严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．忠君思想已经形成</a:t>
            </a:r>
            <a:endParaRPr lang="zh-CN" altLang="en-US" sz="2800" b="1" dirty="0">
              <a:latin typeface="黑体" panose="02010609060101010101" pitchFamily="49" charset="-122"/>
              <a:ea typeface="黑体" panose="02010609060101010101" pitchFamily="49" charset="-122"/>
            </a:endParaRPr>
          </a:p>
          <a:p>
            <a:pPr lvl="0"/>
            <a:r>
              <a:rPr lang="en-US" altLang="zh-CN" sz="2800" b="1">
                <a:solidFill>
                  <a:srgbClr val="0000FF"/>
                </a:solidFill>
                <a:latin typeface="黑体" panose="02010609060101010101" pitchFamily="49" charset="-122"/>
                <a:ea typeface="黑体" panose="02010609060101010101" pitchFamily="49" charset="-122"/>
              </a:rPr>
              <a:t>3.</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2015·</a:t>
            </a:r>
            <a:r>
              <a:rPr lang="zh-CN" altLang="en-US" sz="2800" b="1" dirty="0">
                <a:solidFill>
                  <a:srgbClr val="0000FF"/>
                </a:solidFill>
                <a:latin typeface="黑体" panose="02010609060101010101" pitchFamily="49" charset="-122"/>
                <a:ea typeface="黑体" panose="02010609060101010101" pitchFamily="49" charset="-122"/>
              </a:rPr>
              <a:t>四川文综</a:t>
            </a:r>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战国中后期，思想领域出现融合倾向。下列选项最能反映这一倾向的是</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．克已复礼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．礼法兼用</a:t>
            </a:r>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．民贵君轻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．选贤举能</a:t>
            </a:r>
            <a:endParaRPr lang="zh-CN" altLang="en-US" sz="2800" b="1" dirty="0">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7215188" y="620713"/>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C</a:t>
            </a:r>
            <a:endParaRPr lang="en-US" altLang="zh-CN" sz="6600" b="1">
              <a:solidFill>
                <a:srgbClr val="FF0000"/>
              </a:solidFill>
              <a:effectLst>
                <a:outerShdw blurRad="38100" dist="38100" dir="2700000">
                  <a:srgbClr val="C0C0C0"/>
                </a:outerShdw>
              </a:effectLst>
            </a:endParaRPr>
          </a:p>
        </p:txBody>
      </p:sp>
      <p:sp>
        <p:nvSpPr>
          <p:cNvPr id="2" name="Rectangle 6"/>
          <p:cNvSpPr>
            <a:spLocks noChangeArrowheads="1"/>
          </p:cNvSpPr>
          <p:nvPr/>
        </p:nvSpPr>
        <p:spPr bwMode="auto">
          <a:xfrm>
            <a:off x="7431088" y="3357563"/>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A</a:t>
            </a:r>
            <a:endParaRPr lang="en-US" altLang="zh-CN" sz="6600" b="1">
              <a:solidFill>
                <a:srgbClr val="FF0000"/>
              </a:solidFill>
              <a:effectLst>
                <a:outerShdw blurRad="38100" dist="38100" dir="2700000">
                  <a:srgbClr val="C0C0C0"/>
                </a:outerShdw>
              </a:effectLst>
            </a:endParaRPr>
          </a:p>
        </p:txBody>
      </p:sp>
      <p:sp>
        <p:nvSpPr>
          <p:cNvPr id="3" name="Rectangle 6"/>
          <p:cNvSpPr>
            <a:spLocks noChangeArrowheads="1"/>
          </p:cNvSpPr>
          <p:nvPr/>
        </p:nvSpPr>
        <p:spPr bwMode="auto">
          <a:xfrm>
            <a:off x="7383463" y="5300663"/>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B</a:t>
            </a:r>
            <a:endParaRPr lang="en-US" altLang="zh-CN" sz="6600" b="1">
              <a:solidFill>
                <a:srgbClr val="FF0000"/>
              </a:solidFill>
              <a:effectLst>
                <a:outerShdw blurRad="38100" dist="38100" dir="2700000">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000000"/>
                                          </p:val>
                                        </p:tav>
                                        <p:tav tm="100000">
                                          <p:val>
                                            <p:strVal val="#ppt_w"/>
                                          </p:val>
                                        </p:tav>
                                      </p:tavLst>
                                    </p:anim>
                                    <p:anim calcmode="lin" valueType="num">
                                      <p:cBhvr>
                                        <p:cTn id="16" dur="500" fill="hold"/>
                                        <p:tgtEl>
                                          <p:spTgt spid="2"/>
                                        </p:tgtEl>
                                        <p:attrNameLst>
                                          <p:attrName>ppt_h</p:attrName>
                                        </p:attrNameLst>
                                      </p:cBhvr>
                                      <p:tavLst>
                                        <p:tav tm="0">
                                          <p:val>
                                            <p:fltVal val="0.000000"/>
                                          </p:val>
                                        </p:tav>
                                        <p:tav tm="100000">
                                          <p:val>
                                            <p:strVal val="#ppt_h"/>
                                          </p:val>
                                        </p:tav>
                                      </p:tavLst>
                                    </p:anim>
                                    <p:anim calcmode="lin" valueType="num">
                                      <p:cBhvr>
                                        <p:cTn id="17" dur="500" fill="hold"/>
                                        <p:tgtEl>
                                          <p:spTgt spid="2"/>
                                        </p:tgtEl>
                                        <p:attrNameLst>
                                          <p:attrName>style.rotation</p:attrName>
                                        </p:attrNameLst>
                                      </p:cBhvr>
                                      <p:tavLst>
                                        <p:tav tm="0">
                                          <p:val>
                                            <p:fltVal val="360.000000"/>
                                          </p:val>
                                        </p:tav>
                                        <p:tav tm="100000">
                                          <p:val>
                                            <p:fltVal val="0.000000"/>
                                          </p:val>
                                        </p:tav>
                                      </p:tavLst>
                                    </p:anim>
                                    <p:animEffect transition="in" filter="fade">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fltVal val="0.000000"/>
                                          </p:val>
                                        </p:tav>
                                        <p:tav tm="100000">
                                          <p:val>
                                            <p:strVal val="#ppt_w"/>
                                          </p:val>
                                        </p:tav>
                                      </p:tavLst>
                                    </p:anim>
                                    <p:anim calcmode="lin" valueType="num">
                                      <p:cBhvr>
                                        <p:cTn id="24" dur="500" fill="hold"/>
                                        <p:tgtEl>
                                          <p:spTgt spid="3"/>
                                        </p:tgtEl>
                                        <p:attrNameLst>
                                          <p:attrName>ppt_h</p:attrName>
                                        </p:attrNameLst>
                                      </p:cBhvr>
                                      <p:tavLst>
                                        <p:tav tm="0">
                                          <p:val>
                                            <p:fltVal val="0.000000"/>
                                          </p:val>
                                        </p:tav>
                                        <p:tav tm="100000">
                                          <p:val>
                                            <p:strVal val="#ppt_h"/>
                                          </p:val>
                                        </p:tav>
                                      </p:tavLst>
                                    </p:anim>
                                    <p:anim calcmode="lin" valueType="num">
                                      <p:cBhvr>
                                        <p:cTn id="25" dur="500" fill="hold"/>
                                        <p:tgtEl>
                                          <p:spTgt spid="3"/>
                                        </p:tgtEl>
                                        <p:attrNameLst>
                                          <p:attrName>style.rotation</p:attrName>
                                        </p:attrNameLst>
                                      </p:cBhvr>
                                      <p:tavLst>
                                        <p:tav tm="0">
                                          <p:val>
                                            <p:fltVal val="360.000000"/>
                                          </p:val>
                                        </p:tav>
                                        <p:tav tm="100000">
                                          <p:val>
                                            <p:fltVal val="0.000000"/>
                                          </p:val>
                                        </p:tav>
                                      </p:tavLst>
                                    </p:anim>
                                    <p:animEffect transition="in" filter="fade">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8787" name="文本占位符 118786"/>
          <p:cNvSpPr>
            <a:spLocks noGrp="1" noRot="1"/>
          </p:cNvSpPr>
          <p:nvPr>
            <p:ph type="body" idx="1"/>
          </p:nvPr>
        </p:nvSpPr>
        <p:spPr>
          <a:xfrm>
            <a:off x="0" y="0"/>
            <a:ext cx="9144000" cy="6858000"/>
          </a:xfrm>
        </p:spPr>
        <p:txBody>
          <a:bodyPr/>
          <a:p>
            <a:pPr lvl="0"/>
            <a:r>
              <a:rPr lang="en-US" altLang="zh-CN" b="1">
                <a:solidFill>
                  <a:srgbClr val="0000FF"/>
                </a:solidFill>
                <a:latin typeface="黑体" panose="02010609060101010101" pitchFamily="49" charset="-122"/>
                <a:ea typeface="黑体" panose="02010609060101010101" pitchFamily="49" charset="-122"/>
              </a:rPr>
              <a:t>4. </a:t>
            </a:r>
            <a:r>
              <a:rPr lang="zh-CN" altLang="zh-CN" b="1" dirty="0">
                <a:solidFill>
                  <a:srgbClr val="0000FF"/>
                </a:solidFill>
                <a:latin typeface="黑体" panose="02010609060101010101" pitchFamily="49" charset="-122"/>
                <a:ea typeface="黑体" panose="02010609060101010101" pitchFamily="49" charset="-122"/>
              </a:rPr>
              <a:t>（</a:t>
            </a:r>
            <a:r>
              <a:rPr lang="en-US" altLang="zh-CN" b="1">
                <a:solidFill>
                  <a:srgbClr val="0000FF"/>
                </a:solidFill>
                <a:latin typeface="黑体" panose="02010609060101010101" pitchFamily="49" charset="-122"/>
                <a:ea typeface="黑体" panose="02010609060101010101" pitchFamily="49" charset="-122"/>
              </a:rPr>
              <a:t>2015·</a:t>
            </a:r>
            <a:r>
              <a:rPr lang="zh-CN" altLang="en-US" b="1" dirty="0">
                <a:solidFill>
                  <a:srgbClr val="0000FF"/>
                </a:solidFill>
                <a:latin typeface="黑体" panose="02010609060101010101" pitchFamily="49" charset="-122"/>
                <a:ea typeface="黑体" panose="02010609060101010101" pitchFamily="49" charset="-122"/>
              </a:rPr>
              <a:t>新课标全国</a:t>
            </a:r>
            <a:r>
              <a:rPr lang="en-US" altLang="zh-CN" b="1">
                <a:solidFill>
                  <a:srgbClr val="0000FF"/>
                </a:solidFill>
                <a:latin typeface="黑体" panose="02010609060101010101" pitchFamily="49" charset="-122"/>
                <a:ea typeface="黑体" panose="02010609060101010101" pitchFamily="49" charset="-122"/>
              </a:rPr>
              <a:t>Ⅱ</a:t>
            </a:r>
            <a:r>
              <a:rPr lang="zh-CN" altLang="en-US" b="1" dirty="0">
                <a:solidFill>
                  <a:srgbClr val="0000FF"/>
                </a:solidFill>
                <a:latin typeface="黑体" panose="02010609060101010101" pitchFamily="49" charset="-122"/>
                <a:ea typeface="黑体" panose="02010609060101010101" pitchFamily="49" charset="-122"/>
              </a:rPr>
              <a:t>卷文综</a:t>
            </a:r>
            <a:r>
              <a:rPr lang="en-US" altLang="zh-CN" b="1">
                <a:solidFill>
                  <a:srgbClr val="0000FF"/>
                </a:solidFill>
                <a:latin typeface="黑体" panose="02010609060101010101" pitchFamily="49" charset="-122"/>
                <a:ea typeface="黑体" panose="02010609060101010101" pitchFamily="49" charset="-122"/>
              </a:rPr>
              <a:t>·24</a:t>
            </a:r>
            <a:r>
              <a:rPr lang="zh-CN" altLang="en-US" b="1" dirty="0">
                <a:solidFill>
                  <a:srgbClr val="0000FF"/>
                </a:solidFill>
                <a:latin typeface="黑体" panose="02010609060101010101" pitchFamily="49" charset="-122"/>
                <a:ea typeface="黑体" panose="02010609060101010101" pitchFamily="49" charset="-122"/>
              </a:rPr>
              <a:t>）</a:t>
            </a:r>
            <a:r>
              <a:rPr lang="zh-CN" altLang="en-US" b="1" dirty="0">
                <a:latin typeface="黑体" panose="02010609060101010101" pitchFamily="49" charset="-122"/>
                <a:ea typeface="黑体" panose="02010609060101010101" pitchFamily="49" charset="-122"/>
              </a:rPr>
              <a:t>古代儒家学者批评现实政治，往往称颂夏、商、周“三代”之美，甚至希望君主像尧、舜一样圣明。这表明了儒者</a:t>
            </a:r>
            <a:r>
              <a:rPr lang="en-US" altLang="zh-CN" b="1">
                <a:latin typeface="黑体" panose="02010609060101010101" pitchFamily="49" charset="-122"/>
                <a:ea typeface="黑体" panose="02010609060101010101" pitchFamily="49" charset="-122"/>
              </a:rPr>
              <a:t>(</a:t>
            </a:r>
            <a:r>
              <a:rPr lang="zh-CN" altLang="en-US" b="1" dirty="0">
                <a:latin typeface="黑体" panose="02010609060101010101" pitchFamily="49" charset="-122"/>
                <a:ea typeface="黑体" panose="02010609060101010101" pitchFamily="49" charset="-122"/>
              </a:rPr>
              <a:t>　　</a:t>
            </a:r>
            <a:r>
              <a:rPr lang="en-US" altLang="zh-CN" b="1">
                <a:latin typeface="黑体" panose="02010609060101010101" pitchFamily="49" charset="-122"/>
                <a:ea typeface="黑体" panose="02010609060101010101" pitchFamily="49" charset="-122"/>
              </a:rPr>
              <a:t>)</a:t>
            </a:r>
            <a:endParaRPr lang="en-US" altLang="zh-CN" b="1">
              <a:latin typeface="黑体" panose="02010609060101010101" pitchFamily="49" charset="-122"/>
              <a:ea typeface="黑体" panose="02010609060101010101" pitchFamily="49" charset="-122"/>
            </a:endParaRPr>
          </a:p>
          <a:p>
            <a:pPr lvl="0"/>
            <a:r>
              <a:rPr lang="en-US" altLang="zh-CN" b="1">
                <a:latin typeface="黑体" panose="02010609060101010101" pitchFamily="49" charset="-122"/>
                <a:ea typeface="黑体" panose="02010609060101010101" pitchFamily="49" charset="-122"/>
              </a:rPr>
              <a:t>A</a:t>
            </a:r>
            <a:r>
              <a:rPr lang="zh-CN" altLang="en-US" b="1" dirty="0">
                <a:latin typeface="黑体" panose="02010609060101010101" pitchFamily="49" charset="-122"/>
                <a:ea typeface="黑体" panose="02010609060101010101" pitchFamily="49" charset="-122"/>
              </a:rPr>
              <a:t>．不能适应现实政治	</a:t>
            </a:r>
            <a:r>
              <a:rPr lang="en-US" altLang="zh-CN" b="1">
                <a:latin typeface="黑体" panose="02010609060101010101" pitchFamily="49" charset="-122"/>
                <a:ea typeface="黑体" panose="02010609060101010101" pitchFamily="49" charset="-122"/>
              </a:rPr>
              <a:t>B</a:t>
            </a:r>
            <a:r>
              <a:rPr lang="zh-CN" altLang="en-US" b="1" dirty="0">
                <a:latin typeface="黑体" panose="02010609060101010101" pitchFamily="49" charset="-122"/>
                <a:ea typeface="黑体" panose="02010609060101010101" pitchFamily="49" charset="-122"/>
              </a:rPr>
              <a:t>．反对进行社会变革</a:t>
            </a:r>
            <a:endParaRPr lang="zh-CN" altLang="en-US" b="1" dirty="0">
              <a:latin typeface="黑体" panose="02010609060101010101" pitchFamily="49" charset="-122"/>
              <a:ea typeface="黑体" panose="02010609060101010101" pitchFamily="49" charset="-122"/>
            </a:endParaRPr>
          </a:p>
          <a:p>
            <a:pPr lvl="0"/>
            <a:r>
              <a:rPr lang="en-US" altLang="zh-CN" b="1">
                <a:latin typeface="黑体" panose="02010609060101010101" pitchFamily="49" charset="-122"/>
                <a:ea typeface="黑体" panose="02010609060101010101" pitchFamily="49" charset="-122"/>
              </a:rPr>
              <a:t>C</a:t>
            </a:r>
            <a:r>
              <a:rPr lang="zh-CN" altLang="en-US" b="1" dirty="0">
                <a:latin typeface="黑体" panose="02010609060101010101" pitchFamily="49" charset="-122"/>
                <a:ea typeface="黑体" panose="02010609060101010101" pitchFamily="49" charset="-122"/>
              </a:rPr>
              <a:t>．理想化的政治诉求	</a:t>
            </a:r>
            <a:r>
              <a:rPr lang="en-US" altLang="zh-CN" b="1">
                <a:latin typeface="黑体" panose="02010609060101010101" pitchFamily="49" charset="-122"/>
                <a:ea typeface="黑体" panose="02010609060101010101" pitchFamily="49" charset="-122"/>
              </a:rPr>
              <a:t>D</a:t>
            </a:r>
            <a:r>
              <a:rPr lang="zh-CN" altLang="en-US" b="1" dirty="0">
                <a:latin typeface="黑体" panose="02010609060101010101" pitchFamily="49" charset="-122"/>
                <a:ea typeface="黑体" panose="02010609060101010101" pitchFamily="49" charset="-122"/>
              </a:rPr>
              <a:t>．以复古为政治目标</a:t>
            </a:r>
            <a:endParaRPr lang="zh-CN" altLang="en-US" b="1" dirty="0">
              <a:latin typeface="黑体" panose="02010609060101010101" pitchFamily="49" charset="-122"/>
              <a:ea typeface="黑体" panose="02010609060101010101" pitchFamily="49" charset="-122"/>
            </a:endParaRPr>
          </a:p>
          <a:p>
            <a:pPr lvl="0"/>
            <a:endParaRPr lang="zh-CN" altLang="en-US" b="1" dirty="0">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7743825" y="620713"/>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C</a:t>
            </a:r>
            <a:endParaRPr lang="en-US" altLang="zh-CN" sz="6600" b="1">
              <a:solidFill>
                <a:srgbClr val="FF0000"/>
              </a:solidFill>
              <a:effectLst>
                <a:outerShdw blurRad="38100" dist="38100" dir="2700000">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9810" name="文本占位符 119809"/>
          <p:cNvSpPr>
            <a:spLocks noGrp="1" noRot="1"/>
          </p:cNvSpPr>
          <p:nvPr>
            <p:ph type="body" idx="1"/>
          </p:nvPr>
        </p:nvSpPr>
        <p:spPr>
          <a:xfrm>
            <a:off x="0" y="0"/>
            <a:ext cx="9144000" cy="6858000"/>
          </a:xfrm>
        </p:spPr>
        <p:txBody>
          <a:bodyPr/>
          <a:p>
            <a:pPr lvl="0"/>
            <a:r>
              <a:rPr lang="en-US" altLang="zh-CN" sz="2800" b="1">
                <a:solidFill>
                  <a:srgbClr val="0000FF"/>
                </a:solidFill>
                <a:latin typeface="黑体" panose="02010609060101010101" pitchFamily="49" charset="-122"/>
                <a:ea typeface="黑体" panose="02010609060101010101" pitchFamily="49" charset="-122"/>
              </a:rPr>
              <a:t>5. </a:t>
            </a:r>
            <a:r>
              <a:rPr lang="zh-CN" altLang="zh-CN"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2015·</a:t>
            </a:r>
            <a:r>
              <a:rPr lang="zh-CN" altLang="en-US" sz="2800" b="1" dirty="0">
                <a:solidFill>
                  <a:srgbClr val="0000FF"/>
                </a:solidFill>
                <a:latin typeface="黑体" panose="02010609060101010101" pitchFamily="49" charset="-122"/>
                <a:ea typeface="黑体" panose="02010609060101010101" pitchFamily="49" charset="-122"/>
              </a:rPr>
              <a:t>海南单科</a:t>
            </a:r>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先秦诸子百家既相互辩难，也相互影响。儒家与法家主张的共通之处是</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buNone/>
            </a:pPr>
            <a:r>
              <a:rPr lang="en-US" altLang="zh-CN" sz="2800" b="1">
                <a:latin typeface="黑体" panose="02010609060101010101" pitchFamily="49" charset="-122"/>
                <a:ea typeface="黑体" panose="02010609060101010101" pitchFamily="49" charset="-122"/>
              </a:rPr>
              <a:t>   A</a:t>
            </a:r>
            <a:r>
              <a:rPr lang="zh-CN" altLang="en-US" sz="2800" b="1" dirty="0">
                <a:latin typeface="黑体" panose="02010609060101010101" pitchFamily="49" charset="-122"/>
                <a:ea typeface="黑体" panose="02010609060101010101" pitchFamily="49" charset="-122"/>
              </a:rPr>
              <a:t>．重农抑商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．强调制度与秩序</a:t>
            </a:r>
            <a:endParaRPr lang="zh-CN" altLang="en-US" sz="2800" b="1" dirty="0">
              <a:latin typeface="黑体" panose="02010609060101010101" pitchFamily="49" charset="-122"/>
              <a:ea typeface="黑体" panose="02010609060101010101" pitchFamily="49" charset="-122"/>
            </a:endParaRPr>
          </a:p>
          <a:p>
            <a:pPr lvl="0">
              <a:buNone/>
            </a:pPr>
            <a:r>
              <a:rPr lang="en-US" altLang="zh-CN" sz="2800" b="1">
                <a:latin typeface="黑体" panose="02010609060101010101" pitchFamily="49" charset="-122"/>
                <a:ea typeface="黑体" panose="02010609060101010101" pitchFamily="49" charset="-122"/>
              </a:rPr>
              <a:t>   C</a:t>
            </a:r>
            <a:r>
              <a:rPr lang="zh-CN" altLang="en-US" sz="2800" b="1" dirty="0">
                <a:latin typeface="黑体" panose="02010609060101010101" pitchFamily="49" charset="-122"/>
                <a:ea typeface="黑体" panose="02010609060101010101" pitchFamily="49" charset="-122"/>
              </a:rPr>
              <a:t>．厚古薄今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．重视道德与人伦</a:t>
            </a:r>
            <a:endParaRPr lang="en-US" altLang="zh-CN" sz="2800" b="1">
              <a:latin typeface="黑体" panose="02010609060101010101" pitchFamily="49" charset="-122"/>
              <a:ea typeface="黑体" panose="02010609060101010101" pitchFamily="49" charset="-122"/>
            </a:endParaRPr>
          </a:p>
          <a:p>
            <a:pPr lvl="0"/>
            <a:r>
              <a:rPr lang="en-US" altLang="zh-CN" sz="2800" b="1">
                <a:solidFill>
                  <a:srgbClr val="0000FF"/>
                </a:solidFill>
                <a:latin typeface="黑体" panose="02010609060101010101" pitchFamily="49" charset="-122"/>
                <a:ea typeface="黑体" panose="02010609060101010101" pitchFamily="49" charset="-122"/>
              </a:rPr>
              <a:t>6.</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2014·</a:t>
            </a:r>
            <a:r>
              <a:rPr lang="zh-CN" altLang="en-US" sz="2800" b="1" dirty="0">
                <a:solidFill>
                  <a:srgbClr val="0000FF"/>
                </a:solidFill>
                <a:latin typeface="黑体" panose="02010609060101010101" pitchFamily="49" charset="-122"/>
                <a:ea typeface="黑体" panose="02010609060101010101" pitchFamily="49" charset="-122"/>
              </a:rPr>
              <a:t>海南单科</a:t>
            </a:r>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有先秦思想家认为，“君上之于民也，有难则用其死，安平则尽其力”。据此可知这位思想家强调</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．君主无为而治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．强化血缘等级</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．推行礼乐仁政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．实行严刑峻法</a:t>
            </a:r>
            <a:endParaRPr lang="zh-CN" altLang="en-US" sz="2800" b="1" dirty="0">
              <a:latin typeface="黑体" panose="02010609060101010101" pitchFamily="49" charset="-122"/>
              <a:ea typeface="黑体" panose="02010609060101010101" pitchFamily="49" charset="-122"/>
            </a:endParaRPr>
          </a:p>
          <a:p>
            <a:pPr lvl="0"/>
            <a:r>
              <a:rPr lang="en-US" altLang="zh-CN" sz="2800" b="1">
                <a:solidFill>
                  <a:srgbClr val="0000FF"/>
                </a:solidFill>
                <a:latin typeface="黑体" panose="02010609060101010101" pitchFamily="49" charset="-122"/>
                <a:ea typeface="黑体" panose="02010609060101010101" pitchFamily="49" charset="-122"/>
              </a:rPr>
              <a:t>7.</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2012·</a:t>
            </a:r>
            <a:r>
              <a:rPr lang="zh-CN" altLang="en-US" sz="2800" b="1" dirty="0">
                <a:solidFill>
                  <a:srgbClr val="0000FF"/>
                </a:solidFill>
                <a:latin typeface="黑体" panose="02010609060101010101" pitchFamily="49" charset="-122"/>
                <a:ea typeface="黑体" panose="02010609060101010101" pitchFamily="49" charset="-122"/>
              </a:rPr>
              <a:t>海南单科</a:t>
            </a:r>
            <a:r>
              <a:rPr lang="en-US" altLang="zh-CN" sz="2800" b="1">
                <a:solidFill>
                  <a:srgbClr val="0000FF"/>
                </a:solidFill>
                <a:latin typeface="黑体" panose="02010609060101010101" pitchFamily="49" charset="-122"/>
                <a:ea typeface="黑体" panose="02010609060101010101" pitchFamily="49" charset="-122"/>
              </a:rPr>
              <a:t>·2</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儒家经典强调：“上好礼，则民莫敢不敬；上好义，则民莫敢不服；上好信，则民莫敢不用情。”这段话体现的是</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．民本思想</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．仁政思想</a:t>
            </a:r>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．礼法并重</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．礼治为先</a:t>
            </a:r>
            <a:endParaRPr lang="zh-CN" altLang="en-US" sz="2800" b="1" dirty="0">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7383463" y="188913"/>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B</a:t>
            </a:r>
            <a:endParaRPr lang="en-US" altLang="zh-CN" sz="6600" b="1">
              <a:solidFill>
                <a:srgbClr val="FF0000"/>
              </a:solidFill>
              <a:effectLst>
                <a:outerShdw blurRad="38100" dist="38100" dir="2700000">
                  <a:srgbClr val="C0C0C0"/>
                </a:outerShdw>
              </a:effectLst>
            </a:endParaRPr>
          </a:p>
        </p:txBody>
      </p:sp>
      <p:sp>
        <p:nvSpPr>
          <p:cNvPr id="2" name="Rectangle 6"/>
          <p:cNvSpPr>
            <a:spLocks noChangeArrowheads="1"/>
          </p:cNvSpPr>
          <p:nvPr/>
        </p:nvSpPr>
        <p:spPr bwMode="auto">
          <a:xfrm>
            <a:off x="7431088" y="2852738"/>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D</a:t>
            </a:r>
            <a:endParaRPr lang="en-US" altLang="zh-CN" sz="6600" b="1">
              <a:solidFill>
                <a:srgbClr val="FF0000"/>
              </a:solidFill>
              <a:effectLst>
                <a:outerShdw blurRad="38100" dist="38100" dir="2700000">
                  <a:srgbClr val="C0C0C0"/>
                </a:outerShdw>
              </a:effectLst>
            </a:endParaRPr>
          </a:p>
        </p:txBody>
      </p:sp>
      <p:sp>
        <p:nvSpPr>
          <p:cNvPr id="3" name="Rectangle 6"/>
          <p:cNvSpPr>
            <a:spLocks noChangeArrowheads="1"/>
          </p:cNvSpPr>
          <p:nvPr/>
        </p:nvSpPr>
        <p:spPr bwMode="auto">
          <a:xfrm>
            <a:off x="7646988" y="4922838"/>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B</a:t>
            </a:r>
            <a:endParaRPr lang="en-US" altLang="zh-CN" sz="6600" b="1">
              <a:solidFill>
                <a:srgbClr val="FF0000"/>
              </a:solidFill>
              <a:effectLst>
                <a:outerShdw blurRad="38100" dist="38100" dir="2700000">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000000"/>
                                          </p:val>
                                        </p:tav>
                                        <p:tav tm="100000">
                                          <p:val>
                                            <p:strVal val="#ppt_w"/>
                                          </p:val>
                                        </p:tav>
                                      </p:tavLst>
                                    </p:anim>
                                    <p:anim calcmode="lin" valueType="num">
                                      <p:cBhvr>
                                        <p:cTn id="16" dur="500" fill="hold"/>
                                        <p:tgtEl>
                                          <p:spTgt spid="2"/>
                                        </p:tgtEl>
                                        <p:attrNameLst>
                                          <p:attrName>ppt_h</p:attrName>
                                        </p:attrNameLst>
                                      </p:cBhvr>
                                      <p:tavLst>
                                        <p:tav tm="0">
                                          <p:val>
                                            <p:fltVal val="0.000000"/>
                                          </p:val>
                                        </p:tav>
                                        <p:tav tm="100000">
                                          <p:val>
                                            <p:strVal val="#ppt_h"/>
                                          </p:val>
                                        </p:tav>
                                      </p:tavLst>
                                    </p:anim>
                                    <p:anim calcmode="lin" valueType="num">
                                      <p:cBhvr>
                                        <p:cTn id="17" dur="500" fill="hold"/>
                                        <p:tgtEl>
                                          <p:spTgt spid="2"/>
                                        </p:tgtEl>
                                        <p:attrNameLst>
                                          <p:attrName>style.rotation</p:attrName>
                                        </p:attrNameLst>
                                      </p:cBhvr>
                                      <p:tavLst>
                                        <p:tav tm="0">
                                          <p:val>
                                            <p:fltVal val="360.000000"/>
                                          </p:val>
                                        </p:tav>
                                        <p:tav tm="100000">
                                          <p:val>
                                            <p:fltVal val="0.000000"/>
                                          </p:val>
                                        </p:tav>
                                      </p:tavLst>
                                    </p:anim>
                                    <p:animEffect transition="in" filter="fade">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fltVal val="0.000000"/>
                                          </p:val>
                                        </p:tav>
                                        <p:tav tm="100000">
                                          <p:val>
                                            <p:strVal val="#ppt_w"/>
                                          </p:val>
                                        </p:tav>
                                      </p:tavLst>
                                    </p:anim>
                                    <p:anim calcmode="lin" valueType="num">
                                      <p:cBhvr>
                                        <p:cTn id="24" dur="500" fill="hold"/>
                                        <p:tgtEl>
                                          <p:spTgt spid="3"/>
                                        </p:tgtEl>
                                        <p:attrNameLst>
                                          <p:attrName>ppt_h</p:attrName>
                                        </p:attrNameLst>
                                      </p:cBhvr>
                                      <p:tavLst>
                                        <p:tav tm="0">
                                          <p:val>
                                            <p:fltVal val="0.000000"/>
                                          </p:val>
                                        </p:tav>
                                        <p:tav tm="100000">
                                          <p:val>
                                            <p:strVal val="#ppt_h"/>
                                          </p:val>
                                        </p:tav>
                                      </p:tavLst>
                                    </p:anim>
                                    <p:anim calcmode="lin" valueType="num">
                                      <p:cBhvr>
                                        <p:cTn id="25" dur="500" fill="hold"/>
                                        <p:tgtEl>
                                          <p:spTgt spid="3"/>
                                        </p:tgtEl>
                                        <p:attrNameLst>
                                          <p:attrName>style.rotation</p:attrName>
                                        </p:attrNameLst>
                                      </p:cBhvr>
                                      <p:tavLst>
                                        <p:tav tm="0">
                                          <p:val>
                                            <p:fltVal val="360.000000"/>
                                          </p:val>
                                        </p:tav>
                                        <p:tav tm="100000">
                                          <p:val>
                                            <p:fltVal val="0.000000"/>
                                          </p:val>
                                        </p:tav>
                                      </p:tavLst>
                                    </p:anim>
                                    <p:animEffect transition="in" filter="fade">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1858" name="文本占位符 121857"/>
          <p:cNvSpPr>
            <a:spLocks noGrp="1" noRot="1"/>
          </p:cNvSpPr>
          <p:nvPr>
            <p:ph type="body" idx="1"/>
          </p:nvPr>
        </p:nvSpPr>
        <p:spPr>
          <a:xfrm>
            <a:off x="0" y="0"/>
            <a:ext cx="9144000" cy="6858000"/>
          </a:xfrm>
        </p:spPr>
        <p:txBody>
          <a:bodyPr/>
          <a:p>
            <a:pPr lvl="0"/>
            <a:r>
              <a:rPr lang="en-US" altLang="zh-CN" sz="2800" b="1">
                <a:solidFill>
                  <a:srgbClr val="0000FF"/>
                </a:solidFill>
                <a:latin typeface="黑体" panose="02010609060101010101" pitchFamily="49" charset="-122"/>
                <a:ea typeface="黑体" panose="02010609060101010101" pitchFamily="49" charset="-122"/>
              </a:rPr>
              <a:t>8. </a:t>
            </a:r>
            <a:r>
              <a:rPr lang="zh-CN" altLang="zh-CN"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2010·</a:t>
            </a:r>
            <a:r>
              <a:rPr lang="zh-CN" altLang="en-US" sz="2800" b="1" dirty="0">
                <a:solidFill>
                  <a:srgbClr val="0000FF"/>
                </a:solidFill>
                <a:latin typeface="黑体" panose="02010609060101010101" pitchFamily="49" charset="-122"/>
                <a:ea typeface="黑体" panose="02010609060101010101" pitchFamily="49" charset="-122"/>
              </a:rPr>
              <a:t>海南单科</a:t>
            </a:r>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欲求兴天下之利，除天下之害，当若繁为攻伐，此实天下之巨害也。”这一观点出自先秦</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．儒家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．法家	   </a:t>
            </a:r>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．墨家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．道家</a:t>
            </a:r>
            <a:endParaRPr lang="en-US" altLang="zh-CN" sz="2800" b="1">
              <a:latin typeface="黑体" panose="02010609060101010101" pitchFamily="49" charset="-122"/>
              <a:ea typeface="黑体" panose="02010609060101010101" pitchFamily="49" charset="-122"/>
            </a:endParaRPr>
          </a:p>
          <a:p>
            <a:pPr lvl="0"/>
            <a:r>
              <a:rPr lang="en-US" altLang="zh-CN" sz="2800" b="1">
                <a:solidFill>
                  <a:srgbClr val="0000FF"/>
                </a:solidFill>
                <a:latin typeface="黑体" panose="02010609060101010101" pitchFamily="49" charset="-122"/>
                <a:ea typeface="黑体" panose="02010609060101010101" pitchFamily="49" charset="-122"/>
              </a:rPr>
              <a:t>9.</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2009·</a:t>
            </a:r>
            <a:r>
              <a:rPr lang="zh-CN" altLang="en-US" sz="2800" b="1" dirty="0">
                <a:solidFill>
                  <a:srgbClr val="0000FF"/>
                </a:solidFill>
                <a:latin typeface="黑体" panose="02010609060101010101" pitchFamily="49" charset="-122"/>
                <a:ea typeface="黑体" panose="02010609060101010101" pitchFamily="49" charset="-122"/>
              </a:rPr>
              <a:t>海南单科</a:t>
            </a:r>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荀子是战国时期儒家思想的主要代表人物，其思想与法家共通的</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．天行有常</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．人性本恶	</a:t>
            </a:r>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．礼法并用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．民水君舟</a:t>
            </a:r>
            <a:endParaRPr lang="zh-CN" altLang="en-US" sz="2800" b="1" dirty="0">
              <a:latin typeface="黑体" panose="02010609060101010101" pitchFamily="49" charset="-122"/>
              <a:ea typeface="黑体" panose="02010609060101010101" pitchFamily="49" charset="-122"/>
            </a:endParaRPr>
          </a:p>
          <a:p>
            <a:pPr lvl="0"/>
            <a:r>
              <a:rPr lang="en-US" altLang="zh-CN" sz="2800" b="1">
                <a:solidFill>
                  <a:srgbClr val="0000FF"/>
                </a:solidFill>
                <a:latin typeface="黑体" panose="02010609060101010101" pitchFamily="49" charset="-122"/>
                <a:ea typeface="黑体" panose="02010609060101010101" pitchFamily="49" charset="-122"/>
              </a:rPr>
              <a:t>10.</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2014·</a:t>
            </a:r>
            <a:r>
              <a:rPr lang="zh-CN" altLang="en-US" sz="2800" b="1" dirty="0">
                <a:solidFill>
                  <a:srgbClr val="0000FF"/>
                </a:solidFill>
                <a:latin typeface="黑体" panose="02010609060101010101" pitchFamily="49" charset="-122"/>
                <a:ea typeface="黑体" panose="02010609060101010101" pitchFamily="49" charset="-122"/>
              </a:rPr>
              <a:t>山东文综</a:t>
            </a:r>
            <a:r>
              <a:rPr lang="en-US" altLang="zh-CN" sz="2800" b="1">
                <a:solidFill>
                  <a:srgbClr val="0000FF"/>
                </a:solidFill>
                <a:latin typeface="黑体" panose="02010609060101010101" pitchFamily="49" charset="-122"/>
                <a:ea typeface="黑体" panose="02010609060101010101" pitchFamily="49" charset="-122"/>
              </a:rPr>
              <a:t>·13</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春秋时期，孔子兴办私学，学生来自士农工商各阶层。这一做法</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   A</a:t>
            </a:r>
            <a:r>
              <a:rPr lang="zh-CN" altLang="en-US" sz="2800" b="1" dirty="0">
                <a:latin typeface="黑体" panose="02010609060101010101" pitchFamily="49" charset="-122"/>
                <a:ea typeface="黑体" panose="02010609060101010101" pitchFamily="49" charset="-122"/>
              </a:rPr>
              <a:t>．打破了贵族垄断教育的特权         </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   B</a:t>
            </a:r>
            <a:r>
              <a:rPr lang="zh-CN" altLang="en-US" sz="2800" b="1" dirty="0">
                <a:latin typeface="黑体" panose="02010609060101010101" pitchFamily="49" charset="-122"/>
                <a:ea typeface="黑体" panose="02010609060101010101" pitchFamily="49" charset="-122"/>
              </a:rPr>
              <a:t>．瓦解了宗法分封制度</a:t>
            </a:r>
            <a:endParaRPr lang="zh-CN" altLang="en-US" sz="2800" b="1" dirty="0">
              <a:latin typeface="黑体" panose="02010609060101010101" pitchFamily="49" charset="-122"/>
              <a:ea typeface="黑体" panose="02010609060101010101" pitchFamily="49" charset="-122"/>
            </a:endParaRPr>
          </a:p>
          <a:p>
            <a:pPr lvl="0"/>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．动摇了周王室的统治基础           </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   D</a:t>
            </a:r>
            <a:r>
              <a:rPr lang="zh-CN" altLang="en-US" sz="2800" b="1" dirty="0">
                <a:latin typeface="黑体" panose="02010609060101010101" pitchFamily="49" charset="-122"/>
                <a:ea typeface="黑体" panose="02010609060101010101" pitchFamily="49" charset="-122"/>
              </a:rPr>
              <a:t>．适应了诸侯争霸战争的需要</a:t>
            </a:r>
            <a:endParaRPr lang="zh-CN" altLang="en-US" sz="2800" b="1" dirty="0">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7235825" y="620713"/>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C</a:t>
            </a:r>
            <a:endParaRPr lang="en-US" altLang="zh-CN" sz="6600" b="1">
              <a:solidFill>
                <a:srgbClr val="FF0000"/>
              </a:solidFill>
              <a:effectLst>
                <a:outerShdw blurRad="38100" dist="38100" dir="2700000">
                  <a:srgbClr val="C0C0C0"/>
                </a:outerShdw>
              </a:effectLst>
            </a:endParaRPr>
          </a:p>
        </p:txBody>
      </p:sp>
      <p:sp>
        <p:nvSpPr>
          <p:cNvPr id="2" name="Rectangle 6"/>
          <p:cNvSpPr>
            <a:spLocks noChangeArrowheads="1"/>
          </p:cNvSpPr>
          <p:nvPr/>
        </p:nvSpPr>
        <p:spPr bwMode="auto">
          <a:xfrm>
            <a:off x="7431088" y="2060575"/>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B</a:t>
            </a:r>
            <a:endParaRPr lang="en-US" altLang="zh-CN" sz="6600" b="1">
              <a:solidFill>
                <a:srgbClr val="FF0000"/>
              </a:solidFill>
              <a:effectLst>
                <a:outerShdw blurRad="38100" dist="38100" dir="2700000">
                  <a:srgbClr val="C0C0C0"/>
                </a:outerShdw>
              </a:effectLst>
            </a:endParaRPr>
          </a:p>
        </p:txBody>
      </p:sp>
      <p:sp>
        <p:nvSpPr>
          <p:cNvPr id="3" name="Rectangle 6"/>
          <p:cNvSpPr>
            <a:spLocks noChangeArrowheads="1"/>
          </p:cNvSpPr>
          <p:nvPr/>
        </p:nvSpPr>
        <p:spPr bwMode="auto">
          <a:xfrm>
            <a:off x="7646988" y="3843338"/>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A</a:t>
            </a:r>
            <a:endParaRPr lang="en-US" altLang="zh-CN" sz="6600" b="1">
              <a:solidFill>
                <a:srgbClr val="FF0000"/>
              </a:solidFill>
              <a:effectLst>
                <a:outerShdw blurRad="38100" dist="38100" dir="2700000">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000000"/>
                                          </p:val>
                                        </p:tav>
                                        <p:tav tm="100000">
                                          <p:val>
                                            <p:strVal val="#ppt_w"/>
                                          </p:val>
                                        </p:tav>
                                      </p:tavLst>
                                    </p:anim>
                                    <p:anim calcmode="lin" valueType="num">
                                      <p:cBhvr>
                                        <p:cTn id="16" dur="500" fill="hold"/>
                                        <p:tgtEl>
                                          <p:spTgt spid="2"/>
                                        </p:tgtEl>
                                        <p:attrNameLst>
                                          <p:attrName>ppt_h</p:attrName>
                                        </p:attrNameLst>
                                      </p:cBhvr>
                                      <p:tavLst>
                                        <p:tav tm="0">
                                          <p:val>
                                            <p:fltVal val="0.000000"/>
                                          </p:val>
                                        </p:tav>
                                        <p:tav tm="100000">
                                          <p:val>
                                            <p:strVal val="#ppt_h"/>
                                          </p:val>
                                        </p:tav>
                                      </p:tavLst>
                                    </p:anim>
                                    <p:anim calcmode="lin" valueType="num">
                                      <p:cBhvr>
                                        <p:cTn id="17" dur="500" fill="hold"/>
                                        <p:tgtEl>
                                          <p:spTgt spid="2"/>
                                        </p:tgtEl>
                                        <p:attrNameLst>
                                          <p:attrName>style.rotation</p:attrName>
                                        </p:attrNameLst>
                                      </p:cBhvr>
                                      <p:tavLst>
                                        <p:tav tm="0">
                                          <p:val>
                                            <p:fltVal val="360.000000"/>
                                          </p:val>
                                        </p:tav>
                                        <p:tav tm="100000">
                                          <p:val>
                                            <p:fltVal val="0.000000"/>
                                          </p:val>
                                        </p:tav>
                                      </p:tavLst>
                                    </p:anim>
                                    <p:animEffect transition="in" filter="fade">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fltVal val="0.000000"/>
                                          </p:val>
                                        </p:tav>
                                        <p:tav tm="100000">
                                          <p:val>
                                            <p:strVal val="#ppt_w"/>
                                          </p:val>
                                        </p:tav>
                                      </p:tavLst>
                                    </p:anim>
                                    <p:anim calcmode="lin" valueType="num">
                                      <p:cBhvr>
                                        <p:cTn id="24" dur="500" fill="hold"/>
                                        <p:tgtEl>
                                          <p:spTgt spid="3"/>
                                        </p:tgtEl>
                                        <p:attrNameLst>
                                          <p:attrName>ppt_h</p:attrName>
                                        </p:attrNameLst>
                                      </p:cBhvr>
                                      <p:tavLst>
                                        <p:tav tm="0">
                                          <p:val>
                                            <p:fltVal val="0.000000"/>
                                          </p:val>
                                        </p:tav>
                                        <p:tav tm="100000">
                                          <p:val>
                                            <p:strVal val="#ppt_h"/>
                                          </p:val>
                                        </p:tav>
                                      </p:tavLst>
                                    </p:anim>
                                    <p:anim calcmode="lin" valueType="num">
                                      <p:cBhvr>
                                        <p:cTn id="25" dur="500" fill="hold"/>
                                        <p:tgtEl>
                                          <p:spTgt spid="3"/>
                                        </p:tgtEl>
                                        <p:attrNameLst>
                                          <p:attrName>style.rotation</p:attrName>
                                        </p:attrNameLst>
                                      </p:cBhvr>
                                      <p:tavLst>
                                        <p:tav tm="0">
                                          <p:val>
                                            <p:fltVal val="360.000000"/>
                                          </p:val>
                                        </p:tav>
                                        <p:tav tm="100000">
                                          <p:val>
                                            <p:fltVal val="0.000000"/>
                                          </p:val>
                                        </p:tav>
                                      </p:tavLst>
                                    </p:anim>
                                    <p:animEffect transition="in" filter="fade">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82" name="文本占位符 122881"/>
          <p:cNvSpPr>
            <a:spLocks noGrp="1" noRot="1"/>
          </p:cNvSpPr>
          <p:nvPr>
            <p:ph type="body" idx="1"/>
          </p:nvPr>
        </p:nvSpPr>
        <p:spPr>
          <a:xfrm>
            <a:off x="0" y="0"/>
            <a:ext cx="9144000" cy="6858000"/>
          </a:xfrm>
        </p:spPr>
        <p:txBody>
          <a:bodyPr/>
          <a:p>
            <a:pPr lvl="0"/>
            <a:r>
              <a:rPr lang="en-US" altLang="zh-CN" sz="2800" b="1">
                <a:solidFill>
                  <a:srgbClr val="0000FF"/>
                </a:solidFill>
                <a:latin typeface="黑体" panose="02010609060101010101" pitchFamily="49" charset="-122"/>
                <a:ea typeface="黑体" panose="02010609060101010101" pitchFamily="49" charset="-122"/>
              </a:rPr>
              <a:t>11.</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2014·</a:t>
            </a:r>
            <a:r>
              <a:rPr lang="zh-CN" altLang="en-US" sz="2800" b="1" dirty="0">
                <a:solidFill>
                  <a:srgbClr val="0000FF"/>
                </a:solidFill>
                <a:latin typeface="黑体" panose="02010609060101010101" pitchFamily="49" charset="-122"/>
                <a:ea typeface="黑体" panose="02010609060101010101" pitchFamily="49" charset="-122"/>
              </a:rPr>
              <a:t>天津文综</a:t>
            </a:r>
            <a:r>
              <a:rPr lang="en-US" altLang="zh-CN" sz="2800" b="1">
                <a:solidFill>
                  <a:srgbClr val="0000FF"/>
                </a:solidFill>
                <a:latin typeface="黑体" panose="02010609060101010101" pitchFamily="49" charset="-122"/>
                <a:ea typeface="黑体" panose="02010609060101010101" pitchFamily="49" charset="-122"/>
              </a:rPr>
              <a:t>·2</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齐民要术</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自序：“盖神农为</a:t>
            </a:r>
            <a:r>
              <a:rPr lang="zh-CN" altLang="en-US" sz="2800" b="1" dirty="0">
                <a:latin typeface="黑体" panose="02010609060101010101" pitchFamily="49" charset="-122"/>
                <a:ea typeface="黑体" panose="02010609060101010101" pitchFamily="49" charset="-122"/>
                <a:hlinkClick r:id="rId1"/>
              </a:rPr>
              <a:t>耒耜</a:t>
            </a:r>
            <a:r>
              <a:rPr lang="zh-CN" altLang="en-US" sz="2800" b="1" dirty="0">
                <a:latin typeface="黑体" panose="02010609060101010101" pitchFamily="49" charset="-122"/>
                <a:ea typeface="黑体" panose="02010609060101010101" pitchFamily="49" charset="-122"/>
              </a:rPr>
              <a:t>，以利天下。尧命四子，敬授民时。舜命</a:t>
            </a:r>
            <a:r>
              <a:rPr lang="zh-CN" altLang="en-US" sz="2800" b="1" dirty="0">
                <a:latin typeface="黑体" panose="02010609060101010101" pitchFamily="49" charset="-122"/>
                <a:ea typeface="黑体" panose="02010609060101010101" pitchFamily="49" charset="-122"/>
                <a:hlinkClick r:id="rId2"/>
              </a:rPr>
              <a:t>后稷</a:t>
            </a:r>
            <a:r>
              <a:rPr lang="zh-CN" altLang="en-US" sz="2800" b="1" dirty="0">
                <a:latin typeface="黑体" panose="02010609060101010101" pitchFamily="49" charset="-122"/>
                <a:ea typeface="黑体" panose="02010609060101010101" pitchFamily="49" charset="-122"/>
              </a:rPr>
              <a:t>，食为政首。</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殷周之盛。</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诗</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书</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所述，要在</a:t>
            </a:r>
            <a:r>
              <a:rPr lang="zh-CN" altLang="en-US" sz="2800" b="1" dirty="0">
                <a:latin typeface="黑体" panose="02010609060101010101" pitchFamily="49" charset="-122"/>
                <a:ea typeface="黑体" panose="02010609060101010101" pitchFamily="49" charset="-122"/>
                <a:hlinkClick r:id="rId3"/>
              </a:rPr>
              <a:t>安民</a:t>
            </a:r>
            <a:r>
              <a:rPr lang="zh-CN" altLang="en-US" sz="2800" b="1" dirty="0">
                <a:latin typeface="黑体" panose="02010609060101010101" pitchFamily="49" charset="-122"/>
                <a:ea typeface="黑体" panose="02010609060101010101" pitchFamily="49" charset="-122"/>
              </a:rPr>
              <a:t>，富而教之。”这段话主要强调</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 </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．儒家对农业的重视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．改进生产工具的意义</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．历法与农业的关系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．农业技术的重要性</a:t>
            </a:r>
            <a:endParaRPr lang="zh-CN" altLang="en-US" sz="2800" b="1" dirty="0">
              <a:latin typeface="黑体" panose="02010609060101010101" pitchFamily="49" charset="-122"/>
              <a:ea typeface="黑体" panose="02010609060101010101" pitchFamily="49" charset="-122"/>
            </a:endParaRPr>
          </a:p>
          <a:p>
            <a:pPr lvl="0"/>
            <a:r>
              <a:rPr lang="en-US" altLang="zh-CN" sz="2800" b="1">
                <a:solidFill>
                  <a:srgbClr val="0000FF"/>
                </a:solidFill>
                <a:latin typeface="黑体" panose="02010609060101010101" pitchFamily="49" charset="-122"/>
                <a:ea typeface="黑体" panose="02010609060101010101" pitchFamily="49" charset="-122"/>
              </a:rPr>
              <a:t>12. </a:t>
            </a:r>
            <a:r>
              <a:rPr lang="zh-CN" altLang="zh-CN"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2014·</a:t>
            </a:r>
            <a:r>
              <a:rPr lang="zh-CN" altLang="en-US" sz="2800" b="1" dirty="0">
                <a:solidFill>
                  <a:srgbClr val="0000FF"/>
                </a:solidFill>
                <a:latin typeface="黑体" panose="02010609060101010101" pitchFamily="49" charset="-122"/>
                <a:ea typeface="黑体" panose="02010609060101010101" pitchFamily="49" charset="-122"/>
              </a:rPr>
              <a:t>上海单科</a:t>
            </a:r>
            <a:r>
              <a:rPr lang="en-US" altLang="zh-CN" sz="2800" b="1">
                <a:solidFill>
                  <a:srgbClr val="0000FF"/>
                </a:solidFill>
                <a:latin typeface="黑体" panose="02010609060101010101" pitchFamily="49" charset="-122"/>
                <a:ea typeface="黑体" panose="02010609060101010101" pitchFamily="49" charset="-122"/>
              </a:rPr>
              <a:t>·12</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恻隐之心，仁之端也；羞恶之心，义之端也；辞让之心，礼之端也；是非之心，智之端也。人之有是四端也，犹其有四体也。” 此段文字出自</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孟子</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庄子</a:t>
            </a:r>
            <a:r>
              <a:rPr lang="en-US" altLang="zh-CN" sz="2800" b="1">
                <a:latin typeface="黑体" panose="02010609060101010101" pitchFamily="49" charset="-122"/>
                <a:ea typeface="黑体" panose="02010609060101010101" pitchFamily="49" charset="-122"/>
              </a:rPr>
              <a:t>》 C</a:t>
            </a: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韩非子</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道德经</a:t>
            </a:r>
            <a:r>
              <a:rPr lang="en-US" altLang="zh-CN" sz="2800" b="1">
                <a:latin typeface="黑体" panose="02010609060101010101" pitchFamily="49" charset="-122"/>
                <a:ea typeface="黑体" panose="02010609060101010101" pitchFamily="49" charset="-122"/>
              </a:rPr>
              <a:t>》</a:t>
            </a:r>
            <a:endParaRPr lang="zh-CN" altLang="en-US" sz="2800" b="1" dirty="0">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6300788" y="1035050"/>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A</a:t>
            </a:r>
            <a:endParaRPr lang="en-US" altLang="zh-CN" sz="6600" b="1">
              <a:solidFill>
                <a:srgbClr val="FF0000"/>
              </a:solidFill>
              <a:effectLst>
                <a:outerShdw blurRad="38100" dist="38100" dir="2700000">
                  <a:srgbClr val="C0C0C0"/>
                </a:outerShdw>
              </a:effectLst>
            </a:endParaRPr>
          </a:p>
        </p:txBody>
      </p:sp>
      <p:sp>
        <p:nvSpPr>
          <p:cNvPr id="2" name="Rectangle 6"/>
          <p:cNvSpPr>
            <a:spLocks noChangeArrowheads="1"/>
          </p:cNvSpPr>
          <p:nvPr/>
        </p:nvSpPr>
        <p:spPr bwMode="auto">
          <a:xfrm>
            <a:off x="7431088" y="3914775"/>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A</a:t>
            </a:r>
            <a:endParaRPr lang="en-US" altLang="zh-CN" sz="6600" b="1">
              <a:solidFill>
                <a:srgbClr val="FF0000"/>
              </a:solidFill>
              <a:effectLst>
                <a:outerShdw blurRad="38100" dist="38100" dir="2700000">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000000"/>
                                          </p:val>
                                        </p:tav>
                                        <p:tav tm="100000">
                                          <p:val>
                                            <p:strVal val="#ppt_w"/>
                                          </p:val>
                                        </p:tav>
                                      </p:tavLst>
                                    </p:anim>
                                    <p:anim calcmode="lin" valueType="num">
                                      <p:cBhvr>
                                        <p:cTn id="16" dur="500" fill="hold"/>
                                        <p:tgtEl>
                                          <p:spTgt spid="2"/>
                                        </p:tgtEl>
                                        <p:attrNameLst>
                                          <p:attrName>ppt_h</p:attrName>
                                        </p:attrNameLst>
                                      </p:cBhvr>
                                      <p:tavLst>
                                        <p:tav tm="0">
                                          <p:val>
                                            <p:fltVal val="0.000000"/>
                                          </p:val>
                                        </p:tav>
                                        <p:tav tm="100000">
                                          <p:val>
                                            <p:strVal val="#ppt_h"/>
                                          </p:val>
                                        </p:tav>
                                      </p:tavLst>
                                    </p:anim>
                                    <p:anim calcmode="lin" valueType="num">
                                      <p:cBhvr>
                                        <p:cTn id="17" dur="500" fill="hold"/>
                                        <p:tgtEl>
                                          <p:spTgt spid="2"/>
                                        </p:tgtEl>
                                        <p:attrNameLst>
                                          <p:attrName>style.rotation</p:attrName>
                                        </p:attrNameLst>
                                      </p:cBhvr>
                                      <p:tavLst>
                                        <p:tav tm="0">
                                          <p:val>
                                            <p:fltVal val="360.000000"/>
                                          </p:val>
                                        </p:tav>
                                        <p:tav tm="100000">
                                          <p:val>
                                            <p:fltVal val="0.000000"/>
                                          </p:val>
                                        </p:tav>
                                      </p:tavLst>
                                    </p:anim>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3906" name="文本占位符 123905"/>
          <p:cNvSpPr>
            <a:spLocks noGrp="1" noRot="1"/>
          </p:cNvSpPr>
          <p:nvPr>
            <p:ph type="body" idx="1"/>
          </p:nvPr>
        </p:nvSpPr>
        <p:spPr>
          <a:xfrm>
            <a:off x="0" y="0"/>
            <a:ext cx="9144000" cy="6858000"/>
          </a:xfrm>
        </p:spPr>
        <p:txBody>
          <a:bodyPr/>
          <a:p>
            <a:pPr lvl="0"/>
            <a:r>
              <a:rPr lang="en-US" altLang="zh-CN" sz="2800" b="1">
                <a:solidFill>
                  <a:srgbClr val="0000FF"/>
                </a:solidFill>
                <a:latin typeface="黑体" panose="02010609060101010101" pitchFamily="49" charset="-122"/>
                <a:ea typeface="黑体" panose="02010609060101010101" pitchFamily="49" charset="-122"/>
              </a:rPr>
              <a:t>13. </a:t>
            </a:r>
            <a:r>
              <a:rPr lang="zh-CN" altLang="zh-CN"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2013·</a:t>
            </a:r>
            <a:r>
              <a:rPr lang="zh-CN" altLang="en-US" sz="2800" b="1" dirty="0">
                <a:solidFill>
                  <a:srgbClr val="0000FF"/>
                </a:solidFill>
                <a:latin typeface="黑体" panose="02010609060101010101" pitchFamily="49" charset="-122"/>
                <a:ea typeface="黑体" panose="02010609060101010101" pitchFamily="49" charset="-122"/>
              </a:rPr>
              <a:t>浙江文综</a:t>
            </a:r>
            <a:r>
              <a:rPr lang="en-US" altLang="zh-CN" sz="2800" b="1">
                <a:solidFill>
                  <a:srgbClr val="0000FF"/>
                </a:solidFill>
                <a:latin typeface="黑体" panose="02010609060101010101" pitchFamily="49" charset="-122"/>
                <a:ea typeface="黑体" panose="02010609060101010101" pitchFamily="49" charset="-122"/>
              </a:rPr>
              <a:t>·12</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在人类文明史上，许多思想家对后世产生影响常常是通过教育的途径。下列思想家中通过私学培养人才的有</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①</a:t>
            </a:r>
            <a:r>
              <a:rPr lang="zh-CN" altLang="en-US" sz="2800" b="1" dirty="0">
                <a:latin typeface="黑体" panose="02010609060101010101" pitchFamily="49" charset="-122"/>
                <a:ea typeface="黑体" panose="02010609060101010101" pitchFamily="49" charset="-122"/>
              </a:rPr>
              <a:t>孔子  	②韩非    ③朱熹   ④亚里士多德</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．①②③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．①②④ 	  </a:t>
            </a:r>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．①③④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．②③④</a:t>
            </a:r>
            <a:endParaRPr lang="en-US" altLang="zh-CN" sz="2800" b="1">
              <a:latin typeface="黑体" panose="02010609060101010101" pitchFamily="49" charset="-122"/>
              <a:ea typeface="黑体" panose="02010609060101010101" pitchFamily="49" charset="-122"/>
            </a:endParaRPr>
          </a:p>
          <a:p>
            <a:pPr lvl="0"/>
            <a:r>
              <a:rPr lang="en-US" altLang="zh-CN" sz="2800" b="1">
                <a:solidFill>
                  <a:srgbClr val="0000FF"/>
                </a:solidFill>
                <a:latin typeface="黑体" panose="02010609060101010101" pitchFamily="49" charset="-122"/>
                <a:ea typeface="黑体" panose="02010609060101010101" pitchFamily="49" charset="-122"/>
              </a:rPr>
              <a:t>14. </a:t>
            </a:r>
            <a:r>
              <a:rPr lang="zh-CN" altLang="zh-CN"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2012·</a:t>
            </a:r>
            <a:r>
              <a:rPr lang="zh-CN" altLang="en-US" sz="2800" b="1" dirty="0">
                <a:solidFill>
                  <a:srgbClr val="0000FF"/>
                </a:solidFill>
                <a:latin typeface="黑体" panose="02010609060101010101" pitchFamily="49" charset="-122"/>
                <a:ea typeface="黑体" panose="02010609060101010101" pitchFamily="49" charset="-122"/>
              </a:rPr>
              <a:t>上海单科卷</a:t>
            </a:r>
            <a:r>
              <a:rPr lang="en-US" altLang="zh-CN" sz="2800" b="1">
                <a:solidFill>
                  <a:srgbClr val="0000FF"/>
                </a:solidFill>
                <a:latin typeface="黑体" panose="02010609060101010101" pitchFamily="49" charset="-122"/>
                <a:ea typeface="黑体" panose="02010609060101010101" pitchFamily="49" charset="-122"/>
              </a:rPr>
              <a:t>·31</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孔子说：“天何言哉</a:t>
            </a:r>
            <a:r>
              <a:rPr lang="en-US" altLang="zh-CN" sz="2800" b="1">
                <a:latin typeface="黑体" panose="02010609060101010101" pitchFamily="49" charset="-122"/>
                <a:ea typeface="黑体" panose="02010609060101010101" pitchFamily="49" charset="-122"/>
              </a:rPr>
              <a:t>? </a:t>
            </a:r>
            <a:r>
              <a:rPr lang="zh-CN" altLang="en-US" sz="2800" b="1" dirty="0">
                <a:latin typeface="黑体" panose="02010609060101010101" pitchFamily="49" charset="-122"/>
                <a:ea typeface="黑体" panose="02010609060101010101" pitchFamily="49" charset="-122"/>
              </a:rPr>
              <a:t>四时行焉，百物生焉，天何言哉</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老子说：“人法地，地法天，天法道，道法自然。”韩非子说：“唯夫与天地之剖判也俱生，至天地之消散也不死不衰者谓常。”从以上儒家、道家、法家言论来推断，三家都</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．针对先秦的社会现状提出了共同的政治主张</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．认为自然界的存在不以人的意志为转移</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．表现出人对自然及其规律的尊崇</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．认为自然是可以认识的</a:t>
            </a:r>
            <a:endParaRPr lang="zh-CN" altLang="en-US" sz="2800" b="1" dirty="0">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7215188" y="620713"/>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C</a:t>
            </a:r>
            <a:endParaRPr lang="en-US" altLang="zh-CN" sz="6600" b="1">
              <a:solidFill>
                <a:srgbClr val="FF0000"/>
              </a:solidFill>
              <a:effectLst>
                <a:outerShdw blurRad="38100" dist="38100" dir="2700000">
                  <a:srgbClr val="C0C0C0"/>
                </a:outerShdw>
              </a:effectLst>
            </a:endParaRPr>
          </a:p>
        </p:txBody>
      </p:sp>
      <p:sp>
        <p:nvSpPr>
          <p:cNvPr id="2" name="Rectangle 6"/>
          <p:cNvSpPr>
            <a:spLocks noChangeArrowheads="1"/>
          </p:cNvSpPr>
          <p:nvPr/>
        </p:nvSpPr>
        <p:spPr bwMode="auto">
          <a:xfrm>
            <a:off x="8031163" y="3914775"/>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C</a:t>
            </a:r>
            <a:endParaRPr lang="en-US" altLang="zh-CN" sz="6600" b="1">
              <a:solidFill>
                <a:srgbClr val="FF0000"/>
              </a:solidFill>
              <a:effectLst>
                <a:outerShdw blurRad="38100" dist="38100" dir="2700000">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000000"/>
                                          </p:val>
                                        </p:tav>
                                        <p:tav tm="100000">
                                          <p:val>
                                            <p:strVal val="#ppt_w"/>
                                          </p:val>
                                        </p:tav>
                                      </p:tavLst>
                                    </p:anim>
                                    <p:anim calcmode="lin" valueType="num">
                                      <p:cBhvr>
                                        <p:cTn id="16" dur="500" fill="hold"/>
                                        <p:tgtEl>
                                          <p:spTgt spid="2"/>
                                        </p:tgtEl>
                                        <p:attrNameLst>
                                          <p:attrName>ppt_h</p:attrName>
                                        </p:attrNameLst>
                                      </p:cBhvr>
                                      <p:tavLst>
                                        <p:tav tm="0">
                                          <p:val>
                                            <p:fltVal val="0.000000"/>
                                          </p:val>
                                        </p:tav>
                                        <p:tav tm="100000">
                                          <p:val>
                                            <p:strVal val="#ppt_h"/>
                                          </p:val>
                                        </p:tav>
                                      </p:tavLst>
                                    </p:anim>
                                    <p:anim calcmode="lin" valueType="num">
                                      <p:cBhvr>
                                        <p:cTn id="17" dur="500" fill="hold"/>
                                        <p:tgtEl>
                                          <p:spTgt spid="2"/>
                                        </p:tgtEl>
                                        <p:attrNameLst>
                                          <p:attrName>style.rotation</p:attrName>
                                        </p:attrNameLst>
                                      </p:cBhvr>
                                      <p:tavLst>
                                        <p:tav tm="0">
                                          <p:val>
                                            <p:fltVal val="360.000000"/>
                                          </p:val>
                                        </p:tav>
                                        <p:tav tm="100000">
                                          <p:val>
                                            <p:fltVal val="0.000000"/>
                                          </p:val>
                                        </p:tav>
                                      </p:tavLst>
                                    </p:anim>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02" name="Picture 2" descr="28045_347480"/>
          <p:cNvPicPr>
            <a:picLocks noChangeAspect="1"/>
          </p:cNvPicPr>
          <p:nvPr/>
        </p:nvPicPr>
        <p:blipFill>
          <a:blip r:embed="rId1"/>
          <a:srcRect l="1953" t="2759" r="2719" b="2759"/>
          <a:stretch>
            <a:fillRect/>
          </a:stretch>
        </p:blipFill>
        <p:spPr>
          <a:xfrm>
            <a:off x="179388" y="1341438"/>
            <a:ext cx="9147175" cy="5715000"/>
          </a:xfrm>
          <a:prstGeom prst="rect">
            <a:avLst/>
          </a:prstGeom>
          <a:noFill/>
          <a:ln w="9525" cap="flat" cmpd="sng">
            <a:solidFill>
              <a:schemeClr val="tx1"/>
            </a:solidFill>
            <a:prstDash val="solid"/>
            <a:miter/>
            <a:headEnd type="none" w="med" len="med"/>
            <a:tailEnd type="none" w="med" len="med"/>
          </a:ln>
        </p:spPr>
      </p:pic>
      <p:sp>
        <p:nvSpPr>
          <p:cNvPr id="39939" name="WordArt 3"/>
          <p:cNvSpPr>
            <a:spLocks noChangeArrowheads="1" noChangeShapeType="1"/>
          </p:cNvSpPr>
          <p:nvPr/>
        </p:nvSpPr>
        <p:spPr bwMode="auto">
          <a:xfrm>
            <a:off x="0" y="285728"/>
            <a:ext cx="7056437" cy="739780"/>
          </a:xfrm>
          <a:prstGeom prst="rect">
            <a:avLst/>
          </a:prstGeom>
        </p:spPr>
        <p:txBody>
          <a:bodyPr wrap="none" numCol="1" fromWordArt="1">
            <a:prstTxWarp prst="textPlain">
              <a:avLst>
                <a:gd name="adj" fmla="val 49759"/>
              </a:avLst>
            </a:prstTxWarp>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0" cap="none" spc="0" normalizeH="0" baseline="0" noProof="0" dirty="0">
                <a:ln w="38100">
                  <a:solidFill>
                    <a:schemeClr val="accent1"/>
                  </a:solidFill>
                  <a:round/>
                </a:ln>
                <a:solidFill>
                  <a:srgbClr val="000000"/>
                </a:solidFill>
                <a:effectLst/>
                <a:uLnTx/>
                <a:uFillTx/>
                <a:latin typeface="隶书" panose="02010509060101010101" pitchFamily="1" charset="-122"/>
                <a:ea typeface="隶书" panose="02010509060101010101" pitchFamily="1" charset="-122"/>
                <a:cs typeface="+mn-cs"/>
              </a:rPr>
              <a:t>二</a:t>
            </a:r>
            <a:r>
              <a:rPr kumimoji="0" lang="en-US" altLang="zh-CN" sz="4400" b="1" i="0" u="none" strike="noStrike" kern="10" cap="none" spc="0" normalizeH="0" baseline="0" noProof="0" dirty="0">
                <a:ln w="38100">
                  <a:solidFill>
                    <a:schemeClr val="accent1"/>
                  </a:solidFill>
                  <a:round/>
                </a:ln>
                <a:solidFill>
                  <a:srgbClr val="000000"/>
                </a:solidFill>
                <a:effectLst/>
                <a:uLnTx/>
                <a:uFillTx/>
                <a:latin typeface="隶书" panose="02010509060101010101" pitchFamily="1" charset="-122"/>
                <a:ea typeface="隶书" panose="02010509060101010101" pitchFamily="1" charset="-122"/>
                <a:cs typeface="+mn-cs"/>
              </a:rPr>
              <a:t>.</a:t>
            </a:r>
            <a:r>
              <a:rPr kumimoji="0" lang="zh-CN" altLang="en-US" sz="4400" b="1" i="0" u="none" strike="noStrike" kern="10" cap="none" spc="0" normalizeH="0" baseline="0" noProof="0" dirty="0">
                <a:ln w="38100">
                  <a:solidFill>
                    <a:schemeClr val="accent1"/>
                  </a:solidFill>
                  <a:round/>
                </a:ln>
                <a:solidFill>
                  <a:srgbClr val="000000"/>
                </a:solidFill>
                <a:effectLst/>
                <a:uLnTx/>
                <a:uFillTx/>
                <a:latin typeface="隶书" panose="02010509060101010101" pitchFamily="1" charset="-122"/>
                <a:ea typeface="隶书" panose="02010509060101010101" pitchFamily="1" charset="-122"/>
                <a:cs typeface="+mn-cs"/>
              </a:rPr>
              <a:t>汉代儒学成为正统思想</a:t>
            </a:r>
            <a:endParaRPr kumimoji="0" lang="zh-CN" altLang="en-US" sz="4400" b="1" i="0" u="none" strike="noStrike" kern="10" cap="none" spc="0" normalizeH="0" baseline="0" noProof="0" dirty="0">
              <a:ln w="38100">
                <a:solidFill>
                  <a:schemeClr val="accent1"/>
                </a:solidFill>
                <a:round/>
              </a:ln>
              <a:solidFill>
                <a:srgbClr val="000000"/>
              </a:solidFill>
              <a:effectLst/>
              <a:uLnTx/>
              <a:uFillTx/>
              <a:latin typeface="隶书" panose="02010509060101010101" pitchFamily="1" charset="-122"/>
              <a:ea typeface="隶书" panose="02010509060101010101" pitchFamily="1" charset="-122"/>
              <a:cs typeface="+mn-cs"/>
            </a:endParaRPr>
          </a:p>
        </p:txBody>
      </p:sp>
      <p:sp>
        <p:nvSpPr>
          <p:cNvPr id="51204" name="Rectangle 4"/>
          <p:cNvSpPr/>
          <p:nvPr/>
        </p:nvSpPr>
        <p:spPr>
          <a:xfrm>
            <a:off x="3886200" y="5741988"/>
            <a:ext cx="184150" cy="701675"/>
          </a:xfrm>
          <a:prstGeom prst="rect">
            <a:avLst/>
          </a:prstGeom>
          <a:noFill/>
          <a:ln w="9525">
            <a:noFill/>
          </a:ln>
        </p:spPr>
        <p:txBody>
          <a:bodyPr wrap="none">
            <a:spAutoFit/>
          </a:bodyPr>
          <a:p>
            <a:pPr lvl="0" eaLnBrk="1" hangingPunct="1">
              <a:spcBef>
                <a:spcPct val="30000"/>
              </a:spcBef>
            </a:pPr>
            <a:endParaRPr lang="zh-CN" altLang="en-US" sz="4000" b="1" dirty="0">
              <a:solidFill>
                <a:srgbClr val="FFFF00"/>
              </a:solidFill>
              <a:latin typeface="Times New Roman" panose="02020603050405020304" pitchFamily="18" charset="0"/>
              <a:ea typeface="华文新魏" panose="02010800040101010101" pitchFamily="2" charset="-122"/>
            </a:endParaRPr>
          </a:p>
        </p:txBody>
      </p:sp>
      <p:pic>
        <p:nvPicPr>
          <p:cNvPr id="51205" name="Picture 5" descr="0009_4"/>
          <p:cNvPicPr>
            <a:picLocks noChangeAspect="1"/>
          </p:cNvPicPr>
          <p:nvPr/>
        </p:nvPicPr>
        <p:blipFill>
          <a:blip r:embed="rId2"/>
          <a:stretch>
            <a:fillRect/>
          </a:stretch>
        </p:blipFill>
        <p:spPr>
          <a:xfrm>
            <a:off x="6786563" y="4214813"/>
            <a:ext cx="2357437" cy="2643187"/>
          </a:xfrm>
          <a:prstGeom prst="rect">
            <a:avLst/>
          </a:prstGeom>
          <a:noFill/>
          <a:ln w="9525">
            <a:noFill/>
          </a:ln>
        </p:spPr>
      </p:pic>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27044" name="Text Box 4"/>
          <p:cNvSpPr txBox="1">
            <a:spLocks noChangeArrowheads="1"/>
          </p:cNvSpPr>
          <p:nvPr/>
        </p:nvSpPr>
        <p:spPr bwMode="auto">
          <a:xfrm>
            <a:off x="571500" y="3476625"/>
            <a:ext cx="2514600" cy="523875"/>
          </a:xfrm>
          <a:prstGeom prst="rect">
            <a:avLst/>
          </a:prstGeom>
          <a:solidFill>
            <a:srgbClr val="003366"/>
          </a:solidFill>
          <a:ln w="9525">
            <a:noFill/>
            <a:miter lim="800000"/>
          </a:ln>
          <a:effec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0" lang="zh-CN" altLang="en-US" sz="2800" b="1" i="0" u="none" strike="noStrike" kern="1200" cap="none" spc="0" normalizeH="0" baseline="0" noProof="0">
                <a:ln>
                  <a:noFill/>
                </a:ln>
                <a:solidFill>
                  <a:srgbClr val="FFFFFF"/>
                </a:solidFill>
                <a:effectLst>
                  <a:outerShdw blurRad="38100" dist="38100" dir="2700000" algn="tl">
                    <a:srgbClr val="000000"/>
                  </a:outerShdw>
                </a:effectLst>
                <a:uLnTx/>
                <a:uFillTx/>
                <a:latin typeface="华文中宋" panose="02010600040101010101" pitchFamily="2" charset="-122"/>
                <a:ea typeface="华文中宋" panose="02010600040101010101" pitchFamily="2" charset="-122"/>
                <a:cs typeface="+mn-cs"/>
              </a:rPr>
              <a:t>面临危机</a:t>
            </a:r>
            <a:endParaRPr kumimoji="0" lang="zh-CN" altLang="en-US" sz="2800" b="1" i="0" u="none" strike="noStrike" kern="1200" cap="none" spc="0" normalizeH="0" baseline="0" noProof="0">
              <a:ln>
                <a:noFill/>
              </a:ln>
              <a:solidFill>
                <a:srgbClr val="FFFFFF"/>
              </a:solidFill>
              <a:effectLst>
                <a:outerShdw blurRad="38100" dist="38100" dir="2700000" algn="tl">
                  <a:srgbClr val="000000"/>
                </a:outerShdw>
              </a:effectLst>
              <a:uLnTx/>
              <a:uFillTx/>
              <a:latin typeface="华文中宋" panose="02010600040101010101" pitchFamily="2" charset="-122"/>
              <a:ea typeface="华文中宋" panose="02010600040101010101" pitchFamily="2" charset="-122"/>
              <a:cs typeface="+mn-cs"/>
            </a:endParaRPr>
          </a:p>
        </p:txBody>
      </p:sp>
      <p:sp>
        <p:nvSpPr>
          <p:cNvPr id="52227" name="Rectangle 5"/>
          <p:cNvSpPr/>
          <p:nvPr/>
        </p:nvSpPr>
        <p:spPr>
          <a:xfrm>
            <a:off x="214313" y="4071938"/>
            <a:ext cx="3500437" cy="1633537"/>
          </a:xfrm>
          <a:prstGeom prst="rect">
            <a:avLst/>
          </a:prstGeom>
          <a:noFill/>
          <a:ln w="9525" cap="flat" cmpd="sng">
            <a:solidFill>
              <a:schemeClr val="tx1"/>
            </a:solidFill>
            <a:prstDash val="solid"/>
            <a:miter/>
            <a:headEnd type="none" w="med" len="med"/>
            <a:tailEnd type="none" w="med" len="med"/>
          </a:ln>
        </p:spPr>
        <p:txBody>
          <a:bodyPr/>
          <a:p>
            <a:pPr marL="342900" lvl="0" indent="-342900" eaLnBrk="1" hangingPunct="1">
              <a:buClr>
                <a:srgbClr val="FFFF00"/>
              </a:buClr>
              <a:buSzPct val="75000"/>
              <a:buFont typeface="Wingdings" panose="05000000000000000000" pitchFamily="2" charset="2"/>
            </a:pPr>
            <a:r>
              <a:rPr lang="en-US" altLang="zh-CN" sz="2400" b="1">
                <a:solidFill>
                  <a:srgbClr val="000000"/>
                </a:solidFill>
                <a:latin typeface="华文中宋" panose="02010600040101010101" pitchFamily="2" charset="-122"/>
                <a:ea typeface="华文中宋" panose="02010600040101010101" pitchFamily="2" charset="-122"/>
              </a:rPr>
              <a:t>▼</a:t>
            </a:r>
            <a:r>
              <a:rPr lang="zh-CN" altLang="en-US" sz="2400" b="1" dirty="0">
                <a:solidFill>
                  <a:srgbClr val="000000"/>
                </a:solidFill>
                <a:latin typeface="华文中宋" panose="02010600040101010101" pitchFamily="2" charset="-122"/>
                <a:ea typeface="华文中宋" panose="02010600040101010101" pitchFamily="2" charset="-122"/>
              </a:rPr>
              <a:t>边境不宁</a:t>
            </a:r>
            <a:endParaRPr lang="zh-CN" altLang="en-US" sz="2400" b="1" dirty="0">
              <a:solidFill>
                <a:srgbClr val="000000"/>
              </a:solidFill>
              <a:latin typeface="华文中宋" panose="02010600040101010101" pitchFamily="2" charset="-122"/>
              <a:ea typeface="华文中宋" panose="02010600040101010101" pitchFamily="2" charset="-122"/>
            </a:endParaRPr>
          </a:p>
          <a:p>
            <a:pPr marL="342900" lvl="0" indent="-342900" eaLnBrk="1" hangingPunct="1">
              <a:buClr>
                <a:srgbClr val="FFFF00"/>
              </a:buClr>
              <a:buSzPct val="75000"/>
              <a:buFont typeface="Wingdings" panose="05000000000000000000" pitchFamily="2" charset="2"/>
            </a:pPr>
            <a:r>
              <a:rPr lang="zh-CN" altLang="en-US" sz="2400" b="1" dirty="0">
                <a:solidFill>
                  <a:srgbClr val="000000"/>
                </a:solidFill>
                <a:latin typeface="华文中宋" panose="02010600040101010101" pitchFamily="2" charset="-122"/>
                <a:ea typeface="华文中宋" panose="02010600040101010101" pitchFamily="2" charset="-122"/>
              </a:rPr>
              <a:t>▼王国问题</a:t>
            </a:r>
            <a:endParaRPr lang="zh-CN" altLang="en-US" sz="2400" b="1" dirty="0">
              <a:solidFill>
                <a:srgbClr val="000000"/>
              </a:solidFill>
              <a:latin typeface="华文中宋" panose="02010600040101010101" pitchFamily="2" charset="-122"/>
              <a:ea typeface="华文中宋" panose="02010600040101010101" pitchFamily="2" charset="-122"/>
            </a:endParaRPr>
          </a:p>
          <a:p>
            <a:pPr marL="342900" lvl="0" indent="-342900" eaLnBrk="1" hangingPunct="1">
              <a:buClr>
                <a:srgbClr val="FFFF00"/>
              </a:buClr>
              <a:buSzPct val="75000"/>
              <a:buFont typeface="Wingdings" panose="05000000000000000000" pitchFamily="2" charset="2"/>
            </a:pPr>
            <a:r>
              <a:rPr lang="zh-CN" altLang="en-US" sz="2400" b="1" dirty="0">
                <a:solidFill>
                  <a:srgbClr val="000000"/>
                </a:solidFill>
                <a:latin typeface="华文中宋" panose="02010600040101010101" pitchFamily="2" charset="-122"/>
                <a:ea typeface="华文中宋" panose="02010600040101010101" pitchFamily="2" charset="-122"/>
              </a:rPr>
              <a:t>▼土地兼并</a:t>
            </a:r>
            <a:endParaRPr lang="zh-CN" altLang="en-US" sz="2400" b="1" dirty="0">
              <a:solidFill>
                <a:srgbClr val="000000"/>
              </a:solidFill>
              <a:latin typeface="华文中宋" panose="02010600040101010101" pitchFamily="2" charset="-122"/>
              <a:ea typeface="华文中宋" panose="02010600040101010101" pitchFamily="2" charset="-122"/>
            </a:endParaRPr>
          </a:p>
          <a:p>
            <a:pPr marL="342900" lvl="0" indent="-342900" eaLnBrk="1" hangingPunct="1">
              <a:buClr>
                <a:srgbClr val="FFFF00"/>
              </a:buClr>
              <a:buSzPct val="75000"/>
              <a:buFont typeface="Wingdings" panose="05000000000000000000" pitchFamily="2" charset="2"/>
            </a:pPr>
            <a:r>
              <a:rPr lang="zh-CN" altLang="en-US" sz="2400" b="1" dirty="0">
                <a:solidFill>
                  <a:srgbClr val="000000"/>
                </a:solidFill>
                <a:latin typeface="华文中宋" panose="02010600040101010101" pitchFamily="2" charset="-122"/>
                <a:ea typeface="华文中宋" panose="02010600040101010101" pitchFamily="2" charset="-122"/>
              </a:rPr>
              <a:t>★民族矛盾阶级矛盾</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727046" name="Text Box 6"/>
          <p:cNvSpPr txBox="1"/>
          <p:nvPr/>
        </p:nvSpPr>
        <p:spPr>
          <a:xfrm>
            <a:off x="5210175" y="3476625"/>
            <a:ext cx="2362200" cy="523875"/>
          </a:xfrm>
          <a:prstGeom prst="rect">
            <a:avLst/>
          </a:prstGeom>
          <a:solidFill>
            <a:srgbClr val="800080"/>
          </a:solidFill>
          <a:ln w="9525">
            <a:noFill/>
          </a:ln>
        </p:spPr>
        <p:txBody>
          <a:bodyPr>
            <a:spAutoFit/>
          </a:bodyPr>
          <a:p>
            <a:pPr lvl="0" algn="ctr" eaLnBrk="1" hangingPunct="1">
              <a:spcBef>
                <a:spcPct val="50000"/>
              </a:spcBef>
            </a:pPr>
            <a:r>
              <a:rPr lang="zh-CN" altLang="en-US" sz="2800" b="1" dirty="0">
                <a:solidFill>
                  <a:srgbClr val="FFFF00"/>
                </a:solidFill>
                <a:latin typeface="华文中宋" panose="02010600040101010101" pitchFamily="2" charset="-122"/>
                <a:ea typeface="华文中宋" panose="02010600040101010101" pitchFamily="2" charset="-122"/>
              </a:rPr>
              <a:t>解决之道</a:t>
            </a:r>
            <a:endParaRPr lang="zh-CN" altLang="en-US" sz="2800" b="1" dirty="0">
              <a:solidFill>
                <a:srgbClr val="FFFF00"/>
              </a:solidFill>
              <a:latin typeface="华文中宋" panose="02010600040101010101" pitchFamily="2" charset="-122"/>
              <a:ea typeface="华文中宋" panose="02010600040101010101" pitchFamily="2" charset="-122"/>
            </a:endParaRPr>
          </a:p>
        </p:txBody>
      </p:sp>
      <p:sp>
        <p:nvSpPr>
          <p:cNvPr id="727047" name="Rectangle 7"/>
          <p:cNvSpPr/>
          <p:nvPr/>
        </p:nvSpPr>
        <p:spPr>
          <a:xfrm>
            <a:off x="4214813" y="4071938"/>
            <a:ext cx="4662487" cy="1857375"/>
          </a:xfrm>
          <a:prstGeom prst="rect">
            <a:avLst/>
          </a:prstGeom>
          <a:noFill/>
          <a:ln w="28575" cap="flat" cmpd="sng">
            <a:solidFill>
              <a:srgbClr val="FF3300"/>
            </a:solidFill>
            <a:prstDash val="sysDash"/>
            <a:miter/>
            <a:headEnd type="none" w="med" len="med"/>
            <a:tailEnd type="none" w="med" len="med"/>
          </a:ln>
        </p:spPr>
        <p:txBody>
          <a:bodyPr/>
          <a:p>
            <a:pPr marL="342900" lvl="0" indent="-342900" eaLnBrk="1" hangingPunct="1">
              <a:buClr>
                <a:srgbClr val="FFFF00"/>
              </a:buClr>
              <a:buSzPct val="75000"/>
              <a:buFont typeface="Wingdings" panose="05000000000000000000" pitchFamily="2" charset="2"/>
            </a:pPr>
            <a:r>
              <a:rPr lang="en-US" altLang="zh-CN" sz="2400" b="1">
                <a:solidFill>
                  <a:srgbClr val="010199"/>
                </a:solidFill>
                <a:latin typeface="华文中宋" panose="02010600040101010101" pitchFamily="2" charset="-122"/>
                <a:ea typeface="华文中宋" panose="02010600040101010101" pitchFamily="2" charset="-122"/>
              </a:rPr>
              <a:t>▲</a:t>
            </a:r>
            <a:r>
              <a:rPr lang="zh-CN" altLang="en-US" sz="2400" b="1" dirty="0">
                <a:solidFill>
                  <a:srgbClr val="010199"/>
                </a:solidFill>
                <a:latin typeface="华文中宋" panose="02010600040101010101" pitchFamily="2" charset="-122"/>
                <a:ea typeface="华文中宋" panose="02010600040101010101" pitchFamily="2" charset="-122"/>
              </a:rPr>
              <a:t>加强中央集权</a:t>
            </a:r>
            <a:endParaRPr lang="zh-CN" altLang="en-US" sz="2400" b="1" dirty="0">
              <a:solidFill>
                <a:srgbClr val="010199"/>
              </a:solidFill>
              <a:latin typeface="华文中宋" panose="02010600040101010101" pitchFamily="2" charset="-122"/>
              <a:ea typeface="华文中宋" panose="02010600040101010101" pitchFamily="2" charset="-122"/>
            </a:endParaRPr>
          </a:p>
          <a:p>
            <a:pPr marL="342900" lvl="0" indent="-342900" eaLnBrk="1" hangingPunct="1">
              <a:buClr>
                <a:srgbClr val="FFFF00"/>
              </a:buClr>
              <a:buSzPct val="75000"/>
              <a:buFont typeface="Wingdings" panose="05000000000000000000" pitchFamily="2" charset="2"/>
            </a:pPr>
            <a:r>
              <a:rPr lang="zh-CN" altLang="en-US" sz="2400" b="1" dirty="0">
                <a:solidFill>
                  <a:srgbClr val="010199"/>
                </a:solidFill>
                <a:latin typeface="华文中宋" panose="02010600040101010101" pitchFamily="2" charset="-122"/>
                <a:ea typeface="华文中宋" panose="02010600040101010101" pitchFamily="2" charset="-122"/>
              </a:rPr>
              <a:t>▲加强君权</a:t>
            </a:r>
            <a:endParaRPr lang="zh-CN" altLang="en-US" sz="2400" b="1" dirty="0">
              <a:solidFill>
                <a:srgbClr val="010199"/>
              </a:solidFill>
              <a:latin typeface="华文中宋" panose="02010600040101010101" pitchFamily="2" charset="-122"/>
              <a:ea typeface="华文中宋" panose="02010600040101010101" pitchFamily="2" charset="-122"/>
            </a:endParaRPr>
          </a:p>
          <a:p>
            <a:pPr marL="342900" lvl="0" indent="-342900" eaLnBrk="1" hangingPunct="1">
              <a:buClr>
                <a:srgbClr val="FFFF00"/>
              </a:buClr>
              <a:buSzPct val="75000"/>
              <a:buFont typeface="Wingdings" panose="05000000000000000000" pitchFamily="2" charset="2"/>
            </a:pPr>
            <a:r>
              <a:rPr lang="zh-CN" altLang="en-US" sz="2400" b="1" dirty="0">
                <a:solidFill>
                  <a:srgbClr val="010199"/>
                </a:solidFill>
                <a:latin typeface="华文中宋" panose="02010600040101010101" pitchFamily="2" charset="-122"/>
                <a:ea typeface="华文中宋" panose="02010600040101010101" pitchFamily="2" charset="-122"/>
              </a:rPr>
              <a:t>▲限制土地兼并</a:t>
            </a:r>
            <a:endParaRPr lang="zh-CN" altLang="en-US" sz="2400" b="1" dirty="0">
              <a:solidFill>
                <a:srgbClr val="010199"/>
              </a:solidFill>
              <a:latin typeface="华文中宋" panose="02010600040101010101" pitchFamily="2" charset="-122"/>
              <a:ea typeface="华文中宋" panose="02010600040101010101" pitchFamily="2" charset="-122"/>
            </a:endParaRPr>
          </a:p>
          <a:p>
            <a:pPr marL="342900" lvl="0" indent="-342900" eaLnBrk="1" hangingPunct="1">
              <a:buClr>
                <a:srgbClr val="FFFF00"/>
              </a:buClr>
              <a:buSzPct val="75000"/>
              <a:buFont typeface="Wingdings" panose="05000000000000000000" pitchFamily="2" charset="2"/>
            </a:pPr>
            <a:r>
              <a:rPr lang="zh-CN" altLang="en-US" sz="2400" b="1" dirty="0">
                <a:solidFill>
                  <a:srgbClr val="010199"/>
                </a:solidFill>
                <a:latin typeface="华文中宋" panose="02010600040101010101" pitchFamily="2" charset="-122"/>
                <a:ea typeface="华文中宋" panose="02010600040101010101" pitchFamily="2" charset="-122"/>
              </a:rPr>
              <a:t>▲缓和阶级矛盾，制定规范限制人民</a:t>
            </a:r>
            <a:endParaRPr lang="zh-CN" altLang="en-US" sz="2400" b="1" dirty="0">
              <a:solidFill>
                <a:srgbClr val="010199"/>
              </a:solidFill>
              <a:latin typeface="华文中宋" panose="02010600040101010101" pitchFamily="2" charset="-122"/>
              <a:ea typeface="华文中宋" panose="02010600040101010101" pitchFamily="2" charset="-122"/>
            </a:endParaRPr>
          </a:p>
        </p:txBody>
      </p:sp>
      <p:sp>
        <p:nvSpPr>
          <p:cNvPr id="727051" name="AutoShape 11"/>
          <p:cNvSpPr/>
          <p:nvPr/>
        </p:nvSpPr>
        <p:spPr>
          <a:xfrm>
            <a:off x="3786188" y="4357688"/>
            <a:ext cx="381000" cy="1039812"/>
          </a:xfrm>
          <a:prstGeom prst="rightArrow">
            <a:avLst>
              <a:gd name="adj1" fmla="val 50000"/>
              <a:gd name="adj2" fmla="val 25000"/>
            </a:avLst>
          </a:prstGeom>
          <a:solidFill>
            <a:srgbClr val="FF6600"/>
          </a:solidFill>
          <a:ln w="9525">
            <a:noFill/>
          </a:ln>
        </p:spPr>
        <p:txBody>
          <a:bodyPr anchor="ctr">
            <a:spAutoFit/>
          </a:bodyPr>
          <a:p>
            <a:pPr lvl="0" eaLnBrk="1" hangingPunct="1">
              <a:spcBef>
                <a:spcPct val="50000"/>
              </a:spcBef>
            </a:pPr>
            <a:endParaRPr lang="zh-CN" altLang="en-US" sz="2800" b="1" dirty="0">
              <a:solidFill>
                <a:srgbClr val="FFFFFF"/>
              </a:solidFill>
              <a:latin typeface="华文中宋" panose="02010600040101010101" pitchFamily="2" charset="-122"/>
              <a:ea typeface="华文中宋" panose="02010600040101010101" pitchFamily="2" charset="-122"/>
            </a:endParaRPr>
          </a:p>
        </p:txBody>
      </p:sp>
      <p:sp>
        <p:nvSpPr>
          <p:cNvPr id="727057" name="Text Box 17"/>
          <p:cNvSpPr txBox="1"/>
          <p:nvPr/>
        </p:nvSpPr>
        <p:spPr>
          <a:xfrm>
            <a:off x="1000125" y="6000750"/>
            <a:ext cx="5929313" cy="523875"/>
          </a:xfrm>
          <a:prstGeom prst="rect">
            <a:avLst/>
          </a:prstGeom>
          <a:noFill/>
          <a:ln w="9525">
            <a:noFill/>
          </a:ln>
        </p:spPr>
        <p:txBody>
          <a:bodyPr>
            <a:spAutoFit/>
          </a:bodyPr>
          <a:p>
            <a:pPr lvl="0" eaLnBrk="1" hangingPunct="1">
              <a:spcBef>
                <a:spcPct val="50000"/>
              </a:spcBef>
            </a:pPr>
            <a:r>
              <a:rPr lang="zh-CN" altLang="en-US" sz="2800" b="1" dirty="0">
                <a:solidFill>
                  <a:srgbClr val="000000"/>
                </a:solidFill>
                <a:latin typeface="微软雅黑" panose="020B0503020204020204" pitchFamily="34" charset="-122"/>
                <a:ea typeface="微软雅黑" panose="020B0503020204020204" pitchFamily="34" charset="-122"/>
              </a:rPr>
              <a:t>从“无为”到“有为”</a:t>
            </a:r>
            <a:endParaRPr lang="zh-CN" altLang="en-US" sz="2800" b="1" dirty="0">
              <a:solidFill>
                <a:srgbClr val="000000"/>
              </a:solidFill>
              <a:latin typeface="微软雅黑" panose="020B0503020204020204" pitchFamily="34" charset="-122"/>
              <a:ea typeface="微软雅黑" panose="020B0503020204020204" pitchFamily="34" charset="-122"/>
            </a:endParaRPr>
          </a:p>
        </p:txBody>
      </p:sp>
      <p:sp>
        <p:nvSpPr>
          <p:cNvPr id="11" name="AutoShape 11"/>
          <p:cNvSpPr/>
          <p:nvPr/>
        </p:nvSpPr>
        <p:spPr>
          <a:xfrm>
            <a:off x="428625" y="5818188"/>
            <a:ext cx="500063" cy="1039812"/>
          </a:xfrm>
          <a:prstGeom prst="rightArrow">
            <a:avLst>
              <a:gd name="adj1" fmla="val 50000"/>
              <a:gd name="adj2" fmla="val 24986"/>
            </a:avLst>
          </a:prstGeom>
          <a:solidFill>
            <a:srgbClr val="FF6600"/>
          </a:solidFill>
          <a:ln w="9525">
            <a:noFill/>
          </a:ln>
        </p:spPr>
        <p:txBody>
          <a:bodyPr anchor="ctr">
            <a:spAutoFit/>
          </a:bodyPr>
          <a:p>
            <a:pPr lvl="0" eaLnBrk="1" hangingPunct="1">
              <a:spcBef>
                <a:spcPct val="50000"/>
              </a:spcBef>
            </a:pPr>
            <a:endParaRPr lang="zh-CN" altLang="en-US" sz="2800" b="1" dirty="0">
              <a:solidFill>
                <a:srgbClr val="FFFFFF"/>
              </a:solidFill>
              <a:latin typeface="华文中宋" panose="02010600040101010101" pitchFamily="2" charset="-122"/>
              <a:ea typeface="华文中宋" panose="02010600040101010101" pitchFamily="2" charset="-122"/>
            </a:endParaRPr>
          </a:p>
        </p:txBody>
      </p:sp>
      <p:sp>
        <p:nvSpPr>
          <p:cNvPr id="52233" name="Text Box 7"/>
          <p:cNvSpPr txBox="1"/>
          <p:nvPr/>
        </p:nvSpPr>
        <p:spPr>
          <a:xfrm>
            <a:off x="357188" y="817563"/>
            <a:ext cx="8643937" cy="965200"/>
          </a:xfrm>
          <a:prstGeom prst="rect">
            <a:avLst/>
          </a:prstGeom>
          <a:noFill/>
          <a:ln w="19050">
            <a:noFill/>
          </a:ln>
        </p:spPr>
        <p:txBody>
          <a:bodyPr>
            <a:spAutoFit/>
          </a:bodyPr>
          <a:p>
            <a:pPr lvl="0" eaLnBrk="1" hangingPunct="1">
              <a:spcBef>
                <a:spcPct val="50000"/>
              </a:spcBef>
            </a:pPr>
            <a:r>
              <a:rPr lang="zh-CN" altLang="en-US" sz="2800" b="1" dirty="0">
                <a:solidFill>
                  <a:srgbClr val="000000"/>
                </a:solidFill>
                <a:latin typeface="华文中宋" panose="02010600040101010101" pitchFamily="2" charset="-122"/>
                <a:ea typeface="华文中宋" panose="02010600040101010101" pitchFamily="2" charset="-122"/>
              </a:rPr>
              <a:t>董仲舒的思想主张是在什么背景下提出来的？他提出了哪些主张？这些主张各有何目的？</a:t>
            </a:r>
            <a:endParaRPr lang="zh-CN" altLang="en-US" sz="2800" b="1" dirty="0">
              <a:solidFill>
                <a:srgbClr val="000000"/>
              </a:solidFill>
              <a:latin typeface="华文中宋" panose="02010600040101010101" pitchFamily="2" charset="-122"/>
              <a:ea typeface="华文中宋" panose="02010600040101010101" pitchFamily="2" charset="-122"/>
            </a:endParaRPr>
          </a:p>
        </p:txBody>
      </p:sp>
      <p:sp>
        <p:nvSpPr>
          <p:cNvPr id="52234" name="TextBox 13"/>
          <p:cNvSpPr txBox="1"/>
          <p:nvPr/>
        </p:nvSpPr>
        <p:spPr>
          <a:xfrm>
            <a:off x="285750" y="285750"/>
            <a:ext cx="7072313" cy="584200"/>
          </a:xfrm>
          <a:prstGeom prst="rect">
            <a:avLst/>
          </a:prstGeom>
          <a:noFill/>
          <a:ln w="9525">
            <a:noFill/>
          </a:ln>
        </p:spPr>
        <p:txBody>
          <a:bodyPr>
            <a:spAutoFit/>
          </a:bodyPr>
          <a:p>
            <a:pPr lvl="0" eaLnBrk="1" hangingPunct="1"/>
            <a:r>
              <a:rPr lang="zh-CN" altLang="en-US" sz="3200" b="1" dirty="0">
                <a:latin typeface="微软雅黑" panose="020B0503020204020204" pitchFamily="34" charset="-122"/>
                <a:ea typeface="微软雅黑" panose="020B0503020204020204" pitchFamily="34" charset="-122"/>
              </a:rPr>
              <a:t>二、汉代儒学成为正统思想</a:t>
            </a:r>
            <a:endParaRPr lang="zh-CN" altLang="en-US" sz="3200" b="1" dirty="0">
              <a:latin typeface="微软雅黑" panose="020B0503020204020204" pitchFamily="34" charset="-122"/>
              <a:ea typeface="微软雅黑" panose="020B0503020204020204" pitchFamily="34" charset="-122"/>
            </a:endParaRPr>
          </a:p>
        </p:txBody>
      </p:sp>
      <p:sp>
        <p:nvSpPr>
          <p:cNvPr id="12" name="Rectangle 4"/>
          <p:cNvSpPr/>
          <p:nvPr/>
        </p:nvSpPr>
        <p:spPr>
          <a:xfrm>
            <a:off x="285750" y="1787525"/>
            <a:ext cx="8501063" cy="1570038"/>
          </a:xfrm>
          <a:prstGeom prst="rect">
            <a:avLst/>
          </a:prstGeom>
          <a:noFill/>
          <a:ln w="9525">
            <a:noFill/>
          </a:ln>
        </p:spPr>
        <p:txBody>
          <a:bodyPr>
            <a:spAutoFit/>
          </a:bodyPr>
          <a:p>
            <a:pPr lvl="0" eaLnBrk="1" hangingPunct="1"/>
            <a:r>
              <a:rPr lang="en-US" altLang="zh-CN" sz="2400" b="1">
                <a:latin typeface="楷体" panose="02010609060101010101" pitchFamily="49" charset="-122"/>
                <a:ea typeface="楷体" panose="02010609060101010101" pitchFamily="49" charset="-122"/>
              </a:rPr>
              <a:t>     </a:t>
            </a:r>
            <a:r>
              <a:rPr lang="zh-CN" altLang="en-US" sz="2400" b="1" dirty="0">
                <a:latin typeface="楷体" panose="02010609060101010101" pitchFamily="49" charset="-122"/>
                <a:ea typeface="楷体" panose="02010609060101010101" pitchFamily="49" charset="-122"/>
              </a:rPr>
              <a:t>汉武帝即位时，西汉国库中积蓄了大量的粮食和钱财，国家势力相当雄厚，有条件加强中央集权。同时，国家也存在土地兼并、商贾膨胀、王国问题、边境不宁等问题。            　　　　        </a:t>
            </a:r>
            <a:endParaRPr lang="zh-CN" altLang="en-US" sz="2400" b="1" dirty="0">
              <a:latin typeface="楷体" panose="02010609060101010101" pitchFamily="49" charset="-122"/>
              <a:ea typeface="楷体" panose="02010609060101010101" pitchFamily="49" charset="-122"/>
            </a:endParaRPr>
          </a:p>
          <a:p>
            <a:pPr lvl="0" eaLnBrk="1" hangingPunct="1"/>
            <a:r>
              <a:rPr lang="zh-CN" altLang="en-US" sz="2400" b="1" dirty="0">
                <a:latin typeface="楷体" panose="02010609060101010101" pitchFamily="49" charset="-122"/>
                <a:ea typeface="楷体" panose="02010609060101010101" pitchFamily="49" charset="-122"/>
              </a:rPr>
              <a:t>                                    </a:t>
            </a:r>
            <a:r>
              <a:rPr lang="en-US" altLang="zh-CN"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中国古代史</a:t>
            </a:r>
            <a:r>
              <a:rPr lang="en-US" altLang="zh-CN" sz="2400" b="1">
                <a:latin typeface="楷体" panose="02010609060101010101" pitchFamily="49" charset="-122"/>
                <a:ea typeface="楷体" panose="02010609060101010101" pitchFamily="49" charset="-122"/>
              </a:rPr>
              <a:t>》</a:t>
            </a:r>
            <a:endParaRPr lang="en-US" altLang="zh-CN" sz="2400" b="1">
              <a:latin typeface="楷体" panose="02010609060101010101" pitchFamily="49" charset="-122"/>
              <a:ea typeface="楷体" panose="02010609060101010101" pitchFamily="49" charset="-122"/>
            </a:endParaRPr>
          </a:p>
        </p:txBody>
      </p:sp>
      <p:cxnSp>
        <p:nvCxnSpPr>
          <p:cNvPr id="14" name="直接连接符 13"/>
          <p:cNvCxnSpPr/>
          <p:nvPr/>
        </p:nvCxnSpPr>
        <p:spPr>
          <a:xfrm>
            <a:off x="4929188" y="2214563"/>
            <a:ext cx="3357562" cy="1587"/>
          </a:xfrm>
          <a:prstGeom prst="line">
            <a:avLst/>
          </a:prstGeom>
          <a:ln w="28575" cap="flat" cmpd="sng">
            <a:solidFill>
              <a:schemeClr val="tx1"/>
            </a:solidFill>
            <a:prstDash val="solid"/>
            <a:headEnd type="none" w="med" len="med"/>
            <a:tailEnd type="none" w="med" len="med"/>
          </a:ln>
        </p:spPr>
      </p:cxnSp>
      <p:cxnSp>
        <p:nvCxnSpPr>
          <p:cNvPr id="15" name="直接连接符 14"/>
          <p:cNvCxnSpPr/>
          <p:nvPr/>
        </p:nvCxnSpPr>
        <p:spPr>
          <a:xfrm>
            <a:off x="357188" y="3000375"/>
            <a:ext cx="6072187" cy="1588"/>
          </a:xfrm>
          <a:prstGeom prst="line">
            <a:avLst/>
          </a:prstGeom>
          <a:ln w="28575" cap="flat" cmpd="sng">
            <a:solidFill>
              <a:schemeClr val="tx1"/>
            </a:solidFill>
            <a:prstDash val="solid"/>
            <a:headEnd type="none" w="med" len="med"/>
            <a:tailEnd type="none" w="med" len="med"/>
          </a:ln>
        </p:spPr>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amond(in)">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linds(horizont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27044"/>
                                        </p:tgtEl>
                                        <p:attrNameLst>
                                          <p:attrName>style.visibility</p:attrName>
                                        </p:attrNameLst>
                                      </p:cBhvr>
                                      <p:to>
                                        <p:strVal val="visible"/>
                                      </p:to>
                                    </p:set>
                                    <p:animEffect transition="in" filter="blinds(horizontal)">
                                      <p:cBhvr>
                                        <p:cTn id="22" dur="500"/>
                                        <p:tgtEl>
                                          <p:spTgt spid="727044"/>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52227"/>
                                        </p:tgtEl>
                                        <p:attrNameLst>
                                          <p:attrName>style.visibility</p:attrName>
                                        </p:attrNameLst>
                                      </p:cBhvr>
                                      <p:to>
                                        <p:strVal val="visible"/>
                                      </p:to>
                                    </p:set>
                                    <p:animEffect transition="in" filter="blinds(horizontal)">
                                      <p:cBhvr>
                                        <p:cTn id="25" dur="500"/>
                                        <p:tgtEl>
                                          <p:spTgt spid="52227"/>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27046"/>
                                        </p:tgtEl>
                                        <p:attrNameLst>
                                          <p:attrName>style.visibility</p:attrName>
                                        </p:attrNameLst>
                                      </p:cBhvr>
                                      <p:to>
                                        <p:strVal val="visible"/>
                                      </p:to>
                                    </p:set>
                                    <p:anim calcmode="lin" valueType="num">
                                      <p:cBhvr additive="base">
                                        <p:cTn id="30" dur="500" fill="hold"/>
                                        <p:tgtEl>
                                          <p:spTgt spid="727046"/>
                                        </p:tgtEl>
                                        <p:attrNameLst>
                                          <p:attrName>ppt_x</p:attrName>
                                        </p:attrNameLst>
                                      </p:cBhvr>
                                      <p:tavLst>
                                        <p:tav tm="0">
                                          <p:val>
                                            <p:strVal val="#ppt_x"/>
                                          </p:val>
                                        </p:tav>
                                        <p:tav tm="100000">
                                          <p:val>
                                            <p:strVal val="#ppt_x"/>
                                          </p:val>
                                        </p:tav>
                                      </p:tavLst>
                                    </p:anim>
                                    <p:anim calcmode="lin" valueType="num">
                                      <p:cBhvr additive="base">
                                        <p:cTn id="31" dur="500" fill="hold"/>
                                        <p:tgtEl>
                                          <p:spTgt spid="727046"/>
                                        </p:tgtEl>
                                        <p:attrNameLst>
                                          <p:attrName>ppt_y</p:attrName>
                                        </p:attrNameLst>
                                      </p:cBhvr>
                                      <p:tavLst>
                                        <p:tav tm="0">
                                          <p:val>
                                            <p:strVal val="1+#ppt_h/2"/>
                                          </p:val>
                                        </p:tav>
                                        <p:tav tm="100000">
                                          <p:val>
                                            <p:strVal val="#ppt_y"/>
                                          </p:val>
                                        </p:tav>
                                      </p:tavLst>
                                    </p:anim>
                                  </p:childTnLst>
                                </p:cTn>
                              </p:par>
                              <p:par>
                                <p:cTn id="32" presetID="22" presetClass="entr" presetSubtype="8" fill="hold" grpId="0" nodeType="withEffect">
                                  <p:stCondLst>
                                    <p:cond delay="0"/>
                                  </p:stCondLst>
                                  <p:childTnLst>
                                    <p:set>
                                      <p:cBhvr>
                                        <p:cTn id="33" dur="1" fill="hold">
                                          <p:stCondLst>
                                            <p:cond delay="0"/>
                                          </p:stCondLst>
                                        </p:cTn>
                                        <p:tgtEl>
                                          <p:spTgt spid="727047"/>
                                        </p:tgtEl>
                                        <p:attrNameLst>
                                          <p:attrName>style.visibility</p:attrName>
                                        </p:attrNameLst>
                                      </p:cBhvr>
                                      <p:to>
                                        <p:strVal val="visible"/>
                                      </p:to>
                                    </p:set>
                                    <p:animEffect transition="in" filter="wipe(left)">
                                      <p:cBhvr>
                                        <p:cTn id="34" dur="500"/>
                                        <p:tgtEl>
                                          <p:spTgt spid="727047"/>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727051"/>
                                        </p:tgtEl>
                                        <p:attrNameLst>
                                          <p:attrName>style.visibility</p:attrName>
                                        </p:attrNameLst>
                                      </p:cBhvr>
                                      <p:to>
                                        <p:strVal val="visible"/>
                                      </p:to>
                                    </p:set>
                                    <p:animEffect transition="in" filter="wipe(left)">
                                      <p:cBhvr>
                                        <p:cTn id="37" dur="500"/>
                                        <p:tgtEl>
                                          <p:spTgt spid="727051"/>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linds(horizontal)">
                                      <p:cBhvr>
                                        <p:cTn id="42" dur="500"/>
                                        <p:tgtEl>
                                          <p:spTgt spid="11"/>
                                        </p:tgtEl>
                                      </p:cBhvr>
                                    </p:animEffect>
                                  </p:childTnLst>
                                </p:cTn>
                              </p:par>
                              <p:par>
                                <p:cTn id="43" presetID="3" presetClass="entr" presetSubtype="10" fill="hold" grpId="0" nodeType="withEffect">
                                  <p:stCondLst>
                                    <p:cond delay="0"/>
                                  </p:stCondLst>
                                  <p:childTnLst>
                                    <p:set>
                                      <p:cBhvr>
                                        <p:cTn id="44" dur="1" fill="hold">
                                          <p:stCondLst>
                                            <p:cond delay="0"/>
                                          </p:stCondLst>
                                        </p:cTn>
                                        <p:tgtEl>
                                          <p:spTgt spid="727057"/>
                                        </p:tgtEl>
                                        <p:attrNameLst>
                                          <p:attrName>style.visibility</p:attrName>
                                        </p:attrNameLst>
                                      </p:cBhvr>
                                      <p:to>
                                        <p:strVal val="visible"/>
                                      </p:to>
                                    </p:set>
                                    <p:animEffect transition="in" filter="blinds(horizontal)">
                                      <p:cBhvr>
                                        <p:cTn id="45" dur="500"/>
                                        <p:tgtEl>
                                          <p:spTgt spid="7270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44" grpId="0" animBg="1"/>
      <p:bldP spid="52227" grpId="0" animBg="1"/>
      <p:bldP spid="727046" grpId="0" animBg="1"/>
      <p:bldP spid="727047" grpId="0" animBg="1"/>
      <p:bldP spid="727051" grpId="0" animBg="1"/>
      <p:bldP spid="727057" grpId="0"/>
      <p:bldP spid="11" grpId="0" animBg="1"/>
      <p:bldP spid="1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3250" name="Picture 3" descr="b9d8b70143b594151c958376"/>
          <p:cNvPicPr>
            <a:picLocks noChangeAspect="1"/>
          </p:cNvPicPr>
          <p:nvPr/>
        </p:nvPicPr>
        <p:blipFill>
          <a:blip r:embed="rId1"/>
          <a:stretch>
            <a:fillRect/>
          </a:stretch>
        </p:blipFill>
        <p:spPr>
          <a:xfrm>
            <a:off x="0" y="1571625"/>
            <a:ext cx="2413000" cy="2808288"/>
          </a:xfrm>
          <a:prstGeom prst="rect">
            <a:avLst/>
          </a:prstGeom>
          <a:noFill/>
          <a:ln w="9525">
            <a:noFill/>
          </a:ln>
        </p:spPr>
      </p:pic>
      <p:sp>
        <p:nvSpPr>
          <p:cNvPr id="53251" name="Text Box 4"/>
          <p:cNvSpPr txBox="1"/>
          <p:nvPr/>
        </p:nvSpPr>
        <p:spPr>
          <a:xfrm>
            <a:off x="357188" y="785813"/>
            <a:ext cx="6553200" cy="584200"/>
          </a:xfrm>
          <a:prstGeom prst="rect">
            <a:avLst/>
          </a:prstGeom>
          <a:noFill/>
          <a:ln w="9525">
            <a:noFill/>
          </a:ln>
        </p:spPr>
        <p:txBody>
          <a:bodyPr>
            <a:spAutoFit/>
          </a:bodyPr>
          <a:p>
            <a:pPr lvl="0" eaLnBrk="1" hangingPunct="1">
              <a:spcBef>
                <a:spcPct val="50000"/>
              </a:spcBef>
            </a:pPr>
            <a:r>
              <a:rPr lang="zh-CN" altLang="en-US" sz="3200" b="1" dirty="0">
                <a:solidFill>
                  <a:srgbClr val="FF3300"/>
                </a:solidFill>
                <a:latin typeface="微软雅黑" panose="020B0503020204020204" pitchFamily="34" charset="-122"/>
                <a:ea typeface="微软雅黑" panose="020B0503020204020204" pitchFamily="34" charset="-122"/>
              </a:rPr>
              <a:t>知识链接：汉武帝 “有为”的表现</a:t>
            </a:r>
            <a:endParaRPr lang="zh-CN" altLang="en-US" sz="3200" b="1" dirty="0">
              <a:solidFill>
                <a:srgbClr val="FF3300"/>
              </a:solidFill>
              <a:latin typeface="微软雅黑" panose="020B0503020204020204" pitchFamily="34" charset="-122"/>
              <a:ea typeface="微软雅黑" panose="020B0503020204020204" pitchFamily="34" charset="-122"/>
            </a:endParaRPr>
          </a:p>
        </p:txBody>
      </p:sp>
      <p:sp>
        <p:nvSpPr>
          <p:cNvPr id="737285" name="Rectangle 5"/>
          <p:cNvSpPr/>
          <p:nvPr/>
        </p:nvSpPr>
        <p:spPr>
          <a:xfrm>
            <a:off x="2643188" y="1643063"/>
            <a:ext cx="6148387" cy="2246312"/>
          </a:xfrm>
          <a:prstGeom prst="rect">
            <a:avLst/>
          </a:prstGeom>
          <a:noFill/>
          <a:ln w="38100">
            <a:noFill/>
          </a:ln>
        </p:spPr>
        <p:txBody>
          <a:bodyPr>
            <a:spAutoFit/>
          </a:bodyPr>
          <a:p>
            <a:pPr lvl="0" eaLnBrk="1" hangingPunct="1"/>
            <a:r>
              <a:rPr lang="en-US" altLang="zh-CN" sz="2800" b="1">
                <a:solidFill>
                  <a:srgbClr val="000000"/>
                </a:solidFill>
                <a:latin typeface="华文中宋" panose="02010600040101010101" pitchFamily="2" charset="-122"/>
                <a:ea typeface="华文中宋" panose="02010600040101010101" pitchFamily="2" charset="-122"/>
              </a:rPr>
              <a:t>         (1)</a:t>
            </a:r>
            <a:r>
              <a:rPr lang="zh-CN" altLang="en-US" sz="2800" b="1" dirty="0">
                <a:solidFill>
                  <a:srgbClr val="000000"/>
                </a:solidFill>
                <a:latin typeface="华文中宋" panose="02010600040101010101" pitchFamily="2" charset="-122"/>
                <a:ea typeface="华文中宋" panose="02010600040101010101" pitchFamily="2" charset="-122"/>
              </a:rPr>
              <a:t>加强中央集权：颁布推恩令，实行刺史制度</a:t>
            </a:r>
            <a:endParaRPr lang="en-US" altLang="zh-CN" sz="2800" b="1">
              <a:solidFill>
                <a:srgbClr val="000000"/>
              </a:solidFill>
              <a:latin typeface="华文中宋" panose="02010600040101010101" pitchFamily="2" charset="-122"/>
              <a:ea typeface="华文中宋" panose="02010600040101010101" pitchFamily="2" charset="-122"/>
            </a:endParaRPr>
          </a:p>
          <a:p>
            <a:pPr lvl="0" eaLnBrk="1" hangingPunct="1"/>
            <a:r>
              <a:rPr lang="en-US" altLang="zh-CN" sz="2800" b="1">
                <a:solidFill>
                  <a:srgbClr val="000000"/>
                </a:solidFill>
                <a:latin typeface="华文中宋" panose="02010600040101010101" pitchFamily="2" charset="-122"/>
                <a:ea typeface="华文中宋" panose="02010600040101010101" pitchFamily="2" charset="-122"/>
              </a:rPr>
              <a:t>(2)</a:t>
            </a:r>
            <a:r>
              <a:rPr lang="zh-CN" altLang="en-US" sz="2800" b="1" dirty="0">
                <a:solidFill>
                  <a:srgbClr val="000000"/>
                </a:solidFill>
                <a:latin typeface="华文中宋" panose="02010600040101010101" pitchFamily="2" charset="-122"/>
                <a:ea typeface="华文中宋" panose="02010600040101010101" pitchFamily="2" charset="-122"/>
              </a:rPr>
              <a:t>加强皇权：用身边做侍从、秘书工作的人任尚书令、侍中，参与军国大事，以削弱相权</a:t>
            </a:r>
            <a:r>
              <a:rPr lang="en-US" altLang="zh-CN" sz="2800" b="1">
                <a:solidFill>
                  <a:srgbClr val="000000"/>
                </a:solidFill>
                <a:latin typeface="华文中宋" panose="02010600040101010101" pitchFamily="2" charset="-122"/>
                <a:ea typeface="华文中宋" panose="02010600040101010101" pitchFamily="2" charset="-122"/>
              </a:rPr>
              <a:t>(</a:t>
            </a:r>
            <a:r>
              <a:rPr lang="zh-CN" altLang="en-US" sz="2800" b="1" dirty="0">
                <a:solidFill>
                  <a:srgbClr val="000000"/>
                </a:solidFill>
                <a:latin typeface="华文中宋" panose="02010600040101010101" pitchFamily="2" charset="-122"/>
                <a:ea typeface="华文中宋" panose="02010600040101010101" pitchFamily="2" charset="-122"/>
              </a:rPr>
              <a:t>内外朝制度</a:t>
            </a:r>
            <a:r>
              <a:rPr lang="en-US" altLang="zh-CN" sz="2800" b="1">
                <a:solidFill>
                  <a:srgbClr val="000000"/>
                </a:solidFill>
                <a:latin typeface="华文中宋" panose="02010600040101010101" pitchFamily="2" charset="-122"/>
                <a:ea typeface="华文中宋" panose="02010600040101010101" pitchFamily="2" charset="-122"/>
              </a:rPr>
              <a:t>)</a:t>
            </a:r>
            <a:r>
              <a:rPr lang="zh-CN" altLang="en-US" sz="2800" b="1" dirty="0">
                <a:solidFill>
                  <a:srgbClr val="000000"/>
                </a:solidFill>
                <a:latin typeface="华文中宋" panose="02010600040101010101" pitchFamily="2" charset="-122"/>
                <a:ea typeface="华文中宋" panose="02010600040101010101" pitchFamily="2" charset="-122"/>
              </a:rPr>
              <a:t>；</a:t>
            </a:r>
            <a:endParaRPr lang="zh-CN" altLang="en-US" sz="2800" b="1" dirty="0">
              <a:solidFill>
                <a:srgbClr val="000000"/>
              </a:solidFill>
              <a:latin typeface="华文中宋" panose="02010600040101010101" pitchFamily="2" charset="-122"/>
              <a:ea typeface="华文中宋" panose="02010600040101010101" pitchFamily="2" charset="-122"/>
            </a:endParaRPr>
          </a:p>
        </p:txBody>
      </p:sp>
      <p:sp>
        <p:nvSpPr>
          <p:cNvPr id="737288" name="Rectangle 8"/>
          <p:cNvSpPr/>
          <p:nvPr/>
        </p:nvSpPr>
        <p:spPr>
          <a:xfrm>
            <a:off x="285750" y="3857625"/>
            <a:ext cx="8429625" cy="954088"/>
          </a:xfrm>
          <a:prstGeom prst="rect">
            <a:avLst/>
          </a:prstGeom>
          <a:noFill/>
          <a:ln w="9525">
            <a:noFill/>
          </a:ln>
        </p:spPr>
        <p:txBody>
          <a:bodyPr>
            <a:spAutoFit/>
          </a:bodyPr>
          <a:p>
            <a:pPr lvl="0" eaLnBrk="1" hangingPunct="1"/>
            <a:r>
              <a:rPr lang="zh-CN" altLang="en-US" sz="2800" b="1" dirty="0">
                <a:solidFill>
                  <a:srgbClr val="000000"/>
                </a:solidFill>
                <a:latin typeface="华文中宋" panose="02010600040101010101" pitchFamily="2" charset="-122"/>
                <a:ea typeface="华文中宋" panose="02010600040101010101" pitchFamily="2" charset="-122"/>
              </a:rPr>
              <a:t>                             抑制富商大贾的势力</a:t>
            </a:r>
            <a:r>
              <a:rPr lang="en-US" altLang="zh-CN" sz="2800" b="1">
                <a:solidFill>
                  <a:srgbClr val="000000"/>
                </a:solidFill>
                <a:latin typeface="华文中宋" panose="02010600040101010101" pitchFamily="2" charset="-122"/>
                <a:ea typeface="华文中宋" panose="02010600040101010101" pitchFamily="2" charset="-122"/>
              </a:rPr>
              <a:t>(</a:t>
            </a:r>
            <a:r>
              <a:rPr lang="en-US" altLang="en-US" sz="2800" b="1" dirty="0" err="1">
                <a:solidFill>
                  <a:srgbClr val="000000"/>
                </a:solidFill>
                <a:latin typeface="华文中宋" panose="02010600040101010101" pitchFamily="2" charset="-122"/>
                <a:ea typeface="华文中宋" panose="02010600040101010101" pitchFamily="2" charset="-122"/>
              </a:rPr>
              <a:t>征重税</a:t>
            </a:r>
            <a:r>
              <a:rPr lang="en-US" altLang="zh-CN" sz="2800" b="1">
                <a:solidFill>
                  <a:srgbClr val="000000"/>
                </a:solidFill>
                <a:latin typeface="华文中宋" panose="02010600040101010101" pitchFamily="2" charset="-122"/>
                <a:ea typeface="华文中宋" panose="02010600040101010101" pitchFamily="2" charset="-122"/>
              </a:rPr>
              <a:t>)</a:t>
            </a:r>
            <a:r>
              <a:rPr lang="zh-CN" altLang="en-US" sz="2800" b="1" dirty="0">
                <a:solidFill>
                  <a:srgbClr val="000000"/>
                </a:solidFill>
                <a:latin typeface="华文中宋" panose="02010600040101010101" pitchFamily="2" charset="-122"/>
                <a:ea typeface="华文中宋" panose="02010600040101010101" pitchFamily="2" charset="-122"/>
              </a:rPr>
              <a:t>。实行货币官铸、盐铁专卖、物价管理、重农抑商。</a:t>
            </a:r>
            <a:endParaRPr lang="zh-CN" altLang="en-US" sz="2800" b="1" dirty="0">
              <a:solidFill>
                <a:srgbClr val="000000"/>
              </a:solidFill>
              <a:latin typeface="华文中宋" panose="02010600040101010101" pitchFamily="2" charset="-122"/>
              <a:ea typeface="华文中宋" panose="02010600040101010101" pitchFamily="2" charset="-122"/>
            </a:endParaRPr>
          </a:p>
        </p:txBody>
      </p:sp>
      <p:sp>
        <p:nvSpPr>
          <p:cNvPr id="53254" name="矩形 5"/>
          <p:cNvSpPr/>
          <p:nvPr/>
        </p:nvSpPr>
        <p:spPr>
          <a:xfrm>
            <a:off x="2643188" y="1643063"/>
            <a:ext cx="1262062" cy="523875"/>
          </a:xfrm>
          <a:prstGeom prst="rect">
            <a:avLst/>
          </a:prstGeom>
          <a:noFill/>
          <a:ln w="9525">
            <a:noFill/>
          </a:ln>
        </p:spPr>
        <p:txBody>
          <a:bodyPr wrap="none">
            <a:spAutoFit/>
          </a:bodyPr>
          <a:p>
            <a:pPr lvl="0" eaLnBrk="1" hangingPunct="1"/>
            <a:r>
              <a:rPr lang="zh-CN" altLang="en-US" sz="2800" b="1" dirty="0">
                <a:solidFill>
                  <a:srgbClr val="000000"/>
                </a:solidFill>
                <a:latin typeface="华文中宋" panose="02010600040101010101" pitchFamily="2" charset="-122"/>
                <a:ea typeface="华文中宋" panose="02010600040101010101" pitchFamily="2" charset="-122"/>
              </a:rPr>
              <a:t>政治：</a:t>
            </a:r>
            <a:endParaRPr lang="zh-CN" altLang="en-US" sz="2800" dirty="0">
              <a:solidFill>
                <a:srgbClr val="000000"/>
              </a:solidFill>
              <a:latin typeface="华文中宋" panose="02010600040101010101" pitchFamily="2" charset="-122"/>
              <a:ea typeface="华文中宋" panose="02010600040101010101" pitchFamily="2" charset="-122"/>
            </a:endParaRPr>
          </a:p>
        </p:txBody>
      </p:sp>
      <p:sp>
        <p:nvSpPr>
          <p:cNvPr id="53255" name="矩形 6"/>
          <p:cNvSpPr/>
          <p:nvPr/>
        </p:nvSpPr>
        <p:spPr>
          <a:xfrm>
            <a:off x="2643188" y="3857625"/>
            <a:ext cx="1262062" cy="523875"/>
          </a:xfrm>
          <a:prstGeom prst="rect">
            <a:avLst/>
          </a:prstGeom>
          <a:noFill/>
          <a:ln w="9525">
            <a:noFill/>
          </a:ln>
        </p:spPr>
        <p:txBody>
          <a:bodyPr wrap="none">
            <a:spAutoFit/>
          </a:bodyPr>
          <a:p>
            <a:pPr lvl="0" eaLnBrk="1" hangingPunct="1"/>
            <a:r>
              <a:rPr lang="zh-CN" altLang="en-US" sz="2800" b="1" dirty="0">
                <a:solidFill>
                  <a:srgbClr val="000000"/>
                </a:solidFill>
                <a:latin typeface="华文中宋" panose="02010600040101010101" pitchFamily="2" charset="-122"/>
                <a:ea typeface="华文中宋" panose="02010600040101010101" pitchFamily="2" charset="-122"/>
              </a:rPr>
              <a:t>经济：</a:t>
            </a:r>
            <a:endParaRPr lang="zh-CN" altLang="en-US" sz="2800" dirty="0">
              <a:solidFill>
                <a:srgbClr val="000000"/>
              </a:solidFill>
              <a:latin typeface="华文中宋" panose="02010600040101010101" pitchFamily="2" charset="-122"/>
              <a:ea typeface="华文中宋" panose="02010600040101010101" pitchFamily="2" charset="-122"/>
            </a:endParaRPr>
          </a:p>
        </p:txBody>
      </p:sp>
      <p:sp>
        <p:nvSpPr>
          <p:cNvPr id="8" name="Rectangle 8"/>
          <p:cNvSpPr/>
          <p:nvPr/>
        </p:nvSpPr>
        <p:spPr>
          <a:xfrm>
            <a:off x="285750" y="4857750"/>
            <a:ext cx="8286750" cy="954088"/>
          </a:xfrm>
          <a:prstGeom prst="rect">
            <a:avLst/>
          </a:prstGeom>
          <a:noFill/>
          <a:ln w="9525">
            <a:noFill/>
          </a:ln>
        </p:spPr>
        <p:txBody>
          <a:bodyPr>
            <a:spAutoFit/>
          </a:bodyPr>
          <a:p>
            <a:pPr lvl="0" eaLnBrk="1" hangingPunct="1"/>
            <a:r>
              <a:rPr lang="zh-CN" altLang="en-US" sz="2800" b="1" dirty="0">
                <a:solidFill>
                  <a:srgbClr val="0000FF"/>
                </a:solidFill>
                <a:latin typeface="华文中宋" panose="02010600040101010101" pitchFamily="2" charset="-122"/>
                <a:ea typeface="华文中宋" panose="02010600040101010101" pitchFamily="2" charset="-122"/>
              </a:rPr>
              <a:t>课外补充：军事：成功反击匈奴；</a:t>
            </a:r>
            <a:endParaRPr lang="zh-CN" altLang="en-US" sz="2800" b="1" dirty="0">
              <a:solidFill>
                <a:srgbClr val="0000FF"/>
              </a:solidFill>
              <a:latin typeface="华文中宋" panose="02010600040101010101" pitchFamily="2" charset="-122"/>
              <a:ea typeface="华文中宋" panose="02010600040101010101" pitchFamily="2" charset="-122"/>
            </a:endParaRPr>
          </a:p>
          <a:p>
            <a:pPr lvl="0" eaLnBrk="1" hangingPunct="1"/>
            <a:r>
              <a:rPr lang="zh-CN" altLang="en-US" sz="2800" b="1" dirty="0">
                <a:solidFill>
                  <a:srgbClr val="0000FF"/>
                </a:solidFill>
                <a:latin typeface="华文中宋" panose="02010600040101010101" pitchFamily="2" charset="-122"/>
                <a:ea typeface="华文中宋" panose="02010600040101010101" pitchFamily="2" charset="-122"/>
              </a:rPr>
              <a:t>                对外：派张骞出使西域等</a:t>
            </a:r>
            <a:endParaRPr lang="zh-CN" altLang="en-US" sz="2800" b="1" dirty="0">
              <a:solidFill>
                <a:srgbClr val="0000FF"/>
              </a:solidFill>
              <a:latin typeface="华文中宋" panose="02010600040101010101" pitchFamily="2" charset="-122"/>
              <a:ea typeface="华文中宋" panose="02010600040101010101" pitchFamily="2" charset="-122"/>
            </a:endParaRPr>
          </a:p>
        </p:txBody>
      </p:sp>
      <p:sp>
        <p:nvSpPr>
          <p:cNvPr id="9" name="Rectangle 3"/>
          <p:cNvSpPr/>
          <p:nvPr/>
        </p:nvSpPr>
        <p:spPr>
          <a:xfrm>
            <a:off x="428625" y="5762625"/>
            <a:ext cx="5343525" cy="523875"/>
          </a:xfrm>
          <a:prstGeom prst="rect">
            <a:avLst/>
          </a:prstGeom>
          <a:noFill/>
          <a:ln w="38100" cap="flat" cmpd="sng">
            <a:solidFill>
              <a:schemeClr val="bg1"/>
            </a:solidFill>
            <a:prstDash val="solid"/>
            <a:miter/>
            <a:headEnd type="none" w="med" len="med"/>
            <a:tailEnd type="none" w="med" len="med"/>
          </a:ln>
        </p:spPr>
        <p:txBody>
          <a:bodyPr>
            <a:spAutoFit/>
          </a:bodyPr>
          <a:p>
            <a:pPr lvl="0" eaLnBrk="1" hangingPunct="1"/>
            <a:r>
              <a:rPr lang="zh-CN" altLang="en-US" sz="2800" b="1" dirty="0">
                <a:solidFill>
                  <a:srgbClr val="FF0000"/>
                </a:solidFill>
                <a:latin typeface="华文中宋" panose="02010600040101010101" pitchFamily="2" charset="-122"/>
                <a:ea typeface="华文中宋" panose="02010600040101010101" pitchFamily="2" charset="-122"/>
              </a:rPr>
              <a:t>思想：</a:t>
            </a:r>
            <a:r>
              <a:rPr lang="zh-CN" altLang="en-US" sz="2800" b="1" dirty="0">
                <a:latin typeface="华文中宋" panose="02010600040101010101" pitchFamily="2" charset="-122"/>
                <a:ea typeface="华文中宋" panose="02010600040101010101" pitchFamily="2" charset="-122"/>
              </a:rPr>
              <a:t>“罢黜百家，独尊儒术”</a:t>
            </a:r>
            <a:endParaRPr lang="zh-CN" altLang="en-US" sz="2800" b="1" dirty="0">
              <a:solidFill>
                <a:srgbClr val="FF0066"/>
              </a:solidFill>
              <a:latin typeface="华文中宋" panose="02010600040101010101" pitchFamily="2" charset="-122"/>
              <a:ea typeface="华文中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37285"/>
                                        </p:tgtEl>
                                        <p:attrNameLst>
                                          <p:attrName>style.visibility</p:attrName>
                                        </p:attrNameLst>
                                      </p:cBhvr>
                                      <p:to>
                                        <p:strVal val="visible"/>
                                      </p:to>
                                    </p:set>
                                    <p:animEffect transition="in" filter="blinds(horizontal)">
                                      <p:cBhvr>
                                        <p:cTn id="7" dur="500"/>
                                        <p:tgtEl>
                                          <p:spTgt spid="73728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37288"/>
                                        </p:tgtEl>
                                        <p:attrNameLst>
                                          <p:attrName>style.visibility</p:attrName>
                                        </p:attrNameLst>
                                      </p:cBhvr>
                                      <p:to>
                                        <p:strVal val="visible"/>
                                      </p:to>
                                    </p:set>
                                    <p:animEffect transition="in" filter="blinds(horizontal)">
                                      <p:cBhvr>
                                        <p:cTn id="12" dur="500"/>
                                        <p:tgtEl>
                                          <p:spTgt spid="73728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3" presetClass="entr" presetSubtype="16"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285" grpId="0"/>
      <p:bldP spid="737288" grpId="0"/>
      <p:bldP spid="8" grpId="0"/>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4" name="Text Box 6"/>
          <p:cNvSpPr txBox="1"/>
          <p:nvPr/>
        </p:nvSpPr>
        <p:spPr>
          <a:xfrm>
            <a:off x="214313" y="2571750"/>
            <a:ext cx="2987675" cy="519113"/>
          </a:xfrm>
          <a:prstGeom prst="rect">
            <a:avLst/>
          </a:prstGeom>
          <a:noFill/>
          <a:ln w="9525">
            <a:noFill/>
          </a:ln>
        </p:spPr>
        <p:txBody>
          <a:bodyPr>
            <a:spAutoFit/>
          </a:bodyPr>
          <a:p>
            <a:pPr lvl="0" eaLnBrk="1" hangingPunct="1">
              <a:spcBef>
                <a:spcPct val="50000"/>
              </a:spcBef>
            </a:pPr>
            <a:r>
              <a:rPr lang="en-US" altLang="zh-CN" sz="2800" b="1">
                <a:solidFill>
                  <a:srgbClr val="0000FF"/>
                </a:solidFill>
                <a:latin typeface="华文中宋" panose="02010600040101010101" pitchFamily="2" charset="-122"/>
                <a:ea typeface="华文中宋" panose="02010600040101010101" pitchFamily="2" charset="-122"/>
              </a:rPr>
              <a:t>1</a:t>
            </a:r>
            <a:r>
              <a:rPr lang="zh-CN" altLang="en-US" sz="2800" b="1" dirty="0">
                <a:solidFill>
                  <a:srgbClr val="0000FF"/>
                </a:solidFill>
                <a:latin typeface="华文中宋" panose="02010600040101010101" pitchFamily="2" charset="-122"/>
                <a:ea typeface="华文中宋" panose="02010600040101010101" pitchFamily="2" charset="-122"/>
              </a:rPr>
              <a:t>、背景：</a:t>
            </a:r>
            <a:endParaRPr lang="zh-CN" altLang="en-US" sz="2800" b="1" dirty="0">
              <a:solidFill>
                <a:srgbClr val="0000FF"/>
              </a:solidFill>
              <a:latin typeface="华文中宋" panose="02010600040101010101" pitchFamily="2" charset="-122"/>
              <a:ea typeface="华文中宋" panose="02010600040101010101" pitchFamily="2" charset="-122"/>
            </a:endParaRPr>
          </a:p>
        </p:txBody>
      </p:sp>
      <p:sp>
        <p:nvSpPr>
          <p:cNvPr id="54275" name="Text Box 7"/>
          <p:cNvSpPr txBox="1"/>
          <p:nvPr/>
        </p:nvSpPr>
        <p:spPr>
          <a:xfrm>
            <a:off x="142875" y="963613"/>
            <a:ext cx="8643938" cy="965200"/>
          </a:xfrm>
          <a:prstGeom prst="rect">
            <a:avLst/>
          </a:prstGeom>
          <a:noFill/>
          <a:ln w="19050">
            <a:noFill/>
          </a:ln>
        </p:spPr>
        <p:txBody>
          <a:bodyPr>
            <a:spAutoFit/>
          </a:bodyPr>
          <a:p>
            <a:pPr lvl="0" eaLnBrk="1" hangingPunct="1">
              <a:spcBef>
                <a:spcPct val="50000"/>
              </a:spcBef>
            </a:pPr>
            <a:r>
              <a:rPr lang="zh-CN" altLang="en-US" sz="2800" b="1" dirty="0">
                <a:solidFill>
                  <a:srgbClr val="000000"/>
                </a:solidFill>
                <a:latin typeface="华文中宋" panose="02010600040101010101" pitchFamily="2" charset="-122"/>
                <a:ea typeface="华文中宋" panose="02010600040101010101" pitchFamily="2" charset="-122"/>
              </a:rPr>
              <a:t>董仲舒的思想主张是在什么背景下提出来的？他提出了哪些主张？这些主张各有何目的？</a:t>
            </a:r>
            <a:endParaRPr lang="zh-CN" altLang="en-US" sz="2800" b="1" dirty="0">
              <a:solidFill>
                <a:srgbClr val="000000"/>
              </a:solidFill>
              <a:latin typeface="华文中宋" panose="02010600040101010101" pitchFamily="2" charset="-122"/>
              <a:ea typeface="华文中宋" panose="02010600040101010101" pitchFamily="2" charset="-122"/>
            </a:endParaRPr>
          </a:p>
        </p:txBody>
      </p:sp>
      <p:sp>
        <p:nvSpPr>
          <p:cNvPr id="2056" name="Rectangle 8"/>
          <p:cNvSpPr/>
          <p:nvPr/>
        </p:nvSpPr>
        <p:spPr>
          <a:xfrm>
            <a:off x="214313" y="3071813"/>
            <a:ext cx="8643937" cy="3508375"/>
          </a:xfrm>
          <a:prstGeom prst="rect">
            <a:avLst/>
          </a:prstGeom>
          <a:noFill/>
          <a:ln w="9525">
            <a:noFill/>
          </a:ln>
        </p:spPr>
        <p:txBody>
          <a:bodyPr>
            <a:spAutoFit/>
          </a:bodyPr>
          <a:p>
            <a:pPr lvl="0" eaLnBrk="1" hangingPunct="1"/>
            <a:r>
              <a:rPr lang="en-US" altLang="zh-CN" sz="2800" b="1">
                <a:solidFill>
                  <a:srgbClr val="FF3300"/>
                </a:solidFill>
                <a:latin typeface="华文中宋" panose="02010600040101010101" pitchFamily="2" charset="-122"/>
                <a:ea typeface="华文中宋" panose="02010600040101010101" pitchFamily="2" charset="-122"/>
              </a:rPr>
              <a:t>(1)</a:t>
            </a:r>
            <a:r>
              <a:rPr lang="zh-CN" altLang="en-US" sz="2800" b="1" dirty="0">
                <a:solidFill>
                  <a:srgbClr val="FF3300"/>
                </a:solidFill>
                <a:latin typeface="华文中宋" panose="02010600040101010101" pitchFamily="2" charset="-122"/>
                <a:ea typeface="华文中宋" panose="02010600040101010101" pitchFamily="2" charset="-122"/>
              </a:rPr>
              <a:t>经济：</a:t>
            </a:r>
            <a:r>
              <a:rPr lang="zh-CN" altLang="en-US" sz="2800" b="1" dirty="0">
                <a:latin typeface="华文中宋" panose="02010600040101010101" pitchFamily="2" charset="-122"/>
                <a:ea typeface="华文中宋" panose="02010600040101010101" pitchFamily="2" charset="-122"/>
              </a:rPr>
              <a:t>汉武帝时期，</a:t>
            </a:r>
            <a:r>
              <a:rPr lang="zh-CN" altLang="en-US" sz="2800" b="1" dirty="0">
                <a:solidFill>
                  <a:srgbClr val="0000FF"/>
                </a:solidFill>
                <a:latin typeface="华文中宋" panose="02010600040101010101" pitchFamily="2" charset="-122"/>
                <a:ea typeface="华文中宋" panose="02010600040101010101" pitchFamily="2" charset="-122"/>
              </a:rPr>
              <a:t>经济恢复发展，国力增强</a:t>
            </a:r>
            <a:r>
              <a:rPr lang="zh-CN" altLang="en-US" sz="2800" b="1" dirty="0">
                <a:latin typeface="华文中宋" panose="02010600040101010101" pitchFamily="2" charset="-122"/>
                <a:ea typeface="华文中宋" panose="02010600040101010101" pitchFamily="2" charset="-122"/>
              </a:rPr>
              <a:t>，为中央集权奠定了物质基础。</a:t>
            </a:r>
            <a:endParaRPr lang="zh-CN" altLang="en-US" sz="2800" b="1" dirty="0">
              <a:latin typeface="华文中宋" panose="02010600040101010101" pitchFamily="2" charset="-122"/>
              <a:ea typeface="华文中宋" panose="02010600040101010101" pitchFamily="2" charset="-122"/>
            </a:endParaRPr>
          </a:p>
          <a:p>
            <a:pPr lvl="0" eaLnBrk="1" hangingPunct="1"/>
            <a:r>
              <a:rPr lang="en-US" altLang="zh-CN" sz="2800" b="1">
                <a:solidFill>
                  <a:srgbClr val="FF3300"/>
                </a:solidFill>
                <a:latin typeface="华文中宋" panose="02010600040101010101" pitchFamily="2" charset="-122"/>
                <a:ea typeface="华文中宋" panose="02010600040101010101" pitchFamily="2" charset="-122"/>
              </a:rPr>
              <a:t>(2)</a:t>
            </a:r>
            <a:r>
              <a:rPr lang="zh-CN" altLang="en-US" sz="2800" b="1" dirty="0">
                <a:solidFill>
                  <a:srgbClr val="FF3300"/>
                </a:solidFill>
                <a:latin typeface="华文中宋" panose="02010600040101010101" pitchFamily="2" charset="-122"/>
                <a:ea typeface="华文中宋" panose="02010600040101010101" pitchFamily="2" charset="-122"/>
              </a:rPr>
              <a:t>政治：</a:t>
            </a:r>
            <a:r>
              <a:rPr lang="zh-CN" altLang="en-US" sz="2800" b="1" dirty="0">
                <a:solidFill>
                  <a:srgbClr val="0000FF"/>
                </a:solidFill>
                <a:latin typeface="华文中宋" panose="02010600040101010101" pitchFamily="2" charset="-122"/>
                <a:ea typeface="华文中宋" panose="02010600040101010101" pitchFamily="2" charset="-122"/>
              </a:rPr>
              <a:t>诸侯国势力膨胀，</a:t>
            </a:r>
            <a:r>
              <a:rPr lang="zh-CN" altLang="en-US" sz="2800" b="1" dirty="0">
                <a:latin typeface="华文中宋" panose="02010600040101010101" pitchFamily="2" charset="-122"/>
                <a:ea typeface="华文中宋" panose="02010600040101010101" pitchFamily="2" charset="-122"/>
              </a:rPr>
              <a:t>土地兼并剧烈，</a:t>
            </a:r>
            <a:r>
              <a:rPr lang="zh-CN" altLang="en-US" sz="2800" b="1" dirty="0">
                <a:solidFill>
                  <a:srgbClr val="FF3300"/>
                </a:solidFill>
                <a:latin typeface="华文中宋" panose="02010600040101010101" pitchFamily="2" charset="-122"/>
                <a:ea typeface="华文中宋" panose="02010600040101010101" pitchFamily="2" charset="-122"/>
              </a:rPr>
              <a:t>匈奴为患，</a:t>
            </a:r>
            <a:r>
              <a:rPr lang="zh-CN" altLang="en-US" sz="2800" b="1" dirty="0">
                <a:latin typeface="华文中宋" panose="02010600040101010101" pitchFamily="2" charset="-122"/>
                <a:ea typeface="华文中宋" panose="02010600040101010101" pitchFamily="2" charset="-122"/>
              </a:rPr>
              <a:t>威胁西汉的稳定。</a:t>
            </a:r>
            <a:endParaRPr lang="zh-CN" altLang="en-US" sz="2800" b="1" dirty="0">
              <a:latin typeface="华文中宋" panose="02010600040101010101" pitchFamily="2" charset="-122"/>
              <a:ea typeface="华文中宋" panose="02010600040101010101" pitchFamily="2" charset="-122"/>
            </a:endParaRPr>
          </a:p>
          <a:p>
            <a:pPr lvl="0" eaLnBrk="1" hangingPunct="1"/>
            <a:r>
              <a:rPr lang="en-US" altLang="zh-CN" sz="2800" b="1">
                <a:solidFill>
                  <a:srgbClr val="FF3300"/>
                </a:solidFill>
                <a:latin typeface="华文中宋" panose="02010600040101010101" pitchFamily="2" charset="-122"/>
                <a:ea typeface="华文中宋" panose="02010600040101010101" pitchFamily="2" charset="-122"/>
              </a:rPr>
              <a:t>(3)</a:t>
            </a:r>
            <a:r>
              <a:rPr lang="zh-CN" altLang="en-US" sz="2800" b="1" dirty="0">
                <a:solidFill>
                  <a:srgbClr val="FF3300"/>
                </a:solidFill>
                <a:latin typeface="华文中宋" panose="02010600040101010101" pitchFamily="2" charset="-122"/>
                <a:ea typeface="华文中宋" panose="02010600040101010101" pitchFamily="2" charset="-122"/>
              </a:rPr>
              <a:t>思想：</a:t>
            </a:r>
            <a:r>
              <a:rPr lang="zh-CN" altLang="en-US" sz="2800" b="1" dirty="0">
                <a:latin typeface="华文中宋" panose="02010600040101010101" pitchFamily="2" charset="-122"/>
                <a:ea typeface="华文中宋" panose="02010600040101010101" pitchFamily="2" charset="-122"/>
              </a:rPr>
              <a:t>汉初道家</a:t>
            </a:r>
            <a:r>
              <a:rPr lang="zh-CN" altLang="en-US" sz="2800" b="1" dirty="0">
                <a:solidFill>
                  <a:srgbClr val="0000FF"/>
                </a:solidFill>
                <a:latin typeface="华文中宋" panose="02010600040101010101" pitchFamily="2" charset="-122"/>
                <a:ea typeface="华文中宋" panose="02010600040101010101" pitchFamily="2" charset="-122"/>
              </a:rPr>
              <a:t>“无为而治”</a:t>
            </a:r>
            <a:r>
              <a:rPr lang="zh-CN" altLang="en-US" sz="2800" b="1" dirty="0">
                <a:latin typeface="华文中宋" panose="02010600040101010101" pitchFamily="2" charset="-122"/>
                <a:ea typeface="华文中宋" panose="02010600040101010101" pitchFamily="2" charset="-122"/>
              </a:rPr>
              <a:t>的思想已不能满足加强中央集权的需要。</a:t>
            </a:r>
            <a:endParaRPr lang="zh-CN" altLang="en-US" sz="2800" b="1" dirty="0">
              <a:latin typeface="华文中宋" panose="02010600040101010101" pitchFamily="2" charset="-122"/>
              <a:ea typeface="华文中宋" panose="02010600040101010101" pitchFamily="2" charset="-122"/>
            </a:endParaRPr>
          </a:p>
          <a:p>
            <a:pPr lvl="0" eaLnBrk="1" hangingPunct="1"/>
            <a:r>
              <a:rPr lang="en-US" altLang="zh-CN" sz="2800" b="1">
                <a:solidFill>
                  <a:srgbClr val="FF3300"/>
                </a:solidFill>
                <a:latin typeface="华文中宋" panose="02010600040101010101" pitchFamily="2" charset="-122"/>
                <a:ea typeface="华文中宋" panose="02010600040101010101" pitchFamily="2" charset="-122"/>
              </a:rPr>
              <a:t>(4)</a:t>
            </a:r>
            <a:r>
              <a:rPr lang="zh-CN" altLang="en-US" sz="2800" b="1" dirty="0">
                <a:solidFill>
                  <a:srgbClr val="FF3300"/>
                </a:solidFill>
                <a:latin typeface="华文中宋" panose="02010600040101010101" pitchFamily="2" charset="-122"/>
                <a:ea typeface="华文中宋" panose="02010600040101010101" pitchFamily="2" charset="-122"/>
              </a:rPr>
              <a:t>主观：</a:t>
            </a:r>
            <a:r>
              <a:rPr lang="zh-CN" altLang="en-US" sz="2800" b="1" dirty="0">
                <a:latin typeface="华文中宋" panose="02010600040101010101" pitchFamily="2" charset="-122"/>
                <a:ea typeface="华文中宋" panose="02010600040101010101" pitchFamily="2" charset="-122"/>
              </a:rPr>
              <a:t>董仲舒把</a:t>
            </a:r>
            <a:r>
              <a:rPr lang="zh-CN" altLang="en-US" sz="2800" b="1" dirty="0">
                <a:solidFill>
                  <a:srgbClr val="0000FF"/>
                </a:solidFill>
                <a:latin typeface="华文中宋" panose="02010600040101010101" pitchFamily="2" charset="-122"/>
                <a:ea typeface="华文中宋" panose="02010600040101010101" pitchFamily="2" charset="-122"/>
              </a:rPr>
              <a:t>道家、法家</a:t>
            </a:r>
            <a:r>
              <a:rPr lang="zh-CN" altLang="en-US" sz="2800" b="1" dirty="0">
                <a:latin typeface="华文中宋" panose="02010600040101010101" pitchFamily="2" charset="-122"/>
                <a:ea typeface="华文中宋" panose="02010600040101010101" pitchFamily="2" charset="-122"/>
              </a:rPr>
              <a:t>和</a:t>
            </a:r>
            <a:r>
              <a:rPr lang="zh-CN" altLang="en-US" sz="2800" b="1" dirty="0">
                <a:solidFill>
                  <a:srgbClr val="0000FF"/>
                </a:solidFill>
                <a:latin typeface="华文中宋" panose="02010600040101010101" pitchFamily="2" charset="-122"/>
                <a:ea typeface="华文中宋" panose="02010600040101010101" pitchFamily="2" charset="-122"/>
              </a:rPr>
              <a:t>阴阳五行家</a:t>
            </a:r>
            <a:r>
              <a:rPr lang="zh-CN" altLang="en-US" sz="2800" b="1" dirty="0">
                <a:latin typeface="华文中宋" panose="02010600040101010101" pitchFamily="2" charset="-122"/>
                <a:ea typeface="华文中宋" panose="02010600040101010101" pitchFamily="2" charset="-122"/>
              </a:rPr>
              <a:t>的一些思想糅合到儒家思想中加以改造。</a:t>
            </a:r>
            <a:endParaRPr lang="zh-CN" altLang="en-US" sz="2800" b="1" dirty="0">
              <a:latin typeface="华文中宋" panose="02010600040101010101" pitchFamily="2" charset="-122"/>
              <a:ea typeface="华文中宋" panose="02010600040101010101" pitchFamily="2" charset="-122"/>
            </a:endParaRPr>
          </a:p>
        </p:txBody>
      </p:sp>
      <p:sp>
        <p:nvSpPr>
          <p:cNvPr id="54277" name="TextBox 13"/>
          <p:cNvSpPr txBox="1"/>
          <p:nvPr/>
        </p:nvSpPr>
        <p:spPr>
          <a:xfrm>
            <a:off x="214313" y="357188"/>
            <a:ext cx="7072312" cy="584200"/>
          </a:xfrm>
          <a:prstGeom prst="rect">
            <a:avLst/>
          </a:prstGeom>
          <a:noFill/>
          <a:ln w="9525">
            <a:noFill/>
          </a:ln>
        </p:spPr>
        <p:txBody>
          <a:bodyPr>
            <a:spAutoFit/>
          </a:bodyPr>
          <a:p>
            <a:pPr lvl="0" eaLnBrk="1" hangingPunct="1"/>
            <a:r>
              <a:rPr lang="zh-CN" altLang="en-US" sz="3200" b="1" dirty="0">
                <a:latin typeface="微软雅黑" panose="020B0503020204020204" pitchFamily="34" charset="-122"/>
                <a:ea typeface="微软雅黑" panose="020B0503020204020204" pitchFamily="34" charset="-122"/>
              </a:rPr>
              <a:t>二、汉代儒学成为正统思想</a:t>
            </a:r>
            <a:endParaRPr lang="zh-CN" altLang="en-US" sz="3200" b="1" dirty="0">
              <a:latin typeface="微软雅黑" panose="020B0503020204020204" pitchFamily="34" charset="-122"/>
              <a:ea typeface="微软雅黑" panose="020B0503020204020204" pitchFamily="34" charset="-122"/>
            </a:endParaRPr>
          </a:p>
        </p:txBody>
      </p:sp>
      <p:sp>
        <p:nvSpPr>
          <p:cNvPr id="7" name="矩形 6"/>
          <p:cNvSpPr/>
          <p:nvPr/>
        </p:nvSpPr>
        <p:spPr>
          <a:xfrm>
            <a:off x="214313" y="2000250"/>
            <a:ext cx="8358187" cy="523875"/>
          </a:xfrm>
          <a:prstGeom prst="rect">
            <a:avLst/>
          </a:prstGeom>
          <a:noFill/>
          <a:ln w="9525">
            <a:noFill/>
          </a:ln>
        </p:spPr>
        <p:txBody>
          <a:bodyPr>
            <a:spAutoFit/>
          </a:bodyPr>
          <a:p>
            <a:pPr lvl="0" eaLnBrk="1" hangingPunct="1"/>
            <a:r>
              <a:rPr lang="zh-CN" altLang="en-US" sz="2800" b="1" dirty="0">
                <a:latin typeface="楷体" panose="02010609060101010101" pitchFamily="49" charset="-122"/>
                <a:ea typeface="楷体" panose="02010609060101010101" pitchFamily="49" charset="-122"/>
              </a:rPr>
              <a:t>汉武帝举贤良对策，董仲舒上</a:t>
            </a:r>
            <a:r>
              <a:rPr lang="en-US" altLang="zh-CN" sz="2800" b="1">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天人三策</a:t>
            </a:r>
            <a:r>
              <a:rPr lang="en-US" altLang="zh-CN" sz="2800" b="1">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受重用。</a:t>
            </a:r>
            <a:endParaRPr lang="zh-CN" altLang="en-US" sz="2800" dirty="0">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2054"/>
                                        </p:tgtEl>
                                        <p:attrNameLst>
                                          <p:attrName>style.visibility</p:attrName>
                                        </p:attrNameLst>
                                      </p:cBhvr>
                                      <p:to>
                                        <p:strVal val="visible"/>
                                      </p:to>
                                    </p:set>
                                    <p:animEffect transition="in" filter="barn(inHorizontal)">
                                      <p:cBhvr>
                                        <p:cTn id="12" dur="500"/>
                                        <p:tgtEl>
                                          <p:spTgt spid="205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nodeType="clickEffect">
                                  <p:stCondLst>
                                    <p:cond delay="0"/>
                                  </p:stCondLst>
                                  <p:childTnLst>
                                    <p:set>
                                      <p:cBhvr>
                                        <p:cTn id="16" dur="1" fill="hold">
                                          <p:stCondLst>
                                            <p:cond delay="0"/>
                                          </p:stCondLst>
                                        </p:cTn>
                                        <p:tgtEl>
                                          <p:spTgt spid="2056">
                                            <p:txEl>
                                              <p:charRg st="0" end="38"/>
                                            </p:txEl>
                                          </p:spTgt>
                                        </p:tgtEl>
                                        <p:attrNameLst>
                                          <p:attrName>style.visibility</p:attrName>
                                        </p:attrNameLst>
                                      </p:cBhvr>
                                      <p:to>
                                        <p:strVal val="visible"/>
                                      </p:to>
                                    </p:set>
                                    <p:animEffect transition="in" filter="barn(inHorizontal)">
                                      <p:cBhvr>
                                        <p:cTn id="17" dur="500"/>
                                        <p:tgtEl>
                                          <p:spTgt spid="2056">
                                            <p:txEl>
                                              <p:charRg st="0" end="38"/>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nodeType="clickEffect">
                                  <p:stCondLst>
                                    <p:cond delay="0"/>
                                  </p:stCondLst>
                                  <p:childTnLst>
                                    <p:set>
                                      <p:cBhvr>
                                        <p:cTn id="21" dur="1" fill="hold">
                                          <p:stCondLst>
                                            <p:cond delay="0"/>
                                          </p:stCondLst>
                                        </p:cTn>
                                        <p:tgtEl>
                                          <p:spTgt spid="2056">
                                            <p:txEl>
                                              <p:charRg st="38" end="73"/>
                                            </p:txEl>
                                          </p:spTgt>
                                        </p:tgtEl>
                                        <p:attrNameLst>
                                          <p:attrName>style.visibility</p:attrName>
                                        </p:attrNameLst>
                                      </p:cBhvr>
                                      <p:to>
                                        <p:strVal val="visible"/>
                                      </p:to>
                                    </p:set>
                                    <p:animEffect transition="in" filter="barn(inHorizontal)">
                                      <p:cBhvr>
                                        <p:cTn id="22" dur="500"/>
                                        <p:tgtEl>
                                          <p:spTgt spid="2056">
                                            <p:txEl>
                                              <p:charRg st="38" end="7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nodeType="clickEffect">
                                  <p:stCondLst>
                                    <p:cond delay="0"/>
                                  </p:stCondLst>
                                  <p:childTnLst>
                                    <p:set>
                                      <p:cBhvr>
                                        <p:cTn id="26" dur="1" fill="hold">
                                          <p:stCondLst>
                                            <p:cond delay="0"/>
                                          </p:stCondLst>
                                        </p:cTn>
                                        <p:tgtEl>
                                          <p:spTgt spid="2056">
                                            <p:txEl>
                                              <p:charRg st="73" end="108"/>
                                            </p:txEl>
                                          </p:spTgt>
                                        </p:tgtEl>
                                        <p:attrNameLst>
                                          <p:attrName>style.visibility</p:attrName>
                                        </p:attrNameLst>
                                      </p:cBhvr>
                                      <p:to>
                                        <p:strVal val="visible"/>
                                      </p:to>
                                    </p:set>
                                    <p:animEffect transition="in" filter="barn(inHorizontal)">
                                      <p:cBhvr>
                                        <p:cTn id="27" dur="500"/>
                                        <p:tgtEl>
                                          <p:spTgt spid="2056">
                                            <p:txEl>
                                              <p:charRg st="73" end="10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6" fill="hold" nodeType="clickEffect">
                                  <p:stCondLst>
                                    <p:cond delay="0"/>
                                  </p:stCondLst>
                                  <p:childTnLst>
                                    <p:set>
                                      <p:cBhvr>
                                        <p:cTn id="31" dur="1" fill="hold">
                                          <p:stCondLst>
                                            <p:cond delay="0"/>
                                          </p:stCondLst>
                                        </p:cTn>
                                        <p:tgtEl>
                                          <p:spTgt spid="2056">
                                            <p:txEl>
                                              <p:charRg st="108" end="148"/>
                                            </p:txEl>
                                          </p:spTgt>
                                        </p:tgtEl>
                                        <p:attrNameLst>
                                          <p:attrName>style.visibility</p:attrName>
                                        </p:attrNameLst>
                                      </p:cBhvr>
                                      <p:to>
                                        <p:strVal val="visible"/>
                                      </p:to>
                                    </p:set>
                                    <p:animEffect transition="in" filter="barn(inHorizontal)">
                                      <p:cBhvr>
                                        <p:cTn id="32" dur="500"/>
                                        <p:tgtEl>
                                          <p:spTgt spid="2056">
                                            <p:txEl>
                                              <p:charRg st="108" end="14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4" grpId="0"/>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378" name="Rectangle 2"/>
          <p:cNvSpPr>
            <a:spLocks noChangeArrowheads="1"/>
          </p:cNvSpPr>
          <p:nvPr/>
        </p:nvSpPr>
        <p:spPr bwMode="auto">
          <a:xfrm>
            <a:off x="428625" y="1357313"/>
            <a:ext cx="8358188" cy="3540125"/>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800" b="1" i="0" u="none" strike="noStrike" kern="1200" cap="none" spc="0" normalizeH="0" baseline="0" noProof="0" dirty="0">
                <a:ln>
                  <a:noFill/>
                </a:ln>
                <a:solidFill>
                  <a:schemeClr val="tx1"/>
                </a:solidFill>
                <a:effectLst/>
                <a:uLnTx/>
                <a:uFillTx/>
                <a:latin typeface="+mn-ea"/>
                <a:ea typeface="+mn-ea"/>
                <a:cs typeface="+mn-cs"/>
              </a:rPr>
              <a:t>5.“</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策”是一个长沙方言词，但在古代它也是一种重要的文体，如有董仲舒的</a:t>
            </a:r>
            <a:r>
              <a:rPr kumimoji="0" lang="en-US" altLang="zh-CN" sz="2800" b="1" i="0" u="none" strike="noStrike" kern="1200" cap="none" spc="0" normalizeH="0" baseline="0" noProof="0" dirty="0">
                <a:ln>
                  <a:noFill/>
                </a:ln>
                <a:solidFill>
                  <a:schemeClr val="tx1"/>
                </a:solidFill>
                <a:effectLst/>
                <a:uLnTx/>
                <a:uFillTx/>
                <a:latin typeface="+mn-ea"/>
                <a:ea typeface="+mn-ea"/>
                <a:cs typeface="+mn-cs"/>
              </a:rPr>
              <a:t>《</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天人三策</a:t>
            </a:r>
            <a:r>
              <a:rPr kumimoji="0" lang="en-US" altLang="zh-CN" sz="2800" b="1" i="0" u="none" strike="noStrike" kern="1200" cap="none" spc="0" normalizeH="0" baseline="0" noProof="0" dirty="0">
                <a:ln>
                  <a:noFill/>
                </a:ln>
                <a:solidFill>
                  <a:schemeClr val="tx1"/>
                </a:solidFill>
                <a:effectLst/>
                <a:uLnTx/>
                <a:uFillTx/>
                <a:latin typeface="+mn-ea"/>
                <a:ea typeface="+mn-ea"/>
                <a:cs typeface="+mn-cs"/>
              </a:rPr>
              <a:t>》</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、贾谊的</a:t>
            </a:r>
            <a:r>
              <a:rPr kumimoji="0" lang="en-US" altLang="zh-CN" sz="2800" b="1" i="0" u="none" strike="noStrike" kern="1200" cap="none" spc="0" normalizeH="0" baseline="0" noProof="0" dirty="0">
                <a:ln>
                  <a:noFill/>
                </a:ln>
                <a:solidFill>
                  <a:schemeClr val="tx1"/>
                </a:solidFill>
                <a:effectLst/>
                <a:uLnTx/>
                <a:uFillTx/>
                <a:latin typeface="+mn-ea"/>
                <a:ea typeface="+mn-ea"/>
                <a:cs typeface="+mn-cs"/>
              </a:rPr>
              <a:t>《</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治安策</a:t>
            </a:r>
            <a:r>
              <a:rPr kumimoji="0" lang="en-US" altLang="zh-CN" sz="2800" b="1" i="0" u="none" strike="noStrike" kern="1200" cap="none" spc="0" normalizeH="0" baseline="0" noProof="0" dirty="0">
                <a:ln>
                  <a:noFill/>
                </a:ln>
                <a:solidFill>
                  <a:schemeClr val="tx1"/>
                </a:solidFill>
                <a:effectLst/>
                <a:uLnTx/>
                <a:uFillTx/>
                <a:latin typeface="+mn-ea"/>
                <a:ea typeface="+mn-ea"/>
                <a:cs typeface="+mn-cs"/>
              </a:rPr>
              <a:t>》</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、苏轼的</a:t>
            </a:r>
            <a:r>
              <a:rPr kumimoji="0" lang="en-US" altLang="zh-CN" sz="2800" b="1" i="0" u="none" strike="noStrike" kern="1200" cap="none" spc="0" normalizeH="0" baseline="0" noProof="0" dirty="0">
                <a:ln>
                  <a:noFill/>
                </a:ln>
                <a:solidFill>
                  <a:schemeClr val="tx1"/>
                </a:solidFill>
                <a:effectLst/>
                <a:uLnTx/>
                <a:uFillTx/>
                <a:latin typeface="+mn-ea"/>
                <a:ea typeface="+mn-ea"/>
                <a:cs typeface="+mn-cs"/>
              </a:rPr>
              <a:t>《</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教战守策</a:t>
            </a:r>
            <a:r>
              <a:rPr kumimoji="0" lang="en-US" altLang="zh-CN" sz="2800" b="1" i="0" u="none" strike="noStrike" kern="1200" cap="none" spc="0" normalizeH="0" baseline="0" noProof="0" dirty="0">
                <a:ln>
                  <a:noFill/>
                </a:ln>
                <a:solidFill>
                  <a:schemeClr val="tx1"/>
                </a:solidFill>
                <a:effectLst/>
                <a:uLnTx/>
                <a:uFillTx/>
                <a:latin typeface="+mn-ea"/>
                <a:ea typeface="+mn-ea"/>
                <a:cs typeface="+mn-cs"/>
              </a:rPr>
              <a:t>》</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等。在此对“策”的正确解释是</a:t>
            </a:r>
            <a:endParaRPr kumimoji="0" lang="zh-CN" altLang="en-US" sz="2800" b="1" i="0" u="none" strike="noStrike" kern="1200" cap="none" spc="0" normalizeH="0" baseline="0" noProof="0" dirty="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chemeClr val="tx1"/>
                </a:solidFill>
                <a:effectLst/>
                <a:uLnTx/>
                <a:uFillTx/>
                <a:latin typeface="+mn-ea"/>
                <a:ea typeface="+mn-ea"/>
                <a:cs typeface="+mn-cs"/>
              </a:rPr>
              <a:t> </a:t>
            </a:r>
            <a:r>
              <a:rPr kumimoji="0" lang="en-US" altLang="zh-CN" sz="2800" b="1" i="0" u="none" strike="noStrike" kern="1200" cap="none" spc="0" normalizeH="0" baseline="0" noProof="0" dirty="0">
                <a:ln>
                  <a:noFill/>
                </a:ln>
                <a:solidFill>
                  <a:schemeClr val="tx1"/>
                </a:solidFill>
                <a:effectLst/>
                <a:uLnTx/>
                <a:uFillTx/>
                <a:latin typeface="+mn-ea"/>
                <a:ea typeface="+mn-ea"/>
                <a:cs typeface="+mn-cs"/>
              </a:rPr>
              <a:t>A.</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古代回答命题者问题的一种文体       </a:t>
            </a:r>
            <a:endParaRPr kumimoji="0" lang="zh-CN" altLang="en-US" sz="2800" b="1" i="0" u="none" strike="noStrike" kern="1200" cap="none" spc="0" normalizeH="0" baseline="0" noProof="0" dirty="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chemeClr val="tx1"/>
                </a:solidFill>
                <a:effectLst/>
                <a:uLnTx/>
                <a:uFillTx/>
                <a:latin typeface="+mn-ea"/>
                <a:ea typeface="+mn-ea"/>
                <a:cs typeface="+mn-cs"/>
              </a:rPr>
              <a:t> </a:t>
            </a:r>
            <a:r>
              <a:rPr kumimoji="0" lang="en-US" altLang="zh-CN" sz="2800" b="1" i="0" u="none" strike="noStrike" kern="1200" cap="none" spc="0" normalizeH="0" baseline="0" noProof="0" dirty="0">
                <a:ln>
                  <a:noFill/>
                </a:ln>
                <a:solidFill>
                  <a:schemeClr val="tx1"/>
                </a:solidFill>
                <a:effectLst/>
                <a:uLnTx/>
                <a:uFillTx/>
                <a:latin typeface="+mn-ea"/>
                <a:ea typeface="+mn-ea"/>
                <a:cs typeface="+mn-cs"/>
              </a:rPr>
              <a:t>B.</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陈述某种意见和事情的一种文体</a:t>
            </a:r>
            <a:endParaRPr kumimoji="0" lang="zh-CN" altLang="en-US" sz="2800" b="1" i="0" u="none" strike="noStrike" kern="1200" cap="none" spc="0" normalizeH="0" baseline="0" noProof="0" dirty="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chemeClr val="tx1"/>
                </a:solidFill>
                <a:effectLst/>
                <a:uLnTx/>
                <a:uFillTx/>
                <a:latin typeface="+mn-ea"/>
                <a:ea typeface="+mn-ea"/>
                <a:cs typeface="+mn-cs"/>
              </a:rPr>
              <a:t> </a:t>
            </a:r>
            <a:r>
              <a:rPr kumimoji="0" lang="en-US" altLang="zh-CN" sz="2800" b="1" i="0" u="none" strike="noStrike" kern="1200" cap="none" spc="0" normalizeH="0" baseline="0" noProof="0" dirty="0">
                <a:ln>
                  <a:noFill/>
                </a:ln>
                <a:solidFill>
                  <a:schemeClr val="tx1"/>
                </a:solidFill>
                <a:effectLst/>
                <a:uLnTx/>
                <a:uFillTx/>
                <a:latin typeface="+mn-ea"/>
                <a:ea typeface="+mn-ea"/>
                <a:cs typeface="+mn-cs"/>
              </a:rPr>
              <a:t>C.</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是臣下向皇帝分条陈述意见的一种文体 </a:t>
            </a:r>
            <a:endParaRPr kumimoji="0" lang="zh-CN" altLang="en-US" sz="2800" b="1" i="0" u="none" strike="noStrike" kern="1200" cap="none" spc="0" normalizeH="0" baseline="0" noProof="0" dirty="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b="1" i="0" u="none" strike="noStrike" kern="1200" cap="none" spc="0" normalizeH="0" baseline="0" noProof="0" dirty="0">
                <a:ln>
                  <a:noFill/>
                </a:ln>
                <a:solidFill>
                  <a:schemeClr val="tx1"/>
                </a:solidFill>
                <a:effectLst/>
                <a:uLnTx/>
                <a:uFillTx/>
                <a:latin typeface="+mn-ea"/>
                <a:ea typeface="+mn-ea"/>
                <a:cs typeface="+mn-cs"/>
              </a:rPr>
              <a:t> </a:t>
            </a:r>
            <a:r>
              <a:rPr kumimoji="0" lang="en-US" altLang="zh-CN" sz="2800" b="1" i="0" u="none" strike="noStrike" kern="1200" cap="none" spc="0" normalizeH="0" baseline="0" noProof="0" dirty="0">
                <a:ln>
                  <a:noFill/>
                </a:ln>
                <a:solidFill>
                  <a:schemeClr val="tx1"/>
                </a:solidFill>
                <a:effectLst/>
                <a:uLnTx/>
                <a:uFillTx/>
                <a:latin typeface="+mn-ea"/>
                <a:ea typeface="+mn-ea"/>
                <a:cs typeface="+mn-cs"/>
              </a:rPr>
              <a:t>D.</a:t>
            </a:r>
            <a:r>
              <a:rPr kumimoji="0" lang="zh-CN" altLang="en-US" sz="2800" b="1" i="0" u="none" strike="noStrike" kern="1200" cap="none" spc="0" normalizeH="0" baseline="0" noProof="0" dirty="0">
                <a:ln>
                  <a:noFill/>
                </a:ln>
                <a:solidFill>
                  <a:schemeClr val="tx1"/>
                </a:solidFill>
                <a:effectLst/>
                <a:uLnTx/>
                <a:uFillTx/>
                <a:latin typeface="+mn-ea"/>
                <a:ea typeface="+mn-ea"/>
                <a:cs typeface="+mn-cs"/>
              </a:rPr>
              <a:t>用委婉方式规劝上级的一种文体</a:t>
            </a:r>
            <a:endParaRPr kumimoji="0" lang="zh-CN" altLang="en-US" sz="2800" b="1" i="0" u="none" strike="noStrike" kern="1200" cap="none" spc="0" normalizeH="0" baseline="0" noProof="0" dirty="0">
              <a:ln>
                <a:noFill/>
              </a:ln>
              <a:solidFill>
                <a:schemeClr val="tx1"/>
              </a:solidFill>
              <a:effectLst/>
              <a:uLnTx/>
              <a:uFillTx/>
              <a:latin typeface="+mn-ea"/>
              <a:ea typeface="+mn-ea"/>
              <a:cs typeface="+mn-cs"/>
            </a:endParaRPr>
          </a:p>
        </p:txBody>
      </p:sp>
      <p:sp>
        <p:nvSpPr>
          <p:cNvPr id="4" name="矩形 3"/>
          <p:cNvSpPr/>
          <p:nvPr/>
        </p:nvSpPr>
        <p:spPr>
          <a:xfrm>
            <a:off x="571500" y="4929188"/>
            <a:ext cx="8001000" cy="830262"/>
          </a:xfrm>
          <a:prstGeom prst="rect">
            <a:avLst/>
          </a:prstGeom>
          <a:solidFill>
            <a:srgbClr val="CCFFFF"/>
          </a:solidFill>
          <a:ln w="9525">
            <a:noFill/>
          </a:ln>
        </p:spPr>
        <p:txBody>
          <a:bodyPr>
            <a:spAutoFit/>
          </a:bodyPr>
          <a:p>
            <a:pPr lvl="0" eaLnBrk="1" hangingPunct="1"/>
            <a:r>
              <a:rPr lang="zh-CN" altLang="en-US" sz="2400" b="1" dirty="0">
                <a:latin typeface="楷体" panose="02010609060101010101" pitchFamily="49" charset="-122"/>
                <a:ea typeface="楷体" panose="02010609060101010101" pitchFamily="49" charset="-122"/>
              </a:rPr>
              <a:t> </a:t>
            </a:r>
            <a:r>
              <a:rPr lang="en-US" altLang="zh-CN" sz="2400" b="1">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解析</a:t>
            </a:r>
            <a:r>
              <a:rPr lang="en-US" altLang="zh-CN" sz="2400" b="1">
                <a:latin typeface="楷体" panose="02010609060101010101" pitchFamily="49" charset="-122"/>
                <a:ea typeface="楷体" panose="02010609060101010101" pitchFamily="49" charset="-122"/>
              </a:rPr>
              <a:t>】B</a:t>
            </a:r>
            <a:r>
              <a:rPr lang="zh-CN" altLang="en-US" sz="2400" b="1" dirty="0">
                <a:latin typeface="楷体" panose="02010609060101010101" pitchFamily="49" charset="-122"/>
                <a:ea typeface="楷体" panose="02010609060101010101" pitchFamily="49" charset="-122"/>
              </a:rPr>
              <a:t>、</a:t>
            </a:r>
            <a:r>
              <a:rPr lang="en-US" altLang="zh-CN" sz="2400" b="1">
                <a:latin typeface="楷体" panose="02010609060101010101" pitchFamily="49" charset="-122"/>
                <a:ea typeface="楷体" panose="02010609060101010101" pitchFamily="49" charset="-122"/>
              </a:rPr>
              <a:t>C</a:t>
            </a:r>
            <a:r>
              <a:rPr lang="zh-CN" altLang="en-US" sz="2400" b="1" dirty="0">
                <a:latin typeface="楷体" panose="02010609060101010101" pitchFamily="49" charset="-122"/>
                <a:ea typeface="楷体" panose="02010609060101010101" pitchFamily="49" charset="-122"/>
              </a:rPr>
              <a:t>、</a:t>
            </a:r>
            <a:r>
              <a:rPr lang="en-US" altLang="zh-CN" sz="2400" b="1">
                <a:latin typeface="楷体" panose="02010609060101010101" pitchFamily="49" charset="-122"/>
                <a:ea typeface="楷体" panose="02010609060101010101" pitchFamily="49" charset="-122"/>
              </a:rPr>
              <a:t>D</a:t>
            </a:r>
            <a:r>
              <a:rPr lang="zh-CN" altLang="en-US" sz="2400" b="1" dirty="0">
                <a:latin typeface="楷体" panose="02010609060101010101" pitchFamily="49" charset="-122"/>
                <a:ea typeface="楷体" panose="02010609060101010101" pitchFamily="49" charset="-122"/>
              </a:rPr>
              <a:t>项对应的分别是“表”、“疏”和“谏”三种文体。</a:t>
            </a:r>
            <a:endParaRPr lang="zh-CN" altLang="en-US" sz="2400" dirty="0">
              <a:latin typeface="楷体" panose="02010609060101010101" pitchFamily="49" charset="-122"/>
              <a:ea typeface="楷体" panose="02010609060101010101" pitchFamily="49" charset="-122"/>
            </a:endParaRPr>
          </a:p>
        </p:txBody>
      </p:sp>
      <p:sp>
        <p:nvSpPr>
          <p:cNvPr id="5" name="矩形 4"/>
          <p:cNvSpPr/>
          <p:nvPr/>
        </p:nvSpPr>
        <p:spPr>
          <a:xfrm>
            <a:off x="500034" y="285728"/>
            <a:ext cx="2967480" cy="923330"/>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知识拓展</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
        <p:nvSpPr>
          <p:cNvPr id="7" name="矩形 6"/>
          <p:cNvSpPr/>
          <p:nvPr/>
        </p:nvSpPr>
        <p:spPr>
          <a:xfrm>
            <a:off x="7215206" y="3143248"/>
            <a:ext cx="1071570" cy="923330"/>
          </a:xfrm>
          <a:prstGeom prst="rect">
            <a:avLst/>
          </a:prstGeom>
          <a:noFill/>
        </p:spPr>
        <p:txBody>
          <a:bodyP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5400" b="1" i="0" u="none" strike="noStrike" kern="1200" cap="none" spc="0" normalizeH="0" baseline="0" noProof="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uLnTx/>
                <a:uFillTx/>
                <a:latin typeface="Arial" panose="020B0604020202020204" pitchFamily="34" charset="0"/>
                <a:ea typeface="宋体" panose="02010600030101010101" pitchFamily="2" charset="-122"/>
                <a:cs typeface="+mn-cs"/>
              </a:rPr>
              <a:t>A</a:t>
            </a:r>
            <a:endParaRPr kumimoji="0" lang="zh-CN" altLang="en-US" sz="5400" b="1" i="0" u="none" strike="noStrike" kern="1200" cap="none" spc="0" normalizeH="0" baseline="0" noProof="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outerShdw blurRad="38100" dist="38100" dir="2700000" algn="tl">
                  <a:srgbClr val="000000">
                    <a:alpha val="43137"/>
                  </a:srgbClr>
                </a:outerShdw>
              </a:effectLst>
              <a:uLnTx/>
              <a:uFillTx/>
              <a:latin typeface="Arial" panose="020B0604020202020204" pitchFamily="34" charset="0"/>
              <a:ea typeface="宋体" panose="02010600030101010101"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amond(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4" name="Rectangle 2"/>
          <p:cNvSpPr>
            <a:spLocks noGrp="1" noChangeArrowheads="1"/>
          </p:cNvSpPr>
          <p:nvPr>
            <p:ph idx="1"/>
          </p:nvPr>
        </p:nvSpPr>
        <p:spPr>
          <a:xfrm>
            <a:off x="357188" y="1714500"/>
            <a:ext cx="8401050" cy="4310063"/>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
                <a:schemeClr val="hlink"/>
              </a:buClr>
              <a:buSzTx/>
              <a:buFont typeface="Wingdings" panose="05000000000000000000" pitchFamily="2" charset="2"/>
              <a:buNone/>
              <a:defRPr/>
            </a:pPr>
            <a:r>
              <a:rPr kumimoji="0" lang="en-US" altLang="zh-CN" sz="2800" b="1" i="0" u="none" strike="noStrike" kern="0" cap="none" spc="0" normalizeH="0" baseline="0" noProof="0" smtClean="0">
                <a:ln>
                  <a:noFill/>
                </a:ln>
                <a:solidFill>
                  <a:schemeClr val="tx1"/>
                </a:solidFill>
                <a:effectLst/>
                <a:uLnTx/>
                <a:uFillTx/>
                <a:latin typeface="+mn-ea"/>
                <a:ea typeface="+mn-ea"/>
                <a:cs typeface="+mn-cs"/>
              </a:rPr>
              <a:t>6</a:t>
            </a:r>
            <a:r>
              <a:rPr kumimoji="0" lang="zh-CN" altLang="en-US" sz="2800" b="1" i="0" u="none" strike="noStrike" kern="0" cap="none" spc="0" normalizeH="0" baseline="0" noProof="0" dirty="0" smtClean="0">
                <a:ln>
                  <a:noFill/>
                </a:ln>
                <a:solidFill>
                  <a:schemeClr val="tx1"/>
                </a:solidFill>
                <a:effectLst/>
                <a:uLnTx/>
                <a:uFillTx/>
                <a:latin typeface="+mn-ea"/>
                <a:ea typeface="+mn-ea"/>
                <a:cs typeface="+mn-cs"/>
              </a:rPr>
              <a:t>．</a:t>
            </a:r>
            <a:r>
              <a:rPr kumimoji="0" lang="zh-CN" altLang="en-US" sz="2800" b="1" i="0" u="none" strike="noStrike" kern="0" cap="none" spc="0" normalizeH="0" baseline="0" noProof="0" dirty="0">
                <a:ln>
                  <a:noFill/>
                </a:ln>
                <a:solidFill>
                  <a:schemeClr val="tx1"/>
                </a:solidFill>
                <a:effectLst/>
                <a:uLnTx/>
                <a:uFillTx/>
                <a:latin typeface="+mn-ea"/>
                <a:ea typeface="+mn-ea"/>
                <a:cs typeface="+mn-cs"/>
              </a:rPr>
              <a:t>（2013年福建高考14题）《春秋繁露》曰：“大富则骄，大贫则忧……使富者足以示贵而不至于骄，贫者足以养生而不至于忧，以此为度而调均之，是以财不匮而上下相安，故易治也。”在此，董仲舒提出的治国理念是</a:t>
            </a:r>
            <a:endParaRPr kumimoji="0" lang="zh-CN" altLang="en-US" sz="2800" b="1" i="0" u="none" strike="noStrike" kern="0" cap="none" spc="0" normalizeH="0" baseline="0" noProof="0" dirty="0">
              <a:ln>
                <a:noFill/>
              </a:ln>
              <a:solidFill>
                <a:schemeClr val="tx1"/>
              </a:solidFill>
              <a:effectLst/>
              <a:uLnTx/>
              <a:uFillTx/>
              <a:latin typeface="+mn-ea"/>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hlink"/>
              </a:buClr>
              <a:buSzTx/>
              <a:buFont typeface="Wingdings" panose="05000000000000000000" pitchFamily="2" charset="2"/>
              <a:buNone/>
              <a:defRPr/>
            </a:pPr>
            <a:r>
              <a:rPr kumimoji="0" lang="zh-CN" altLang="en-US" sz="2800" b="1" i="0" u="none" strike="noStrike" kern="0" cap="none" spc="0" normalizeH="0" baseline="0" noProof="0" dirty="0" smtClean="0">
                <a:ln>
                  <a:noFill/>
                </a:ln>
                <a:solidFill>
                  <a:schemeClr val="tx1"/>
                </a:solidFill>
                <a:effectLst/>
                <a:uLnTx/>
                <a:uFillTx/>
                <a:latin typeface="+mn-ea"/>
                <a:ea typeface="+mn-ea"/>
                <a:cs typeface="+mn-cs"/>
              </a:rPr>
              <a:t>  A</a:t>
            </a:r>
            <a:r>
              <a:rPr kumimoji="0" lang="zh-CN" altLang="en-US" sz="2800" b="1" i="0" u="none" strike="noStrike" kern="0" cap="none" spc="0" normalizeH="0" baseline="0" noProof="0" dirty="0">
                <a:ln>
                  <a:noFill/>
                </a:ln>
                <a:solidFill>
                  <a:schemeClr val="tx1"/>
                </a:solidFill>
                <a:effectLst/>
                <a:uLnTx/>
                <a:uFillTx/>
                <a:latin typeface="+mn-ea"/>
                <a:ea typeface="+mn-ea"/>
                <a:cs typeface="+mn-cs"/>
              </a:rPr>
              <a:t>．上下相安利国益民                </a:t>
            </a:r>
            <a:endParaRPr kumimoji="0" lang="en-US" altLang="zh-CN" sz="2800" b="1" i="0" u="none" strike="noStrike" kern="0" cap="none" spc="0" normalizeH="0" baseline="0" noProof="0" dirty="0" smtClean="0">
              <a:ln>
                <a:noFill/>
              </a:ln>
              <a:solidFill>
                <a:schemeClr val="tx1"/>
              </a:solidFill>
              <a:effectLst/>
              <a:uLnTx/>
              <a:uFillTx/>
              <a:latin typeface="+mn-ea"/>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hlink"/>
              </a:buClr>
              <a:buSzTx/>
              <a:buFont typeface="Wingdings" panose="05000000000000000000" pitchFamily="2" charset="2"/>
              <a:buNone/>
              <a:defRPr/>
            </a:pPr>
            <a:r>
              <a:rPr kumimoji="0" lang="zh-CN" altLang="en-US" sz="2800" b="1" i="0" u="none" strike="noStrike" kern="0" cap="none" spc="0" normalizeH="0" baseline="0" noProof="0" dirty="0" smtClean="0">
                <a:ln>
                  <a:noFill/>
                </a:ln>
                <a:solidFill>
                  <a:schemeClr val="tx1"/>
                </a:solidFill>
                <a:effectLst/>
                <a:uLnTx/>
                <a:uFillTx/>
                <a:latin typeface="+mn-ea"/>
                <a:ea typeface="+mn-ea"/>
                <a:cs typeface="+mn-cs"/>
              </a:rPr>
              <a:t>  B</a:t>
            </a:r>
            <a:r>
              <a:rPr kumimoji="0" lang="zh-CN" altLang="en-US" sz="2800" b="1" i="0" u="none" strike="noStrike" kern="0" cap="none" spc="0" normalizeH="0" baseline="0" noProof="0" dirty="0">
                <a:ln>
                  <a:noFill/>
                </a:ln>
                <a:solidFill>
                  <a:schemeClr val="tx1"/>
                </a:solidFill>
                <a:effectLst/>
                <a:uLnTx/>
                <a:uFillTx/>
                <a:latin typeface="+mn-ea"/>
                <a:ea typeface="+mn-ea"/>
                <a:cs typeface="+mn-cs"/>
              </a:rPr>
              <a:t>．强制去富以抑其骄</a:t>
            </a:r>
            <a:endParaRPr kumimoji="0" lang="zh-CN" altLang="en-US" sz="2800" b="1" i="0" u="none" strike="noStrike" kern="0" cap="none" spc="0" normalizeH="0" baseline="0" noProof="0" dirty="0">
              <a:ln>
                <a:noFill/>
              </a:ln>
              <a:solidFill>
                <a:schemeClr val="tx1"/>
              </a:solidFill>
              <a:effectLst/>
              <a:uLnTx/>
              <a:uFillTx/>
              <a:latin typeface="+mn-ea"/>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hlink"/>
              </a:buClr>
              <a:buSzTx/>
              <a:buFont typeface="Wingdings" panose="05000000000000000000" pitchFamily="2" charset="2"/>
              <a:buNone/>
              <a:defRPr/>
            </a:pPr>
            <a:r>
              <a:rPr kumimoji="0" lang="zh-CN" altLang="en-US" sz="2800" b="1" i="0" u="none" strike="noStrike" kern="0" cap="none" spc="0" normalizeH="0" baseline="0" noProof="0" dirty="0" smtClean="0">
                <a:ln>
                  <a:noFill/>
                </a:ln>
                <a:solidFill>
                  <a:schemeClr val="tx1"/>
                </a:solidFill>
                <a:effectLst/>
                <a:uLnTx/>
                <a:uFillTx/>
                <a:latin typeface="+mn-ea"/>
                <a:ea typeface="+mn-ea"/>
                <a:cs typeface="+mn-cs"/>
              </a:rPr>
              <a:t>  C</a:t>
            </a:r>
            <a:r>
              <a:rPr kumimoji="0" lang="zh-CN" altLang="en-US" sz="2800" b="1" i="0" u="none" strike="noStrike" kern="0" cap="none" spc="0" normalizeH="0" baseline="0" noProof="0" dirty="0">
                <a:ln>
                  <a:noFill/>
                </a:ln>
                <a:solidFill>
                  <a:schemeClr val="tx1"/>
                </a:solidFill>
                <a:effectLst/>
                <a:uLnTx/>
                <a:uFillTx/>
                <a:latin typeface="+mn-ea"/>
                <a:ea typeface="+mn-ea"/>
                <a:cs typeface="+mn-cs"/>
              </a:rPr>
              <a:t>．竭力济贫以抚其忧                </a:t>
            </a:r>
            <a:endParaRPr kumimoji="0" lang="en-US" altLang="zh-CN" sz="2800" b="1" i="0" u="none" strike="noStrike" kern="0" cap="none" spc="0" normalizeH="0" baseline="0" noProof="0" dirty="0" smtClean="0">
              <a:ln>
                <a:noFill/>
              </a:ln>
              <a:solidFill>
                <a:schemeClr val="tx1"/>
              </a:solidFill>
              <a:effectLst/>
              <a:uLnTx/>
              <a:uFillTx/>
              <a:latin typeface="+mn-ea"/>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hlink"/>
              </a:buClr>
              <a:buSzTx/>
              <a:buFont typeface="Wingdings" panose="05000000000000000000" pitchFamily="2" charset="2"/>
              <a:buNone/>
              <a:defRPr/>
            </a:pPr>
            <a:r>
              <a:rPr kumimoji="0" lang="zh-CN" altLang="en-US" sz="2800" b="1" i="0" u="none" strike="noStrike" kern="0" cap="none" spc="0" normalizeH="0" baseline="0" noProof="0" dirty="0" smtClean="0">
                <a:ln>
                  <a:noFill/>
                </a:ln>
                <a:solidFill>
                  <a:schemeClr val="tx1"/>
                </a:solidFill>
                <a:effectLst/>
                <a:uLnTx/>
                <a:uFillTx/>
                <a:latin typeface="+mn-ea"/>
                <a:ea typeface="+mn-ea"/>
                <a:cs typeface="+mn-cs"/>
              </a:rPr>
              <a:t>  D</a:t>
            </a:r>
            <a:r>
              <a:rPr kumimoji="0" lang="zh-CN" altLang="en-US" sz="2800" b="1" i="0" u="none" strike="noStrike" kern="0" cap="none" spc="0" normalizeH="0" baseline="0" noProof="0" dirty="0">
                <a:ln>
                  <a:noFill/>
                </a:ln>
                <a:solidFill>
                  <a:schemeClr val="tx1"/>
                </a:solidFill>
                <a:effectLst/>
                <a:uLnTx/>
                <a:uFillTx/>
                <a:latin typeface="+mn-ea"/>
                <a:ea typeface="+mn-ea"/>
                <a:cs typeface="+mn-cs"/>
              </a:rPr>
              <a:t>．劫富济贫以均贫富</a:t>
            </a:r>
            <a:endParaRPr kumimoji="0" lang="zh-CN" altLang="en-US" sz="2800" b="1" i="0" u="none" strike="noStrike" kern="0" cap="none" spc="0" normalizeH="0" baseline="0" noProof="0" dirty="0">
              <a:ln>
                <a:noFill/>
              </a:ln>
              <a:solidFill>
                <a:schemeClr val="tx1"/>
              </a:solidFill>
              <a:effectLst/>
              <a:uLnTx/>
              <a:uFillTx/>
              <a:latin typeface="+mn-ea"/>
              <a:ea typeface="+mn-ea"/>
              <a:cs typeface="+mn-cs"/>
            </a:endParaRPr>
          </a:p>
          <a:p>
            <a:pPr marL="342900" marR="0" lvl="0" indent="-342900" algn="l" defTabSz="914400" rtl="0" eaLnBrk="0" fontAlgn="base" latinLnBrk="0" hangingPunct="0">
              <a:lnSpc>
                <a:spcPct val="100000"/>
              </a:lnSpc>
              <a:spcBef>
                <a:spcPct val="20000"/>
              </a:spcBef>
              <a:spcAft>
                <a:spcPct val="0"/>
              </a:spcAft>
              <a:buClr>
                <a:schemeClr val="hlink"/>
              </a:buClr>
              <a:buSzTx/>
              <a:buFont typeface="Wingdings" panose="05000000000000000000" pitchFamily="2" charset="2"/>
              <a:buNone/>
              <a:defRPr/>
            </a:pPr>
            <a:endParaRPr kumimoji="0" lang="zh-CN" altLang="en-US" sz="2800" b="1" i="0" u="none" strike="noStrike" kern="0" cap="none" spc="0" normalizeH="0" baseline="0" noProof="0" dirty="0">
              <a:ln>
                <a:noFill/>
              </a:ln>
              <a:solidFill>
                <a:schemeClr val="tx1"/>
              </a:solidFill>
              <a:effectLst/>
              <a:uLnTx/>
              <a:uFillTx/>
              <a:latin typeface="+mn-ea"/>
              <a:ea typeface="+mn-ea"/>
              <a:cs typeface="+mn-cs"/>
            </a:endParaRPr>
          </a:p>
        </p:txBody>
      </p:sp>
      <p:graphicFrame>
        <p:nvGraphicFramePr>
          <p:cNvPr id="3074" name="Object 9"/>
          <p:cNvGraphicFramePr>
            <a:graphicFrameLocks noChangeAspect="1"/>
          </p:cNvGraphicFramePr>
          <p:nvPr/>
        </p:nvGraphicFramePr>
        <p:xfrm>
          <a:off x="623888" y="758825"/>
          <a:ext cx="3733800" cy="688975"/>
        </p:xfrm>
        <a:graphic>
          <a:graphicData uri="http://schemas.openxmlformats.org/presentationml/2006/ole">
            <mc:AlternateContent xmlns:mc="http://schemas.openxmlformats.org/markup-compatibility/2006">
              <mc:Choice xmlns:v="urn:schemas-microsoft-com:vml" Requires="v">
                <p:oleObj spid="_x0000_s3077" name="" r:id="rId1" imgW="17056100" imgH="2857500" progId="Photoshop.Image.8">
                  <p:embed/>
                </p:oleObj>
              </mc:Choice>
              <mc:Fallback>
                <p:oleObj name="" r:id="rId1" imgW="17056100" imgH="2857500" progId="Photoshop.Image.8">
                  <p:embed/>
                  <p:pic>
                    <p:nvPicPr>
                      <p:cNvPr id="0" name="图片 3076"/>
                      <p:cNvPicPr/>
                      <p:nvPr/>
                    </p:nvPicPr>
                    <p:blipFill>
                      <a:blip r:embed="rId2"/>
                      <a:stretch>
                        <a:fillRect/>
                      </a:stretch>
                    </p:blipFill>
                    <p:spPr>
                      <a:xfrm>
                        <a:off x="623888" y="758825"/>
                        <a:ext cx="3733800" cy="688975"/>
                      </a:xfrm>
                      <a:prstGeom prst="rect">
                        <a:avLst/>
                      </a:prstGeom>
                      <a:noFill/>
                      <a:ln w="38100">
                        <a:noFill/>
                        <a:miter/>
                      </a:ln>
                    </p:spPr>
                  </p:pic>
                </p:oleObj>
              </mc:Fallback>
            </mc:AlternateContent>
          </a:graphicData>
        </a:graphic>
      </p:graphicFrame>
      <p:sp>
        <p:nvSpPr>
          <p:cNvPr id="5" name="Rectangle 6"/>
          <p:cNvSpPr>
            <a:spLocks noChangeArrowheads="1"/>
          </p:cNvSpPr>
          <p:nvPr/>
        </p:nvSpPr>
        <p:spPr bwMode="auto">
          <a:xfrm>
            <a:off x="6429375" y="4071938"/>
            <a:ext cx="795338" cy="1108075"/>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A</a:t>
            </a:r>
            <a:endParaRPr kumimoji="0" lang="zh-CN" altLang="en-US"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40" name="Text Box 4"/>
          <p:cNvSpPr txBox="1">
            <a:spLocks noChangeArrowheads="1"/>
          </p:cNvSpPr>
          <p:nvPr/>
        </p:nvSpPr>
        <p:spPr bwMode="auto">
          <a:xfrm>
            <a:off x="142875" y="582613"/>
            <a:ext cx="9144000" cy="442913"/>
          </a:xfrm>
          <a:prstGeom prst="rect">
            <a:avLst/>
          </a:prstGeom>
          <a:noFill/>
          <a:ln w="9525">
            <a:noFill/>
            <a:miter lim="800000"/>
          </a:ln>
          <a:effectLst/>
        </p:spPr>
        <p:txBody>
          <a:bodyPr>
            <a:spAutoFit/>
          </a:bodyPr>
          <a:lstStyle/>
          <a:p>
            <a:pPr marL="0" marR="0" lvl="0" indent="0" algn="l" defTabSz="914400" rtl="0" eaLnBrk="1" fontAlgn="base" latinLnBrk="0" hangingPunct="1">
              <a:lnSpc>
                <a:spcPct val="95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dirty="0">
                <a:ln>
                  <a:noFill/>
                </a:ln>
                <a:solidFill>
                  <a:srgbClr val="0000FF"/>
                </a:solidFill>
                <a:effectLst/>
                <a:uLnTx/>
                <a:uFillTx/>
                <a:latin typeface="+mn-ea"/>
                <a:ea typeface="+mn-ea"/>
                <a:cs typeface="+mn-cs"/>
              </a:rPr>
              <a:t>史料</a:t>
            </a:r>
            <a:r>
              <a:rPr kumimoji="0" lang="en-US" altLang="zh-CN" sz="2400" b="1" i="0" u="none" strike="noStrike" kern="1200" cap="none" spc="0" normalizeH="0" baseline="0" noProof="0" dirty="0">
                <a:ln>
                  <a:noFill/>
                </a:ln>
                <a:solidFill>
                  <a:srgbClr val="0000FF"/>
                </a:solidFill>
                <a:effectLst/>
                <a:uLnTx/>
                <a:uFillTx/>
                <a:latin typeface="+mn-ea"/>
                <a:ea typeface="+mn-ea"/>
                <a:cs typeface="+mn-cs"/>
              </a:rPr>
              <a:t>1</a:t>
            </a:r>
            <a:r>
              <a:rPr kumimoji="0" lang="zh-CN" altLang="en-US" sz="2400" b="1" i="0" u="none" strike="noStrike" kern="1200" cap="none" spc="0" normalizeH="0" baseline="0" noProof="0" dirty="0">
                <a:ln>
                  <a:noFill/>
                </a:ln>
                <a:solidFill>
                  <a:srgbClr val="0000FF"/>
                </a:solidFill>
                <a:effectLst/>
                <a:uLnTx/>
                <a:uFillTx/>
                <a:latin typeface="+mn-ea"/>
                <a:ea typeface="+mn-ea"/>
                <a:cs typeface="+mn-cs"/>
              </a:rPr>
              <a:t>：</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a:t>
            </a:r>
            <a:r>
              <a:rPr kumimoji="0" lang="en-US" altLang="zh-CN" sz="2400" b="1" i="0" u="none" strike="noStrike" kern="1200" cap="none" spc="0" normalizeH="0" baseline="0" noProof="0" dirty="0">
                <a:ln>
                  <a:noFill/>
                </a:ln>
                <a:solidFill>
                  <a:schemeClr val="tx1"/>
                </a:solidFill>
                <a:effectLst/>
                <a:uLnTx/>
                <a:uFillTx/>
                <a:latin typeface="+mn-ea"/>
                <a:ea typeface="+mn-ea"/>
                <a:cs typeface="+mn-cs"/>
              </a:rPr>
              <a:t>《</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春秋</a:t>
            </a:r>
            <a:r>
              <a:rPr kumimoji="0" lang="en-US" altLang="zh-CN" sz="2400" b="1" i="0" u="none" strike="noStrike" kern="1200" cap="none" spc="0" normalizeH="0" baseline="0" noProof="0" dirty="0">
                <a:ln>
                  <a:noFill/>
                </a:ln>
                <a:solidFill>
                  <a:schemeClr val="tx1"/>
                </a:solidFill>
                <a:effectLst/>
                <a:uLnTx/>
                <a:uFillTx/>
                <a:latin typeface="+mn-ea"/>
                <a:ea typeface="+mn-ea"/>
                <a:cs typeface="+mn-cs"/>
              </a:rPr>
              <a:t>》</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大一统者，天地之常经，古今之通谊也。” </a:t>
            </a:r>
            <a:endParaRPr kumimoji="0" lang="zh-CN" altLang="en-US" sz="2400" b="1" i="0" u="none" strike="noStrike" kern="1200" cap="none" spc="0" normalizeH="0" baseline="0" noProof="0" dirty="0">
              <a:ln>
                <a:noFill/>
              </a:ln>
              <a:solidFill>
                <a:schemeClr val="tx1"/>
              </a:solidFill>
              <a:effectLst/>
              <a:uLnTx/>
              <a:uFillTx/>
              <a:latin typeface="+mn-ea"/>
              <a:ea typeface="+mn-ea"/>
              <a:cs typeface="+mn-cs"/>
            </a:endParaRPr>
          </a:p>
        </p:txBody>
      </p:sp>
      <p:sp>
        <p:nvSpPr>
          <p:cNvPr id="39945" name="Text Box 9"/>
          <p:cNvSpPr txBox="1">
            <a:spLocks noChangeArrowheads="1"/>
          </p:cNvSpPr>
          <p:nvPr/>
        </p:nvSpPr>
        <p:spPr bwMode="auto">
          <a:xfrm>
            <a:off x="179388" y="1524000"/>
            <a:ext cx="8893175" cy="1884363"/>
          </a:xfrm>
          <a:prstGeom prst="rect">
            <a:avLst/>
          </a:prstGeom>
          <a:noFill/>
          <a:ln w="9525">
            <a:noFill/>
            <a:miter lim="800000"/>
          </a:ln>
          <a:effectLst/>
        </p:spPr>
        <p:txBody>
          <a:bodyPr>
            <a:spAutoFit/>
          </a:bodyPr>
          <a:lstStyle/>
          <a:p>
            <a:pPr marL="0" marR="0" lvl="0" indent="0" algn="l" defTabSz="914400" rtl="0" eaLnBrk="1" fontAlgn="base" latinLnBrk="0" hangingPunct="1">
              <a:lnSpc>
                <a:spcPct val="95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dirty="0">
                <a:ln>
                  <a:noFill/>
                </a:ln>
                <a:solidFill>
                  <a:srgbClr val="0000FF"/>
                </a:solidFill>
                <a:effectLst/>
                <a:uLnTx/>
                <a:uFillTx/>
                <a:latin typeface="+mn-ea"/>
                <a:ea typeface="+mn-ea"/>
                <a:cs typeface="+mn-cs"/>
              </a:rPr>
              <a:t>史料</a:t>
            </a:r>
            <a:r>
              <a:rPr kumimoji="0" lang="en-US" altLang="zh-CN" sz="2400" b="1" i="0" u="none" strike="noStrike" kern="1200" cap="none" spc="0" normalizeH="0" baseline="0" noProof="0" dirty="0">
                <a:ln>
                  <a:noFill/>
                </a:ln>
                <a:solidFill>
                  <a:srgbClr val="0000FF"/>
                </a:solidFill>
                <a:effectLst/>
                <a:uLnTx/>
                <a:uFillTx/>
                <a:latin typeface="+mn-ea"/>
                <a:ea typeface="+mn-ea"/>
                <a:cs typeface="+mn-cs"/>
              </a:rPr>
              <a:t>2</a:t>
            </a:r>
            <a:r>
              <a:rPr kumimoji="0" lang="zh-CN" altLang="en-US" sz="2400" b="1" i="0" u="none" strike="noStrike" kern="1200" cap="none" spc="0" normalizeH="0" baseline="0" noProof="0" dirty="0">
                <a:ln>
                  <a:noFill/>
                </a:ln>
                <a:solidFill>
                  <a:srgbClr val="0000FF"/>
                </a:solidFill>
                <a:effectLst/>
                <a:uLnTx/>
                <a:uFillTx/>
                <a:latin typeface="+mn-ea"/>
                <a:ea typeface="+mn-ea"/>
                <a:cs typeface="+mn-cs"/>
              </a:rPr>
              <a:t>：</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 董仲舒向汉武帝建议说：“今师异道，人异论，百家殊方，指意不同，</a:t>
            </a:r>
            <a:r>
              <a:rPr kumimoji="0" lang="zh-CN" altLang="en-US" sz="2400" b="1" i="0" u="none" strike="noStrike" kern="1200" cap="none" spc="0" normalizeH="0" baseline="0" noProof="0" dirty="0">
                <a:ln>
                  <a:noFill/>
                </a:ln>
                <a:solidFill>
                  <a:srgbClr val="FF3300"/>
                </a:solidFill>
                <a:effectLst/>
                <a:uLnTx/>
                <a:uFillTx/>
                <a:latin typeface="+mn-ea"/>
                <a:ea typeface="+mn-ea"/>
                <a:cs typeface="+mn-cs"/>
              </a:rPr>
              <a:t>是以上亡以持一统</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a:t>
            </a:r>
            <a:r>
              <a:rPr kumimoji="0" lang="en-US" altLang="zh-CN" sz="2400" b="1" i="0" u="none" strike="noStrike" kern="1200" cap="none" spc="0" normalizeH="0" baseline="0" noProof="0" dirty="0">
                <a:ln>
                  <a:noFill/>
                </a:ln>
                <a:solidFill>
                  <a:schemeClr val="tx1"/>
                </a:solidFill>
                <a:effectLst/>
                <a:uLnTx/>
                <a:uFillTx/>
                <a:latin typeface="+mn-ea"/>
                <a:ea typeface="+mn-ea"/>
                <a:cs typeface="+mn-cs"/>
              </a:rPr>
              <a:t>……</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臣愚以为诸不在六艺之科孔子之术者，皆绝其道，勿使并进。邪辟之说灭息，然后统纪可一而法度可明，民知所从矣。”                       </a:t>
            </a:r>
            <a:endParaRPr kumimoji="0" lang="zh-CN" altLang="en-US" sz="2400" b="1" i="0" u="none" strike="noStrike" kern="1200" cap="none" spc="0" normalizeH="0" baseline="0" noProof="0" dirty="0">
              <a:ln>
                <a:noFill/>
              </a:ln>
              <a:solidFill>
                <a:schemeClr val="tx1"/>
              </a:solidFill>
              <a:effectLst/>
              <a:uLnTx/>
              <a:uFillTx/>
              <a:latin typeface="+mn-ea"/>
              <a:ea typeface="+mn-ea"/>
              <a:cs typeface="+mn-cs"/>
            </a:endParaRPr>
          </a:p>
          <a:p>
            <a:pPr marL="0" marR="0" lvl="0" indent="0" algn="r" defTabSz="914400" rtl="0" eaLnBrk="1" fontAlgn="base" latinLnBrk="0" hangingPunct="1">
              <a:lnSpc>
                <a:spcPct val="85000"/>
              </a:lnSpc>
              <a:spcBef>
                <a:spcPct val="2000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a:ln>
                  <a:noFill/>
                </a:ln>
                <a:solidFill>
                  <a:schemeClr val="tx1"/>
                </a:solidFill>
                <a:effectLst/>
                <a:uLnTx/>
                <a:uFillTx/>
                <a:latin typeface="+mn-ea"/>
                <a:ea typeface="+mn-ea"/>
                <a:cs typeface="+mn-cs"/>
              </a:rPr>
              <a:t>——《</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汉书</a:t>
            </a:r>
            <a:r>
              <a:rPr kumimoji="0" lang="en-US" altLang="zh-CN" sz="2400" b="1" i="0" u="none" strike="noStrike" kern="1200" cap="none" spc="0" normalizeH="0" baseline="0" noProof="0" dirty="0">
                <a:ln>
                  <a:noFill/>
                </a:ln>
                <a:solidFill>
                  <a:schemeClr val="tx1"/>
                </a:solidFill>
                <a:effectLst/>
                <a:uLnTx/>
                <a:uFillTx/>
                <a:latin typeface="+mn-ea"/>
                <a:ea typeface="+mn-ea"/>
                <a:cs typeface="+mn-cs"/>
              </a:rPr>
              <a:t>·</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董仲舒传</a:t>
            </a:r>
            <a:r>
              <a:rPr kumimoji="0" lang="en-US" altLang="zh-CN" sz="2400" b="1" i="0" u="none" strike="noStrike" kern="1200" cap="none" spc="0" normalizeH="0" baseline="0" noProof="0" dirty="0">
                <a:ln>
                  <a:noFill/>
                </a:ln>
                <a:solidFill>
                  <a:schemeClr val="tx1"/>
                </a:solidFill>
                <a:effectLst/>
                <a:uLnTx/>
                <a:uFillTx/>
                <a:latin typeface="+mn-ea"/>
                <a:ea typeface="+mn-ea"/>
                <a:cs typeface="+mn-cs"/>
              </a:rPr>
              <a:t>》</a:t>
            </a:r>
            <a:endParaRPr kumimoji="0" lang="en-US" altLang="zh-CN" sz="2400" b="1" i="0" u="none" strike="noStrike" kern="1200" cap="none" spc="0" normalizeH="0" baseline="0" noProof="0" dirty="0">
              <a:ln>
                <a:noFill/>
              </a:ln>
              <a:solidFill>
                <a:schemeClr val="tx1"/>
              </a:solidFill>
              <a:effectLst/>
              <a:uLnTx/>
              <a:uFillTx/>
              <a:latin typeface="+mn-ea"/>
              <a:ea typeface="+mn-ea"/>
              <a:cs typeface="+mn-cs"/>
            </a:endParaRPr>
          </a:p>
        </p:txBody>
      </p:sp>
      <p:sp>
        <p:nvSpPr>
          <p:cNvPr id="39946" name="Text Box 10"/>
          <p:cNvSpPr txBox="1">
            <a:spLocks noChangeArrowheads="1"/>
          </p:cNvSpPr>
          <p:nvPr/>
        </p:nvSpPr>
        <p:spPr bwMode="auto">
          <a:xfrm>
            <a:off x="142875" y="3419475"/>
            <a:ext cx="8858250" cy="1144588"/>
          </a:xfrm>
          <a:prstGeom prst="rect">
            <a:avLst/>
          </a:prstGeom>
          <a:noFill/>
          <a:ln w="9525">
            <a:noFill/>
            <a:miter lim="800000"/>
          </a:ln>
          <a:effectLst/>
        </p:spPr>
        <p:txBody>
          <a:bodyPr>
            <a:spAutoFit/>
          </a:bodyPr>
          <a:lstStyle/>
          <a:p>
            <a:pPr marL="0" marR="0" lvl="0" indent="0" algn="l" defTabSz="914400" rtl="0" eaLnBrk="1" fontAlgn="base" latinLnBrk="0" hangingPunct="1">
              <a:lnSpc>
                <a:spcPct val="95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dirty="0">
                <a:ln>
                  <a:noFill/>
                </a:ln>
                <a:solidFill>
                  <a:srgbClr val="0000FF"/>
                </a:solidFill>
                <a:effectLst/>
                <a:uLnTx/>
                <a:uFillTx/>
                <a:latin typeface="+mn-ea"/>
                <a:ea typeface="+mn-ea"/>
                <a:cs typeface="+mn-cs"/>
              </a:rPr>
              <a:t>史料</a:t>
            </a:r>
            <a:r>
              <a:rPr kumimoji="0" lang="en-US" altLang="zh-CN" sz="2400" b="1" i="0" u="none" strike="noStrike" kern="1200" cap="none" spc="0" normalizeH="0" baseline="0" noProof="0" dirty="0">
                <a:ln>
                  <a:noFill/>
                </a:ln>
                <a:solidFill>
                  <a:srgbClr val="0000FF"/>
                </a:solidFill>
                <a:effectLst/>
                <a:uLnTx/>
                <a:uFillTx/>
                <a:latin typeface="+mn-ea"/>
                <a:ea typeface="+mn-ea"/>
                <a:cs typeface="+mn-cs"/>
              </a:rPr>
              <a:t>3</a:t>
            </a:r>
            <a:r>
              <a:rPr kumimoji="0" lang="zh-CN" altLang="en-US" sz="2400" b="1" i="0" u="none" strike="noStrike" kern="1200" cap="none" spc="0" normalizeH="0" baseline="0" noProof="0" dirty="0">
                <a:ln>
                  <a:noFill/>
                </a:ln>
                <a:solidFill>
                  <a:srgbClr val="0000FF"/>
                </a:solidFill>
                <a:effectLst/>
                <a:uLnTx/>
                <a:uFillTx/>
                <a:latin typeface="+mn-ea"/>
                <a:ea typeface="+mn-ea"/>
                <a:cs typeface="+mn-cs"/>
              </a:rPr>
              <a:t>：</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天子受命于天，天下受命于天子</a:t>
            </a:r>
            <a:r>
              <a:rPr kumimoji="0" lang="en-US" altLang="zh-CN" sz="2400" b="1" i="0" u="none" strike="noStrike" kern="1200" cap="none" spc="0" normalizeH="0" baseline="0" noProof="0" dirty="0">
                <a:ln>
                  <a:noFill/>
                </a:ln>
                <a:solidFill>
                  <a:schemeClr val="tx1"/>
                </a:solidFill>
                <a:effectLst/>
                <a:uLnTx/>
                <a:uFillTx/>
                <a:latin typeface="+mn-ea"/>
                <a:ea typeface="+mn-ea"/>
                <a:cs typeface="+mn-cs"/>
              </a:rPr>
              <a:t>……</a:t>
            </a:r>
            <a:r>
              <a:rPr kumimoji="0" lang="en-US" altLang="en-US" sz="2400" b="1" i="0" u="none" strike="noStrike" kern="1200" cap="none" spc="0" normalizeH="0" baseline="0" noProof="0" dirty="0" err="1">
                <a:ln>
                  <a:noFill/>
                </a:ln>
                <a:solidFill>
                  <a:schemeClr val="tx1"/>
                </a:solidFill>
                <a:effectLst/>
                <a:uLnTx/>
                <a:uFillTx/>
                <a:latin typeface="+mn-ea"/>
                <a:ea typeface="+mn-ea"/>
                <a:cs typeface="+mn-cs"/>
              </a:rPr>
              <a:t>受命之君，天意之所予也</a:t>
            </a:r>
            <a:r>
              <a:rPr kumimoji="0" lang="en-US" altLang="en-US" sz="2400" b="1" i="0" u="none" strike="noStrike" kern="1200" cap="none" spc="0" normalizeH="0" baseline="0" noProof="0" dirty="0">
                <a:ln>
                  <a:noFill/>
                </a:ln>
                <a:solidFill>
                  <a:schemeClr val="tx1"/>
                </a:solidFill>
                <a:effectLst/>
                <a:uLnTx/>
                <a:uFillTx/>
                <a:latin typeface="+mn-ea"/>
                <a:ea typeface="+mn-ea"/>
                <a:cs typeface="+mn-cs"/>
              </a:rPr>
              <a:t>。</a:t>
            </a:r>
            <a:r>
              <a:rPr kumimoji="0" lang="en-US" altLang="zh-CN" sz="2400" b="1" i="0" u="none" strike="noStrike" kern="1200" cap="none" spc="0" normalizeH="0" baseline="0" noProof="0" dirty="0">
                <a:ln>
                  <a:noFill/>
                </a:ln>
                <a:solidFill>
                  <a:schemeClr val="tx1"/>
                </a:solidFill>
                <a:effectLst/>
                <a:uLnTx/>
                <a:uFillTx/>
                <a:latin typeface="+mn-ea"/>
                <a:ea typeface="+mn-ea"/>
                <a:cs typeface="+mn-cs"/>
              </a:rPr>
              <a:t>……</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王者承天意以从事，与天同者，大治，与天异者，大乱。                           </a:t>
            </a:r>
            <a:r>
              <a:rPr kumimoji="0" lang="en-US" altLang="zh-CN" sz="2400" b="1" i="0" u="none" strike="noStrike" kern="1200" cap="none" spc="0" normalizeH="0" baseline="0" noProof="0" dirty="0">
                <a:ln>
                  <a:noFill/>
                </a:ln>
                <a:solidFill>
                  <a:schemeClr val="tx1"/>
                </a:solidFill>
                <a:effectLst/>
                <a:uLnTx/>
                <a:uFillTx/>
                <a:latin typeface="+mn-ea"/>
                <a:ea typeface="+mn-ea"/>
                <a:cs typeface="+mn-cs"/>
              </a:rPr>
              <a:t>——《</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春秋繁露</a:t>
            </a:r>
            <a:r>
              <a:rPr kumimoji="0" lang="en-US" altLang="zh-CN" sz="2400" b="1" i="0" u="none" strike="noStrike" kern="1200" cap="none" spc="0" normalizeH="0" baseline="0" noProof="0" dirty="0">
                <a:ln>
                  <a:noFill/>
                </a:ln>
                <a:solidFill>
                  <a:schemeClr val="tx1"/>
                </a:solidFill>
                <a:effectLst/>
                <a:uLnTx/>
                <a:uFillTx/>
                <a:latin typeface="+mn-ea"/>
                <a:ea typeface="+mn-ea"/>
                <a:cs typeface="+mn-cs"/>
              </a:rPr>
              <a:t>》</a:t>
            </a:r>
            <a:endParaRPr kumimoji="0" lang="en-US" altLang="zh-CN" sz="2400" b="1" i="0" u="none" strike="noStrike" kern="1200" cap="none" spc="0" normalizeH="0" baseline="0" noProof="0" dirty="0">
              <a:ln>
                <a:noFill/>
              </a:ln>
              <a:solidFill>
                <a:schemeClr val="tx1"/>
              </a:solidFill>
              <a:effectLst/>
              <a:uLnTx/>
              <a:uFillTx/>
              <a:latin typeface="+mn-ea"/>
              <a:ea typeface="+mn-ea"/>
              <a:cs typeface="+mn-cs"/>
            </a:endParaRPr>
          </a:p>
        </p:txBody>
      </p:sp>
      <p:sp>
        <p:nvSpPr>
          <p:cNvPr id="56325" name="Rectangle 13"/>
          <p:cNvSpPr/>
          <p:nvPr/>
        </p:nvSpPr>
        <p:spPr>
          <a:xfrm>
            <a:off x="214313" y="0"/>
            <a:ext cx="6613525" cy="519113"/>
          </a:xfrm>
          <a:prstGeom prst="rect">
            <a:avLst/>
          </a:prstGeom>
          <a:noFill/>
          <a:ln w="9525">
            <a:noFill/>
          </a:ln>
        </p:spPr>
        <p:txBody>
          <a:bodyPr wrap="none">
            <a:spAutoFit/>
          </a:bodyPr>
          <a:p>
            <a:pPr lvl="0" eaLnBrk="1" hangingPunct="1"/>
            <a:r>
              <a:rPr lang="zh-CN" altLang="en-US" sz="2800" b="1" dirty="0">
                <a:latin typeface="微软雅黑" panose="020B0503020204020204" pitchFamily="34" charset="-122"/>
                <a:ea typeface="微软雅黑" panose="020B0503020204020204" pitchFamily="34" charset="-122"/>
              </a:rPr>
              <a:t>据材料归纳董仲舒的</a:t>
            </a:r>
            <a:r>
              <a:rPr lang="zh-CN" altLang="en-US" sz="2800" b="1" dirty="0">
                <a:solidFill>
                  <a:srgbClr val="FF3300"/>
                </a:solidFill>
                <a:latin typeface="微软雅黑" panose="020B0503020204020204" pitchFamily="34" charset="-122"/>
                <a:ea typeface="微软雅黑" panose="020B0503020204020204" pitchFamily="34" charset="-122"/>
              </a:rPr>
              <a:t>思想主张及其目的</a:t>
            </a:r>
            <a:r>
              <a:rPr lang="zh-CN" altLang="en-US" sz="2800" b="1" dirty="0">
                <a:latin typeface="微软雅黑" panose="020B0503020204020204" pitchFamily="34" charset="-122"/>
                <a:ea typeface="微软雅黑" panose="020B0503020204020204" pitchFamily="34" charset="-122"/>
              </a:rPr>
              <a:t>。</a:t>
            </a:r>
            <a:endParaRPr lang="zh-CN" altLang="en-US" sz="2800" b="1" dirty="0">
              <a:latin typeface="微软雅黑" panose="020B0503020204020204" pitchFamily="34" charset="-122"/>
              <a:ea typeface="微软雅黑" panose="020B0503020204020204" pitchFamily="34" charset="-122"/>
            </a:endParaRPr>
          </a:p>
        </p:txBody>
      </p:sp>
      <p:sp>
        <p:nvSpPr>
          <p:cNvPr id="39950" name="Rectangle 14"/>
          <p:cNvSpPr>
            <a:spLocks noChangeArrowheads="1"/>
          </p:cNvSpPr>
          <p:nvPr/>
        </p:nvSpPr>
        <p:spPr bwMode="auto">
          <a:xfrm>
            <a:off x="142875" y="5292725"/>
            <a:ext cx="8858250" cy="1422400"/>
          </a:xfrm>
          <a:prstGeom prst="rect">
            <a:avLst/>
          </a:prstGeom>
          <a:noFill/>
          <a:ln w="9525">
            <a:noFill/>
            <a:miter lim="800000"/>
          </a:ln>
          <a:effectLst/>
        </p:spPr>
        <p:txBody>
          <a:bodyPr>
            <a:spAutoFit/>
          </a:bodyPr>
          <a:lstStyle/>
          <a:p>
            <a:pPr marL="0" marR="0" lvl="0" indent="0" algn="l" defTabSz="914400" rtl="0" eaLnBrk="1" fontAlgn="base" latinLnBrk="0" hangingPunct="1">
              <a:lnSpc>
                <a:spcPct val="90000"/>
              </a:lnSpc>
              <a:spcBef>
                <a:spcPct val="0"/>
              </a:spcBef>
              <a:spcAft>
                <a:spcPct val="0"/>
              </a:spcAft>
              <a:buClrTx/>
              <a:buSzTx/>
              <a:buFont typeface="Arial" panose="020B0604020202020204" pitchFamily="34" charset="0"/>
              <a:buNone/>
              <a:defRPr/>
            </a:pPr>
            <a:r>
              <a:rPr kumimoji="0" lang="zh-CN" altLang="en-US" sz="2400" b="1" i="0" u="none" strike="noStrike" kern="1200" cap="none" spc="0" normalizeH="0" baseline="0" noProof="0" dirty="0">
                <a:ln>
                  <a:noFill/>
                </a:ln>
                <a:solidFill>
                  <a:srgbClr val="0000FF"/>
                </a:solidFill>
                <a:effectLst/>
                <a:uLnTx/>
                <a:uFillTx/>
                <a:latin typeface="+mn-ea"/>
                <a:ea typeface="+mn-ea"/>
                <a:cs typeface="+mn-cs"/>
              </a:rPr>
              <a:t>史料</a:t>
            </a:r>
            <a:r>
              <a:rPr kumimoji="0" lang="en-US" altLang="zh-CN" sz="2400" b="1" i="0" u="none" strike="noStrike" kern="1200" cap="none" spc="0" normalizeH="0" baseline="0" noProof="0" dirty="0">
                <a:ln>
                  <a:noFill/>
                </a:ln>
                <a:solidFill>
                  <a:srgbClr val="0000FF"/>
                </a:solidFill>
                <a:effectLst/>
                <a:uLnTx/>
                <a:uFillTx/>
                <a:latin typeface="+mn-ea"/>
                <a:ea typeface="+mn-ea"/>
                <a:cs typeface="+mn-cs"/>
              </a:rPr>
              <a:t>4</a:t>
            </a:r>
            <a:r>
              <a:rPr kumimoji="0" lang="zh-CN" altLang="en-US" sz="2400" b="1" i="0" u="none" strike="noStrike" kern="1200" cap="none" spc="0" normalizeH="0" baseline="0" noProof="0" dirty="0">
                <a:ln>
                  <a:noFill/>
                </a:ln>
                <a:solidFill>
                  <a:srgbClr val="0000FF"/>
                </a:solidFill>
                <a:effectLst/>
                <a:uLnTx/>
                <a:uFillTx/>
                <a:latin typeface="+mn-ea"/>
                <a:ea typeface="+mn-ea"/>
                <a:cs typeface="+mn-cs"/>
              </a:rPr>
              <a:t>：</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古之王者明于此，是故南面而治天下，</a:t>
            </a:r>
            <a:r>
              <a:rPr kumimoji="0" lang="zh-CN" altLang="en-US" sz="2400" b="1" i="0" u="none" strike="noStrike" kern="1200" cap="none" spc="0" normalizeH="0" baseline="0" noProof="0" dirty="0">
                <a:ln>
                  <a:noFill/>
                </a:ln>
                <a:solidFill>
                  <a:srgbClr val="FF3300"/>
                </a:solidFill>
                <a:effectLst/>
                <a:uLnTx/>
                <a:uFillTx/>
                <a:latin typeface="+mn-ea"/>
                <a:ea typeface="+mn-ea"/>
                <a:cs typeface="+mn-cs"/>
              </a:rPr>
              <a:t>莫不以教化为大务</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。立太学以教于国，设庠序以化于邑，渐民以仁，摩民以义，节民以礼，故其刑罚甚轻而禁不犯者，</a:t>
            </a:r>
            <a:r>
              <a:rPr kumimoji="0" lang="zh-CN" altLang="en-US" sz="2400" b="1" i="0" u="none" strike="noStrike" kern="1200" cap="none" spc="0" normalizeH="0" baseline="0" noProof="0" dirty="0">
                <a:ln>
                  <a:noFill/>
                </a:ln>
                <a:solidFill>
                  <a:srgbClr val="FF3300"/>
                </a:solidFill>
                <a:effectLst/>
                <a:uLnTx/>
                <a:uFillTx/>
                <a:latin typeface="+mn-ea"/>
                <a:ea typeface="+mn-ea"/>
                <a:cs typeface="+mn-cs"/>
              </a:rPr>
              <a:t>教化行而习俗美也。</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                            </a:t>
            </a:r>
            <a:r>
              <a:rPr kumimoji="0" lang="en-US" altLang="zh-CN" sz="2400" b="1" i="0" u="none" strike="noStrike" kern="1200" cap="none" spc="0" normalizeH="0" baseline="0" noProof="0" dirty="0">
                <a:ln>
                  <a:noFill/>
                </a:ln>
                <a:solidFill>
                  <a:schemeClr val="tx1"/>
                </a:solidFill>
                <a:effectLst/>
                <a:uLnTx/>
                <a:uFillTx/>
                <a:latin typeface="+mn-ea"/>
                <a:ea typeface="+mn-ea"/>
                <a:cs typeface="+mn-cs"/>
              </a:rPr>
              <a:t>——《</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汉书</a:t>
            </a:r>
            <a:r>
              <a:rPr kumimoji="0" lang="en-US" altLang="zh-CN" sz="2400" b="1" i="0" u="none" strike="noStrike" kern="1200" cap="none" spc="0" normalizeH="0" baseline="0" noProof="0" dirty="0">
                <a:ln>
                  <a:noFill/>
                </a:ln>
                <a:solidFill>
                  <a:schemeClr val="tx1"/>
                </a:solidFill>
                <a:effectLst/>
                <a:uLnTx/>
                <a:uFillTx/>
                <a:latin typeface="+mn-ea"/>
                <a:ea typeface="+mn-ea"/>
                <a:cs typeface="+mn-cs"/>
              </a:rPr>
              <a:t>·</a:t>
            </a:r>
            <a:r>
              <a:rPr kumimoji="0" lang="zh-CN" altLang="en-US" sz="2400" b="1" i="0" u="none" strike="noStrike" kern="1200" cap="none" spc="0" normalizeH="0" baseline="0" noProof="0" dirty="0">
                <a:ln>
                  <a:noFill/>
                </a:ln>
                <a:solidFill>
                  <a:schemeClr val="tx1"/>
                </a:solidFill>
                <a:effectLst/>
                <a:uLnTx/>
                <a:uFillTx/>
                <a:latin typeface="+mn-ea"/>
                <a:ea typeface="+mn-ea"/>
                <a:cs typeface="+mn-cs"/>
              </a:rPr>
              <a:t>董仲舒传</a:t>
            </a:r>
            <a:r>
              <a:rPr kumimoji="0" lang="en-US" altLang="zh-CN" sz="2400" b="1" i="0" u="none" strike="noStrike" kern="1200" cap="none" spc="0" normalizeH="0" baseline="0" noProof="0" dirty="0">
                <a:ln>
                  <a:noFill/>
                </a:ln>
                <a:solidFill>
                  <a:schemeClr val="tx1"/>
                </a:solidFill>
                <a:effectLst/>
                <a:uLnTx/>
                <a:uFillTx/>
                <a:latin typeface="+mn-ea"/>
                <a:ea typeface="+mn-ea"/>
                <a:cs typeface="+mn-cs"/>
              </a:rPr>
              <a:t>》</a:t>
            </a:r>
            <a:endParaRPr kumimoji="0" lang="en-US" altLang="zh-CN" sz="2400" b="1" i="0" u="none" strike="noStrike" kern="1200" cap="none" spc="0" normalizeH="0" baseline="0" noProof="0" dirty="0">
              <a:ln>
                <a:noFill/>
              </a:ln>
              <a:solidFill>
                <a:schemeClr val="tx1"/>
              </a:solidFill>
              <a:effectLst/>
              <a:uLnTx/>
              <a:uFillTx/>
              <a:latin typeface="+mn-ea"/>
              <a:ea typeface="+mn-ea"/>
              <a:cs typeface="+mn-cs"/>
            </a:endParaRPr>
          </a:p>
        </p:txBody>
      </p:sp>
      <p:sp>
        <p:nvSpPr>
          <p:cNvPr id="39951" name="Rectangle 15"/>
          <p:cNvSpPr/>
          <p:nvPr/>
        </p:nvSpPr>
        <p:spPr>
          <a:xfrm>
            <a:off x="1285875" y="2357438"/>
            <a:ext cx="4103688" cy="519112"/>
          </a:xfrm>
          <a:prstGeom prst="rect">
            <a:avLst/>
          </a:prstGeom>
          <a:solidFill>
            <a:srgbClr val="FFFF00"/>
          </a:solidFill>
          <a:ln w="9525">
            <a:noFill/>
          </a:ln>
        </p:spPr>
        <p:txBody>
          <a:bodyPr>
            <a:spAutoFit/>
          </a:bodyPr>
          <a:p>
            <a:pPr lvl="0" algn="ctr" eaLnBrk="1" hangingPunct="1"/>
            <a:r>
              <a:rPr lang="en-US" altLang="zh-CN" sz="2800" b="1">
                <a:solidFill>
                  <a:srgbClr val="0000FF"/>
                </a:solidFill>
                <a:latin typeface="Arial" panose="020B0604020202020204" pitchFamily="34" charset="0"/>
                <a:ea typeface="楷体_GB2312" charset="-122"/>
              </a:rPr>
              <a:t>“</a:t>
            </a:r>
            <a:r>
              <a:rPr lang="zh-CN" altLang="en-US" sz="2800" b="1" dirty="0">
                <a:solidFill>
                  <a:srgbClr val="0000FF"/>
                </a:solidFill>
                <a:latin typeface="楷体_GB2312" charset="-122"/>
                <a:ea typeface="楷体_GB2312" charset="-122"/>
              </a:rPr>
              <a:t>罢黜百家，独尊儒术</a:t>
            </a:r>
            <a:r>
              <a:rPr lang="en-US" altLang="x-none" sz="2800" b="1">
                <a:solidFill>
                  <a:srgbClr val="0000FF"/>
                </a:solidFill>
                <a:latin typeface="Arial" panose="020B0604020202020204" pitchFamily="34" charset="0"/>
                <a:ea typeface="楷体_GB2312" charset="-122"/>
              </a:rPr>
              <a:t>”</a:t>
            </a:r>
            <a:endParaRPr lang="zh-CN" altLang="en-US" sz="2800" b="1" dirty="0">
              <a:solidFill>
                <a:srgbClr val="0000FF"/>
              </a:solidFill>
              <a:latin typeface="楷体_GB2312" charset="-122"/>
              <a:ea typeface="楷体_GB2312" charset="-122"/>
            </a:endParaRPr>
          </a:p>
        </p:txBody>
      </p:sp>
      <p:sp>
        <p:nvSpPr>
          <p:cNvPr id="39952" name="Rectangle 16"/>
          <p:cNvSpPr/>
          <p:nvPr/>
        </p:nvSpPr>
        <p:spPr>
          <a:xfrm>
            <a:off x="1285875" y="500063"/>
            <a:ext cx="2771775" cy="519112"/>
          </a:xfrm>
          <a:prstGeom prst="rect">
            <a:avLst/>
          </a:prstGeom>
          <a:solidFill>
            <a:srgbClr val="FFFF00"/>
          </a:solidFill>
          <a:ln w="9525">
            <a:noFill/>
          </a:ln>
        </p:spPr>
        <p:txBody>
          <a:bodyPr>
            <a:spAutoFit/>
          </a:bodyPr>
          <a:p>
            <a:pPr lvl="0" algn="ctr" eaLnBrk="1" hangingPunct="1"/>
            <a:r>
              <a:rPr lang="zh-CN" altLang="en-US" sz="2800" b="1" dirty="0">
                <a:solidFill>
                  <a:srgbClr val="0000FF"/>
                </a:solidFill>
                <a:latin typeface="楷体_GB2312" charset="-122"/>
                <a:ea typeface="楷体_GB2312" charset="-122"/>
              </a:rPr>
              <a:t>春秋</a:t>
            </a:r>
            <a:r>
              <a:rPr lang="zh-CN" altLang="en-US" sz="2800" b="1" dirty="0">
                <a:solidFill>
                  <a:srgbClr val="0000FF"/>
                </a:solidFill>
                <a:latin typeface="Arial" panose="020B0604020202020204" pitchFamily="34" charset="0"/>
                <a:ea typeface="楷体_GB2312" charset="-122"/>
              </a:rPr>
              <a:t>“</a:t>
            </a:r>
            <a:r>
              <a:rPr lang="zh-CN" altLang="en-US" sz="2800" b="1" dirty="0">
                <a:solidFill>
                  <a:srgbClr val="0000FF"/>
                </a:solidFill>
                <a:latin typeface="楷体_GB2312" charset="-122"/>
                <a:ea typeface="楷体_GB2312" charset="-122"/>
              </a:rPr>
              <a:t>大一统</a:t>
            </a:r>
            <a:r>
              <a:rPr lang="en-US" altLang="x-none" sz="2800" b="1">
                <a:solidFill>
                  <a:srgbClr val="0000FF"/>
                </a:solidFill>
                <a:latin typeface="Arial" panose="020B0604020202020204" pitchFamily="34" charset="0"/>
                <a:ea typeface="楷体_GB2312" charset="-122"/>
              </a:rPr>
              <a:t>”</a:t>
            </a:r>
            <a:endParaRPr lang="zh-CN" altLang="en-US" sz="2800" b="1" dirty="0">
              <a:solidFill>
                <a:srgbClr val="0000FF"/>
              </a:solidFill>
              <a:latin typeface="楷体_GB2312" charset="-122"/>
              <a:ea typeface="楷体_GB2312" charset="-122"/>
            </a:endParaRPr>
          </a:p>
        </p:txBody>
      </p:sp>
      <p:sp>
        <p:nvSpPr>
          <p:cNvPr id="39953" name="Rectangle 17"/>
          <p:cNvSpPr/>
          <p:nvPr/>
        </p:nvSpPr>
        <p:spPr>
          <a:xfrm>
            <a:off x="1071563" y="4071938"/>
            <a:ext cx="6804025" cy="519112"/>
          </a:xfrm>
          <a:prstGeom prst="rect">
            <a:avLst/>
          </a:prstGeom>
          <a:solidFill>
            <a:srgbClr val="FFFF00"/>
          </a:solidFill>
          <a:ln w="9525">
            <a:noFill/>
          </a:ln>
        </p:spPr>
        <p:txBody>
          <a:bodyPr>
            <a:spAutoFit/>
          </a:bodyPr>
          <a:p>
            <a:pPr lvl="0" algn="ctr" eaLnBrk="1" hangingPunct="1"/>
            <a:r>
              <a:rPr lang="en-US" altLang="zh-CN" sz="2800" b="1">
                <a:solidFill>
                  <a:srgbClr val="0000FF"/>
                </a:solidFill>
                <a:latin typeface="Arial" panose="020B0604020202020204" pitchFamily="34" charset="0"/>
                <a:ea typeface="楷体_GB2312" charset="-122"/>
              </a:rPr>
              <a:t>“</a:t>
            </a:r>
            <a:r>
              <a:rPr lang="zh-CN" altLang="en-US" sz="2800" b="1" dirty="0">
                <a:solidFill>
                  <a:srgbClr val="0000FF"/>
                </a:solidFill>
                <a:latin typeface="楷体_GB2312" charset="-122"/>
                <a:ea typeface="楷体_GB2312" charset="-122"/>
              </a:rPr>
              <a:t>君权神授</a:t>
            </a:r>
            <a:r>
              <a:rPr lang="en-US" altLang="x-none" sz="2800" b="1">
                <a:solidFill>
                  <a:srgbClr val="0000FF"/>
                </a:solidFill>
                <a:latin typeface="Arial" panose="020B0604020202020204" pitchFamily="34" charset="0"/>
                <a:ea typeface="楷体_GB2312" charset="-122"/>
              </a:rPr>
              <a:t>”</a:t>
            </a:r>
            <a:r>
              <a:rPr lang="zh-CN" altLang="en-US" sz="2800" b="1" dirty="0">
                <a:solidFill>
                  <a:srgbClr val="0000FF"/>
                </a:solidFill>
                <a:latin typeface="楷体_GB2312" charset="-122"/>
                <a:ea typeface="楷体_GB2312" charset="-122"/>
              </a:rPr>
              <a:t>、</a:t>
            </a:r>
            <a:r>
              <a:rPr lang="zh-CN" altLang="en-US" sz="2800" b="1" dirty="0">
                <a:solidFill>
                  <a:srgbClr val="0000FF"/>
                </a:solidFill>
                <a:latin typeface="Arial" panose="020B0604020202020204" pitchFamily="34" charset="0"/>
                <a:ea typeface="楷体_GB2312" charset="-122"/>
              </a:rPr>
              <a:t>“</a:t>
            </a:r>
            <a:r>
              <a:rPr lang="zh-CN" altLang="en-US" sz="2800" b="1" dirty="0">
                <a:solidFill>
                  <a:srgbClr val="0000FF"/>
                </a:solidFill>
                <a:latin typeface="楷体_GB2312" charset="-122"/>
                <a:ea typeface="楷体_GB2312" charset="-122"/>
              </a:rPr>
              <a:t>天人感应</a:t>
            </a:r>
            <a:r>
              <a:rPr lang="zh-CN" altLang="en-US" sz="2800" b="1" dirty="0">
                <a:solidFill>
                  <a:srgbClr val="0000FF"/>
                </a:solidFill>
                <a:latin typeface="Arial" panose="020B0604020202020204" pitchFamily="34" charset="0"/>
                <a:ea typeface="楷体_GB2312" charset="-122"/>
              </a:rPr>
              <a:t>”</a:t>
            </a:r>
            <a:r>
              <a:rPr lang="zh-CN" altLang="en-US" sz="2800" b="1" dirty="0">
                <a:solidFill>
                  <a:srgbClr val="0000FF"/>
                </a:solidFill>
                <a:latin typeface="楷体_GB2312" charset="-122"/>
                <a:ea typeface="楷体_GB2312" charset="-122"/>
              </a:rPr>
              <a:t>、</a:t>
            </a:r>
            <a:r>
              <a:rPr lang="zh-CN" altLang="en-US" sz="2800" b="1" dirty="0">
                <a:solidFill>
                  <a:srgbClr val="0000FF"/>
                </a:solidFill>
                <a:latin typeface="Arial" panose="020B0604020202020204" pitchFamily="34" charset="0"/>
                <a:ea typeface="楷体_GB2312" charset="-122"/>
              </a:rPr>
              <a:t>“</a:t>
            </a:r>
            <a:r>
              <a:rPr lang="zh-CN" altLang="en-US" sz="2800" b="1" dirty="0">
                <a:solidFill>
                  <a:srgbClr val="0000FF"/>
                </a:solidFill>
                <a:latin typeface="楷体_GB2312" charset="-122"/>
                <a:ea typeface="楷体_GB2312" charset="-122"/>
              </a:rPr>
              <a:t>天人合一</a:t>
            </a:r>
            <a:r>
              <a:rPr lang="zh-CN" altLang="en-US" sz="2800" b="1" dirty="0">
                <a:solidFill>
                  <a:srgbClr val="0000FF"/>
                </a:solidFill>
                <a:latin typeface="Arial" panose="020B0604020202020204" pitchFamily="34" charset="0"/>
                <a:ea typeface="楷体_GB2312" charset="-122"/>
              </a:rPr>
              <a:t>”</a:t>
            </a:r>
            <a:endParaRPr lang="zh-CN" altLang="en-US" sz="2800" b="1" dirty="0">
              <a:solidFill>
                <a:srgbClr val="0000FF"/>
              </a:solidFill>
              <a:latin typeface="楷体_GB2312" charset="-122"/>
              <a:ea typeface="楷体_GB2312" charset="-122"/>
            </a:endParaRPr>
          </a:p>
        </p:txBody>
      </p:sp>
      <p:sp>
        <p:nvSpPr>
          <p:cNvPr id="39954" name="Rectangle 18"/>
          <p:cNvSpPr/>
          <p:nvPr/>
        </p:nvSpPr>
        <p:spPr>
          <a:xfrm>
            <a:off x="1143000" y="5286375"/>
            <a:ext cx="4859338" cy="519113"/>
          </a:xfrm>
          <a:prstGeom prst="rect">
            <a:avLst/>
          </a:prstGeom>
          <a:solidFill>
            <a:srgbClr val="FFFF00"/>
          </a:solidFill>
          <a:ln w="9525">
            <a:noFill/>
          </a:ln>
        </p:spPr>
        <p:txBody>
          <a:bodyPr>
            <a:spAutoFit/>
          </a:bodyPr>
          <a:p>
            <a:pPr lvl="0" algn="ctr" eaLnBrk="1" hangingPunct="1"/>
            <a:r>
              <a:rPr lang="en-US" altLang="zh-CN" sz="2800" b="1">
                <a:solidFill>
                  <a:srgbClr val="0000FF"/>
                </a:solidFill>
                <a:latin typeface="Arial" panose="020B0604020202020204" pitchFamily="34" charset="0"/>
                <a:ea typeface="楷体_GB2312" charset="-122"/>
              </a:rPr>
              <a:t>“</a:t>
            </a:r>
            <a:r>
              <a:rPr lang="zh-CN" altLang="en-US" sz="2800" b="1" dirty="0">
                <a:solidFill>
                  <a:srgbClr val="0000FF"/>
                </a:solidFill>
                <a:latin typeface="楷体_GB2312" charset="-122"/>
                <a:ea typeface="楷体_GB2312" charset="-122"/>
              </a:rPr>
              <a:t>三纲五常</a:t>
            </a:r>
            <a:r>
              <a:rPr lang="zh-CN" altLang="en-US" sz="2800" b="1" dirty="0">
                <a:solidFill>
                  <a:srgbClr val="0000FF"/>
                </a:solidFill>
                <a:latin typeface="Arial" panose="020B0604020202020204" pitchFamily="34" charset="0"/>
                <a:ea typeface="楷体_GB2312" charset="-122"/>
              </a:rPr>
              <a:t>”</a:t>
            </a:r>
            <a:r>
              <a:rPr lang="zh-CN" altLang="en-US" sz="2800" b="1" dirty="0">
                <a:solidFill>
                  <a:srgbClr val="0000FF"/>
                </a:solidFill>
                <a:latin typeface="楷体_GB2312" charset="-122"/>
                <a:ea typeface="楷体_GB2312" charset="-122"/>
              </a:rPr>
              <a:t>的道德标准</a:t>
            </a:r>
            <a:endParaRPr lang="zh-CN" altLang="en-US" sz="2800" b="1" dirty="0">
              <a:solidFill>
                <a:srgbClr val="0000FF"/>
              </a:solidFill>
              <a:latin typeface="楷体_GB2312" charset="-122"/>
              <a:ea typeface="楷体_GB2312" charset="-122"/>
            </a:endParaRPr>
          </a:p>
        </p:txBody>
      </p:sp>
      <p:sp>
        <p:nvSpPr>
          <p:cNvPr id="39955" name="Text Box 19"/>
          <p:cNvSpPr txBox="1"/>
          <p:nvPr/>
        </p:nvSpPr>
        <p:spPr>
          <a:xfrm>
            <a:off x="1285875" y="1052513"/>
            <a:ext cx="7380288" cy="547687"/>
          </a:xfrm>
          <a:prstGeom prst="rect">
            <a:avLst/>
          </a:prstGeom>
          <a:solidFill>
            <a:schemeClr val="bg1"/>
          </a:solidFill>
          <a:ln w="28575" cap="flat" cmpd="sng">
            <a:solidFill>
              <a:srgbClr val="000066"/>
            </a:solidFill>
            <a:prstDash val="solid"/>
            <a:miter/>
            <a:headEnd type="none" w="med" len="med"/>
            <a:tailEnd type="none" w="med" len="med"/>
          </a:ln>
        </p:spPr>
        <p:txBody>
          <a:bodyPr>
            <a:spAutoFit/>
          </a:bodyPr>
          <a:p>
            <a:pPr lvl="0" algn="ctr" eaLnBrk="1" hangingPunct="1">
              <a:spcBef>
                <a:spcPct val="50000"/>
              </a:spcBef>
            </a:pPr>
            <a:r>
              <a:rPr lang="zh-CN" altLang="en-US" sz="2800" b="1" dirty="0">
                <a:solidFill>
                  <a:srgbClr val="FF3300"/>
                </a:solidFill>
                <a:latin typeface="Times New Roman" panose="02020603050405020304" pitchFamily="18" charset="0"/>
                <a:ea typeface="黑体" panose="02010609060101010101" pitchFamily="49" charset="-122"/>
              </a:rPr>
              <a:t>为加强中央集权，维护国家统一提供理论依据</a:t>
            </a:r>
            <a:endParaRPr lang="zh-CN" altLang="en-US" sz="2800" b="1" dirty="0">
              <a:latin typeface="Times New Roman" panose="02020603050405020304" pitchFamily="18" charset="0"/>
              <a:ea typeface="黑体" panose="02010609060101010101" pitchFamily="49" charset="-122"/>
            </a:endParaRPr>
          </a:p>
        </p:txBody>
      </p:sp>
      <p:sp>
        <p:nvSpPr>
          <p:cNvPr id="39956" name="Text Box 20"/>
          <p:cNvSpPr txBox="1"/>
          <p:nvPr/>
        </p:nvSpPr>
        <p:spPr>
          <a:xfrm>
            <a:off x="1042988" y="4643438"/>
            <a:ext cx="8101012" cy="547687"/>
          </a:xfrm>
          <a:prstGeom prst="rect">
            <a:avLst/>
          </a:prstGeom>
          <a:solidFill>
            <a:schemeClr val="bg1"/>
          </a:solidFill>
          <a:ln w="28575" cap="flat" cmpd="sng">
            <a:solidFill>
              <a:srgbClr val="000066"/>
            </a:solidFill>
            <a:prstDash val="solid"/>
            <a:miter/>
            <a:headEnd type="none" w="med" len="med"/>
            <a:tailEnd type="none" w="med" len="med"/>
          </a:ln>
        </p:spPr>
        <p:txBody>
          <a:bodyPr>
            <a:spAutoFit/>
          </a:bodyPr>
          <a:p>
            <a:pPr lvl="0" algn="ctr" eaLnBrk="1" hangingPunct="1">
              <a:spcBef>
                <a:spcPct val="50000"/>
              </a:spcBef>
            </a:pPr>
            <a:r>
              <a:rPr lang="zh-CN" altLang="en-US" sz="2800" b="1" dirty="0">
                <a:solidFill>
                  <a:srgbClr val="FF3300"/>
                </a:solidFill>
                <a:latin typeface="Times New Roman" panose="02020603050405020304" pitchFamily="18" charset="0"/>
                <a:ea typeface="黑体" panose="02010609060101010101" pitchFamily="49" charset="-122"/>
              </a:rPr>
              <a:t>神化君权，加强君权与对君权的有限限制相结合</a:t>
            </a:r>
            <a:endParaRPr lang="zh-CN" altLang="en-US" sz="2800" b="1" dirty="0">
              <a:solidFill>
                <a:srgbClr val="FF3300"/>
              </a:solidFill>
              <a:latin typeface="Times New Roman" panose="02020603050405020304" pitchFamily="18" charset="0"/>
              <a:ea typeface="黑体" panose="02010609060101010101" pitchFamily="49" charset="-122"/>
            </a:endParaRPr>
          </a:p>
        </p:txBody>
      </p:sp>
      <p:sp>
        <p:nvSpPr>
          <p:cNvPr id="39957" name="Text Box 21"/>
          <p:cNvSpPr txBox="1"/>
          <p:nvPr/>
        </p:nvSpPr>
        <p:spPr>
          <a:xfrm>
            <a:off x="1143000" y="5786755"/>
            <a:ext cx="5290820" cy="521970"/>
          </a:xfrm>
          <a:prstGeom prst="rect">
            <a:avLst/>
          </a:prstGeom>
          <a:solidFill>
            <a:schemeClr val="bg1"/>
          </a:solidFill>
          <a:ln w="28575" cap="flat" cmpd="sng">
            <a:solidFill>
              <a:srgbClr val="000066"/>
            </a:solidFill>
            <a:prstDash val="solid"/>
            <a:miter/>
            <a:headEnd type="none" w="med" len="med"/>
            <a:tailEnd type="none" w="med" len="med"/>
          </a:ln>
        </p:spPr>
        <p:txBody>
          <a:bodyPr wrap="square">
            <a:spAutoFit/>
          </a:bodyPr>
          <a:p>
            <a:pPr lvl="0" algn="ctr" eaLnBrk="1" hangingPunct="1">
              <a:spcBef>
                <a:spcPct val="50000"/>
              </a:spcBef>
            </a:pPr>
            <a:r>
              <a:rPr lang="zh-CN" altLang="en-US" sz="2800" b="1" dirty="0">
                <a:solidFill>
                  <a:srgbClr val="FF3300"/>
                </a:solidFill>
                <a:latin typeface="Times New Roman" panose="02020603050405020304" pitchFamily="18" charset="0"/>
                <a:ea typeface="黑体" panose="02010609060101010101" pitchFamily="49" charset="-122"/>
              </a:rPr>
              <a:t>确立道德规范</a:t>
            </a:r>
            <a:r>
              <a:rPr lang="zh-CN" altLang="en-US" sz="2800" b="1" dirty="0">
                <a:solidFill>
                  <a:srgbClr val="FF3300"/>
                </a:solidFill>
                <a:latin typeface="Times New Roman" panose="02020603050405020304" pitchFamily="18" charset="0"/>
                <a:ea typeface="黑体" panose="02010609060101010101" pitchFamily="49" charset="-122"/>
              </a:rPr>
              <a:t>，稳定统治秩序</a:t>
            </a:r>
            <a:endParaRPr lang="zh-CN" altLang="en-US" sz="2800" b="1" dirty="0">
              <a:solidFill>
                <a:srgbClr val="FF3300"/>
              </a:solidFill>
              <a:latin typeface="Times New Roman" panose="02020603050405020304" pitchFamily="18" charset="0"/>
              <a:ea typeface="黑体" panose="02010609060101010101" pitchFamily="49" charset="-122"/>
            </a:endParaRPr>
          </a:p>
        </p:txBody>
      </p:sp>
      <p:sp>
        <p:nvSpPr>
          <p:cNvPr id="39958" name="Text Box 22"/>
          <p:cNvSpPr txBox="1"/>
          <p:nvPr/>
        </p:nvSpPr>
        <p:spPr>
          <a:xfrm>
            <a:off x="1285875" y="2928938"/>
            <a:ext cx="4722813" cy="547687"/>
          </a:xfrm>
          <a:prstGeom prst="rect">
            <a:avLst/>
          </a:prstGeom>
          <a:solidFill>
            <a:schemeClr val="bg1"/>
          </a:solidFill>
          <a:ln w="28575" cap="flat" cmpd="sng">
            <a:solidFill>
              <a:srgbClr val="000066"/>
            </a:solidFill>
            <a:prstDash val="solid"/>
            <a:miter/>
            <a:headEnd type="none" w="med" len="med"/>
            <a:tailEnd type="none" w="med" len="med"/>
          </a:ln>
        </p:spPr>
        <p:txBody>
          <a:bodyPr>
            <a:spAutoFit/>
          </a:bodyPr>
          <a:p>
            <a:pPr lvl="0" algn="ctr" eaLnBrk="1" hangingPunct="1">
              <a:spcBef>
                <a:spcPct val="50000"/>
              </a:spcBef>
            </a:pPr>
            <a:r>
              <a:rPr lang="zh-CN" altLang="en-US" sz="2800" b="1" dirty="0">
                <a:solidFill>
                  <a:srgbClr val="FF3300"/>
                </a:solidFill>
                <a:latin typeface="Times New Roman" panose="02020603050405020304" pitchFamily="18" charset="0"/>
                <a:ea typeface="黑体" panose="02010609060101010101" pitchFamily="49" charset="-122"/>
              </a:rPr>
              <a:t>用思想统一来维护政治统一</a:t>
            </a:r>
            <a:endParaRPr lang="zh-CN" altLang="en-US" sz="2800" b="1" dirty="0">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9940"/>
                                        </p:tgtEl>
                                        <p:attrNameLst>
                                          <p:attrName>style.visibility</p:attrName>
                                        </p:attrNameLst>
                                      </p:cBhvr>
                                      <p:to>
                                        <p:strVal val="visible"/>
                                      </p:to>
                                    </p:set>
                                    <p:animEffect transition="in" filter="box(in)">
                                      <p:cBhvr>
                                        <p:cTn id="7" dur="500"/>
                                        <p:tgtEl>
                                          <p:spTgt spid="39940"/>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39945"/>
                                        </p:tgtEl>
                                        <p:attrNameLst>
                                          <p:attrName>style.visibility</p:attrName>
                                        </p:attrNameLst>
                                      </p:cBhvr>
                                      <p:to>
                                        <p:strVal val="visible"/>
                                      </p:to>
                                    </p:set>
                                    <p:animEffect transition="in" filter="box(in)">
                                      <p:cBhvr>
                                        <p:cTn id="10" dur="500"/>
                                        <p:tgtEl>
                                          <p:spTgt spid="3994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39946"/>
                                        </p:tgtEl>
                                        <p:attrNameLst>
                                          <p:attrName>style.visibility</p:attrName>
                                        </p:attrNameLst>
                                      </p:cBhvr>
                                      <p:to>
                                        <p:strVal val="visible"/>
                                      </p:to>
                                    </p:set>
                                    <p:animEffect transition="in" filter="box(in)">
                                      <p:cBhvr>
                                        <p:cTn id="13" dur="500"/>
                                        <p:tgtEl>
                                          <p:spTgt spid="39946"/>
                                        </p:tgtEl>
                                      </p:cBhvr>
                                    </p:animEffect>
                                  </p:childTnLst>
                                </p:cTn>
                              </p:par>
                              <p:par>
                                <p:cTn id="14" presetID="16" presetClass="entr" presetSubtype="26" fill="hold" grpId="0" nodeType="withEffect">
                                  <p:stCondLst>
                                    <p:cond delay="0"/>
                                  </p:stCondLst>
                                  <p:childTnLst>
                                    <p:set>
                                      <p:cBhvr>
                                        <p:cTn id="15" dur="1" fill="hold">
                                          <p:stCondLst>
                                            <p:cond delay="0"/>
                                          </p:stCondLst>
                                        </p:cTn>
                                        <p:tgtEl>
                                          <p:spTgt spid="39950"/>
                                        </p:tgtEl>
                                        <p:attrNameLst>
                                          <p:attrName>style.visibility</p:attrName>
                                        </p:attrNameLst>
                                      </p:cBhvr>
                                      <p:to>
                                        <p:strVal val="visible"/>
                                      </p:to>
                                    </p:set>
                                    <p:animEffect transition="in" filter="barn(inHorizontal)">
                                      <p:cBhvr>
                                        <p:cTn id="16" dur="500"/>
                                        <p:tgtEl>
                                          <p:spTgt spid="39950"/>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9952"/>
                                        </p:tgtEl>
                                        <p:attrNameLst>
                                          <p:attrName>style.visibility</p:attrName>
                                        </p:attrNameLst>
                                      </p:cBhvr>
                                      <p:to>
                                        <p:strVal val="visible"/>
                                      </p:to>
                                    </p:set>
                                    <p:anim calcmode="lin" valueType="num">
                                      <p:cBhvr additive="base">
                                        <p:cTn id="21" dur="500" fill="hold"/>
                                        <p:tgtEl>
                                          <p:spTgt spid="39952"/>
                                        </p:tgtEl>
                                        <p:attrNameLst>
                                          <p:attrName>ppt_x</p:attrName>
                                        </p:attrNameLst>
                                      </p:cBhvr>
                                      <p:tavLst>
                                        <p:tav tm="0">
                                          <p:val>
                                            <p:strVal val="#ppt_x"/>
                                          </p:val>
                                        </p:tav>
                                        <p:tav tm="100000">
                                          <p:val>
                                            <p:strVal val="#ppt_x"/>
                                          </p:val>
                                        </p:tav>
                                      </p:tavLst>
                                    </p:anim>
                                    <p:anim calcmode="lin" valueType="num">
                                      <p:cBhvr additive="base">
                                        <p:cTn id="22" dur="500" fill="hold"/>
                                        <p:tgtEl>
                                          <p:spTgt spid="39952"/>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9955"/>
                                        </p:tgtEl>
                                        <p:attrNameLst>
                                          <p:attrName>style.visibility</p:attrName>
                                        </p:attrNameLst>
                                      </p:cBhvr>
                                      <p:to>
                                        <p:strVal val="visible"/>
                                      </p:to>
                                    </p:set>
                                    <p:anim calcmode="lin" valueType="num">
                                      <p:cBhvr additive="base">
                                        <p:cTn id="27" dur="500" fill="hold"/>
                                        <p:tgtEl>
                                          <p:spTgt spid="39955"/>
                                        </p:tgtEl>
                                        <p:attrNameLst>
                                          <p:attrName>ppt_x</p:attrName>
                                        </p:attrNameLst>
                                      </p:cBhvr>
                                      <p:tavLst>
                                        <p:tav tm="0">
                                          <p:val>
                                            <p:strVal val="#ppt_x"/>
                                          </p:val>
                                        </p:tav>
                                        <p:tav tm="100000">
                                          <p:val>
                                            <p:strVal val="#ppt_x"/>
                                          </p:val>
                                        </p:tav>
                                      </p:tavLst>
                                    </p:anim>
                                    <p:anim calcmode="lin" valueType="num">
                                      <p:cBhvr additive="base">
                                        <p:cTn id="28" dur="500" fill="hold"/>
                                        <p:tgtEl>
                                          <p:spTgt spid="3995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9951"/>
                                        </p:tgtEl>
                                        <p:attrNameLst>
                                          <p:attrName>style.visibility</p:attrName>
                                        </p:attrNameLst>
                                      </p:cBhvr>
                                      <p:to>
                                        <p:strVal val="visible"/>
                                      </p:to>
                                    </p:set>
                                    <p:anim calcmode="lin" valueType="num">
                                      <p:cBhvr additive="base">
                                        <p:cTn id="33" dur="500" fill="hold"/>
                                        <p:tgtEl>
                                          <p:spTgt spid="39951"/>
                                        </p:tgtEl>
                                        <p:attrNameLst>
                                          <p:attrName>ppt_x</p:attrName>
                                        </p:attrNameLst>
                                      </p:cBhvr>
                                      <p:tavLst>
                                        <p:tav tm="0">
                                          <p:val>
                                            <p:strVal val="#ppt_x"/>
                                          </p:val>
                                        </p:tav>
                                        <p:tav tm="100000">
                                          <p:val>
                                            <p:strVal val="#ppt_x"/>
                                          </p:val>
                                        </p:tav>
                                      </p:tavLst>
                                    </p:anim>
                                    <p:anim calcmode="lin" valueType="num">
                                      <p:cBhvr additive="base">
                                        <p:cTn id="34" dur="500" fill="hold"/>
                                        <p:tgtEl>
                                          <p:spTgt spid="39951"/>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9958"/>
                                        </p:tgtEl>
                                        <p:attrNameLst>
                                          <p:attrName>style.visibility</p:attrName>
                                        </p:attrNameLst>
                                      </p:cBhvr>
                                      <p:to>
                                        <p:strVal val="visible"/>
                                      </p:to>
                                    </p:set>
                                    <p:anim calcmode="lin" valueType="num">
                                      <p:cBhvr additive="base">
                                        <p:cTn id="39" dur="500" fill="hold"/>
                                        <p:tgtEl>
                                          <p:spTgt spid="39958"/>
                                        </p:tgtEl>
                                        <p:attrNameLst>
                                          <p:attrName>ppt_x</p:attrName>
                                        </p:attrNameLst>
                                      </p:cBhvr>
                                      <p:tavLst>
                                        <p:tav tm="0">
                                          <p:val>
                                            <p:strVal val="#ppt_x"/>
                                          </p:val>
                                        </p:tav>
                                        <p:tav tm="100000">
                                          <p:val>
                                            <p:strVal val="#ppt_x"/>
                                          </p:val>
                                        </p:tav>
                                      </p:tavLst>
                                    </p:anim>
                                    <p:anim calcmode="lin" valueType="num">
                                      <p:cBhvr additive="base">
                                        <p:cTn id="40" dur="500" fill="hold"/>
                                        <p:tgtEl>
                                          <p:spTgt spid="39958"/>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9953"/>
                                        </p:tgtEl>
                                        <p:attrNameLst>
                                          <p:attrName>style.visibility</p:attrName>
                                        </p:attrNameLst>
                                      </p:cBhvr>
                                      <p:to>
                                        <p:strVal val="visible"/>
                                      </p:to>
                                    </p:set>
                                    <p:anim calcmode="lin" valueType="num">
                                      <p:cBhvr additive="base">
                                        <p:cTn id="45" dur="500" fill="hold"/>
                                        <p:tgtEl>
                                          <p:spTgt spid="39953"/>
                                        </p:tgtEl>
                                        <p:attrNameLst>
                                          <p:attrName>ppt_x</p:attrName>
                                        </p:attrNameLst>
                                      </p:cBhvr>
                                      <p:tavLst>
                                        <p:tav tm="0">
                                          <p:val>
                                            <p:strVal val="#ppt_x"/>
                                          </p:val>
                                        </p:tav>
                                        <p:tav tm="100000">
                                          <p:val>
                                            <p:strVal val="#ppt_x"/>
                                          </p:val>
                                        </p:tav>
                                      </p:tavLst>
                                    </p:anim>
                                    <p:anim calcmode="lin" valueType="num">
                                      <p:cBhvr additive="base">
                                        <p:cTn id="46" dur="500" fill="hold"/>
                                        <p:tgtEl>
                                          <p:spTgt spid="39953"/>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39956"/>
                                        </p:tgtEl>
                                        <p:attrNameLst>
                                          <p:attrName>style.visibility</p:attrName>
                                        </p:attrNameLst>
                                      </p:cBhvr>
                                      <p:to>
                                        <p:strVal val="visible"/>
                                      </p:to>
                                    </p:set>
                                    <p:anim calcmode="lin" valueType="num">
                                      <p:cBhvr additive="base">
                                        <p:cTn id="51" dur="500" fill="hold"/>
                                        <p:tgtEl>
                                          <p:spTgt spid="39956"/>
                                        </p:tgtEl>
                                        <p:attrNameLst>
                                          <p:attrName>ppt_x</p:attrName>
                                        </p:attrNameLst>
                                      </p:cBhvr>
                                      <p:tavLst>
                                        <p:tav tm="0">
                                          <p:val>
                                            <p:strVal val="#ppt_x"/>
                                          </p:val>
                                        </p:tav>
                                        <p:tav tm="100000">
                                          <p:val>
                                            <p:strVal val="#ppt_x"/>
                                          </p:val>
                                        </p:tav>
                                      </p:tavLst>
                                    </p:anim>
                                    <p:anim calcmode="lin" valueType="num">
                                      <p:cBhvr additive="base">
                                        <p:cTn id="52" dur="500" fill="hold"/>
                                        <p:tgtEl>
                                          <p:spTgt spid="39956"/>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39954"/>
                                        </p:tgtEl>
                                        <p:attrNameLst>
                                          <p:attrName>style.visibility</p:attrName>
                                        </p:attrNameLst>
                                      </p:cBhvr>
                                      <p:to>
                                        <p:strVal val="visible"/>
                                      </p:to>
                                    </p:set>
                                    <p:anim calcmode="lin" valueType="num">
                                      <p:cBhvr additive="base">
                                        <p:cTn id="57" dur="500" fill="hold"/>
                                        <p:tgtEl>
                                          <p:spTgt spid="39954"/>
                                        </p:tgtEl>
                                        <p:attrNameLst>
                                          <p:attrName>ppt_x</p:attrName>
                                        </p:attrNameLst>
                                      </p:cBhvr>
                                      <p:tavLst>
                                        <p:tav tm="0">
                                          <p:val>
                                            <p:strVal val="#ppt_x"/>
                                          </p:val>
                                        </p:tav>
                                        <p:tav tm="100000">
                                          <p:val>
                                            <p:strVal val="#ppt_x"/>
                                          </p:val>
                                        </p:tav>
                                      </p:tavLst>
                                    </p:anim>
                                    <p:anim calcmode="lin" valueType="num">
                                      <p:cBhvr additive="base">
                                        <p:cTn id="58" dur="500" fill="hold"/>
                                        <p:tgtEl>
                                          <p:spTgt spid="39954"/>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39957"/>
                                        </p:tgtEl>
                                        <p:attrNameLst>
                                          <p:attrName>style.visibility</p:attrName>
                                        </p:attrNameLst>
                                      </p:cBhvr>
                                      <p:to>
                                        <p:strVal val="visible"/>
                                      </p:to>
                                    </p:set>
                                    <p:anim calcmode="lin" valueType="num">
                                      <p:cBhvr additive="base">
                                        <p:cTn id="63" dur="500" fill="hold"/>
                                        <p:tgtEl>
                                          <p:spTgt spid="39957"/>
                                        </p:tgtEl>
                                        <p:attrNameLst>
                                          <p:attrName>ppt_x</p:attrName>
                                        </p:attrNameLst>
                                      </p:cBhvr>
                                      <p:tavLst>
                                        <p:tav tm="0">
                                          <p:val>
                                            <p:strVal val="#ppt_x"/>
                                          </p:val>
                                        </p:tav>
                                        <p:tav tm="100000">
                                          <p:val>
                                            <p:strVal val="#ppt_x"/>
                                          </p:val>
                                        </p:tav>
                                      </p:tavLst>
                                    </p:anim>
                                    <p:anim calcmode="lin" valueType="num">
                                      <p:cBhvr additive="base">
                                        <p:cTn id="64" dur="500" fill="hold"/>
                                        <p:tgtEl>
                                          <p:spTgt spid="399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p:bldP spid="39945" grpId="0"/>
      <p:bldP spid="39946" grpId="0"/>
      <p:bldP spid="39950" grpId="0"/>
      <p:bldP spid="39951" grpId="0" animBg="1"/>
      <p:bldP spid="39952" grpId="0" animBg="1"/>
      <p:bldP spid="39953" grpId="0" animBg="1"/>
      <p:bldP spid="39954" grpId="0" animBg="1"/>
      <p:bldP spid="39955" grpId="0" animBg="1"/>
      <p:bldP spid="39956" grpId="0" animBg="1"/>
      <p:bldP spid="39957" grpId="0" bldLvl="0" animBg="1"/>
      <p:bldP spid="39958"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6" name="Text Box 2"/>
          <p:cNvSpPr txBox="1"/>
          <p:nvPr/>
        </p:nvSpPr>
        <p:spPr>
          <a:xfrm>
            <a:off x="1857375" y="500063"/>
            <a:ext cx="5486400" cy="584200"/>
          </a:xfrm>
          <a:prstGeom prst="rect">
            <a:avLst/>
          </a:prstGeom>
          <a:noFill/>
          <a:ln w="9525">
            <a:noFill/>
          </a:ln>
        </p:spPr>
        <p:txBody>
          <a:bodyPr>
            <a:spAutoFit/>
          </a:bodyPr>
          <a:p>
            <a:pPr lvl="0" algn="ctr" eaLnBrk="1" hangingPunct="1">
              <a:spcBef>
                <a:spcPct val="50000"/>
              </a:spcBef>
            </a:pPr>
            <a:r>
              <a:rPr lang="zh-CN" altLang="en-US" sz="3200" b="1" dirty="0">
                <a:solidFill>
                  <a:srgbClr val="FF0000"/>
                </a:solidFill>
                <a:latin typeface="微软雅黑" panose="020B0503020204020204" pitchFamily="34" charset="-122"/>
                <a:ea typeface="微软雅黑" panose="020B0503020204020204" pitchFamily="34" charset="-122"/>
              </a:rPr>
              <a:t>天 人 感 应</a:t>
            </a:r>
            <a:endParaRPr lang="zh-CN" altLang="en-US" sz="3200" b="1" dirty="0">
              <a:solidFill>
                <a:srgbClr val="FF0000"/>
              </a:solidFill>
              <a:latin typeface="微软雅黑" panose="020B0503020204020204" pitchFamily="34" charset="-122"/>
              <a:ea typeface="微软雅黑" panose="020B0503020204020204" pitchFamily="34" charset="-122"/>
            </a:endParaRPr>
          </a:p>
        </p:txBody>
      </p:sp>
      <p:sp>
        <p:nvSpPr>
          <p:cNvPr id="88067" name="Text Box 3"/>
          <p:cNvSpPr txBox="1"/>
          <p:nvPr/>
        </p:nvSpPr>
        <p:spPr>
          <a:xfrm>
            <a:off x="285750" y="2143125"/>
            <a:ext cx="8610600" cy="461963"/>
          </a:xfrm>
          <a:prstGeom prst="rect">
            <a:avLst/>
          </a:prstGeom>
          <a:noFill/>
          <a:ln w="9525">
            <a:noFill/>
          </a:ln>
        </p:spPr>
        <p:txBody>
          <a:bodyPr>
            <a:spAutoFit/>
          </a:bodyPr>
          <a:p>
            <a:pPr lvl="0" eaLnBrk="1" hangingPunct="1">
              <a:spcBef>
                <a:spcPct val="50000"/>
              </a:spcBef>
            </a:pPr>
            <a:r>
              <a:rPr lang="zh-CN" altLang="en-US" sz="2400" b="1" dirty="0">
                <a:latin typeface="华文中宋" panose="02010600040101010101" pitchFamily="2" charset="-122"/>
                <a:ea typeface="华文中宋" panose="02010600040101010101" pitchFamily="2" charset="-122"/>
              </a:rPr>
              <a:t>董仲舒认为道源于天。“天不变，道亦不变。” </a:t>
            </a:r>
            <a:endParaRPr lang="zh-CN" altLang="en-US" sz="2400" b="1" dirty="0">
              <a:latin typeface="华文中宋" panose="02010600040101010101" pitchFamily="2" charset="-122"/>
              <a:ea typeface="华文中宋" panose="02010600040101010101" pitchFamily="2" charset="-122"/>
            </a:endParaRPr>
          </a:p>
        </p:txBody>
      </p:sp>
      <p:sp>
        <p:nvSpPr>
          <p:cNvPr id="88068" name="Rectangle 4"/>
          <p:cNvSpPr/>
          <p:nvPr/>
        </p:nvSpPr>
        <p:spPr>
          <a:xfrm>
            <a:off x="357188" y="3143250"/>
            <a:ext cx="8286750" cy="990600"/>
          </a:xfrm>
          <a:prstGeom prst="rect">
            <a:avLst/>
          </a:prstGeom>
          <a:noFill/>
          <a:ln w="28575" cap="flat" cmpd="sng">
            <a:solidFill>
              <a:srgbClr val="000000"/>
            </a:solidFill>
            <a:prstDash val="sysDash"/>
            <a:miter/>
            <a:headEnd type="none" w="med" len="med"/>
            <a:tailEnd type="none" w="med" len="med"/>
          </a:ln>
        </p:spPr>
        <p:txBody>
          <a:bodyPr wrap="none" anchor="ctr"/>
          <a:p>
            <a:pPr lvl="0" eaLnBrk="1" hangingPunct="1"/>
            <a:r>
              <a:rPr lang="zh-CN" altLang="en-US" sz="2400" b="1" dirty="0">
                <a:solidFill>
                  <a:srgbClr val="CC3300"/>
                </a:solidFill>
                <a:latin typeface="华文中宋" panose="02010600040101010101" pitchFamily="2" charset="-122"/>
                <a:ea typeface="华文中宋" panose="02010600040101010101" pitchFamily="2" charset="-122"/>
              </a:rPr>
              <a:t>三纲：君为臣纲，父为子纲，夫为妻纲 </a:t>
            </a:r>
            <a:endParaRPr lang="zh-CN" altLang="en-US" sz="2400" b="1" dirty="0">
              <a:solidFill>
                <a:srgbClr val="CC3300"/>
              </a:solidFill>
              <a:latin typeface="华文中宋" panose="02010600040101010101" pitchFamily="2" charset="-122"/>
              <a:ea typeface="华文中宋" panose="02010600040101010101" pitchFamily="2" charset="-122"/>
            </a:endParaRPr>
          </a:p>
          <a:p>
            <a:pPr lvl="0" eaLnBrk="1" hangingPunct="1"/>
            <a:r>
              <a:rPr lang="zh-CN" altLang="en-US" sz="2400" b="1" dirty="0">
                <a:solidFill>
                  <a:srgbClr val="CC3300"/>
                </a:solidFill>
                <a:latin typeface="华文中宋" panose="02010600040101010101" pitchFamily="2" charset="-122"/>
                <a:ea typeface="华文中宋" panose="02010600040101010101" pitchFamily="2" charset="-122"/>
              </a:rPr>
              <a:t>五常：仁、义、礼、智、信</a:t>
            </a:r>
            <a:endParaRPr lang="zh-CN" altLang="en-US" sz="2400" b="1" dirty="0">
              <a:solidFill>
                <a:srgbClr val="CC3300"/>
              </a:solidFill>
              <a:latin typeface="华文中宋" panose="02010600040101010101" pitchFamily="2" charset="-122"/>
              <a:ea typeface="华文中宋" panose="02010600040101010101" pitchFamily="2" charset="-122"/>
            </a:endParaRPr>
          </a:p>
        </p:txBody>
      </p:sp>
      <p:sp>
        <p:nvSpPr>
          <p:cNvPr id="88069" name="Text Box 5"/>
          <p:cNvSpPr txBox="1">
            <a:spLocks noChangeArrowheads="1"/>
          </p:cNvSpPr>
          <p:nvPr/>
        </p:nvSpPr>
        <p:spPr bwMode="auto">
          <a:xfrm>
            <a:off x="357188" y="4143375"/>
            <a:ext cx="8305800" cy="461963"/>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1" lang="zh-CN" altLang="en-US" sz="2400" b="1" i="0" u="sng"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君臣、父子、夫妻之间，尊卑秩序永恒不变</a:t>
            </a:r>
            <a:r>
              <a:rPr kumimoji="1" lang="zh-CN" altLang="en-US" sz="2400" b="1" i="0" u="none" strike="noStrike" kern="1200" cap="none" spc="0" normalizeH="0" baseline="0" noProof="0" dirty="0">
                <a:ln>
                  <a:noFill/>
                </a:ln>
                <a:solidFill>
                  <a:srgbClr val="FF0000"/>
                </a:solidFill>
                <a:effectLst/>
                <a:uLnTx/>
                <a:uFillTx/>
                <a:latin typeface="华文中宋" panose="02010600040101010101" pitchFamily="2" charset="-122"/>
                <a:ea typeface="华文中宋" panose="02010600040101010101" pitchFamily="2" charset="-122"/>
                <a:cs typeface="+mn-cs"/>
              </a:rPr>
              <a:t> </a:t>
            </a:r>
            <a:endParaRPr kumimoji="1" lang="zh-CN" altLang="en-US" sz="2400" b="1" i="0" u="none" strike="noStrike" kern="1200" cap="none" spc="0" normalizeH="0" baseline="0" noProof="0" dirty="0">
              <a:ln>
                <a:noFill/>
              </a:ln>
              <a:solidFill>
                <a:srgbClr val="FF0000"/>
              </a:solidFill>
              <a:effectLst/>
              <a:uLnTx/>
              <a:uFillTx/>
              <a:latin typeface="华文中宋" panose="02010600040101010101" pitchFamily="2" charset="-122"/>
              <a:ea typeface="华文中宋" panose="02010600040101010101" pitchFamily="2" charset="-122"/>
              <a:cs typeface="+mn-cs"/>
            </a:endParaRPr>
          </a:p>
        </p:txBody>
      </p:sp>
      <p:sp>
        <p:nvSpPr>
          <p:cNvPr id="88070" name="Text Box 6"/>
          <p:cNvSpPr txBox="1">
            <a:spLocks noChangeArrowheads="1"/>
          </p:cNvSpPr>
          <p:nvPr/>
        </p:nvSpPr>
        <p:spPr bwMode="auto">
          <a:xfrm>
            <a:off x="0" y="4572000"/>
            <a:ext cx="8382000" cy="461963"/>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1" lang="en-US" altLang="zh-CN" sz="2400" b="1" i="0" u="none" strike="noStrike" kern="1200" cap="none" spc="0" normalizeH="0" baseline="0" noProof="0" dirty="0">
                <a:ln>
                  <a:noFill/>
                </a:ln>
                <a:solidFill>
                  <a:srgbClr val="FFFF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    </a:t>
            </a:r>
            <a:r>
              <a:rPr kumimoji="1" lang="zh-CN" altLang="en-US" sz="2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政治的兴衰、王朝的更迭以及人类的一切均决定于</a:t>
            </a:r>
            <a:r>
              <a:rPr kumimoji="1"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天</a:t>
            </a:r>
            <a:r>
              <a:rPr kumimoji="1" lang="en-US" altLang="zh-CN"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endParaRPr kumimoji="1" lang="en-US" altLang="zh-CN"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p:txBody>
      </p:sp>
      <p:sp>
        <p:nvSpPr>
          <p:cNvPr id="88071" name="Rectangle 7"/>
          <p:cNvSpPr/>
          <p:nvPr/>
        </p:nvSpPr>
        <p:spPr>
          <a:xfrm>
            <a:off x="381000" y="5181600"/>
            <a:ext cx="8382000" cy="1200150"/>
          </a:xfrm>
          <a:prstGeom prst="rect">
            <a:avLst/>
          </a:prstGeom>
          <a:noFill/>
          <a:ln w="28575" cap="flat" cmpd="sng">
            <a:solidFill>
              <a:srgbClr val="000000"/>
            </a:solidFill>
            <a:prstDash val="sysDash"/>
            <a:miter/>
            <a:headEnd type="none" w="med" len="med"/>
            <a:tailEnd type="none" w="med" len="med"/>
          </a:ln>
        </p:spPr>
        <p:txBody>
          <a:bodyPr>
            <a:spAutoFit/>
          </a:bodyPr>
          <a:p>
            <a:pPr lvl="0" eaLnBrk="1" hangingPunct="1">
              <a:spcBef>
                <a:spcPct val="50000"/>
              </a:spcBef>
            </a:pPr>
            <a:r>
              <a:rPr lang="en-US" altLang="zh-CN" sz="2400" b="1">
                <a:solidFill>
                  <a:srgbClr val="CC3300"/>
                </a:solidFill>
                <a:latin typeface="华文中宋" panose="02010600040101010101" pitchFamily="2" charset="-122"/>
                <a:ea typeface="华文中宋" panose="02010600040101010101" pitchFamily="2" charset="-122"/>
              </a:rPr>
              <a:t>   “</a:t>
            </a:r>
            <a:r>
              <a:rPr lang="zh-CN" altLang="en-US" sz="2400" b="1" dirty="0">
                <a:solidFill>
                  <a:srgbClr val="CC3300"/>
                </a:solidFill>
                <a:latin typeface="华文中宋" panose="02010600040101010101" pitchFamily="2" charset="-122"/>
                <a:ea typeface="华文中宋" panose="02010600040101010101" pitchFamily="2" charset="-122"/>
              </a:rPr>
              <a:t>天子受命于天，天下受命于天子”；“古之造文者，三画连其中，谓之王，三画者，天地人，而连其中，通其道也，谓之王。”</a:t>
            </a:r>
            <a:endParaRPr lang="zh-CN" altLang="en-US" sz="2400" b="1" dirty="0">
              <a:solidFill>
                <a:srgbClr val="CC3300"/>
              </a:solidFill>
              <a:latin typeface="华文中宋" panose="02010600040101010101" pitchFamily="2" charset="-122"/>
              <a:ea typeface="华文中宋" panose="02010600040101010101" pitchFamily="2" charset="-122"/>
            </a:endParaRPr>
          </a:p>
        </p:txBody>
      </p:sp>
      <p:sp>
        <p:nvSpPr>
          <p:cNvPr id="88072" name="Rectangle 8"/>
          <p:cNvSpPr>
            <a:spLocks noChangeArrowheads="1"/>
          </p:cNvSpPr>
          <p:nvPr/>
        </p:nvSpPr>
        <p:spPr bwMode="auto">
          <a:xfrm>
            <a:off x="357188" y="2571750"/>
            <a:ext cx="4191000" cy="461963"/>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50000"/>
              </a:spcBef>
              <a:spcAft>
                <a:spcPct val="0"/>
              </a:spcAft>
              <a:buClrTx/>
              <a:buSzTx/>
              <a:buFont typeface="Arial" panose="020B0604020202020204" pitchFamily="34" charset="0"/>
              <a:buNone/>
              <a:defRPr/>
            </a:pPr>
            <a:r>
              <a:rPr kumimoji="1" lang="en-US" altLang="zh-CN" sz="2400" b="1" i="0" u="none" strike="noStrike" kern="1200" cap="none" spc="0" normalizeH="0" baseline="0" noProof="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r>
              <a:rPr kumimoji="1" lang="zh-CN" altLang="en-US" sz="2400" b="1" i="0" u="none" strike="noStrike" kern="1200" cap="none" spc="0" normalizeH="0" baseline="0" noProof="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天道”就是</a:t>
            </a:r>
            <a:r>
              <a:rPr kumimoji="1" lang="zh-CN" altLang="en-US" sz="2400" b="1" i="0" u="none" strike="noStrike" kern="1200" cap="none" spc="0" normalizeH="0" baseline="0" noProof="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“三纲”</a:t>
            </a:r>
            <a:endParaRPr kumimoji="1" lang="zh-CN" altLang="en-US" sz="2400" b="1" i="0" u="none" strike="noStrike" kern="1200" cap="none" spc="0" normalizeH="0" baseline="0" noProof="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p:txBody>
      </p:sp>
      <p:sp>
        <p:nvSpPr>
          <p:cNvPr id="10" name="矩形 9"/>
          <p:cNvSpPr/>
          <p:nvPr/>
        </p:nvSpPr>
        <p:spPr>
          <a:xfrm>
            <a:off x="-38554" y="5340"/>
            <a:ext cx="2967480" cy="923330"/>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难点点拨</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
        <p:nvSpPr>
          <p:cNvPr id="11" name="TextBox 3"/>
          <p:cNvSpPr txBox="1"/>
          <p:nvPr/>
        </p:nvSpPr>
        <p:spPr>
          <a:xfrm>
            <a:off x="285750" y="1143000"/>
            <a:ext cx="8286750" cy="954088"/>
          </a:xfrm>
          <a:prstGeom prst="rect">
            <a:avLst/>
          </a:prstGeom>
          <a:noFill/>
          <a:ln w="9525">
            <a:noFill/>
          </a:ln>
        </p:spPr>
        <p:txBody>
          <a:bodyPr>
            <a:spAutoFit/>
          </a:bodyPr>
          <a:p>
            <a:pPr lvl="0" eaLnBrk="1" hangingPunct="1">
              <a:buBlip>
                <a:blip r:embed="rId1"/>
              </a:buBlip>
            </a:pPr>
            <a:r>
              <a:rPr lang="zh-CN" altLang="en-US" sz="2800" b="1" dirty="0">
                <a:solidFill>
                  <a:srgbClr val="C00000"/>
                </a:solidFill>
                <a:latin typeface="微软雅黑" panose="020B0503020204020204" pitchFamily="34" charset="-122"/>
                <a:ea typeface="微软雅黑" panose="020B0503020204020204" pitchFamily="34" charset="-122"/>
              </a:rPr>
              <a:t>董仲舒的新儒学中“天人感应”的理解，注意两个角度</a:t>
            </a:r>
            <a:r>
              <a:rPr lang="en-US" altLang="zh-CN" sz="2800" b="1">
                <a:solidFill>
                  <a:srgbClr val="C00000"/>
                </a:solidFill>
                <a:latin typeface="微软雅黑" panose="020B0503020204020204" pitchFamily="34" charset="-122"/>
                <a:ea typeface="微软雅黑" panose="020B0503020204020204" pitchFamily="34" charset="-122"/>
              </a:rPr>
              <a:t>——</a:t>
            </a:r>
            <a:r>
              <a:rPr lang="zh-CN" altLang="en-US" sz="2800" b="1" dirty="0">
                <a:solidFill>
                  <a:srgbClr val="C00000"/>
                </a:solidFill>
                <a:latin typeface="微软雅黑" panose="020B0503020204020204" pitchFamily="34" charset="-122"/>
                <a:ea typeface="微软雅黑" panose="020B0503020204020204" pitchFamily="34" charset="-122"/>
              </a:rPr>
              <a:t>君权神授和仁政。</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88067"/>
                                        </p:tgtEl>
                                        <p:attrNameLst>
                                          <p:attrName>style.visibility</p:attrName>
                                        </p:attrNameLst>
                                      </p:cBhvr>
                                      <p:to>
                                        <p:strVal val="visible"/>
                                      </p:to>
                                    </p:set>
                                    <p:animEffect transition="in" filter="blinds(horizontal)">
                                      <p:cBhvr>
                                        <p:cTn id="13" dur="500"/>
                                        <p:tgtEl>
                                          <p:spTgt spid="88067"/>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88072"/>
                                        </p:tgtEl>
                                        <p:attrNameLst>
                                          <p:attrName>style.visibility</p:attrName>
                                        </p:attrNameLst>
                                      </p:cBhvr>
                                      <p:to>
                                        <p:strVal val="visible"/>
                                      </p:to>
                                    </p:set>
                                    <p:animEffect transition="in" filter="blinds(horizontal)">
                                      <p:cBhvr>
                                        <p:cTn id="18" dur="500"/>
                                        <p:tgtEl>
                                          <p:spTgt spid="88072"/>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88068"/>
                                        </p:tgtEl>
                                        <p:attrNameLst>
                                          <p:attrName>style.visibility</p:attrName>
                                        </p:attrNameLst>
                                      </p:cBhvr>
                                      <p:to>
                                        <p:strVal val="visible"/>
                                      </p:to>
                                    </p:set>
                                    <p:animEffect transition="in" filter="blinds(horizontal)">
                                      <p:cBhvr>
                                        <p:cTn id="23" dur="500"/>
                                        <p:tgtEl>
                                          <p:spTgt spid="88068"/>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88069"/>
                                        </p:tgtEl>
                                        <p:attrNameLst>
                                          <p:attrName>style.visibility</p:attrName>
                                        </p:attrNameLst>
                                      </p:cBhvr>
                                      <p:to>
                                        <p:strVal val="visible"/>
                                      </p:to>
                                    </p:set>
                                    <p:animEffect transition="in" filter="blinds(horizontal)">
                                      <p:cBhvr>
                                        <p:cTn id="28" dur="500"/>
                                        <p:tgtEl>
                                          <p:spTgt spid="88069"/>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88070"/>
                                        </p:tgtEl>
                                        <p:attrNameLst>
                                          <p:attrName>style.visibility</p:attrName>
                                        </p:attrNameLst>
                                      </p:cBhvr>
                                      <p:to>
                                        <p:strVal val="visible"/>
                                      </p:to>
                                    </p:set>
                                    <p:animEffect transition="in" filter="blinds(horizontal)">
                                      <p:cBhvr>
                                        <p:cTn id="33" dur="500"/>
                                        <p:tgtEl>
                                          <p:spTgt spid="88070"/>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88071"/>
                                        </p:tgtEl>
                                        <p:attrNameLst>
                                          <p:attrName>style.visibility</p:attrName>
                                        </p:attrNameLst>
                                      </p:cBhvr>
                                      <p:to>
                                        <p:strVal val="visible"/>
                                      </p:to>
                                    </p:set>
                                    <p:animEffect transition="in" filter="blinds(horizontal)">
                                      <p:cBhvr>
                                        <p:cTn id="38" dur="500"/>
                                        <p:tgtEl>
                                          <p:spTgt spid="880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p:bldP spid="88068" grpId="0" animBg="1"/>
      <p:bldP spid="88069" grpId="0"/>
      <p:bldP spid="88070" grpId="0"/>
      <p:bldP spid="88071" grpId="0" animBg="1"/>
      <p:bldP spid="88072" grpId="0"/>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8" name="内容占位符 2"/>
          <p:cNvSpPr>
            <a:spLocks noGrp="1"/>
          </p:cNvSpPr>
          <p:nvPr>
            <p:ph idx="1"/>
          </p:nvPr>
        </p:nvSpPr>
        <p:spPr>
          <a:xfrm>
            <a:off x="214313" y="1928813"/>
            <a:ext cx="8569325" cy="3883025"/>
          </a:xfrm>
        </p:spPr>
        <p:txBody>
          <a:bodyPr vert="horz" wrap="square" lIns="91440" tIns="45720" rIns="91440" bIns="45720" numCol="1" anchor="t" anchorCtr="0" compatLnSpc="1"/>
          <a:lstStyle/>
          <a:p>
            <a:pPr marL="341630" marR="0" lvl="0" indent="-34163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defRPr/>
            </a:pPr>
            <a:r>
              <a:rPr kumimoji="0" lang="en-US" altLang="zh-CN" sz="2800" b="1" i="0" u="none" strike="noStrike" kern="0" cap="none" spc="0" normalizeH="0" baseline="0" noProof="0" dirty="0" smtClean="0">
                <a:ln>
                  <a:noFill/>
                </a:ln>
                <a:solidFill>
                  <a:srgbClr val="000000"/>
                </a:solidFill>
                <a:effectLst/>
                <a:uLnTx/>
                <a:uFillTx/>
                <a:latin typeface="+mn-ea"/>
                <a:ea typeface="+mn-ea"/>
                <a:cs typeface="+mn-cs"/>
              </a:rPr>
              <a:t>7.</a:t>
            </a:r>
            <a:r>
              <a:rPr kumimoji="0" lang="zh-CN" altLang="en-US" sz="2800" b="1" i="0" u="none" strike="noStrike" kern="0" cap="none" spc="0" normalizeH="0" baseline="0" noProof="0" dirty="0" smtClean="0">
                <a:ln>
                  <a:noFill/>
                </a:ln>
                <a:solidFill>
                  <a:srgbClr val="000000"/>
                </a:solidFill>
                <a:effectLst/>
                <a:uLnTx/>
                <a:uFillTx/>
                <a:latin typeface="+mn-ea"/>
                <a:ea typeface="+mn-ea"/>
                <a:cs typeface="+mn-cs"/>
              </a:rPr>
              <a:t>董仲舒说：“国家将有失败之道，而天乃先出灾害以谴告之。不知自省，又出怪异以警惧之。尚不知变，而伤败乃至。以此见天心之仁爱人君而欲止其乱也。”这表明董仲舒 ①宣扬“天人感应”学说 ②继承了荀子的“天行有常”思想 ③要求君主施行仁政 ④认为君主的地位不是神圣不可侵犯的</a:t>
            </a:r>
            <a:endParaRPr kumimoji="0" lang="zh-CN" altLang="en-US" sz="2800" b="1" i="0" u="none" strike="noStrike" kern="0" cap="none" spc="0" normalizeH="0" baseline="0" noProof="0" dirty="0" smtClean="0">
              <a:ln>
                <a:noFill/>
              </a:ln>
              <a:solidFill>
                <a:srgbClr val="000000"/>
              </a:solidFill>
              <a:effectLst/>
              <a:uLnTx/>
              <a:uFillTx/>
              <a:latin typeface="+mn-ea"/>
              <a:ea typeface="+mn-ea"/>
              <a:cs typeface="+mn-cs"/>
            </a:endParaRPr>
          </a:p>
          <a:p>
            <a:pPr marL="341630" marR="0" lvl="0" indent="-34163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defRPr/>
            </a:pPr>
            <a:r>
              <a:rPr kumimoji="0" lang="zh-CN" altLang="en-US" sz="2800" b="1" i="0" u="none" strike="noStrike" kern="0" cap="none" spc="0" normalizeH="0" baseline="0" noProof="0" dirty="0" smtClean="0">
                <a:ln>
                  <a:noFill/>
                </a:ln>
                <a:solidFill>
                  <a:srgbClr val="000000"/>
                </a:solidFill>
                <a:effectLst/>
                <a:uLnTx/>
                <a:uFillTx/>
                <a:latin typeface="+mn-ea"/>
                <a:ea typeface="+mn-ea"/>
                <a:cs typeface="+mn-cs"/>
              </a:rPr>
              <a:t>  </a:t>
            </a:r>
            <a:r>
              <a:rPr kumimoji="0" lang="en-US" altLang="zh-CN" sz="2800" b="1" i="0" u="none" strike="noStrike" kern="0" cap="none" spc="0" normalizeH="0" baseline="0" noProof="0" dirty="0" smtClean="0">
                <a:ln>
                  <a:noFill/>
                </a:ln>
                <a:solidFill>
                  <a:srgbClr val="000000"/>
                </a:solidFill>
                <a:effectLst/>
                <a:uLnTx/>
                <a:uFillTx/>
                <a:latin typeface="+mn-ea"/>
                <a:ea typeface="+mn-ea"/>
                <a:cs typeface="+mn-cs"/>
              </a:rPr>
              <a:t>A </a:t>
            </a:r>
            <a:r>
              <a:rPr kumimoji="0" lang="zh-CN" altLang="en-US" sz="2800" b="1" i="0" u="none" strike="noStrike" kern="0" cap="none" spc="0" normalizeH="0" baseline="0" noProof="0" dirty="0" smtClean="0">
                <a:ln>
                  <a:noFill/>
                </a:ln>
                <a:solidFill>
                  <a:srgbClr val="000000"/>
                </a:solidFill>
                <a:effectLst/>
                <a:uLnTx/>
                <a:uFillTx/>
                <a:latin typeface="+mn-ea"/>
                <a:ea typeface="+mn-ea"/>
                <a:cs typeface="+mn-cs"/>
              </a:rPr>
              <a:t>、①②       </a:t>
            </a:r>
            <a:r>
              <a:rPr kumimoji="0" lang="en-US" altLang="zh-CN" sz="2800" b="1" i="0" u="none" strike="noStrike" kern="0" cap="none" spc="0" normalizeH="0" baseline="0" noProof="0" dirty="0" smtClean="0">
                <a:ln>
                  <a:noFill/>
                </a:ln>
                <a:solidFill>
                  <a:srgbClr val="000000"/>
                </a:solidFill>
                <a:effectLst/>
                <a:uLnTx/>
                <a:uFillTx/>
                <a:latin typeface="+mn-ea"/>
                <a:ea typeface="+mn-ea"/>
                <a:cs typeface="+mn-cs"/>
              </a:rPr>
              <a:t>B</a:t>
            </a:r>
            <a:r>
              <a:rPr kumimoji="0" lang="zh-CN" altLang="en-US" sz="2800" b="1" i="0" u="none" strike="noStrike" kern="0" cap="none" spc="0" normalizeH="0" baseline="0" noProof="0" dirty="0" smtClean="0">
                <a:ln>
                  <a:noFill/>
                </a:ln>
                <a:solidFill>
                  <a:srgbClr val="000000"/>
                </a:solidFill>
                <a:effectLst/>
                <a:uLnTx/>
                <a:uFillTx/>
                <a:latin typeface="+mn-ea"/>
                <a:ea typeface="+mn-ea"/>
                <a:cs typeface="+mn-cs"/>
              </a:rPr>
              <a:t>、 ①③  </a:t>
            </a:r>
            <a:endParaRPr kumimoji="0" lang="zh-CN" altLang="en-US" sz="2800" b="1" i="0" u="none" strike="noStrike" kern="0" cap="none" spc="0" normalizeH="0" baseline="0" noProof="0" dirty="0" smtClean="0">
              <a:ln>
                <a:noFill/>
              </a:ln>
              <a:solidFill>
                <a:srgbClr val="000000"/>
              </a:solidFill>
              <a:effectLst/>
              <a:uLnTx/>
              <a:uFillTx/>
              <a:latin typeface="+mn-ea"/>
              <a:ea typeface="+mn-ea"/>
              <a:cs typeface="+mn-cs"/>
            </a:endParaRPr>
          </a:p>
          <a:p>
            <a:pPr marL="341630" marR="0" lvl="0" indent="-34163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defRPr/>
            </a:pPr>
            <a:r>
              <a:rPr kumimoji="0" lang="zh-CN" altLang="en-US" sz="2800" b="1" i="0" u="none" strike="noStrike" kern="0" cap="none" spc="0" normalizeH="0" baseline="0" noProof="0" dirty="0" smtClean="0">
                <a:ln>
                  <a:noFill/>
                </a:ln>
                <a:solidFill>
                  <a:srgbClr val="000000"/>
                </a:solidFill>
                <a:effectLst/>
                <a:uLnTx/>
                <a:uFillTx/>
                <a:latin typeface="+mn-ea"/>
                <a:ea typeface="+mn-ea"/>
                <a:cs typeface="+mn-cs"/>
              </a:rPr>
              <a:t>  </a:t>
            </a:r>
            <a:r>
              <a:rPr kumimoji="0" lang="en-US" altLang="zh-CN" sz="2800" b="1" i="0" u="none" strike="noStrike" kern="0" cap="none" spc="0" normalizeH="0" baseline="0" noProof="0" dirty="0" smtClean="0">
                <a:ln>
                  <a:noFill/>
                </a:ln>
                <a:solidFill>
                  <a:srgbClr val="000000"/>
                </a:solidFill>
                <a:effectLst/>
                <a:uLnTx/>
                <a:uFillTx/>
                <a:latin typeface="+mn-ea"/>
                <a:ea typeface="+mn-ea"/>
                <a:cs typeface="+mn-cs"/>
              </a:rPr>
              <a:t>C</a:t>
            </a:r>
            <a:r>
              <a:rPr kumimoji="0" lang="zh-CN" altLang="en-US" sz="2800" b="1" i="0" u="none" strike="noStrike" kern="0" cap="none" spc="0" normalizeH="0" baseline="0" noProof="0" dirty="0" smtClean="0">
                <a:ln>
                  <a:noFill/>
                </a:ln>
                <a:solidFill>
                  <a:srgbClr val="000000"/>
                </a:solidFill>
                <a:effectLst/>
                <a:uLnTx/>
                <a:uFillTx/>
                <a:latin typeface="+mn-ea"/>
                <a:ea typeface="+mn-ea"/>
                <a:cs typeface="+mn-cs"/>
              </a:rPr>
              <a:t>、 ②④       </a:t>
            </a:r>
            <a:r>
              <a:rPr kumimoji="0" lang="en-US" altLang="zh-CN" sz="2800" b="1" i="0" u="none" strike="noStrike" kern="0" cap="none" spc="0" normalizeH="0" baseline="0" noProof="0" dirty="0" smtClean="0">
                <a:ln>
                  <a:noFill/>
                </a:ln>
                <a:solidFill>
                  <a:srgbClr val="000000"/>
                </a:solidFill>
                <a:effectLst/>
                <a:uLnTx/>
                <a:uFillTx/>
                <a:latin typeface="+mn-ea"/>
                <a:ea typeface="+mn-ea"/>
                <a:cs typeface="+mn-cs"/>
              </a:rPr>
              <a:t>D</a:t>
            </a:r>
            <a:r>
              <a:rPr kumimoji="0" lang="zh-CN" altLang="en-US" sz="2800" b="1" i="0" u="none" strike="noStrike" kern="0" cap="none" spc="0" normalizeH="0" baseline="0" noProof="0" dirty="0" smtClean="0">
                <a:ln>
                  <a:noFill/>
                </a:ln>
                <a:solidFill>
                  <a:srgbClr val="000000"/>
                </a:solidFill>
                <a:effectLst/>
                <a:uLnTx/>
                <a:uFillTx/>
                <a:latin typeface="+mn-ea"/>
                <a:ea typeface="+mn-ea"/>
                <a:cs typeface="+mn-cs"/>
              </a:rPr>
              <a:t>、 ③④</a:t>
            </a:r>
            <a:endParaRPr kumimoji="0" lang="zh-CN" altLang="en-US" sz="2800" b="1" i="0" u="none" strike="noStrike" kern="0" cap="none" spc="0" normalizeH="0" baseline="0" noProof="0" dirty="0" smtClean="0">
              <a:ln>
                <a:noFill/>
              </a:ln>
              <a:solidFill>
                <a:srgbClr val="000000"/>
              </a:solidFill>
              <a:effectLst/>
              <a:uLnTx/>
              <a:uFillTx/>
              <a:latin typeface="+mn-ea"/>
              <a:ea typeface="+mn-ea"/>
              <a:cs typeface="+mn-cs"/>
            </a:endParaRPr>
          </a:p>
        </p:txBody>
      </p:sp>
      <p:sp>
        <p:nvSpPr>
          <p:cNvPr id="70660" name="WordArt 4"/>
          <p:cNvSpPr>
            <a:spLocks noChangeArrowheads="1" noChangeShapeType="1" noTextEdit="1"/>
          </p:cNvSpPr>
          <p:nvPr/>
        </p:nvSpPr>
        <p:spPr bwMode="auto">
          <a:xfrm>
            <a:off x="6858016" y="4929198"/>
            <a:ext cx="785813" cy="833437"/>
          </a:xfrm>
          <a:prstGeom prst="rect">
            <a:avLst/>
          </a:prstGeom>
        </p:spPr>
        <p:txBody>
          <a:bodyPr wrap="none" numCol="1" fromWordArt="1">
            <a:prstTxWarp prst="textPlain">
              <a:avLst>
                <a:gd name="adj" fmla="val 50000"/>
              </a:avLst>
            </a:prstTxWarp>
            <a:scene3d>
              <a:camera prst="legacyObliqueRight"/>
              <a:lightRig rig="legacyFlat1" dir="r"/>
            </a:scene3d>
            <a:sp3d extrusionH="100000" prstMaterial="legacyMatte">
              <a:extrusionClr>
                <a:srgbClr val="663300"/>
              </a:extrusionClr>
            </a:sp3d>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3600" b="0" i="0" u="none" strike="noStrike" kern="1200" cap="none" spc="0" normalizeH="0" baseline="0" noProof="0" dirty="0">
                <a:ln w="9525" cmpd="sng">
                  <a:round/>
                </a:ln>
                <a:solidFill>
                  <a:srgbClr val="990000"/>
                </a:solidFill>
                <a:effectLst/>
                <a:uLnTx/>
                <a:uFillTx/>
                <a:latin typeface="隶书" panose="02010509060101010101" pitchFamily="1" charset="-122"/>
                <a:ea typeface="隶书" panose="02010509060101010101" pitchFamily="1" charset="-122"/>
                <a:cs typeface="+mn-cs"/>
              </a:rPr>
              <a:t>B</a:t>
            </a:r>
            <a:endParaRPr kumimoji="0" lang="zh-CN" altLang="en-US" sz="3600" b="0" i="0" u="none" strike="noStrike" kern="1200" cap="none" spc="0" normalizeH="0" baseline="0" noProof="0" dirty="0">
              <a:ln w="9525" cmpd="sng">
                <a:round/>
              </a:ln>
              <a:solidFill>
                <a:srgbClr val="990000"/>
              </a:solidFill>
              <a:effectLst/>
              <a:uLnTx/>
              <a:uFillTx/>
              <a:latin typeface="隶书" panose="02010509060101010101" pitchFamily="1" charset="-122"/>
              <a:ea typeface="隶书" panose="02010509060101010101" pitchFamily="1" charset="-122"/>
              <a:cs typeface="+mn-cs"/>
            </a:endParaRPr>
          </a:p>
        </p:txBody>
      </p:sp>
      <p:sp>
        <p:nvSpPr>
          <p:cNvPr id="5" name="矩形 4"/>
          <p:cNvSpPr/>
          <p:nvPr/>
        </p:nvSpPr>
        <p:spPr>
          <a:xfrm>
            <a:off x="428596" y="714356"/>
            <a:ext cx="2967480" cy="923330"/>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难点点拨</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0660"/>
                                        </p:tgtEl>
                                        <p:attrNameLst>
                                          <p:attrName>style.visibility</p:attrName>
                                        </p:attrNameLst>
                                      </p:cBhvr>
                                      <p:to>
                                        <p:strVal val="visible"/>
                                      </p:to>
                                    </p:set>
                                    <p:anim calcmode="lin" valueType="num">
                                      <p:cBhvr additive="base">
                                        <p:cTn id="7" dur="500" fill="hold"/>
                                        <p:tgtEl>
                                          <p:spTgt spid="70660"/>
                                        </p:tgtEl>
                                        <p:attrNameLst>
                                          <p:attrName>ppt_x</p:attrName>
                                        </p:attrNameLst>
                                      </p:cBhvr>
                                      <p:tavLst>
                                        <p:tav tm="0">
                                          <p:val>
                                            <p:strVal val="#ppt_x"/>
                                          </p:val>
                                        </p:tav>
                                        <p:tav tm="100000">
                                          <p:val>
                                            <p:strVal val="#ppt_x"/>
                                          </p:val>
                                        </p:tav>
                                      </p:tavLst>
                                    </p:anim>
                                    <p:anim calcmode="lin" valueType="num">
                                      <p:cBhvr additive="base">
                                        <p:cTn id="8" dur="500" fill="hold"/>
                                        <p:tgtEl>
                                          <p:spTgt spid="706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9394" name="Text Box 8"/>
          <p:cNvSpPr txBox="1"/>
          <p:nvPr/>
        </p:nvSpPr>
        <p:spPr>
          <a:xfrm>
            <a:off x="285750" y="974725"/>
            <a:ext cx="2816225" cy="457200"/>
          </a:xfrm>
          <a:prstGeom prst="rect">
            <a:avLst/>
          </a:prstGeom>
          <a:noFill/>
          <a:ln w="9525">
            <a:noFill/>
          </a:ln>
        </p:spPr>
        <p:txBody>
          <a:bodyPr>
            <a:spAutoFit/>
          </a:bodyPr>
          <a:p>
            <a:pPr lvl="0" eaLnBrk="1" hangingPunct="1">
              <a:spcBef>
                <a:spcPct val="50000"/>
              </a:spcBef>
            </a:pPr>
            <a:r>
              <a:rPr lang="en-US" altLang="zh-CN" sz="2400" b="1">
                <a:solidFill>
                  <a:srgbClr val="0000FF"/>
                </a:solidFill>
                <a:latin typeface="黑体" panose="02010609060101010101" pitchFamily="49" charset="-122"/>
                <a:ea typeface="黑体" panose="02010609060101010101" pitchFamily="49" charset="-122"/>
              </a:rPr>
              <a:t>2</a:t>
            </a:r>
            <a:r>
              <a:rPr lang="zh-CN" altLang="en-US" sz="2400" b="1" dirty="0">
                <a:solidFill>
                  <a:srgbClr val="0000FF"/>
                </a:solidFill>
                <a:latin typeface="黑体" panose="02010609060101010101" pitchFamily="49" charset="-122"/>
                <a:ea typeface="黑体" panose="02010609060101010101" pitchFamily="49" charset="-122"/>
              </a:rPr>
              <a:t>、主张及作用：</a:t>
            </a:r>
            <a:endParaRPr lang="zh-CN" altLang="en-US" sz="2400" b="1" dirty="0">
              <a:solidFill>
                <a:srgbClr val="0000FF"/>
              </a:solidFill>
              <a:latin typeface="黑体" panose="02010609060101010101" pitchFamily="49" charset="-122"/>
              <a:ea typeface="黑体" panose="02010609060101010101" pitchFamily="49" charset="-122"/>
            </a:endParaRPr>
          </a:p>
        </p:txBody>
      </p:sp>
      <p:sp>
        <p:nvSpPr>
          <p:cNvPr id="59395" name="Text Box 9"/>
          <p:cNvSpPr txBox="1"/>
          <p:nvPr/>
        </p:nvSpPr>
        <p:spPr>
          <a:xfrm>
            <a:off x="681038" y="1406525"/>
            <a:ext cx="8248650" cy="457200"/>
          </a:xfrm>
          <a:prstGeom prst="rect">
            <a:avLst/>
          </a:prstGeom>
          <a:solidFill>
            <a:schemeClr val="bg1"/>
          </a:solidFill>
          <a:ln w="9525">
            <a:noFill/>
          </a:ln>
        </p:spPr>
        <p:txBody>
          <a:bodyPr>
            <a:spAutoFit/>
          </a:bodyPr>
          <a:p>
            <a:pPr lvl="0" eaLnBrk="1" hangingPunct="1">
              <a:spcBef>
                <a:spcPct val="50000"/>
              </a:spcBef>
            </a:pPr>
            <a:r>
              <a:rPr lang="en-US" altLang="zh-CN" sz="2400" b="1">
                <a:latin typeface="黑体" panose="02010609060101010101" pitchFamily="49" charset="-122"/>
                <a:ea typeface="黑体" panose="02010609060101010101" pitchFamily="49" charset="-122"/>
              </a:rPr>
              <a:t>①“</a:t>
            </a:r>
            <a:r>
              <a:rPr lang="zh-CN" altLang="en-US" sz="2400" b="1" dirty="0">
                <a:latin typeface="黑体" panose="02010609060101010101" pitchFamily="49" charset="-122"/>
                <a:ea typeface="黑体" panose="02010609060101010101" pitchFamily="49" charset="-122"/>
              </a:rPr>
              <a:t>春秋大一统”  “罢黜百家，独尊儒术”</a:t>
            </a:r>
            <a:endParaRPr lang="zh-CN" altLang="en-US" sz="2400" b="1" dirty="0">
              <a:latin typeface="黑体" panose="02010609060101010101" pitchFamily="49" charset="-122"/>
              <a:ea typeface="黑体" panose="02010609060101010101" pitchFamily="49" charset="-122"/>
            </a:endParaRPr>
          </a:p>
        </p:txBody>
      </p:sp>
      <p:sp>
        <p:nvSpPr>
          <p:cNvPr id="59396" name="Text Box 10"/>
          <p:cNvSpPr txBox="1"/>
          <p:nvPr/>
        </p:nvSpPr>
        <p:spPr>
          <a:xfrm>
            <a:off x="1285875" y="1831975"/>
            <a:ext cx="5803900" cy="457200"/>
          </a:xfrm>
          <a:prstGeom prst="rect">
            <a:avLst/>
          </a:prstGeom>
          <a:noFill/>
          <a:ln w="9525">
            <a:noFill/>
          </a:ln>
        </p:spPr>
        <p:txBody>
          <a:bodyPr>
            <a:spAutoFit/>
          </a:bodyPr>
          <a:p>
            <a:pPr lvl="0" eaLnBrk="1" hangingPunct="1">
              <a:spcBef>
                <a:spcPct val="50000"/>
              </a:spcBef>
            </a:pP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有利于</a:t>
            </a:r>
            <a:r>
              <a:rPr lang="zh-CN" altLang="en-US" sz="2400" b="1" dirty="0">
                <a:solidFill>
                  <a:srgbClr val="FF3300"/>
                </a:solidFill>
                <a:latin typeface="黑体" panose="02010609060101010101" pitchFamily="49" charset="-122"/>
                <a:ea typeface="黑体" panose="02010609060101010101" pitchFamily="49" charset="-122"/>
              </a:rPr>
              <a:t>加强中央集权，维护统一</a:t>
            </a:r>
            <a:endParaRPr lang="zh-CN" altLang="en-US" sz="2400" b="1" dirty="0">
              <a:latin typeface="黑体" panose="02010609060101010101" pitchFamily="49" charset="-122"/>
              <a:ea typeface="黑体" panose="02010609060101010101" pitchFamily="49" charset="-122"/>
            </a:endParaRPr>
          </a:p>
        </p:txBody>
      </p:sp>
      <p:sp>
        <p:nvSpPr>
          <p:cNvPr id="59397" name="Text Box 11">
            <a:hlinkClick r:id="" action="ppaction://noaction"/>
          </p:cNvPr>
          <p:cNvSpPr txBox="1"/>
          <p:nvPr/>
        </p:nvSpPr>
        <p:spPr>
          <a:xfrm>
            <a:off x="681038" y="2270125"/>
            <a:ext cx="8248650" cy="457200"/>
          </a:xfrm>
          <a:prstGeom prst="rect">
            <a:avLst/>
          </a:prstGeom>
          <a:solidFill>
            <a:schemeClr val="bg1"/>
          </a:solidFill>
          <a:ln w="9525">
            <a:noFill/>
          </a:ln>
        </p:spPr>
        <p:txBody>
          <a:bodyPr>
            <a:spAutoFit/>
          </a:bodyPr>
          <a:p>
            <a:pPr lvl="0" eaLnBrk="1" hangingPunct="1">
              <a:spcBef>
                <a:spcPct val="50000"/>
              </a:spcBef>
            </a:pPr>
            <a:r>
              <a:rPr lang="en-US" altLang="zh-CN" sz="2400" b="1">
                <a:latin typeface="黑体" panose="02010609060101010101" pitchFamily="49" charset="-122"/>
                <a:ea typeface="黑体" panose="02010609060101010101" pitchFamily="49" charset="-122"/>
              </a:rPr>
              <a:t>②“</a:t>
            </a:r>
            <a:r>
              <a:rPr lang="zh-CN" altLang="en-US" sz="2400" b="1" dirty="0">
                <a:latin typeface="黑体" panose="02010609060101010101" pitchFamily="49" charset="-122"/>
                <a:ea typeface="黑体" panose="02010609060101010101" pitchFamily="49" charset="-122"/>
              </a:rPr>
              <a:t>君权神授”，“天人合一”和“天人感应”</a:t>
            </a:r>
            <a:endParaRPr lang="zh-CN" altLang="en-US" sz="2400" b="1" dirty="0">
              <a:latin typeface="黑体" panose="02010609060101010101" pitchFamily="49" charset="-122"/>
              <a:ea typeface="黑体" panose="02010609060101010101" pitchFamily="49" charset="-122"/>
            </a:endParaRPr>
          </a:p>
        </p:txBody>
      </p:sp>
      <p:sp>
        <p:nvSpPr>
          <p:cNvPr id="59398" name="Text Box 12"/>
          <p:cNvSpPr txBox="1"/>
          <p:nvPr/>
        </p:nvSpPr>
        <p:spPr>
          <a:xfrm>
            <a:off x="1285875" y="2689225"/>
            <a:ext cx="4860925" cy="457200"/>
          </a:xfrm>
          <a:prstGeom prst="rect">
            <a:avLst/>
          </a:prstGeom>
          <a:noFill/>
          <a:ln w="9525">
            <a:noFill/>
          </a:ln>
        </p:spPr>
        <p:txBody>
          <a:bodyPr>
            <a:spAutoFit/>
          </a:bodyPr>
          <a:p>
            <a:pPr lvl="0" eaLnBrk="1" hangingPunct="1">
              <a:spcBef>
                <a:spcPct val="50000"/>
              </a:spcBef>
            </a:pP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神化君权，有利于</a:t>
            </a:r>
            <a:r>
              <a:rPr lang="zh-CN" altLang="en-US" sz="2400" b="1" dirty="0">
                <a:solidFill>
                  <a:srgbClr val="FF3300"/>
                </a:solidFill>
                <a:latin typeface="黑体" panose="02010609060101010101" pitchFamily="49" charset="-122"/>
                <a:ea typeface="黑体" panose="02010609060101010101" pitchFamily="49" charset="-122"/>
              </a:rPr>
              <a:t>加强君权</a:t>
            </a:r>
            <a:endParaRPr lang="zh-CN" altLang="en-US" sz="2400" b="1" dirty="0">
              <a:latin typeface="黑体" panose="02010609060101010101" pitchFamily="49" charset="-122"/>
              <a:ea typeface="黑体" panose="02010609060101010101" pitchFamily="49" charset="-122"/>
            </a:endParaRPr>
          </a:p>
        </p:txBody>
      </p:sp>
      <p:sp>
        <p:nvSpPr>
          <p:cNvPr id="59399" name="Text Box 13"/>
          <p:cNvSpPr txBox="1"/>
          <p:nvPr/>
        </p:nvSpPr>
        <p:spPr>
          <a:xfrm>
            <a:off x="681038" y="3135313"/>
            <a:ext cx="6780212" cy="457200"/>
          </a:xfrm>
          <a:prstGeom prst="rect">
            <a:avLst/>
          </a:prstGeom>
          <a:solidFill>
            <a:schemeClr val="bg1"/>
          </a:solidFill>
          <a:ln w="9525">
            <a:noFill/>
          </a:ln>
        </p:spPr>
        <p:txBody>
          <a:bodyPr>
            <a:spAutoFit/>
          </a:bodyPr>
          <a:p>
            <a:pPr lvl="0" eaLnBrk="1" hangingPunct="1">
              <a:spcBef>
                <a:spcPct val="50000"/>
              </a:spcBef>
            </a:pPr>
            <a:r>
              <a:rPr lang="en-US" altLang="zh-CN" sz="2400" b="1">
                <a:latin typeface="黑体" panose="02010609060101010101" pitchFamily="49" charset="-122"/>
                <a:ea typeface="黑体" panose="02010609060101010101" pitchFamily="49" charset="-122"/>
              </a:rPr>
              <a:t>③“</a:t>
            </a:r>
            <a:r>
              <a:rPr lang="zh-CN" altLang="en-US" sz="2400" b="1" dirty="0">
                <a:latin typeface="黑体" panose="02010609060101010101" pitchFamily="49" charset="-122"/>
                <a:ea typeface="黑体" panose="02010609060101010101" pitchFamily="49" charset="-122"/>
              </a:rPr>
              <a:t>三纲五常”的伦理道德</a:t>
            </a:r>
            <a:endParaRPr lang="zh-CN" altLang="en-US" sz="2400" b="1" dirty="0">
              <a:latin typeface="黑体" panose="02010609060101010101" pitchFamily="49" charset="-122"/>
              <a:ea typeface="黑体" panose="02010609060101010101" pitchFamily="49" charset="-122"/>
            </a:endParaRPr>
          </a:p>
        </p:txBody>
      </p:sp>
      <p:sp>
        <p:nvSpPr>
          <p:cNvPr id="59400" name="Text Box 14"/>
          <p:cNvSpPr txBox="1"/>
          <p:nvPr/>
        </p:nvSpPr>
        <p:spPr>
          <a:xfrm>
            <a:off x="1285875" y="3546475"/>
            <a:ext cx="5368925" cy="457200"/>
          </a:xfrm>
          <a:prstGeom prst="rect">
            <a:avLst/>
          </a:prstGeom>
          <a:noFill/>
          <a:ln w="9525">
            <a:noFill/>
          </a:ln>
        </p:spPr>
        <p:txBody>
          <a:bodyPr>
            <a:spAutoFit/>
          </a:bodyPr>
          <a:p>
            <a:pPr lvl="0" eaLnBrk="1" hangingPunct="1">
              <a:spcBef>
                <a:spcPct val="50000"/>
              </a:spcBef>
            </a:pP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有利于</a:t>
            </a:r>
            <a:r>
              <a:rPr lang="zh-CN" altLang="en-US" sz="2400" b="1" dirty="0">
                <a:solidFill>
                  <a:srgbClr val="FF3300"/>
                </a:solidFill>
                <a:latin typeface="黑体" panose="02010609060101010101" pitchFamily="49" charset="-122"/>
                <a:ea typeface="黑体" panose="02010609060101010101" pitchFamily="49" charset="-122"/>
              </a:rPr>
              <a:t>巩固君权、稳定统治秩序</a:t>
            </a:r>
            <a:endParaRPr lang="zh-CN" altLang="en-US" sz="2400" b="1" dirty="0">
              <a:latin typeface="黑体" panose="02010609060101010101" pitchFamily="49" charset="-122"/>
              <a:ea typeface="黑体" panose="02010609060101010101" pitchFamily="49" charset="-122"/>
            </a:endParaRPr>
          </a:p>
        </p:txBody>
      </p:sp>
      <p:sp>
        <p:nvSpPr>
          <p:cNvPr id="4111" name="Text Box 15"/>
          <p:cNvSpPr txBox="1"/>
          <p:nvPr/>
        </p:nvSpPr>
        <p:spPr>
          <a:xfrm>
            <a:off x="500063" y="3975100"/>
            <a:ext cx="2647950" cy="519113"/>
          </a:xfrm>
          <a:prstGeom prst="rect">
            <a:avLst/>
          </a:prstGeom>
          <a:noFill/>
          <a:ln w="9525">
            <a:noFill/>
          </a:ln>
        </p:spPr>
        <p:txBody>
          <a:bodyPr>
            <a:spAutoFit/>
          </a:bodyPr>
          <a:p>
            <a:pPr lvl="0" eaLnBrk="1" hangingPunct="1"/>
            <a:r>
              <a:rPr lang="en-US" altLang="zh-CN" sz="2800" b="1">
                <a:solidFill>
                  <a:srgbClr val="3333FF"/>
                </a:solidFill>
                <a:latin typeface="黑体" panose="02010609060101010101" pitchFamily="49" charset="-122"/>
                <a:ea typeface="黑体" panose="02010609060101010101" pitchFamily="49" charset="-122"/>
              </a:rPr>
              <a:t>◆</a:t>
            </a:r>
            <a:r>
              <a:rPr lang="zh-CN" altLang="en-US" sz="2800" b="1" dirty="0">
                <a:solidFill>
                  <a:srgbClr val="3333FF"/>
                </a:solidFill>
                <a:latin typeface="黑体" panose="02010609060101010101" pitchFamily="49" charset="-122"/>
                <a:ea typeface="黑体" panose="02010609060101010101" pitchFamily="49" charset="-122"/>
              </a:rPr>
              <a:t>实质：</a:t>
            </a:r>
            <a:endParaRPr lang="zh-CN" altLang="en-US" sz="2800" b="1" dirty="0">
              <a:latin typeface="黑体" panose="02010609060101010101" pitchFamily="49" charset="-122"/>
              <a:ea typeface="黑体" panose="02010609060101010101" pitchFamily="49" charset="-122"/>
            </a:endParaRPr>
          </a:p>
        </p:txBody>
      </p:sp>
      <p:sp>
        <p:nvSpPr>
          <p:cNvPr id="4112" name="Rectangle 16"/>
          <p:cNvSpPr/>
          <p:nvPr/>
        </p:nvSpPr>
        <p:spPr>
          <a:xfrm>
            <a:off x="1857375" y="4046538"/>
            <a:ext cx="6786563" cy="822325"/>
          </a:xfrm>
          <a:prstGeom prst="rect">
            <a:avLst/>
          </a:prstGeom>
          <a:noFill/>
          <a:ln w="9525">
            <a:noFill/>
          </a:ln>
        </p:spPr>
        <p:txBody>
          <a:bodyPr>
            <a:spAutoFit/>
          </a:bodyPr>
          <a:p>
            <a:pPr lvl="0" eaLnBrk="1" hangingPunct="1"/>
            <a:r>
              <a:rPr lang="zh-CN" altLang="en-US" sz="2400" b="1" dirty="0">
                <a:solidFill>
                  <a:srgbClr val="000000"/>
                </a:solidFill>
                <a:latin typeface="黑体" panose="02010609060101010101" pitchFamily="49" charset="-122"/>
                <a:ea typeface="黑体" panose="02010609060101010101" pitchFamily="49" charset="-122"/>
              </a:rPr>
              <a:t>以神权来强化皇权，以思想上的大一统来巩固政治上的大一统，是一种思想文化专制。</a:t>
            </a:r>
            <a:endParaRPr lang="zh-CN" altLang="en-US" sz="2400" b="1" dirty="0">
              <a:solidFill>
                <a:srgbClr val="000000"/>
              </a:solidFill>
              <a:latin typeface="黑体" panose="02010609060101010101" pitchFamily="49" charset="-122"/>
              <a:ea typeface="黑体" panose="02010609060101010101" pitchFamily="49" charset="-122"/>
            </a:endParaRPr>
          </a:p>
        </p:txBody>
      </p:sp>
      <p:sp>
        <p:nvSpPr>
          <p:cNvPr id="15" name="Rectangle 14"/>
          <p:cNvSpPr/>
          <p:nvPr/>
        </p:nvSpPr>
        <p:spPr>
          <a:xfrm>
            <a:off x="2786063" y="903288"/>
            <a:ext cx="5186362" cy="576262"/>
          </a:xfrm>
          <a:prstGeom prst="rect">
            <a:avLst/>
          </a:prstGeom>
          <a:solidFill>
            <a:schemeClr val="bg1"/>
          </a:solidFill>
          <a:ln w="57150" cap="flat" cmpd="sng">
            <a:solidFill>
              <a:srgbClr val="0000FF"/>
            </a:solidFill>
            <a:prstDash val="solid"/>
            <a:miter/>
            <a:headEnd type="none" w="med" len="med"/>
            <a:tailEnd type="none" w="med" len="med"/>
          </a:ln>
        </p:spPr>
        <p:txBody>
          <a:bodyPr>
            <a:spAutoFit/>
          </a:bodyPr>
          <a:p>
            <a:pPr lvl="0" algn="ctr" eaLnBrk="1" hangingPunct="1"/>
            <a:r>
              <a:rPr lang="zh-CN" altLang="en-US" sz="2800" b="1" dirty="0">
                <a:solidFill>
                  <a:srgbClr val="000066"/>
                </a:solidFill>
                <a:latin typeface="黑体" panose="02010609060101010101" pitchFamily="49" charset="-122"/>
                <a:ea typeface="黑体" panose="02010609060101010101" pitchFamily="49" charset="-122"/>
              </a:rPr>
              <a:t>春秋“大一统</a:t>
            </a:r>
            <a:r>
              <a:rPr lang="en-US" altLang="x-none" sz="2800" b="1">
                <a:solidFill>
                  <a:srgbClr val="000066"/>
                </a:solidFill>
                <a:latin typeface="黑体" panose="02010609060101010101" pitchFamily="49" charset="-122"/>
                <a:ea typeface="黑体" panose="02010609060101010101" pitchFamily="49" charset="-122"/>
              </a:rPr>
              <a:t>”</a:t>
            </a:r>
            <a:r>
              <a:rPr lang="zh-CN" altLang="en-US" sz="2800" b="1" dirty="0">
                <a:solidFill>
                  <a:srgbClr val="FF3300"/>
                </a:solidFill>
                <a:latin typeface="黑体" panose="02010609060101010101" pitchFamily="49" charset="-122"/>
                <a:ea typeface="黑体" panose="02010609060101010101" pitchFamily="49" charset="-122"/>
              </a:rPr>
              <a:t>是核心</a:t>
            </a:r>
            <a:endParaRPr lang="zh-CN" altLang="en-US" sz="2800" b="1" dirty="0">
              <a:solidFill>
                <a:srgbClr val="FF3300"/>
              </a:solidFill>
              <a:latin typeface="黑体" panose="02010609060101010101" pitchFamily="49" charset="-122"/>
              <a:ea typeface="黑体" panose="02010609060101010101" pitchFamily="49" charset="-122"/>
            </a:endParaRPr>
          </a:p>
        </p:txBody>
      </p:sp>
      <p:sp>
        <p:nvSpPr>
          <p:cNvPr id="16" name="Text Box 10"/>
          <p:cNvSpPr txBox="1"/>
          <p:nvPr/>
        </p:nvSpPr>
        <p:spPr>
          <a:xfrm>
            <a:off x="357188" y="4786313"/>
            <a:ext cx="1968500" cy="457200"/>
          </a:xfrm>
          <a:prstGeom prst="rect">
            <a:avLst/>
          </a:prstGeom>
          <a:noFill/>
          <a:ln w="9525">
            <a:noFill/>
          </a:ln>
        </p:spPr>
        <p:txBody>
          <a:bodyPr>
            <a:spAutoFit/>
          </a:bodyPr>
          <a:p>
            <a:pPr lvl="0" eaLnBrk="1" hangingPunct="1"/>
            <a:r>
              <a:rPr lang="en-US" altLang="zh-CN" sz="2400" b="1">
                <a:solidFill>
                  <a:srgbClr val="0000FF"/>
                </a:solidFill>
                <a:latin typeface="黑体" panose="02010609060101010101" pitchFamily="49" charset="-122"/>
                <a:ea typeface="黑体" panose="02010609060101010101" pitchFamily="49" charset="-122"/>
              </a:rPr>
              <a:t>3.</a:t>
            </a:r>
            <a:r>
              <a:rPr lang="zh-CN" altLang="en-US" sz="2400" b="1" dirty="0">
                <a:solidFill>
                  <a:srgbClr val="0000FF"/>
                </a:solidFill>
                <a:latin typeface="黑体" panose="02010609060101010101" pitchFamily="49" charset="-122"/>
                <a:ea typeface="黑体" panose="02010609060101010101" pitchFamily="49" charset="-122"/>
              </a:rPr>
              <a:t>特点：</a:t>
            </a:r>
            <a:endParaRPr lang="zh-CN" altLang="en-US" sz="2400" b="1" dirty="0">
              <a:solidFill>
                <a:srgbClr val="0000FF"/>
              </a:solidFill>
              <a:latin typeface="黑体" panose="02010609060101010101" pitchFamily="49" charset="-122"/>
              <a:ea typeface="黑体" panose="02010609060101010101" pitchFamily="49" charset="-122"/>
            </a:endParaRPr>
          </a:p>
        </p:txBody>
      </p:sp>
      <p:sp>
        <p:nvSpPr>
          <p:cNvPr id="17" name="Rectangle 11"/>
          <p:cNvSpPr/>
          <p:nvPr/>
        </p:nvSpPr>
        <p:spPr>
          <a:xfrm>
            <a:off x="685800" y="5332413"/>
            <a:ext cx="6315075" cy="1296987"/>
          </a:xfrm>
          <a:prstGeom prst="rect">
            <a:avLst/>
          </a:prstGeom>
          <a:noFill/>
          <a:ln w="9525">
            <a:noFill/>
          </a:ln>
        </p:spPr>
        <p:txBody>
          <a:bodyPr>
            <a:spAutoFit/>
          </a:bodyPr>
          <a:p>
            <a:pPr lvl="0" eaLnBrk="1" hangingPunct="1">
              <a:lnSpc>
                <a:spcPct val="110000"/>
              </a:lnSpc>
            </a:pPr>
            <a:r>
              <a:rPr lang="en-US" altLang="zh-CN" sz="2400" b="1">
                <a:solidFill>
                  <a:srgbClr val="000000"/>
                </a:solidFill>
                <a:latin typeface="黑体" panose="02010609060101010101" pitchFamily="49" charset="-122"/>
                <a:ea typeface="黑体" panose="02010609060101010101" pitchFamily="49" charset="-122"/>
              </a:rPr>
              <a:t>①</a:t>
            </a:r>
            <a:r>
              <a:rPr lang="zh-CN" altLang="en-US" sz="2400" b="1" dirty="0">
                <a:solidFill>
                  <a:srgbClr val="000000"/>
                </a:solidFill>
                <a:latin typeface="黑体" panose="02010609060101010101" pitchFamily="49" charset="-122"/>
                <a:ea typeface="黑体" panose="02010609060101010101" pitchFamily="49" charset="-122"/>
              </a:rPr>
              <a:t>外儒内法，剂之以道，兼采各家思想</a:t>
            </a:r>
            <a:endParaRPr lang="zh-CN" altLang="en-US" sz="2400" b="1" dirty="0">
              <a:solidFill>
                <a:srgbClr val="000000"/>
              </a:solidFill>
              <a:latin typeface="黑体" panose="02010609060101010101" pitchFamily="49" charset="-122"/>
              <a:ea typeface="黑体" panose="02010609060101010101" pitchFamily="49" charset="-122"/>
            </a:endParaRPr>
          </a:p>
          <a:p>
            <a:pPr lvl="0" eaLnBrk="1" hangingPunct="1">
              <a:lnSpc>
                <a:spcPct val="110000"/>
              </a:lnSpc>
            </a:pPr>
            <a:r>
              <a:rPr lang="zh-CN" altLang="en-US" sz="2400" b="1" dirty="0">
                <a:solidFill>
                  <a:srgbClr val="000000"/>
                </a:solidFill>
                <a:latin typeface="黑体" panose="02010609060101010101" pitchFamily="49" charset="-122"/>
                <a:ea typeface="黑体" panose="02010609060101010101" pitchFamily="49" charset="-122"/>
              </a:rPr>
              <a:t>②儒学独尊，思想专制 </a:t>
            </a:r>
            <a:endParaRPr lang="zh-CN" altLang="en-US" sz="2400" b="1" dirty="0">
              <a:solidFill>
                <a:srgbClr val="000000"/>
              </a:solidFill>
              <a:latin typeface="黑体" panose="02010609060101010101" pitchFamily="49" charset="-122"/>
              <a:ea typeface="黑体" panose="02010609060101010101" pitchFamily="49" charset="-122"/>
            </a:endParaRPr>
          </a:p>
          <a:p>
            <a:pPr lvl="0" eaLnBrk="1" hangingPunct="1">
              <a:lnSpc>
                <a:spcPct val="110000"/>
              </a:lnSpc>
            </a:pPr>
            <a:r>
              <a:rPr lang="zh-CN" altLang="en-US" sz="2400" b="1" dirty="0">
                <a:solidFill>
                  <a:srgbClr val="000000"/>
                </a:solidFill>
                <a:latin typeface="黑体" panose="02010609060101010101" pitchFamily="49" charset="-122"/>
                <a:ea typeface="黑体" panose="02010609060101010101" pitchFamily="49" charset="-122"/>
              </a:rPr>
              <a:t>③唯心主义，带有神学倾向</a:t>
            </a:r>
            <a:endParaRPr lang="zh-CN" altLang="en-US" sz="2400" b="1" dirty="0">
              <a:solidFill>
                <a:srgbClr val="000000"/>
              </a:solidFill>
              <a:latin typeface="黑体" panose="02010609060101010101" pitchFamily="49" charset="-122"/>
              <a:ea typeface="黑体" panose="02010609060101010101" pitchFamily="49" charset="-122"/>
            </a:endParaRPr>
          </a:p>
        </p:txBody>
      </p:sp>
      <p:sp>
        <p:nvSpPr>
          <p:cNvPr id="59406" name="TextBox 13"/>
          <p:cNvSpPr txBox="1"/>
          <p:nvPr/>
        </p:nvSpPr>
        <p:spPr>
          <a:xfrm>
            <a:off x="214313" y="331788"/>
            <a:ext cx="7072312" cy="579437"/>
          </a:xfrm>
          <a:prstGeom prst="rect">
            <a:avLst/>
          </a:prstGeom>
          <a:noFill/>
          <a:ln w="9525">
            <a:noFill/>
          </a:ln>
        </p:spPr>
        <p:txBody>
          <a:bodyPr>
            <a:spAutoFit/>
          </a:bodyPr>
          <a:p>
            <a:pPr lvl="0" eaLnBrk="1" hangingPunct="1"/>
            <a:r>
              <a:rPr lang="zh-CN" altLang="en-US" sz="3200" b="1" dirty="0">
                <a:latin typeface="黑体" panose="02010609060101010101" pitchFamily="49" charset="-122"/>
                <a:ea typeface="黑体" panose="02010609060101010101" pitchFamily="49" charset="-122"/>
              </a:rPr>
              <a:t>二、汉代儒学成为正统思想</a:t>
            </a:r>
            <a:endParaRPr lang="zh-CN" altLang="en-US" sz="3200" b="1" dirty="0">
              <a:latin typeface="黑体" panose="02010609060101010101" pitchFamily="49" charset="-122"/>
              <a:ea typeface="黑体" panose="02010609060101010101" pitchFamily="49" charset="-122"/>
            </a:endParaRPr>
          </a:p>
        </p:txBody>
      </p:sp>
      <p:sp>
        <p:nvSpPr>
          <p:cNvPr id="19" name="Text Box 14"/>
          <p:cNvSpPr txBox="1"/>
          <p:nvPr/>
        </p:nvSpPr>
        <p:spPr>
          <a:xfrm>
            <a:off x="3643313" y="2667000"/>
            <a:ext cx="1150937" cy="457200"/>
          </a:xfrm>
          <a:prstGeom prst="rect">
            <a:avLst/>
          </a:prstGeom>
          <a:solidFill>
            <a:srgbClr val="FFFF00"/>
          </a:solidFill>
          <a:ln w="9525">
            <a:noFill/>
          </a:ln>
        </p:spPr>
        <p:txBody>
          <a:bodyPr>
            <a:spAutoFit/>
          </a:bodyPr>
          <a:p>
            <a:pPr lvl="0" algn="ctr" eaLnBrk="1" hangingPunct="1">
              <a:spcBef>
                <a:spcPct val="50000"/>
              </a:spcBef>
            </a:pPr>
            <a:r>
              <a:rPr lang="zh-CN" altLang="en-US" sz="2400" b="1" dirty="0">
                <a:solidFill>
                  <a:srgbClr val="0000FF"/>
                </a:solidFill>
                <a:latin typeface="黑体" panose="02010609060101010101" pitchFamily="49" charset="-122"/>
                <a:ea typeface="黑体" panose="02010609060101010101" pitchFamily="49" charset="-122"/>
              </a:rPr>
              <a:t>道家</a:t>
            </a:r>
            <a:endParaRPr lang="zh-CN" altLang="en-US" sz="2400" b="1" dirty="0">
              <a:solidFill>
                <a:srgbClr val="0000FF"/>
              </a:solidFill>
              <a:latin typeface="黑体" panose="02010609060101010101" pitchFamily="49" charset="-122"/>
              <a:ea typeface="黑体" panose="02010609060101010101" pitchFamily="49" charset="-122"/>
            </a:endParaRPr>
          </a:p>
        </p:txBody>
      </p:sp>
      <p:sp>
        <p:nvSpPr>
          <p:cNvPr id="21" name="Text Box 16"/>
          <p:cNvSpPr txBox="1"/>
          <p:nvPr/>
        </p:nvSpPr>
        <p:spPr>
          <a:xfrm>
            <a:off x="1571625" y="2667000"/>
            <a:ext cx="1079500" cy="457200"/>
          </a:xfrm>
          <a:prstGeom prst="rect">
            <a:avLst/>
          </a:prstGeom>
          <a:solidFill>
            <a:srgbClr val="FFFF00"/>
          </a:solidFill>
          <a:ln w="9525">
            <a:noFill/>
          </a:ln>
        </p:spPr>
        <p:txBody>
          <a:bodyPr>
            <a:spAutoFit/>
          </a:bodyPr>
          <a:p>
            <a:pPr lvl="0" algn="ctr" eaLnBrk="1" hangingPunct="1">
              <a:spcBef>
                <a:spcPct val="50000"/>
              </a:spcBef>
            </a:pPr>
            <a:r>
              <a:rPr lang="zh-CN" altLang="en-US" sz="2400" b="1" dirty="0">
                <a:solidFill>
                  <a:srgbClr val="0000FF"/>
                </a:solidFill>
                <a:latin typeface="黑体" panose="02010609060101010101" pitchFamily="49" charset="-122"/>
                <a:ea typeface="黑体" panose="02010609060101010101" pitchFamily="49" charset="-122"/>
              </a:rPr>
              <a:t>法家</a:t>
            </a:r>
            <a:endParaRPr lang="zh-CN" altLang="en-US" sz="2400" b="1" dirty="0">
              <a:solidFill>
                <a:srgbClr val="0000FF"/>
              </a:solidFill>
              <a:latin typeface="黑体" panose="02010609060101010101" pitchFamily="49" charset="-122"/>
              <a:ea typeface="黑体" panose="02010609060101010101" pitchFamily="49" charset="-122"/>
            </a:endParaRPr>
          </a:p>
        </p:txBody>
      </p:sp>
      <p:sp>
        <p:nvSpPr>
          <p:cNvPr id="22" name="Text Box 17"/>
          <p:cNvSpPr txBox="1"/>
          <p:nvPr/>
        </p:nvSpPr>
        <p:spPr>
          <a:xfrm>
            <a:off x="4572000" y="1857375"/>
            <a:ext cx="1079500" cy="457200"/>
          </a:xfrm>
          <a:prstGeom prst="rect">
            <a:avLst/>
          </a:prstGeom>
          <a:solidFill>
            <a:srgbClr val="FFFF00"/>
          </a:solidFill>
          <a:ln w="9525">
            <a:noFill/>
          </a:ln>
        </p:spPr>
        <p:txBody>
          <a:bodyPr>
            <a:spAutoFit/>
          </a:bodyPr>
          <a:p>
            <a:pPr lvl="0" algn="ctr" eaLnBrk="1" hangingPunct="1">
              <a:spcBef>
                <a:spcPct val="50000"/>
              </a:spcBef>
            </a:pPr>
            <a:r>
              <a:rPr lang="zh-CN" altLang="en-US" sz="2400" b="1" dirty="0">
                <a:solidFill>
                  <a:srgbClr val="0000FF"/>
                </a:solidFill>
                <a:latin typeface="黑体" panose="02010609060101010101" pitchFamily="49" charset="-122"/>
                <a:ea typeface="黑体" panose="02010609060101010101" pitchFamily="49" charset="-122"/>
              </a:rPr>
              <a:t>法家</a:t>
            </a:r>
            <a:endParaRPr lang="zh-CN" altLang="en-US" sz="2400" b="1" dirty="0">
              <a:solidFill>
                <a:srgbClr val="0000FF"/>
              </a:solidFill>
              <a:latin typeface="黑体" panose="02010609060101010101" pitchFamily="49" charset="-122"/>
              <a:ea typeface="黑体" panose="02010609060101010101" pitchFamily="49" charset="-122"/>
            </a:endParaRPr>
          </a:p>
        </p:txBody>
      </p:sp>
      <p:sp>
        <p:nvSpPr>
          <p:cNvPr id="24" name="Text Box 25"/>
          <p:cNvSpPr txBox="1"/>
          <p:nvPr/>
        </p:nvSpPr>
        <p:spPr>
          <a:xfrm>
            <a:off x="1571625" y="1809750"/>
            <a:ext cx="1008063" cy="457200"/>
          </a:xfrm>
          <a:prstGeom prst="rect">
            <a:avLst/>
          </a:prstGeom>
          <a:solidFill>
            <a:srgbClr val="FFFF00"/>
          </a:solidFill>
          <a:ln w="9525">
            <a:noFill/>
          </a:ln>
        </p:spPr>
        <p:txBody>
          <a:bodyPr>
            <a:spAutoFit/>
          </a:bodyPr>
          <a:p>
            <a:pPr lvl="0" algn="ctr" eaLnBrk="1" hangingPunct="1">
              <a:spcBef>
                <a:spcPct val="50000"/>
              </a:spcBef>
            </a:pPr>
            <a:r>
              <a:rPr lang="zh-CN" altLang="en-US" sz="2400" b="1" dirty="0">
                <a:solidFill>
                  <a:srgbClr val="0000FF"/>
                </a:solidFill>
                <a:latin typeface="黑体" panose="02010609060101010101" pitchFamily="49" charset="-122"/>
                <a:ea typeface="黑体" panose="02010609060101010101" pitchFamily="49" charset="-122"/>
              </a:rPr>
              <a:t>法家</a:t>
            </a:r>
            <a:endParaRPr lang="zh-CN" altLang="en-US" sz="2400" b="1" dirty="0">
              <a:solidFill>
                <a:srgbClr val="0000FF"/>
              </a:solidFill>
              <a:latin typeface="黑体" panose="02010609060101010101" pitchFamily="49" charset="-122"/>
              <a:ea typeface="黑体" panose="02010609060101010101" pitchFamily="49" charset="-122"/>
            </a:endParaRPr>
          </a:p>
        </p:txBody>
      </p:sp>
      <p:sp>
        <p:nvSpPr>
          <p:cNvPr id="25" name="Text Box 15"/>
          <p:cNvSpPr txBox="1"/>
          <p:nvPr/>
        </p:nvSpPr>
        <p:spPr>
          <a:xfrm>
            <a:off x="5572125" y="2667000"/>
            <a:ext cx="1979613" cy="457200"/>
          </a:xfrm>
          <a:prstGeom prst="rect">
            <a:avLst/>
          </a:prstGeom>
          <a:solidFill>
            <a:srgbClr val="FFFF00"/>
          </a:solidFill>
          <a:ln w="9525">
            <a:noFill/>
          </a:ln>
        </p:spPr>
        <p:txBody>
          <a:bodyPr>
            <a:spAutoFit/>
          </a:bodyPr>
          <a:p>
            <a:pPr lvl="0" algn="ctr" eaLnBrk="1" hangingPunct="1">
              <a:spcBef>
                <a:spcPct val="50000"/>
              </a:spcBef>
            </a:pPr>
            <a:r>
              <a:rPr lang="zh-CN" altLang="en-US" sz="2400" b="1" dirty="0">
                <a:solidFill>
                  <a:srgbClr val="0000FF"/>
                </a:solidFill>
                <a:latin typeface="黑体" panose="02010609060101010101" pitchFamily="49" charset="-122"/>
                <a:ea typeface="黑体" panose="02010609060101010101" pitchFamily="49" charset="-122"/>
              </a:rPr>
              <a:t>阴阳五行家</a:t>
            </a:r>
            <a:endParaRPr lang="zh-CN" altLang="en-US" sz="2400" b="1" dirty="0">
              <a:solidFill>
                <a:srgbClr val="0000FF"/>
              </a:solidFill>
              <a:latin typeface="黑体" panose="02010609060101010101" pitchFamily="49" charset="-122"/>
              <a:ea typeface="黑体" panose="02010609060101010101" pitchFamily="49" charset="-122"/>
            </a:endParaRPr>
          </a:p>
        </p:txBody>
      </p:sp>
      <p:sp>
        <p:nvSpPr>
          <p:cNvPr id="26" name="Text Box 21"/>
          <p:cNvSpPr txBox="1"/>
          <p:nvPr/>
        </p:nvSpPr>
        <p:spPr>
          <a:xfrm>
            <a:off x="7588250" y="2681288"/>
            <a:ext cx="1008063" cy="457200"/>
          </a:xfrm>
          <a:prstGeom prst="rect">
            <a:avLst/>
          </a:prstGeom>
          <a:solidFill>
            <a:srgbClr val="FFFF00"/>
          </a:solidFill>
          <a:ln w="9525">
            <a:noFill/>
          </a:ln>
        </p:spPr>
        <p:txBody>
          <a:bodyPr>
            <a:spAutoFit/>
          </a:bodyPr>
          <a:p>
            <a:pPr lvl="0" algn="ctr" eaLnBrk="1" hangingPunct="1">
              <a:spcBef>
                <a:spcPct val="50000"/>
              </a:spcBef>
            </a:pPr>
            <a:r>
              <a:rPr lang="zh-CN" altLang="en-US" sz="2400" b="1" dirty="0">
                <a:solidFill>
                  <a:srgbClr val="0000FF"/>
                </a:solidFill>
                <a:latin typeface="黑体" panose="02010609060101010101" pitchFamily="49" charset="-122"/>
                <a:ea typeface="黑体" panose="02010609060101010101" pitchFamily="49" charset="-122"/>
              </a:rPr>
              <a:t>儒家</a:t>
            </a:r>
            <a:endParaRPr lang="zh-CN" altLang="en-US" sz="2400" b="1" dirty="0">
              <a:solidFill>
                <a:srgbClr val="0000FF"/>
              </a:solidFill>
              <a:latin typeface="黑体" panose="02010609060101010101" pitchFamily="49" charset="-122"/>
              <a:ea typeface="黑体" panose="02010609060101010101" pitchFamily="49" charset="-122"/>
            </a:endParaRPr>
          </a:p>
        </p:txBody>
      </p:sp>
      <p:sp>
        <p:nvSpPr>
          <p:cNvPr id="27" name="Text Box 20"/>
          <p:cNvSpPr txBox="1"/>
          <p:nvPr/>
        </p:nvSpPr>
        <p:spPr>
          <a:xfrm>
            <a:off x="1571625" y="3538538"/>
            <a:ext cx="1008063" cy="457200"/>
          </a:xfrm>
          <a:prstGeom prst="rect">
            <a:avLst/>
          </a:prstGeom>
          <a:solidFill>
            <a:srgbClr val="FFFF00"/>
          </a:solidFill>
          <a:ln w="9525">
            <a:noFill/>
          </a:ln>
        </p:spPr>
        <p:txBody>
          <a:bodyPr>
            <a:spAutoFit/>
          </a:bodyPr>
          <a:p>
            <a:pPr lvl="0" algn="ctr" eaLnBrk="1" hangingPunct="1">
              <a:spcBef>
                <a:spcPct val="50000"/>
              </a:spcBef>
            </a:pPr>
            <a:r>
              <a:rPr lang="zh-CN" altLang="en-US" sz="2400" b="1" dirty="0">
                <a:solidFill>
                  <a:srgbClr val="0000FF"/>
                </a:solidFill>
                <a:latin typeface="黑体" panose="02010609060101010101" pitchFamily="49" charset="-122"/>
                <a:ea typeface="黑体" panose="02010609060101010101" pitchFamily="49" charset="-122"/>
              </a:rPr>
              <a:t>儒家</a:t>
            </a:r>
            <a:endParaRPr lang="zh-CN" altLang="en-US" sz="2400" b="1" dirty="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4111"/>
                                        </p:tgtEl>
                                        <p:attrNameLst>
                                          <p:attrName>style.visibility</p:attrName>
                                        </p:attrNameLst>
                                      </p:cBhvr>
                                      <p:to>
                                        <p:strVal val="visible"/>
                                      </p:to>
                                    </p:set>
                                    <p:animEffect transition="in" filter="dissolve">
                                      <p:cBhvr>
                                        <p:cTn id="13" dur="500"/>
                                        <p:tgtEl>
                                          <p:spTgt spid="4111"/>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4112"/>
                                        </p:tgtEl>
                                        <p:attrNameLst>
                                          <p:attrName>style.visibility</p:attrName>
                                        </p:attrNameLst>
                                      </p:cBhvr>
                                      <p:to>
                                        <p:strVal val="visible"/>
                                      </p:to>
                                    </p:set>
                                    <p:animEffect transition="in" filter="wipe(down)">
                                      <p:cBhvr>
                                        <p:cTn id="16" dur="500"/>
                                        <p:tgtEl>
                                          <p:spTgt spid="4112"/>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16">
                                            <p:txEl>
                                              <p:charRg st="0" end="6"/>
                                            </p:txEl>
                                          </p:spTgt>
                                        </p:tgtEl>
                                        <p:attrNameLst>
                                          <p:attrName>style.visibility</p:attrName>
                                        </p:attrNameLst>
                                      </p:cBhvr>
                                      <p:to>
                                        <p:strVal val="visible"/>
                                      </p:to>
                                    </p:set>
                                    <p:animEffect transition="in" filter="dissolve">
                                      <p:cBhvr>
                                        <p:cTn id="21" dur="500"/>
                                        <p:tgtEl>
                                          <p:spTgt spid="16">
                                            <p:txEl>
                                              <p:charRg st="0"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additive="base">
                                        <p:cTn id="26" dur="500" fill="hold"/>
                                        <p:tgtEl>
                                          <p:spTgt spid="24"/>
                                        </p:tgtEl>
                                        <p:attrNameLst>
                                          <p:attrName>ppt_x</p:attrName>
                                        </p:attrNameLst>
                                      </p:cBhvr>
                                      <p:tavLst>
                                        <p:tav tm="0">
                                          <p:val>
                                            <p:strVal val="#ppt_x"/>
                                          </p:val>
                                        </p:tav>
                                        <p:tav tm="100000">
                                          <p:val>
                                            <p:strVal val="#ppt_x"/>
                                          </p:val>
                                        </p:tav>
                                      </p:tavLst>
                                    </p:anim>
                                    <p:anim calcmode="lin" valueType="num">
                                      <p:cBhvr additive="base">
                                        <p:cTn id="2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additive="base">
                                        <p:cTn id="32" dur="500" fill="hold"/>
                                        <p:tgtEl>
                                          <p:spTgt spid="22"/>
                                        </p:tgtEl>
                                        <p:attrNameLst>
                                          <p:attrName>ppt_x</p:attrName>
                                        </p:attrNameLst>
                                      </p:cBhvr>
                                      <p:tavLst>
                                        <p:tav tm="0">
                                          <p:val>
                                            <p:strVal val="#ppt_x"/>
                                          </p:val>
                                        </p:tav>
                                        <p:tav tm="100000">
                                          <p:val>
                                            <p:strVal val="#ppt_x"/>
                                          </p:val>
                                        </p:tav>
                                      </p:tavLst>
                                    </p:anim>
                                    <p:anim calcmode="lin" valueType="num">
                                      <p:cBhvr additive="base">
                                        <p:cTn id="33"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500" fill="hold"/>
                                        <p:tgtEl>
                                          <p:spTgt spid="21"/>
                                        </p:tgtEl>
                                        <p:attrNameLst>
                                          <p:attrName>ppt_x</p:attrName>
                                        </p:attrNameLst>
                                      </p:cBhvr>
                                      <p:tavLst>
                                        <p:tav tm="0">
                                          <p:val>
                                            <p:strVal val="#ppt_x"/>
                                          </p:val>
                                        </p:tav>
                                        <p:tav tm="100000">
                                          <p:val>
                                            <p:strVal val="#ppt_x"/>
                                          </p:val>
                                        </p:tav>
                                      </p:tavLst>
                                    </p:anim>
                                    <p:anim calcmode="lin" valueType="num">
                                      <p:cBhvr additive="base">
                                        <p:cTn id="3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ppt_x"/>
                                          </p:val>
                                        </p:tav>
                                        <p:tav tm="100000">
                                          <p:val>
                                            <p:strVal val="#ppt_x"/>
                                          </p:val>
                                        </p:tav>
                                      </p:tavLst>
                                    </p:anim>
                                    <p:anim calcmode="lin" valueType="num">
                                      <p:cBhvr additive="base">
                                        <p:cTn id="4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additive="base">
                                        <p:cTn id="56" dur="500" fill="hold"/>
                                        <p:tgtEl>
                                          <p:spTgt spid="26"/>
                                        </p:tgtEl>
                                        <p:attrNameLst>
                                          <p:attrName>ppt_x</p:attrName>
                                        </p:attrNameLst>
                                      </p:cBhvr>
                                      <p:tavLst>
                                        <p:tav tm="0">
                                          <p:val>
                                            <p:strVal val="#ppt_x"/>
                                          </p:val>
                                        </p:tav>
                                        <p:tav tm="100000">
                                          <p:val>
                                            <p:strVal val="#ppt_x"/>
                                          </p:val>
                                        </p:tav>
                                      </p:tavLst>
                                    </p:anim>
                                    <p:anim calcmode="lin" valueType="num">
                                      <p:cBhvr additive="base">
                                        <p:cTn id="57"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additive="base">
                                        <p:cTn id="62" dur="500" fill="hold"/>
                                        <p:tgtEl>
                                          <p:spTgt spid="27"/>
                                        </p:tgtEl>
                                        <p:attrNameLst>
                                          <p:attrName>ppt_x</p:attrName>
                                        </p:attrNameLst>
                                      </p:cBhvr>
                                      <p:tavLst>
                                        <p:tav tm="0">
                                          <p:val>
                                            <p:strVal val="#ppt_x"/>
                                          </p:val>
                                        </p:tav>
                                        <p:tav tm="100000">
                                          <p:val>
                                            <p:strVal val="#ppt_x"/>
                                          </p:val>
                                        </p:tav>
                                      </p:tavLst>
                                    </p:anim>
                                    <p:anim calcmode="lin" valueType="num">
                                      <p:cBhvr additive="base">
                                        <p:cTn id="63"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wipe(down)">
                                      <p:cBhvr>
                                        <p:cTn id="6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1" grpId="0"/>
      <p:bldP spid="4112" grpId="0"/>
      <p:bldP spid="15" grpId="0" animBg="1"/>
      <p:bldP spid="16" grpId="0" build="allAtOnce"/>
      <p:bldP spid="17" grpId="0"/>
      <p:bldP spid="19" grpId="0" animBg="1"/>
      <p:bldP spid="21" grpId="0" animBg="1"/>
      <p:bldP spid="22" grpId="0" animBg="1"/>
      <p:bldP spid="24" grpId="0" animBg="1"/>
      <p:bldP spid="25" grpId="0" animBg="1"/>
      <p:bldP spid="26" grpId="0" animBg="1"/>
      <p:bldP spid="27" grpId="0" animBg="1"/>
    </p:bld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60418" name="Text Box 2"/>
          <p:cNvSpPr txBox="1"/>
          <p:nvPr/>
        </p:nvSpPr>
        <p:spPr>
          <a:xfrm>
            <a:off x="357188" y="1393825"/>
            <a:ext cx="7786687" cy="519113"/>
          </a:xfrm>
          <a:prstGeom prst="rect">
            <a:avLst/>
          </a:prstGeom>
          <a:noFill/>
          <a:ln w="9525">
            <a:noFill/>
          </a:ln>
        </p:spPr>
        <p:txBody>
          <a:bodyPr>
            <a:spAutoFit/>
          </a:bodyPr>
          <a:p>
            <a:pPr lvl="0" eaLnBrk="1" hangingPunct="1">
              <a:spcBef>
                <a:spcPct val="50000"/>
              </a:spcBef>
            </a:pPr>
            <a:r>
              <a:rPr lang="zh-CN" altLang="en-US" sz="2800" b="1" dirty="0">
                <a:solidFill>
                  <a:srgbClr val="FF0000"/>
                </a:solidFill>
                <a:latin typeface="黑体" panose="02010609060101010101" pitchFamily="49" charset="-122"/>
                <a:ea typeface="黑体" panose="02010609060101010101" pitchFamily="49" charset="-122"/>
              </a:rPr>
              <a:t>董仲舒对孔孟思想为哪些继承与发展？</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60419" name="Text Box 3"/>
          <p:cNvSpPr txBox="1"/>
          <p:nvPr/>
        </p:nvSpPr>
        <p:spPr>
          <a:xfrm>
            <a:off x="179388" y="1844675"/>
            <a:ext cx="9144000" cy="2054225"/>
          </a:xfrm>
          <a:prstGeom prst="rect">
            <a:avLst/>
          </a:prstGeom>
          <a:noFill/>
          <a:ln w="9525">
            <a:noFill/>
          </a:ln>
        </p:spPr>
        <p:txBody>
          <a:bodyPr>
            <a:spAutoFit/>
          </a:bodyPr>
          <a:p>
            <a:pPr lvl="0" eaLnBrk="1" hangingPunct="1">
              <a:lnSpc>
                <a:spcPct val="115000"/>
              </a:lnSpc>
            </a:pPr>
            <a:r>
              <a:rPr lang="zh-CN" altLang="en-US" sz="2800" b="1" dirty="0">
                <a:solidFill>
                  <a:srgbClr val="CC00CC"/>
                </a:solidFill>
                <a:latin typeface="黑体" panose="02010609060101010101" pitchFamily="49" charset="-122"/>
                <a:ea typeface="黑体" panose="02010609060101010101" pitchFamily="49" charset="-122"/>
              </a:rPr>
              <a:t>■继承：</a:t>
            </a:r>
            <a:endParaRPr lang="zh-CN" altLang="en-US" sz="2800" b="1" dirty="0">
              <a:solidFill>
                <a:srgbClr val="CC00CC"/>
              </a:solidFill>
              <a:latin typeface="黑体" panose="02010609060101010101" pitchFamily="49" charset="-122"/>
              <a:ea typeface="黑体" panose="02010609060101010101" pitchFamily="49" charset="-122"/>
            </a:endParaRPr>
          </a:p>
          <a:p>
            <a:pPr lvl="0" eaLnBrk="1" hangingPunct="1">
              <a:lnSpc>
                <a:spcPct val="115000"/>
              </a:lnSpc>
            </a:pPr>
            <a:r>
              <a:rPr lang="zh-CN" altLang="en-US" sz="2800" b="1" dirty="0">
                <a:latin typeface="黑体" panose="02010609060101010101" pitchFamily="49" charset="-122"/>
                <a:ea typeface="黑体" panose="02010609060101010101" pitchFamily="49" charset="-122"/>
              </a:rPr>
              <a:t>①大一统：孔子强调正名、礼乐征伐自天子出等；</a:t>
            </a:r>
            <a:endParaRPr lang="zh-CN" altLang="en-US" sz="2800" b="1" dirty="0">
              <a:latin typeface="黑体" panose="02010609060101010101" pitchFamily="49" charset="-122"/>
              <a:ea typeface="黑体" panose="02010609060101010101" pitchFamily="49" charset="-122"/>
            </a:endParaRPr>
          </a:p>
          <a:p>
            <a:pPr lvl="0" eaLnBrk="1" hangingPunct="1">
              <a:lnSpc>
                <a:spcPct val="115000"/>
              </a:lnSpc>
            </a:pPr>
            <a:r>
              <a:rPr lang="zh-CN" altLang="en-US" sz="2800" b="1" dirty="0">
                <a:latin typeface="黑体" panose="02010609060101010101" pitchFamily="49" charset="-122"/>
                <a:ea typeface="黑体" panose="02010609060101010101" pitchFamily="49" charset="-122"/>
              </a:rPr>
              <a:t>②实行仁政：限田、薄赋、省役；天人感应防止暴政等；</a:t>
            </a:r>
            <a:endParaRPr lang="zh-CN" altLang="en-US" sz="2800" b="1" dirty="0">
              <a:latin typeface="黑体" panose="02010609060101010101" pitchFamily="49" charset="-122"/>
              <a:ea typeface="黑体" panose="02010609060101010101" pitchFamily="49" charset="-122"/>
            </a:endParaRPr>
          </a:p>
          <a:p>
            <a:pPr lvl="0" eaLnBrk="1" hangingPunct="1">
              <a:lnSpc>
                <a:spcPct val="115000"/>
              </a:lnSpc>
            </a:pPr>
            <a:r>
              <a:rPr lang="zh-CN" altLang="en-US" sz="2800" b="1" dirty="0">
                <a:latin typeface="黑体" panose="02010609060101010101" pitchFamily="49" charset="-122"/>
                <a:ea typeface="黑体" panose="02010609060101010101" pitchFamily="49" charset="-122"/>
              </a:rPr>
              <a:t>③道德修养：五常（仁义礼智信）</a:t>
            </a:r>
            <a:endParaRPr lang="zh-CN" altLang="en-US" sz="2800" b="1" dirty="0">
              <a:latin typeface="黑体" panose="02010609060101010101" pitchFamily="49" charset="-122"/>
              <a:ea typeface="黑体" panose="02010609060101010101" pitchFamily="49" charset="-122"/>
            </a:endParaRPr>
          </a:p>
        </p:txBody>
      </p:sp>
      <p:sp>
        <p:nvSpPr>
          <p:cNvPr id="60420" name="Text Box 4"/>
          <p:cNvSpPr txBox="1"/>
          <p:nvPr/>
        </p:nvSpPr>
        <p:spPr>
          <a:xfrm>
            <a:off x="252413" y="4076700"/>
            <a:ext cx="9144000" cy="2544763"/>
          </a:xfrm>
          <a:prstGeom prst="rect">
            <a:avLst/>
          </a:prstGeom>
          <a:noFill/>
          <a:ln w="9525">
            <a:noFill/>
          </a:ln>
        </p:spPr>
        <p:txBody>
          <a:bodyPr>
            <a:spAutoFit/>
          </a:bodyPr>
          <a:p>
            <a:pPr lvl="0" eaLnBrk="1" hangingPunct="1">
              <a:lnSpc>
                <a:spcPct val="115000"/>
              </a:lnSpc>
            </a:pPr>
            <a:r>
              <a:rPr lang="zh-CN" altLang="en-US" sz="2800" b="1" dirty="0">
                <a:solidFill>
                  <a:srgbClr val="CC00CC"/>
                </a:solidFill>
                <a:latin typeface="黑体" panose="02010609060101010101" pitchFamily="49" charset="-122"/>
                <a:ea typeface="黑体" panose="02010609060101010101" pitchFamily="49" charset="-122"/>
              </a:rPr>
              <a:t>■发展：</a:t>
            </a:r>
            <a:endParaRPr lang="zh-CN" altLang="en-US" sz="2800" b="1" dirty="0">
              <a:solidFill>
                <a:srgbClr val="CC00CC"/>
              </a:solidFill>
              <a:latin typeface="黑体" panose="02010609060101010101" pitchFamily="49" charset="-122"/>
              <a:ea typeface="黑体" panose="02010609060101010101" pitchFamily="49" charset="-122"/>
            </a:endParaRPr>
          </a:p>
          <a:p>
            <a:pPr lvl="0" eaLnBrk="1" hangingPunct="1">
              <a:lnSpc>
                <a:spcPct val="115000"/>
              </a:lnSpc>
            </a:pPr>
            <a:r>
              <a:rPr lang="zh-CN" altLang="en-US" sz="2800" b="1" dirty="0">
                <a:latin typeface="黑体" panose="02010609060101010101" pitchFamily="49" charset="-122"/>
                <a:ea typeface="黑体" panose="02010609060101010101" pitchFamily="49" charset="-122"/>
              </a:rPr>
              <a:t>①思想专制：罢黜百家独尊儒术、屈民而伸君（</a:t>
            </a:r>
            <a:r>
              <a:rPr lang="zh-CN" altLang="en-US" sz="2800" b="1" dirty="0">
                <a:solidFill>
                  <a:srgbClr val="0000FF"/>
                </a:solidFill>
                <a:latin typeface="黑体" panose="02010609060101010101" pitchFamily="49" charset="-122"/>
                <a:ea typeface="黑体" panose="02010609060101010101" pitchFamily="49" charset="-122"/>
              </a:rPr>
              <a:t>法家</a:t>
            </a:r>
            <a:r>
              <a:rPr lang="zh-CN" altLang="en-US" sz="2800" b="1" dirty="0">
                <a:latin typeface="黑体" panose="02010609060101010101" pitchFamily="49" charset="-122"/>
                <a:ea typeface="黑体" panose="02010609060101010101" pitchFamily="49" charset="-122"/>
              </a:rPr>
              <a:t>）；</a:t>
            </a:r>
            <a:endParaRPr lang="zh-CN" altLang="en-US" sz="2800" b="1" dirty="0">
              <a:latin typeface="黑体" panose="02010609060101010101" pitchFamily="49" charset="-122"/>
              <a:ea typeface="黑体" panose="02010609060101010101" pitchFamily="49" charset="-122"/>
            </a:endParaRPr>
          </a:p>
          <a:p>
            <a:pPr lvl="0" eaLnBrk="1" hangingPunct="1">
              <a:lnSpc>
                <a:spcPct val="115000"/>
              </a:lnSpc>
            </a:pPr>
            <a:r>
              <a:rPr lang="zh-CN" altLang="en-US" sz="2800" b="1" dirty="0">
                <a:latin typeface="黑体" panose="02010609060101010101" pitchFamily="49" charset="-122"/>
                <a:ea typeface="黑体" panose="02010609060101010101" pitchFamily="49" charset="-122"/>
              </a:rPr>
              <a:t>②神化皇权：天人感应、君权神授（</a:t>
            </a:r>
            <a:r>
              <a:rPr lang="zh-CN" altLang="en-US" sz="2800" b="1" dirty="0">
                <a:solidFill>
                  <a:srgbClr val="0000FF"/>
                </a:solidFill>
                <a:latin typeface="黑体" panose="02010609060101010101" pitchFamily="49" charset="-122"/>
                <a:ea typeface="黑体" panose="02010609060101010101" pitchFamily="49" charset="-122"/>
              </a:rPr>
              <a:t>阴阳家</a:t>
            </a:r>
            <a:r>
              <a:rPr lang="zh-CN" altLang="en-US" sz="2800" b="1" dirty="0">
                <a:latin typeface="黑体" panose="02010609060101010101" pitchFamily="49" charset="-122"/>
                <a:ea typeface="黑体" panose="02010609060101010101" pitchFamily="49" charset="-122"/>
              </a:rPr>
              <a:t>）；</a:t>
            </a:r>
            <a:endParaRPr lang="zh-CN" altLang="en-US" sz="2800" b="1" dirty="0">
              <a:latin typeface="黑体" panose="02010609060101010101" pitchFamily="49" charset="-122"/>
              <a:ea typeface="黑体" panose="02010609060101010101" pitchFamily="49" charset="-122"/>
            </a:endParaRPr>
          </a:p>
          <a:p>
            <a:pPr lvl="0" eaLnBrk="1" hangingPunct="1">
              <a:lnSpc>
                <a:spcPct val="115000"/>
              </a:lnSpc>
            </a:pPr>
            <a:r>
              <a:rPr lang="zh-CN" altLang="en-US" sz="2800" b="1" dirty="0">
                <a:latin typeface="黑体" panose="02010609060101010101" pitchFamily="49" charset="-122"/>
                <a:ea typeface="黑体" panose="02010609060101010101" pitchFamily="49" charset="-122"/>
              </a:rPr>
              <a:t>③无为而治：天为百神之大君、覆育万物、以无为而治思想阐释三纲和治国之道等（</a:t>
            </a:r>
            <a:r>
              <a:rPr lang="zh-CN" altLang="en-US" sz="2800" b="1" dirty="0">
                <a:solidFill>
                  <a:srgbClr val="0000FF"/>
                </a:solidFill>
                <a:latin typeface="黑体" panose="02010609060101010101" pitchFamily="49" charset="-122"/>
                <a:ea typeface="黑体" panose="02010609060101010101" pitchFamily="49" charset="-122"/>
              </a:rPr>
              <a:t>黄老道家</a:t>
            </a:r>
            <a:r>
              <a:rPr lang="zh-CN" altLang="en-US" sz="2800" b="1" dirty="0">
                <a:latin typeface="黑体" panose="02010609060101010101" pitchFamily="49" charset="-122"/>
                <a:ea typeface="黑体" panose="02010609060101010101" pitchFamily="49" charset="-122"/>
              </a:rPr>
              <a:t>）</a:t>
            </a:r>
            <a:endParaRPr lang="zh-CN" altLang="en-US" sz="2800" b="1" dirty="0">
              <a:latin typeface="黑体" panose="02010609060101010101" pitchFamily="49" charset="-122"/>
              <a:ea typeface="黑体" panose="02010609060101010101" pitchFamily="49" charset="-122"/>
            </a:endParaRPr>
          </a:p>
        </p:txBody>
      </p:sp>
      <p:sp>
        <p:nvSpPr>
          <p:cNvPr id="5" name="矩形 4"/>
          <p:cNvSpPr/>
          <p:nvPr/>
        </p:nvSpPr>
        <p:spPr>
          <a:xfrm>
            <a:off x="357158" y="214290"/>
            <a:ext cx="2967480" cy="923330"/>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考点辨析</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0419"/>
                                        </p:tgtEl>
                                        <p:attrNameLst>
                                          <p:attrName>style.visibility</p:attrName>
                                        </p:attrNameLst>
                                      </p:cBhvr>
                                      <p:to>
                                        <p:strVal val="visible"/>
                                      </p:to>
                                    </p:set>
                                    <p:anim calcmode="lin" valueType="num">
                                      <p:cBhvr additive="base">
                                        <p:cTn id="7" dur="500" fill="hold"/>
                                        <p:tgtEl>
                                          <p:spTgt spid="60419"/>
                                        </p:tgtEl>
                                        <p:attrNameLst>
                                          <p:attrName>ppt_x</p:attrName>
                                        </p:attrNameLst>
                                      </p:cBhvr>
                                      <p:tavLst>
                                        <p:tav tm="0">
                                          <p:val>
                                            <p:strVal val="#ppt_x"/>
                                          </p:val>
                                        </p:tav>
                                        <p:tav tm="100000">
                                          <p:val>
                                            <p:strVal val="#ppt_x"/>
                                          </p:val>
                                        </p:tav>
                                      </p:tavLst>
                                    </p:anim>
                                    <p:anim calcmode="lin" valueType="num">
                                      <p:cBhvr additive="base">
                                        <p:cTn id="8" dur="500" fill="hold"/>
                                        <p:tgtEl>
                                          <p:spTgt spid="604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0420"/>
                                        </p:tgtEl>
                                        <p:attrNameLst>
                                          <p:attrName>style.visibility</p:attrName>
                                        </p:attrNameLst>
                                      </p:cBhvr>
                                      <p:to>
                                        <p:strVal val="visible"/>
                                      </p:to>
                                    </p:set>
                                    <p:anim calcmode="lin" valueType="num">
                                      <p:cBhvr additive="base">
                                        <p:cTn id="13" dur="500" fill="hold"/>
                                        <p:tgtEl>
                                          <p:spTgt spid="60420"/>
                                        </p:tgtEl>
                                        <p:attrNameLst>
                                          <p:attrName>ppt_x</p:attrName>
                                        </p:attrNameLst>
                                      </p:cBhvr>
                                      <p:tavLst>
                                        <p:tav tm="0">
                                          <p:val>
                                            <p:strVal val="#ppt_x"/>
                                          </p:val>
                                        </p:tav>
                                        <p:tav tm="100000">
                                          <p:val>
                                            <p:strVal val="#ppt_x"/>
                                          </p:val>
                                        </p:tav>
                                      </p:tavLst>
                                    </p:anim>
                                    <p:anim calcmode="lin" valueType="num">
                                      <p:cBhvr additive="base">
                                        <p:cTn id="14" dur="500" fill="hold"/>
                                        <p:tgtEl>
                                          <p:spTgt spid="604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p:bldP spid="60420"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2" name="Text Box 4"/>
          <p:cNvSpPr txBox="1"/>
          <p:nvPr/>
        </p:nvSpPr>
        <p:spPr>
          <a:xfrm>
            <a:off x="144463" y="2605088"/>
            <a:ext cx="8820150" cy="1689100"/>
          </a:xfrm>
          <a:prstGeom prst="rect">
            <a:avLst/>
          </a:prstGeom>
          <a:noFill/>
          <a:ln w="9525" cap="flat" cmpd="sng">
            <a:solidFill>
              <a:srgbClr val="3366FF"/>
            </a:solidFill>
            <a:prstDash val="solid"/>
            <a:miter/>
            <a:headEnd type="none" w="med" len="med"/>
            <a:tailEnd type="none" w="med" len="med"/>
          </a:ln>
        </p:spPr>
        <p:txBody>
          <a:bodyPr>
            <a:spAutoFit/>
          </a:bodyPr>
          <a:p>
            <a:pPr lvl="0" eaLnBrk="1" hangingPunct="1"/>
            <a:r>
              <a:rPr lang="en-US" altLang="zh-CN" sz="2600" b="1">
                <a:latin typeface="黑体" panose="02010609060101010101" pitchFamily="49" charset="-122"/>
                <a:ea typeface="黑体" panose="02010609060101010101" pitchFamily="49" charset="-122"/>
              </a:rPr>
              <a:t>    </a:t>
            </a:r>
            <a:r>
              <a:rPr lang="zh-CN" altLang="en-US" sz="2600" b="1" dirty="0">
                <a:latin typeface="黑体" panose="02010609060101010101" pitchFamily="49" charset="-122"/>
                <a:ea typeface="黑体" panose="02010609060101010101" pitchFamily="49" charset="-122"/>
              </a:rPr>
              <a:t>守旧而维新、复古而开明，这样一种二重性的立场，使得儒家学说能够在维护礼教伦常的前提下，一手伸向过去、一手指向未来，使正在消失的贵族分封制宗法社会和方兴的大一统国家之间架起了桥梁。</a:t>
            </a:r>
            <a:r>
              <a:rPr lang="en-US" altLang="zh-CN" sz="2600" b="1">
                <a:latin typeface="Arial" panose="020B0604020202020204" pitchFamily="34" charset="0"/>
                <a:ea typeface="黑体" panose="02010609060101010101" pitchFamily="49" charset="-122"/>
              </a:rPr>
              <a:t>——</a:t>
            </a:r>
            <a:r>
              <a:rPr lang="zh-CN" altLang="en-US" sz="2600" b="1" dirty="0">
                <a:latin typeface="黑体" panose="02010609060101010101" pitchFamily="49" charset="-122"/>
                <a:ea typeface="黑体" panose="02010609060101010101" pitchFamily="49" charset="-122"/>
              </a:rPr>
              <a:t>张岱年</a:t>
            </a:r>
            <a:r>
              <a:rPr lang="en-US" altLang="zh-CN" sz="2600" b="1">
                <a:latin typeface="黑体" panose="02010609060101010101" pitchFamily="49" charset="-122"/>
                <a:ea typeface="黑体" panose="02010609060101010101" pitchFamily="49" charset="-122"/>
              </a:rPr>
              <a:t>《</a:t>
            </a:r>
            <a:r>
              <a:rPr lang="zh-CN" altLang="en-US" sz="2600" b="1" dirty="0">
                <a:latin typeface="黑体" panose="02010609060101010101" pitchFamily="49" charset="-122"/>
                <a:ea typeface="黑体" panose="02010609060101010101" pitchFamily="49" charset="-122"/>
              </a:rPr>
              <a:t>中国文化概论</a:t>
            </a:r>
            <a:r>
              <a:rPr lang="en-US" altLang="zh-CN" sz="2600" b="1">
                <a:latin typeface="黑体" panose="02010609060101010101" pitchFamily="49" charset="-122"/>
                <a:ea typeface="黑体" panose="02010609060101010101" pitchFamily="49" charset="-122"/>
              </a:rPr>
              <a:t>》</a:t>
            </a:r>
            <a:endParaRPr lang="en-US" altLang="zh-CN" sz="2600" b="1">
              <a:latin typeface="黑体" panose="02010609060101010101" pitchFamily="49" charset="-122"/>
              <a:ea typeface="黑体" panose="02010609060101010101" pitchFamily="49" charset="-122"/>
            </a:endParaRPr>
          </a:p>
        </p:txBody>
      </p:sp>
      <p:sp>
        <p:nvSpPr>
          <p:cNvPr id="61443" name="Rectangle 5"/>
          <p:cNvSpPr/>
          <p:nvPr/>
        </p:nvSpPr>
        <p:spPr>
          <a:xfrm>
            <a:off x="214313" y="928688"/>
            <a:ext cx="9217025" cy="519112"/>
          </a:xfrm>
          <a:prstGeom prst="rect">
            <a:avLst/>
          </a:prstGeom>
          <a:noFill/>
          <a:ln w="9525">
            <a:noFill/>
          </a:ln>
        </p:spPr>
        <p:txBody>
          <a:bodyPr>
            <a:spAutoFit/>
          </a:bodyPr>
          <a:p>
            <a:pPr lvl="0" eaLnBrk="1" hangingPunct="1"/>
            <a:r>
              <a:rPr lang="zh-CN" altLang="en-US" sz="2800" b="1" dirty="0">
                <a:solidFill>
                  <a:srgbClr val="663300"/>
                </a:solidFill>
                <a:latin typeface="Arial" panose="020B0604020202020204" pitchFamily="34" charset="0"/>
                <a:ea typeface="黑体" panose="02010609060101010101" pitchFamily="49" charset="-122"/>
              </a:rPr>
              <a:t>儒家思想在西汉取得独尊地位的原因？得出哪些认识</a:t>
            </a:r>
            <a:endParaRPr lang="zh-CN" altLang="en-US" sz="2800" b="1" dirty="0">
              <a:solidFill>
                <a:srgbClr val="663300"/>
              </a:solidFill>
              <a:latin typeface="Arial" panose="020B0604020202020204" pitchFamily="34" charset="0"/>
              <a:ea typeface="黑体" panose="02010609060101010101" pitchFamily="49" charset="-122"/>
            </a:endParaRPr>
          </a:p>
        </p:txBody>
      </p:sp>
      <p:sp>
        <p:nvSpPr>
          <p:cNvPr id="61444" name="TextBox 6"/>
          <p:cNvSpPr txBox="1"/>
          <p:nvPr/>
        </p:nvSpPr>
        <p:spPr>
          <a:xfrm>
            <a:off x="179388" y="1557338"/>
            <a:ext cx="8785225" cy="895350"/>
          </a:xfrm>
          <a:prstGeom prst="rect">
            <a:avLst/>
          </a:prstGeom>
          <a:noFill/>
          <a:ln w="9525" cap="flat" cmpd="sng">
            <a:solidFill>
              <a:srgbClr val="0000FF"/>
            </a:solidFill>
            <a:prstDash val="solid"/>
            <a:miter/>
            <a:headEnd type="none" w="med" len="med"/>
            <a:tailEnd type="none" w="med" len="med"/>
          </a:ln>
        </p:spPr>
        <p:txBody>
          <a:bodyPr>
            <a:spAutoFit/>
          </a:bodyPr>
          <a:p>
            <a:pPr lvl="0" eaLnBrk="1" hangingPunct="1"/>
            <a:r>
              <a:rPr lang="en-US" altLang="zh-CN" sz="2600" b="1">
                <a:solidFill>
                  <a:srgbClr val="0000CC"/>
                </a:solidFill>
                <a:latin typeface="黑体" panose="02010609060101010101" pitchFamily="49" charset="-122"/>
                <a:ea typeface="黑体" panose="02010609060101010101" pitchFamily="49" charset="-122"/>
              </a:rPr>
              <a:t>    </a:t>
            </a:r>
            <a:r>
              <a:rPr lang="zh-CN" altLang="en-US" sz="2600" b="1" dirty="0">
                <a:latin typeface="黑体" panose="02010609060101010101" pitchFamily="49" charset="-122"/>
                <a:ea typeface="黑体" panose="02010609060101010101" pitchFamily="49" charset="-122"/>
              </a:rPr>
              <a:t>理论在一个国家实现的程度，总是取决于理论满足这个国家需要的程度。</a:t>
            </a:r>
            <a:r>
              <a:rPr lang="en-US" altLang="zh-CN" sz="2600" b="1">
                <a:latin typeface="宋体" panose="02010600030101010101" pitchFamily="2" charset="-122"/>
                <a:ea typeface="黑体" panose="02010609060101010101" pitchFamily="49" charset="-122"/>
              </a:rPr>
              <a:t>——</a:t>
            </a:r>
            <a:r>
              <a:rPr lang="zh-CN" altLang="en-US" sz="2600" b="1" dirty="0">
                <a:latin typeface="黑体" panose="02010609060101010101" pitchFamily="49" charset="-122"/>
                <a:ea typeface="黑体" panose="02010609060101010101" pitchFamily="49" charset="-122"/>
              </a:rPr>
              <a:t>马克思</a:t>
            </a:r>
            <a:endParaRPr lang="zh-CN" altLang="en-US" sz="2600" b="1" dirty="0">
              <a:solidFill>
                <a:srgbClr val="FF00FF"/>
              </a:solidFill>
              <a:latin typeface="黑体" panose="02010609060101010101" pitchFamily="49" charset="-122"/>
              <a:ea typeface="黑体" panose="02010609060101010101" pitchFamily="49" charset="-122"/>
            </a:endParaRPr>
          </a:p>
        </p:txBody>
      </p:sp>
      <p:sp>
        <p:nvSpPr>
          <p:cNvPr id="44042" name="Line 10"/>
          <p:cNvSpPr/>
          <p:nvPr/>
        </p:nvSpPr>
        <p:spPr>
          <a:xfrm>
            <a:off x="827088" y="3038475"/>
            <a:ext cx="3673475" cy="0"/>
          </a:xfrm>
          <a:prstGeom prst="line">
            <a:avLst/>
          </a:prstGeom>
          <a:ln w="38100" cap="flat" cmpd="sng">
            <a:solidFill>
              <a:srgbClr val="990000"/>
            </a:solidFill>
            <a:prstDash val="solid"/>
            <a:headEnd type="none" w="med" len="med"/>
            <a:tailEnd type="none" w="med" len="med"/>
          </a:ln>
        </p:spPr>
      </p:sp>
      <p:sp>
        <p:nvSpPr>
          <p:cNvPr id="44041" name="Rectangle 9"/>
          <p:cNvSpPr/>
          <p:nvPr/>
        </p:nvSpPr>
        <p:spPr>
          <a:xfrm>
            <a:off x="36513" y="2571750"/>
            <a:ext cx="9107487" cy="885825"/>
          </a:xfrm>
          <a:prstGeom prst="rect">
            <a:avLst/>
          </a:prstGeom>
          <a:solidFill>
            <a:srgbClr val="0000FF"/>
          </a:solidFill>
          <a:ln w="9525" cap="flat" cmpd="sng">
            <a:solidFill>
              <a:srgbClr val="CCFFFF"/>
            </a:solidFill>
            <a:prstDash val="solid"/>
            <a:miter/>
            <a:headEnd type="none" w="med" len="med"/>
            <a:tailEnd type="none" w="med" len="med"/>
          </a:ln>
        </p:spPr>
        <p:txBody>
          <a:bodyPr>
            <a:spAutoFit/>
          </a:bodyPr>
          <a:p>
            <a:pPr lvl="0" eaLnBrk="1" hangingPunct="1">
              <a:buChar char="•"/>
            </a:pPr>
            <a:r>
              <a:rPr lang="zh-CN" altLang="en-US" sz="2600" b="1" dirty="0">
                <a:solidFill>
                  <a:schemeClr val="bg1"/>
                </a:solidFill>
                <a:latin typeface="Arial" panose="020B0604020202020204" pitchFamily="34" charset="0"/>
                <a:ea typeface="黑体" panose="02010609060101010101" pitchFamily="49" charset="-122"/>
              </a:rPr>
              <a:t>任何思想要想永葆生机，必须不断革新、与时俱进；</a:t>
            </a:r>
            <a:endParaRPr lang="zh-CN" altLang="en-US" sz="2600" b="1" dirty="0">
              <a:solidFill>
                <a:schemeClr val="bg1"/>
              </a:solidFill>
              <a:latin typeface="Arial" panose="020B0604020202020204" pitchFamily="34" charset="0"/>
              <a:ea typeface="黑体" panose="02010609060101010101" pitchFamily="49" charset="-122"/>
            </a:endParaRPr>
          </a:p>
          <a:p>
            <a:pPr lvl="0" eaLnBrk="1" hangingPunct="1">
              <a:buChar char="•"/>
            </a:pPr>
            <a:r>
              <a:rPr lang="zh-CN" altLang="en-US" sz="2600" b="1" dirty="0">
                <a:solidFill>
                  <a:schemeClr val="bg1"/>
                </a:solidFill>
                <a:latin typeface="Arial" panose="020B0604020202020204" pitchFamily="34" charset="0"/>
                <a:ea typeface="黑体" panose="02010609060101010101" pitchFamily="49" charset="-122"/>
              </a:rPr>
              <a:t>任何思想要想为全社会所接受，必须要获得国家机器的支持。</a:t>
            </a:r>
            <a:endParaRPr lang="zh-CN" altLang="en-US" sz="2600" b="1" dirty="0">
              <a:solidFill>
                <a:schemeClr val="bg1"/>
              </a:solidFill>
              <a:latin typeface="Arial" panose="020B0604020202020204" pitchFamily="34" charset="0"/>
              <a:ea typeface="黑体" panose="02010609060101010101" pitchFamily="49" charset="-122"/>
            </a:endParaRPr>
          </a:p>
        </p:txBody>
      </p:sp>
      <p:sp>
        <p:nvSpPr>
          <p:cNvPr id="44043" name="Line 11"/>
          <p:cNvSpPr/>
          <p:nvPr/>
        </p:nvSpPr>
        <p:spPr>
          <a:xfrm>
            <a:off x="539750" y="2422525"/>
            <a:ext cx="1439863" cy="0"/>
          </a:xfrm>
          <a:prstGeom prst="line">
            <a:avLst/>
          </a:prstGeom>
          <a:ln w="38100" cap="flat" cmpd="sng">
            <a:solidFill>
              <a:srgbClr val="990000"/>
            </a:solidFill>
            <a:prstDash val="solid"/>
            <a:headEnd type="none" w="med" len="med"/>
            <a:tailEnd type="none" w="med" len="med"/>
          </a:ln>
        </p:spPr>
      </p:sp>
      <p:sp>
        <p:nvSpPr>
          <p:cNvPr id="15" name="矩形 14"/>
          <p:cNvSpPr/>
          <p:nvPr/>
        </p:nvSpPr>
        <p:spPr>
          <a:xfrm>
            <a:off x="0" y="0"/>
            <a:ext cx="2967479" cy="923330"/>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思维拓展</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
        <p:nvSpPr>
          <p:cNvPr id="16" name="Text Box 6"/>
          <p:cNvSpPr txBox="1">
            <a:spLocks noChangeArrowheads="1"/>
          </p:cNvSpPr>
          <p:nvPr/>
        </p:nvSpPr>
        <p:spPr bwMode="auto">
          <a:xfrm>
            <a:off x="179388" y="4292600"/>
            <a:ext cx="8324850" cy="822325"/>
          </a:xfrm>
          <a:prstGeom prst="rect">
            <a:avLst/>
          </a:prstGeom>
          <a:noFill/>
          <a:ln w="9525">
            <a:noFill/>
            <a:miter lim="800000"/>
          </a:ln>
          <a:effectLst/>
        </p:spPr>
        <p:txBody>
          <a:bodyPr>
            <a:spAutoFit/>
          </a:bodyPr>
          <a:p>
            <a:pPr lvl="0" eaLnBrk="1" hangingPunct="1">
              <a:spcBef>
                <a:spcPct val="50000"/>
              </a:spcBef>
            </a:pPr>
            <a:r>
              <a:rPr lang="zh-CN" altLang="en-US" sz="2400" b="1" dirty="0">
                <a:solidFill>
                  <a:srgbClr val="AB0000"/>
                </a:solidFill>
                <a:latin typeface="黑体" panose="02010609060101010101" pitchFamily="49" charset="-122"/>
                <a:ea typeface="黑体" panose="02010609060101010101" pitchFamily="49" charset="-122"/>
              </a:rPr>
              <a:t>儒家思想的二重性，即：在维护封建礼教伦常的同时，又有发展创新的特点，易于被社会各阶层接受。</a:t>
            </a:r>
            <a:endParaRPr lang="zh-CN" altLang="en-US" sz="2400" b="1" dirty="0">
              <a:solidFill>
                <a:srgbClr val="AB0000"/>
              </a:solidFill>
              <a:latin typeface="黑体" panose="02010609060101010101" pitchFamily="49" charset="-122"/>
              <a:ea typeface="黑体" panose="02010609060101010101" pitchFamily="49" charset="-122"/>
            </a:endParaRPr>
          </a:p>
        </p:txBody>
      </p:sp>
      <p:sp>
        <p:nvSpPr>
          <p:cNvPr id="17" name="Text Box 8"/>
          <p:cNvSpPr txBox="1">
            <a:spLocks noChangeArrowheads="1"/>
          </p:cNvSpPr>
          <p:nvPr/>
        </p:nvSpPr>
        <p:spPr bwMode="auto">
          <a:xfrm>
            <a:off x="144463" y="5157788"/>
            <a:ext cx="8610600" cy="1552575"/>
          </a:xfrm>
          <a:prstGeom prst="rect">
            <a:avLst/>
          </a:prstGeom>
          <a:noFill/>
          <a:ln w="9525">
            <a:noFill/>
            <a:miter lim="800000"/>
          </a:ln>
          <a:effectLst/>
        </p:spPr>
        <p:txBody>
          <a:bodyPr>
            <a:spAutoFit/>
          </a:bodyPr>
          <a:p>
            <a:pPr lvl="0" eaLnBrk="1" hangingPunct="1">
              <a:spcBef>
                <a:spcPct val="50000"/>
              </a:spcBef>
            </a:pPr>
            <a:r>
              <a:rPr lang="zh-CN" altLang="en-US" sz="2400" b="1" dirty="0">
                <a:solidFill>
                  <a:srgbClr val="AB0000"/>
                </a:solidFill>
                <a:latin typeface="黑体" panose="02010609060101010101" pitchFamily="49" charset="-122"/>
                <a:ea typeface="黑体" panose="02010609060101010101" pitchFamily="49" charset="-122"/>
              </a:rPr>
              <a:t>西汉政权加强中央集权和维护统一的需要；</a:t>
            </a:r>
            <a:endParaRPr lang="zh-CN" altLang="en-US" sz="2400" b="1" dirty="0">
              <a:solidFill>
                <a:srgbClr val="AB0000"/>
              </a:solidFill>
              <a:latin typeface="黑体" panose="02010609060101010101" pitchFamily="49" charset="-122"/>
              <a:ea typeface="黑体" panose="02010609060101010101" pitchFamily="49" charset="-122"/>
            </a:endParaRPr>
          </a:p>
          <a:p>
            <a:pPr lvl="0" eaLnBrk="1" hangingPunct="1">
              <a:spcBef>
                <a:spcPct val="50000"/>
              </a:spcBef>
            </a:pPr>
            <a:r>
              <a:rPr lang="zh-CN" altLang="en-US" sz="2400" b="1" dirty="0">
                <a:solidFill>
                  <a:srgbClr val="AB0000"/>
                </a:solidFill>
                <a:latin typeface="黑体" panose="02010609060101010101" pitchFamily="49" charset="-122"/>
                <a:ea typeface="黑体" panose="02010609060101010101" pitchFamily="49" charset="-122"/>
              </a:rPr>
              <a:t>董仲舒对儒家学说的改造和发挥；</a:t>
            </a:r>
            <a:endParaRPr lang="zh-CN" altLang="en-US" sz="2400" b="1" dirty="0">
              <a:solidFill>
                <a:srgbClr val="AB0000"/>
              </a:solidFill>
              <a:latin typeface="黑体" panose="02010609060101010101" pitchFamily="49" charset="-122"/>
              <a:ea typeface="黑体" panose="02010609060101010101" pitchFamily="49" charset="-122"/>
            </a:endParaRPr>
          </a:p>
          <a:p>
            <a:pPr lvl="0" eaLnBrk="1" hangingPunct="1">
              <a:spcBef>
                <a:spcPct val="50000"/>
              </a:spcBef>
            </a:pPr>
            <a:r>
              <a:rPr lang="zh-CN" altLang="en-US" sz="2400" b="1" dirty="0">
                <a:solidFill>
                  <a:srgbClr val="AB0000"/>
                </a:solidFill>
                <a:latin typeface="黑体" panose="02010609060101010101" pitchFamily="49" charset="-122"/>
                <a:ea typeface="黑体" panose="02010609060101010101" pitchFamily="49" charset="-122"/>
              </a:rPr>
              <a:t>汉武帝“罢黜百家，独尊儒术”， 大力推行儒学教育。</a:t>
            </a:r>
            <a:endParaRPr lang="zh-CN" altLang="en-US" sz="2400" b="1" dirty="0">
              <a:solidFill>
                <a:srgbClr val="AB0000"/>
              </a:solidFill>
              <a:latin typeface="黑体" panose="02010609060101010101" pitchFamily="49" charset="-122"/>
              <a:ea typeface="黑体" panose="02010609060101010101" pitchFamily="49" charset="-122"/>
            </a:endParaRPr>
          </a:p>
        </p:txBody>
      </p:sp>
      <p:sp>
        <p:nvSpPr>
          <p:cNvPr id="18" name="AutoShape 8"/>
          <p:cNvSpPr/>
          <p:nvPr/>
        </p:nvSpPr>
        <p:spPr>
          <a:xfrm rot="-10800000" flipH="1">
            <a:off x="6316663" y="5322888"/>
            <a:ext cx="431800" cy="863600"/>
          </a:xfrm>
          <a:prstGeom prst="curvedLeftArrow">
            <a:avLst>
              <a:gd name="adj1" fmla="val 40000"/>
              <a:gd name="adj2" fmla="val 80000"/>
              <a:gd name="adj3" fmla="val 33333"/>
            </a:avLst>
          </a:prstGeom>
          <a:solidFill>
            <a:srgbClr val="CC3300"/>
          </a:solidFill>
          <a:ln w="9525" cap="flat" cmpd="sng">
            <a:solidFill>
              <a:srgbClr val="FF0000"/>
            </a:solidFill>
            <a:prstDash val="solid"/>
            <a:miter/>
            <a:headEnd type="none" w="med" len="med"/>
            <a:tailEnd type="none" w="med" len="med"/>
          </a:ln>
        </p:spPr>
        <p:txBody>
          <a:bodyPr anchor="ctr">
            <a:spAutoFit/>
          </a:bodyPr>
          <a:p>
            <a:pPr lvl="0" eaLnBrk="1" hangingPunct="1"/>
            <a:endParaRPr lang="zh-CN" altLang="en-US" dirty="0">
              <a:latin typeface="Arial" panose="020B0604020202020204" pitchFamily="34" charset="0"/>
              <a:ea typeface="宋体" panose="02010600030101010101" pitchFamily="2" charset="-122"/>
            </a:endParaRPr>
          </a:p>
        </p:txBody>
      </p:sp>
      <p:sp>
        <p:nvSpPr>
          <p:cNvPr id="19" name="Text Box 14"/>
          <p:cNvSpPr txBox="1"/>
          <p:nvPr/>
        </p:nvSpPr>
        <p:spPr>
          <a:xfrm>
            <a:off x="6784975" y="5394325"/>
            <a:ext cx="611188" cy="946150"/>
          </a:xfrm>
          <a:prstGeom prst="rect">
            <a:avLst/>
          </a:prstGeom>
          <a:noFill/>
          <a:ln w="9525">
            <a:noFill/>
          </a:ln>
        </p:spPr>
        <p:txBody>
          <a:bodyPr vert="eaVert">
            <a:spAutoFit/>
          </a:bodyPr>
          <a:p>
            <a:pPr lvl="0" algn="ctr" eaLnBrk="1" hangingPunct="1">
              <a:spcBef>
                <a:spcPct val="50000"/>
              </a:spcBef>
            </a:pPr>
            <a:r>
              <a:rPr lang="zh-CN" altLang="en-US" sz="2800" b="1" dirty="0">
                <a:latin typeface="Arial" panose="020B0604020202020204" pitchFamily="34" charset="0"/>
                <a:ea typeface="黑体" panose="02010609060101010101" pitchFamily="49" charset="-122"/>
              </a:rPr>
              <a:t>适应</a:t>
            </a:r>
            <a:endParaRPr lang="zh-CN" altLang="en-US" sz="2800" b="1" dirty="0">
              <a:latin typeface="Arial" panose="020B0604020202020204" pitchFamily="34" charset="0"/>
              <a:ea typeface="黑体" panose="02010609060101010101" pitchFamily="49" charset="-122"/>
            </a:endParaRP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44043"/>
                                        </p:tgtEl>
                                        <p:attrNameLst>
                                          <p:attrName>style.visibility</p:attrName>
                                        </p:attrNameLst>
                                      </p:cBhvr>
                                      <p:to>
                                        <p:strVal val="visible"/>
                                      </p:to>
                                    </p:set>
                                    <p:animEffect transition="in" filter="strips(downLeft)">
                                      <p:cBhvr>
                                        <p:cTn id="7" dur="500"/>
                                        <p:tgtEl>
                                          <p:spTgt spid="44043"/>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44042"/>
                                        </p:tgtEl>
                                        <p:attrNameLst>
                                          <p:attrName>style.visibility</p:attrName>
                                        </p:attrNameLst>
                                      </p:cBhvr>
                                      <p:to>
                                        <p:strVal val="visible"/>
                                      </p:to>
                                    </p:set>
                                    <p:animEffect transition="in" filter="strips(downLeft)">
                                      <p:cBhvr>
                                        <p:cTn id="12" dur="500"/>
                                        <p:tgtEl>
                                          <p:spTgt spid="4404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linds(horizont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7">
                                            <p:txEl>
                                              <p:charRg st="0" end="20"/>
                                            </p:txEl>
                                          </p:spTgt>
                                        </p:tgtEl>
                                        <p:attrNameLst>
                                          <p:attrName>style.visibility</p:attrName>
                                        </p:attrNameLst>
                                      </p:cBhvr>
                                      <p:to>
                                        <p:strVal val="visible"/>
                                      </p:to>
                                    </p:set>
                                    <p:animEffect transition="in" filter="blinds(horizontal)">
                                      <p:cBhvr>
                                        <p:cTn id="22" dur="500"/>
                                        <p:tgtEl>
                                          <p:spTgt spid="17">
                                            <p:txEl>
                                              <p:charRg st="0" end="2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7">
                                            <p:txEl>
                                              <p:charRg st="20" end="36"/>
                                            </p:txEl>
                                          </p:spTgt>
                                        </p:tgtEl>
                                        <p:attrNameLst>
                                          <p:attrName>style.visibility</p:attrName>
                                        </p:attrNameLst>
                                      </p:cBhvr>
                                      <p:to>
                                        <p:strVal val="visible"/>
                                      </p:to>
                                    </p:set>
                                    <p:animEffect transition="in" filter="blinds(horizontal)">
                                      <p:cBhvr>
                                        <p:cTn id="27" dur="500"/>
                                        <p:tgtEl>
                                          <p:spTgt spid="17">
                                            <p:txEl>
                                              <p:charRg st="20" end="3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7">
                                            <p:txEl>
                                              <p:charRg st="36" end="62"/>
                                            </p:txEl>
                                          </p:spTgt>
                                        </p:tgtEl>
                                        <p:attrNameLst>
                                          <p:attrName>style.visibility</p:attrName>
                                        </p:attrNameLst>
                                      </p:cBhvr>
                                      <p:to>
                                        <p:strVal val="visible"/>
                                      </p:to>
                                    </p:set>
                                    <p:animEffect transition="in" filter="blinds(horizontal)">
                                      <p:cBhvr>
                                        <p:cTn id="32" dur="500"/>
                                        <p:tgtEl>
                                          <p:spTgt spid="17">
                                            <p:txEl>
                                              <p:charRg st="36" end="6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slide(fromBottom)">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blinds(horizontal)">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grpId="0" nodeType="clickEffect">
                                  <p:stCondLst>
                                    <p:cond delay="0"/>
                                  </p:stCondLst>
                                  <p:childTnLst>
                                    <p:set>
                                      <p:cBhvr>
                                        <p:cTn id="46" dur="1" fill="hold">
                                          <p:stCondLst>
                                            <p:cond delay="0"/>
                                          </p:stCondLst>
                                        </p:cTn>
                                        <p:tgtEl>
                                          <p:spTgt spid="44041"/>
                                        </p:tgtEl>
                                        <p:attrNameLst>
                                          <p:attrName>style.visibility</p:attrName>
                                        </p:attrNameLst>
                                      </p:cBhvr>
                                      <p:to>
                                        <p:strVal val="visible"/>
                                      </p:to>
                                    </p:set>
                                    <p:animEffect transition="in" filter="box(in)">
                                      <p:cBhvr>
                                        <p:cTn id="47" dur="500"/>
                                        <p:tgtEl>
                                          <p:spTgt spid="440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41" grpId="0" animBg="1"/>
      <p:bldP spid="16" grpId="0"/>
      <p:bldP spid="18" grpId="0" animBg="1"/>
      <p:bldP spid="1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6" name="Text Box 2"/>
          <p:cNvSpPr txBox="1"/>
          <p:nvPr/>
        </p:nvSpPr>
        <p:spPr>
          <a:xfrm>
            <a:off x="395288" y="285750"/>
            <a:ext cx="7129462" cy="584200"/>
          </a:xfrm>
          <a:prstGeom prst="rect">
            <a:avLst/>
          </a:prstGeom>
          <a:noFill/>
          <a:ln w="9525">
            <a:noFill/>
          </a:ln>
        </p:spPr>
        <p:txBody>
          <a:bodyPr>
            <a:spAutoFit/>
          </a:bodyPr>
          <a:p>
            <a:pPr lvl="0" eaLnBrk="1" hangingPunct="1"/>
            <a:r>
              <a:rPr lang="zh-CN" altLang="en-US" sz="3200" b="1" dirty="0">
                <a:solidFill>
                  <a:srgbClr val="A50021"/>
                </a:solidFill>
                <a:latin typeface="微软雅黑" panose="020B0503020204020204" pitchFamily="34" charset="-122"/>
                <a:ea typeface="微软雅黑" panose="020B0503020204020204" pitchFamily="34" charset="-122"/>
              </a:rPr>
              <a:t>汉武帝的尊儒重儒措施 </a:t>
            </a:r>
            <a:endParaRPr lang="zh-CN" altLang="en-US" sz="3200" b="1" dirty="0">
              <a:solidFill>
                <a:srgbClr val="A50021"/>
              </a:solidFill>
              <a:latin typeface="微软雅黑" panose="020B0503020204020204" pitchFamily="34" charset="-122"/>
              <a:ea typeface="微软雅黑" panose="020B0503020204020204" pitchFamily="34" charset="-122"/>
            </a:endParaRPr>
          </a:p>
        </p:txBody>
      </p:sp>
      <p:sp>
        <p:nvSpPr>
          <p:cNvPr id="75779" name="Text Box 3"/>
          <p:cNvSpPr txBox="1"/>
          <p:nvPr/>
        </p:nvSpPr>
        <p:spPr>
          <a:xfrm>
            <a:off x="407988" y="1143000"/>
            <a:ext cx="1520825" cy="523875"/>
          </a:xfrm>
          <a:prstGeom prst="rect">
            <a:avLst/>
          </a:prstGeom>
          <a:noFill/>
          <a:ln w="9525">
            <a:noFill/>
          </a:ln>
        </p:spPr>
        <p:txBody>
          <a:bodyPr>
            <a:spAutoFit/>
          </a:bodyPr>
          <a:p>
            <a:pPr lvl="0" eaLnBrk="1" hangingPunct="1"/>
            <a:r>
              <a:rPr lang="zh-CN" altLang="en-US" sz="2800" b="1" dirty="0">
                <a:solidFill>
                  <a:srgbClr val="0000FF"/>
                </a:solidFill>
                <a:latin typeface="华文中宋" panose="02010600040101010101" pitchFamily="2" charset="-122"/>
                <a:ea typeface="华文中宋" panose="02010600040101010101" pitchFamily="2" charset="-122"/>
              </a:rPr>
              <a:t>思想： </a:t>
            </a:r>
            <a:endParaRPr lang="zh-CN" altLang="en-US" sz="2800" b="1" dirty="0">
              <a:solidFill>
                <a:srgbClr val="0000FF"/>
              </a:solidFill>
              <a:latin typeface="华文中宋" panose="02010600040101010101" pitchFamily="2" charset="-122"/>
              <a:ea typeface="华文中宋" panose="02010600040101010101" pitchFamily="2" charset="-122"/>
            </a:endParaRPr>
          </a:p>
        </p:txBody>
      </p:sp>
      <p:sp>
        <p:nvSpPr>
          <p:cNvPr id="75780" name="Text Box 4"/>
          <p:cNvSpPr txBox="1"/>
          <p:nvPr/>
        </p:nvSpPr>
        <p:spPr>
          <a:xfrm>
            <a:off x="1547813" y="857250"/>
            <a:ext cx="7167562" cy="1117600"/>
          </a:xfrm>
          <a:prstGeom prst="rect">
            <a:avLst/>
          </a:prstGeom>
          <a:noFill/>
          <a:ln w="9525">
            <a:noFill/>
          </a:ln>
        </p:spPr>
        <p:txBody>
          <a:bodyPr>
            <a:spAutoFit/>
          </a:bodyPr>
          <a:p>
            <a:pPr lvl="0" eaLnBrk="1" hangingPunct="1">
              <a:lnSpc>
                <a:spcPct val="120000"/>
              </a:lnSpc>
            </a:pPr>
            <a:r>
              <a:rPr lang="zh-CN" altLang="en-US" sz="2800" b="1" dirty="0">
                <a:latin typeface="华文中宋" panose="02010600040101010101" pitchFamily="2" charset="-122"/>
                <a:ea typeface="华文中宋" panose="02010600040101010101" pitchFamily="2" charset="-122"/>
              </a:rPr>
              <a:t>接受并采纳董仲舒的建议，实行“罢黜百家， 独尊儒术”</a:t>
            </a:r>
            <a:endParaRPr lang="zh-CN" altLang="en-US" sz="2800" b="1" dirty="0">
              <a:latin typeface="华文中宋" panose="02010600040101010101" pitchFamily="2" charset="-122"/>
              <a:ea typeface="华文中宋" panose="02010600040101010101" pitchFamily="2" charset="-122"/>
            </a:endParaRPr>
          </a:p>
        </p:txBody>
      </p:sp>
      <p:sp>
        <p:nvSpPr>
          <p:cNvPr id="75781" name="Text Box 5"/>
          <p:cNvSpPr txBox="1"/>
          <p:nvPr/>
        </p:nvSpPr>
        <p:spPr>
          <a:xfrm>
            <a:off x="479425" y="2079625"/>
            <a:ext cx="1408113" cy="523875"/>
          </a:xfrm>
          <a:prstGeom prst="rect">
            <a:avLst/>
          </a:prstGeom>
          <a:noFill/>
          <a:ln w="9525">
            <a:noFill/>
          </a:ln>
        </p:spPr>
        <p:txBody>
          <a:bodyPr>
            <a:spAutoFit/>
          </a:bodyPr>
          <a:p>
            <a:pPr lvl="0" eaLnBrk="1" hangingPunct="1"/>
            <a:r>
              <a:rPr lang="zh-CN" altLang="en-US" sz="2800" b="1" dirty="0">
                <a:solidFill>
                  <a:srgbClr val="0000FF"/>
                </a:solidFill>
                <a:latin typeface="华文中宋" panose="02010600040101010101" pitchFamily="2" charset="-122"/>
                <a:ea typeface="华文中宋" panose="02010600040101010101" pitchFamily="2" charset="-122"/>
              </a:rPr>
              <a:t>政治：</a:t>
            </a:r>
            <a:endParaRPr lang="zh-CN" altLang="en-US" sz="2800" b="1" dirty="0">
              <a:solidFill>
                <a:srgbClr val="0000FF"/>
              </a:solidFill>
              <a:latin typeface="华文中宋" panose="02010600040101010101" pitchFamily="2" charset="-122"/>
              <a:ea typeface="华文中宋" panose="02010600040101010101" pitchFamily="2" charset="-122"/>
            </a:endParaRPr>
          </a:p>
        </p:txBody>
      </p:sp>
      <p:sp>
        <p:nvSpPr>
          <p:cNvPr id="75782" name="Text Box 6"/>
          <p:cNvSpPr txBox="1"/>
          <p:nvPr/>
        </p:nvSpPr>
        <p:spPr>
          <a:xfrm>
            <a:off x="1547813" y="2038350"/>
            <a:ext cx="4679950" cy="604838"/>
          </a:xfrm>
          <a:prstGeom prst="rect">
            <a:avLst/>
          </a:prstGeom>
          <a:noFill/>
          <a:ln w="9525">
            <a:noFill/>
          </a:ln>
        </p:spPr>
        <p:txBody>
          <a:bodyPr>
            <a:spAutoFit/>
          </a:bodyPr>
          <a:p>
            <a:pPr lvl="0" eaLnBrk="1" hangingPunct="1">
              <a:lnSpc>
                <a:spcPct val="120000"/>
              </a:lnSpc>
            </a:pPr>
            <a:r>
              <a:rPr lang="zh-CN" altLang="en-US" sz="2800" b="1" dirty="0">
                <a:latin typeface="华文中宋" panose="02010600040101010101" pitchFamily="2" charset="-122"/>
                <a:ea typeface="华文中宋" panose="02010600040101010101" pitchFamily="2" charset="-122"/>
              </a:rPr>
              <a:t>用文学儒者参与国家大政</a:t>
            </a:r>
            <a:endParaRPr lang="zh-CN" altLang="en-US" sz="2800" b="1" dirty="0">
              <a:latin typeface="华文中宋" panose="02010600040101010101" pitchFamily="2" charset="-122"/>
              <a:ea typeface="华文中宋" panose="02010600040101010101" pitchFamily="2" charset="-122"/>
            </a:endParaRPr>
          </a:p>
        </p:txBody>
      </p:sp>
      <p:sp>
        <p:nvSpPr>
          <p:cNvPr id="75783" name="Text Box 7"/>
          <p:cNvSpPr txBox="1"/>
          <p:nvPr/>
        </p:nvSpPr>
        <p:spPr>
          <a:xfrm>
            <a:off x="479425" y="2765425"/>
            <a:ext cx="1262063" cy="523875"/>
          </a:xfrm>
          <a:prstGeom prst="rect">
            <a:avLst/>
          </a:prstGeom>
          <a:noFill/>
          <a:ln w="9525">
            <a:noFill/>
          </a:ln>
        </p:spPr>
        <p:txBody>
          <a:bodyPr wrap="none">
            <a:spAutoFit/>
          </a:bodyPr>
          <a:p>
            <a:pPr lvl="0" eaLnBrk="1" hangingPunct="1"/>
            <a:r>
              <a:rPr lang="zh-CN" altLang="en-US" sz="2800" b="1" dirty="0">
                <a:solidFill>
                  <a:srgbClr val="0000FF"/>
                </a:solidFill>
                <a:latin typeface="华文中宋" panose="02010600040101010101" pitchFamily="2" charset="-122"/>
                <a:ea typeface="华文中宋" panose="02010600040101010101" pitchFamily="2" charset="-122"/>
              </a:rPr>
              <a:t>教育：</a:t>
            </a:r>
            <a:endParaRPr lang="zh-CN" altLang="en-US" sz="2800" b="1" dirty="0">
              <a:solidFill>
                <a:srgbClr val="0000FF"/>
              </a:solidFill>
              <a:latin typeface="华文中宋" panose="02010600040101010101" pitchFamily="2" charset="-122"/>
              <a:ea typeface="华文中宋" panose="02010600040101010101" pitchFamily="2" charset="-122"/>
            </a:endParaRPr>
          </a:p>
        </p:txBody>
      </p:sp>
      <p:sp>
        <p:nvSpPr>
          <p:cNvPr id="75784" name="Text Box 8"/>
          <p:cNvSpPr txBox="1"/>
          <p:nvPr/>
        </p:nvSpPr>
        <p:spPr>
          <a:xfrm>
            <a:off x="1547813" y="2714625"/>
            <a:ext cx="6934200" cy="604838"/>
          </a:xfrm>
          <a:prstGeom prst="rect">
            <a:avLst/>
          </a:prstGeom>
          <a:noFill/>
          <a:ln w="9525">
            <a:noFill/>
          </a:ln>
        </p:spPr>
        <p:txBody>
          <a:bodyPr>
            <a:spAutoFit/>
          </a:bodyPr>
          <a:p>
            <a:pPr lvl="0" eaLnBrk="1" hangingPunct="1">
              <a:lnSpc>
                <a:spcPct val="120000"/>
              </a:lnSpc>
            </a:pPr>
            <a:r>
              <a:rPr lang="zh-CN" altLang="en-US" sz="2800" b="1" dirty="0">
                <a:latin typeface="华文中宋" panose="02010600040101010101" pitchFamily="2" charset="-122"/>
                <a:ea typeface="华文中宋" panose="02010600040101010101" pitchFamily="2" charset="-122"/>
              </a:rPr>
              <a:t>兴办太学和建立地方教育系统</a:t>
            </a:r>
            <a:endParaRPr lang="zh-CN" altLang="en-US" sz="2800" b="1" dirty="0">
              <a:latin typeface="华文中宋" panose="02010600040101010101" pitchFamily="2" charset="-122"/>
              <a:ea typeface="华文中宋" panose="02010600040101010101" pitchFamily="2" charset="-122"/>
            </a:endParaRPr>
          </a:p>
        </p:txBody>
      </p:sp>
      <p:sp>
        <p:nvSpPr>
          <p:cNvPr id="17" name="Rectangle 10"/>
          <p:cNvSpPr/>
          <p:nvPr/>
        </p:nvSpPr>
        <p:spPr>
          <a:xfrm>
            <a:off x="533400" y="3357563"/>
            <a:ext cx="7129463" cy="457200"/>
          </a:xfrm>
          <a:prstGeom prst="rect">
            <a:avLst/>
          </a:prstGeom>
          <a:noFill/>
          <a:ln w="9525">
            <a:noFill/>
          </a:ln>
        </p:spPr>
        <p:txBody>
          <a:bodyPr>
            <a:spAutoFit/>
          </a:bodyPr>
          <a:p>
            <a:pPr lvl="0" eaLnBrk="1" hangingPunct="1"/>
            <a:r>
              <a:rPr lang="en-US" altLang="zh-CN" sz="2400" b="1">
                <a:solidFill>
                  <a:srgbClr val="000000"/>
                </a:solidFill>
                <a:latin typeface="华文中宋" panose="02010600040101010101" pitchFamily="2" charset="-122"/>
                <a:ea typeface="华文中宋" panose="02010600040101010101" pitchFamily="2" charset="-122"/>
              </a:rPr>
              <a:t>①</a:t>
            </a:r>
            <a:r>
              <a:rPr lang="zh-CN" altLang="en-US" sz="2400" b="1" dirty="0">
                <a:solidFill>
                  <a:srgbClr val="000000"/>
                </a:solidFill>
                <a:latin typeface="华文中宋" panose="02010600040101010101" pitchFamily="2" charset="-122"/>
                <a:ea typeface="华文中宋" panose="02010600040101010101" pitchFamily="2" charset="-122"/>
              </a:rPr>
              <a:t>规定儒家经典“五经”为国家规定的教科书</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18" name="Rectangle 11"/>
          <p:cNvSpPr/>
          <p:nvPr/>
        </p:nvSpPr>
        <p:spPr>
          <a:xfrm>
            <a:off x="533400" y="4329113"/>
            <a:ext cx="6842125" cy="457200"/>
          </a:xfrm>
          <a:prstGeom prst="rect">
            <a:avLst/>
          </a:prstGeom>
          <a:noFill/>
          <a:ln w="9525">
            <a:noFill/>
          </a:ln>
        </p:spPr>
        <p:txBody>
          <a:bodyPr>
            <a:spAutoFit/>
          </a:bodyPr>
          <a:p>
            <a:pPr lvl="0" eaLnBrk="1" hangingPunct="1"/>
            <a:r>
              <a:rPr lang="en-US" altLang="zh-CN" sz="2400" b="1">
                <a:solidFill>
                  <a:srgbClr val="000000"/>
                </a:solidFill>
                <a:latin typeface="华文中宋" panose="02010600040101010101" pitchFamily="2" charset="-122"/>
                <a:ea typeface="华文中宋" panose="02010600040101010101" pitchFamily="2" charset="-122"/>
              </a:rPr>
              <a:t>②</a:t>
            </a:r>
            <a:r>
              <a:rPr lang="zh-CN" altLang="en-US" sz="2400" b="1" dirty="0">
                <a:solidFill>
                  <a:srgbClr val="000000"/>
                </a:solidFill>
                <a:latin typeface="华文中宋" panose="02010600040101010101" pitchFamily="2" charset="-122"/>
                <a:ea typeface="华文中宋" panose="02010600040101010101" pitchFamily="2" charset="-122"/>
              </a:rPr>
              <a:t>兴办太学，由儒家五经博士负责教授</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19" name="Rectangle 12"/>
          <p:cNvSpPr/>
          <p:nvPr/>
        </p:nvSpPr>
        <p:spPr>
          <a:xfrm>
            <a:off x="528638" y="5438775"/>
            <a:ext cx="6481762" cy="457200"/>
          </a:xfrm>
          <a:prstGeom prst="rect">
            <a:avLst/>
          </a:prstGeom>
          <a:noFill/>
          <a:ln w="9525">
            <a:noFill/>
          </a:ln>
        </p:spPr>
        <p:txBody>
          <a:bodyPr>
            <a:spAutoFit/>
          </a:bodyPr>
          <a:p>
            <a:pPr lvl="0" eaLnBrk="1" hangingPunct="1"/>
            <a:r>
              <a:rPr lang="en-US" altLang="zh-CN" sz="2400" b="1">
                <a:solidFill>
                  <a:srgbClr val="000000"/>
                </a:solidFill>
                <a:latin typeface="华文中宋" panose="02010600040101010101" pitchFamily="2" charset="-122"/>
                <a:ea typeface="华文中宋" panose="02010600040101010101" pitchFamily="2" charset="-122"/>
              </a:rPr>
              <a:t>③</a:t>
            </a:r>
            <a:r>
              <a:rPr lang="zh-CN" altLang="en-US" sz="2400" b="1" dirty="0">
                <a:solidFill>
                  <a:srgbClr val="000000"/>
                </a:solidFill>
                <a:latin typeface="华文中宋" panose="02010600040101010101" pitchFamily="2" charset="-122"/>
                <a:ea typeface="华文中宋" panose="02010600040101010101" pitchFamily="2" charset="-122"/>
              </a:rPr>
              <a:t>在郡县设立学校，建立地方教育系统</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20" name="Rectangle 13"/>
          <p:cNvSpPr/>
          <p:nvPr/>
        </p:nvSpPr>
        <p:spPr>
          <a:xfrm>
            <a:off x="928688" y="3902075"/>
            <a:ext cx="2632075" cy="384175"/>
          </a:xfrm>
          <a:prstGeom prst="rect">
            <a:avLst/>
          </a:prstGeom>
          <a:noFill/>
          <a:ln w="9525">
            <a:noFill/>
          </a:ln>
        </p:spPr>
        <p:txBody>
          <a:bodyPr>
            <a:spAutoFit/>
          </a:bodyPr>
          <a:p>
            <a:pPr lvl="0" eaLnBrk="1" hangingPunct="1">
              <a:lnSpc>
                <a:spcPct val="80000"/>
              </a:lnSpc>
              <a:spcBef>
                <a:spcPct val="50000"/>
              </a:spcBef>
            </a:pPr>
            <a:r>
              <a:rPr lang="en-US" altLang="zh-CN" sz="2400" b="1">
                <a:latin typeface="华文中宋" panose="02010600040101010101" pitchFamily="2" charset="-122"/>
                <a:ea typeface="华文中宋" panose="02010600040101010101" pitchFamily="2" charset="-122"/>
              </a:rPr>
              <a:t>——</a:t>
            </a:r>
            <a:r>
              <a:rPr lang="zh-CN" altLang="en-US" sz="2400" b="1" dirty="0">
                <a:solidFill>
                  <a:srgbClr val="FF0000"/>
                </a:solidFill>
                <a:latin typeface="华文中宋" panose="02010600040101010101" pitchFamily="2" charset="-122"/>
                <a:ea typeface="华文中宋" panose="02010600040101010101" pitchFamily="2" charset="-122"/>
              </a:rPr>
              <a:t>儒学垄断教育</a:t>
            </a:r>
            <a:endParaRPr lang="zh-CN" altLang="en-US" sz="2400" b="1" dirty="0">
              <a:solidFill>
                <a:srgbClr val="FF0000"/>
              </a:solidFill>
              <a:latin typeface="华文中宋" panose="02010600040101010101" pitchFamily="2" charset="-122"/>
              <a:ea typeface="华文中宋" panose="02010600040101010101" pitchFamily="2" charset="-122"/>
            </a:endParaRPr>
          </a:p>
        </p:txBody>
      </p:sp>
      <p:sp>
        <p:nvSpPr>
          <p:cNvPr id="21" name="Rectangle 14"/>
          <p:cNvSpPr/>
          <p:nvPr/>
        </p:nvSpPr>
        <p:spPr>
          <a:xfrm>
            <a:off x="857250" y="4929188"/>
            <a:ext cx="6308725" cy="457200"/>
          </a:xfrm>
          <a:prstGeom prst="rect">
            <a:avLst/>
          </a:prstGeom>
          <a:solidFill>
            <a:schemeClr val="bg1"/>
          </a:solidFill>
          <a:ln w="9525">
            <a:noFill/>
          </a:ln>
        </p:spPr>
        <p:txBody>
          <a:bodyPr>
            <a:spAutoFit/>
          </a:bodyPr>
          <a:p>
            <a:pPr lvl="0" eaLnBrk="1" hangingPunct="1"/>
            <a:r>
              <a:rPr lang="en-US" altLang="zh-CN" sz="2400" b="1">
                <a:latin typeface="华文中宋" panose="02010600040101010101" pitchFamily="2" charset="-122"/>
                <a:ea typeface="华文中宋" panose="02010600040101010101" pitchFamily="2" charset="-122"/>
              </a:rPr>
              <a:t>——</a:t>
            </a:r>
            <a:r>
              <a:rPr lang="zh-CN" altLang="en-US" sz="2400" b="1" dirty="0">
                <a:solidFill>
                  <a:srgbClr val="FF0000"/>
                </a:solidFill>
                <a:latin typeface="华文中宋" panose="02010600040101010101" pitchFamily="2" charset="-122"/>
                <a:ea typeface="华文中宋" panose="02010600040101010101" pitchFamily="2" charset="-122"/>
              </a:rPr>
              <a:t>凭儒学入仕，打破贵族官僚世代为官制度</a:t>
            </a:r>
            <a:endParaRPr lang="zh-CN" altLang="en-US" sz="2400" b="1" dirty="0">
              <a:solidFill>
                <a:srgbClr val="FF0000"/>
              </a:solidFill>
              <a:latin typeface="华文中宋" panose="02010600040101010101" pitchFamily="2" charset="-122"/>
              <a:ea typeface="华文中宋" panose="02010600040101010101" pitchFamily="2" charset="-122"/>
            </a:endParaRPr>
          </a:p>
        </p:txBody>
      </p:sp>
      <p:sp>
        <p:nvSpPr>
          <p:cNvPr id="22" name="Rectangle 15"/>
          <p:cNvSpPr/>
          <p:nvPr/>
        </p:nvSpPr>
        <p:spPr>
          <a:xfrm>
            <a:off x="857250" y="6000750"/>
            <a:ext cx="3203575" cy="457200"/>
          </a:xfrm>
          <a:prstGeom prst="rect">
            <a:avLst/>
          </a:prstGeom>
          <a:noFill/>
          <a:ln w="9525">
            <a:noFill/>
          </a:ln>
        </p:spPr>
        <p:txBody>
          <a:bodyPr>
            <a:spAutoFit/>
          </a:bodyPr>
          <a:p>
            <a:pPr lvl="0" eaLnBrk="1" hangingPunct="1"/>
            <a:r>
              <a:rPr lang="en-US" altLang="zh-CN" sz="2400" b="1">
                <a:latin typeface="华文中宋" panose="02010600040101010101" pitchFamily="2" charset="-122"/>
                <a:ea typeface="华文中宋" panose="02010600040101010101" pitchFamily="2" charset="-122"/>
              </a:rPr>
              <a:t>——</a:t>
            </a:r>
            <a:r>
              <a:rPr lang="zh-CN" altLang="en-US" sz="2400" b="1" dirty="0">
                <a:solidFill>
                  <a:srgbClr val="FF0000"/>
                </a:solidFill>
                <a:latin typeface="华文中宋" panose="02010600040101010101" pitchFamily="2" charset="-122"/>
                <a:ea typeface="华文中宋" panose="02010600040101010101" pitchFamily="2" charset="-122"/>
              </a:rPr>
              <a:t>儒学在民间独尊</a:t>
            </a:r>
            <a:endParaRPr lang="zh-CN" altLang="en-US" sz="2400" b="1" dirty="0">
              <a:solidFill>
                <a:srgbClr val="FF0000"/>
              </a:solidFill>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5779"/>
                                        </p:tgtEl>
                                        <p:attrNameLst>
                                          <p:attrName>style.visibility</p:attrName>
                                        </p:attrNameLst>
                                      </p:cBhvr>
                                      <p:to>
                                        <p:strVal val="visible"/>
                                      </p:to>
                                    </p:set>
                                    <p:anim calcmode="lin" valueType="num">
                                      <p:cBhvr additive="base">
                                        <p:cTn id="7" dur="500" fill="hold"/>
                                        <p:tgtEl>
                                          <p:spTgt spid="75779"/>
                                        </p:tgtEl>
                                        <p:attrNameLst>
                                          <p:attrName>ppt_x</p:attrName>
                                        </p:attrNameLst>
                                      </p:cBhvr>
                                      <p:tavLst>
                                        <p:tav tm="0">
                                          <p:val>
                                            <p:strVal val="#ppt_x"/>
                                          </p:val>
                                        </p:tav>
                                        <p:tav tm="100000">
                                          <p:val>
                                            <p:strVal val="#ppt_x"/>
                                          </p:val>
                                        </p:tav>
                                      </p:tavLst>
                                    </p:anim>
                                    <p:anim calcmode="lin" valueType="num">
                                      <p:cBhvr additive="base">
                                        <p:cTn id="8" dur="500" fill="hold"/>
                                        <p:tgtEl>
                                          <p:spTgt spid="7577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5781"/>
                                        </p:tgtEl>
                                        <p:attrNameLst>
                                          <p:attrName>style.visibility</p:attrName>
                                        </p:attrNameLst>
                                      </p:cBhvr>
                                      <p:to>
                                        <p:strVal val="visible"/>
                                      </p:to>
                                    </p:set>
                                    <p:anim calcmode="lin" valueType="num">
                                      <p:cBhvr additive="base">
                                        <p:cTn id="11" dur="500" fill="hold"/>
                                        <p:tgtEl>
                                          <p:spTgt spid="75781"/>
                                        </p:tgtEl>
                                        <p:attrNameLst>
                                          <p:attrName>ppt_x</p:attrName>
                                        </p:attrNameLst>
                                      </p:cBhvr>
                                      <p:tavLst>
                                        <p:tav tm="0">
                                          <p:val>
                                            <p:strVal val="#ppt_x"/>
                                          </p:val>
                                        </p:tav>
                                        <p:tav tm="100000">
                                          <p:val>
                                            <p:strVal val="#ppt_x"/>
                                          </p:val>
                                        </p:tav>
                                      </p:tavLst>
                                    </p:anim>
                                    <p:anim calcmode="lin" valueType="num">
                                      <p:cBhvr additive="base">
                                        <p:cTn id="12" dur="500" fill="hold"/>
                                        <p:tgtEl>
                                          <p:spTgt spid="7578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5783"/>
                                        </p:tgtEl>
                                        <p:attrNameLst>
                                          <p:attrName>style.visibility</p:attrName>
                                        </p:attrNameLst>
                                      </p:cBhvr>
                                      <p:to>
                                        <p:strVal val="visible"/>
                                      </p:to>
                                    </p:set>
                                    <p:anim calcmode="lin" valueType="num">
                                      <p:cBhvr additive="base">
                                        <p:cTn id="15" dur="500" fill="hold"/>
                                        <p:tgtEl>
                                          <p:spTgt spid="75783"/>
                                        </p:tgtEl>
                                        <p:attrNameLst>
                                          <p:attrName>ppt_x</p:attrName>
                                        </p:attrNameLst>
                                      </p:cBhvr>
                                      <p:tavLst>
                                        <p:tav tm="0">
                                          <p:val>
                                            <p:strVal val="#ppt_x"/>
                                          </p:val>
                                        </p:tav>
                                        <p:tav tm="100000">
                                          <p:val>
                                            <p:strVal val="#ppt_x"/>
                                          </p:val>
                                        </p:tav>
                                      </p:tavLst>
                                    </p:anim>
                                    <p:anim calcmode="lin" valueType="num">
                                      <p:cBhvr additive="base">
                                        <p:cTn id="16" dur="500" fill="hold"/>
                                        <p:tgtEl>
                                          <p:spTgt spid="7578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75780"/>
                                        </p:tgtEl>
                                        <p:attrNameLst>
                                          <p:attrName>style.visibility</p:attrName>
                                        </p:attrNameLst>
                                      </p:cBhvr>
                                      <p:to>
                                        <p:strVal val="visible"/>
                                      </p:to>
                                    </p:set>
                                    <p:anim calcmode="lin" valueType="num">
                                      <p:cBhvr additive="base">
                                        <p:cTn id="21" dur="500" fill="hold"/>
                                        <p:tgtEl>
                                          <p:spTgt spid="75780"/>
                                        </p:tgtEl>
                                        <p:attrNameLst>
                                          <p:attrName>ppt_x</p:attrName>
                                        </p:attrNameLst>
                                      </p:cBhvr>
                                      <p:tavLst>
                                        <p:tav tm="0">
                                          <p:val>
                                            <p:strVal val="#ppt_x"/>
                                          </p:val>
                                        </p:tav>
                                        <p:tav tm="100000">
                                          <p:val>
                                            <p:strVal val="#ppt_x"/>
                                          </p:val>
                                        </p:tav>
                                      </p:tavLst>
                                    </p:anim>
                                    <p:anim calcmode="lin" valueType="num">
                                      <p:cBhvr additive="base">
                                        <p:cTn id="22" dur="500" fill="hold"/>
                                        <p:tgtEl>
                                          <p:spTgt spid="7578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75782"/>
                                        </p:tgtEl>
                                        <p:attrNameLst>
                                          <p:attrName>style.visibility</p:attrName>
                                        </p:attrNameLst>
                                      </p:cBhvr>
                                      <p:to>
                                        <p:strVal val="visible"/>
                                      </p:to>
                                    </p:set>
                                    <p:anim calcmode="lin" valueType="num">
                                      <p:cBhvr additive="base">
                                        <p:cTn id="27" dur="500" fill="hold"/>
                                        <p:tgtEl>
                                          <p:spTgt spid="75782"/>
                                        </p:tgtEl>
                                        <p:attrNameLst>
                                          <p:attrName>ppt_x</p:attrName>
                                        </p:attrNameLst>
                                      </p:cBhvr>
                                      <p:tavLst>
                                        <p:tav tm="0">
                                          <p:val>
                                            <p:strVal val="#ppt_x"/>
                                          </p:val>
                                        </p:tav>
                                        <p:tav tm="100000">
                                          <p:val>
                                            <p:strVal val="#ppt_x"/>
                                          </p:val>
                                        </p:tav>
                                      </p:tavLst>
                                    </p:anim>
                                    <p:anim calcmode="lin" valueType="num">
                                      <p:cBhvr additive="base">
                                        <p:cTn id="28" dur="500" fill="hold"/>
                                        <p:tgtEl>
                                          <p:spTgt spid="7578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75784"/>
                                        </p:tgtEl>
                                        <p:attrNameLst>
                                          <p:attrName>style.visibility</p:attrName>
                                        </p:attrNameLst>
                                      </p:cBhvr>
                                      <p:to>
                                        <p:strVal val="visible"/>
                                      </p:to>
                                    </p:set>
                                    <p:anim calcmode="lin" valueType="num">
                                      <p:cBhvr additive="base">
                                        <p:cTn id="33" dur="500" fill="hold"/>
                                        <p:tgtEl>
                                          <p:spTgt spid="75784"/>
                                        </p:tgtEl>
                                        <p:attrNameLst>
                                          <p:attrName>ppt_x</p:attrName>
                                        </p:attrNameLst>
                                      </p:cBhvr>
                                      <p:tavLst>
                                        <p:tav tm="0">
                                          <p:val>
                                            <p:strVal val="#ppt_x"/>
                                          </p:val>
                                        </p:tav>
                                        <p:tav tm="100000">
                                          <p:val>
                                            <p:strVal val="#ppt_x"/>
                                          </p:val>
                                        </p:tav>
                                      </p:tavLst>
                                    </p:anim>
                                    <p:anim calcmode="lin" valueType="num">
                                      <p:cBhvr additive="base">
                                        <p:cTn id="34" dur="500" fill="hold"/>
                                        <p:tgtEl>
                                          <p:spTgt spid="75784"/>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500" fill="hold"/>
                                        <p:tgtEl>
                                          <p:spTgt spid="17"/>
                                        </p:tgtEl>
                                        <p:attrNameLst>
                                          <p:attrName>ppt_x</p:attrName>
                                        </p:attrNameLst>
                                      </p:cBhvr>
                                      <p:tavLst>
                                        <p:tav tm="0">
                                          <p:val>
                                            <p:strVal val="#ppt_x"/>
                                          </p:val>
                                        </p:tav>
                                        <p:tav tm="100000">
                                          <p:val>
                                            <p:strVal val="#ppt_x"/>
                                          </p:val>
                                        </p:tav>
                                      </p:tavLst>
                                    </p:anim>
                                    <p:anim calcmode="lin" valueType="num">
                                      <p:cBhvr additive="base">
                                        <p:cTn id="4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500" fill="hold"/>
                                        <p:tgtEl>
                                          <p:spTgt spid="18"/>
                                        </p:tgtEl>
                                        <p:attrNameLst>
                                          <p:attrName>ppt_x</p:attrName>
                                        </p:attrNameLst>
                                      </p:cBhvr>
                                      <p:tavLst>
                                        <p:tav tm="0">
                                          <p:val>
                                            <p:strVal val="#ppt_x"/>
                                          </p:val>
                                        </p:tav>
                                        <p:tav tm="100000">
                                          <p:val>
                                            <p:strVal val="#ppt_x"/>
                                          </p:val>
                                        </p:tav>
                                      </p:tavLst>
                                    </p:anim>
                                    <p:anim calcmode="lin" valueType="num">
                                      <p:cBhvr additive="base">
                                        <p:cTn id="4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500" fill="hold"/>
                                        <p:tgtEl>
                                          <p:spTgt spid="20"/>
                                        </p:tgtEl>
                                        <p:attrNameLst>
                                          <p:attrName>ppt_x</p:attrName>
                                        </p:attrNameLst>
                                      </p:cBhvr>
                                      <p:tavLst>
                                        <p:tav tm="0">
                                          <p:val>
                                            <p:strVal val="#ppt_x"/>
                                          </p:val>
                                        </p:tav>
                                        <p:tav tm="100000">
                                          <p:val>
                                            <p:strVal val="#ppt_x"/>
                                          </p:val>
                                        </p:tav>
                                      </p:tavLst>
                                    </p:anim>
                                    <p:anim calcmode="lin" valueType="num">
                                      <p:cBhvr additive="base">
                                        <p:cTn id="5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fill="hold"/>
                                        <p:tgtEl>
                                          <p:spTgt spid="21"/>
                                        </p:tgtEl>
                                        <p:attrNameLst>
                                          <p:attrName>ppt_x</p:attrName>
                                        </p:attrNameLst>
                                      </p:cBhvr>
                                      <p:tavLst>
                                        <p:tav tm="0">
                                          <p:val>
                                            <p:strVal val="#ppt_x"/>
                                          </p:val>
                                        </p:tav>
                                        <p:tav tm="100000">
                                          <p:val>
                                            <p:strVal val="#ppt_x"/>
                                          </p:val>
                                        </p:tav>
                                      </p:tavLst>
                                    </p:anim>
                                    <p:anim calcmode="lin" valueType="num">
                                      <p:cBhvr additive="base">
                                        <p:cTn id="6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500" fill="hold"/>
                                        <p:tgtEl>
                                          <p:spTgt spid="22"/>
                                        </p:tgtEl>
                                        <p:attrNameLst>
                                          <p:attrName>ppt_x</p:attrName>
                                        </p:attrNameLst>
                                      </p:cBhvr>
                                      <p:tavLst>
                                        <p:tav tm="0">
                                          <p:val>
                                            <p:strVal val="#ppt_x"/>
                                          </p:val>
                                        </p:tav>
                                        <p:tav tm="100000">
                                          <p:val>
                                            <p:strVal val="#ppt_x"/>
                                          </p:val>
                                        </p:tav>
                                      </p:tavLst>
                                    </p:anim>
                                    <p:anim calcmode="lin" valueType="num">
                                      <p:cBhvr additive="base">
                                        <p:cTn id="7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p:bldP spid="75780" grpId="0"/>
      <p:bldP spid="75781" grpId="0"/>
      <p:bldP spid="75782" grpId="0"/>
      <p:bldP spid="75783" grpId="0"/>
      <p:bldP spid="75784" grpId="0"/>
      <p:bldP spid="17" grpId="0"/>
      <p:bldP spid="18" grpId="0"/>
      <p:bldP spid="19" grpId="0"/>
      <p:bldP spid="20" grpId="0"/>
      <p:bldP spid="21" grpId="0" animBg="1"/>
      <p:bldP spid="2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3490" name="Text Box 4"/>
          <p:cNvSpPr txBox="1"/>
          <p:nvPr/>
        </p:nvSpPr>
        <p:spPr>
          <a:xfrm>
            <a:off x="0" y="1214438"/>
            <a:ext cx="9217025" cy="519112"/>
          </a:xfrm>
          <a:prstGeom prst="rect">
            <a:avLst/>
          </a:prstGeom>
          <a:noFill/>
          <a:ln w="9525">
            <a:noFill/>
          </a:ln>
        </p:spPr>
        <p:txBody>
          <a:bodyPr>
            <a:spAutoFit/>
          </a:bodyPr>
          <a:p>
            <a:pPr lvl="0" eaLnBrk="1" hangingPunct="1">
              <a:spcBef>
                <a:spcPct val="50000"/>
              </a:spcBef>
              <a:buFont typeface="Wingdings" panose="05000000000000000000" pitchFamily="2" charset="2"/>
              <a:buChar char="Ø"/>
            </a:pPr>
            <a:r>
              <a:rPr lang="zh-CN" altLang="en-US" sz="2800" b="1" dirty="0">
                <a:solidFill>
                  <a:srgbClr val="663300"/>
                </a:solidFill>
                <a:latin typeface="微软雅黑" panose="020B0503020204020204" pitchFamily="34" charset="-122"/>
                <a:ea typeface="微软雅黑" panose="020B0503020204020204" pitchFamily="34" charset="-122"/>
              </a:rPr>
              <a:t>结合材料及所学知识分析汉武帝兴办太学的目的和影响</a:t>
            </a:r>
            <a:endParaRPr lang="zh-CN" altLang="en-US" sz="2800" b="1" dirty="0">
              <a:solidFill>
                <a:srgbClr val="663300"/>
              </a:solidFill>
              <a:latin typeface="微软雅黑" panose="020B0503020204020204" pitchFamily="34" charset="-122"/>
              <a:ea typeface="微软雅黑" panose="020B0503020204020204" pitchFamily="34" charset="-122"/>
            </a:endParaRPr>
          </a:p>
        </p:txBody>
      </p:sp>
      <p:sp>
        <p:nvSpPr>
          <p:cNvPr id="63491" name="Text Box 6"/>
          <p:cNvSpPr txBox="1"/>
          <p:nvPr/>
        </p:nvSpPr>
        <p:spPr>
          <a:xfrm>
            <a:off x="285750" y="1714500"/>
            <a:ext cx="8429625" cy="1600200"/>
          </a:xfrm>
          <a:prstGeom prst="rect">
            <a:avLst/>
          </a:prstGeom>
          <a:noFill/>
          <a:ln w="9525">
            <a:noFill/>
          </a:ln>
        </p:spPr>
        <p:txBody>
          <a:bodyPr>
            <a:spAutoFit/>
          </a:bodyPr>
          <a:p>
            <a:pPr lvl="0" eaLnBrk="1" hangingPunct="1">
              <a:spcBef>
                <a:spcPct val="50000"/>
              </a:spcBef>
            </a:pPr>
            <a:r>
              <a:rPr lang="en-US" altLang="zh-CN" sz="2800" b="1">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臣愿陛下兴太学，置名师，以养天下之士，数考问以尽其材，则英俊宜可得矣。  </a:t>
            </a:r>
            <a:endParaRPr lang="en-US" altLang="zh-CN" sz="2800" b="1">
              <a:latin typeface="楷体" panose="02010609060101010101" pitchFamily="49" charset="-122"/>
              <a:ea typeface="楷体" panose="02010609060101010101" pitchFamily="49" charset="-122"/>
            </a:endParaRPr>
          </a:p>
          <a:p>
            <a:pPr lvl="0" eaLnBrk="1" hangingPunct="1">
              <a:spcBef>
                <a:spcPct val="50000"/>
              </a:spcBef>
            </a:pPr>
            <a:r>
              <a:rPr lang="en-US" altLang="zh-CN" sz="2800" b="1">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汉书</a:t>
            </a:r>
            <a:r>
              <a:rPr lang="en-US" altLang="zh-CN" sz="2800" b="1">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董仲舒传</a:t>
            </a:r>
            <a:r>
              <a:rPr lang="en-US" altLang="zh-CN" sz="2800" b="1">
                <a:latin typeface="楷体" panose="02010609060101010101" pitchFamily="49" charset="-122"/>
                <a:ea typeface="楷体" panose="02010609060101010101" pitchFamily="49" charset="-122"/>
              </a:rPr>
              <a:t>》</a:t>
            </a:r>
            <a:endParaRPr lang="en-US" altLang="zh-CN" sz="2800" b="1">
              <a:latin typeface="楷体" panose="02010609060101010101" pitchFamily="49" charset="-122"/>
              <a:ea typeface="楷体" panose="02010609060101010101" pitchFamily="49" charset="-122"/>
            </a:endParaRPr>
          </a:p>
        </p:txBody>
      </p:sp>
      <p:sp>
        <p:nvSpPr>
          <p:cNvPr id="39943" name="Rectangle 7"/>
          <p:cNvSpPr/>
          <p:nvPr/>
        </p:nvSpPr>
        <p:spPr>
          <a:xfrm>
            <a:off x="1785938" y="5857875"/>
            <a:ext cx="5000625" cy="523875"/>
          </a:xfrm>
          <a:prstGeom prst="rect">
            <a:avLst/>
          </a:prstGeom>
          <a:noFill/>
          <a:ln w="9525">
            <a:noFill/>
          </a:ln>
        </p:spPr>
        <p:txBody>
          <a:bodyPr>
            <a:spAutoFit/>
          </a:bodyPr>
          <a:p>
            <a:pPr lvl="0" eaLnBrk="1" hangingPunct="1"/>
            <a:r>
              <a:rPr lang="zh-CN" altLang="en-US" sz="2800" b="1" dirty="0">
                <a:solidFill>
                  <a:srgbClr val="FF3300"/>
                </a:solidFill>
                <a:latin typeface="华文中宋" panose="02010600040101010101" pitchFamily="2" charset="-122"/>
                <a:ea typeface="华文中宋" panose="02010600040101010101" pitchFamily="2" charset="-122"/>
              </a:rPr>
              <a:t>培养人才，教化百姓 </a:t>
            </a:r>
            <a:endParaRPr lang="zh-CN" altLang="en-US" sz="2800" b="1" dirty="0">
              <a:solidFill>
                <a:srgbClr val="FF3300"/>
              </a:solidFill>
              <a:latin typeface="华文中宋" panose="02010600040101010101" pitchFamily="2" charset="-122"/>
              <a:ea typeface="华文中宋" panose="02010600040101010101" pitchFamily="2" charset="-122"/>
            </a:endParaRPr>
          </a:p>
        </p:txBody>
      </p:sp>
      <p:sp>
        <p:nvSpPr>
          <p:cNvPr id="63493" name="Text Box 8"/>
          <p:cNvSpPr txBox="1"/>
          <p:nvPr/>
        </p:nvSpPr>
        <p:spPr>
          <a:xfrm>
            <a:off x="250825" y="3108325"/>
            <a:ext cx="8535988" cy="2678113"/>
          </a:xfrm>
          <a:prstGeom prst="rect">
            <a:avLst/>
          </a:prstGeom>
          <a:noFill/>
          <a:ln w="9525">
            <a:noFill/>
          </a:ln>
        </p:spPr>
        <p:txBody>
          <a:bodyPr>
            <a:spAutoFit/>
          </a:bodyPr>
          <a:p>
            <a:pPr lvl="0" eaLnBrk="1" hangingPunct="1"/>
            <a:r>
              <a:rPr lang="en-US" altLang="zh-CN" sz="2800" b="1">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凡以教化不立而万民不正也。</a:t>
            </a:r>
            <a:r>
              <a:rPr lang="en-US" altLang="zh-CN" sz="2800" b="1">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古之王者明于此，是故南面而治天下，莫不以教化为大务。立太学以教于国，设庠序（学校）以化于邑，渐民以仁，摩民以谊，节民以礼，故其刑罚甚轻而禁不犯者，教化行而习俗美也。 </a:t>
            </a:r>
            <a:endParaRPr lang="zh-CN" altLang="en-US" sz="2800" b="1" dirty="0">
              <a:latin typeface="楷体" panose="02010609060101010101" pitchFamily="49" charset="-122"/>
              <a:ea typeface="楷体" panose="02010609060101010101" pitchFamily="49" charset="-122"/>
            </a:endParaRPr>
          </a:p>
          <a:p>
            <a:pPr lvl="0" eaLnBrk="1" hangingPunct="1"/>
            <a:r>
              <a:rPr lang="zh-CN" altLang="en-US" sz="2800" b="1" dirty="0">
                <a:latin typeface="楷体" panose="02010609060101010101" pitchFamily="49" charset="-122"/>
                <a:ea typeface="楷体" panose="02010609060101010101" pitchFamily="49" charset="-122"/>
              </a:rPr>
              <a:t>                         </a:t>
            </a:r>
            <a:r>
              <a:rPr lang="en-US" altLang="zh-CN" sz="2800" b="1">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汉书</a:t>
            </a:r>
            <a:r>
              <a:rPr lang="en-US" altLang="zh-CN" sz="2800" b="1">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董仲舒传</a:t>
            </a:r>
            <a:r>
              <a:rPr lang="en-US" altLang="zh-CN" sz="2800" b="1">
                <a:latin typeface="楷体" panose="02010609060101010101" pitchFamily="49" charset="-122"/>
                <a:ea typeface="楷体" panose="02010609060101010101" pitchFamily="49" charset="-122"/>
              </a:rPr>
              <a:t>》</a:t>
            </a:r>
            <a:endParaRPr lang="en-US" altLang="zh-CN" sz="2800" b="1">
              <a:latin typeface="楷体" panose="02010609060101010101" pitchFamily="49" charset="-122"/>
              <a:ea typeface="楷体" panose="02010609060101010101" pitchFamily="49" charset="-122"/>
            </a:endParaRPr>
          </a:p>
        </p:txBody>
      </p:sp>
      <p:sp>
        <p:nvSpPr>
          <p:cNvPr id="39945" name="Text Box 9"/>
          <p:cNvSpPr txBox="1"/>
          <p:nvPr/>
        </p:nvSpPr>
        <p:spPr>
          <a:xfrm>
            <a:off x="357188" y="5857875"/>
            <a:ext cx="1800225" cy="523875"/>
          </a:xfrm>
          <a:prstGeom prst="rect">
            <a:avLst/>
          </a:prstGeom>
          <a:noFill/>
          <a:ln w="9525">
            <a:noFill/>
          </a:ln>
        </p:spPr>
        <p:txBody>
          <a:bodyPr>
            <a:spAutoFit/>
          </a:bodyPr>
          <a:p>
            <a:pPr lvl="0" eaLnBrk="1" hangingPunct="1">
              <a:spcBef>
                <a:spcPct val="50000"/>
              </a:spcBef>
              <a:buClr>
                <a:srgbClr val="663300"/>
              </a:buClr>
              <a:buFont typeface="Wingdings" panose="05000000000000000000" pitchFamily="2" charset="2"/>
              <a:buChar char="ü"/>
            </a:pPr>
            <a:r>
              <a:rPr lang="zh-CN" altLang="en-US" sz="2800" b="1" dirty="0">
                <a:latin typeface="华文中宋" panose="02010600040101010101" pitchFamily="2" charset="-122"/>
                <a:ea typeface="华文中宋" panose="02010600040101010101" pitchFamily="2" charset="-122"/>
              </a:rPr>
              <a:t>目的：</a:t>
            </a:r>
            <a:endParaRPr lang="zh-CN" altLang="en-US" sz="2800" b="1" dirty="0">
              <a:latin typeface="华文中宋" panose="02010600040101010101" pitchFamily="2" charset="-122"/>
              <a:ea typeface="华文中宋" panose="02010600040101010101" pitchFamily="2" charset="-122"/>
            </a:endParaRPr>
          </a:p>
        </p:txBody>
      </p:sp>
      <p:sp>
        <p:nvSpPr>
          <p:cNvPr id="39950" name="Line 14"/>
          <p:cNvSpPr/>
          <p:nvPr/>
        </p:nvSpPr>
        <p:spPr>
          <a:xfrm>
            <a:off x="5483225" y="2214563"/>
            <a:ext cx="2160588" cy="0"/>
          </a:xfrm>
          <a:prstGeom prst="line">
            <a:avLst/>
          </a:prstGeom>
          <a:ln w="38100" cap="flat" cmpd="sng">
            <a:solidFill>
              <a:srgbClr val="990000"/>
            </a:solidFill>
            <a:prstDash val="solid"/>
            <a:headEnd type="none" w="med" len="med"/>
            <a:tailEnd type="none" w="med" len="med"/>
          </a:ln>
        </p:spPr>
      </p:sp>
      <p:sp>
        <p:nvSpPr>
          <p:cNvPr id="39951" name="Line 15"/>
          <p:cNvSpPr/>
          <p:nvPr/>
        </p:nvSpPr>
        <p:spPr>
          <a:xfrm>
            <a:off x="2982913" y="2643188"/>
            <a:ext cx="2160587" cy="0"/>
          </a:xfrm>
          <a:prstGeom prst="line">
            <a:avLst/>
          </a:prstGeom>
          <a:ln w="38100" cap="flat" cmpd="sng">
            <a:solidFill>
              <a:srgbClr val="990000"/>
            </a:solidFill>
            <a:prstDash val="solid"/>
            <a:headEnd type="none" w="med" len="med"/>
            <a:tailEnd type="none" w="med" len="med"/>
          </a:ln>
        </p:spPr>
      </p:sp>
      <p:sp>
        <p:nvSpPr>
          <p:cNvPr id="39952" name="Line 16"/>
          <p:cNvSpPr/>
          <p:nvPr/>
        </p:nvSpPr>
        <p:spPr>
          <a:xfrm flipV="1">
            <a:off x="4286250" y="4025900"/>
            <a:ext cx="2857500" cy="46038"/>
          </a:xfrm>
          <a:prstGeom prst="line">
            <a:avLst/>
          </a:prstGeom>
          <a:ln w="38100" cap="flat" cmpd="sng">
            <a:solidFill>
              <a:srgbClr val="990000"/>
            </a:solidFill>
            <a:prstDash val="solid"/>
            <a:headEnd type="none" w="med" len="med"/>
            <a:tailEnd type="none" w="med" len="med"/>
          </a:ln>
        </p:spPr>
      </p:sp>
      <p:sp>
        <p:nvSpPr>
          <p:cNvPr id="17" name="矩形 16"/>
          <p:cNvSpPr/>
          <p:nvPr/>
        </p:nvSpPr>
        <p:spPr>
          <a:xfrm>
            <a:off x="175760" y="219654"/>
            <a:ext cx="2967480" cy="923330"/>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思维拓展</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Tree>
  </p:cSld>
  <p:clrMapOvr>
    <a:masterClrMapping/>
  </p:clrMapOvr>
  <p:transition>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9945"/>
                                        </p:tgtEl>
                                        <p:attrNameLst>
                                          <p:attrName>style.visibility</p:attrName>
                                        </p:attrNameLst>
                                      </p:cBhvr>
                                      <p:to>
                                        <p:strVal val="visible"/>
                                      </p:to>
                                    </p:set>
                                    <p:animEffect transition="in" filter="blinds(horizontal)">
                                      <p:cBhvr>
                                        <p:cTn id="7" dur="500"/>
                                        <p:tgtEl>
                                          <p:spTgt spid="39945"/>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 fill="hold">
                                          <p:stCondLst>
                                            <p:cond delay="0"/>
                                          </p:stCondLst>
                                        </p:cTn>
                                        <p:tgtEl>
                                          <p:spTgt spid="39950"/>
                                        </p:tgtEl>
                                        <p:attrNameLst>
                                          <p:attrName>style.visibility</p:attrName>
                                        </p:attrNameLst>
                                      </p:cBhvr>
                                      <p:to>
                                        <p:strVal val="visible"/>
                                      </p:to>
                                    </p:set>
                                    <p:animEffect transition="in" filter="strips(downLeft)">
                                      <p:cBhvr>
                                        <p:cTn id="12" dur="500"/>
                                        <p:tgtEl>
                                          <p:spTgt spid="39950"/>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39951"/>
                                        </p:tgtEl>
                                        <p:attrNameLst>
                                          <p:attrName>style.visibility</p:attrName>
                                        </p:attrNameLst>
                                      </p:cBhvr>
                                      <p:to>
                                        <p:strVal val="visible"/>
                                      </p:to>
                                    </p:set>
                                    <p:animEffect transition="in" filter="strips(downLeft)">
                                      <p:cBhvr>
                                        <p:cTn id="17" dur="500"/>
                                        <p:tgtEl>
                                          <p:spTgt spid="39951"/>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39952"/>
                                        </p:tgtEl>
                                        <p:attrNameLst>
                                          <p:attrName>style.visibility</p:attrName>
                                        </p:attrNameLst>
                                      </p:cBhvr>
                                      <p:to>
                                        <p:strVal val="visible"/>
                                      </p:to>
                                    </p:set>
                                    <p:animEffect transition="in" filter="strips(downLeft)">
                                      <p:cBhvr>
                                        <p:cTn id="22" dur="500"/>
                                        <p:tgtEl>
                                          <p:spTgt spid="39952"/>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39943"/>
                                        </p:tgtEl>
                                        <p:attrNameLst>
                                          <p:attrName>style.visibility</p:attrName>
                                        </p:attrNameLst>
                                      </p:cBhvr>
                                      <p:to>
                                        <p:strVal val="visible"/>
                                      </p:to>
                                    </p:set>
                                    <p:animEffect transition="in" filter="strips(downLeft)">
                                      <p:cBhvr>
                                        <p:cTn id="27" dur="500"/>
                                        <p:tgtEl>
                                          <p:spTgt spid="399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3" grpId="0"/>
      <p:bldP spid="3994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4514" name="Text Box 2"/>
          <p:cNvSpPr txBox="1"/>
          <p:nvPr/>
        </p:nvSpPr>
        <p:spPr>
          <a:xfrm>
            <a:off x="285750" y="762000"/>
            <a:ext cx="6191250" cy="523875"/>
          </a:xfrm>
          <a:prstGeom prst="rect">
            <a:avLst/>
          </a:prstGeom>
          <a:noFill/>
          <a:ln w="9525">
            <a:noFill/>
          </a:ln>
        </p:spPr>
        <p:txBody>
          <a:bodyPr>
            <a:spAutoFit/>
          </a:bodyPr>
          <a:p>
            <a:pPr lvl="0" eaLnBrk="1" hangingPunct="1">
              <a:spcBef>
                <a:spcPct val="50000"/>
              </a:spcBef>
              <a:buFont typeface="Wingdings" panose="05000000000000000000" pitchFamily="2" charset="2"/>
              <a:buChar char="ü"/>
            </a:pPr>
            <a:r>
              <a:rPr lang="zh-CN" altLang="en-US" sz="2800" b="1" dirty="0">
                <a:solidFill>
                  <a:srgbClr val="FF0000"/>
                </a:solidFill>
                <a:latin typeface="微软雅黑" panose="020B0503020204020204" pitchFamily="34" charset="-122"/>
                <a:ea typeface="微软雅黑" panose="020B0503020204020204" pitchFamily="34" charset="-122"/>
              </a:rPr>
              <a:t>汉代太学的影响：</a:t>
            </a:r>
            <a:endParaRPr lang="zh-CN" altLang="en-US" sz="2800" b="1" dirty="0">
              <a:solidFill>
                <a:srgbClr val="FF0000"/>
              </a:solidFill>
              <a:latin typeface="微软雅黑" panose="020B0503020204020204" pitchFamily="34" charset="-122"/>
              <a:ea typeface="微软雅黑" panose="020B0503020204020204" pitchFamily="34" charset="-122"/>
            </a:endParaRPr>
          </a:p>
        </p:txBody>
      </p:sp>
      <p:sp>
        <p:nvSpPr>
          <p:cNvPr id="64515" name="Text Box 3"/>
          <p:cNvSpPr txBox="1"/>
          <p:nvPr/>
        </p:nvSpPr>
        <p:spPr>
          <a:xfrm>
            <a:off x="0" y="1323975"/>
            <a:ext cx="2314575" cy="523875"/>
          </a:xfrm>
          <a:prstGeom prst="rect">
            <a:avLst/>
          </a:prstGeom>
          <a:noFill/>
          <a:ln w="9525">
            <a:noFill/>
          </a:ln>
        </p:spPr>
        <p:txBody>
          <a:bodyPr>
            <a:spAutoFit/>
          </a:bodyPr>
          <a:p>
            <a:pPr lvl="0" eaLnBrk="1" hangingPunct="1">
              <a:spcBef>
                <a:spcPct val="50000"/>
              </a:spcBef>
            </a:pPr>
            <a:r>
              <a:rPr lang="zh-CN" altLang="en-US" sz="2800" b="1" dirty="0">
                <a:solidFill>
                  <a:srgbClr val="0000CC"/>
                </a:solidFill>
                <a:latin typeface="华文中宋" panose="02010600040101010101" pitchFamily="2" charset="-122"/>
                <a:ea typeface="华文中宋" panose="02010600040101010101" pitchFamily="2" charset="-122"/>
              </a:rPr>
              <a:t>（</a:t>
            </a:r>
            <a:r>
              <a:rPr lang="en-US" altLang="zh-CN" sz="2800" b="1">
                <a:solidFill>
                  <a:srgbClr val="0000CC"/>
                </a:solidFill>
                <a:latin typeface="华文中宋" panose="02010600040101010101" pitchFamily="2" charset="-122"/>
                <a:ea typeface="华文中宋" panose="02010600040101010101" pitchFamily="2" charset="-122"/>
              </a:rPr>
              <a:t>1</a:t>
            </a:r>
            <a:r>
              <a:rPr lang="zh-CN" altLang="en-US" sz="2800" b="1" dirty="0">
                <a:solidFill>
                  <a:srgbClr val="0000CC"/>
                </a:solidFill>
                <a:latin typeface="华文中宋" panose="02010600040101010101" pitchFamily="2" charset="-122"/>
                <a:ea typeface="华文中宋" panose="02010600040101010101" pitchFamily="2" charset="-122"/>
              </a:rPr>
              <a:t>）对教育： </a:t>
            </a:r>
            <a:endParaRPr lang="zh-CN" altLang="en-US" sz="2800" b="1" dirty="0">
              <a:solidFill>
                <a:srgbClr val="0000CC"/>
              </a:solidFill>
              <a:latin typeface="华文中宋" panose="02010600040101010101" pitchFamily="2" charset="-122"/>
              <a:ea typeface="华文中宋" panose="02010600040101010101" pitchFamily="2" charset="-122"/>
            </a:endParaRPr>
          </a:p>
        </p:txBody>
      </p:sp>
      <p:sp>
        <p:nvSpPr>
          <p:cNvPr id="64516" name="Text Box 4"/>
          <p:cNvSpPr txBox="1"/>
          <p:nvPr/>
        </p:nvSpPr>
        <p:spPr>
          <a:xfrm>
            <a:off x="0" y="2324100"/>
            <a:ext cx="3030538" cy="523875"/>
          </a:xfrm>
          <a:prstGeom prst="rect">
            <a:avLst/>
          </a:prstGeom>
          <a:noFill/>
          <a:ln w="9525">
            <a:noFill/>
          </a:ln>
        </p:spPr>
        <p:txBody>
          <a:bodyPr>
            <a:spAutoFit/>
          </a:bodyPr>
          <a:p>
            <a:pPr lvl="0" eaLnBrk="1" hangingPunct="1">
              <a:spcBef>
                <a:spcPct val="50000"/>
              </a:spcBef>
            </a:pPr>
            <a:r>
              <a:rPr lang="zh-CN" altLang="en-US" sz="2800" b="1" dirty="0">
                <a:solidFill>
                  <a:srgbClr val="0000CC"/>
                </a:solidFill>
                <a:latin typeface="华文中宋" panose="02010600040101010101" pitchFamily="2" charset="-122"/>
                <a:ea typeface="华文中宋" panose="02010600040101010101" pitchFamily="2" charset="-122"/>
              </a:rPr>
              <a:t>（</a:t>
            </a:r>
            <a:r>
              <a:rPr lang="en-US" altLang="zh-CN" sz="2800" b="1">
                <a:solidFill>
                  <a:srgbClr val="0000CC"/>
                </a:solidFill>
                <a:latin typeface="华文中宋" panose="02010600040101010101" pitchFamily="2" charset="-122"/>
                <a:ea typeface="华文中宋" panose="02010600040101010101" pitchFamily="2" charset="-122"/>
              </a:rPr>
              <a:t>2</a:t>
            </a:r>
            <a:r>
              <a:rPr lang="zh-CN" altLang="en-US" sz="2800" b="1" dirty="0">
                <a:solidFill>
                  <a:srgbClr val="0000CC"/>
                </a:solidFill>
                <a:latin typeface="华文中宋" panose="02010600040101010101" pitchFamily="2" charset="-122"/>
                <a:ea typeface="华文中宋" panose="02010600040101010101" pitchFamily="2" charset="-122"/>
              </a:rPr>
              <a:t>）对社会风气： </a:t>
            </a:r>
            <a:endParaRPr lang="zh-CN" altLang="en-US" sz="2800" b="1" dirty="0">
              <a:solidFill>
                <a:srgbClr val="0000CC"/>
              </a:solidFill>
              <a:latin typeface="华文中宋" panose="02010600040101010101" pitchFamily="2" charset="-122"/>
              <a:ea typeface="华文中宋" panose="02010600040101010101" pitchFamily="2" charset="-122"/>
            </a:endParaRPr>
          </a:p>
        </p:txBody>
      </p:sp>
      <p:sp>
        <p:nvSpPr>
          <p:cNvPr id="64517" name="Text Box 6"/>
          <p:cNvSpPr txBox="1"/>
          <p:nvPr/>
        </p:nvSpPr>
        <p:spPr>
          <a:xfrm>
            <a:off x="0" y="3214688"/>
            <a:ext cx="3086100" cy="523875"/>
          </a:xfrm>
          <a:prstGeom prst="rect">
            <a:avLst/>
          </a:prstGeom>
          <a:noFill/>
          <a:ln w="9525">
            <a:noFill/>
          </a:ln>
        </p:spPr>
        <p:txBody>
          <a:bodyPr>
            <a:spAutoFit/>
          </a:bodyPr>
          <a:p>
            <a:pPr lvl="0" eaLnBrk="1" hangingPunct="1">
              <a:spcBef>
                <a:spcPct val="50000"/>
              </a:spcBef>
            </a:pPr>
            <a:r>
              <a:rPr lang="zh-CN" altLang="en-US" sz="2800" b="1" dirty="0">
                <a:solidFill>
                  <a:srgbClr val="0000CC"/>
                </a:solidFill>
                <a:latin typeface="华文中宋" panose="02010600040101010101" pitchFamily="2" charset="-122"/>
                <a:ea typeface="华文中宋" panose="02010600040101010101" pitchFamily="2" charset="-122"/>
              </a:rPr>
              <a:t>（</a:t>
            </a:r>
            <a:r>
              <a:rPr lang="en-US" altLang="zh-CN" sz="2800" b="1">
                <a:solidFill>
                  <a:srgbClr val="0000CC"/>
                </a:solidFill>
                <a:latin typeface="华文中宋" panose="02010600040101010101" pitchFamily="2" charset="-122"/>
                <a:ea typeface="华文中宋" panose="02010600040101010101" pitchFamily="2" charset="-122"/>
              </a:rPr>
              <a:t>3</a:t>
            </a:r>
            <a:r>
              <a:rPr lang="zh-CN" altLang="en-US" sz="2800" b="1" dirty="0">
                <a:solidFill>
                  <a:srgbClr val="0000CC"/>
                </a:solidFill>
                <a:latin typeface="华文中宋" panose="02010600040101010101" pitchFamily="2" charset="-122"/>
                <a:ea typeface="华文中宋" panose="02010600040101010101" pitchFamily="2" charset="-122"/>
              </a:rPr>
              <a:t>）对思想： </a:t>
            </a:r>
            <a:endParaRPr lang="zh-CN" altLang="en-US" sz="2800" b="1" dirty="0">
              <a:solidFill>
                <a:srgbClr val="0000CC"/>
              </a:solidFill>
              <a:latin typeface="华文中宋" panose="02010600040101010101" pitchFamily="2" charset="-122"/>
              <a:ea typeface="华文中宋" panose="02010600040101010101" pitchFamily="2" charset="-122"/>
            </a:endParaRPr>
          </a:p>
        </p:txBody>
      </p:sp>
      <p:sp>
        <p:nvSpPr>
          <p:cNvPr id="64518" name="Text Box 7"/>
          <p:cNvSpPr txBox="1"/>
          <p:nvPr/>
        </p:nvSpPr>
        <p:spPr>
          <a:xfrm>
            <a:off x="31750" y="5395913"/>
            <a:ext cx="2397125" cy="523875"/>
          </a:xfrm>
          <a:prstGeom prst="rect">
            <a:avLst/>
          </a:prstGeom>
          <a:noFill/>
          <a:ln w="9525">
            <a:noFill/>
          </a:ln>
        </p:spPr>
        <p:txBody>
          <a:bodyPr>
            <a:spAutoFit/>
          </a:bodyPr>
          <a:p>
            <a:pPr lvl="0" eaLnBrk="1" hangingPunct="1">
              <a:spcBef>
                <a:spcPct val="50000"/>
              </a:spcBef>
            </a:pPr>
            <a:r>
              <a:rPr lang="zh-CN" altLang="en-US" sz="2800" b="1" dirty="0">
                <a:solidFill>
                  <a:srgbClr val="0000CC"/>
                </a:solidFill>
                <a:latin typeface="华文中宋" panose="02010600040101010101" pitchFamily="2" charset="-122"/>
                <a:ea typeface="华文中宋" panose="02010600040101010101" pitchFamily="2" charset="-122"/>
              </a:rPr>
              <a:t>（</a:t>
            </a:r>
            <a:r>
              <a:rPr lang="en-US" altLang="zh-CN" sz="2800" b="1">
                <a:solidFill>
                  <a:srgbClr val="0000CC"/>
                </a:solidFill>
                <a:latin typeface="华文中宋" panose="02010600040101010101" pitchFamily="2" charset="-122"/>
                <a:ea typeface="华文中宋" panose="02010600040101010101" pitchFamily="2" charset="-122"/>
              </a:rPr>
              <a:t>5</a:t>
            </a:r>
            <a:r>
              <a:rPr lang="zh-CN" altLang="en-US" sz="2800" b="1" dirty="0">
                <a:solidFill>
                  <a:srgbClr val="0000CC"/>
                </a:solidFill>
                <a:latin typeface="华文中宋" panose="02010600040101010101" pitchFamily="2" charset="-122"/>
                <a:ea typeface="华文中宋" panose="02010600040101010101" pitchFamily="2" charset="-122"/>
              </a:rPr>
              <a:t>）对政坛： </a:t>
            </a:r>
            <a:endParaRPr lang="zh-CN" altLang="en-US" sz="2800" b="1" dirty="0">
              <a:solidFill>
                <a:srgbClr val="0000CC"/>
              </a:solidFill>
              <a:latin typeface="华文中宋" panose="02010600040101010101" pitchFamily="2" charset="-122"/>
              <a:ea typeface="华文中宋" panose="02010600040101010101" pitchFamily="2" charset="-122"/>
            </a:endParaRPr>
          </a:p>
        </p:txBody>
      </p:sp>
      <p:sp>
        <p:nvSpPr>
          <p:cNvPr id="221192" name="Text Box 8"/>
          <p:cNvSpPr txBox="1"/>
          <p:nvPr/>
        </p:nvSpPr>
        <p:spPr>
          <a:xfrm>
            <a:off x="928688" y="1824038"/>
            <a:ext cx="7429500" cy="461962"/>
          </a:xfrm>
          <a:prstGeom prst="rect">
            <a:avLst/>
          </a:prstGeom>
          <a:noFill/>
          <a:ln w="9525">
            <a:noFill/>
          </a:ln>
        </p:spPr>
        <p:txBody>
          <a:bodyPr>
            <a:spAutoFit/>
          </a:bodyPr>
          <a:p>
            <a:pPr lvl="0" eaLnBrk="1" hangingPunct="1">
              <a:spcBef>
                <a:spcPct val="50000"/>
              </a:spcBef>
            </a:pPr>
            <a:r>
              <a:rPr lang="zh-CN" altLang="en-US" sz="2400" b="1" dirty="0">
                <a:latin typeface="华文中宋" panose="02010600040101010101" pitchFamily="2" charset="-122"/>
                <a:ea typeface="华文中宋" panose="02010600040101010101" pitchFamily="2" charset="-122"/>
              </a:rPr>
              <a:t>太学的建立，是儒学教育官方化和制度化的标志；</a:t>
            </a:r>
            <a:endParaRPr lang="zh-CN" altLang="en-US" sz="2400" b="1" dirty="0">
              <a:latin typeface="华文中宋" panose="02010600040101010101" pitchFamily="2" charset="-122"/>
              <a:ea typeface="华文中宋" panose="02010600040101010101" pitchFamily="2" charset="-122"/>
            </a:endParaRPr>
          </a:p>
        </p:txBody>
      </p:sp>
      <p:sp>
        <p:nvSpPr>
          <p:cNvPr id="64520" name="Text Box 9"/>
          <p:cNvSpPr txBox="1"/>
          <p:nvPr/>
        </p:nvSpPr>
        <p:spPr>
          <a:xfrm>
            <a:off x="928688" y="2790825"/>
            <a:ext cx="8035925" cy="457200"/>
          </a:xfrm>
          <a:prstGeom prst="rect">
            <a:avLst/>
          </a:prstGeom>
          <a:noFill/>
          <a:ln w="9525">
            <a:noFill/>
          </a:ln>
        </p:spPr>
        <p:txBody>
          <a:bodyPr>
            <a:spAutoFit/>
          </a:bodyPr>
          <a:p>
            <a:pPr lvl="0" eaLnBrk="1" hangingPunct="1">
              <a:spcBef>
                <a:spcPct val="50000"/>
              </a:spcBef>
            </a:pPr>
            <a:r>
              <a:rPr lang="zh-CN" altLang="en-US" sz="2400" b="1" dirty="0">
                <a:latin typeface="华文中宋" panose="02010600040101010101" pitchFamily="2" charset="-122"/>
                <a:ea typeface="华文中宋" panose="02010600040101010101" pitchFamily="2" charset="-122"/>
              </a:rPr>
              <a:t>带动民间积极向学的风气，对文化的传播起了重要作用； </a:t>
            </a:r>
            <a:endParaRPr lang="zh-CN" altLang="en-US" sz="2400" b="1" dirty="0">
              <a:latin typeface="华文中宋" panose="02010600040101010101" pitchFamily="2" charset="-122"/>
              <a:ea typeface="华文中宋" panose="02010600040101010101" pitchFamily="2" charset="-122"/>
            </a:endParaRPr>
          </a:p>
        </p:txBody>
      </p:sp>
      <p:sp>
        <p:nvSpPr>
          <p:cNvPr id="221195" name="Text Box 11"/>
          <p:cNvSpPr txBox="1"/>
          <p:nvPr/>
        </p:nvSpPr>
        <p:spPr>
          <a:xfrm>
            <a:off x="928688" y="3681413"/>
            <a:ext cx="6643687" cy="461962"/>
          </a:xfrm>
          <a:prstGeom prst="rect">
            <a:avLst/>
          </a:prstGeom>
          <a:noFill/>
          <a:ln w="9525">
            <a:noFill/>
          </a:ln>
        </p:spPr>
        <p:txBody>
          <a:bodyPr>
            <a:spAutoFit/>
          </a:bodyPr>
          <a:p>
            <a:pPr lvl="0" eaLnBrk="1" hangingPunct="1">
              <a:spcBef>
                <a:spcPct val="50000"/>
              </a:spcBef>
            </a:pPr>
            <a:r>
              <a:rPr lang="zh-CN" altLang="en-US" sz="2400" b="1" dirty="0">
                <a:latin typeface="华文中宋" panose="02010600040101010101" pitchFamily="2" charset="-122"/>
                <a:ea typeface="华文中宋" panose="02010600040101010101" pitchFamily="2" charset="-122"/>
              </a:rPr>
              <a:t>进一步推动了儒学的传播与发展；</a:t>
            </a:r>
            <a:endParaRPr lang="zh-CN" altLang="en-US" sz="2400" b="1" dirty="0">
              <a:latin typeface="华文中宋" panose="02010600040101010101" pitchFamily="2" charset="-122"/>
              <a:ea typeface="华文中宋" panose="02010600040101010101" pitchFamily="2" charset="-122"/>
            </a:endParaRPr>
          </a:p>
        </p:txBody>
      </p:sp>
      <p:sp>
        <p:nvSpPr>
          <p:cNvPr id="221196" name="Text Box 12"/>
          <p:cNvSpPr txBox="1"/>
          <p:nvPr/>
        </p:nvSpPr>
        <p:spPr>
          <a:xfrm>
            <a:off x="966788" y="5895975"/>
            <a:ext cx="8177212" cy="461963"/>
          </a:xfrm>
          <a:prstGeom prst="rect">
            <a:avLst/>
          </a:prstGeom>
          <a:noFill/>
          <a:ln w="9525">
            <a:noFill/>
          </a:ln>
        </p:spPr>
        <p:txBody>
          <a:bodyPr>
            <a:spAutoFit/>
          </a:bodyPr>
          <a:p>
            <a:pPr lvl="0" eaLnBrk="1" hangingPunct="1">
              <a:spcBef>
                <a:spcPct val="50000"/>
              </a:spcBef>
            </a:pPr>
            <a:r>
              <a:rPr lang="zh-CN" altLang="en-US" sz="2400" b="1" dirty="0">
                <a:latin typeface="华文中宋" panose="02010600040101010101" pitchFamily="2" charset="-122"/>
                <a:ea typeface="华文中宋" panose="02010600040101010101" pitchFamily="2" charset="-122"/>
              </a:rPr>
              <a:t>东汉太学生的议政活动，迫使黑暗政治势力有所收敛。 </a:t>
            </a:r>
            <a:endParaRPr lang="zh-CN" altLang="en-US" sz="2400" b="1" dirty="0">
              <a:latin typeface="华文中宋" panose="02010600040101010101" pitchFamily="2" charset="-122"/>
              <a:ea typeface="华文中宋" panose="02010600040101010101" pitchFamily="2" charset="-122"/>
            </a:endParaRPr>
          </a:p>
        </p:txBody>
      </p:sp>
      <p:sp>
        <p:nvSpPr>
          <p:cNvPr id="64523" name="Text Box 5"/>
          <p:cNvSpPr txBox="1"/>
          <p:nvPr/>
        </p:nvSpPr>
        <p:spPr>
          <a:xfrm>
            <a:off x="0" y="4121150"/>
            <a:ext cx="2974975" cy="522288"/>
          </a:xfrm>
          <a:prstGeom prst="rect">
            <a:avLst/>
          </a:prstGeom>
          <a:noFill/>
          <a:ln w="9525">
            <a:noFill/>
          </a:ln>
        </p:spPr>
        <p:txBody>
          <a:bodyPr>
            <a:spAutoFit/>
          </a:bodyPr>
          <a:p>
            <a:pPr lvl="0" eaLnBrk="1" hangingPunct="1">
              <a:spcBef>
                <a:spcPct val="50000"/>
              </a:spcBef>
            </a:pPr>
            <a:r>
              <a:rPr lang="zh-CN" altLang="en-US" sz="2800" b="1" dirty="0">
                <a:solidFill>
                  <a:srgbClr val="0000CC"/>
                </a:solidFill>
                <a:latin typeface="华文中宋" panose="02010600040101010101" pitchFamily="2" charset="-122"/>
                <a:ea typeface="华文中宋" panose="02010600040101010101" pitchFamily="2" charset="-122"/>
              </a:rPr>
              <a:t>（</a:t>
            </a:r>
            <a:r>
              <a:rPr lang="en-US" altLang="zh-CN" sz="2800" b="1">
                <a:solidFill>
                  <a:srgbClr val="0000CC"/>
                </a:solidFill>
                <a:latin typeface="华文中宋" panose="02010600040101010101" pitchFamily="2" charset="-122"/>
                <a:ea typeface="华文中宋" panose="02010600040101010101" pitchFamily="2" charset="-122"/>
              </a:rPr>
              <a:t>4</a:t>
            </a:r>
            <a:r>
              <a:rPr lang="zh-CN" altLang="en-US" sz="2800" b="1" dirty="0">
                <a:solidFill>
                  <a:srgbClr val="0000CC"/>
                </a:solidFill>
                <a:latin typeface="华文中宋" panose="02010600040101010101" pitchFamily="2" charset="-122"/>
                <a:ea typeface="华文中宋" panose="02010600040101010101" pitchFamily="2" charset="-122"/>
              </a:rPr>
              <a:t>）对统治基础： </a:t>
            </a:r>
            <a:endParaRPr lang="zh-CN" altLang="en-US" sz="2800" b="1" dirty="0">
              <a:solidFill>
                <a:srgbClr val="0000CC"/>
              </a:solidFill>
              <a:latin typeface="华文中宋" panose="02010600040101010101" pitchFamily="2" charset="-122"/>
              <a:ea typeface="华文中宋" panose="02010600040101010101" pitchFamily="2" charset="-122"/>
            </a:endParaRPr>
          </a:p>
        </p:txBody>
      </p:sp>
      <p:sp>
        <p:nvSpPr>
          <p:cNvPr id="14" name="Text Box 10"/>
          <p:cNvSpPr txBox="1"/>
          <p:nvPr/>
        </p:nvSpPr>
        <p:spPr>
          <a:xfrm>
            <a:off x="928688" y="4598988"/>
            <a:ext cx="8072437" cy="830262"/>
          </a:xfrm>
          <a:prstGeom prst="rect">
            <a:avLst/>
          </a:prstGeom>
          <a:noFill/>
          <a:ln w="9525">
            <a:noFill/>
          </a:ln>
        </p:spPr>
        <p:txBody>
          <a:bodyPr>
            <a:spAutoFit/>
          </a:bodyPr>
          <a:p>
            <a:pPr lvl="0" eaLnBrk="1" hangingPunct="1">
              <a:spcBef>
                <a:spcPct val="50000"/>
              </a:spcBef>
            </a:pPr>
            <a:r>
              <a:rPr lang="zh-CN" altLang="en-US" sz="2400" b="1" dirty="0">
                <a:latin typeface="华文中宋" panose="02010600040101010101" pitchFamily="2" charset="-122"/>
                <a:ea typeface="华文中宋" panose="02010600040101010101" pitchFamily="2" charset="-122"/>
              </a:rPr>
              <a:t>在一定程度上使大官僚和大富豪子嗣垄断官位的情形得到改变，少数出身社会中下层的人也得到入仕的机会；</a:t>
            </a:r>
            <a:endParaRPr lang="zh-CN" altLang="en-US" sz="2400" b="1" dirty="0">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1192"/>
                                        </p:tgtEl>
                                        <p:attrNameLst>
                                          <p:attrName>style.visibility</p:attrName>
                                        </p:attrNameLst>
                                      </p:cBhvr>
                                      <p:to>
                                        <p:strVal val="visible"/>
                                      </p:to>
                                    </p:set>
                                    <p:animEffect transition="in" filter="blinds(horizontal)">
                                      <p:cBhvr>
                                        <p:cTn id="7" dur="500"/>
                                        <p:tgtEl>
                                          <p:spTgt spid="22119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4520"/>
                                        </p:tgtEl>
                                        <p:attrNameLst>
                                          <p:attrName>style.visibility</p:attrName>
                                        </p:attrNameLst>
                                      </p:cBhvr>
                                      <p:to>
                                        <p:strVal val="visible"/>
                                      </p:to>
                                    </p:set>
                                    <p:animEffect transition="in" filter="blinds(horizontal)">
                                      <p:cBhvr>
                                        <p:cTn id="12" dur="500"/>
                                        <p:tgtEl>
                                          <p:spTgt spid="6452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21195"/>
                                        </p:tgtEl>
                                        <p:attrNameLst>
                                          <p:attrName>style.visibility</p:attrName>
                                        </p:attrNameLst>
                                      </p:cBhvr>
                                      <p:to>
                                        <p:strVal val="visible"/>
                                      </p:to>
                                    </p:set>
                                    <p:animEffect transition="in" filter="blinds(horizontal)">
                                      <p:cBhvr>
                                        <p:cTn id="17" dur="500"/>
                                        <p:tgtEl>
                                          <p:spTgt spid="22119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21196"/>
                                        </p:tgtEl>
                                        <p:attrNameLst>
                                          <p:attrName>style.visibility</p:attrName>
                                        </p:attrNameLst>
                                      </p:cBhvr>
                                      <p:to>
                                        <p:strVal val="visible"/>
                                      </p:to>
                                    </p:set>
                                    <p:animEffect transition="in" filter="blinds(horizontal)">
                                      <p:cBhvr>
                                        <p:cTn id="22" dur="500"/>
                                        <p:tgtEl>
                                          <p:spTgt spid="22119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192" grpId="0"/>
      <p:bldP spid="64520" grpId="0"/>
      <p:bldP spid="221195" grpId="0"/>
      <p:bldP spid="221196" grpId="0"/>
      <p:bldP spid="1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ext Box 24"/>
          <p:cNvSpPr txBox="1"/>
          <p:nvPr/>
        </p:nvSpPr>
        <p:spPr>
          <a:xfrm>
            <a:off x="2786063" y="2857500"/>
            <a:ext cx="2428875" cy="519113"/>
          </a:xfrm>
          <a:prstGeom prst="rect">
            <a:avLst/>
          </a:prstGeom>
          <a:noFill/>
          <a:ln w="9525">
            <a:noFill/>
          </a:ln>
        </p:spPr>
        <p:txBody>
          <a:bodyPr>
            <a:spAutoFit/>
          </a:bodyPr>
          <a:p>
            <a:pPr lvl="0" eaLnBrk="1" hangingPunct="1"/>
            <a:r>
              <a:rPr lang="zh-CN" altLang="en-US" sz="2800" dirty="0">
                <a:latin typeface="华文隶书" panose="02010800040101010101" pitchFamily="2" charset="-122"/>
                <a:ea typeface="黑体" panose="02010609060101010101" pitchFamily="49" charset="-122"/>
              </a:rPr>
              <a:t>中央官学</a:t>
            </a:r>
            <a:r>
              <a:rPr lang="en-US" altLang="zh-CN" sz="2800">
                <a:solidFill>
                  <a:srgbClr val="FF0000"/>
                </a:solidFill>
                <a:latin typeface="华文隶书" panose="02010800040101010101" pitchFamily="2" charset="-122"/>
                <a:ea typeface="黑体" panose="02010609060101010101" pitchFamily="49" charset="-122"/>
              </a:rPr>
              <a:t>——</a:t>
            </a:r>
            <a:endParaRPr lang="en-US" altLang="zh-CN" sz="2800">
              <a:latin typeface="Verdana" panose="020B0604030504040204" pitchFamily="34" charset="0"/>
              <a:ea typeface="黑体" panose="02010609060101010101" pitchFamily="49" charset="-122"/>
            </a:endParaRPr>
          </a:p>
        </p:txBody>
      </p:sp>
      <p:sp>
        <p:nvSpPr>
          <p:cNvPr id="7" name="Text Box 34"/>
          <p:cNvSpPr txBox="1"/>
          <p:nvPr/>
        </p:nvSpPr>
        <p:spPr>
          <a:xfrm>
            <a:off x="1714500" y="4786313"/>
            <a:ext cx="1304925" cy="519112"/>
          </a:xfrm>
          <a:prstGeom prst="rect">
            <a:avLst/>
          </a:prstGeom>
          <a:noFill/>
          <a:ln w="9525">
            <a:noFill/>
          </a:ln>
        </p:spPr>
        <p:txBody>
          <a:bodyPr>
            <a:spAutoFit/>
          </a:bodyPr>
          <a:p>
            <a:pPr lvl="0" eaLnBrk="1" hangingPunct="1"/>
            <a:r>
              <a:rPr lang="zh-CN" altLang="en-US" sz="2800" dirty="0">
                <a:latin typeface="华文隶书" panose="02010800040101010101" pitchFamily="2" charset="-122"/>
                <a:ea typeface="黑体" panose="02010609060101010101" pitchFamily="49" charset="-122"/>
              </a:rPr>
              <a:t>私学</a:t>
            </a:r>
            <a:endParaRPr lang="zh-CN" altLang="en-US" sz="2800" dirty="0">
              <a:latin typeface="华文隶书" panose="02010800040101010101" pitchFamily="2" charset="-122"/>
              <a:ea typeface="黑体" panose="02010609060101010101" pitchFamily="49" charset="-122"/>
            </a:endParaRPr>
          </a:p>
        </p:txBody>
      </p:sp>
      <p:grpSp>
        <p:nvGrpSpPr>
          <p:cNvPr id="2" name="组合 26"/>
          <p:cNvGrpSpPr/>
          <p:nvPr/>
        </p:nvGrpSpPr>
        <p:grpSpPr>
          <a:xfrm>
            <a:off x="1676400" y="3124200"/>
            <a:ext cx="1214438" cy="714375"/>
            <a:chOff x="1857356" y="3500438"/>
            <a:chExt cx="1214446" cy="714380"/>
          </a:xfrm>
        </p:grpSpPr>
        <p:sp>
          <p:nvSpPr>
            <p:cNvPr id="65561" name="Text Box 5"/>
            <p:cNvSpPr txBox="1"/>
            <p:nvPr/>
          </p:nvSpPr>
          <p:spPr>
            <a:xfrm>
              <a:off x="1857356" y="3571876"/>
              <a:ext cx="1000132" cy="519116"/>
            </a:xfrm>
            <a:prstGeom prst="rect">
              <a:avLst/>
            </a:prstGeom>
            <a:noFill/>
            <a:ln w="9525">
              <a:noFill/>
            </a:ln>
          </p:spPr>
          <p:txBody>
            <a:bodyPr>
              <a:spAutoFit/>
            </a:bodyPr>
            <a:p>
              <a:pPr lvl="0" eaLnBrk="1" hangingPunct="1"/>
              <a:r>
                <a:rPr lang="zh-CN" altLang="en-US" sz="2800" dirty="0">
                  <a:latin typeface="华文隶书" panose="02010800040101010101" pitchFamily="2" charset="-122"/>
                  <a:ea typeface="黑体" panose="02010609060101010101" pitchFamily="49" charset="-122"/>
                </a:rPr>
                <a:t>官学</a:t>
              </a:r>
              <a:endParaRPr lang="zh-CN" altLang="en-US" sz="2800" dirty="0">
                <a:latin typeface="华文隶书" panose="02010800040101010101" pitchFamily="2" charset="-122"/>
                <a:ea typeface="黑体" panose="02010609060101010101" pitchFamily="49" charset="-122"/>
              </a:endParaRPr>
            </a:p>
          </p:txBody>
        </p:sp>
        <p:sp>
          <p:nvSpPr>
            <p:cNvPr id="10" name="左大括号 9"/>
            <p:cNvSpPr/>
            <p:nvPr/>
          </p:nvSpPr>
          <p:spPr>
            <a:xfrm>
              <a:off x="2714612" y="3500438"/>
              <a:ext cx="357190" cy="71438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p>
              <a:pPr lvl="0" algn="ctr" eaLnBrk="1" hangingPunct="1"/>
              <a:endParaRPr lang="zh-CN" altLang="en-US" sz="2800" dirty="0">
                <a:latin typeface="华文隶书" panose="02010800040101010101" pitchFamily="2" charset="-122"/>
                <a:ea typeface="黑体" panose="02010609060101010101" pitchFamily="49" charset="-122"/>
              </a:endParaRPr>
            </a:p>
          </p:txBody>
        </p:sp>
      </p:grpSp>
      <p:grpSp>
        <p:nvGrpSpPr>
          <p:cNvPr id="3" name="组合 21"/>
          <p:cNvGrpSpPr/>
          <p:nvPr/>
        </p:nvGrpSpPr>
        <p:grpSpPr>
          <a:xfrm>
            <a:off x="285750" y="3500438"/>
            <a:ext cx="1428750" cy="1500187"/>
            <a:chOff x="500034" y="4000504"/>
            <a:chExt cx="1428760" cy="1357322"/>
          </a:xfrm>
        </p:grpSpPr>
        <p:sp>
          <p:nvSpPr>
            <p:cNvPr id="65559" name="Text Box 3"/>
            <p:cNvSpPr txBox="1"/>
            <p:nvPr/>
          </p:nvSpPr>
          <p:spPr>
            <a:xfrm>
              <a:off x="500034" y="4000504"/>
              <a:ext cx="971557" cy="1242416"/>
            </a:xfrm>
            <a:prstGeom prst="rect">
              <a:avLst/>
            </a:prstGeom>
            <a:noFill/>
            <a:ln w="9525">
              <a:noFill/>
            </a:ln>
          </p:spPr>
          <p:txBody>
            <a:bodyPr>
              <a:spAutoFit/>
            </a:bodyPr>
            <a:p>
              <a:pPr lvl="0" eaLnBrk="1" hangingPunct="1"/>
              <a:r>
                <a:rPr lang="zh-CN" altLang="en-US" sz="2800" dirty="0">
                  <a:latin typeface="华文隶书" panose="02010800040101010101" pitchFamily="2" charset="-122"/>
                  <a:ea typeface="黑体" panose="02010609060101010101" pitchFamily="49" charset="-122"/>
                </a:rPr>
                <a:t>汉代学校系统</a:t>
              </a:r>
              <a:endParaRPr lang="zh-CN" altLang="en-US" sz="2800" dirty="0">
                <a:latin typeface="华文隶书" panose="02010800040101010101" pitchFamily="2" charset="-122"/>
                <a:ea typeface="黑体" panose="02010609060101010101" pitchFamily="49" charset="-122"/>
              </a:endParaRPr>
            </a:p>
          </p:txBody>
        </p:sp>
        <p:sp>
          <p:nvSpPr>
            <p:cNvPr id="11" name="左大括号 10"/>
            <p:cNvSpPr/>
            <p:nvPr/>
          </p:nvSpPr>
          <p:spPr>
            <a:xfrm>
              <a:off x="1571605" y="4000504"/>
              <a:ext cx="357189" cy="135732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p>
              <a:pPr lvl="0" algn="ctr" eaLnBrk="1" hangingPunct="1"/>
              <a:endParaRPr lang="zh-CN" altLang="en-US" sz="2800" dirty="0">
                <a:latin typeface="华文隶书" panose="02010800040101010101" pitchFamily="2" charset="-122"/>
                <a:ea typeface="黑体" panose="02010609060101010101" pitchFamily="49" charset="-122"/>
              </a:endParaRPr>
            </a:p>
          </p:txBody>
        </p:sp>
      </p:grpSp>
      <p:sp>
        <p:nvSpPr>
          <p:cNvPr id="65542" name="TextBox 12"/>
          <p:cNvSpPr txBox="1"/>
          <p:nvPr/>
        </p:nvSpPr>
        <p:spPr>
          <a:xfrm>
            <a:off x="5000625" y="2857500"/>
            <a:ext cx="928688" cy="519113"/>
          </a:xfrm>
          <a:prstGeom prst="rect">
            <a:avLst/>
          </a:prstGeom>
          <a:noFill/>
          <a:ln w="9525">
            <a:noFill/>
          </a:ln>
        </p:spPr>
        <p:txBody>
          <a:bodyPr>
            <a:spAutoFit/>
          </a:bodyPr>
          <a:p>
            <a:pPr lvl="0" eaLnBrk="1" hangingPunct="1"/>
            <a:r>
              <a:rPr lang="zh-CN" altLang="en-US" sz="2800" dirty="0">
                <a:solidFill>
                  <a:srgbClr val="FF0000"/>
                </a:solidFill>
                <a:latin typeface="华文隶书" panose="02010800040101010101" pitchFamily="2" charset="-122"/>
                <a:ea typeface="黑体" panose="02010609060101010101" pitchFamily="49" charset="-122"/>
              </a:rPr>
              <a:t>太学</a:t>
            </a:r>
            <a:endParaRPr lang="zh-CN" altLang="en-US" sz="2800" dirty="0">
              <a:solidFill>
                <a:srgbClr val="FF0000"/>
              </a:solidFill>
              <a:latin typeface="华文隶书" panose="02010800040101010101" pitchFamily="2" charset="-122"/>
              <a:ea typeface="黑体" panose="02010609060101010101" pitchFamily="49" charset="-122"/>
            </a:endParaRPr>
          </a:p>
        </p:txBody>
      </p:sp>
      <p:grpSp>
        <p:nvGrpSpPr>
          <p:cNvPr id="4" name="组合 20"/>
          <p:cNvGrpSpPr/>
          <p:nvPr/>
        </p:nvGrpSpPr>
        <p:grpSpPr>
          <a:xfrm>
            <a:off x="2786063" y="3571875"/>
            <a:ext cx="3500437" cy="519113"/>
            <a:chOff x="3000364" y="3929066"/>
            <a:chExt cx="3500462" cy="518463"/>
          </a:xfrm>
        </p:grpSpPr>
        <p:sp>
          <p:nvSpPr>
            <p:cNvPr id="65557" name="Text Box 15"/>
            <p:cNvSpPr txBox="1"/>
            <p:nvPr/>
          </p:nvSpPr>
          <p:spPr>
            <a:xfrm>
              <a:off x="3000364" y="3929066"/>
              <a:ext cx="1785950" cy="518463"/>
            </a:xfrm>
            <a:prstGeom prst="rect">
              <a:avLst/>
            </a:prstGeom>
            <a:noFill/>
            <a:ln w="9525">
              <a:noFill/>
            </a:ln>
          </p:spPr>
          <p:txBody>
            <a:bodyPr>
              <a:spAutoFit/>
            </a:bodyPr>
            <a:p>
              <a:pPr lvl="0" eaLnBrk="1" hangingPunct="1"/>
              <a:r>
                <a:rPr lang="zh-CN" altLang="en-US" sz="2800" dirty="0">
                  <a:latin typeface="华文隶书" panose="02010800040101010101" pitchFamily="2" charset="-122"/>
                  <a:ea typeface="黑体" panose="02010609060101010101" pitchFamily="49" charset="-122"/>
                </a:rPr>
                <a:t>地方官学</a:t>
              </a:r>
              <a:endParaRPr lang="zh-CN" altLang="en-US" sz="2800" dirty="0">
                <a:latin typeface="华文隶书" panose="02010800040101010101" pitchFamily="2" charset="-122"/>
                <a:ea typeface="黑体" panose="02010609060101010101" pitchFamily="49" charset="-122"/>
              </a:endParaRPr>
            </a:p>
          </p:txBody>
        </p:sp>
        <p:sp>
          <p:nvSpPr>
            <p:cNvPr id="65558" name="TextBox 13"/>
            <p:cNvSpPr txBox="1"/>
            <p:nvPr/>
          </p:nvSpPr>
          <p:spPr>
            <a:xfrm>
              <a:off x="4429124" y="3929066"/>
              <a:ext cx="2071702" cy="518463"/>
            </a:xfrm>
            <a:prstGeom prst="rect">
              <a:avLst/>
            </a:prstGeom>
            <a:noFill/>
            <a:ln w="9525">
              <a:noFill/>
            </a:ln>
          </p:spPr>
          <p:txBody>
            <a:bodyPr>
              <a:spAutoFit/>
            </a:bodyPr>
            <a:p>
              <a:pPr lvl="0" eaLnBrk="1" hangingPunct="1"/>
              <a:r>
                <a:rPr lang="en-US" altLang="zh-CN" sz="2800">
                  <a:solidFill>
                    <a:srgbClr val="FF0000"/>
                  </a:solidFill>
                  <a:latin typeface="华文隶书" panose="02010800040101010101" pitchFamily="2" charset="-122"/>
                  <a:ea typeface="黑体" panose="02010609060101010101" pitchFamily="49" charset="-122"/>
                </a:rPr>
                <a:t>——</a:t>
              </a:r>
              <a:r>
                <a:rPr lang="zh-CN" altLang="en-US" sz="2800" dirty="0">
                  <a:solidFill>
                    <a:srgbClr val="FF0000"/>
                  </a:solidFill>
                  <a:latin typeface="华文隶书" panose="02010800040101010101" pitchFamily="2" charset="-122"/>
                  <a:ea typeface="黑体" panose="02010609060101010101" pitchFamily="49" charset="-122"/>
                </a:rPr>
                <a:t>郡国学</a:t>
              </a:r>
              <a:endParaRPr lang="zh-CN" altLang="en-US" sz="2800" dirty="0">
                <a:solidFill>
                  <a:srgbClr val="FF0000"/>
                </a:solidFill>
                <a:latin typeface="华文隶书" panose="02010800040101010101" pitchFamily="2" charset="-122"/>
                <a:ea typeface="黑体" panose="02010609060101010101" pitchFamily="49" charset="-122"/>
              </a:endParaRPr>
            </a:p>
          </p:txBody>
        </p:sp>
      </p:grpSp>
      <p:grpSp>
        <p:nvGrpSpPr>
          <p:cNvPr id="6" name="组合 27"/>
          <p:cNvGrpSpPr/>
          <p:nvPr/>
        </p:nvGrpSpPr>
        <p:grpSpPr>
          <a:xfrm>
            <a:off x="4429125" y="1714500"/>
            <a:ext cx="2357438" cy="1000125"/>
            <a:chOff x="4643438" y="1857364"/>
            <a:chExt cx="2357454" cy="1000132"/>
          </a:xfrm>
        </p:grpSpPr>
        <p:sp>
          <p:nvSpPr>
            <p:cNvPr id="65555" name="TextBox 14"/>
            <p:cNvSpPr txBox="1"/>
            <p:nvPr/>
          </p:nvSpPr>
          <p:spPr>
            <a:xfrm>
              <a:off x="4643438" y="1857364"/>
              <a:ext cx="2357454" cy="519116"/>
            </a:xfrm>
            <a:prstGeom prst="rect">
              <a:avLst/>
            </a:prstGeom>
            <a:noFill/>
            <a:ln w="9525">
              <a:noFill/>
            </a:ln>
          </p:spPr>
          <p:txBody>
            <a:bodyPr>
              <a:spAutoFit/>
            </a:bodyPr>
            <a:p>
              <a:pPr lvl="0" eaLnBrk="1" hangingPunct="1"/>
              <a:r>
                <a:rPr lang="zh-CN" altLang="en-US" sz="2800" dirty="0">
                  <a:solidFill>
                    <a:srgbClr val="FF0000"/>
                  </a:solidFill>
                  <a:latin typeface="华文隶书" panose="02010800040101010101" pitchFamily="2" charset="-122"/>
                  <a:ea typeface="黑体" panose="02010609060101010101" pitchFamily="49" charset="-122"/>
                </a:rPr>
                <a:t>政治管理人才</a:t>
              </a:r>
              <a:endParaRPr lang="zh-CN" altLang="en-US" sz="2800" dirty="0">
                <a:solidFill>
                  <a:srgbClr val="FF0000"/>
                </a:solidFill>
                <a:latin typeface="华文隶书" panose="02010800040101010101" pitchFamily="2" charset="-122"/>
                <a:ea typeface="黑体" panose="02010609060101010101" pitchFamily="49" charset="-122"/>
              </a:endParaRPr>
            </a:p>
          </p:txBody>
        </p:sp>
        <p:cxnSp>
          <p:nvCxnSpPr>
            <p:cNvPr id="19" name="直接箭头连接符 18"/>
            <p:cNvCxnSpPr/>
            <p:nvPr/>
          </p:nvCxnSpPr>
          <p:spPr>
            <a:xfrm rot="5400000" flipH="1" flipV="1">
              <a:off x="5252248" y="2607463"/>
              <a:ext cx="498478" cy="158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cxnSp>
        <p:nvCxnSpPr>
          <p:cNvPr id="20" name="直接箭头连接符 19"/>
          <p:cNvCxnSpPr/>
          <p:nvPr/>
        </p:nvCxnSpPr>
        <p:spPr>
          <a:xfrm rot="5400000" flipH="1" flipV="1">
            <a:off x="7108031" y="3178969"/>
            <a:ext cx="1787525" cy="158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nvGrpSpPr>
          <p:cNvPr id="8" name="组合 28"/>
          <p:cNvGrpSpPr/>
          <p:nvPr/>
        </p:nvGrpSpPr>
        <p:grpSpPr>
          <a:xfrm>
            <a:off x="6786563" y="1714500"/>
            <a:ext cx="1785937" cy="519113"/>
            <a:chOff x="7000892" y="1857364"/>
            <a:chExt cx="1785982" cy="518463"/>
          </a:xfrm>
        </p:grpSpPr>
        <p:sp>
          <p:nvSpPr>
            <p:cNvPr id="65553" name="TextBox 15"/>
            <p:cNvSpPr txBox="1"/>
            <p:nvPr/>
          </p:nvSpPr>
          <p:spPr>
            <a:xfrm>
              <a:off x="7786724" y="1857364"/>
              <a:ext cx="1000150" cy="518463"/>
            </a:xfrm>
            <a:prstGeom prst="rect">
              <a:avLst/>
            </a:prstGeom>
            <a:noFill/>
            <a:ln w="9525">
              <a:noFill/>
            </a:ln>
          </p:spPr>
          <p:txBody>
            <a:bodyPr>
              <a:spAutoFit/>
            </a:bodyPr>
            <a:p>
              <a:pPr lvl="0" eaLnBrk="1" hangingPunct="1"/>
              <a:r>
                <a:rPr lang="zh-CN" altLang="en-US" sz="2800" dirty="0">
                  <a:solidFill>
                    <a:srgbClr val="FF0000"/>
                  </a:solidFill>
                  <a:latin typeface="华文隶书" panose="02010800040101010101" pitchFamily="2" charset="-122"/>
                  <a:ea typeface="黑体" panose="02010609060101010101" pitchFamily="49" charset="-122"/>
                </a:rPr>
                <a:t>做官</a:t>
              </a:r>
              <a:endParaRPr lang="zh-CN" altLang="en-US" sz="2800" dirty="0">
                <a:solidFill>
                  <a:srgbClr val="FF0000"/>
                </a:solidFill>
                <a:latin typeface="华文隶书" panose="02010800040101010101" pitchFamily="2" charset="-122"/>
                <a:ea typeface="黑体" panose="02010609060101010101" pitchFamily="49" charset="-122"/>
              </a:endParaRPr>
            </a:p>
          </p:txBody>
        </p:sp>
        <p:cxnSp>
          <p:nvCxnSpPr>
            <p:cNvPr id="23" name="直接箭头连接符 22"/>
            <p:cNvCxnSpPr>
              <a:stCxn id="65555" idx="3"/>
              <a:endCxn id="65553" idx="1"/>
            </p:cNvCxnSpPr>
            <p:nvPr/>
          </p:nvCxnSpPr>
          <p:spPr>
            <a:xfrm>
              <a:off x="7000892" y="2118974"/>
              <a:ext cx="785832" cy="158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sp>
        <p:nvSpPr>
          <p:cNvPr id="24" name="矩形 23"/>
          <p:cNvSpPr/>
          <p:nvPr/>
        </p:nvSpPr>
        <p:spPr>
          <a:xfrm>
            <a:off x="5715000" y="2857500"/>
            <a:ext cx="895350" cy="519113"/>
          </a:xfrm>
          <a:prstGeom prst="rect">
            <a:avLst/>
          </a:prstGeom>
          <a:noFill/>
          <a:ln w="9525">
            <a:noFill/>
          </a:ln>
        </p:spPr>
        <p:txBody>
          <a:bodyPr wrap="none">
            <a:spAutoFit/>
          </a:bodyPr>
          <a:p>
            <a:pPr lvl="0" eaLnBrk="1" hangingPunct="1"/>
            <a:r>
              <a:rPr lang="en-US" altLang="zh-CN" sz="2800">
                <a:solidFill>
                  <a:srgbClr val="FF0000"/>
                </a:solidFill>
                <a:latin typeface="华文隶书" panose="02010800040101010101" pitchFamily="2" charset="-122"/>
                <a:ea typeface="黑体" panose="02010609060101010101" pitchFamily="49" charset="-122"/>
              </a:rPr>
              <a:t>……</a:t>
            </a:r>
            <a:endParaRPr lang="en-US" altLang="zh-CN" sz="2800">
              <a:solidFill>
                <a:srgbClr val="FF0000"/>
              </a:solidFill>
              <a:latin typeface="华文隶书" panose="02010800040101010101" pitchFamily="2" charset="-122"/>
              <a:ea typeface="黑体" panose="02010609060101010101" pitchFamily="49" charset="-122"/>
            </a:endParaRPr>
          </a:p>
        </p:txBody>
      </p:sp>
      <p:sp>
        <p:nvSpPr>
          <p:cNvPr id="25" name="矩形 24"/>
          <p:cNvSpPr/>
          <p:nvPr/>
        </p:nvSpPr>
        <p:spPr>
          <a:xfrm>
            <a:off x="6072188" y="3571875"/>
            <a:ext cx="895350" cy="519113"/>
          </a:xfrm>
          <a:prstGeom prst="rect">
            <a:avLst/>
          </a:prstGeom>
          <a:noFill/>
          <a:ln w="9525">
            <a:noFill/>
          </a:ln>
        </p:spPr>
        <p:txBody>
          <a:bodyPr wrap="none">
            <a:spAutoFit/>
          </a:bodyPr>
          <a:p>
            <a:pPr lvl="0" eaLnBrk="1" hangingPunct="1"/>
            <a:r>
              <a:rPr lang="en-US" altLang="zh-CN" sz="2800">
                <a:solidFill>
                  <a:srgbClr val="FF0000"/>
                </a:solidFill>
                <a:latin typeface="华文隶书" panose="02010800040101010101" pitchFamily="2" charset="-122"/>
                <a:ea typeface="黑体" panose="02010609060101010101" pitchFamily="49" charset="-122"/>
              </a:rPr>
              <a:t>……</a:t>
            </a:r>
            <a:endParaRPr lang="en-US" altLang="zh-CN" sz="2800">
              <a:solidFill>
                <a:srgbClr val="FF0000"/>
              </a:solidFill>
              <a:latin typeface="华文隶书" panose="02010800040101010101" pitchFamily="2" charset="-122"/>
              <a:ea typeface="黑体" panose="02010609060101010101" pitchFamily="49" charset="-122"/>
            </a:endParaRPr>
          </a:p>
        </p:txBody>
      </p:sp>
      <p:grpSp>
        <p:nvGrpSpPr>
          <p:cNvPr id="9" name="组合 30"/>
          <p:cNvGrpSpPr/>
          <p:nvPr/>
        </p:nvGrpSpPr>
        <p:grpSpPr>
          <a:xfrm>
            <a:off x="7000875" y="3857625"/>
            <a:ext cx="2143125" cy="1214438"/>
            <a:chOff x="7215206" y="4214818"/>
            <a:chExt cx="2143108" cy="1214446"/>
          </a:xfrm>
        </p:grpSpPr>
        <p:sp>
          <p:nvSpPr>
            <p:cNvPr id="65551" name="Text Box 21"/>
            <p:cNvSpPr txBox="1"/>
            <p:nvPr/>
          </p:nvSpPr>
          <p:spPr>
            <a:xfrm>
              <a:off x="7586678" y="4500570"/>
              <a:ext cx="1771636" cy="641354"/>
            </a:xfrm>
            <a:prstGeom prst="rect">
              <a:avLst/>
            </a:prstGeom>
            <a:noFill/>
            <a:ln w="9525">
              <a:noFill/>
            </a:ln>
          </p:spPr>
          <p:txBody>
            <a:bodyPr>
              <a:spAutoFit/>
            </a:bodyPr>
            <a:p>
              <a:pPr lvl="0" eaLnBrk="1" hangingPunct="1"/>
              <a:r>
                <a:rPr lang="zh-CN" altLang="en-US" dirty="0">
                  <a:solidFill>
                    <a:srgbClr val="FF0000"/>
                  </a:solidFill>
                  <a:latin typeface="华文隶书" panose="02010800040101010101" pitchFamily="2" charset="-122"/>
                  <a:ea typeface="黑体" panose="02010609060101010101" pitchFamily="49" charset="-122"/>
                </a:rPr>
                <a:t>察举制</a:t>
              </a:r>
              <a:endParaRPr lang="zh-CN" altLang="en-US" dirty="0">
                <a:solidFill>
                  <a:srgbClr val="FF0000"/>
                </a:solidFill>
                <a:latin typeface="华文隶书" panose="02010800040101010101" pitchFamily="2" charset="-122"/>
                <a:ea typeface="黑体" panose="02010609060101010101" pitchFamily="49" charset="-122"/>
              </a:endParaRPr>
            </a:p>
          </p:txBody>
        </p:sp>
        <p:sp>
          <p:nvSpPr>
            <p:cNvPr id="30" name="右大括号 29"/>
            <p:cNvSpPr/>
            <p:nvPr/>
          </p:nvSpPr>
          <p:spPr>
            <a:xfrm>
              <a:off x="7215206" y="4214818"/>
              <a:ext cx="428622" cy="1214446"/>
            </a:xfrm>
            <a:prstGeom prst="rightBrace">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anchor="ctr"/>
            <a:p>
              <a:pPr lvl="0" algn="ctr" eaLnBrk="1" hangingPunct="1"/>
              <a:endParaRPr lang="zh-CN" altLang="en-US" dirty="0">
                <a:ea typeface="黑体" panose="02010609060101010101" pitchFamily="49" charset="-122"/>
              </a:endParaRPr>
            </a:p>
          </p:txBody>
        </p:sp>
      </p:grpSp>
      <p:sp>
        <p:nvSpPr>
          <p:cNvPr id="32" name="标题 31"/>
          <p:cNvSpPr>
            <a:spLocks noGrp="1"/>
          </p:cNvSpPr>
          <p:nvPr>
            <p:ph type="title"/>
          </p:nvPr>
        </p:nvSpPr>
        <p:spPr>
          <a:xfrm>
            <a:off x="457200" y="274638"/>
            <a:ext cx="4699000" cy="1143000"/>
          </a:xfrm>
        </p:spPr>
        <p:txBody>
          <a:bodyPr vert="horz" wrap="square" lIns="91440" tIns="45720" rIns="91440" bIns="45720" anchor="b"/>
          <a:p>
            <a:pPr lvl="0"/>
            <a:r>
              <a:rPr lang="zh-CN" altLang="en-US" sz="6800" dirty="0">
                <a:solidFill>
                  <a:srgbClr val="FF0000"/>
                </a:solidFill>
                <a:latin typeface="华文隶书" panose="02010800040101010101" pitchFamily="2" charset="-122"/>
                <a:ea typeface="黑体" panose="02010609060101010101" pitchFamily="49" charset="-122"/>
              </a:rPr>
              <a:t>教育＋选官</a:t>
            </a:r>
            <a:endParaRPr lang="zh-CN" altLang="en-US" sz="6800" dirty="0">
              <a:solidFill>
                <a:srgbClr val="FF0000"/>
              </a:solidFill>
              <a:latin typeface="华文隶书" panose="02010800040101010101" pitchFamily="2"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3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blinds(horizontal)">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linds(horizontal)">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blinds(horizontal)">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blinds(horizontal)">
                                      <p:cBhvr>
                                        <p:cTn id="42" dur="500"/>
                                        <p:tgtEl>
                                          <p:spTgt spid="3"/>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blinds(horizontal)">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blinds(horizontal)">
                                      <p:cBhvr>
                                        <p:cTn id="52" dur="500"/>
                                        <p:tgtEl>
                                          <p:spTgt spid="9"/>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linds(horizontal)">
                                      <p:cBhvr>
                                        <p:cTn id="57" dur="500"/>
                                        <p:tgtEl>
                                          <p:spTgt spid="20"/>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blinds(horizontal)">
                                      <p:cBhvr>
                                        <p:cTn id="6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4" grpId="0"/>
      <p:bldP spid="25" grpId="0"/>
      <p:bldP spid="32" grpId="0"/>
    </p:bld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70659" name="Rectangle 3"/>
          <p:cNvSpPr/>
          <p:nvPr/>
        </p:nvSpPr>
        <p:spPr>
          <a:xfrm>
            <a:off x="1905000" y="838200"/>
            <a:ext cx="2884488" cy="519113"/>
          </a:xfrm>
          <a:prstGeom prst="rect">
            <a:avLst/>
          </a:prstGeom>
          <a:noFill/>
          <a:ln w="9525">
            <a:noFill/>
          </a:ln>
        </p:spPr>
        <p:txBody>
          <a:bodyPr>
            <a:spAutoFit/>
          </a:bodyPr>
          <a:p>
            <a:pPr lvl="0" eaLnBrk="1" hangingPunct="1"/>
            <a:r>
              <a:rPr lang="zh-CN" altLang="en-US" sz="2800" b="1" dirty="0">
                <a:latin typeface="黑体" panose="02010609060101010101" pitchFamily="49" charset="-122"/>
                <a:ea typeface="黑体" panose="02010609060101010101" pitchFamily="49" charset="-122"/>
              </a:rPr>
              <a:t>维护封建统治</a:t>
            </a:r>
            <a:endParaRPr lang="zh-CN" altLang="en-US" sz="2800" b="1" dirty="0">
              <a:latin typeface="黑体" panose="02010609060101010101" pitchFamily="49" charset="-122"/>
              <a:ea typeface="黑体" panose="02010609060101010101" pitchFamily="49" charset="-122"/>
            </a:endParaRPr>
          </a:p>
        </p:txBody>
      </p:sp>
      <p:sp>
        <p:nvSpPr>
          <p:cNvPr id="66563" name="Rectangle 5"/>
          <p:cNvSpPr/>
          <p:nvPr/>
        </p:nvSpPr>
        <p:spPr>
          <a:xfrm>
            <a:off x="0" y="-228600"/>
            <a:ext cx="1944688" cy="519113"/>
          </a:xfrm>
          <a:prstGeom prst="rect">
            <a:avLst/>
          </a:prstGeom>
          <a:noFill/>
          <a:ln w="9525">
            <a:noFill/>
          </a:ln>
        </p:spPr>
        <p:txBody>
          <a:bodyPr>
            <a:spAutoFit/>
          </a:bodyPr>
          <a:p>
            <a:pPr lvl="0" eaLnBrk="1" hangingPunct="1"/>
            <a:endParaRPr lang="zh-CN" altLang="zh-CN" sz="2800" b="1" dirty="0">
              <a:solidFill>
                <a:srgbClr val="000099"/>
              </a:solidFill>
              <a:latin typeface="黑体" panose="02010609060101010101" pitchFamily="49" charset="-122"/>
              <a:ea typeface="黑体" panose="02010609060101010101" pitchFamily="49" charset="-122"/>
            </a:endParaRPr>
          </a:p>
        </p:txBody>
      </p:sp>
      <p:sp>
        <p:nvSpPr>
          <p:cNvPr id="66564" name="Rectangle 6"/>
          <p:cNvSpPr/>
          <p:nvPr/>
        </p:nvSpPr>
        <p:spPr>
          <a:xfrm>
            <a:off x="228600" y="823913"/>
            <a:ext cx="1862138" cy="519112"/>
          </a:xfrm>
          <a:prstGeom prst="rect">
            <a:avLst/>
          </a:prstGeom>
          <a:noFill/>
          <a:ln w="9525">
            <a:noFill/>
          </a:ln>
        </p:spPr>
        <p:txBody>
          <a:bodyPr>
            <a:spAutoFit/>
          </a:bodyPr>
          <a:p>
            <a:pPr lvl="0" eaLnBrk="1" hangingPunct="1"/>
            <a:r>
              <a:rPr lang="en-US" altLang="zh-CN" sz="2800" b="1">
                <a:solidFill>
                  <a:srgbClr val="FF0000"/>
                </a:solidFill>
                <a:latin typeface="黑体" panose="02010609060101010101" pitchFamily="49" charset="-122"/>
                <a:ea typeface="黑体" panose="02010609060101010101" pitchFamily="49" charset="-122"/>
              </a:rPr>
              <a:t>4</a:t>
            </a:r>
            <a:r>
              <a:rPr lang="zh-CN" altLang="en-US" sz="2800" b="1" dirty="0">
                <a:solidFill>
                  <a:srgbClr val="FF0000"/>
                </a:solidFill>
                <a:latin typeface="黑体" panose="02010609060101010101" pitchFamily="49" charset="-122"/>
                <a:ea typeface="黑体" panose="02010609060101010101" pitchFamily="49" charset="-122"/>
              </a:rPr>
              <a:t>、目的：</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66565" name="Rectangle 7"/>
          <p:cNvSpPr/>
          <p:nvPr/>
        </p:nvSpPr>
        <p:spPr>
          <a:xfrm>
            <a:off x="250825" y="1268413"/>
            <a:ext cx="1993900" cy="519112"/>
          </a:xfrm>
          <a:prstGeom prst="rect">
            <a:avLst/>
          </a:prstGeom>
          <a:noFill/>
          <a:ln w="9525">
            <a:noFill/>
          </a:ln>
        </p:spPr>
        <p:txBody>
          <a:bodyPr>
            <a:spAutoFit/>
          </a:bodyPr>
          <a:p>
            <a:pPr lvl="0" eaLnBrk="1" hangingPunct="1"/>
            <a:r>
              <a:rPr lang="en-US" altLang="zh-CN" sz="2800" b="1">
                <a:solidFill>
                  <a:srgbClr val="FF0000"/>
                </a:solidFill>
                <a:latin typeface="黑体" panose="02010609060101010101" pitchFamily="49" charset="-122"/>
                <a:ea typeface="黑体" panose="02010609060101010101" pitchFamily="49" charset="-122"/>
              </a:rPr>
              <a:t>5</a:t>
            </a:r>
            <a:r>
              <a:rPr lang="zh-CN" altLang="en-US" sz="2800" b="1" dirty="0">
                <a:solidFill>
                  <a:srgbClr val="FF0000"/>
                </a:solidFill>
                <a:latin typeface="黑体" panose="02010609060101010101" pitchFamily="49" charset="-122"/>
                <a:ea typeface="黑体" panose="02010609060101010101" pitchFamily="49" charset="-122"/>
              </a:rPr>
              <a:t>、评价：</a:t>
            </a:r>
            <a:endParaRPr lang="zh-CN" altLang="en-US" sz="2800" b="1" dirty="0">
              <a:solidFill>
                <a:srgbClr val="FF0000"/>
              </a:solidFill>
              <a:latin typeface="黑体" panose="02010609060101010101" pitchFamily="49" charset="-122"/>
              <a:ea typeface="黑体" panose="02010609060101010101" pitchFamily="49" charset="-122"/>
            </a:endParaRPr>
          </a:p>
        </p:txBody>
      </p:sp>
      <p:graphicFrame>
        <p:nvGraphicFramePr>
          <p:cNvPr id="66566" name="表格 66565"/>
          <p:cNvGraphicFramePr/>
          <p:nvPr/>
        </p:nvGraphicFramePr>
        <p:xfrm>
          <a:off x="285750" y="1914525"/>
          <a:ext cx="8593138" cy="4849813"/>
        </p:xfrm>
        <a:graphic>
          <a:graphicData uri="http://schemas.openxmlformats.org/drawingml/2006/table">
            <a:tbl>
              <a:tblPr/>
              <a:tblGrid>
                <a:gridCol w="2232025"/>
                <a:gridCol w="3482975"/>
                <a:gridCol w="2878138"/>
              </a:tblGrid>
              <a:tr h="457200">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Clr>
                          <a:srgbClr val="000000"/>
                        </a:buClr>
                        <a:buNone/>
                      </a:pPr>
                      <a:r>
                        <a:rPr lang="zh-CN" altLang="en-US" sz="2400" b="1" dirty="0">
                          <a:solidFill>
                            <a:srgbClr val="CC3300"/>
                          </a:solidFill>
                          <a:latin typeface="黑体" panose="02010609060101010101" pitchFamily="49" charset="-122"/>
                          <a:ea typeface="黑体" panose="02010609060101010101" pitchFamily="49" charset="-122"/>
                        </a:rPr>
                        <a:t>董仲舒的学说</a:t>
                      </a:r>
                      <a:endParaRPr lang="zh-CN" altLang="en-US" sz="2400" b="1" dirty="0">
                        <a:solidFill>
                          <a:srgbClr val="CC3300"/>
                        </a:solidFill>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Clr>
                          <a:srgbClr val="000000"/>
                        </a:buClr>
                        <a:buNone/>
                      </a:pPr>
                      <a:r>
                        <a:rPr lang="zh-CN" altLang="en-US" sz="2400" b="1" dirty="0">
                          <a:solidFill>
                            <a:srgbClr val="CC3300"/>
                          </a:solidFill>
                          <a:latin typeface="黑体" panose="02010609060101010101" pitchFamily="49" charset="-122"/>
                          <a:ea typeface="黑体" panose="02010609060101010101" pitchFamily="49" charset="-122"/>
                        </a:rPr>
                        <a:t>　　　积极</a:t>
                      </a:r>
                      <a:endParaRPr lang="zh-CN" altLang="en-US" sz="2400" b="1" dirty="0">
                        <a:solidFill>
                          <a:srgbClr val="CC3300"/>
                        </a:solidFill>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Clr>
                          <a:srgbClr val="000000"/>
                        </a:buClr>
                        <a:buNone/>
                      </a:pPr>
                      <a:r>
                        <a:rPr lang="zh-CN" altLang="en-US" sz="2400" b="1" dirty="0">
                          <a:solidFill>
                            <a:srgbClr val="CC3300"/>
                          </a:solidFill>
                          <a:latin typeface="黑体" panose="02010609060101010101" pitchFamily="49" charset="-122"/>
                          <a:ea typeface="黑体" panose="02010609060101010101" pitchFamily="49" charset="-122"/>
                        </a:rPr>
                        <a:t>　　消极</a:t>
                      </a:r>
                      <a:endParaRPr lang="zh-CN" altLang="en-US" sz="2400" b="1" dirty="0">
                        <a:solidFill>
                          <a:srgbClr val="CC3300"/>
                        </a:solidFill>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843088">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Clr>
                          <a:srgbClr val="000000"/>
                        </a:buClr>
                        <a:buNone/>
                      </a:pP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春秋大一统”“罢黜百家，独尊儒术”</a:t>
                      </a:r>
                      <a:endParaRPr lang="zh-CN" altLang="en-US" sz="2400" b="1" dirty="0">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eaLnBrk="1" hangingPunct="1">
                        <a:buClr>
                          <a:srgbClr val="000000"/>
                        </a:buClr>
                        <a:buNone/>
                      </a:pPr>
                      <a:endParaRPr lang="zh-CN" altLang="zh-CN" sz="1800"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eaLnBrk="1" hangingPunct="1">
                        <a:buClr>
                          <a:srgbClr val="000000"/>
                        </a:buClr>
                        <a:buNone/>
                      </a:pPr>
                      <a:endParaRPr lang="zh-CN" altLang="zh-CN" sz="1800"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071562">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Clr>
                          <a:srgbClr val="000000"/>
                        </a:buClr>
                        <a:buNone/>
                      </a:pP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君权神授” </a:t>
                      </a:r>
                      <a:endParaRPr lang="zh-CN" altLang="en-US" sz="2400" b="1" dirty="0">
                        <a:latin typeface="黑体" panose="02010609060101010101" pitchFamily="49" charset="-122"/>
                        <a:ea typeface="黑体" panose="02010609060101010101" pitchFamily="49" charset="-122"/>
                      </a:endParaRPr>
                    </a:p>
                    <a:p>
                      <a:pPr marL="0" lvl="0" indent="0" algn="ctr" eaLnBrk="1" hangingPunct="1">
                        <a:buClr>
                          <a:srgbClr val="000000"/>
                        </a:buClr>
                        <a:buNone/>
                      </a:pPr>
                      <a:r>
                        <a:rPr lang="zh-CN" altLang="en-US" sz="2400" b="1" dirty="0">
                          <a:latin typeface="黑体" panose="02010609060101010101" pitchFamily="49" charset="-122"/>
                          <a:ea typeface="黑体" panose="02010609060101010101" pitchFamily="49" charset="-122"/>
                        </a:rPr>
                        <a:t>“天人感应”</a:t>
                      </a:r>
                      <a:endParaRPr lang="zh-CN" altLang="en-US" sz="2400" dirty="0">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eaLnBrk="1" hangingPunct="1">
                        <a:buClr>
                          <a:srgbClr val="000000"/>
                        </a:buClr>
                        <a:buNone/>
                      </a:pPr>
                      <a:endParaRPr lang="zh-CN" altLang="zh-CN" sz="1800"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eaLnBrk="1" hangingPunct="1">
                        <a:buClr>
                          <a:srgbClr val="000000"/>
                        </a:buClr>
                        <a:buNone/>
                      </a:pPr>
                      <a:endParaRPr lang="zh-CN" altLang="zh-CN" sz="1800"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477963">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Clr>
                          <a:srgbClr val="000000"/>
                        </a:buClr>
                        <a:buNone/>
                      </a:pPr>
                      <a:r>
                        <a:rPr lang="zh-CN" altLang="en-US" sz="2400" b="1" dirty="0">
                          <a:latin typeface="黑体" panose="02010609060101010101" pitchFamily="49" charset="-122"/>
                          <a:ea typeface="黑体" panose="02010609060101010101" pitchFamily="49" charset="-122"/>
                        </a:rPr>
                        <a:t>制定道德标准“三纲五常”</a:t>
                      </a:r>
                      <a:endParaRPr lang="zh-CN" altLang="en-US" sz="2400" b="1" dirty="0">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eaLnBrk="1" hangingPunct="1">
                        <a:buClr>
                          <a:srgbClr val="000000"/>
                        </a:buClr>
                        <a:buNone/>
                      </a:pPr>
                      <a:endParaRPr lang="zh-CN" altLang="zh-CN" sz="1800"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eaLnBrk="1" hangingPunct="1">
                        <a:buClr>
                          <a:srgbClr val="000000"/>
                        </a:buClr>
                        <a:buNone/>
                      </a:pPr>
                      <a:endParaRPr lang="zh-CN" altLang="zh-CN" sz="1800"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70686" name="Rectangle 30"/>
          <p:cNvSpPr/>
          <p:nvPr/>
        </p:nvSpPr>
        <p:spPr>
          <a:xfrm>
            <a:off x="2500313" y="2357438"/>
            <a:ext cx="3500437" cy="822325"/>
          </a:xfrm>
          <a:prstGeom prst="rect">
            <a:avLst/>
          </a:prstGeom>
          <a:noFill/>
          <a:ln w="9525">
            <a:noFill/>
          </a:ln>
        </p:spPr>
        <p:txBody>
          <a:bodyPr>
            <a:spAutoFit/>
          </a:bodyPr>
          <a:p>
            <a:pPr lvl="0" eaLnBrk="1" hangingPunct="1"/>
            <a:r>
              <a:rPr lang="en-US" altLang="zh-CN" sz="2400" b="1">
                <a:latin typeface="黑体" panose="02010609060101010101" pitchFamily="49" charset="-122"/>
                <a:ea typeface="黑体" panose="02010609060101010101" pitchFamily="49" charset="-122"/>
              </a:rPr>
              <a:t>①</a:t>
            </a:r>
            <a:r>
              <a:rPr lang="zh-CN" altLang="en-US" sz="2400" b="1" dirty="0">
                <a:solidFill>
                  <a:srgbClr val="FF0000"/>
                </a:solidFill>
                <a:latin typeface="黑体" panose="02010609060101010101" pitchFamily="49" charset="-122"/>
                <a:ea typeface="黑体" panose="02010609060101010101" pitchFamily="49" charset="-122"/>
              </a:rPr>
              <a:t>加强</a:t>
            </a:r>
            <a:r>
              <a:rPr lang="zh-CN" altLang="en-US" sz="2400" b="1" dirty="0">
                <a:latin typeface="黑体" panose="02010609060101010101" pitchFamily="49" charset="-122"/>
                <a:ea typeface="黑体" panose="02010609060101010101" pitchFamily="49" charset="-122"/>
              </a:rPr>
              <a:t>了中央集权，</a:t>
            </a:r>
            <a:r>
              <a:rPr lang="zh-CN" altLang="en-US" sz="2400" b="1" dirty="0">
                <a:solidFill>
                  <a:srgbClr val="FF0000"/>
                </a:solidFill>
                <a:latin typeface="黑体" panose="02010609060101010101" pitchFamily="49" charset="-122"/>
                <a:ea typeface="黑体" panose="02010609060101010101" pitchFamily="49" charset="-122"/>
              </a:rPr>
              <a:t>巩固</a:t>
            </a:r>
            <a:r>
              <a:rPr lang="zh-CN" altLang="en-US" sz="2400" b="1" dirty="0">
                <a:latin typeface="黑体" panose="02010609060101010101" pitchFamily="49" charset="-122"/>
                <a:ea typeface="黑体" panose="02010609060101010101" pitchFamily="49" charset="-122"/>
              </a:rPr>
              <a:t>了大一统的国家</a:t>
            </a:r>
            <a:endParaRPr lang="zh-CN" altLang="en-US" sz="2400" b="1" dirty="0">
              <a:latin typeface="黑体" panose="02010609060101010101" pitchFamily="49" charset="-122"/>
              <a:ea typeface="黑体" panose="02010609060101010101" pitchFamily="49" charset="-122"/>
            </a:endParaRPr>
          </a:p>
        </p:txBody>
      </p:sp>
      <p:sp>
        <p:nvSpPr>
          <p:cNvPr id="70687" name="Rectangle 31"/>
          <p:cNvSpPr/>
          <p:nvPr/>
        </p:nvSpPr>
        <p:spPr>
          <a:xfrm>
            <a:off x="2500313" y="3071813"/>
            <a:ext cx="3500437" cy="1187450"/>
          </a:xfrm>
          <a:prstGeom prst="rect">
            <a:avLst/>
          </a:prstGeom>
          <a:noFill/>
          <a:ln w="9525">
            <a:noFill/>
          </a:ln>
        </p:spPr>
        <p:txBody>
          <a:bodyPr>
            <a:spAutoFit/>
          </a:bodyPr>
          <a:p>
            <a:pPr lvl="0" eaLnBrk="1" hangingPunct="1"/>
            <a:r>
              <a:rPr lang="en-US" altLang="zh-CN" sz="2400" b="1">
                <a:latin typeface="黑体" panose="02010609060101010101" pitchFamily="49" charset="-122"/>
                <a:ea typeface="黑体" panose="02010609060101010101" pitchFamily="49" charset="-122"/>
              </a:rPr>
              <a:t>②</a:t>
            </a:r>
            <a:r>
              <a:rPr lang="zh-CN" altLang="en-US" sz="2400" b="1" dirty="0">
                <a:solidFill>
                  <a:srgbClr val="000000"/>
                </a:solidFill>
                <a:latin typeface="黑体" panose="02010609060101010101" pitchFamily="49" charset="-122"/>
                <a:ea typeface="黑体" panose="02010609060101010101" pitchFamily="49" charset="-122"/>
              </a:rPr>
              <a:t>为儒学成为封建社会的</a:t>
            </a:r>
            <a:r>
              <a:rPr lang="zh-CN" altLang="en-US" sz="2400" b="1" dirty="0">
                <a:solidFill>
                  <a:srgbClr val="FF0000"/>
                </a:solidFill>
                <a:latin typeface="黑体" panose="02010609060101010101" pitchFamily="49" charset="-122"/>
                <a:ea typeface="黑体" panose="02010609060101010101" pitchFamily="49" charset="-122"/>
              </a:rPr>
              <a:t>正统思想</a:t>
            </a:r>
            <a:r>
              <a:rPr lang="zh-CN" altLang="en-US" sz="2400" b="1" dirty="0">
                <a:solidFill>
                  <a:srgbClr val="000000"/>
                </a:solidFill>
                <a:latin typeface="黑体" panose="02010609060101010101" pitchFamily="49" charset="-122"/>
                <a:ea typeface="黑体" panose="02010609060101010101" pitchFamily="49" charset="-122"/>
              </a:rPr>
              <a:t>起到了</a:t>
            </a:r>
            <a:r>
              <a:rPr lang="zh-CN" altLang="en-US" sz="2400" b="1" dirty="0">
                <a:solidFill>
                  <a:srgbClr val="FF0000"/>
                </a:solidFill>
                <a:latin typeface="黑体" panose="02010609060101010101" pitchFamily="49" charset="-122"/>
                <a:ea typeface="黑体" panose="02010609060101010101" pitchFamily="49" charset="-122"/>
              </a:rPr>
              <a:t>关键性作用</a:t>
            </a:r>
            <a:endParaRPr lang="zh-CN" altLang="en-US" sz="2400" b="1" dirty="0">
              <a:solidFill>
                <a:srgbClr val="FF0000"/>
              </a:solidFill>
              <a:latin typeface="黑体" panose="02010609060101010101" pitchFamily="49" charset="-122"/>
              <a:ea typeface="黑体" panose="02010609060101010101" pitchFamily="49" charset="-122"/>
            </a:endParaRPr>
          </a:p>
        </p:txBody>
      </p:sp>
      <p:sp>
        <p:nvSpPr>
          <p:cNvPr id="70689" name="Rectangle 33"/>
          <p:cNvSpPr/>
          <p:nvPr/>
        </p:nvSpPr>
        <p:spPr>
          <a:xfrm>
            <a:off x="6048375" y="2813050"/>
            <a:ext cx="2881313" cy="822325"/>
          </a:xfrm>
          <a:prstGeom prst="rect">
            <a:avLst/>
          </a:prstGeom>
          <a:noFill/>
          <a:ln w="9525">
            <a:noFill/>
          </a:ln>
        </p:spPr>
        <p:txBody>
          <a:bodyPr>
            <a:spAutoFit/>
          </a:bodyPr>
          <a:p>
            <a:pPr lvl="0" eaLnBrk="1" hangingPunct="1">
              <a:spcBef>
                <a:spcPct val="50000"/>
              </a:spcBef>
            </a:pPr>
            <a:r>
              <a:rPr lang="zh-CN" altLang="en-US" sz="2400" b="1" dirty="0">
                <a:solidFill>
                  <a:srgbClr val="FF0000"/>
                </a:solidFill>
                <a:latin typeface="黑体" panose="02010609060101010101" pitchFamily="49" charset="-122"/>
                <a:ea typeface="黑体" panose="02010609060101010101" pitchFamily="49" charset="-122"/>
              </a:rPr>
              <a:t>扼杀不同流派的思想专制</a:t>
            </a:r>
            <a:r>
              <a:rPr lang="zh-CN" altLang="en-US" sz="2400" b="1" dirty="0">
                <a:latin typeface="黑体" panose="02010609060101010101" pitchFamily="49" charset="-122"/>
                <a:ea typeface="黑体" panose="02010609060101010101" pitchFamily="49" charset="-122"/>
              </a:rPr>
              <a:t>作风不可取</a:t>
            </a:r>
            <a:endParaRPr lang="zh-CN" altLang="en-US" sz="2400" b="1" dirty="0">
              <a:latin typeface="黑体" panose="02010609060101010101" pitchFamily="49" charset="-122"/>
              <a:ea typeface="黑体" panose="02010609060101010101" pitchFamily="49" charset="-122"/>
            </a:endParaRPr>
          </a:p>
        </p:txBody>
      </p:sp>
      <p:sp>
        <p:nvSpPr>
          <p:cNvPr id="70690" name="Rectangle 34"/>
          <p:cNvSpPr/>
          <p:nvPr/>
        </p:nvSpPr>
        <p:spPr>
          <a:xfrm>
            <a:off x="6076950" y="4384675"/>
            <a:ext cx="2781300" cy="822325"/>
          </a:xfrm>
          <a:prstGeom prst="rect">
            <a:avLst/>
          </a:prstGeom>
          <a:noFill/>
          <a:ln w="9525">
            <a:noFill/>
          </a:ln>
        </p:spPr>
        <p:txBody>
          <a:bodyPr>
            <a:spAutoFit/>
          </a:bodyPr>
          <a:p>
            <a:pPr lvl="0" eaLnBrk="1" hangingPunct="1"/>
            <a:r>
              <a:rPr lang="zh-CN" altLang="en-US" sz="2400" b="1" dirty="0">
                <a:solidFill>
                  <a:srgbClr val="FF0000"/>
                </a:solidFill>
                <a:latin typeface="黑体" panose="02010609060101010101" pitchFamily="49" charset="-122"/>
                <a:ea typeface="黑体" panose="02010609060101010101" pitchFamily="49" charset="-122"/>
              </a:rPr>
              <a:t>带有神学迷信色彩，应批判</a:t>
            </a:r>
            <a:endParaRPr lang="zh-CN" altLang="en-US" sz="2400" b="1" dirty="0">
              <a:latin typeface="黑体" panose="02010609060101010101" pitchFamily="49" charset="-122"/>
              <a:ea typeface="黑体" panose="02010609060101010101" pitchFamily="49" charset="-122"/>
            </a:endParaRPr>
          </a:p>
        </p:txBody>
      </p:sp>
      <p:sp>
        <p:nvSpPr>
          <p:cNvPr id="70691" name="Rectangle 35"/>
          <p:cNvSpPr/>
          <p:nvPr/>
        </p:nvSpPr>
        <p:spPr>
          <a:xfrm>
            <a:off x="2571750" y="4500563"/>
            <a:ext cx="3416300" cy="457200"/>
          </a:xfrm>
          <a:prstGeom prst="rect">
            <a:avLst/>
          </a:prstGeom>
          <a:noFill/>
          <a:ln w="9525">
            <a:noFill/>
          </a:ln>
        </p:spPr>
        <p:txBody>
          <a:bodyPr>
            <a:spAutoFit/>
          </a:bodyPr>
          <a:p>
            <a:pPr lvl="0" eaLnBrk="1" hangingPunct="1"/>
            <a:r>
              <a:rPr lang="zh-CN" altLang="en-US" sz="2400" b="1" dirty="0">
                <a:solidFill>
                  <a:srgbClr val="FF0000"/>
                </a:solidFill>
                <a:latin typeface="黑体" panose="02010609060101010101" pitchFamily="49" charset="-122"/>
                <a:ea typeface="黑体" panose="02010609060101010101" pitchFamily="49" charset="-122"/>
              </a:rPr>
              <a:t>加强</a:t>
            </a:r>
            <a:r>
              <a:rPr lang="zh-CN" altLang="en-US" sz="2400" b="1" dirty="0">
                <a:latin typeface="黑体" panose="02010609060101010101" pitchFamily="49" charset="-122"/>
                <a:ea typeface="黑体" panose="02010609060101010101" pitchFamily="49" charset="-122"/>
              </a:rPr>
              <a:t>君权，</a:t>
            </a:r>
            <a:r>
              <a:rPr lang="zh-CN" altLang="en-US" sz="2400" b="1" dirty="0">
                <a:solidFill>
                  <a:srgbClr val="FF0000"/>
                </a:solidFill>
                <a:latin typeface="黑体" panose="02010609060101010101" pitchFamily="49" charset="-122"/>
                <a:ea typeface="黑体" panose="02010609060101010101" pitchFamily="49" charset="-122"/>
              </a:rPr>
              <a:t>巩固</a:t>
            </a:r>
            <a:r>
              <a:rPr lang="zh-CN" altLang="en-US" sz="2400" b="1" dirty="0">
                <a:latin typeface="黑体" panose="02010609060101010101" pitchFamily="49" charset="-122"/>
                <a:ea typeface="黑体" panose="02010609060101010101" pitchFamily="49" charset="-122"/>
              </a:rPr>
              <a:t>统一</a:t>
            </a:r>
            <a:endParaRPr lang="zh-CN" altLang="en-US" sz="2400" b="1" dirty="0">
              <a:latin typeface="黑体" panose="02010609060101010101" pitchFamily="49" charset="-122"/>
              <a:ea typeface="黑体" panose="02010609060101010101" pitchFamily="49" charset="-122"/>
            </a:endParaRPr>
          </a:p>
        </p:txBody>
      </p:sp>
      <p:sp>
        <p:nvSpPr>
          <p:cNvPr id="70692" name="Rectangle 36"/>
          <p:cNvSpPr/>
          <p:nvPr/>
        </p:nvSpPr>
        <p:spPr>
          <a:xfrm>
            <a:off x="2571750" y="5286375"/>
            <a:ext cx="3214688" cy="1187450"/>
          </a:xfrm>
          <a:prstGeom prst="rect">
            <a:avLst/>
          </a:prstGeom>
          <a:noFill/>
          <a:ln w="9525">
            <a:noFill/>
          </a:ln>
        </p:spPr>
        <p:txBody>
          <a:bodyPr>
            <a:spAutoFit/>
          </a:bodyPr>
          <a:p>
            <a:pPr lvl="0" eaLnBrk="1" hangingPunct="1"/>
            <a:r>
              <a:rPr lang="zh-CN" altLang="en-US" sz="2400" b="1" dirty="0">
                <a:latin typeface="黑体" panose="02010609060101010101" pitchFamily="49" charset="-122"/>
                <a:ea typeface="黑体" panose="02010609060101010101" pitchFamily="49" charset="-122"/>
              </a:rPr>
              <a:t>有利于</a:t>
            </a:r>
            <a:r>
              <a:rPr lang="zh-CN" altLang="en-US" sz="2400" b="1" dirty="0">
                <a:solidFill>
                  <a:srgbClr val="FF0000"/>
                </a:solidFill>
                <a:latin typeface="黑体" panose="02010609060101010101" pitchFamily="49" charset="-122"/>
                <a:ea typeface="黑体" panose="02010609060101010101" pitchFamily="49" charset="-122"/>
              </a:rPr>
              <a:t>稳定社会秩序</a:t>
            </a:r>
            <a:endParaRPr lang="zh-CN" altLang="en-US" sz="2400" b="1" dirty="0">
              <a:solidFill>
                <a:srgbClr val="FF0000"/>
              </a:solidFill>
              <a:latin typeface="黑体" panose="02010609060101010101" pitchFamily="49" charset="-122"/>
              <a:ea typeface="黑体" panose="02010609060101010101" pitchFamily="49" charset="-122"/>
            </a:endParaRPr>
          </a:p>
          <a:p>
            <a:pPr lvl="0" eaLnBrk="1" hangingPunct="1"/>
            <a:r>
              <a:rPr lang="zh-CN" altLang="en-US" sz="2400" b="1" dirty="0">
                <a:solidFill>
                  <a:srgbClr val="FF0000"/>
                </a:solidFill>
                <a:latin typeface="黑体" panose="02010609060101010101" pitchFamily="49" charset="-122"/>
                <a:ea typeface="黑体" panose="02010609060101010101" pitchFamily="49" charset="-122"/>
              </a:rPr>
              <a:t>发扬</a:t>
            </a:r>
            <a:r>
              <a:rPr lang="zh-CN" altLang="en-US" sz="2400" b="1" dirty="0">
                <a:latin typeface="黑体" panose="02010609060101010101" pitchFamily="49" charset="-122"/>
                <a:ea typeface="黑体" panose="02010609060101010101" pitchFamily="49" charset="-122"/>
              </a:rPr>
              <a:t>了中华民族</a:t>
            </a:r>
            <a:r>
              <a:rPr lang="zh-CN" altLang="en-US" sz="2400" b="1" dirty="0">
                <a:solidFill>
                  <a:srgbClr val="FF0000"/>
                </a:solidFill>
                <a:latin typeface="黑体" panose="02010609060101010101" pitchFamily="49" charset="-122"/>
                <a:ea typeface="黑体" panose="02010609060101010101" pitchFamily="49" charset="-122"/>
              </a:rPr>
              <a:t>传统美德</a:t>
            </a:r>
            <a:endParaRPr lang="zh-CN" altLang="en-US" sz="2400" b="1" dirty="0">
              <a:solidFill>
                <a:srgbClr val="FF0000"/>
              </a:solidFill>
              <a:latin typeface="黑体" panose="02010609060101010101" pitchFamily="49" charset="-122"/>
              <a:ea typeface="黑体" panose="02010609060101010101" pitchFamily="49" charset="-122"/>
            </a:endParaRPr>
          </a:p>
        </p:txBody>
      </p:sp>
      <p:sp>
        <p:nvSpPr>
          <p:cNvPr id="70693" name="Rectangle 37"/>
          <p:cNvSpPr/>
          <p:nvPr/>
        </p:nvSpPr>
        <p:spPr>
          <a:xfrm>
            <a:off x="6000750" y="5229225"/>
            <a:ext cx="2928938" cy="1552575"/>
          </a:xfrm>
          <a:prstGeom prst="rect">
            <a:avLst/>
          </a:prstGeom>
          <a:noFill/>
          <a:ln w="9525">
            <a:noFill/>
          </a:ln>
        </p:spPr>
        <p:txBody>
          <a:bodyPr>
            <a:spAutoFit/>
          </a:bodyPr>
          <a:p>
            <a:pPr lvl="0" eaLnBrk="1" hangingPunct="1"/>
            <a:r>
              <a:rPr lang="zh-CN" altLang="en-US" sz="2400" b="1" dirty="0">
                <a:latin typeface="黑体" panose="02010609060101010101" pitchFamily="49" charset="-122"/>
                <a:ea typeface="黑体" panose="02010609060101010101" pitchFamily="49" charset="-122"/>
              </a:rPr>
              <a:t>但是宣扬纲常伦理是</a:t>
            </a:r>
            <a:r>
              <a:rPr lang="zh-CN" altLang="en-US" sz="2400" b="1" dirty="0">
                <a:solidFill>
                  <a:srgbClr val="FF0000"/>
                </a:solidFill>
                <a:latin typeface="黑体" panose="02010609060101010101" pitchFamily="49" charset="-122"/>
                <a:ea typeface="黑体" panose="02010609060101010101" pitchFamily="49" charset="-122"/>
              </a:rPr>
              <a:t>为了维护封建专制和等级制度</a:t>
            </a:r>
            <a:r>
              <a:rPr lang="zh-CN" altLang="en-US" sz="2400" b="1" dirty="0">
                <a:latin typeface="黑体" panose="02010609060101010101" pitchFamily="49" charset="-122"/>
                <a:ea typeface="黑体" panose="02010609060101010101" pitchFamily="49" charset="-122"/>
              </a:rPr>
              <a:t>，应批判</a:t>
            </a:r>
            <a:endParaRPr lang="zh-CN" altLang="en-US" sz="2400" b="1" dirty="0">
              <a:latin typeface="黑体" panose="02010609060101010101" pitchFamily="49" charset="-122"/>
              <a:ea typeface="黑体" panose="02010609060101010101" pitchFamily="49" charset="-122"/>
            </a:endParaRPr>
          </a:p>
        </p:txBody>
      </p:sp>
      <p:sp>
        <p:nvSpPr>
          <p:cNvPr id="66595" name="TextBox 13"/>
          <p:cNvSpPr txBox="1"/>
          <p:nvPr/>
        </p:nvSpPr>
        <p:spPr>
          <a:xfrm>
            <a:off x="179388" y="333375"/>
            <a:ext cx="7072312" cy="579438"/>
          </a:xfrm>
          <a:prstGeom prst="rect">
            <a:avLst/>
          </a:prstGeom>
          <a:noFill/>
          <a:ln w="9525">
            <a:noFill/>
          </a:ln>
        </p:spPr>
        <p:txBody>
          <a:bodyPr>
            <a:spAutoFit/>
          </a:bodyPr>
          <a:p>
            <a:pPr lvl="0" eaLnBrk="1" hangingPunct="1"/>
            <a:r>
              <a:rPr lang="zh-CN" altLang="en-US" sz="3200" b="1" dirty="0">
                <a:latin typeface="微软雅黑" panose="020B0503020204020204" pitchFamily="34" charset="-122"/>
                <a:ea typeface="微软雅黑" panose="020B0503020204020204" pitchFamily="34" charset="-122"/>
              </a:rPr>
              <a:t>二、汉代儒学成为正统思想</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0659"/>
                                        </p:tgtEl>
                                        <p:attrNameLst>
                                          <p:attrName>style.visibility</p:attrName>
                                        </p:attrNameLst>
                                      </p:cBhvr>
                                      <p:to>
                                        <p:strVal val="visible"/>
                                      </p:to>
                                    </p:set>
                                    <p:anim calcmode="lin" valueType="num">
                                      <p:cBhvr additive="base">
                                        <p:cTn id="7" dur="500" fill="hold"/>
                                        <p:tgtEl>
                                          <p:spTgt spid="70659"/>
                                        </p:tgtEl>
                                        <p:attrNameLst>
                                          <p:attrName>ppt_x</p:attrName>
                                        </p:attrNameLst>
                                      </p:cBhvr>
                                      <p:tavLst>
                                        <p:tav tm="0">
                                          <p:val>
                                            <p:strVal val="#ppt_x"/>
                                          </p:val>
                                        </p:tav>
                                        <p:tav tm="100000">
                                          <p:val>
                                            <p:strVal val="#ppt_x"/>
                                          </p:val>
                                        </p:tav>
                                      </p:tavLst>
                                    </p:anim>
                                    <p:anim calcmode="lin" valueType="num">
                                      <p:cBhvr additive="base">
                                        <p:cTn id="8" dur="500" fill="hold"/>
                                        <p:tgtEl>
                                          <p:spTgt spid="7065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6566"/>
                                        </p:tgtEl>
                                        <p:attrNameLst>
                                          <p:attrName>style.visibility</p:attrName>
                                        </p:attrNameLst>
                                      </p:cBhvr>
                                      <p:to>
                                        <p:strVal val="visible"/>
                                      </p:to>
                                    </p:set>
                                    <p:anim calcmode="lin" valueType="num">
                                      <p:cBhvr additive="base">
                                        <p:cTn id="13" dur="500" fill="hold"/>
                                        <p:tgtEl>
                                          <p:spTgt spid="66566"/>
                                        </p:tgtEl>
                                        <p:attrNameLst>
                                          <p:attrName>ppt_x</p:attrName>
                                        </p:attrNameLst>
                                      </p:cBhvr>
                                      <p:tavLst>
                                        <p:tav tm="0">
                                          <p:val>
                                            <p:strVal val="#ppt_x"/>
                                          </p:val>
                                        </p:tav>
                                        <p:tav tm="100000">
                                          <p:val>
                                            <p:strVal val="#ppt_x"/>
                                          </p:val>
                                        </p:tav>
                                      </p:tavLst>
                                    </p:anim>
                                    <p:anim calcmode="lin" valueType="num">
                                      <p:cBhvr additive="base">
                                        <p:cTn id="14" dur="500" fill="hold"/>
                                        <p:tgtEl>
                                          <p:spTgt spid="6656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0686"/>
                                        </p:tgtEl>
                                        <p:attrNameLst>
                                          <p:attrName>style.visibility</p:attrName>
                                        </p:attrNameLst>
                                      </p:cBhvr>
                                      <p:to>
                                        <p:strVal val="visible"/>
                                      </p:to>
                                    </p:set>
                                    <p:anim calcmode="lin" valueType="num">
                                      <p:cBhvr additive="base">
                                        <p:cTn id="19" dur="500" fill="hold"/>
                                        <p:tgtEl>
                                          <p:spTgt spid="70686"/>
                                        </p:tgtEl>
                                        <p:attrNameLst>
                                          <p:attrName>ppt_x</p:attrName>
                                        </p:attrNameLst>
                                      </p:cBhvr>
                                      <p:tavLst>
                                        <p:tav tm="0">
                                          <p:val>
                                            <p:strVal val="#ppt_x"/>
                                          </p:val>
                                        </p:tav>
                                        <p:tav tm="100000">
                                          <p:val>
                                            <p:strVal val="#ppt_x"/>
                                          </p:val>
                                        </p:tav>
                                      </p:tavLst>
                                    </p:anim>
                                    <p:anim calcmode="lin" valueType="num">
                                      <p:cBhvr additive="base">
                                        <p:cTn id="20" dur="500" fill="hold"/>
                                        <p:tgtEl>
                                          <p:spTgt spid="7068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0687"/>
                                        </p:tgtEl>
                                        <p:attrNameLst>
                                          <p:attrName>style.visibility</p:attrName>
                                        </p:attrNameLst>
                                      </p:cBhvr>
                                      <p:to>
                                        <p:strVal val="visible"/>
                                      </p:to>
                                    </p:set>
                                    <p:anim calcmode="lin" valueType="num">
                                      <p:cBhvr additive="base">
                                        <p:cTn id="25" dur="500" fill="hold"/>
                                        <p:tgtEl>
                                          <p:spTgt spid="70687"/>
                                        </p:tgtEl>
                                        <p:attrNameLst>
                                          <p:attrName>ppt_x</p:attrName>
                                        </p:attrNameLst>
                                      </p:cBhvr>
                                      <p:tavLst>
                                        <p:tav tm="0">
                                          <p:val>
                                            <p:strVal val="#ppt_x"/>
                                          </p:val>
                                        </p:tav>
                                        <p:tav tm="100000">
                                          <p:val>
                                            <p:strVal val="#ppt_x"/>
                                          </p:val>
                                        </p:tav>
                                      </p:tavLst>
                                    </p:anim>
                                    <p:anim calcmode="lin" valueType="num">
                                      <p:cBhvr additive="base">
                                        <p:cTn id="26" dur="500" fill="hold"/>
                                        <p:tgtEl>
                                          <p:spTgt spid="7068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0689"/>
                                        </p:tgtEl>
                                        <p:attrNameLst>
                                          <p:attrName>style.visibility</p:attrName>
                                        </p:attrNameLst>
                                      </p:cBhvr>
                                      <p:to>
                                        <p:strVal val="visible"/>
                                      </p:to>
                                    </p:set>
                                    <p:anim calcmode="lin" valueType="num">
                                      <p:cBhvr additive="base">
                                        <p:cTn id="31" dur="500" fill="hold"/>
                                        <p:tgtEl>
                                          <p:spTgt spid="70689"/>
                                        </p:tgtEl>
                                        <p:attrNameLst>
                                          <p:attrName>ppt_x</p:attrName>
                                        </p:attrNameLst>
                                      </p:cBhvr>
                                      <p:tavLst>
                                        <p:tav tm="0">
                                          <p:val>
                                            <p:strVal val="#ppt_x"/>
                                          </p:val>
                                        </p:tav>
                                        <p:tav tm="100000">
                                          <p:val>
                                            <p:strVal val="#ppt_x"/>
                                          </p:val>
                                        </p:tav>
                                      </p:tavLst>
                                    </p:anim>
                                    <p:anim calcmode="lin" valueType="num">
                                      <p:cBhvr additive="base">
                                        <p:cTn id="32" dur="500" fill="hold"/>
                                        <p:tgtEl>
                                          <p:spTgt spid="7068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0691"/>
                                        </p:tgtEl>
                                        <p:attrNameLst>
                                          <p:attrName>style.visibility</p:attrName>
                                        </p:attrNameLst>
                                      </p:cBhvr>
                                      <p:to>
                                        <p:strVal val="visible"/>
                                      </p:to>
                                    </p:set>
                                    <p:anim calcmode="lin" valueType="num">
                                      <p:cBhvr additive="base">
                                        <p:cTn id="37" dur="500" fill="hold"/>
                                        <p:tgtEl>
                                          <p:spTgt spid="70691"/>
                                        </p:tgtEl>
                                        <p:attrNameLst>
                                          <p:attrName>ppt_x</p:attrName>
                                        </p:attrNameLst>
                                      </p:cBhvr>
                                      <p:tavLst>
                                        <p:tav tm="0">
                                          <p:val>
                                            <p:strVal val="#ppt_x"/>
                                          </p:val>
                                        </p:tav>
                                        <p:tav tm="100000">
                                          <p:val>
                                            <p:strVal val="#ppt_x"/>
                                          </p:val>
                                        </p:tav>
                                      </p:tavLst>
                                    </p:anim>
                                    <p:anim calcmode="lin" valueType="num">
                                      <p:cBhvr additive="base">
                                        <p:cTn id="38" dur="500" fill="hold"/>
                                        <p:tgtEl>
                                          <p:spTgt spid="7069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70690"/>
                                        </p:tgtEl>
                                        <p:attrNameLst>
                                          <p:attrName>style.visibility</p:attrName>
                                        </p:attrNameLst>
                                      </p:cBhvr>
                                      <p:to>
                                        <p:strVal val="visible"/>
                                      </p:to>
                                    </p:set>
                                    <p:anim calcmode="lin" valueType="num">
                                      <p:cBhvr additive="base">
                                        <p:cTn id="43" dur="500" fill="hold"/>
                                        <p:tgtEl>
                                          <p:spTgt spid="70690"/>
                                        </p:tgtEl>
                                        <p:attrNameLst>
                                          <p:attrName>ppt_x</p:attrName>
                                        </p:attrNameLst>
                                      </p:cBhvr>
                                      <p:tavLst>
                                        <p:tav tm="0">
                                          <p:val>
                                            <p:strVal val="#ppt_x"/>
                                          </p:val>
                                        </p:tav>
                                        <p:tav tm="100000">
                                          <p:val>
                                            <p:strVal val="#ppt_x"/>
                                          </p:val>
                                        </p:tav>
                                      </p:tavLst>
                                    </p:anim>
                                    <p:anim calcmode="lin" valueType="num">
                                      <p:cBhvr additive="base">
                                        <p:cTn id="44" dur="500" fill="hold"/>
                                        <p:tgtEl>
                                          <p:spTgt spid="70690"/>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70692"/>
                                        </p:tgtEl>
                                        <p:attrNameLst>
                                          <p:attrName>style.visibility</p:attrName>
                                        </p:attrNameLst>
                                      </p:cBhvr>
                                      <p:to>
                                        <p:strVal val="visible"/>
                                      </p:to>
                                    </p:set>
                                    <p:anim calcmode="lin" valueType="num">
                                      <p:cBhvr additive="base">
                                        <p:cTn id="49" dur="500" fill="hold"/>
                                        <p:tgtEl>
                                          <p:spTgt spid="70692"/>
                                        </p:tgtEl>
                                        <p:attrNameLst>
                                          <p:attrName>ppt_x</p:attrName>
                                        </p:attrNameLst>
                                      </p:cBhvr>
                                      <p:tavLst>
                                        <p:tav tm="0">
                                          <p:val>
                                            <p:strVal val="#ppt_x"/>
                                          </p:val>
                                        </p:tav>
                                        <p:tav tm="100000">
                                          <p:val>
                                            <p:strVal val="#ppt_x"/>
                                          </p:val>
                                        </p:tav>
                                      </p:tavLst>
                                    </p:anim>
                                    <p:anim calcmode="lin" valueType="num">
                                      <p:cBhvr additive="base">
                                        <p:cTn id="50" dur="500" fill="hold"/>
                                        <p:tgtEl>
                                          <p:spTgt spid="7069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70693"/>
                                        </p:tgtEl>
                                        <p:attrNameLst>
                                          <p:attrName>style.visibility</p:attrName>
                                        </p:attrNameLst>
                                      </p:cBhvr>
                                      <p:to>
                                        <p:strVal val="visible"/>
                                      </p:to>
                                    </p:set>
                                    <p:anim calcmode="lin" valueType="num">
                                      <p:cBhvr additive="base">
                                        <p:cTn id="55" dur="500" fill="hold"/>
                                        <p:tgtEl>
                                          <p:spTgt spid="70693"/>
                                        </p:tgtEl>
                                        <p:attrNameLst>
                                          <p:attrName>ppt_x</p:attrName>
                                        </p:attrNameLst>
                                      </p:cBhvr>
                                      <p:tavLst>
                                        <p:tav tm="0">
                                          <p:val>
                                            <p:strVal val="#ppt_x"/>
                                          </p:val>
                                        </p:tav>
                                        <p:tav tm="100000">
                                          <p:val>
                                            <p:strVal val="#ppt_x"/>
                                          </p:val>
                                        </p:tav>
                                      </p:tavLst>
                                    </p:anim>
                                    <p:anim calcmode="lin" valueType="num">
                                      <p:cBhvr additive="base">
                                        <p:cTn id="56" dur="500" fill="hold"/>
                                        <p:tgtEl>
                                          <p:spTgt spid="706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p:bldP spid="70686" grpId="0"/>
      <p:bldP spid="70687" grpId="0"/>
      <p:bldP spid="70689" grpId="0"/>
      <p:bldP spid="70690" grpId="0"/>
      <p:bldP spid="70691" grpId="0"/>
      <p:bldP spid="70692" grpId="0"/>
      <p:bldP spid="7069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23" name="文本占位符 133122"/>
          <p:cNvSpPr>
            <a:spLocks noGrp="1" noRot="1"/>
          </p:cNvSpPr>
          <p:nvPr>
            <p:ph type="body" idx="1"/>
          </p:nvPr>
        </p:nvSpPr>
        <p:spPr>
          <a:xfrm>
            <a:off x="0" y="0"/>
            <a:ext cx="9144000" cy="6858000"/>
          </a:xfrm>
        </p:spPr>
        <p:txBody>
          <a:bodyPr/>
          <a:p>
            <a:pPr lvl="0"/>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2014·</a:t>
            </a:r>
            <a:r>
              <a:rPr lang="zh-CN" altLang="en-US" sz="2800" b="1" dirty="0">
                <a:solidFill>
                  <a:srgbClr val="0000FF"/>
                </a:solidFill>
                <a:latin typeface="黑体" panose="02010609060101010101" pitchFamily="49" charset="-122"/>
                <a:ea typeface="黑体" panose="02010609060101010101" pitchFamily="49" charset="-122"/>
              </a:rPr>
              <a:t>海南单科</a:t>
            </a:r>
            <a:r>
              <a:rPr lang="en-US" altLang="zh-CN" sz="2800" b="1">
                <a:solidFill>
                  <a:srgbClr val="0000FF"/>
                </a:solidFill>
                <a:latin typeface="黑体" panose="02010609060101010101" pitchFamily="49" charset="-122"/>
                <a:ea typeface="黑体" panose="02010609060101010101" pitchFamily="49" charset="-122"/>
              </a:rPr>
              <a:t>·2</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礼之所去，刑之所取，失礼则入刑，相为表里者也”。东汉时的这一说法反映出当时</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．礼制观念淡化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．儒法两家结合加深</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．崇尚法家思想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．儒学独尊地位动摇</a:t>
            </a:r>
            <a:endParaRPr lang="zh-CN" altLang="en-US" sz="2800" b="1" dirty="0">
              <a:latin typeface="黑体" panose="02010609060101010101" pitchFamily="49" charset="-122"/>
              <a:ea typeface="黑体" panose="02010609060101010101" pitchFamily="49" charset="-122"/>
            </a:endParaRPr>
          </a:p>
          <a:p>
            <a:pPr lvl="0"/>
            <a:r>
              <a:rPr lang="en-US" altLang="zh-CN" sz="2800" b="1">
                <a:solidFill>
                  <a:srgbClr val="0000FF"/>
                </a:solidFill>
                <a:latin typeface="黑体" panose="02010609060101010101" pitchFamily="49" charset="-122"/>
                <a:ea typeface="黑体" panose="02010609060101010101" pitchFamily="49" charset="-122"/>
              </a:rPr>
              <a:t>2.</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2009·</a:t>
            </a:r>
            <a:r>
              <a:rPr lang="zh-CN" altLang="en-US" sz="2800" b="1" dirty="0">
                <a:solidFill>
                  <a:srgbClr val="0000FF"/>
                </a:solidFill>
                <a:latin typeface="黑体" panose="02010609060101010101" pitchFamily="49" charset="-122"/>
                <a:ea typeface="黑体" panose="02010609060101010101" pitchFamily="49" charset="-122"/>
              </a:rPr>
              <a:t>海南单科</a:t>
            </a:r>
            <a:r>
              <a:rPr lang="en-US" altLang="zh-CN" sz="2800" b="1">
                <a:solidFill>
                  <a:srgbClr val="0000FF"/>
                </a:solidFill>
                <a:latin typeface="黑体" panose="02010609060101010101" pitchFamily="49" charset="-122"/>
                <a:ea typeface="黑体" panose="02010609060101010101" pitchFamily="49" charset="-122"/>
              </a:rPr>
              <a:t>·3</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董仲舒融合先秦以来各家思想形成新儒学，其思想基础源于对一部儒家经典的新阐释，该经典是</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春秋</a:t>
            </a:r>
            <a:r>
              <a:rPr lang="en-US" altLang="zh-CN" sz="2800" b="1">
                <a:latin typeface="黑体" panose="02010609060101010101" pitchFamily="49" charset="-122"/>
                <a:ea typeface="黑体" panose="02010609060101010101" pitchFamily="49" charset="-122"/>
              </a:rPr>
              <a:t>》 B</a:t>
            </a: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论语</a:t>
            </a:r>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孟子</a:t>
            </a:r>
            <a:r>
              <a:rPr lang="en-US" altLang="zh-CN" sz="2800" b="1">
                <a:latin typeface="黑体" panose="02010609060101010101" pitchFamily="49" charset="-122"/>
                <a:ea typeface="黑体" panose="02010609060101010101" pitchFamily="49" charset="-122"/>
              </a:rPr>
              <a:t>》  D</a:t>
            </a: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易经</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solidFill>
                  <a:srgbClr val="0000FF"/>
                </a:solidFill>
                <a:latin typeface="黑体" panose="02010609060101010101" pitchFamily="49" charset="-122"/>
                <a:ea typeface="黑体" panose="02010609060101010101" pitchFamily="49" charset="-122"/>
              </a:rPr>
              <a:t>3.</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2014·</a:t>
            </a:r>
            <a:r>
              <a:rPr lang="zh-CN" altLang="en-US" sz="2800" b="1" dirty="0">
                <a:solidFill>
                  <a:srgbClr val="0000FF"/>
                </a:solidFill>
                <a:latin typeface="黑体" panose="02010609060101010101" pitchFamily="49" charset="-122"/>
                <a:ea typeface="黑体" panose="02010609060101010101" pitchFamily="49" charset="-122"/>
              </a:rPr>
              <a:t>新课标全国</a:t>
            </a:r>
            <a:r>
              <a:rPr lang="en-US" altLang="zh-CN" sz="2800" b="1">
                <a:solidFill>
                  <a:srgbClr val="0000FF"/>
                </a:solidFill>
                <a:latin typeface="黑体" panose="02010609060101010101" pitchFamily="49" charset="-122"/>
                <a:ea typeface="黑体" panose="02010609060101010101" pitchFamily="49" charset="-122"/>
              </a:rPr>
              <a:t>Ⅱ</a:t>
            </a:r>
            <a:r>
              <a:rPr lang="zh-CN" altLang="en-US" sz="2800" b="1" dirty="0">
                <a:solidFill>
                  <a:srgbClr val="0000FF"/>
                </a:solidFill>
                <a:latin typeface="黑体" panose="02010609060101010101" pitchFamily="49" charset="-122"/>
                <a:ea typeface="黑体" panose="02010609060101010101" pitchFamily="49" charset="-122"/>
              </a:rPr>
              <a:t>卷文综</a:t>
            </a:r>
            <a:r>
              <a:rPr lang="en-US" altLang="zh-CN" sz="2800" b="1">
                <a:solidFill>
                  <a:srgbClr val="0000FF"/>
                </a:solidFill>
                <a:latin typeface="黑体" panose="02010609060101010101" pitchFamily="49" charset="-122"/>
                <a:ea typeface="黑体" panose="02010609060101010101" pitchFamily="49" charset="-122"/>
              </a:rPr>
              <a:t>·25</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秦朝法律规定，私拿养子财物以偷盗罪论处，私拿亲子财物无罪；西晋时规定，私拿养子财物同样无罪。这一变化表明，西晋时</a:t>
            </a:r>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．养子亲子权利相同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．血缘亲情逐渐淡化</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  C</a:t>
            </a:r>
            <a:r>
              <a:rPr lang="zh-CN" altLang="en-US" sz="2800" b="1" dirty="0">
                <a:latin typeface="黑体" panose="02010609060101010101" pitchFamily="49" charset="-122"/>
                <a:ea typeface="黑体" panose="02010609060101010101" pitchFamily="49" charset="-122"/>
              </a:rPr>
              <a:t>．宗族利益受到保护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．儒家伦理得到强化</a:t>
            </a:r>
            <a:endParaRPr lang="en-US" altLang="zh-CN" sz="2800" b="1">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6300788" y="620713"/>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B</a:t>
            </a:r>
            <a:endParaRPr lang="en-US" altLang="zh-CN" sz="6600" b="1">
              <a:solidFill>
                <a:srgbClr val="FF0000"/>
              </a:solidFill>
              <a:effectLst>
                <a:outerShdw blurRad="38100" dist="38100" dir="2700000">
                  <a:srgbClr val="C0C0C0"/>
                </a:outerShdw>
              </a:effectLst>
            </a:endParaRPr>
          </a:p>
        </p:txBody>
      </p:sp>
      <p:sp>
        <p:nvSpPr>
          <p:cNvPr id="2" name="Rectangle 6"/>
          <p:cNvSpPr>
            <a:spLocks noChangeArrowheads="1"/>
          </p:cNvSpPr>
          <p:nvPr/>
        </p:nvSpPr>
        <p:spPr bwMode="auto">
          <a:xfrm>
            <a:off x="6516688" y="3051175"/>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A</a:t>
            </a:r>
            <a:endParaRPr lang="en-US" altLang="zh-CN" sz="6600" b="1">
              <a:solidFill>
                <a:srgbClr val="FF0000"/>
              </a:solidFill>
              <a:effectLst>
                <a:outerShdw blurRad="38100" dist="38100" dir="2700000">
                  <a:srgbClr val="C0C0C0"/>
                </a:outerShdw>
              </a:effectLst>
            </a:endParaRPr>
          </a:p>
        </p:txBody>
      </p:sp>
      <p:sp>
        <p:nvSpPr>
          <p:cNvPr id="3" name="Rectangle 6"/>
          <p:cNvSpPr>
            <a:spLocks noChangeArrowheads="1"/>
          </p:cNvSpPr>
          <p:nvPr/>
        </p:nvSpPr>
        <p:spPr bwMode="auto">
          <a:xfrm>
            <a:off x="4427538" y="5516563"/>
            <a:ext cx="788988" cy="1098550"/>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D</a:t>
            </a:r>
            <a:endParaRPr kumimoji="0" lang="zh-CN" altLang="en-US"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000000"/>
                                          </p:val>
                                        </p:tav>
                                        <p:tav tm="100000">
                                          <p:val>
                                            <p:strVal val="#ppt_w"/>
                                          </p:val>
                                        </p:tav>
                                      </p:tavLst>
                                    </p:anim>
                                    <p:anim calcmode="lin" valueType="num">
                                      <p:cBhvr>
                                        <p:cTn id="16" dur="500" fill="hold"/>
                                        <p:tgtEl>
                                          <p:spTgt spid="2"/>
                                        </p:tgtEl>
                                        <p:attrNameLst>
                                          <p:attrName>ppt_h</p:attrName>
                                        </p:attrNameLst>
                                      </p:cBhvr>
                                      <p:tavLst>
                                        <p:tav tm="0">
                                          <p:val>
                                            <p:fltVal val="0.000000"/>
                                          </p:val>
                                        </p:tav>
                                        <p:tav tm="100000">
                                          <p:val>
                                            <p:strVal val="#ppt_h"/>
                                          </p:val>
                                        </p:tav>
                                      </p:tavLst>
                                    </p:anim>
                                    <p:anim calcmode="lin" valueType="num">
                                      <p:cBhvr>
                                        <p:cTn id="17" dur="500" fill="hold"/>
                                        <p:tgtEl>
                                          <p:spTgt spid="2"/>
                                        </p:tgtEl>
                                        <p:attrNameLst>
                                          <p:attrName>style.rotation</p:attrName>
                                        </p:attrNameLst>
                                      </p:cBhvr>
                                      <p:tavLst>
                                        <p:tav tm="0">
                                          <p:val>
                                            <p:fltVal val="360.000000"/>
                                          </p:val>
                                        </p:tav>
                                        <p:tav tm="100000">
                                          <p:val>
                                            <p:fltVal val="0.000000"/>
                                          </p:val>
                                        </p:tav>
                                      </p:tavLst>
                                    </p:anim>
                                    <p:animEffect transition="in" filter="fade">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fltVal val="0.000000"/>
                                          </p:val>
                                        </p:tav>
                                        <p:tav tm="100000">
                                          <p:val>
                                            <p:strVal val="#ppt_w"/>
                                          </p:val>
                                        </p:tav>
                                      </p:tavLst>
                                    </p:anim>
                                    <p:anim calcmode="lin" valueType="num">
                                      <p:cBhvr>
                                        <p:cTn id="24" dur="500" fill="hold"/>
                                        <p:tgtEl>
                                          <p:spTgt spid="3"/>
                                        </p:tgtEl>
                                        <p:attrNameLst>
                                          <p:attrName>ppt_h</p:attrName>
                                        </p:attrNameLst>
                                      </p:cBhvr>
                                      <p:tavLst>
                                        <p:tav tm="0">
                                          <p:val>
                                            <p:fltVal val="0.000000"/>
                                          </p:val>
                                        </p:tav>
                                        <p:tav tm="100000">
                                          <p:val>
                                            <p:strVal val="#ppt_h"/>
                                          </p:val>
                                        </p:tav>
                                      </p:tavLst>
                                    </p:anim>
                                    <p:anim calcmode="lin" valueType="num">
                                      <p:cBhvr>
                                        <p:cTn id="25" dur="500" fill="hold"/>
                                        <p:tgtEl>
                                          <p:spTgt spid="3"/>
                                        </p:tgtEl>
                                        <p:attrNameLst>
                                          <p:attrName>style.rotation</p:attrName>
                                        </p:attrNameLst>
                                      </p:cBhvr>
                                      <p:tavLst>
                                        <p:tav tm="0">
                                          <p:val>
                                            <p:fltVal val="360.000000"/>
                                          </p:val>
                                        </p:tav>
                                        <p:tav tm="100000">
                                          <p:val>
                                            <p:fltVal val="0.000000"/>
                                          </p:val>
                                        </p:tav>
                                      </p:tavLst>
                                    </p:anim>
                                    <p:animEffect transition="in" filter="fade">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4147" name="文本占位符 134146"/>
          <p:cNvSpPr>
            <a:spLocks noGrp="1" noRot="1"/>
          </p:cNvSpPr>
          <p:nvPr>
            <p:ph type="body" idx="1"/>
          </p:nvPr>
        </p:nvSpPr>
        <p:spPr>
          <a:xfrm>
            <a:off x="0" y="0"/>
            <a:ext cx="9144000" cy="6858000"/>
          </a:xfrm>
        </p:spPr>
        <p:txBody>
          <a:bodyPr/>
          <a:p>
            <a:pPr lvl="0">
              <a:lnSpc>
                <a:spcPct val="90000"/>
              </a:lnSpc>
              <a:buNone/>
            </a:pPr>
            <a:r>
              <a:rPr lang="en-US" altLang="zh-CN" sz="2800" b="1">
                <a:solidFill>
                  <a:srgbClr val="0000FF"/>
                </a:solidFill>
                <a:latin typeface="黑体" panose="02010609060101010101" pitchFamily="49" charset="-122"/>
                <a:ea typeface="黑体" panose="02010609060101010101" pitchFamily="49" charset="-122"/>
              </a:rPr>
              <a:t>4. </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2014·</a:t>
            </a:r>
            <a:r>
              <a:rPr lang="zh-CN" altLang="en-US" sz="2800" b="1" dirty="0">
                <a:solidFill>
                  <a:srgbClr val="0000FF"/>
                </a:solidFill>
                <a:latin typeface="黑体" panose="02010609060101010101" pitchFamily="49" charset="-122"/>
                <a:ea typeface="黑体" panose="02010609060101010101" pitchFamily="49" charset="-122"/>
              </a:rPr>
              <a:t>新课标全国</a:t>
            </a:r>
            <a:r>
              <a:rPr lang="en-US" altLang="zh-CN" sz="2800" b="1">
                <a:solidFill>
                  <a:srgbClr val="0000FF"/>
                </a:solidFill>
                <a:latin typeface="黑体" panose="02010609060101010101" pitchFamily="49" charset="-122"/>
                <a:ea typeface="黑体" panose="02010609060101010101" pitchFamily="49" charset="-122"/>
              </a:rPr>
              <a:t>Ⅰ</a:t>
            </a:r>
            <a:r>
              <a:rPr lang="zh-CN" altLang="en-US" sz="2800" b="1" dirty="0">
                <a:solidFill>
                  <a:srgbClr val="0000FF"/>
                </a:solidFill>
                <a:latin typeface="黑体" panose="02010609060101010101" pitchFamily="49" charset="-122"/>
                <a:ea typeface="黑体" panose="02010609060101010101" pitchFamily="49" charset="-122"/>
              </a:rPr>
              <a:t>卷文综</a:t>
            </a:r>
            <a:r>
              <a:rPr lang="en-US" altLang="zh-CN" sz="2800" b="1">
                <a:solidFill>
                  <a:srgbClr val="0000FF"/>
                </a:solidFill>
                <a:latin typeface="黑体" panose="02010609060101010101" pitchFamily="49" charset="-122"/>
                <a:ea typeface="黑体" panose="02010609060101010101" pitchFamily="49" charset="-122"/>
              </a:rPr>
              <a:t>·24</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中国古代，“天”被尊为最高神。秦汉以后，以“天子”自居的皇帝举行祭天大典，表明自己“承天”而“子民”，官员、百姓则祭拜自己的祖先。这反映了秦汉以后</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lnSpc>
                <a:spcPct val="90000"/>
              </a:lnSpc>
            </a:pPr>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．君主专制缘于宗教权威</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．政治统治借助于人伦秩序</a:t>
            </a:r>
            <a:endParaRPr lang="zh-CN" altLang="en-US" sz="2800" b="1" dirty="0">
              <a:latin typeface="黑体" panose="02010609060101010101" pitchFamily="49" charset="-122"/>
              <a:ea typeface="黑体" panose="02010609060101010101" pitchFamily="49" charset="-122"/>
            </a:endParaRPr>
          </a:p>
          <a:p>
            <a:pPr lvl="0">
              <a:lnSpc>
                <a:spcPct val="90000"/>
              </a:lnSpc>
            </a:pPr>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．皇权至上促成祖先崇拜</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．祭天活动强化了宗法制度</a:t>
            </a:r>
            <a:endParaRPr lang="zh-CN" altLang="en-US" sz="2800" b="1" dirty="0">
              <a:latin typeface="黑体" panose="02010609060101010101" pitchFamily="49" charset="-122"/>
              <a:ea typeface="黑体" panose="02010609060101010101" pitchFamily="49" charset="-122"/>
            </a:endParaRPr>
          </a:p>
          <a:p>
            <a:pPr lvl="0">
              <a:lnSpc>
                <a:spcPct val="90000"/>
              </a:lnSpc>
              <a:buNone/>
            </a:pPr>
            <a:r>
              <a:rPr lang="en-US" altLang="zh-CN" sz="2800" b="1">
                <a:solidFill>
                  <a:srgbClr val="0000FF"/>
                </a:solidFill>
                <a:latin typeface="黑体" panose="02010609060101010101" pitchFamily="49" charset="-122"/>
                <a:ea typeface="黑体" panose="02010609060101010101" pitchFamily="49" charset="-122"/>
              </a:rPr>
              <a:t>5.</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2011·</a:t>
            </a:r>
            <a:r>
              <a:rPr lang="zh-CN" altLang="en-US" sz="2800" b="1" dirty="0">
                <a:solidFill>
                  <a:srgbClr val="0000FF"/>
                </a:solidFill>
                <a:latin typeface="黑体" panose="02010609060101010101" pitchFamily="49" charset="-122"/>
                <a:ea typeface="黑体" panose="02010609060101010101" pitchFamily="49" charset="-122"/>
              </a:rPr>
              <a:t>新课标全国卷文综</a:t>
            </a:r>
            <a:r>
              <a:rPr lang="en-US" altLang="zh-CN" sz="2800" b="1">
                <a:solidFill>
                  <a:srgbClr val="0000FF"/>
                </a:solidFill>
                <a:latin typeface="黑体" panose="02010609060101010101" pitchFamily="49" charset="-122"/>
                <a:ea typeface="黑体" panose="02010609060101010101" pitchFamily="49" charset="-122"/>
              </a:rPr>
              <a:t>·24</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董仲舒认为孔子撰</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春秋</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的目的是尊天子、抑诸侯、崇周制而“大一统”，以此为汉武帝加强中央集权服务，从而将周代历史与汉代政治联系起来。西周时代对于秦汉统一的重要历史影响在于</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lnSpc>
                <a:spcPct val="90000"/>
              </a:lnSpc>
            </a:pPr>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．构建了中央有效控制地方的制度     </a:t>
            </a:r>
            <a:endParaRPr lang="zh-CN" altLang="en-US" sz="2800" b="1" dirty="0">
              <a:latin typeface="黑体" panose="02010609060101010101" pitchFamily="49" charset="-122"/>
              <a:ea typeface="黑体" panose="02010609060101010101" pitchFamily="49" charset="-122"/>
            </a:endParaRPr>
          </a:p>
          <a:p>
            <a:pPr lvl="0">
              <a:lnSpc>
                <a:spcPct val="90000"/>
              </a:lnSpc>
            </a:pP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．确立了君主大权独揽的集权意识</a:t>
            </a:r>
            <a:endParaRPr lang="zh-CN" altLang="en-US" sz="2800" b="1" dirty="0">
              <a:latin typeface="黑体" panose="02010609060101010101" pitchFamily="49" charset="-122"/>
              <a:ea typeface="黑体" panose="02010609060101010101" pitchFamily="49" charset="-122"/>
            </a:endParaRPr>
          </a:p>
          <a:p>
            <a:pPr lvl="0">
              <a:lnSpc>
                <a:spcPct val="90000"/>
              </a:lnSpc>
            </a:pPr>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．形成了天下一家的文化心理认同     </a:t>
            </a:r>
            <a:endParaRPr lang="zh-CN" altLang="en-US" sz="2800" b="1" dirty="0">
              <a:latin typeface="黑体" panose="02010609060101010101" pitchFamily="49" charset="-122"/>
              <a:ea typeface="黑体" panose="02010609060101010101" pitchFamily="49" charset="-122"/>
            </a:endParaRPr>
          </a:p>
          <a:p>
            <a:pPr lvl="0">
              <a:lnSpc>
                <a:spcPct val="90000"/>
              </a:lnSpc>
            </a:pP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．实现了国家对土地与人口的控制</a:t>
            </a:r>
            <a:endParaRPr lang="en-US" altLang="zh-CN" sz="2800" b="1">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7383463" y="962025"/>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B</a:t>
            </a:r>
            <a:endParaRPr lang="en-US" altLang="zh-CN" sz="6600" b="1">
              <a:solidFill>
                <a:srgbClr val="FF0000"/>
              </a:solidFill>
              <a:effectLst>
                <a:outerShdw blurRad="38100" dist="38100" dir="2700000">
                  <a:srgbClr val="C0C0C0"/>
                </a:outerShdw>
              </a:effectLst>
            </a:endParaRPr>
          </a:p>
        </p:txBody>
      </p:sp>
      <p:sp>
        <p:nvSpPr>
          <p:cNvPr id="2" name="Rectangle 6"/>
          <p:cNvSpPr>
            <a:spLocks noChangeArrowheads="1"/>
          </p:cNvSpPr>
          <p:nvPr/>
        </p:nvSpPr>
        <p:spPr bwMode="auto">
          <a:xfrm>
            <a:off x="7380288" y="4275138"/>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C</a:t>
            </a:r>
            <a:endParaRPr lang="en-US" altLang="zh-CN" sz="6600" b="1">
              <a:solidFill>
                <a:srgbClr val="FF0000"/>
              </a:solidFill>
              <a:effectLst>
                <a:outerShdw blurRad="38100" dist="38100" dir="2700000">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000000"/>
                                          </p:val>
                                        </p:tav>
                                        <p:tav tm="100000">
                                          <p:val>
                                            <p:strVal val="#ppt_w"/>
                                          </p:val>
                                        </p:tav>
                                      </p:tavLst>
                                    </p:anim>
                                    <p:anim calcmode="lin" valueType="num">
                                      <p:cBhvr>
                                        <p:cTn id="16" dur="500" fill="hold"/>
                                        <p:tgtEl>
                                          <p:spTgt spid="2"/>
                                        </p:tgtEl>
                                        <p:attrNameLst>
                                          <p:attrName>ppt_h</p:attrName>
                                        </p:attrNameLst>
                                      </p:cBhvr>
                                      <p:tavLst>
                                        <p:tav tm="0">
                                          <p:val>
                                            <p:fltVal val="0.000000"/>
                                          </p:val>
                                        </p:tav>
                                        <p:tav tm="100000">
                                          <p:val>
                                            <p:strVal val="#ppt_h"/>
                                          </p:val>
                                        </p:tav>
                                      </p:tavLst>
                                    </p:anim>
                                    <p:anim calcmode="lin" valueType="num">
                                      <p:cBhvr>
                                        <p:cTn id="17" dur="500" fill="hold"/>
                                        <p:tgtEl>
                                          <p:spTgt spid="2"/>
                                        </p:tgtEl>
                                        <p:attrNameLst>
                                          <p:attrName>style.rotation</p:attrName>
                                        </p:attrNameLst>
                                      </p:cBhvr>
                                      <p:tavLst>
                                        <p:tav tm="0">
                                          <p:val>
                                            <p:fltVal val="360.000000"/>
                                          </p:val>
                                        </p:tav>
                                        <p:tav tm="100000">
                                          <p:val>
                                            <p:fltVal val="0.000000"/>
                                          </p:val>
                                        </p:tav>
                                      </p:tavLst>
                                    </p:anim>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5170" name="文本占位符 135169"/>
          <p:cNvSpPr>
            <a:spLocks noGrp="1" noRot="1"/>
          </p:cNvSpPr>
          <p:nvPr>
            <p:ph type="body" idx="1"/>
          </p:nvPr>
        </p:nvSpPr>
        <p:spPr>
          <a:xfrm>
            <a:off x="0" y="0"/>
            <a:ext cx="9144000" cy="6858000"/>
          </a:xfrm>
        </p:spPr>
        <p:txBody>
          <a:bodyPr/>
          <a:p>
            <a:pPr lvl="0"/>
            <a:r>
              <a:rPr lang="en-US" altLang="zh-CN" sz="2800" b="1">
                <a:solidFill>
                  <a:srgbClr val="0000FF"/>
                </a:solidFill>
                <a:latin typeface="黑体" panose="02010609060101010101" pitchFamily="49" charset="-122"/>
                <a:ea typeface="黑体" panose="02010609060101010101" pitchFamily="49" charset="-122"/>
              </a:rPr>
              <a:t>6. </a:t>
            </a:r>
            <a:r>
              <a:rPr lang="zh-CN" altLang="zh-CN"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2014·</a:t>
            </a:r>
            <a:r>
              <a:rPr lang="zh-CN" altLang="en-US" sz="2800" b="1" dirty="0">
                <a:latin typeface="黑体" panose="02010609060101010101" pitchFamily="49" charset="-122"/>
                <a:ea typeface="黑体" panose="02010609060101010101" pitchFamily="49" charset="-122"/>
              </a:rPr>
              <a:t>江苏单科</a:t>
            </a:r>
            <a:r>
              <a:rPr lang="en-US" altLang="zh-CN" sz="2800" b="1">
                <a:latin typeface="黑体" panose="02010609060101010101" pitchFamily="49" charset="-122"/>
                <a:ea typeface="黑体" panose="02010609060101010101" pitchFamily="49" charset="-122"/>
              </a:rPr>
              <a:t>·1</a:t>
            </a:r>
            <a:r>
              <a:rPr lang="zh-CN" altLang="en-US" sz="2800" b="1" dirty="0">
                <a:latin typeface="黑体" panose="02010609060101010101" pitchFamily="49" charset="-122"/>
                <a:ea typeface="黑体" panose="02010609060101010101" pitchFamily="49" charset="-122"/>
              </a:rPr>
              <a:t>）在对天、君、民关系的认识上，原始儒学以孟子为例，主张民贵君轻，董仲舒主张“屈民以伸君，屈君以伸天”。材料表明，董仲舒</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．继承了原始儒学的全部宗旨         </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．背离了原始儒学的民本思想</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．背离了原始儒学的仁爱思想         </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．摒弃了原始儒学的德治主张</a:t>
            </a:r>
            <a:endParaRPr lang="zh-CN" altLang="en-US" sz="2800" b="1" dirty="0">
              <a:latin typeface="黑体" panose="02010609060101010101" pitchFamily="49" charset="-122"/>
              <a:ea typeface="黑体" panose="02010609060101010101" pitchFamily="49" charset="-122"/>
            </a:endParaRPr>
          </a:p>
          <a:p>
            <a:pPr lvl="0"/>
            <a:r>
              <a:rPr lang="en-US" altLang="zh-CN" sz="2800" b="1">
                <a:solidFill>
                  <a:srgbClr val="0000FF"/>
                </a:solidFill>
                <a:latin typeface="黑体" panose="02010609060101010101" pitchFamily="49" charset="-122"/>
                <a:ea typeface="黑体" panose="02010609060101010101" pitchFamily="49" charset="-122"/>
              </a:rPr>
              <a:t>7. </a:t>
            </a:r>
            <a:r>
              <a:rPr lang="zh-CN" altLang="zh-CN"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2013·</a:t>
            </a:r>
            <a:r>
              <a:rPr lang="zh-CN" altLang="en-US" sz="2800" b="1" dirty="0">
                <a:latin typeface="黑体" panose="02010609060101010101" pitchFamily="49" charset="-122"/>
                <a:ea typeface="黑体" panose="02010609060101010101" pitchFamily="49" charset="-122"/>
              </a:rPr>
              <a:t>北京文综</a:t>
            </a:r>
            <a:r>
              <a:rPr lang="en-US" altLang="zh-CN" sz="2800" b="1">
                <a:latin typeface="黑体" panose="02010609060101010101" pitchFamily="49" charset="-122"/>
                <a:ea typeface="黑体" panose="02010609060101010101" pitchFamily="49" charset="-122"/>
              </a:rPr>
              <a:t>·15</a:t>
            </a:r>
            <a:r>
              <a:rPr lang="zh-CN" altLang="en-US" sz="2800" b="1" dirty="0">
                <a:latin typeface="黑体" panose="02010609060101010101" pitchFamily="49" charset="-122"/>
                <a:ea typeface="黑体" panose="02010609060101010101" pitchFamily="49" charset="-122"/>
              </a:rPr>
              <a:t>）秦汉以来儒家思想不断发展。下列属于吸收外来文化因素、阐释儒家思想的著作是</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)①《</a:t>
            </a:r>
            <a:r>
              <a:rPr lang="zh-CN" altLang="en-US" sz="2800" b="1" dirty="0">
                <a:latin typeface="黑体" panose="02010609060101010101" pitchFamily="49" charset="-122"/>
                <a:ea typeface="黑体" panose="02010609060101010101" pitchFamily="49" charset="-122"/>
              </a:rPr>
              <a:t>春秋繁露</a:t>
            </a:r>
            <a:r>
              <a:rPr lang="en-US" altLang="zh-CN" sz="2800" b="1">
                <a:latin typeface="黑体" panose="02010609060101010101" pitchFamily="49" charset="-122"/>
                <a:ea typeface="黑体" panose="02010609060101010101" pitchFamily="49" charset="-122"/>
              </a:rPr>
              <a:t>》  ②《</a:t>
            </a:r>
            <a:r>
              <a:rPr lang="zh-CN" altLang="en-US" sz="2800" b="1" dirty="0">
                <a:latin typeface="黑体" panose="02010609060101010101" pitchFamily="49" charset="-122"/>
                <a:ea typeface="黑体" panose="02010609060101010101" pitchFamily="49" charset="-122"/>
              </a:rPr>
              <a:t>四书章句集注</a:t>
            </a:r>
            <a:r>
              <a:rPr lang="en-US" altLang="zh-CN" sz="2800" b="1">
                <a:latin typeface="黑体" panose="02010609060101010101" pitchFamily="49" charset="-122"/>
                <a:ea typeface="黑体" panose="02010609060101010101" pitchFamily="49" charset="-122"/>
              </a:rPr>
              <a:t>》  ③《</a:t>
            </a:r>
            <a:r>
              <a:rPr lang="zh-CN" altLang="en-US" sz="2800" b="1" dirty="0">
                <a:latin typeface="黑体" panose="02010609060101010101" pitchFamily="49" charset="-122"/>
                <a:ea typeface="黑体" panose="02010609060101010101" pitchFamily="49" charset="-122"/>
              </a:rPr>
              <a:t>儒林外史</a:t>
            </a:r>
            <a:r>
              <a:rPr lang="en-US" altLang="zh-CN" sz="2800" b="1">
                <a:latin typeface="黑体" panose="02010609060101010101" pitchFamily="49" charset="-122"/>
                <a:ea typeface="黑体" panose="02010609060101010101" pitchFamily="49" charset="-122"/>
              </a:rPr>
              <a:t>》  ④《</a:t>
            </a:r>
            <a:r>
              <a:rPr lang="zh-CN" altLang="en-US" sz="2800" b="1" dirty="0">
                <a:latin typeface="黑体" panose="02010609060101010101" pitchFamily="49" charset="-122"/>
                <a:ea typeface="黑体" panose="02010609060101010101" pitchFamily="49" charset="-122"/>
              </a:rPr>
              <a:t>孔子改制考</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．①②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．②④         </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．①③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．③④</a:t>
            </a:r>
            <a:endParaRPr lang="en-US" altLang="zh-CN" sz="2800" b="1">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7383463" y="962025"/>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B</a:t>
            </a:r>
            <a:endParaRPr lang="en-US" altLang="zh-CN" sz="6600" b="1">
              <a:solidFill>
                <a:srgbClr val="FF0000"/>
              </a:solidFill>
              <a:effectLst>
                <a:outerShdw blurRad="38100" dist="38100" dir="2700000">
                  <a:srgbClr val="C0C0C0"/>
                </a:outerShdw>
              </a:effectLst>
            </a:endParaRPr>
          </a:p>
        </p:txBody>
      </p:sp>
      <p:sp>
        <p:nvSpPr>
          <p:cNvPr id="2" name="Rectangle 6"/>
          <p:cNvSpPr>
            <a:spLocks noChangeArrowheads="1"/>
          </p:cNvSpPr>
          <p:nvPr/>
        </p:nvSpPr>
        <p:spPr bwMode="auto">
          <a:xfrm>
            <a:off x="7380288" y="4275138"/>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B</a:t>
            </a:r>
            <a:endParaRPr lang="en-US" altLang="zh-CN" sz="6600" b="1">
              <a:solidFill>
                <a:srgbClr val="FF0000"/>
              </a:solidFill>
              <a:effectLst>
                <a:outerShdw blurRad="38100" dist="38100" dir="2700000">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000000"/>
                                          </p:val>
                                        </p:tav>
                                        <p:tav tm="100000">
                                          <p:val>
                                            <p:strVal val="#ppt_w"/>
                                          </p:val>
                                        </p:tav>
                                      </p:tavLst>
                                    </p:anim>
                                    <p:anim calcmode="lin" valueType="num">
                                      <p:cBhvr>
                                        <p:cTn id="16" dur="500" fill="hold"/>
                                        <p:tgtEl>
                                          <p:spTgt spid="2"/>
                                        </p:tgtEl>
                                        <p:attrNameLst>
                                          <p:attrName>ppt_h</p:attrName>
                                        </p:attrNameLst>
                                      </p:cBhvr>
                                      <p:tavLst>
                                        <p:tav tm="0">
                                          <p:val>
                                            <p:fltVal val="0.000000"/>
                                          </p:val>
                                        </p:tav>
                                        <p:tav tm="100000">
                                          <p:val>
                                            <p:strVal val="#ppt_h"/>
                                          </p:val>
                                        </p:tav>
                                      </p:tavLst>
                                    </p:anim>
                                    <p:anim calcmode="lin" valueType="num">
                                      <p:cBhvr>
                                        <p:cTn id="17" dur="500" fill="hold"/>
                                        <p:tgtEl>
                                          <p:spTgt spid="2"/>
                                        </p:tgtEl>
                                        <p:attrNameLst>
                                          <p:attrName>style.rotation</p:attrName>
                                        </p:attrNameLst>
                                      </p:cBhvr>
                                      <p:tavLst>
                                        <p:tav tm="0">
                                          <p:val>
                                            <p:fltVal val="360.000000"/>
                                          </p:val>
                                        </p:tav>
                                        <p:tav tm="100000">
                                          <p:val>
                                            <p:fltVal val="0.000000"/>
                                          </p:val>
                                        </p:tav>
                                      </p:tavLst>
                                    </p:anim>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6194" name="文本占位符 136193"/>
          <p:cNvSpPr>
            <a:spLocks noGrp="1" noRot="1"/>
          </p:cNvSpPr>
          <p:nvPr>
            <p:ph type="body" idx="1"/>
          </p:nvPr>
        </p:nvSpPr>
        <p:spPr>
          <a:xfrm>
            <a:off x="0" y="0"/>
            <a:ext cx="9144000" cy="6858000"/>
          </a:xfrm>
        </p:spPr>
        <p:txBody>
          <a:bodyPr/>
          <a:p>
            <a:pPr lvl="0"/>
            <a:r>
              <a:rPr lang="en-US" altLang="zh-CN" sz="2800" b="1">
                <a:solidFill>
                  <a:srgbClr val="0000FF"/>
                </a:solidFill>
                <a:latin typeface="黑体" panose="02010609060101010101" pitchFamily="49" charset="-122"/>
                <a:ea typeface="黑体" panose="02010609060101010101" pitchFamily="49" charset="-122"/>
              </a:rPr>
              <a:t>8. </a:t>
            </a:r>
            <a:r>
              <a:rPr lang="zh-CN" altLang="zh-CN"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2013·</a:t>
            </a:r>
            <a:r>
              <a:rPr lang="zh-CN" altLang="en-US" sz="2800" b="1" dirty="0">
                <a:latin typeface="黑体" panose="02010609060101010101" pitchFamily="49" charset="-122"/>
                <a:ea typeface="黑体" panose="02010609060101010101" pitchFamily="49" charset="-122"/>
              </a:rPr>
              <a:t>重庆文综</a:t>
            </a:r>
            <a:r>
              <a:rPr lang="en-US" altLang="zh-CN" sz="2800" b="1">
                <a:latin typeface="黑体" panose="02010609060101010101" pitchFamily="49" charset="-122"/>
                <a:ea typeface="黑体" panose="02010609060101010101" pitchFamily="49" charset="-122"/>
              </a:rPr>
              <a:t>·1</a:t>
            </a:r>
            <a:r>
              <a:rPr lang="zh-CN" altLang="en-US" sz="2800" b="1" dirty="0">
                <a:latin typeface="黑体" panose="02010609060101010101" pitchFamily="49" charset="-122"/>
                <a:ea typeface="黑体" panose="02010609060101010101" pitchFamily="49" charset="-122"/>
              </a:rPr>
              <a:t>）我国古代有一位学者，运用阴阳五行、“天人合一”的理论，为君主专制统治提供了“天命攸（所）归”的神学依据。该学者应该是</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  A</a:t>
            </a:r>
            <a:r>
              <a:rPr lang="zh-CN" altLang="en-US" sz="2800" b="1" dirty="0">
                <a:latin typeface="黑体" panose="02010609060101010101" pitchFamily="49" charset="-122"/>
                <a:ea typeface="黑体" panose="02010609060101010101" pitchFamily="49" charset="-122"/>
              </a:rPr>
              <a:t>．韩非子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．孟子         </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  C</a:t>
            </a:r>
            <a:r>
              <a:rPr lang="zh-CN" altLang="en-US" sz="2800" b="1" dirty="0">
                <a:latin typeface="黑体" panose="02010609060101010101" pitchFamily="49" charset="-122"/>
                <a:ea typeface="黑体" panose="02010609060101010101" pitchFamily="49" charset="-122"/>
              </a:rPr>
              <a:t>．董仲舒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．朱熹</a:t>
            </a:r>
            <a:endParaRPr lang="zh-CN" altLang="en-US" sz="2800" b="1" dirty="0">
              <a:latin typeface="黑体" panose="02010609060101010101" pitchFamily="49" charset="-122"/>
              <a:ea typeface="黑体" panose="02010609060101010101" pitchFamily="49" charset="-122"/>
            </a:endParaRPr>
          </a:p>
          <a:p>
            <a:pPr lvl="0">
              <a:buNone/>
            </a:pPr>
            <a:r>
              <a:rPr lang="en-US" altLang="zh-CN" sz="2800" b="1">
                <a:latin typeface="黑体" panose="02010609060101010101" pitchFamily="49" charset="-122"/>
                <a:ea typeface="黑体" panose="02010609060101010101" pitchFamily="49" charset="-122"/>
              </a:rPr>
              <a:t>9.</a:t>
            </a:r>
            <a:r>
              <a:rPr lang="zh-CN" altLang="en-US" sz="2800" b="1" dirty="0">
                <a:latin typeface="黑体" panose="02010609060101010101" pitchFamily="49" charset="-122"/>
                <a:ea typeface="黑体" panose="02010609060101010101" pitchFamily="49" charset="-122"/>
              </a:rPr>
              <a:t>材料二“</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春秋</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大一统者，天地之常经，古今之通谊也。”“道之大原出于天，天不变，道亦不变”；“以教化为大务”；“正法度之宜”。</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汉书</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董仲舒传</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a:t>
            </a:r>
            <a:r>
              <a:rPr lang="zh-CN" altLang="en-US" sz="2800" b="1" dirty="0">
                <a:latin typeface="黑体" panose="02010609060101010101" pitchFamily="49" charset="-122"/>
                <a:ea typeface="黑体" panose="02010609060101010101" pitchFamily="49" charset="-122"/>
              </a:rPr>
              <a:t>）依据材料二中董仲舒的论述，指出其思想特征。结合所学知识，阐述董仲舒的思想对中国古代社会的影响。（</a:t>
            </a:r>
            <a:r>
              <a:rPr lang="en-US" altLang="zh-CN" sz="2800" b="1">
                <a:latin typeface="黑体" panose="02010609060101010101" pitchFamily="49" charset="-122"/>
                <a:ea typeface="黑体" panose="02010609060101010101" pitchFamily="49" charset="-122"/>
              </a:rPr>
              <a:t>4</a:t>
            </a:r>
            <a:r>
              <a:rPr lang="zh-CN" altLang="en-US" sz="2800" b="1" dirty="0">
                <a:latin typeface="黑体" panose="02010609060101010101" pitchFamily="49" charset="-122"/>
                <a:ea typeface="黑体" panose="02010609060101010101" pitchFamily="49" charset="-122"/>
              </a:rPr>
              <a:t>分）</a:t>
            </a:r>
            <a:endParaRPr lang="zh-CN" altLang="en-US" sz="2800" b="1" dirty="0">
              <a:latin typeface="黑体" panose="02010609060101010101" pitchFamily="49" charset="-122"/>
              <a:ea typeface="黑体" panose="02010609060101010101" pitchFamily="49" charset="-122"/>
            </a:endParaRPr>
          </a:p>
          <a:p>
            <a:pPr lvl="0"/>
            <a:r>
              <a:rPr lang="zh-CN" altLang="en-US" sz="2800" b="1" dirty="0">
                <a:solidFill>
                  <a:srgbClr val="0000FF"/>
                </a:solidFill>
                <a:latin typeface="黑体" panose="02010609060101010101" pitchFamily="49" charset="-122"/>
                <a:ea typeface="黑体" panose="02010609060101010101" pitchFamily="49" charset="-122"/>
              </a:rPr>
              <a:t>强调“大一统”；糅合各家思想，形成新儒学体系。</a:t>
            </a:r>
            <a:endParaRPr lang="zh-CN" altLang="en-US" sz="2800" b="1" dirty="0">
              <a:solidFill>
                <a:srgbClr val="0000FF"/>
              </a:solidFill>
              <a:latin typeface="黑体" panose="02010609060101010101" pitchFamily="49" charset="-122"/>
              <a:ea typeface="黑体" panose="02010609060101010101" pitchFamily="49" charset="-122"/>
            </a:endParaRPr>
          </a:p>
          <a:p>
            <a:pPr lvl="0"/>
            <a:r>
              <a:rPr lang="zh-CN" altLang="en-US" sz="2800" b="1" dirty="0">
                <a:solidFill>
                  <a:srgbClr val="0000FF"/>
                </a:solidFill>
                <a:latin typeface="黑体" panose="02010609060101010101" pitchFamily="49" charset="-122"/>
                <a:ea typeface="黑体" panose="02010609060101010101" pitchFamily="49" charset="-122"/>
              </a:rPr>
              <a:t>儒学正统地位在汉代确立，儒家思想逐渐成为中国传统文化的主流。</a:t>
            </a:r>
            <a:r>
              <a:rPr lang="zh-CN" altLang="en-US" sz="2800" dirty="0">
                <a:solidFill>
                  <a:srgbClr val="0000FF"/>
                </a:solidFill>
                <a:latin typeface="黑体" panose="02010609060101010101" pitchFamily="49" charset="-122"/>
                <a:ea typeface="黑体" panose="02010609060101010101" pitchFamily="49" charset="-122"/>
              </a:rPr>
              <a:t> </a:t>
            </a:r>
            <a:endParaRPr lang="en-US" altLang="zh-CN" sz="2800">
              <a:solidFill>
                <a:srgbClr val="0000FF"/>
              </a:solidFill>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7383463" y="1322388"/>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C</a:t>
            </a:r>
            <a:endParaRPr lang="en-US" altLang="zh-CN" sz="6600" b="1">
              <a:solidFill>
                <a:srgbClr val="FF0000"/>
              </a:solidFill>
              <a:effectLst>
                <a:outerShdw blurRad="38100" dist="38100" dir="2700000">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136194">
                                            <p:txEl>
                                              <p:charRg st="281" end="305"/>
                                            </p:txEl>
                                          </p:spTgt>
                                        </p:tgtEl>
                                        <p:attrNameLst>
                                          <p:attrName>style.visibility</p:attrName>
                                        </p:attrNameLst>
                                      </p:cBhvr>
                                      <p:to>
                                        <p:strVal val="visible"/>
                                      </p:to>
                                    </p:set>
                                    <p:animEffect transition="in" filter="blinds(horizontal)">
                                      <p:cBhvr>
                                        <p:cTn id="15" dur="500"/>
                                        <p:tgtEl>
                                          <p:spTgt spid="136194">
                                            <p:txEl>
                                              <p:charRg st="281" end="305"/>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136194">
                                            <p:txEl>
                                              <p:charRg st="305" end="337"/>
                                            </p:txEl>
                                          </p:spTgt>
                                        </p:tgtEl>
                                        <p:attrNameLst>
                                          <p:attrName>style.visibility</p:attrName>
                                        </p:attrNameLst>
                                      </p:cBhvr>
                                      <p:to>
                                        <p:strVal val="visible"/>
                                      </p:to>
                                    </p:set>
                                    <p:animEffect transition="in" filter="blinds(horizontal)">
                                      <p:cBhvr>
                                        <p:cTn id="18" dur="500"/>
                                        <p:tgtEl>
                                          <p:spTgt spid="136194">
                                            <p:txEl>
                                              <p:charRg st="305" end="33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3" name="Text Box 3"/>
          <p:cNvSpPr txBox="1">
            <a:spLocks noChangeArrowheads="1"/>
          </p:cNvSpPr>
          <p:nvPr/>
        </p:nvSpPr>
        <p:spPr bwMode="auto">
          <a:xfrm>
            <a:off x="1752600" y="1143000"/>
            <a:ext cx="4103688" cy="584200"/>
          </a:xfrm>
          <a:prstGeom prst="rect">
            <a:avLst/>
          </a:prstGeom>
          <a:noFill/>
          <a:ln w="9525">
            <a:noFill/>
            <a:miter lim="800000"/>
          </a:ln>
          <a:effectLst/>
        </p:spPr>
        <p:txBody>
          <a:bodyPr>
            <a:spAutoFit/>
          </a:bodyPr>
          <a:p>
            <a:pPr lvl="0" eaLnBrk="1" hangingPunct="1"/>
            <a:r>
              <a:rPr lang="zh-CN" altLang="en-US" sz="3200" b="1" dirty="0">
                <a:solidFill>
                  <a:srgbClr val="002060"/>
                </a:solidFill>
                <a:effectLst>
                  <a:outerShdw blurRad="38100" dist="38100" dir="2700000">
                    <a:srgbClr val="C0C0C0"/>
                  </a:outerShdw>
                </a:effectLst>
                <a:latin typeface="楷体_GB2312" charset="-122"/>
                <a:ea typeface="楷体_GB2312" charset="-122"/>
              </a:rPr>
              <a:t>春秋：创立</a:t>
            </a:r>
            <a:endParaRPr lang="zh-CN" altLang="en-US" sz="3200" b="1" dirty="0">
              <a:solidFill>
                <a:srgbClr val="002060"/>
              </a:solidFill>
              <a:effectLst>
                <a:outerShdw blurRad="38100" dist="38100" dir="2700000">
                  <a:srgbClr val="C0C0C0"/>
                </a:outerShdw>
              </a:effectLst>
              <a:latin typeface="楷体_GB2312" charset="-122"/>
              <a:ea typeface="楷体_GB2312" charset="-122"/>
            </a:endParaRPr>
          </a:p>
        </p:txBody>
      </p:sp>
      <p:sp>
        <p:nvSpPr>
          <p:cNvPr id="5124" name="Text Box 4"/>
          <p:cNvSpPr txBox="1">
            <a:spLocks noChangeArrowheads="1"/>
          </p:cNvSpPr>
          <p:nvPr/>
        </p:nvSpPr>
        <p:spPr bwMode="auto">
          <a:xfrm>
            <a:off x="1752600" y="2667000"/>
            <a:ext cx="4370388" cy="584200"/>
          </a:xfrm>
          <a:prstGeom prst="rect">
            <a:avLst/>
          </a:prstGeom>
          <a:noFill/>
          <a:ln w="9525">
            <a:noFill/>
            <a:miter lim="800000"/>
          </a:ln>
          <a:effectLst/>
        </p:spPr>
        <p:txBody>
          <a:bodyPr>
            <a:spAutoFit/>
          </a:bodyPr>
          <a:p>
            <a:pPr lvl="0" eaLnBrk="1" hangingPunct="1"/>
            <a:r>
              <a:rPr lang="zh-CN" altLang="en-US" sz="3200" b="1" dirty="0">
                <a:solidFill>
                  <a:srgbClr val="002060"/>
                </a:solidFill>
                <a:effectLst>
                  <a:outerShdw blurRad="38100" dist="38100" dir="2700000">
                    <a:srgbClr val="C0C0C0"/>
                  </a:outerShdw>
                </a:effectLst>
                <a:latin typeface="楷体_GB2312" charset="-122"/>
                <a:ea typeface="楷体_GB2312" charset="-122"/>
              </a:rPr>
              <a:t>战国：发展</a:t>
            </a:r>
            <a:endParaRPr lang="zh-CN" altLang="en-US" sz="3200" b="1" dirty="0">
              <a:solidFill>
                <a:srgbClr val="002060"/>
              </a:solidFill>
              <a:effectLst>
                <a:outerShdw blurRad="38100" dist="38100" dir="2700000">
                  <a:srgbClr val="C0C0C0"/>
                </a:outerShdw>
              </a:effectLst>
              <a:latin typeface="楷体_GB2312" charset="-122"/>
              <a:ea typeface="楷体_GB2312" charset="-122"/>
            </a:endParaRPr>
          </a:p>
        </p:txBody>
      </p:sp>
      <p:sp>
        <p:nvSpPr>
          <p:cNvPr id="5125" name="Text Box 5"/>
          <p:cNvSpPr txBox="1">
            <a:spLocks noChangeArrowheads="1"/>
          </p:cNvSpPr>
          <p:nvPr/>
        </p:nvSpPr>
        <p:spPr bwMode="auto">
          <a:xfrm>
            <a:off x="1752600" y="4191000"/>
            <a:ext cx="4332288" cy="584200"/>
          </a:xfrm>
          <a:prstGeom prst="rect">
            <a:avLst/>
          </a:prstGeom>
          <a:noFill/>
          <a:ln w="9525">
            <a:noFill/>
            <a:miter lim="800000"/>
          </a:ln>
          <a:effectLst/>
        </p:spPr>
        <p:txBody>
          <a:bodyPr>
            <a:spAutoFit/>
          </a:bodyPr>
          <a:p>
            <a:pPr lvl="0" eaLnBrk="1" hangingPunct="1"/>
            <a:r>
              <a:rPr lang="zh-CN" altLang="en-US" sz="3200" b="1" dirty="0">
                <a:solidFill>
                  <a:srgbClr val="002060"/>
                </a:solidFill>
                <a:effectLst>
                  <a:outerShdw blurRad="38100" dist="38100" dir="2700000">
                    <a:srgbClr val="C0C0C0"/>
                  </a:outerShdw>
                </a:effectLst>
                <a:latin typeface="楷体_GB2312" charset="-122"/>
                <a:ea typeface="楷体_GB2312" charset="-122"/>
              </a:rPr>
              <a:t>秦朝：打击</a:t>
            </a:r>
            <a:endParaRPr lang="zh-CN" altLang="en-US" sz="3200" b="1" dirty="0">
              <a:solidFill>
                <a:srgbClr val="002060"/>
              </a:solidFill>
              <a:effectLst>
                <a:outerShdw blurRad="38100" dist="38100" dir="2700000">
                  <a:srgbClr val="C0C0C0"/>
                </a:outerShdw>
              </a:effectLst>
              <a:latin typeface="楷体_GB2312" charset="-122"/>
              <a:ea typeface="楷体_GB2312" charset="-122"/>
            </a:endParaRPr>
          </a:p>
        </p:txBody>
      </p:sp>
      <p:sp>
        <p:nvSpPr>
          <p:cNvPr id="5127" name="Text Box 7"/>
          <p:cNvSpPr txBox="1">
            <a:spLocks noChangeArrowheads="1"/>
          </p:cNvSpPr>
          <p:nvPr/>
        </p:nvSpPr>
        <p:spPr bwMode="auto">
          <a:xfrm>
            <a:off x="1752600" y="5715000"/>
            <a:ext cx="4957763" cy="584200"/>
          </a:xfrm>
          <a:prstGeom prst="rect">
            <a:avLst/>
          </a:prstGeom>
          <a:noFill/>
          <a:ln w="9525">
            <a:noFill/>
            <a:miter lim="800000"/>
          </a:ln>
          <a:effectLst/>
        </p:spPr>
        <p:txBody>
          <a:bodyPr>
            <a:spAutoFit/>
          </a:bodyPr>
          <a:p>
            <a:pPr lvl="0" eaLnBrk="1" hangingPunct="1"/>
            <a:r>
              <a:rPr lang="zh-CN" altLang="en-US" sz="3200" b="1" dirty="0">
                <a:solidFill>
                  <a:srgbClr val="002060"/>
                </a:solidFill>
                <a:effectLst>
                  <a:outerShdw blurRad="38100" dist="38100" dir="2700000">
                    <a:srgbClr val="C0C0C0"/>
                  </a:outerShdw>
                </a:effectLst>
                <a:latin typeface="楷体_GB2312" charset="-122"/>
                <a:ea typeface="楷体_GB2312" charset="-122"/>
              </a:rPr>
              <a:t>西汉：正统</a:t>
            </a:r>
            <a:endParaRPr lang="zh-CN" altLang="en-US" sz="3200" b="1" dirty="0">
              <a:solidFill>
                <a:srgbClr val="002060"/>
              </a:solidFill>
              <a:effectLst>
                <a:outerShdw blurRad="38100" dist="38100" dir="2700000">
                  <a:srgbClr val="C0C0C0"/>
                </a:outerShdw>
              </a:effectLst>
              <a:latin typeface="楷体_GB2312" charset="-122"/>
              <a:ea typeface="楷体_GB2312" charset="-122"/>
            </a:endParaRPr>
          </a:p>
        </p:txBody>
      </p:sp>
      <p:pic>
        <p:nvPicPr>
          <p:cNvPr id="5128" name="Picture 8" descr="董仲舒"/>
          <p:cNvPicPr>
            <a:picLocks noChangeAspect="1"/>
          </p:cNvPicPr>
          <p:nvPr/>
        </p:nvPicPr>
        <p:blipFill>
          <a:blip r:embed="rId1"/>
          <a:stretch>
            <a:fillRect/>
          </a:stretch>
        </p:blipFill>
        <p:spPr>
          <a:xfrm>
            <a:off x="5257800" y="5257800"/>
            <a:ext cx="1828800" cy="1371600"/>
          </a:xfrm>
          <a:prstGeom prst="rect">
            <a:avLst/>
          </a:prstGeom>
          <a:noFill/>
          <a:ln w="28575" cap="flat" cmpd="sng">
            <a:solidFill>
              <a:srgbClr val="0000FF"/>
            </a:solidFill>
            <a:prstDash val="solid"/>
            <a:miter/>
            <a:headEnd type="none" w="med" len="med"/>
            <a:tailEnd type="none" w="med" len="med"/>
          </a:ln>
        </p:spPr>
      </p:pic>
      <p:pic>
        <p:nvPicPr>
          <p:cNvPr id="5129" name="Picture 9" descr="qinshihuang"/>
          <p:cNvPicPr>
            <a:picLocks noChangeAspect="1"/>
          </p:cNvPicPr>
          <p:nvPr/>
        </p:nvPicPr>
        <p:blipFill>
          <a:blip r:embed="rId2"/>
          <a:stretch>
            <a:fillRect/>
          </a:stretch>
        </p:blipFill>
        <p:spPr>
          <a:xfrm>
            <a:off x="5257800" y="3886200"/>
            <a:ext cx="1828800" cy="1371600"/>
          </a:xfrm>
          <a:prstGeom prst="rect">
            <a:avLst/>
          </a:prstGeom>
          <a:noFill/>
          <a:ln w="38100" cap="flat" cmpd="sng">
            <a:solidFill>
              <a:srgbClr val="0000FF"/>
            </a:solidFill>
            <a:prstDash val="solid"/>
            <a:miter/>
            <a:headEnd type="none" w="med" len="med"/>
            <a:tailEnd type="none" w="med" len="med"/>
          </a:ln>
        </p:spPr>
      </p:pic>
      <p:sp>
        <p:nvSpPr>
          <p:cNvPr id="5130" name="Text Box 10"/>
          <p:cNvSpPr txBox="1">
            <a:spLocks noChangeArrowheads="1"/>
          </p:cNvSpPr>
          <p:nvPr/>
        </p:nvSpPr>
        <p:spPr bwMode="auto">
          <a:xfrm>
            <a:off x="2286000" y="152400"/>
            <a:ext cx="6934200" cy="641350"/>
          </a:xfrm>
          <a:prstGeom prst="rect">
            <a:avLst/>
          </a:prstGeom>
          <a:noFill/>
          <a:ln w="9525">
            <a:noFill/>
            <a:miter lim="800000"/>
          </a:ln>
          <a:effectLst/>
        </p:spPr>
        <p:txBody>
          <a:bodyPr>
            <a:spAutoFit/>
          </a:bodyPr>
          <a:p>
            <a:pPr lvl="0" eaLnBrk="1" hangingPunct="1">
              <a:spcBef>
                <a:spcPct val="50000"/>
              </a:spcBef>
            </a:pPr>
            <a:r>
              <a:rPr lang="zh-CN" altLang="en-US" b="1" dirty="0">
                <a:solidFill>
                  <a:srgbClr val="FF0000"/>
                </a:solidFill>
                <a:effectLst>
                  <a:outerShdw blurRad="38100" dist="38100" dir="2700000">
                    <a:srgbClr val="C0C0C0"/>
                  </a:outerShdw>
                </a:effectLst>
                <a:latin typeface="Times New Roman" panose="02020603050405020304" pitchFamily="18" charset="0"/>
                <a:ea typeface="楷体_GB2312" charset="-122"/>
              </a:rPr>
              <a:t>宋明以前儒家思想演变历程？</a:t>
            </a:r>
            <a:endParaRPr lang="zh-CN" altLang="en-US" b="1" dirty="0">
              <a:solidFill>
                <a:srgbClr val="FF0000"/>
              </a:solidFill>
              <a:effectLst>
                <a:outerShdw blurRad="38100" dist="38100" dir="2700000">
                  <a:srgbClr val="C0C0C0"/>
                </a:outerShdw>
              </a:effectLst>
              <a:latin typeface="Times New Roman" panose="02020603050405020304" pitchFamily="18" charset="0"/>
              <a:ea typeface="楷体_GB2312" charset="-122"/>
            </a:endParaRPr>
          </a:p>
        </p:txBody>
      </p:sp>
      <p:sp>
        <p:nvSpPr>
          <p:cNvPr id="5131" name="Line 11"/>
          <p:cNvSpPr>
            <a:spLocks noChangeShapeType="1"/>
          </p:cNvSpPr>
          <p:nvPr/>
        </p:nvSpPr>
        <p:spPr bwMode="auto">
          <a:xfrm>
            <a:off x="2895600" y="1752600"/>
            <a:ext cx="0" cy="914400"/>
          </a:xfrm>
          <a:prstGeom prst="line">
            <a:avLst/>
          </a:prstGeom>
          <a:noFill/>
          <a:ln w="127000">
            <a:solidFill>
              <a:srgbClr val="FF0000"/>
            </a:solidFill>
            <a:rou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4000" b="0" i="0" u="sng" strike="noStrike" kern="1200" cap="none" spc="0" normalizeH="0" baseline="0" noProof="0">
              <a:ln>
                <a:noFill/>
              </a:ln>
              <a:solidFill>
                <a:srgbClr val="000066"/>
              </a:solidFill>
              <a:effectLst>
                <a:outerShdw blurRad="38100" dist="38100" dir="2700000" algn="tl">
                  <a:srgbClr val="000000">
                    <a:alpha val="43137"/>
                  </a:srgbClr>
                </a:outerShdw>
              </a:effectLst>
              <a:uLnTx/>
              <a:uFillTx/>
              <a:latin typeface="隶书" panose="02010509060101010101" pitchFamily="1" charset="-122"/>
              <a:ea typeface="隶书" panose="02010509060101010101" pitchFamily="1" charset="-122"/>
              <a:cs typeface="+mn-cs"/>
            </a:endParaRPr>
          </a:p>
        </p:txBody>
      </p:sp>
      <p:sp>
        <p:nvSpPr>
          <p:cNvPr id="5133" name="Line 13"/>
          <p:cNvSpPr>
            <a:spLocks noChangeShapeType="1"/>
          </p:cNvSpPr>
          <p:nvPr/>
        </p:nvSpPr>
        <p:spPr bwMode="auto">
          <a:xfrm>
            <a:off x="2895600" y="3352800"/>
            <a:ext cx="0" cy="838200"/>
          </a:xfrm>
          <a:prstGeom prst="line">
            <a:avLst/>
          </a:prstGeom>
          <a:noFill/>
          <a:ln w="127000">
            <a:solidFill>
              <a:srgbClr val="FF0000"/>
            </a:solidFill>
            <a:rou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4000" b="0" i="0" u="sng" strike="noStrike" kern="1200" cap="none" spc="0" normalizeH="0" baseline="0" noProof="0">
              <a:ln>
                <a:noFill/>
              </a:ln>
              <a:solidFill>
                <a:srgbClr val="000066"/>
              </a:solidFill>
              <a:effectLst>
                <a:outerShdw blurRad="38100" dist="38100" dir="2700000" algn="tl">
                  <a:srgbClr val="000000">
                    <a:alpha val="43137"/>
                  </a:srgbClr>
                </a:outerShdw>
              </a:effectLst>
              <a:uLnTx/>
              <a:uFillTx/>
              <a:latin typeface="隶书" panose="02010509060101010101" pitchFamily="1" charset="-122"/>
              <a:ea typeface="隶书" panose="02010509060101010101" pitchFamily="1" charset="-122"/>
              <a:cs typeface="+mn-cs"/>
            </a:endParaRPr>
          </a:p>
        </p:txBody>
      </p:sp>
      <p:sp>
        <p:nvSpPr>
          <p:cNvPr id="5134" name="Line 14"/>
          <p:cNvSpPr>
            <a:spLocks noChangeShapeType="1"/>
          </p:cNvSpPr>
          <p:nvPr/>
        </p:nvSpPr>
        <p:spPr bwMode="auto">
          <a:xfrm>
            <a:off x="2895600" y="4953000"/>
            <a:ext cx="0" cy="838200"/>
          </a:xfrm>
          <a:prstGeom prst="line">
            <a:avLst/>
          </a:prstGeom>
          <a:noFill/>
          <a:ln w="127000">
            <a:solidFill>
              <a:srgbClr val="FF0000"/>
            </a:solidFill>
            <a:round/>
            <a:tailEnd type="triangl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4000" b="0" i="0" u="sng" strike="noStrike" kern="1200" cap="none" spc="0" normalizeH="0" baseline="0" noProof="0">
              <a:ln>
                <a:noFill/>
              </a:ln>
              <a:solidFill>
                <a:srgbClr val="000066"/>
              </a:solidFill>
              <a:effectLst>
                <a:outerShdw blurRad="38100" dist="38100" dir="2700000" algn="tl">
                  <a:srgbClr val="000000">
                    <a:alpha val="43137"/>
                  </a:srgbClr>
                </a:outerShdw>
              </a:effectLst>
              <a:uLnTx/>
              <a:uFillTx/>
              <a:latin typeface="隶书" panose="02010509060101010101" pitchFamily="1" charset="-122"/>
              <a:ea typeface="隶书" panose="02010509060101010101" pitchFamily="1" charset="-122"/>
              <a:cs typeface="+mn-cs"/>
            </a:endParaRPr>
          </a:p>
        </p:txBody>
      </p:sp>
      <p:pic>
        <p:nvPicPr>
          <p:cNvPr id="5136" name="Picture 16" descr="孔子"/>
          <p:cNvPicPr>
            <a:picLocks noChangeAspect="1"/>
          </p:cNvPicPr>
          <p:nvPr/>
        </p:nvPicPr>
        <p:blipFill>
          <a:blip r:embed="rId3">
            <a:lum bright="6000"/>
          </a:blip>
          <a:stretch>
            <a:fillRect/>
          </a:stretch>
        </p:blipFill>
        <p:spPr>
          <a:xfrm>
            <a:off x="5257800" y="1066800"/>
            <a:ext cx="1828800" cy="1447800"/>
          </a:xfrm>
          <a:prstGeom prst="rect">
            <a:avLst/>
          </a:prstGeom>
          <a:noFill/>
          <a:ln w="28575" cap="flat" cmpd="sng">
            <a:solidFill>
              <a:srgbClr val="0000FF"/>
            </a:solidFill>
            <a:prstDash val="solid"/>
            <a:miter/>
            <a:headEnd type="none" w="med" len="med"/>
            <a:tailEnd type="none" w="med" len="med"/>
          </a:ln>
        </p:spPr>
      </p:pic>
      <p:pic>
        <p:nvPicPr>
          <p:cNvPr id="5137" name="Picture 17" descr="u=4042789770,4165297854&amp;gp=4"/>
          <p:cNvPicPr>
            <a:picLocks noChangeAspect="1"/>
          </p:cNvPicPr>
          <p:nvPr/>
        </p:nvPicPr>
        <p:blipFill>
          <a:blip r:embed="rId4"/>
          <a:stretch>
            <a:fillRect/>
          </a:stretch>
        </p:blipFill>
        <p:spPr>
          <a:xfrm>
            <a:off x="5257800" y="2514600"/>
            <a:ext cx="1828800" cy="1371600"/>
          </a:xfrm>
          <a:prstGeom prst="rect">
            <a:avLst/>
          </a:prstGeom>
          <a:noFill/>
          <a:ln w="25400" cap="flat" cmpd="sng">
            <a:solidFill>
              <a:srgbClr val="0000FF"/>
            </a:solidFill>
            <a:prstDash val="solid"/>
            <a:miter/>
            <a:headEnd type="none" w="med" len="med"/>
            <a:tailEnd type="none" w="med" len="med"/>
          </a:ln>
        </p:spPr>
      </p:pic>
      <p:sp>
        <p:nvSpPr>
          <p:cNvPr id="5138" name="Text Box 18"/>
          <p:cNvSpPr txBox="1">
            <a:spLocks noChangeArrowheads="1"/>
          </p:cNvSpPr>
          <p:nvPr/>
        </p:nvSpPr>
        <p:spPr bwMode="auto">
          <a:xfrm>
            <a:off x="7467600" y="1219200"/>
            <a:ext cx="615950" cy="1219200"/>
          </a:xfrm>
          <a:prstGeom prst="rect">
            <a:avLst/>
          </a:prstGeom>
          <a:noFill/>
          <a:ln w="9525">
            <a:noFill/>
            <a:miter lim="800000"/>
          </a:ln>
          <a:effectLst/>
        </p:spPr>
        <p:txBody>
          <a:bodyPr vert="eaVert">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zh-CN" altLang="en-US" sz="2800" b="0" i="0" u="none" strike="noStrike" kern="1200" cap="none" spc="0" normalizeH="0" baseline="0" noProof="0" dirty="0">
                <a:ln>
                  <a:noFill/>
                </a:ln>
                <a:solidFill>
                  <a:srgbClr val="000066"/>
                </a:solidFill>
                <a:effectLst>
                  <a:outerShdw blurRad="38100" dist="38100" dir="2700000" algn="tl">
                    <a:srgbClr val="000000">
                      <a:alpha val="43137"/>
                    </a:srgbClr>
                  </a:outerShdw>
                </a:effectLst>
                <a:uLnTx/>
                <a:uFillTx/>
                <a:latin typeface="隶书" panose="02010509060101010101" pitchFamily="1" charset="-122"/>
                <a:ea typeface="黑体" panose="02010609060101010101" pitchFamily="49" charset="-122"/>
                <a:cs typeface="+mn-cs"/>
              </a:rPr>
              <a:t>孔  子</a:t>
            </a:r>
            <a:endParaRPr kumimoji="0" lang="zh-CN" altLang="en-US" sz="2800" b="0" i="0" u="none" strike="noStrike" kern="1200" cap="none" spc="0" normalizeH="0" baseline="0" noProof="0" dirty="0">
              <a:ln>
                <a:noFill/>
              </a:ln>
              <a:solidFill>
                <a:srgbClr val="000066"/>
              </a:solidFill>
              <a:effectLst>
                <a:outerShdw blurRad="38100" dist="38100" dir="2700000" algn="tl">
                  <a:srgbClr val="000000">
                    <a:alpha val="43137"/>
                  </a:srgbClr>
                </a:outerShdw>
              </a:effectLst>
              <a:uLnTx/>
              <a:uFillTx/>
              <a:latin typeface="隶书" panose="02010509060101010101" pitchFamily="1" charset="-122"/>
              <a:ea typeface="黑体" panose="02010609060101010101" pitchFamily="49" charset="-122"/>
              <a:cs typeface="+mn-cs"/>
            </a:endParaRPr>
          </a:p>
        </p:txBody>
      </p:sp>
      <p:sp>
        <p:nvSpPr>
          <p:cNvPr id="5139" name="Text Box 19"/>
          <p:cNvSpPr txBox="1">
            <a:spLocks noChangeArrowheads="1"/>
          </p:cNvSpPr>
          <p:nvPr/>
        </p:nvSpPr>
        <p:spPr bwMode="auto">
          <a:xfrm>
            <a:off x="7467600" y="2667000"/>
            <a:ext cx="615950" cy="1022350"/>
          </a:xfrm>
          <a:prstGeom prst="rect">
            <a:avLst/>
          </a:prstGeom>
          <a:noFill/>
          <a:ln w="9525">
            <a:noFill/>
            <a:miter lim="800000"/>
          </a:ln>
          <a:effectLst/>
        </p:spPr>
        <p:txBody>
          <a:bodyPr vert="eaVert"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0" i="0" u="none" strike="noStrike" kern="1200" cap="none" spc="0" normalizeH="0" baseline="0" noProof="0" dirty="0">
                <a:ln>
                  <a:noFill/>
                </a:ln>
                <a:solidFill>
                  <a:srgbClr val="000066"/>
                </a:solidFill>
                <a:effectLst>
                  <a:outerShdw blurRad="38100" dist="38100" dir="2700000" algn="tl">
                    <a:srgbClr val="000000">
                      <a:alpha val="43137"/>
                    </a:srgbClr>
                  </a:outerShdw>
                </a:effectLst>
                <a:uLnTx/>
                <a:uFillTx/>
                <a:latin typeface="隶书" panose="02010509060101010101" pitchFamily="1" charset="-122"/>
                <a:ea typeface="黑体" panose="02010609060101010101" pitchFamily="49" charset="-122"/>
                <a:cs typeface="+mn-cs"/>
              </a:rPr>
              <a:t>孟  子</a:t>
            </a:r>
            <a:endParaRPr kumimoji="0" lang="zh-CN" altLang="en-US" sz="2800" b="0" i="0" u="none" strike="noStrike" kern="1200" cap="none" spc="0" normalizeH="0" baseline="0" noProof="0" dirty="0">
              <a:ln>
                <a:noFill/>
              </a:ln>
              <a:solidFill>
                <a:srgbClr val="000066"/>
              </a:solidFill>
              <a:effectLst>
                <a:outerShdw blurRad="38100" dist="38100" dir="2700000" algn="tl">
                  <a:srgbClr val="000000">
                    <a:alpha val="43137"/>
                  </a:srgbClr>
                </a:outerShdw>
              </a:effectLst>
              <a:uLnTx/>
              <a:uFillTx/>
              <a:latin typeface="隶书" panose="02010509060101010101" pitchFamily="1" charset="-122"/>
              <a:ea typeface="黑体" panose="02010609060101010101" pitchFamily="49" charset="-122"/>
              <a:cs typeface="+mn-cs"/>
            </a:endParaRPr>
          </a:p>
        </p:txBody>
      </p:sp>
      <p:sp>
        <p:nvSpPr>
          <p:cNvPr id="5140" name="Text Box 20"/>
          <p:cNvSpPr txBox="1">
            <a:spLocks noChangeArrowheads="1"/>
          </p:cNvSpPr>
          <p:nvPr/>
        </p:nvSpPr>
        <p:spPr bwMode="auto">
          <a:xfrm>
            <a:off x="7467600" y="3886200"/>
            <a:ext cx="615950" cy="1169988"/>
          </a:xfrm>
          <a:prstGeom prst="rect">
            <a:avLst/>
          </a:prstGeom>
          <a:noFill/>
          <a:ln w="9525">
            <a:noFill/>
            <a:miter lim="800000"/>
          </a:ln>
          <a:effectLst/>
        </p:spPr>
        <p:txBody>
          <a:bodyPr vert="eaVert"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0" i="0" u="none" strike="noStrike" kern="1200" cap="none" spc="0" normalizeH="0" baseline="0" noProof="0" dirty="0">
                <a:ln>
                  <a:noFill/>
                </a:ln>
                <a:solidFill>
                  <a:srgbClr val="000066"/>
                </a:solidFill>
                <a:effectLst>
                  <a:outerShdw blurRad="38100" dist="38100" dir="2700000" algn="tl">
                    <a:srgbClr val="000000">
                      <a:alpha val="43137"/>
                    </a:srgbClr>
                  </a:outerShdw>
                </a:effectLst>
                <a:uLnTx/>
                <a:uFillTx/>
                <a:latin typeface="隶书" panose="02010509060101010101" pitchFamily="1" charset="-122"/>
                <a:ea typeface="黑体" panose="02010609060101010101" pitchFamily="49" charset="-122"/>
                <a:cs typeface="+mn-cs"/>
              </a:rPr>
              <a:t>秦始皇</a:t>
            </a:r>
            <a:endParaRPr kumimoji="0" lang="zh-CN" altLang="en-US" sz="2800" b="0" i="0" u="none" strike="noStrike" kern="1200" cap="none" spc="0" normalizeH="0" baseline="0" noProof="0" dirty="0">
              <a:ln>
                <a:noFill/>
              </a:ln>
              <a:solidFill>
                <a:srgbClr val="000066"/>
              </a:solidFill>
              <a:effectLst>
                <a:outerShdw blurRad="38100" dist="38100" dir="2700000" algn="tl">
                  <a:srgbClr val="000000">
                    <a:alpha val="43137"/>
                  </a:srgbClr>
                </a:outerShdw>
              </a:effectLst>
              <a:uLnTx/>
              <a:uFillTx/>
              <a:latin typeface="隶书" panose="02010509060101010101" pitchFamily="1" charset="-122"/>
              <a:ea typeface="黑体" panose="02010609060101010101" pitchFamily="49" charset="-122"/>
              <a:cs typeface="+mn-cs"/>
            </a:endParaRPr>
          </a:p>
        </p:txBody>
      </p:sp>
      <p:sp>
        <p:nvSpPr>
          <p:cNvPr id="5141" name="Text Box 21"/>
          <p:cNvSpPr txBox="1">
            <a:spLocks noChangeArrowheads="1"/>
          </p:cNvSpPr>
          <p:nvPr/>
        </p:nvSpPr>
        <p:spPr bwMode="auto">
          <a:xfrm>
            <a:off x="7467600" y="5334000"/>
            <a:ext cx="615950" cy="1169988"/>
          </a:xfrm>
          <a:prstGeom prst="rect">
            <a:avLst/>
          </a:prstGeom>
          <a:noFill/>
          <a:ln w="9525">
            <a:noFill/>
            <a:miter lim="800000"/>
          </a:ln>
          <a:effectLst/>
        </p:spPr>
        <p:txBody>
          <a:bodyPr vert="eaVert"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0" i="0" u="none" strike="noStrike" kern="1200" cap="none" spc="0" normalizeH="0" baseline="0" noProof="0" dirty="0">
                <a:ln>
                  <a:noFill/>
                </a:ln>
                <a:solidFill>
                  <a:srgbClr val="000066"/>
                </a:solidFill>
                <a:effectLst>
                  <a:outerShdw blurRad="38100" dist="38100" dir="2700000" algn="tl">
                    <a:srgbClr val="000000">
                      <a:alpha val="43137"/>
                    </a:srgbClr>
                  </a:outerShdw>
                </a:effectLst>
                <a:uLnTx/>
                <a:uFillTx/>
                <a:latin typeface="隶书" panose="02010509060101010101" pitchFamily="1" charset="-122"/>
                <a:ea typeface="黑体" panose="02010609060101010101" pitchFamily="49" charset="-122"/>
                <a:cs typeface="+mn-cs"/>
              </a:rPr>
              <a:t>董仲舒</a:t>
            </a:r>
            <a:endParaRPr kumimoji="0" lang="zh-CN" altLang="en-US" sz="2800" b="0" i="0" u="none" strike="noStrike" kern="1200" cap="none" spc="0" normalizeH="0" baseline="0" noProof="0" dirty="0">
              <a:ln>
                <a:noFill/>
              </a:ln>
              <a:solidFill>
                <a:srgbClr val="000066"/>
              </a:solidFill>
              <a:effectLst>
                <a:outerShdw blurRad="38100" dist="38100" dir="2700000" algn="tl">
                  <a:srgbClr val="000000">
                    <a:alpha val="43137"/>
                  </a:srgbClr>
                </a:outerShdw>
              </a:effectLst>
              <a:uLnTx/>
              <a:uFillTx/>
              <a:latin typeface="隶书" panose="02010509060101010101" pitchFamily="1" charset="-122"/>
              <a:ea typeface="黑体" panose="02010609060101010101" pitchFamily="49" charset="-122"/>
              <a:cs typeface="+mn-cs"/>
            </a:endParaRPr>
          </a:p>
        </p:txBody>
      </p:sp>
      <p:pic>
        <p:nvPicPr>
          <p:cNvPr id="138258" name="Picture 7" descr="kuang271"/>
          <p:cNvPicPr>
            <a:picLocks noChangeAspect="1"/>
          </p:cNvPicPr>
          <p:nvPr/>
        </p:nvPicPr>
        <p:blipFill>
          <a:blip r:embed="rId5">
            <a:clrChange>
              <a:clrFrom>
                <a:srgbClr val="FFFFFF"/>
              </a:clrFrom>
              <a:clrTo>
                <a:srgbClr val="FFFFFF">
                  <a:alpha val="0"/>
                </a:srgbClr>
              </a:clrTo>
            </a:clrChange>
          </a:blip>
          <a:stretch>
            <a:fillRect/>
          </a:stretch>
        </p:blipFill>
        <p:spPr>
          <a:xfrm>
            <a:off x="0" y="152400"/>
            <a:ext cx="2209800" cy="779463"/>
          </a:xfrm>
          <a:prstGeom prst="rect">
            <a:avLst/>
          </a:prstGeom>
          <a:noFill/>
          <a:ln w="9525">
            <a:noFill/>
          </a:ln>
        </p:spPr>
      </p:pic>
      <p:sp>
        <p:nvSpPr>
          <p:cNvPr id="25" name="TextBox 24"/>
          <p:cNvSpPr txBox="1"/>
          <p:nvPr/>
        </p:nvSpPr>
        <p:spPr>
          <a:xfrm>
            <a:off x="304800" y="228600"/>
            <a:ext cx="1905000" cy="523875"/>
          </a:xfrm>
          <a:prstGeom prst="rect">
            <a:avLst/>
          </a:prstGeom>
          <a:noFill/>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隶书" panose="02010509060101010101" pitchFamily="1" charset="-122"/>
                <a:ea typeface="隶书" panose="02010509060101010101" pitchFamily="1" charset="-122"/>
                <a:cs typeface="+mn-cs"/>
              </a:rPr>
              <a:t>课堂导入</a:t>
            </a:r>
            <a:endParaRPr kumimoji="0" lang="zh-CN" altLang="en-US" sz="28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隶书" panose="02010509060101010101" pitchFamily="1" charset="-122"/>
              <a:ea typeface="隶书" panose="02010509060101010101" pitchFamily="1"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123"/>
                                        </p:tgtEl>
                                        <p:attrNameLst>
                                          <p:attrName>style.visibility</p:attrName>
                                        </p:attrNameLst>
                                      </p:cBhvr>
                                      <p:to>
                                        <p:strVal val="visible"/>
                                      </p:to>
                                    </p:set>
                                    <p:animEffect transition="in" filter="wipe(up)">
                                      <p:cBhvr>
                                        <p:cTn id="7" dur="500"/>
                                        <p:tgtEl>
                                          <p:spTgt spid="5123"/>
                                        </p:tgtEl>
                                      </p:cBhvr>
                                    </p:animEffect>
                                  </p:childTnLst>
                                </p:cTn>
                              </p:par>
                              <p:par>
                                <p:cTn id="8" presetID="22" presetClass="entr" presetSubtype="1" fill="hold" nodeType="withEffect">
                                  <p:stCondLst>
                                    <p:cond delay="0"/>
                                  </p:stCondLst>
                                  <p:childTnLst>
                                    <p:set>
                                      <p:cBhvr>
                                        <p:cTn id="9" dur="1" fill="hold">
                                          <p:stCondLst>
                                            <p:cond delay="0"/>
                                          </p:stCondLst>
                                        </p:cTn>
                                        <p:tgtEl>
                                          <p:spTgt spid="5136"/>
                                        </p:tgtEl>
                                        <p:attrNameLst>
                                          <p:attrName>style.visibility</p:attrName>
                                        </p:attrNameLst>
                                      </p:cBhvr>
                                      <p:to>
                                        <p:strVal val="visible"/>
                                      </p:to>
                                    </p:set>
                                    <p:animEffect transition="in" filter="wipe(up)">
                                      <p:cBhvr>
                                        <p:cTn id="10" dur="500"/>
                                        <p:tgtEl>
                                          <p:spTgt spid="5136"/>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138"/>
                                        </p:tgtEl>
                                        <p:attrNameLst>
                                          <p:attrName>style.visibility</p:attrName>
                                        </p:attrNameLst>
                                      </p:cBhvr>
                                      <p:to>
                                        <p:strVal val="visible"/>
                                      </p:to>
                                    </p:set>
                                    <p:animEffect transition="in" filter="wipe(up)">
                                      <p:cBhvr>
                                        <p:cTn id="13" dur="500"/>
                                        <p:tgtEl>
                                          <p:spTgt spid="5138"/>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nodeType="clickEffect">
                                  <p:stCondLst>
                                    <p:cond delay="0"/>
                                  </p:stCondLst>
                                  <p:childTnLst>
                                    <p:set>
                                      <p:cBhvr>
                                        <p:cTn id="17" dur="1" fill="hold">
                                          <p:stCondLst>
                                            <p:cond delay="0"/>
                                          </p:stCondLst>
                                        </p:cTn>
                                        <p:tgtEl>
                                          <p:spTgt spid="5131"/>
                                        </p:tgtEl>
                                        <p:attrNameLst>
                                          <p:attrName>style.visibility</p:attrName>
                                        </p:attrNameLst>
                                      </p:cBhvr>
                                      <p:to>
                                        <p:strVal val="visible"/>
                                      </p:to>
                                    </p:set>
                                    <p:animEffect transition="in" filter="wipe(up)">
                                      <p:cBhvr>
                                        <p:cTn id="18" dur="500"/>
                                        <p:tgtEl>
                                          <p:spTgt spid="5131"/>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5124"/>
                                        </p:tgtEl>
                                        <p:attrNameLst>
                                          <p:attrName>style.visibility</p:attrName>
                                        </p:attrNameLst>
                                      </p:cBhvr>
                                      <p:to>
                                        <p:strVal val="visible"/>
                                      </p:to>
                                    </p:set>
                                    <p:animEffect transition="in" filter="wipe(up)">
                                      <p:cBhvr>
                                        <p:cTn id="21" dur="500"/>
                                        <p:tgtEl>
                                          <p:spTgt spid="5124"/>
                                        </p:tgtEl>
                                      </p:cBhvr>
                                    </p:animEffect>
                                  </p:childTnLst>
                                </p:cTn>
                              </p:par>
                              <p:par>
                                <p:cTn id="22" presetID="22" presetClass="entr" presetSubtype="1" fill="hold" nodeType="withEffect">
                                  <p:stCondLst>
                                    <p:cond delay="0"/>
                                  </p:stCondLst>
                                  <p:childTnLst>
                                    <p:set>
                                      <p:cBhvr>
                                        <p:cTn id="23" dur="1" fill="hold">
                                          <p:stCondLst>
                                            <p:cond delay="0"/>
                                          </p:stCondLst>
                                        </p:cTn>
                                        <p:tgtEl>
                                          <p:spTgt spid="5137"/>
                                        </p:tgtEl>
                                        <p:attrNameLst>
                                          <p:attrName>style.visibility</p:attrName>
                                        </p:attrNameLst>
                                      </p:cBhvr>
                                      <p:to>
                                        <p:strVal val="visible"/>
                                      </p:to>
                                    </p:set>
                                    <p:animEffect transition="in" filter="wipe(up)">
                                      <p:cBhvr>
                                        <p:cTn id="24" dur="500"/>
                                        <p:tgtEl>
                                          <p:spTgt spid="5137"/>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5139"/>
                                        </p:tgtEl>
                                        <p:attrNameLst>
                                          <p:attrName>style.visibility</p:attrName>
                                        </p:attrNameLst>
                                      </p:cBhvr>
                                      <p:to>
                                        <p:strVal val="visible"/>
                                      </p:to>
                                    </p:set>
                                    <p:animEffect transition="in" filter="wipe(up)">
                                      <p:cBhvr>
                                        <p:cTn id="27" dur="500"/>
                                        <p:tgtEl>
                                          <p:spTgt spid="513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5133"/>
                                        </p:tgtEl>
                                        <p:attrNameLst>
                                          <p:attrName>style.visibility</p:attrName>
                                        </p:attrNameLst>
                                      </p:cBhvr>
                                      <p:to>
                                        <p:strVal val="visible"/>
                                      </p:to>
                                    </p:set>
                                    <p:animEffect transition="in" filter="wipe(up)">
                                      <p:cBhvr>
                                        <p:cTn id="32" dur="500"/>
                                        <p:tgtEl>
                                          <p:spTgt spid="5133"/>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5125"/>
                                        </p:tgtEl>
                                        <p:attrNameLst>
                                          <p:attrName>style.visibility</p:attrName>
                                        </p:attrNameLst>
                                      </p:cBhvr>
                                      <p:to>
                                        <p:strVal val="visible"/>
                                      </p:to>
                                    </p:set>
                                    <p:animEffect transition="in" filter="wipe(up)">
                                      <p:cBhvr>
                                        <p:cTn id="35" dur="500"/>
                                        <p:tgtEl>
                                          <p:spTgt spid="5125"/>
                                        </p:tgtEl>
                                      </p:cBhvr>
                                    </p:animEffect>
                                  </p:childTnLst>
                                </p:cTn>
                              </p:par>
                              <p:par>
                                <p:cTn id="36" presetID="22" presetClass="entr" presetSubtype="1" fill="hold" nodeType="withEffect">
                                  <p:stCondLst>
                                    <p:cond delay="0"/>
                                  </p:stCondLst>
                                  <p:childTnLst>
                                    <p:set>
                                      <p:cBhvr>
                                        <p:cTn id="37" dur="1" fill="hold">
                                          <p:stCondLst>
                                            <p:cond delay="0"/>
                                          </p:stCondLst>
                                        </p:cTn>
                                        <p:tgtEl>
                                          <p:spTgt spid="5129"/>
                                        </p:tgtEl>
                                        <p:attrNameLst>
                                          <p:attrName>style.visibility</p:attrName>
                                        </p:attrNameLst>
                                      </p:cBhvr>
                                      <p:to>
                                        <p:strVal val="visible"/>
                                      </p:to>
                                    </p:set>
                                    <p:animEffect transition="in" filter="wipe(up)">
                                      <p:cBhvr>
                                        <p:cTn id="38" dur="500"/>
                                        <p:tgtEl>
                                          <p:spTgt spid="5129"/>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5140"/>
                                        </p:tgtEl>
                                        <p:attrNameLst>
                                          <p:attrName>style.visibility</p:attrName>
                                        </p:attrNameLst>
                                      </p:cBhvr>
                                      <p:to>
                                        <p:strVal val="visible"/>
                                      </p:to>
                                    </p:set>
                                    <p:animEffect transition="in" filter="wipe(up)">
                                      <p:cBhvr>
                                        <p:cTn id="41" dur="500"/>
                                        <p:tgtEl>
                                          <p:spTgt spid="5140"/>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1" fill="hold" nodeType="clickEffect">
                                  <p:stCondLst>
                                    <p:cond delay="0"/>
                                  </p:stCondLst>
                                  <p:childTnLst>
                                    <p:set>
                                      <p:cBhvr>
                                        <p:cTn id="45" dur="1" fill="hold">
                                          <p:stCondLst>
                                            <p:cond delay="0"/>
                                          </p:stCondLst>
                                        </p:cTn>
                                        <p:tgtEl>
                                          <p:spTgt spid="5134"/>
                                        </p:tgtEl>
                                        <p:attrNameLst>
                                          <p:attrName>style.visibility</p:attrName>
                                        </p:attrNameLst>
                                      </p:cBhvr>
                                      <p:to>
                                        <p:strVal val="visible"/>
                                      </p:to>
                                    </p:set>
                                    <p:animEffect transition="in" filter="wipe(up)">
                                      <p:cBhvr>
                                        <p:cTn id="46" dur="500"/>
                                        <p:tgtEl>
                                          <p:spTgt spid="5134"/>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5127"/>
                                        </p:tgtEl>
                                        <p:attrNameLst>
                                          <p:attrName>style.visibility</p:attrName>
                                        </p:attrNameLst>
                                      </p:cBhvr>
                                      <p:to>
                                        <p:strVal val="visible"/>
                                      </p:to>
                                    </p:set>
                                    <p:animEffect transition="in" filter="wipe(up)">
                                      <p:cBhvr>
                                        <p:cTn id="49" dur="500"/>
                                        <p:tgtEl>
                                          <p:spTgt spid="5127"/>
                                        </p:tgtEl>
                                      </p:cBhvr>
                                    </p:animEffect>
                                  </p:childTnLst>
                                </p:cTn>
                              </p:par>
                              <p:par>
                                <p:cTn id="50" presetID="22" presetClass="entr" presetSubtype="1" fill="hold" nodeType="withEffect">
                                  <p:stCondLst>
                                    <p:cond delay="0"/>
                                  </p:stCondLst>
                                  <p:childTnLst>
                                    <p:set>
                                      <p:cBhvr>
                                        <p:cTn id="51" dur="1" fill="hold">
                                          <p:stCondLst>
                                            <p:cond delay="0"/>
                                          </p:stCondLst>
                                        </p:cTn>
                                        <p:tgtEl>
                                          <p:spTgt spid="5128"/>
                                        </p:tgtEl>
                                        <p:attrNameLst>
                                          <p:attrName>style.visibility</p:attrName>
                                        </p:attrNameLst>
                                      </p:cBhvr>
                                      <p:to>
                                        <p:strVal val="visible"/>
                                      </p:to>
                                    </p:set>
                                    <p:animEffect transition="in" filter="wipe(up)">
                                      <p:cBhvr>
                                        <p:cTn id="52" dur="500"/>
                                        <p:tgtEl>
                                          <p:spTgt spid="5128"/>
                                        </p:tgtEl>
                                      </p:cBhvr>
                                    </p:animEffect>
                                  </p:childTnLst>
                                </p:cTn>
                              </p:par>
                              <p:par>
                                <p:cTn id="53" presetID="22" presetClass="entr" presetSubtype="1" fill="hold" grpId="0" nodeType="withEffect">
                                  <p:stCondLst>
                                    <p:cond delay="0"/>
                                  </p:stCondLst>
                                  <p:childTnLst>
                                    <p:set>
                                      <p:cBhvr>
                                        <p:cTn id="54" dur="1" fill="hold">
                                          <p:stCondLst>
                                            <p:cond delay="0"/>
                                          </p:stCondLst>
                                        </p:cTn>
                                        <p:tgtEl>
                                          <p:spTgt spid="5141"/>
                                        </p:tgtEl>
                                        <p:attrNameLst>
                                          <p:attrName>style.visibility</p:attrName>
                                        </p:attrNameLst>
                                      </p:cBhvr>
                                      <p:to>
                                        <p:strVal val="visible"/>
                                      </p:to>
                                    </p:set>
                                    <p:animEffect transition="in" filter="wipe(up)">
                                      <p:cBhvr>
                                        <p:cTn id="55" dur="500"/>
                                        <p:tgtEl>
                                          <p:spTgt spid="5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P spid="5124" grpId="0"/>
      <p:bldP spid="5125" grpId="0"/>
      <p:bldP spid="5127" grpId="0"/>
      <p:bldP spid="5138" grpId="0"/>
      <p:bldP spid="5139" grpId="0"/>
      <p:bldP spid="5140" grpId="0"/>
      <p:bldP spid="5141"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8114" name="Rectangle 2"/>
          <p:cNvSpPr>
            <a:spLocks noChangeArrowheads="1"/>
          </p:cNvSpPr>
          <p:nvPr/>
        </p:nvSpPr>
        <p:spPr bwMode="auto">
          <a:xfrm>
            <a:off x="381000" y="304800"/>
            <a:ext cx="8763000" cy="646113"/>
          </a:xfrm>
          <a:prstGeom prst="rect">
            <a:avLst/>
          </a:prstGeom>
          <a:solidFill>
            <a:srgbClr val="CCFFCC">
              <a:alpha val="20000"/>
            </a:srgbClr>
          </a:solidFill>
          <a:ln w="9525">
            <a:noFill/>
            <a:prstDash val="dashDot"/>
            <a:miter lim="800000"/>
          </a:ln>
          <a:effectLst/>
        </p:spPr>
        <p:txBody>
          <a:bodyPr>
            <a:spAutoFit/>
          </a:bodyPr>
          <a:p>
            <a:pPr lvl="0" eaLnBrk="1" hangingPunct="1"/>
            <a:r>
              <a:rPr lang="zh-CN" altLang="en-US" b="1" dirty="0">
                <a:solidFill>
                  <a:srgbClr val="FF0000"/>
                </a:solidFill>
                <a:effectLst>
                  <a:outerShdw blurRad="38100" dist="38100" dir="2700000">
                    <a:srgbClr val="C0C0C0"/>
                  </a:outerShdw>
                </a:effectLst>
                <a:latin typeface="Times New Roman" panose="02020603050405020304" pitchFamily="18" charset="0"/>
                <a:ea typeface="楷体_GB2312" charset="-122"/>
              </a:rPr>
              <a:t>汉代到宋明期间儒家思想的发展概况</a:t>
            </a:r>
            <a:endParaRPr lang="zh-CN" altLang="en-US" b="1" dirty="0">
              <a:solidFill>
                <a:srgbClr val="FF0000"/>
              </a:solidFill>
              <a:effectLst>
                <a:outerShdw blurRad="38100" dist="38100" dir="2700000">
                  <a:srgbClr val="C0C0C0"/>
                </a:outerShdw>
              </a:effectLst>
              <a:latin typeface="Times New Roman" panose="02020603050405020304" pitchFamily="18" charset="0"/>
              <a:ea typeface="楷体_GB2312" charset="-122"/>
            </a:endParaRPr>
          </a:p>
        </p:txBody>
      </p:sp>
      <p:grpSp>
        <p:nvGrpSpPr>
          <p:cNvPr id="2" name="Group 3"/>
          <p:cNvGrpSpPr/>
          <p:nvPr/>
        </p:nvGrpSpPr>
        <p:grpSpPr>
          <a:xfrm>
            <a:off x="609600" y="1524000"/>
            <a:ext cx="7889875" cy="1981200"/>
            <a:chOff x="1338" y="3067"/>
            <a:chExt cx="4173" cy="771"/>
          </a:xfrm>
        </p:grpSpPr>
        <p:sp>
          <p:nvSpPr>
            <p:cNvPr id="4101" name="Rectangle 4"/>
            <p:cNvSpPr>
              <a:spLocks noChangeArrowheads="1"/>
            </p:cNvSpPr>
            <p:nvPr/>
          </p:nvSpPr>
          <p:spPr bwMode="auto">
            <a:xfrm>
              <a:off x="1419" y="3219"/>
              <a:ext cx="544" cy="317"/>
            </a:xfrm>
            <a:prstGeom prst="rect">
              <a:avLst/>
            </a:prstGeom>
            <a:solidFill>
              <a:schemeClr val="accent1">
                <a:lumMod val="90000"/>
              </a:schemeClr>
            </a:solidFill>
            <a:ln w="28575">
              <a:solidFill>
                <a:srgbClr val="FFFF00"/>
              </a:solidFill>
              <a:miter lim="800000"/>
              <a:tailEnd type="none" w="lg" len="lg"/>
            </a:ln>
          </p:spPr>
          <p:txBody>
            <a:bodyPr anchor="ctr"/>
            <a:p>
              <a:pPr lvl="0" algn="ctr" eaLnBrk="1" hangingPunct="1"/>
              <a:r>
                <a:rPr lang="zh-CN" altLang="en-US" sz="2800" b="1" dirty="0">
                  <a:solidFill>
                    <a:srgbClr val="FFFF00"/>
                  </a:solidFill>
                  <a:effectLst>
                    <a:outerShdw blurRad="38100" dist="38100" dir="2700000">
                      <a:srgbClr val="C0C0C0"/>
                    </a:outerShdw>
                  </a:effectLst>
                  <a:latin typeface="隶书" panose="02010509060101010101" pitchFamily="1" charset="-122"/>
                  <a:ea typeface="汉仪醒示体简" pitchFamily="1" charset="-122"/>
                </a:rPr>
                <a:t>两汉</a:t>
              </a:r>
              <a:endParaRPr lang="zh-CN" altLang="en-US" sz="2800" b="1" dirty="0">
                <a:solidFill>
                  <a:srgbClr val="FFFF00"/>
                </a:solidFill>
                <a:effectLst>
                  <a:outerShdw blurRad="38100" dist="38100" dir="2700000">
                    <a:srgbClr val="C0C0C0"/>
                  </a:outerShdw>
                </a:effectLst>
                <a:latin typeface="隶书" panose="02010509060101010101" pitchFamily="1" charset="-122"/>
                <a:ea typeface="汉仪醒示体简" pitchFamily="1" charset="-122"/>
              </a:endParaRPr>
            </a:p>
          </p:txBody>
        </p:sp>
        <p:sp>
          <p:nvSpPr>
            <p:cNvPr id="4102" name="Rectangle 5"/>
            <p:cNvSpPr>
              <a:spLocks noChangeArrowheads="1"/>
            </p:cNvSpPr>
            <p:nvPr/>
          </p:nvSpPr>
          <p:spPr bwMode="auto">
            <a:xfrm>
              <a:off x="3288" y="3229"/>
              <a:ext cx="544" cy="317"/>
            </a:xfrm>
            <a:prstGeom prst="rect">
              <a:avLst/>
            </a:prstGeom>
            <a:solidFill>
              <a:schemeClr val="accent2">
                <a:lumMod val="20000"/>
                <a:lumOff val="80000"/>
              </a:schemeClr>
            </a:solidFill>
            <a:ln w="28575">
              <a:solidFill>
                <a:srgbClr val="FF0000"/>
              </a:solidFill>
              <a:miter lim="800000"/>
              <a:tailEnd type="none" w="lg" len="lg"/>
            </a:ln>
          </p:spPr>
          <p:txBody>
            <a:bodyPr anchor="ctr"/>
            <a:p>
              <a:pPr lvl="0" algn="ctr" eaLnBrk="1" hangingPunct="1"/>
              <a:r>
                <a:rPr lang="zh-CN" altLang="en-US" sz="2800" b="1" dirty="0">
                  <a:solidFill>
                    <a:srgbClr val="FF0000"/>
                  </a:solidFill>
                  <a:effectLst>
                    <a:outerShdw blurRad="38100" dist="38100" dir="2700000">
                      <a:srgbClr val="C0C0C0"/>
                    </a:outerShdw>
                  </a:effectLst>
                  <a:latin typeface="隶书" panose="02010509060101010101" pitchFamily="1" charset="-122"/>
                  <a:ea typeface="汉仪醒示体简" pitchFamily="1" charset="-122"/>
                </a:rPr>
                <a:t>隋唐</a:t>
              </a:r>
              <a:endParaRPr lang="zh-CN" altLang="en-US" sz="2800" b="1" dirty="0">
                <a:solidFill>
                  <a:srgbClr val="FF0000"/>
                </a:solidFill>
                <a:effectLst>
                  <a:outerShdw blurRad="38100" dist="38100" dir="2700000">
                    <a:srgbClr val="C0C0C0"/>
                  </a:outerShdw>
                </a:effectLst>
                <a:latin typeface="隶书" panose="02010509060101010101" pitchFamily="1" charset="-122"/>
                <a:ea typeface="汉仪醒示体简" pitchFamily="1" charset="-122"/>
              </a:endParaRPr>
            </a:p>
          </p:txBody>
        </p:sp>
        <p:sp>
          <p:nvSpPr>
            <p:cNvPr id="218118" name="WordArt 6"/>
            <p:cNvSpPr>
              <a:spLocks noChangeArrowheads="1" noChangeShapeType="1" noTextEdit="1"/>
            </p:cNvSpPr>
            <p:nvPr/>
          </p:nvSpPr>
          <p:spPr bwMode="auto">
            <a:xfrm>
              <a:off x="1668" y="3067"/>
              <a:ext cx="396" cy="162"/>
            </a:xfrm>
            <a:prstGeom prst="rect">
              <a:avLst/>
            </a:prstGeom>
          </p:spPr>
          <p:txBody>
            <a:bodyPr wrap="none" numCol="1" fromWordArt="1">
              <a:prstTxWarp prst="textPlain">
                <a:avLst>
                  <a:gd name="adj" fmla="val 50000"/>
                </a:avLst>
              </a:prstTxWarp>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000" b="0" i="0" u="none" strike="noStrike" kern="10" cap="none" spc="0" normalizeH="0" baseline="0" noProof="0" dirty="0">
                  <a:ln w="9525">
                    <a:noFill/>
                    <a:round/>
                    <a:tailEnd type="none" w="lg" len="lg"/>
                  </a:ln>
                  <a:gradFill rotWithShape="1">
                    <a:gsLst>
                      <a:gs pos="0">
                        <a:srgbClr val="0047FF"/>
                      </a:gs>
                      <a:gs pos="13000">
                        <a:srgbClr val="000082"/>
                      </a:gs>
                      <a:gs pos="28000">
                        <a:srgbClr val="0047FF"/>
                      </a:gs>
                      <a:gs pos="42000">
                        <a:srgbClr val="000082"/>
                      </a:gs>
                      <a:gs pos="57001">
                        <a:srgbClr val="0047FF"/>
                      </a:gs>
                      <a:gs pos="72000">
                        <a:srgbClr val="000082"/>
                      </a:gs>
                      <a:gs pos="87000">
                        <a:srgbClr val="0047FF"/>
                      </a:gs>
                      <a:gs pos="100000">
                        <a:srgbClr val="000082"/>
                      </a:gs>
                    </a:gsLst>
                    <a:lin ang="2700000" scaled="1"/>
                  </a:gradFill>
                  <a:effectLst>
                    <a:outerShdw dist="35921" dir="2700000" algn="ctr" rotWithShape="0">
                      <a:srgbClr val="FFFF00"/>
                    </a:outerShdw>
                  </a:effectLst>
                  <a:uLnTx/>
                  <a:uFillTx/>
                  <a:latin typeface="汉仪太极体简"/>
                  <a:ea typeface="隶书" panose="02010509060101010101" pitchFamily="1" charset="-122"/>
                  <a:cs typeface="+mn-cs"/>
                </a:rPr>
                <a:t>220</a:t>
              </a:r>
              <a:r>
                <a:rPr kumimoji="0" lang="zh-CN" altLang="en-US" sz="2000" b="0" i="0" u="none" strike="noStrike" kern="10" cap="none" spc="0" normalizeH="0" baseline="0" noProof="0" dirty="0">
                  <a:ln w="9525">
                    <a:noFill/>
                    <a:round/>
                    <a:tailEnd type="none" w="lg" len="lg"/>
                  </a:ln>
                  <a:gradFill rotWithShape="1">
                    <a:gsLst>
                      <a:gs pos="0">
                        <a:srgbClr val="0047FF"/>
                      </a:gs>
                      <a:gs pos="13000">
                        <a:srgbClr val="000082"/>
                      </a:gs>
                      <a:gs pos="28000">
                        <a:srgbClr val="0047FF"/>
                      </a:gs>
                      <a:gs pos="42000">
                        <a:srgbClr val="000082"/>
                      </a:gs>
                      <a:gs pos="57001">
                        <a:srgbClr val="0047FF"/>
                      </a:gs>
                      <a:gs pos="72000">
                        <a:srgbClr val="000082"/>
                      </a:gs>
                      <a:gs pos="87000">
                        <a:srgbClr val="0047FF"/>
                      </a:gs>
                      <a:gs pos="100000">
                        <a:srgbClr val="000082"/>
                      </a:gs>
                    </a:gsLst>
                    <a:lin ang="2700000" scaled="1"/>
                  </a:gradFill>
                  <a:effectLst>
                    <a:outerShdw dist="35921" dir="2700000" algn="ctr" rotWithShape="0">
                      <a:srgbClr val="FFFF00"/>
                    </a:outerShdw>
                  </a:effectLst>
                  <a:uLnTx/>
                  <a:uFillTx/>
                  <a:latin typeface="汉仪太极体简"/>
                  <a:ea typeface="隶书" panose="02010509060101010101" pitchFamily="1" charset="-122"/>
                  <a:cs typeface="+mn-cs"/>
                </a:rPr>
                <a:t>年</a:t>
              </a:r>
              <a:endParaRPr kumimoji="0" lang="zh-CN" altLang="en-US" sz="2000" b="0" i="0" u="none" strike="noStrike" kern="10" cap="none" spc="0" normalizeH="0" baseline="0" noProof="0" dirty="0">
                <a:ln w="9525">
                  <a:noFill/>
                  <a:round/>
                  <a:tailEnd type="none" w="lg" len="lg"/>
                </a:ln>
                <a:gradFill rotWithShape="1">
                  <a:gsLst>
                    <a:gs pos="0">
                      <a:srgbClr val="0047FF"/>
                    </a:gs>
                    <a:gs pos="13000">
                      <a:srgbClr val="000082"/>
                    </a:gs>
                    <a:gs pos="28000">
                      <a:srgbClr val="0047FF"/>
                    </a:gs>
                    <a:gs pos="42000">
                      <a:srgbClr val="000082"/>
                    </a:gs>
                    <a:gs pos="57001">
                      <a:srgbClr val="0047FF"/>
                    </a:gs>
                    <a:gs pos="72000">
                      <a:srgbClr val="000082"/>
                    </a:gs>
                    <a:gs pos="87000">
                      <a:srgbClr val="0047FF"/>
                    </a:gs>
                    <a:gs pos="100000">
                      <a:srgbClr val="000082"/>
                    </a:gs>
                  </a:gsLst>
                  <a:lin ang="2700000" scaled="1"/>
                </a:gradFill>
                <a:effectLst>
                  <a:outerShdw dist="35921" dir="2700000" algn="ctr" rotWithShape="0">
                    <a:srgbClr val="FFFF00"/>
                  </a:outerShdw>
                </a:effectLst>
                <a:uLnTx/>
                <a:uFillTx/>
                <a:latin typeface="汉仪太极体简"/>
                <a:ea typeface="隶书" panose="02010509060101010101" pitchFamily="1" charset="-122"/>
                <a:cs typeface="+mn-cs"/>
              </a:endParaRPr>
            </a:p>
          </p:txBody>
        </p:sp>
        <p:sp>
          <p:nvSpPr>
            <p:cNvPr id="218119" name="WordArt 7"/>
            <p:cNvSpPr>
              <a:spLocks noChangeArrowheads="1" noChangeShapeType="1" noTextEdit="1"/>
            </p:cNvSpPr>
            <p:nvPr/>
          </p:nvSpPr>
          <p:spPr bwMode="auto">
            <a:xfrm>
              <a:off x="3152" y="3067"/>
              <a:ext cx="402" cy="162"/>
            </a:xfrm>
            <a:prstGeom prst="rect">
              <a:avLst/>
            </a:prstGeom>
          </p:spPr>
          <p:txBody>
            <a:bodyPr wrap="none" numCol="1" fromWordArt="1">
              <a:prstTxWarp prst="textPlain">
                <a:avLst>
                  <a:gd name="adj" fmla="val 50000"/>
                </a:avLst>
              </a:prstTxWarp>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000" b="0" i="0" u="sng" strike="noStrike" kern="10" cap="none" spc="0" normalizeH="0" baseline="0" noProof="0" dirty="0">
                  <a:ln w="9525">
                    <a:noFill/>
                    <a:round/>
                    <a:tailEnd type="none" w="lg" len="lg"/>
                  </a:ln>
                  <a:gradFill rotWithShape="1">
                    <a:gsLst>
                      <a:gs pos="0">
                        <a:srgbClr val="0047FF"/>
                      </a:gs>
                      <a:gs pos="13000">
                        <a:srgbClr val="000082"/>
                      </a:gs>
                      <a:gs pos="28000">
                        <a:srgbClr val="0047FF"/>
                      </a:gs>
                      <a:gs pos="42000">
                        <a:srgbClr val="000082"/>
                      </a:gs>
                      <a:gs pos="57001">
                        <a:srgbClr val="0047FF"/>
                      </a:gs>
                      <a:gs pos="72000">
                        <a:srgbClr val="000082"/>
                      </a:gs>
                      <a:gs pos="87000">
                        <a:srgbClr val="0047FF"/>
                      </a:gs>
                      <a:gs pos="100000">
                        <a:srgbClr val="000082"/>
                      </a:gs>
                    </a:gsLst>
                    <a:lin ang="2700000" scaled="1"/>
                  </a:gradFill>
                  <a:effectLst>
                    <a:outerShdw dist="35921" dir="2700000" algn="ctr" rotWithShape="0">
                      <a:srgbClr val="FFFF00"/>
                    </a:outerShdw>
                  </a:effectLst>
                  <a:uLnTx/>
                  <a:uFillTx/>
                  <a:latin typeface="汉仪太极体简"/>
                  <a:ea typeface="隶书" panose="02010509060101010101" pitchFamily="1" charset="-122"/>
                  <a:cs typeface="+mn-cs"/>
                </a:rPr>
                <a:t>581</a:t>
              </a:r>
              <a:r>
                <a:rPr kumimoji="0" lang="zh-CN" altLang="en-US" sz="2000" b="0" i="0" u="sng" strike="noStrike" kern="10" cap="none" spc="0" normalizeH="0" baseline="0" noProof="0" dirty="0">
                  <a:ln w="9525">
                    <a:noFill/>
                    <a:round/>
                    <a:tailEnd type="none" w="lg" len="lg"/>
                  </a:ln>
                  <a:gradFill rotWithShape="1">
                    <a:gsLst>
                      <a:gs pos="0">
                        <a:srgbClr val="0047FF"/>
                      </a:gs>
                      <a:gs pos="13000">
                        <a:srgbClr val="000082"/>
                      </a:gs>
                      <a:gs pos="28000">
                        <a:srgbClr val="0047FF"/>
                      </a:gs>
                      <a:gs pos="42000">
                        <a:srgbClr val="000082"/>
                      </a:gs>
                      <a:gs pos="57001">
                        <a:srgbClr val="0047FF"/>
                      </a:gs>
                      <a:gs pos="72000">
                        <a:srgbClr val="000082"/>
                      </a:gs>
                      <a:gs pos="87000">
                        <a:srgbClr val="0047FF"/>
                      </a:gs>
                      <a:gs pos="100000">
                        <a:srgbClr val="000082"/>
                      </a:gs>
                    </a:gsLst>
                    <a:lin ang="2700000" scaled="1"/>
                  </a:gradFill>
                  <a:effectLst>
                    <a:outerShdw dist="35921" dir="2700000" algn="ctr" rotWithShape="0">
                      <a:srgbClr val="FFFF00"/>
                    </a:outerShdw>
                  </a:effectLst>
                  <a:uLnTx/>
                  <a:uFillTx/>
                  <a:latin typeface="汉仪太极体简"/>
                  <a:ea typeface="隶书" panose="02010509060101010101" pitchFamily="1" charset="-122"/>
                  <a:cs typeface="+mn-cs"/>
                </a:rPr>
                <a:t>年</a:t>
              </a:r>
              <a:endParaRPr kumimoji="0" lang="zh-CN" altLang="en-US" sz="2000" b="0" i="0" u="sng" strike="noStrike" kern="10" cap="none" spc="0" normalizeH="0" baseline="0" noProof="0" dirty="0">
                <a:ln w="9525">
                  <a:noFill/>
                  <a:round/>
                  <a:tailEnd type="none" w="lg" len="lg"/>
                </a:ln>
                <a:gradFill rotWithShape="1">
                  <a:gsLst>
                    <a:gs pos="0">
                      <a:srgbClr val="0047FF"/>
                    </a:gs>
                    <a:gs pos="13000">
                      <a:srgbClr val="000082"/>
                    </a:gs>
                    <a:gs pos="28000">
                      <a:srgbClr val="0047FF"/>
                    </a:gs>
                    <a:gs pos="42000">
                      <a:srgbClr val="000082"/>
                    </a:gs>
                    <a:gs pos="57001">
                      <a:srgbClr val="0047FF"/>
                    </a:gs>
                    <a:gs pos="72000">
                      <a:srgbClr val="000082"/>
                    </a:gs>
                    <a:gs pos="87000">
                      <a:srgbClr val="0047FF"/>
                    </a:gs>
                    <a:gs pos="100000">
                      <a:srgbClr val="000082"/>
                    </a:gs>
                  </a:gsLst>
                  <a:lin ang="2700000" scaled="1"/>
                </a:gradFill>
                <a:effectLst>
                  <a:outerShdw dist="35921" dir="2700000" algn="ctr" rotWithShape="0">
                    <a:srgbClr val="FFFF00"/>
                  </a:outerShdw>
                </a:effectLst>
                <a:uLnTx/>
                <a:uFillTx/>
                <a:latin typeface="汉仪太极体简"/>
                <a:ea typeface="隶书" panose="02010509060101010101" pitchFamily="1" charset="-122"/>
                <a:cs typeface="+mn-cs"/>
              </a:endParaRPr>
            </a:p>
          </p:txBody>
        </p:sp>
        <p:sp>
          <p:nvSpPr>
            <p:cNvPr id="4106" name="Rectangle 9"/>
            <p:cNvSpPr>
              <a:spLocks noChangeArrowheads="1"/>
            </p:cNvSpPr>
            <p:nvPr/>
          </p:nvSpPr>
          <p:spPr bwMode="auto">
            <a:xfrm>
              <a:off x="1838" y="3546"/>
              <a:ext cx="1496" cy="272"/>
            </a:xfrm>
            <a:prstGeom prst="rect">
              <a:avLst/>
            </a:prstGeom>
            <a:solidFill>
              <a:srgbClr val="00B0F0"/>
            </a:solidFill>
            <a:ln w="28575">
              <a:noFill/>
              <a:miter lim="800000"/>
              <a:tailEnd type="none" w="lg" len="lg"/>
            </a:ln>
          </p:spPr>
          <p:txBody>
            <a:bodyPr anchor="ctr"/>
            <a:p>
              <a:pPr lvl="0" algn="ctr" eaLnBrk="1" hangingPunct="1"/>
              <a:r>
                <a:rPr lang="zh-CN" altLang="en-US" sz="2800" b="1" dirty="0">
                  <a:solidFill>
                    <a:srgbClr val="FFFF00"/>
                  </a:solidFill>
                  <a:effectLst>
                    <a:outerShdw blurRad="38100" dist="38100" dir="2700000">
                      <a:srgbClr val="C0C0C0"/>
                    </a:outerShdw>
                  </a:effectLst>
                  <a:latin typeface="隶书" panose="02010509060101010101" pitchFamily="1" charset="-122"/>
                  <a:ea typeface="汉仪醒示体简" pitchFamily="1" charset="-122"/>
                </a:rPr>
                <a:t>三国两晋南北朝</a:t>
              </a:r>
              <a:endParaRPr lang="zh-CN" altLang="en-US" sz="2800" b="1" dirty="0">
                <a:solidFill>
                  <a:srgbClr val="FFFF00"/>
                </a:solidFill>
                <a:effectLst>
                  <a:outerShdw blurRad="38100" dist="38100" dir="2700000">
                    <a:srgbClr val="C0C0C0"/>
                  </a:outerShdw>
                </a:effectLst>
                <a:latin typeface="隶书" panose="02010509060101010101" pitchFamily="1" charset="-122"/>
                <a:ea typeface="汉仪醒示体简" pitchFamily="1" charset="-122"/>
              </a:endParaRPr>
            </a:p>
          </p:txBody>
        </p:sp>
        <p:sp>
          <p:nvSpPr>
            <p:cNvPr id="3083" name="WordArt 10"/>
            <p:cNvSpPr>
              <a:spLocks noChangeArrowheads="1" noChangeShapeType="1" noTextEdit="1"/>
            </p:cNvSpPr>
            <p:nvPr/>
          </p:nvSpPr>
          <p:spPr bwMode="auto">
            <a:xfrm>
              <a:off x="2200" y="3248"/>
              <a:ext cx="912" cy="222"/>
            </a:xfrm>
            <a:prstGeom prst="rect">
              <a:avLst/>
            </a:prstGeom>
          </p:spPr>
          <p:txBody>
            <a:bodyPr wrap="none" numCol="1" fromWordArt="1">
              <a:prstTxWarp prst="textPlain">
                <a:avLst>
                  <a:gd name="adj" fmla="val 50000"/>
                </a:avLst>
              </a:prstTxWarp>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800" b="0" i="0" u="sng" strike="noStrike" kern="10" cap="none" spc="0" normalizeH="0" baseline="0" noProof="0" dirty="0">
                  <a:ln w="9525">
                    <a:noFill/>
                    <a:round/>
                    <a:tailEnd type="none" w="lg" len="lg"/>
                  </a:ln>
                  <a:solidFill>
                    <a:srgbClr val="000066"/>
                  </a:solidFill>
                  <a:effectLst>
                    <a:outerShdw dist="45791" dir="2021404" algn="ctr" rotWithShape="0">
                      <a:srgbClr val="FFFF00"/>
                    </a:outerShdw>
                  </a:effectLst>
                  <a:uLnTx/>
                  <a:uFillTx/>
                  <a:latin typeface="宋体" panose="02010600030101010101" pitchFamily="2" charset="-122"/>
                  <a:ea typeface="宋体" panose="02010600030101010101" pitchFamily="2" charset="-122"/>
                  <a:cs typeface="+mn-cs"/>
                </a:rPr>
                <a:t>分裂战乱</a:t>
              </a:r>
              <a:endParaRPr kumimoji="0" lang="zh-CN" altLang="en-US" sz="2800" b="0" i="0" u="sng" strike="noStrike" kern="10" cap="none" spc="0" normalizeH="0" baseline="0" noProof="0" dirty="0">
                <a:ln w="9525">
                  <a:noFill/>
                  <a:round/>
                  <a:tailEnd type="none" w="lg" len="lg"/>
                </a:ln>
                <a:solidFill>
                  <a:srgbClr val="000066"/>
                </a:solidFill>
                <a:effectLst>
                  <a:outerShdw dist="45791" dir="2021404" algn="ctr" rotWithShape="0">
                    <a:srgbClr val="FFFF00"/>
                  </a:outerShdw>
                </a:effectLst>
                <a:uLnTx/>
                <a:uFillTx/>
                <a:latin typeface="宋体" panose="02010600030101010101" pitchFamily="2" charset="-122"/>
                <a:ea typeface="宋体" panose="02010600030101010101" pitchFamily="2" charset="-122"/>
                <a:cs typeface="+mn-cs"/>
              </a:endParaRPr>
            </a:p>
          </p:txBody>
        </p:sp>
        <p:sp>
          <p:nvSpPr>
            <p:cNvPr id="4108" name="Rectangle 11"/>
            <p:cNvSpPr>
              <a:spLocks noChangeArrowheads="1"/>
            </p:cNvSpPr>
            <p:nvPr/>
          </p:nvSpPr>
          <p:spPr bwMode="auto">
            <a:xfrm>
              <a:off x="4604" y="3233"/>
              <a:ext cx="725" cy="317"/>
            </a:xfrm>
            <a:prstGeom prst="rect">
              <a:avLst/>
            </a:prstGeom>
            <a:solidFill>
              <a:schemeClr val="accent1">
                <a:lumMod val="90000"/>
              </a:schemeClr>
            </a:solidFill>
            <a:ln w="28575">
              <a:solidFill>
                <a:srgbClr val="FFFF00"/>
              </a:solidFill>
              <a:miter lim="800000"/>
              <a:tailEnd type="none" w="lg" len="lg"/>
            </a:ln>
          </p:spPr>
          <p:txBody>
            <a:bodyPr anchor="ctr"/>
            <a:p>
              <a:pPr lvl="0" algn="ctr" eaLnBrk="1" hangingPunct="1"/>
              <a:r>
                <a:rPr lang="zh-CN" altLang="en-US" sz="2800" b="1" dirty="0">
                  <a:solidFill>
                    <a:srgbClr val="FFFF00"/>
                  </a:solidFill>
                  <a:effectLst>
                    <a:outerShdw blurRad="38100" dist="38100" dir="2700000">
                      <a:srgbClr val="C0C0C0"/>
                    </a:outerShdw>
                  </a:effectLst>
                  <a:latin typeface="隶书" panose="02010509060101010101" pitchFamily="1" charset="-122"/>
                  <a:ea typeface="汉仪醒示体简" pitchFamily="1" charset="-122"/>
                </a:rPr>
                <a:t>宋元明</a:t>
              </a:r>
              <a:endParaRPr lang="zh-CN" altLang="en-US" sz="2800" b="1" dirty="0">
                <a:solidFill>
                  <a:srgbClr val="FFFF00"/>
                </a:solidFill>
                <a:effectLst>
                  <a:outerShdw blurRad="38100" dist="38100" dir="2700000">
                    <a:srgbClr val="C0C0C0"/>
                  </a:outerShdw>
                </a:effectLst>
                <a:latin typeface="隶书" panose="02010509060101010101" pitchFamily="1" charset="-122"/>
                <a:ea typeface="汉仪醒示体简" pitchFamily="1" charset="-122"/>
              </a:endParaRPr>
            </a:p>
          </p:txBody>
        </p:sp>
        <p:sp>
          <p:nvSpPr>
            <p:cNvPr id="4109" name="Rectangle 12"/>
            <p:cNvSpPr>
              <a:spLocks noChangeArrowheads="1"/>
            </p:cNvSpPr>
            <p:nvPr/>
          </p:nvSpPr>
          <p:spPr bwMode="auto">
            <a:xfrm>
              <a:off x="3787" y="3566"/>
              <a:ext cx="952" cy="272"/>
            </a:xfrm>
            <a:prstGeom prst="rect">
              <a:avLst/>
            </a:prstGeom>
            <a:gradFill rotWithShape="1">
              <a:gsLst>
                <a:gs pos="0">
                  <a:srgbClr val="800080">
                    <a:alpha val="29999"/>
                  </a:srgbClr>
                </a:gs>
                <a:gs pos="100000">
                  <a:srgbClr val="3B003B"/>
                </a:gs>
              </a:gsLst>
              <a:lin ang="5400000" scaled="1"/>
            </a:gradFill>
            <a:ln w="28575">
              <a:noFill/>
              <a:miter lim="800000"/>
              <a:tailEnd type="none" w="lg" len="lg"/>
            </a:ln>
          </p:spPr>
          <p:txBody>
            <a:bodyPr anchor="ctr"/>
            <a:p>
              <a:pPr lvl="0" algn="ctr" eaLnBrk="1" hangingPunct="1"/>
              <a:r>
                <a:rPr lang="zh-CN" altLang="en-US" sz="2800" b="1" dirty="0">
                  <a:solidFill>
                    <a:srgbClr val="FFFF00"/>
                  </a:solidFill>
                  <a:effectLst>
                    <a:outerShdw blurRad="38100" dist="38100" dir="2700000">
                      <a:srgbClr val="C0C0C0"/>
                    </a:outerShdw>
                  </a:effectLst>
                  <a:latin typeface="隶书" panose="02010509060101010101" pitchFamily="1" charset="-122"/>
                  <a:ea typeface="汉仪醒示体简" pitchFamily="1" charset="-122"/>
                </a:rPr>
                <a:t>五代十国</a:t>
              </a:r>
              <a:endParaRPr lang="zh-CN" altLang="en-US" sz="2800" b="1" dirty="0">
                <a:solidFill>
                  <a:srgbClr val="FFFF00"/>
                </a:solidFill>
                <a:effectLst>
                  <a:outerShdw blurRad="38100" dist="38100" dir="2700000">
                    <a:srgbClr val="C0C0C0"/>
                  </a:outerShdw>
                </a:effectLst>
                <a:latin typeface="隶书" panose="02010509060101010101" pitchFamily="1" charset="-122"/>
                <a:ea typeface="汉仪醒示体简" pitchFamily="1" charset="-122"/>
              </a:endParaRPr>
            </a:p>
          </p:txBody>
        </p:sp>
        <p:sp>
          <p:nvSpPr>
            <p:cNvPr id="218125" name="WordArt 13"/>
            <p:cNvSpPr>
              <a:spLocks noChangeArrowheads="1" noChangeShapeType="1" noTextEdit="1"/>
            </p:cNvSpPr>
            <p:nvPr/>
          </p:nvSpPr>
          <p:spPr bwMode="auto">
            <a:xfrm>
              <a:off x="3696" y="3067"/>
              <a:ext cx="402" cy="162"/>
            </a:xfrm>
            <a:prstGeom prst="rect">
              <a:avLst/>
            </a:prstGeom>
          </p:spPr>
          <p:txBody>
            <a:bodyPr wrap="none" numCol="1" fromWordArt="1">
              <a:prstTxWarp prst="textPlain">
                <a:avLst>
                  <a:gd name="adj" fmla="val 50000"/>
                </a:avLst>
              </a:prstTxWarp>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000" b="0" i="0" u="sng" strike="noStrike" kern="10" cap="none" spc="0" normalizeH="0" baseline="0" noProof="0">
                  <a:ln w="9525">
                    <a:noFill/>
                    <a:round/>
                    <a:tailEnd type="none" w="lg" len="lg"/>
                  </a:ln>
                  <a:gradFill rotWithShape="1">
                    <a:gsLst>
                      <a:gs pos="0">
                        <a:srgbClr val="0047FF"/>
                      </a:gs>
                      <a:gs pos="13000">
                        <a:srgbClr val="000082"/>
                      </a:gs>
                      <a:gs pos="28000">
                        <a:srgbClr val="0047FF"/>
                      </a:gs>
                      <a:gs pos="42000">
                        <a:srgbClr val="000082"/>
                      </a:gs>
                      <a:gs pos="57001">
                        <a:srgbClr val="0047FF"/>
                      </a:gs>
                      <a:gs pos="72000">
                        <a:srgbClr val="000082"/>
                      </a:gs>
                      <a:gs pos="87000">
                        <a:srgbClr val="0047FF"/>
                      </a:gs>
                      <a:gs pos="100000">
                        <a:srgbClr val="000082"/>
                      </a:gs>
                    </a:gsLst>
                    <a:lin ang="2700000" scaled="1"/>
                  </a:gradFill>
                  <a:effectLst>
                    <a:outerShdw dist="35921" dir="2700000" algn="ctr" rotWithShape="0">
                      <a:srgbClr val="FFFF00"/>
                    </a:outerShdw>
                  </a:effectLst>
                  <a:uLnTx/>
                  <a:uFillTx/>
                  <a:latin typeface="汉仪太极体简"/>
                  <a:ea typeface="隶书" panose="02010509060101010101" pitchFamily="1" charset="-122"/>
                  <a:cs typeface="+mn-cs"/>
                </a:rPr>
                <a:t>907</a:t>
              </a:r>
              <a:r>
                <a:rPr kumimoji="0" lang="zh-CN" altLang="en-US" sz="2000" b="0" i="0" u="sng" strike="noStrike" kern="10" cap="none" spc="0" normalizeH="0" baseline="0" noProof="0">
                  <a:ln w="9525">
                    <a:noFill/>
                    <a:round/>
                    <a:tailEnd type="none" w="lg" len="lg"/>
                  </a:ln>
                  <a:gradFill rotWithShape="1">
                    <a:gsLst>
                      <a:gs pos="0">
                        <a:srgbClr val="0047FF"/>
                      </a:gs>
                      <a:gs pos="13000">
                        <a:srgbClr val="000082"/>
                      </a:gs>
                      <a:gs pos="28000">
                        <a:srgbClr val="0047FF"/>
                      </a:gs>
                      <a:gs pos="42000">
                        <a:srgbClr val="000082"/>
                      </a:gs>
                      <a:gs pos="57001">
                        <a:srgbClr val="0047FF"/>
                      </a:gs>
                      <a:gs pos="72000">
                        <a:srgbClr val="000082"/>
                      </a:gs>
                      <a:gs pos="87000">
                        <a:srgbClr val="0047FF"/>
                      </a:gs>
                      <a:gs pos="100000">
                        <a:srgbClr val="000082"/>
                      </a:gs>
                    </a:gsLst>
                    <a:lin ang="2700000" scaled="1"/>
                  </a:gradFill>
                  <a:effectLst>
                    <a:outerShdw dist="35921" dir="2700000" algn="ctr" rotWithShape="0">
                      <a:srgbClr val="FFFF00"/>
                    </a:outerShdw>
                  </a:effectLst>
                  <a:uLnTx/>
                  <a:uFillTx/>
                  <a:latin typeface="汉仪太极体简"/>
                  <a:ea typeface="隶书" panose="02010509060101010101" pitchFamily="1" charset="-122"/>
                  <a:cs typeface="+mn-cs"/>
                </a:rPr>
                <a:t>年</a:t>
              </a:r>
              <a:endParaRPr kumimoji="0" lang="zh-CN" altLang="en-US" sz="2000" b="0" i="0" u="sng" strike="noStrike" kern="10" cap="none" spc="0" normalizeH="0" baseline="0" noProof="0">
                <a:ln w="9525">
                  <a:noFill/>
                  <a:round/>
                  <a:tailEnd type="none" w="lg" len="lg"/>
                </a:ln>
                <a:gradFill rotWithShape="1">
                  <a:gsLst>
                    <a:gs pos="0">
                      <a:srgbClr val="0047FF"/>
                    </a:gs>
                    <a:gs pos="13000">
                      <a:srgbClr val="000082"/>
                    </a:gs>
                    <a:gs pos="28000">
                      <a:srgbClr val="0047FF"/>
                    </a:gs>
                    <a:gs pos="42000">
                      <a:srgbClr val="000082"/>
                    </a:gs>
                    <a:gs pos="57001">
                      <a:srgbClr val="0047FF"/>
                    </a:gs>
                    <a:gs pos="72000">
                      <a:srgbClr val="000082"/>
                    </a:gs>
                    <a:gs pos="87000">
                      <a:srgbClr val="0047FF"/>
                    </a:gs>
                    <a:gs pos="100000">
                      <a:srgbClr val="000082"/>
                    </a:gs>
                  </a:gsLst>
                  <a:lin ang="2700000" scaled="1"/>
                </a:gradFill>
                <a:effectLst>
                  <a:outerShdw dist="35921" dir="2700000" algn="ctr" rotWithShape="0">
                    <a:srgbClr val="FFFF00"/>
                  </a:outerShdw>
                </a:effectLst>
                <a:uLnTx/>
                <a:uFillTx/>
                <a:latin typeface="汉仪太极体简"/>
                <a:ea typeface="隶书" panose="02010509060101010101" pitchFamily="1" charset="-122"/>
                <a:cs typeface="+mn-cs"/>
              </a:endParaRPr>
            </a:p>
          </p:txBody>
        </p:sp>
        <p:sp>
          <p:nvSpPr>
            <p:cNvPr id="218126" name="WordArt 14"/>
            <p:cNvSpPr>
              <a:spLocks noChangeArrowheads="1" noChangeShapeType="1" noTextEdit="1"/>
            </p:cNvSpPr>
            <p:nvPr/>
          </p:nvSpPr>
          <p:spPr bwMode="auto">
            <a:xfrm>
              <a:off x="4804" y="3067"/>
              <a:ext cx="402" cy="162"/>
            </a:xfrm>
            <a:prstGeom prst="rect">
              <a:avLst/>
            </a:prstGeom>
          </p:spPr>
          <p:txBody>
            <a:bodyPr wrap="none" numCol="1" fromWordArt="1">
              <a:prstTxWarp prst="textPlain">
                <a:avLst>
                  <a:gd name="adj" fmla="val 50000"/>
                </a:avLst>
              </a:prstTxWarp>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zh-CN" sz="2000" b="0" i="0" u="sng" strike="noStrike" kern="10" cap="none" spc="0" normalizeH="0" baseline="0" noProof="0" dirty="0">
                  <a:ln w="9525">
                    <a:noFill/>
                    <a:round/>
                    <a:tailEnd type="none" w="lg" len="lg"/>
                  </a:ln>
                  <a:gradFill rotWithShape="1">
                    <a:gsLst>
                      <a:gs pos="0">
                        <a:srgbClr val="0047FF"/>
                      </a:gs>
                      <a:gs pos="13000">
                        <a:srgbClr val="000082"/>
                      </a:gs>
                      <a:gs pos="28000">
                        <a:srgbClr val="0047FF"/>
                      </a:gs>
                      <a:gs pos="42000">
                        <a:srgbClr val="000082"/>
                      </a:gs>
                      <a:gs pos="57001">
                        <a:srgbClr val="0047FF"/>
                      </a:gs>
                      <a:gs pos="72000">
                        <a:srgbClr val="000082"/>
                      </a:gs>
                      <a:gs pos="87000">
                        <a:srgbClr val="0047FF"/>
                      </a:gs>
                      <a:gs pos="100000">
                        <a:srgbClr val="000082"/>
                      </a:gs>
                    </a:gsLst>
                    <a:lin ang="2700000" scaled="1"/>
                  </a:gradFill>
                  <a:effectLst>
                    <a:outerShdw dist="35921" dir="2700000" algn="ctr" rotWithShape="0">
                      <a:srgbClr val="FFFF00"/>
                    </a:outerShdw>
                  </a:effectLst>
                  <a:uLnTx/>
                  <a:uFillTx/>
                  <a:latin typeface="汉仪太极体简"/>
                  <a:ea typeface="隶书" panose="02010509060101010101" pitchFamily="1" charset="-122"/>
                  <a:cs typeface="+mn-cs"/>
                </a:rPr>
                <a:t>960</a:t>
              </a:r>
              <a:r>
                <a:rPr kumimoji="0" lang="zh-CN" altLang="en-US" sz="2000" b="0" i="0" u="sng" strike="noStrike" kern="10" cap="none" spc="0" normalizeH="0" baseline="0" noProof="0" dirty="0">
                  <a:ln w="9525">
                    <a:noFill/>
                    <a:round/>
                    <a:tailEnd type="none" w="lg" len="lg"/>
                  </a:ln>
                  <a:gradFill rotWithShape="1">
                    <a:gsLst>
                      <a:gs pos="0">
                        <a:srgbClr val="0047FF"/>
                      </a:gs>
                      <a:gs pos="13000">
                        <a:srgbClr val="000082"/>
                      </a:gs>
                      <a:gs pos="28000">
                        <a:srgbClr val="0047FF"/>
                      </a:gs>
                      <a:gs pos="42000">
                        <a:srgbClr val="000082"/>
                      </a:gs>
                      <a:gs pos="57001">
                        <a:srgbClr val="0047FF"/>
                      </a:gs>
                      <a:gs pos="72000">
                        <a:srgbClr val="000082"/>
                      </a:gs>
                      <a:gs pos="87000">
                        <a:srgbClr val="0047FF"/>
                      </a:gs>
                      <a:gs pos="100000">
                        <a:srgbClr val="000082"/>
                      </a:gs>
                    </a:gsLst>
                    <a:lin ang="2700000" scaled="1"/>
                  </a:gradFill>
                  <a:effectLst>
                    <a:outerShdw dist="35921" dir="2700000" algn="ctr" rotWithShape="0">
                      <a:srgbClr val="FFFF00"/>
                    </a:outerShdw>
                  </a:effectLst>
                  <a:uLnTx/>
                  <a:uFillTx/>
                  <a:latin typeface="汉仪太极体简"/>
                  <a:ea typeface="隶书" panose="02010509060101010101" pitchFamily="1" charset="-122"/>
                  <a:cs typeface="+mn-cs"/>
                </a:rPr>
                <a:t>年</a:t>
              </a:r>
              <a:endParaRPr kumimoji="0" lang="zh-CN" altLang="en-US" sz="2000" b="0" i="0" u="sng" strike="noStrike" kern="10" cap="none" spc="0" normalizeH="0" baseline="0" noProof="0" dirty="0">
                <a:ln w="9525">
                  <a:noFill/>
                  <a:round/>
                  <a:tailEnd type="none" w="lg" len="lg"/>
                </a:ln>
                <a:gradFill rotWithShape="1">
                  <a:gsLst>
                    <a:gs pos="0">
                      <a:srgbClr val="0047FF"/>
                    </a:gs>
                    <a:gs pos="13000">
                      <a:srgbClr val="000082"/>
                    </a:gs>
                    <a:gs pos="28000">
                      <a:srgbClr val="0047FF"/>
                    </a:gs>
                    <a:gs pos="42000">
                      <a:srgbClr val="000082"/>
                    </a:gs>
                    <a:gs pos="57001">
                      <a:srgbClr val="0047FF"/>
                    </a:gs>
                    <a:gs pos="72000">
                      <a:srgbClr val="000082"/>
                    </a:gs>
                    <a:gs pos="87000">
                      <a:srgbClr val="0047FF"/>
                    </a:gs>
                    <a:gs pos="100000">
                      <a:srgbClr val="000082"/>
                    </a:gs>
                  </a:gsLst>
                  <a:lin ang="2700000" scaled="1"/>
                </a:gradFill>
                <a:effectLst>
                  <a:outerShdw dist="35921" dir="2700000" algn="ctr" rotWithShape="0">
                    <a:srgbClr val="FFFF00"/>
                  </a:outerShdw>
                </a:effectLst>
                <a:uLnTx/>
                <a:uFillTx/>
                <a:latin typeface="汉仪太极体简"/>
                <a:ea typeface="隶书" panose="02010509060101010101" pitchFamily="1" charset="-122"/>
                <a:cs typeface="+mn-cs"/>
              </a:endParaRPr>
            </a:p>
          </p:txBody>
        </p:sp>
        <p:sp>
          <p:nvSpPr>
            <p:cNvPr id="4112" name="Line 15"/>
            <p:cNvSpPr>
              <a:spLocks noChangeShapeType="1"/>
            </p:cNvSpPr>
            <p:nvPr/>
          </p:nvSpPr>
          <p:spPr bwMode="auto">
            <a:xfrm>
              <a:off x="1338" y="3546"/>
              <a:ext cx="4173" cy="0"/>
            </a:xfrm>
            <a:prstGeom prst="line">
              <a:avLst/>
            </a:prstGeom>
            <a:noFill/>
            <a:ln w="57150">
              <a:solidFill>
                <a:srgbClr val="0033CC"/>
              </a:solidFill>
              <a:round/>
              <a:tailEnd type="stealth" w="lg" len="lg"/>
            </a:ln>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4000" b="0" i="0" u="sng" strike="noStrike" kern="1200" cap="none" spc="0" normalizeH="0" baseline="0" noProof="0">
                <a:ln>
                  <a:noFill/>
                </a:ln>
                <a:solidFill>
                  <a:srgbClr val="000066"/>
                </a:solidFill>
                <a:effectLst>
                  <a:outerShdw blurRad="38100" dist="38100" dir="2700000" algn="tl">
                    <a:srgbClr val="000000">
                      <a:alpha val="43137"/>
                    </a:srgbClr>
                  </a:outerShdw>
                </a:effectLst>
                <a:uLnTx/>
                <a:uFillTx/>
                <a:latin typeface="隶书" panose="02010509060101010101" pitchFamily="1" charset="-122"/>
                <a:ea typeface="隶书" panose="02010509060101010101" pitchFamily="1" charset="-122"/>
                <a:cs typeface="+mn-cs"/>
              </a:endParaRPr>
            </a:p>
          </p:txBody>
        </p:sp>
      </p:grpSp>
      <p:sp>
        <p:nvSpPr>
          <p:cNvPr id="16" name="TextBox 15"/>
          <p:cNvSpPr txBox="1"/>
          <p:nvPr/>
        </p:nvSpPr>
        <p:spPr>
          <a:xfrm>
            <a:off x="114096" y="4532312"/>
            <a:ext cx="2911416" cy="707886"/>
          </a:xfrm>
          <a:prstGeom prst="rect">
            <a:avLst/>
          </a:prstGeom>
          <a:noFill/>
          <a:effectLst>
            <a:glow rad="101600">
              <a:schemeClr val="accent2">
                <a:satMod val="175000"/>
                <a:alpha val="40000"/>
              </a:schemeClr>
            </a:glow>
          </a:effectLst>
        </p:spPr>
        <p:txBody>
          <a:bodyPr wrap="none">
            <a:spAutoFit/>
          </a:bodyPr>
          <a:p>
            <a:pPr lvl="0" eaLnBrk="1" hangingPunct="1"/>
            <a:r>
              <a:rPr lang="zh-CN" altLang="en-US" b="1" dirty="0">
                <a:solidFill>
                  <a:srgbClr val="000066"/>
                </a:solidFill>
                <a:effectLst>
                  <a:outerShdw blurRad="38100" dist="38100" dir="2700000">
                    <a:srgbClr val="C0C0C0"/>
                  </a:outerShdw>
                </a:effectLst>
                <a:latin typeface="隶书" panose="02010509060101010101" pitchFamily="1" charset="-122"/>
                <a:ea typeface="楷体_GB2312" charset="-122"/>
              </a:rPr>
              <a:t>佛、道  </a:t>
            </a:r>
            <a:r>
              <a:rPr lang="zh-CN" altLang="en-US" sz="4000" b="1" dirty="0">
                <a:solidFill>
                  <a:srgbClr val="FF0000"/>
                </a:solidFill>
                <a:effectLst>
                  <a:outerShdw blurRad="38100" dist="38100" dir="2700000">
                    <a:srgbClr val="C0C0C0"/>
                  </a:outerShdw>
                </a:effectLst>
                <a:latin typeface="隶书" panose="02010509060101010101" pitchFamily="1" charset="-122"/>
                <a:ea typeface="隶书" panose="02010509060101010101" pitchFamily="1" charset="-122"/>
              </a:rPr>
              <a:t>挑战</a:t>
            </a:r>
            <a:endParaRPr lang="zh-CN" altLang="en-US" sz="4000" b="1" dirty="0">
              <a:solidFill>
                <a:srgbClr val="FF0000"/>
              </a:solidFill>
              <a:effectLst>
                <a:outerShdw blurRad="38100" dist="38100" dir="2700000">
                  <a:srgbClr val="C0C0C0"/>
                </a:outerShdw>
              </a:effectLst>
              <a:latin typeface="隶书" panose="02010509060101010101" pitchFamily="1" charset="-122"/>
              <a:ea typeface="隶书" panose="02010509060101010101" pitchFamily="1" charset="-122"/>
            </a:endParaRPr>
          </a:p>
        </p:txBody>
      </p:sp>
      <p:sp>
        <p:nvSpPr>
          <p:cNvPr id="18" name="TextBox 17"/>
          <p:cNvSpPr txBox="1"/>
          <p:nvPr/>
        </p:nvSpPr>
        <p:spPr>
          <a:xfrm>
            <a:off x="5638800" y="4495800"/>
            <a:ext cx="2774950" cy="708025"/>
          </a:xfrm>
          <a:prstGeom prst="rect">
            <a:avLst/>
          </a:prstGeom>
          <a:noFill/>
        </p:spPr>
        <p:txBody>
          <a:bodyPr>
            <a:spAutoFit/>
          </a:bodyPr>
          <a:p>
            <a:pPr lvl="0" eaLnBrk="1" hangingPunct="1"/>
            <a:r>
              <a:rPr lang="zh-CN" altLang="en-US" sz="4000" b="1" dirty="0">
                <a:solidFill>
                  <a:srgbClr val="FF0000"/>
                </a:solidFill>
                <a:effectLst>
                  <a:outerShdw blurRad="38100" dist="38100" dir="2700000">
                    <a:srgbClr val="C0C0C0"/>
                  </a:outerShdw>
                </a:effectLst>
                <a:latin typeface="隶书" panose="02010509060101010101" pitchFamily="1" charset="-122"/>
                <a:ea typeface="隶书" panose="02010509060101010101" pitchFamily="1" charset="-122"/>
              </a:rPr>
              <a:t>应战</a:t>
            </a:r>
            <a:r>
              <a:rPr lang="zh-CN" altLang="en-US" sz="3200" b="1" dirty="0">
                <a:solidFill>
                  <a:srgbClr val="FF0000"/>
                </a:solidFill>
                <a:effectLst>
                  <a:outerShdw blurRad="38100" dist="38100" dir="2700000">
                    <a:srgbClr val="C0C0C0"/>
                  </a:outerShdw>
                </a:effectLst>
                <a:latin typeface="隶书" panose="02010509060101010101" pitchFamily="1" charset="-122"/>
                <a:ea typeface="楷体_GB2312" charset="-122"/>
              </a:rPr>
              <a:t>   </a:t>
            </a:r>
            <a:r>
              <a:rPr lang="zh-CN" altLang="en-US" b="1" dirty="0">
                <a:solidFill>
                  <a:srgbClr val="000066"/>
                </a:solidFill>
                <a:effectLst>
                  <a:outerShdw blurRad="38100" dist="38100" dir="2700000">
                    <a:srgbClr val="C0C0C0"/>
                  </a:outerShdw>
                </a:effectLst>
                <a:latin typeface="隶书" panose="02010509060101010101" pitchFamily="1" charset="-122"/>
                <a:ea typeface="楷体_GB2312" charset="-122"/>
              </a:rPr>
              <a:t>儒学</a:t>
            </a:r>
            <a:endParaRPr lang="zh-CN" altLang="en-US" b="1" dirty="0">
              <a:solidFill>
                <a:srgbClr val="000066"/>
              </a:solidFill>
              <a:effectLst>
                <a:outerShdw blurRad="38100" dist="38100" dir="2700000">
                  <a:srgbClr val="C0C0C0"/>
                </a:outerShdw>
              </a:effectLst>
              <a:latin typeface="隶书" panose="02010509060101010101" pitchFamily="1" charset="-122"/>
              <a:ea typeface="楷体_GB2312" charset="-122"/>
            </a:endParaRPr>
          </a:p>
        </p:txBody>
      </p:sp>
      <p:sp>
        <p:nvSpPr>
          <p:cNvPr id="19" name="减号 18"/>
          <p:cNvSpPr/>
          <p:nvPr/>
        </p:nvSpPr>
        <p:spPr bwMode="auto">
          <a:xfrm>
            <a:off x="3048000" y="4419600"/>
            <a:ext cx="2667000" cy="762000"/>
          </a:xfrm>
          <a:prstGeom prst="mathMinus">
            <a:avLst/>
          </a:prstGeom>
          <a:solidFill>
            <a:schemeClr val="accent1"/>
          </a:solidFill>
          <a:ln w="9525" cap="flat" cmpd="sng" algn="ctr">
            <a:solidFill>
              <a:schemeClr val="tx1"/>
            </a:solidFill>
            <a:prstDash val="solid"/>
            <a:round/>
            <a:headEnd type="none" w="med" len="med"/>
            <a:tailEnd type="none" w="med" len="med"/>
          </a:ln>
          <a:effec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sng"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18114"/>
                                        </p:tgtEl>
                                        <p:attrNameLst>
                                          <p:attrName>style.visibility</p:attrName>
                                        </p:attrNameLst>
                                      </p:cBhvr>
                                      <p:to>
                                        <p:strVal val="visible"/>
                                      </p:to>
                                    </p:set>
                                    <p:animEffect transition="in" filter="box(in)">
                                      <p:cBhvr>
                                        <p:cTn id="7" dur="500"/>
                                        <p:tgtEl>
                                          <p:spTgt spid="21811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amond(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blinds(horizontal)">
                                      <p:cBhvr>
                                        <p:cTn id="23" dur="500"/>
                                        <p:tgtEl>
                                          <p:spTgt spid="19"/>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ppt_x"/>
                                          </p:val>
                                        </p:tav>
                                        <p:tav tm="100000">
                                          <p:val>
                                            <p:strVal val="#ppt_x"/>
                                          </p:val>
                                        </p:tav>
                                      </p:tavLst>
                                    </p:anim>
                                    <p:anim calcmode="lin" valueType="num">
                                      <p:cBhvr additive="base">
                                        <p:cTn id="2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114" grpId="0" animBg="1"/>
      <p:bldP spid="18"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0290" name="标题 140289"/>
          <p:cNvSpPr>
            <a:spLocks noGrp="1" noRot="1"/>
          </p:cNvSpPr>
          <p:nvPr>
            <p:ph type="title"/>
          </p:nvPr>
        </p:nvSpPr>
        <p:spPr/>
        <p:txBody>
          <a:bodyPr anchor="ctr"/>
          <a:p>
            <a:pPr lvl="0"/>
            <a:endParaRPr lang="zh-CN" altLang="en-US" dirty="0"/>
          </a:p>
        </p:txBody>
      </p:sp>
      <p:sp>
        <p:nvSpPr>
          <p:cNvPr id="140291" name="文本占位符 140290"/>
          <p:cNvSpPr>
            <a:spLocks noGrp="1" noRot="1"/>
          </p:cNvSpPr>
          <p:nvPr>
            <p:ph type="body" idx="1"/>
          </p:nvPr>
        </p:nvSpPr>
        <p:spPr/>
        <p:txBody>
          <a:bodyPr/>
          <a:p>
            <a:pPr lvl="0"/>
            <a:endParaRPr lang="zh-CN" altLang="en-US" dirty="0"/>
          </a:p>
        </p:txBody>
      </p:sp>
      <p:sp>
        <p:nvSpPr>
          <p:cNvPr id="140292" name="矩形 11"/>
          <p:cNvSpPr/>
          <p:nvPr/>
        </p:nvSpPr>
        <p:spPr>
          <a:xfrm>
            <a:off x="152400" y="228600"/>
            <a:ext cx="8686800" cy="5184775"/>
          </a:xfrm>
          <a:prstGeom prst="rect">
            <a:avLst/>
          </a:prstGeom>
          <a:solidFill>
            <a:schemeClr val="bg1"/>
          </a:solidFill>
          <a:ln w="9525">
            <a:noFill/>
          </a:ln>
        </p:spPr>
        <p:txBody>
          <a:bodyPr>
            <a:spAutoFit/>
          </a:bodyPr>
          <a:p>
            <a:pPr lvl="0" eaLnBrk="1" hangingPunct="1">
              <a:lnSpc>
                <a:spcPts val="3500"/>
              </a:lnSpc>
            </a:pPr>
            <a:r>
              <a:rPr lang="zh-CN" altLang="en-US" sz="2400" b="1" dirty="0">
                <a:solidFill>
                  <a:srgbClr val="000000"/>
                </a:solidFill>
                <a:latin typeface="楷体" panose="02010609060101010101" pitchFamily="49" charset="-122"/>
                <a:ea typeface="楷体" panose="02010609060101010101" pitchFamily="49" charset="-122"/>
              </a:rPr>
              <a:t>材料一：</a:t>
            </a:r>
            <a:r>
              <a:rPr lang="zh-CN" altLang="zh-CN" sz="2400" b="1" dirty="0">
                <a:solidFill>
                  <a:srgbClr val="FF0000"/>
                </a:solidFill>
                <a:latin typeface="楷体" panose="02010609060101010101" pitchFamily="49" charset="-122"/>
                <a:ea typeface="楷体" panose="02010609060101010101" pitchFamily="49" charset="-122"/>
              </a:rPr>
              <a:t>如唐代诗人杜牧所描述，“南朝四百八十寺，多少楼台烟雨中”</a:t>
            </a:r>
            <a:r>
              <a:rPr lang="zh-CN" altLang="en-US" sz="2400" b="1" dirty="0">
                <a:solidFill>
                  <a:srgbClr val="FF0000"/>
                </a:solidFill>
                <a:latin typeface="楷体" panose="02010609060101010101" pitchFamily="49" charset="-122"/>
                <a:ea typeface="楷体" panose="02010609060101010101" pitchFamily="49" charset="-122"/>
              </a:rPr>
              <a:t>，</a:t>
            </a:r>
            <a:r>
              <a:rPr lang="zh-CN" altLang="zh-CN" sz="2400" b="1" dirty="0">
                <a:solidFill>
                  <a:srgbClr val="FF0000"/>
                </a:solidFill>
                <a:latin typeface="楷体" panose="02010609060101010101" pitchFamily="49" charset="-122"/>
                <a:ea typeface="楷体" panose="02010609060101010101" pitchFamily="49" charset="-122"/>
              </a:rPr>
              <a:t>社会的动荡不安和人生的苦难造成人们对宗教的渴求</a:t>
            </a:r>
            <a:r>
              <a:rPr lang="zh-CN" altLang="en-US" sz="2400" b="1" dirty="0">
                <a:solidFill>
                  <a:srgbClr val="000000"/>
                </a:solidFill>
                <a:latin typeface="楷体" panose="02010609060101010101" pitchFamily="49" charset="-122"/>
                <a:ea typeface="楷体" panose="02010609060101010101" pitchFamily="49" charset="-122"/>
              </a:rPr>
              <a:t>，</a:t>
            </a:r>
            <a:r>
              <a:rPr lang="zh-CN" altLang="zh-CN" sz="2400" b="1" dirty="0">
                <a:solidFill>
                  <a:srgbClr val="FF0000"/>
                </a:solidFill>
                <a:latin typeface="楷体" panose="02010609060101010101" pitchFamily="49" charset="-122"/>
                <a:ea typeface="楷体" panose="02010609060101010101" pitchFamily="49" charset="-122"/>
              </a:rPr>
              <a:t>道教、佛教相继兴盛发展。</a:t>
            </a:r>
            <a:endParaRPr lang="zh-CN" altLang="en-US" sz="2400" b="1" dirty="0">
              <a:solidFill>
                <a:srgbClr val="FF0000"/>
              </a:solidFill>
              <a:latin typeface="楷体" panose="02010609060101010101" pitchFamily="49" charset="-122"/>
              <a:ea typeface="楷体" panose="02010609060101010101" pitchFamily="49" charset="-122"/>
            </a:endParaRPr>
          </a:p>
          <a:p>
            <a:pPr lvl="0" eaLnBrk="1" hangingPunct="1">
              <a:lnSpc>
                <a:spcPts val="3300"/>
              </a:lnSpc>
            </a:pPr>
            <a:r>
              <a:rPr lang="zh-CN" altLang="en-US" sz="2400" b="1" dirty="0">
                <a:solidFill>
                  <a:srgbClr val="000000"/>
                </a:solidFill>
                <a:latin typeface="楷体" panose="02010609060101010101" pitchFamily="49" charset="-122"/>
                <a:ea typeface="楷体" panose="02010609060101010101" pitchFamily="49" charset="-122"/>
              </a:rPr>
              <a:t>材料二：伴随社会动荡不安，王朝更迭，“君臣等级观念”受到质疑。</a:t>
            </a:r>
            <a:endParaRPr lang="zh-CN" altLang="en-US" sz="2400" b="1" dirty="0">
              <a:solidFill>
                <a:srgbClr val="000000"/>
              </a:solidFill>
              <a:latin typeface="楷体" panose="02010609060101010101" pitchFamily="49" charset="-122"/>
              <a:ea typeface="楷体" panose="02010609060101010101" pitchFamily="49" charset="-122"/>
            </a:endParaRPr>
          </a:p>
          <a:p>
            <a:pPr lvl="0" eaLnBrk="1" hangingPunct="1">
              <a:lnSpc>
                <a:spcPts val="3300"/>
              </a:lnSpc>
            </a:pPr>
            <a:r>
              <a:rPr lang="zh-CN" altLang="en-US" sz="2400" b="1" dirty="0">
                <a:solidFill>
                  <a:srgbClr val="000000"/>
                </a:solidFill>
                <a:latin typeface="楷体" panose="02010609060101010101" pitchFamily="49" charset="-122"/>
                <a:ea typeface="楷体" panose="02010609060101010101" pitchFamily="49" charset="-122"/>
              </a:rPr>
              <a:t>材料三：</a:t>
            </a:r>
            <a:r>
              <a:rPr lang="zh-CN" altLang="zh-CN" sz="2400" b="1" dirty="0">
                <a:solidFill>
                  <a:srgbClr val="000000"/>
                </a:solidFill>
                <a:latin typeface="楷体" panose="02010609060101010101" pitchFamily="49" charset="-122"/>
                <a:ea typeface="楷体" panose="02010609060101010101" pitchFamily="49" charset="-122"/>
              </a:rPr>
              <a:t>儒学传统中，有一个最薄弱的地方特别容易受到挑战，他们关于宇宙与人的形而上的思路未能探幽寻微，为自己的思想理路找到终极的立足点，</a:t>
            </a:r>
            <a:r>
              <a:rPr lang="zh-CN" altLang="zh-CN" sz="2400" b="1" dirty="0">
                <a:solidFill>
                  <a:srgbClr val="FF0000"/>
                </a:solidFill>
                <a:latin typeface="楷体" panose="02010609060101010101" pitchFamily="49" charset="-122"/>
                <a:ea typeface="楷体" panose="02010609060101010101" pitchFamily="49" charset="-122"/>
              </a:rPr>
              <a:t>而过多地关注处理现世实际问题的伦理、道德与政治的思路，</a:t>
            </a:r>
            <a:r>
              <a:rPr lang="en-US" altLang="zh-CN" sz="2400" b="1">
                <a:solidFill>
                  <a:srgbClr val="000000"/>
                </a:solidFill>
                <a:latin typeface="楷体" panose="02010609060101010101" pitchFamily="49" charset="-122"/>
                <a:ea typeface="楷体" panose="02010609060101010101" pitchFamily="49" charset="-122"/>
              </a:rPr>
              <a:t>……</a:t>
            </a:r>
            <a:r>
              <a:rPr lang="zh-CN" altLang="zh-CN" sz="2400" b="1" dirty="0">
                <a:solidFill>
                  <a:srgbClr val="000000"/>
                </a:solidFill>
                <a:latin typeface="楷体" panose="02010609060101010101" pitchFamily="49" charset="-122"/>
                <a:ea typeface="楷体" panose="02010609060101010101" pitchFamily="49" charset="-122"/>
              </a:rPr>
              <a:t>于是，当人们不断追问这一思路的起源以及其合理性依据时，它就有些捉襟见肘。……</a:t>
            </a:r>
            <a:r>
              <a:rPr lang="zh-CN" altLang="zh-CN" sz="2400" b="1" dirty="0">
                <a:solidFill>
                  <a:srgbClr val="FF0000"/>
                </a:solidFill>
                <a:latin typeface="楷体" panose="02010609060101010101" pitchFamily="49" charset="-122"/>
                <a:ea typeface="楷体" panose="02010609060101010101" pitchFamily="49" charset="-122"/>
              </a:rPr>
              <a:t>儒门对追问终极问题的回避</a:t>
            </a:r>
            <a:r>
              <a:rPr lang="zh-CN" altLang="zh-CN" sz="2400" b="1" dirty="0">
                <a:solidFill>
                  <a:srgbClr val="000000"/>
                </a:solidFill>
                <a:latin typeface="楷体" panose="02010609060101010101" pitchFamily="49" charset="-122"/>
                <a:ea typeface="楷体" panose="02010609060101010101" pitchFamily="49" charset="-122"/>
              </a:rPr>
              <a:t>……给思想史留下了新的话题。</a:t>
            </a:r>
            <a:endParaRPr lang="en-US" altLang="zh-CN" sz="2400" b="1">
              <a:solidFill>
                <a:srgbClr val="000000"/>
              </a:solidFill>
              <a:latin typeface="楷体" panose="02010609060101010101" pitchFamily="49" charset="-122"/>
              <a:ea typeface="楷体" panose="02010609060101010101" pitchFamily="49" charset="-122"/>
            </a:endParaRPr>
          </a:p>
          <a:p>
            <a:pPr lvl="0" eaLnBrk="1" hangingPunct="1">
              <a:lnSpc>
                <a:spcPts val="3200"/>
              </a:lnSpc>
            </a:pPr>
            <a:r>
              <a:rPr lang="en-US" altLang="zh-CN" sz="2400" b="1">
                <a:solidFill>
                  <a:srgbClr val="000000"/>
                </a:solidFill>
                <a:latin typeface="楷体" panose="02010609060101010101" pitchFamily="49" charset="-122"/>
                <a:ea typeface="楷体" panose="02010609060101010101" pitchFamily="49" charset="-122"/>
              </a:rPr>
              <a:t>                            ——</a:t>
            </a:r>
            <a:r>
              <a:rPr lang="zh-CN" altLang="zh-CN" sz="2400" b="1" dirty="0">
                <a:solidFill>
                  <a:srgbClr val="000000"/>
                </a:solidFill>
                <a:latin typeface="楷体" panose="02010609060101010101" pitchFamily="49" charset="-122"/>
                <a:ea typeface="楷体" panose="02010609060101010101" pitchFamily="49" charset="-122"/>
              </a:rPr>
              <a:t>葛兆光：《中国思想史》</a:t>
            </a:r>
            <a:endParaRPr lang="en-US" altLang="zh-CN" sz="2400" b="1">
              <a:solidFill>
                <a:srgbClr val="000000"/>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40292"/>
                                        </p:tgtEl>
                                        <p:attrNameLst>
                                          <p:attrName>style.visibility</p:attrName>
                                        </p:attrNameLst>
                                      </p:cBhvr>
                                      <p:to>
                                        <p:strVal val="visible"/>
                                      </p:to>
                                    </p:set>
                                    <p:anim calcmode="lin" valueType="num">
                                      <p:cBhvr additive="base">
                                        <p:cTn id="7" dur="1000" fill="hold"/>
                                        <p:tgtEl>
                                          <p:spTgt spid="140292"/>
                                        </p:tgtEl>
                                        <p:attrNameLst>
                                          <p:attrName>ppt_x</p:attrName>
                                        </p:attrNameLst>
                                      </p:cBhvr>
                                      <p:tavLst>
                                        <p:tav tm="0">
                                          <p:val>
                                            <p:strVal val="#ppt_x"/>
                                          </p:val>
                                        </p:tav>
                                        <p:tav tm="100000">
                                          <p:val>
                                            <p:strVal val="#ppt_x"/>
                                          </p:val>
                                        </p:tav>
                                      </p:tavLst>
                                    </p:anim>
                                    <p:anim calcmode="lin" valueType="num">
                                      <p:cBhvr additive="base">
                                        <p:cTn id="8" dur="1000" fill="hold"/>
                                        <p:tgtEl>
                                          <p:spTgt spid="14029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xit" presetSubtype="16" fill="hold" grpId="1" nodeType="clickEffect">
                                  <p:stCondLst>
                                    <p:cond delay="0"/>
                                  </p:stCondLst>
                                  <p:childTnLst>
                                    <p:animEffect transition="out" filter="diamond(in)">
                                      <p:cBhvr>
                                        <p:cTn id="12" dur="2000"/>
                                        <p:tgtEl>
                                          <p:spTgt spid="140292"/>
                                        </p:tgtEl>
                                      </p:cBhvr>
                                    </p:animEffect>
                                    <p:set>
                                      <p:cBhvr>
                                        <p:cTn id="13" dur="1" fill="hold">
                                          <p:stCondLst>
                                            <p:cond delay="1999"/>
                                          </p:stCondLst>
                                        </p:cTn>
                                        <p:tgtEl>
                                          <p:spTgt spid="14029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2" grpId="0" animBg="1"/>
      <p:bldP spid="140292" grpId="1"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5" name="Text Box 5"/>
          <p:cNvSpPr txBox="1">
            <a:spLocks noChangeArrowheads="1"/>
          </p:cNvSpPr>
          <p:nvPr/>
        </p:nvSpPr>
        <p:spPr bwMode="auto">
          <a:xfrm>
            <a:off x="214313" y="1214438"/>
            <a:ext cx="8643938" cy="5170488"/>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200" b="1" i="0" u="none" strike="noStrike" kern="1200" cap="none" spc="0" normalizeH="0" baseline="0" noProof="0" dirty="0">
                <a:ln>
                  <a:noFill/>
                </a:ln>
                <a:solidFill>
                  <a:schemeClr val="tx1"/>
                </a:solidFill>
                <a:effectLst/>
                <a:uLnTx/>
                <a:uFillTx/>
                <a:latin typeface="+mn-ea"/>
                <a:ea typeface="+mn-ea"/>
                <a:cs typeface="+mn-cs"/>
              </a:rPr>
              <a:t>材料：韩愈是</a:t>
            </a:r>
            <a:r>
              <a:rPr kumimoji="0" lang="zh-CN" altLang="en-US" sz="2200" b="1" i="0" u="none" strike="noStrike" kern="1200" cap="none" spc="0" normalizeH="0" baseline="0" noProof="0" dirty="0">
                <a:ln>
                  <a:noFill/>
                </a:ln>
                <a:solidFill>
                  <a:srgbClr val="FF0000"/>
                </a:solidFill>
                <a:effectLst/>
                <a:uLnTx/>
                <a:uFillTx/>
                <a:latin typeface="+mn-ea"/>
                <a:ea typeface="+mn-ea"/>
                <a:cs typeface="+mn-cs"/>
              </a:rPr>
              <a:t>唐中后期</a:t>
            </a:r>
            <a:r>
              <a:rPr kumimoji="0" lang="zh-CN" altLang="en-US" sz="2200" b="1" i="0" u="none" strike="noStrike" kern="1200" cap="none" spc="0" normalizeH="0" baseline="0" noProof="0" dirty="0">
                <a:ln>
                  <a:noFill/>
                </a:ln>
                <a:solidFill>
                  <a:schemeClr val="tx1"/>
                </a:solidFill>
                <a:effectLst/>
                <a:uLnTx/>
                <a:uFillTx/>
                <a:latin typeface="+mn-ea"/>
                <a:ea typeface="+mn-ea"/>
                <a:cs typeface="+mn-cs"/>
              </a:rPr>
              <a:t>著名文学家、思想家。当时</a:t>
            </a:r>
            <a:r>
              <a:rPr kumimoji="0" lang="zh-CN" altLang="en-US" sz="2200" b="1" i="0" u="none" strike="noStrike" kern="1200" cap="none" spc="0" normalizeH="0" baseline="0" noProof="0" dirty="0">
                <a:ln>
                  <a:noFill/>
                </a:ln>
                <a:solidFill>
                  <a:srgbClr val="FF0000"/>
                </a:solidFill>
                <a:effectLst/>
                <a:uLnTx/>
                <a:uFillTx/>
                <a:latin typeface="+mn-ea"/>
                <a:ea typeface="+mn-ea"/>
                <a:cs typeface="+mn-cs"/>
              </a:rPr>
              <a:t>皇帝崇信佛教</a:t>
            </a:r>
            <a:r>
              <a:rPr kumimoji="0" lang="zh-CN" altLang="en-US" sz="2200" b="1" i="0" u="none" strike="noStrike" kern="1200" cap="none" spc="0" normalizeH="0" baseline="0" noProof="0" dirty="0">
                <a:ln>
                  <a:noFill/>
                </a:ln>
                <a:solidFill>
                  <a:schemeClr val="tx1"/>
                </a:solidFill>
                <a:effectLst/>
                <a:uLnTx/>
                <a:uFillTx/>
                <a:latin typeface="+mn-ea"/>
                <a:ea typeface="+mn-ea"/>
                <a:cs typeface="+mn-cs"/>
              </a:rPr>
              <a:t>，耗费大量财富。韩愈力加谏阻：“佛本夷狄之人，</a:t>
            </a:r>
            <a:r>
              <a:rPr kumimoji="0" lang="zh-CN" altLang="en-US" sz="2200" b="1" i="0" u="none" strike="noStrike" kern="1200" cap="none" spc="0" normalizeH="0" baseline="0" noProof="0" dirty="0">
                <a:ln>
                  <a:noFill/>
                </a:ln>
                <a:solidFill>
                  <a:srgbClr val="FF0000"/>
                </a:solidFill>
                <a:effectLst/>
                <a:uLnTx/>
                <a:uFillTx/>
                <a:latin typeface="+mn-ea"/>
                <a:ea typeface="+mn-ea"/>
                <a:cs typeface="+mn-cs"/>
              </a:rPr>
              <a:t>与中国言语不通，衣服殊制，</a:t>
            </a:r>
            <a:r>
              <a:rPr kumimoji="0" lang="zh-CN" altLang="en-US" sz="2200" b="1" i="0" u="none" strike="noStrike" kern="1200" cap="none" spc="0" normalizeH="0" baseline="0" noProof="0" dirty="0">
                <a:ln>
                  <a:noFill/>
                </a:ln>
                <a:solidFill>
                  <a:schemeClr val="tx1"/>
                </a:solidFill>
                <a:effectLst/>
                <a:uLnTx/>
                <a:uFillTx/>
                <a:latin typeface="+mn-ea"/>
                <a:ea typeface="+mn-ea"/>
                <a:cs typeface="+mn-cs"/>
              </a:rPr>
              <a:t>口不言先王之法言，身不服先王之法服，不知君臣之义，父子之情。” 当时</a:t>
            </a:r>
            <a:r>
              <a:rPr kumimoji="0" lang="zh-CN" altLang="en-US" sz="2200" b="1" i="0" u="none" strike="noStrike" kern="1200" cap="none" spc="0" normalizeH="0" baseline="0" noProof="0" dirty="0">
                <a:ln>
                  <a:noFill/>
                </a:ln>
                <a:solidFill>
                  <a:srgbClr val="FF0000"/>
                </a:solidFill>
                <a:effectLst/>
                <a:uLnTx/>
                <a:uFillTx/>
                <a:latin typeface="+mn-ea"/>
                <a:ea typeface="+mn-ea"/>
                <a:cs typeface="+mn-cs"/>
              </a:rPr>
              <a:t>士大夫热衷于辞藻绮丽、对仗工整但空洞无物的骈体文</a:t>
            </a:r>
            <a:r>
              <a:rPr kumimoji="0" lang="zh-CN" altLang="en-US" sz="2200" b="1" i="0" u="none" strike="noStrike" kern="1200" cap="none" spc="0" normalizeH="0" baseline="0" noProof="0" dirty="0">
                <a:ln>
                  <a:noFill/>
                </a:ln>
                <a:solidFill>
                  <a:schemeClr val="tx1"/>
                </a:solidFill>
                <a:effectLst/>
                <a:uLnTx/>
                <a:uFillTx/>
                <a:latin typeface="+mn-ea"/>
                <a:ea typeface="+mn-ea"/>
                <a:cs typeface="+mn-cs"/>
              </a:rPr>
              <a:t>，朝廷亦将之作为选才重要标准。韩愈首倡“古文运动”，主张文章应仿先秦散文，“文以载道”。在他看来，由尧、舜、禹、汤、文王、武王、孔子、孟子依次相传的</a:t>
            </a:r>
            <a:r>
              <a:rPr kumimoji="0" lang="zh-CN" altLang="en-US" sz="2200" b="1" i="0" u="none" strike="noStrike" kern="1200" cap="none" spc="0" normalizeH="0" baseline="0" noProof="0" dirty="0">
                <a:ln>
                  <a:noFill/>
                </a:ln>
                <a:solidFill>
                  <a:srgbClr val="FF0000"/>
                </a:solidFill>
                <a:effectLst/>
                <a:uLnTx/>
                <a:uFillTx/>
                <a:latin typeface="+mn-ea"/>
                <a:ea typeface="+mn-ea"/>
                <a:cs typeface="+mn-cs"/>
              </a:rPr>
              <a:t>“道”，在孟子死后失传</a:t>
            </a:r>
            <a:r>
              <a:rPr kumimoji="0" lang="zh-CN" altLang="en-US" sz="2200" b="1" i="0" u="none" strike="noStrike" kern="1200" cap="none" spc="0" normalizeH="0" baseline="0" noProof="0" dirty="0">
                <a:ln>
                  <a:noFill/>
                </a:ln>
                <a:solidFill>
                  <a:schemeClr val="tx1"/>
                </a:solidFill>
                <a:effectLst/>
                <a:uLnTx/>
                <a:uFillTx/>
                <a:latin typeface="+mn-ea"/>
                <a:ea typeface="+mn-ea"/>
                <a:cs typeface="+mn-cs"/>
              </a:rPr>
              <a:t>，他承担起了</a:t>
            </a:r>
            <a:r>
              <a:rPr kumimoji="0" lang="zh-CN" altLang="en-US" sz="2200" b="1" i="0" u="none" strike="noStrike" kern="1200" cap="none" spc="0" normalizeH="0" baseline="0" noProof="0" dirty="0">
                <a:ln>
                  <a:noFill/>
                </a:ln>
                <a:solidFill>
                  <a:srgbClr val="0000FF"/>
                </a:solidFill>
                <a:effectLst/>
                <a:uLnTx/>
                <a:uFillTx/>
                <a:latin typeface="+mn-ea"/>
                <a:ea typeface="+mn-ea"/>
                <a:cs typeface="+mn-cs"/>
              </a:rPr>
              <a:t>重续“道统”</a:t>
            </a:r>
            <a:r>
              <a:rPr kumimoji="0" lang="zh-CN" altLang="en-US" sz="2200" b="1" i="0" u="none" strike="noStrike" kern="1200" cap="none" spc="0" normalizeH="0" baseline="0" noProof="0" dirty="0">
                <a:ln>
                  <a:noFill/>
                </a:ln>
                <a:solidFill>
                  <a:schemeClr val="tx1"/>
                </a:solidFill>
                <a:effectLst/>
                <a:uLnTx/>
                <a:uFillTx/>
                <a:latin typeface="+mn-ea"/>
                <a:ea typeface="+mn-ea"/>
                <a:cs typeface="+mn-cs"/>
              </a:rPr>
              <a:t>的责任。</a:t>
            </a:r>
            <a:endParaRPr kumimoji="0" lang="zh-CN" altLang="en-US" sz="2200" b="1" i="0" u="none" strike="noStrike" kern="1200" cap="none" spc="0" normalizeH="0" baseline="0" noProof="0" dirty="0">
              <a:ln>
                <a:noFill/>
              </a:ln>
              <a:solidFill>
                <a:schemeClr val="tx1"/>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200" b="1" i="0" u="none" strike="noStrike" kern="1200" cap="none" spc="0" normalizeH="0" baseline="0" noProof="0" dirty="0">
                <a:ln>
                  <a:noFill/>
                </a:ln>
                <a:solidFill>
                  <a:schemeClr val="tx1"/>
                </a:solidFill>
                <a:effectLst/>
                <a:uLnTx/>
                <a:uFillTx/>
                <a:latin typeface="+mn-ea"/>
                <a:ea typeface="+mn-ea"/>
                <a:cs typeface="+mn-cs"/>
              </a:rPr>
              <a:t>      </a:t>
            </a:r>
            <a:r>
              <a:rPr kumimoji="0" lang="zh-CN" altLang="en-US" sz="2200" b="1" i="0" u="none" strike="noStrike" kern="1200" cap="none" spc="0" normalizeH="0" baseline="0" noProof="0" dirty="0">
                <a:ln>
                  <a:noFill/>
                </a:ln>
                <a:solidFill>
                  <a:srgbClr val="000000"/>
                </a:solidFill>
                <a:effectLst/>
                <a:uLnTx/>
                <a:uFillTx/>
                <a:latin typeface="+mn-ea"/>
                <a:ea typeface="+mn-ea"/>
                <a:cs typeface="+mn-cs"/>
              </a:rPr>
              <a:t>韩愈</a:t>
            </a:r>
            <a:r>
              <a:rPr kumimoji="0" lang="zh-CN" altLang="en-US" sz="2200" b="1" i="0" u="none" strike="noStrike" kern="1200" cap="none" spc="0" normalizeH="0" baseline="0" noProof="0" dirty="0">
                <a:ln>
                  <a:noFill/>
                </a:ln>
                <a:solidFill>
                  <a:srgbClr val="0000FF"/>
                </a:solidFill>
                <a:effectLst/>
                <a:uLnTx/>
                <a:uFillTx/>
                <a:latin typeface="+mn-ea"/>
                <a:ea typeface="+mn-ea"/>
                <a:cs typeface="+mn-cs"/>
              </a:rPr>
              <a:t>提倡的“道统”就是孔孟的仁义道德思想，同时也作了一些新的阐释。</a:t>
            </a:r>
            <a:r>
              <a:rPr kumimoji="0" lang="zh-CN" altLang="en-US" sz="2200" b="1" i="0" u="none" strike="noStrike" kern="1200" cap="none" spc="0" normalizeH="0" baseline="0" noProof="0" dirty="0">
                <a:ln>
                  <a:noFill/>
                </a:ln>
                <a:solidFill>
                  <a:srgbClr val="000000"/>
                </a:solidFill>
                <a:effectLst/>
                <a:uLnTx/>
                <a:uFillTx/>
                <a:latin typeface="+mn-ea"/>
                <a:ea typeface="+mn-ea"/>
                <a:cs typeface="+mn-cs"/>
              </a:rPr>
              <a:t>他一面讲博爱，一面又讲“义”。他所说的“义”，主要是指“君臣、父子之道”，旨在论证儒家的仁义道德是惟一合法思想，为其反佛提供理论根据。韩愈的思想</a:t>
            </a:r>
            <a:r>
              <a:rPr kumimoji="0" lang="zh-CN" altLang="en-US" sz="2200" b="1" i="0" u="none" strike="noStrike" kern="1200" cap="none" spc="0" normalizeH="0" baseline="0" noProof="0" dirty="0">
                <a:ln>
                  <a:noFill/>
                </a:ln>
                <a:solidFill>
                  <a:srgbClr val="0000FF"/>
                </a:solidFill>
                <a:effectLst/>
                <a:uLnTx/>
                <a:uFillTx/>
                <a:latin typeface="+mn-ea"/>
                <a:ea typeface="+mn-ea"/>
                <a:cs typeface="+mn-cs"/>
              </a:rPr>
              <a:t>对后世产生了很大的影响</a:t>
            </a:r>
            <a:r>
              <a:rPr kumimoji="0" lang="zh-CN" altLang="en-US" sz="2200" b="1" i="0" u="none" strike="noStrike" kern="1200" cap="none" spc="0" normalizeH="0" baseline="0" noProof="0" dirty="0">
                <a:ln>
                  <a:noFill/>
                </a:ln>
                <a:solidFill>
                  <a:srgbClr val="000000"/>
                </a:solidFill>
                <a:effectLst/>
                <a:uLnTx/>
                <a:uFillTx/>
                <a:latin typeface="+mn-ea"/>
                <a:ea typeface="+mn-ea"/>
                <a:cs typeface="+mn-cs"/>
              </a:rPr>
              <a:t>。</a:t>
            </a:r>
            <a:endParaRPr kumimoji="0" lang="zh-CN" altLang="en-US" sz="2200" b="1" i="0" u="none" strike="noStrike" kern="1200" cap="none" spc="0" normalizeH="0" baseline="0" noProof="0" dirty="0">
              <a:ln>
                <a:noFill/>
              </a:ln>
              <a:solidFill>
                <a:srgbClr val="000000"/>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200" b="1" i="0" u="none" strike="noStrike" kern="1200" cap="none" spc="0" normalizeH="0" baseline="0" noProof="0" dirty="0">
                <a:ln>
                  <a:noFill/>
                </a:ln>
                <a:solidFill>
                  <a:srgbClr val="000000"/>
                </a:solidFill>
                <a:effectLst/>
                <a:uLnTx/>
                <a:uFillTx/>
                <a:latin typeface="+mn-ea"/>
                <a:ea typeface="+mn-ea"/>
                <a:cs typeface="+mn-cs"/>
              </a:rPr>
              <a:t>                            </a:t>
            </a:r>
            <a:r>
              <a:rPr kumimoji="0" lang="en-US" altLang="zh-CN" sz="2200" b="1" i="0" u="none" strike="noStrike" kern="1200" cap="none" spc="0" normalizeH="0" baseline="0" noProof="0" dirty="0">
                <a:ln>
                  <a:noFill/>
                </a:ln>
                <a:solidFill>
                  <a:srgbClr val="000000"/>
                </a:solidFill>
                <a:effectLst/>
                <a:uLnTx/>
                <a:uFillTx/>
                <a:latin typeface="+mn-ea"/>
                <a:ea typeface="+mn-ea"/>
                <a:cs typeface="+mn-cs"/>
              </a:rPr>
              <a:t>——</a:t>
            </a:r>
            <a:r>
              <a:rPr kumimoji="0" lang="zh-CN" altLang="en-US" sz="2200" b="1" i="0" u="none" strike="noStrike" kern="1200" cap="none" spc="0" normalizeH="0" baseline="0" noProof="0" dirty="0">
                <a:ln>
                  <a:noFill/>
                </a:ln>
                <a:solidFill>
                  <a:srgbClr val="000000"/>
                </a:solidFill>
                <a:effectLst/>
                <a:uLnTx/>
                <a:uFillTx/>
                <a:latin typeface="+mn-ea"/>
                <a:ea typeface="+mn-ea"/>
                <a:cs typeface="+mn-cs"/>
              </a:rPr>
              <a:t>摘编自卞孝萱等</a:t>
            </a:r>
            <a:r>
              <a:rPr kumimoji="0" lang="en-US" altLang="zh-CN" sz="2200" b="1" i="0" u="none" strike="noStrike" kern="1200" cap="none" spc="0" normalizeH="0" baseline="0" noProof="0" dirty="0">
                <a:ln>
                  <a:noFill/>
                </a:ln>
                <a:solidFill>
                  <a:srgbClr val="000000"/>
                </a:solidFill>
                <a:effectLst/>
                <a:uLnTx/>
                <a:uFillTx/>
                <a:latin typeface="+mn-ea"/>
                <a:ea typeface="+mn-ea"/>
                <a:cs typeface="+mn-cs"/>
              </a:rPr>
              <a:t>《</a:t>
            </a:r>
            <a:r>
              <a:rPr kumimoji="0" lang="zh-CN" altLang="en-US" sz="2200" b="1" i="0" u="none" strike="noStrike" kern="1200" cap="none" spc="0" normalizeH="0" baseline="0" noProof="0" dirty="0">
                <a:ln>
                  <a:noFill/>
                </a:ln>
                <a:solidFill>
                  <a:srgbClr val="000000"/>
                </a:solidFill>
                <a:effectLst/>
                <a:uLnTx/>
                <a:uFillTx/>
                <a:latin typeface="+mn-ea"/>
                <a:ea typeface="+mn-ea"/>
                <a:cs typeface="+mn-cs"/>
              </a:rPr>
              <a:t>韩愈评传</a:t>
            </a:r>
            <a:r>
              <a:rPr kumimoji="0" lang="en-US" altLang="zh-CN" sz="2200" b="1" i="0" u="none" strike="noStrike" kern="1200" cap="none" spc="0" normalizeH="0" baseline="0" noProof="0" dirty="0">
                <a:ln>
                  <a:noFill/>
                </a:ln>
                <a:solidFill>
                  <a:srgbClr val="000000"/>
                </a:solidFill>
                <a:effectLst/>
                <a:uLnTx/>
                <a:uFillTx/>
                <a:latin typeface="+mn-ea"/>
                <a:ea typeface="+mn-ea"/>
                <a:cs typeface="+mn-cs"/>
              </a:rPr>
              <a:t>》</a:t>
            </a:r>
            <a:endParaRPr kumimoji="0" lang="en-US" altLang="zh-CN" sz="2200" b="1" i="0" u="none" strike="noStrike" kern="1200" cap="none" spc="0" normalizeH="0" baseline="0" noProof="0" dirty="0">
              <a:ln>
                <a:noFill/>
              </a:ln>
              <a:solidFill>
                <a:srgbClr val="000000"/>
              </a:solidFill>
              <a:effectLst/>
              <a:uLnTx/>
              <a:uFillTx/>
              <a:latin typeface="+mn-ea"/>
              <a:ea typeface="+mn-ea"/>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2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rPr>
              <a:t>（</a:t>
            </a:r>
            <a:r>
              <a:rPr kumimoji="0" lang="en-US" altLang="zh-CN" sz="22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rPr>
              <a:t>1</a:t>
            </a:r>
            <a:r>
              <a:rPr kumimoji="0" lang="zh-CN" altLang="en-US" sz="22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rPr>
              <a:t>）据材料并结合所学知识，指出韩愈提倡古文运动的背景。</a:t>
            </a:r>
            <a:endParaRPr kumimoji="0" lang="zh-CN" altLang="en-US" sz="22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2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rPr>
              <a:t>（</a:t>
            </a:r>
            <a:r>
              <a:rPr kumimoji="0" lang="en-US" altLang="zh-CN" sz="22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rPr>
              <a:t>2</a:t>
            </a:r>
            <a:r>
              <a:rPr kumimoji="0" lang="zh-CN" altLang="en-US" sz="22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rPr>
              <a:t>）据材料并结合所学知识，说明韩愈对儒家发展的作用。</a:t>
            </a:r>
            <a:endParaRPr kumimoji="0" lang="zh-CN" altLang="en-US" sz="2200" b="1" i="0" u="none" strike="noStrike" kern="1200" cap="none" spc="0" normalizeH="0" baseline="0" noProof="0" dirty="0">
              <a:ln>
                <a:noFill/>
              </a:ln>
              <a:solidFill>
                <a:schemeClr val="tx1"/>
              </a:solidFill>
              <a:effectLst/>
              <a:uLnTx/>
              <a:uFillTx/>
              <a:latin typeface="华文中宋" panose="02010600040101010101" pitchFamily="2" charset="-122"/>
              <a:ea typeface="华文中宋" panose="02010600040101010101" pitchFamily="2" charset="-122"/>
              <a:cs typeface="+mn-cs"/>
            </a:endParaRPr>
          </a:p>
        </p:txBody>
      </p:sp>
      <p:graphicFrame>
        <p:nvGraphicFramePr>
          <p:cNvPr id="4098" name="Object 9"/>
          <p:cNvGraphicFramePr>
            <a:graphicFrameLocks noChangeAspect="1"/>
          </p:cNvGraphicFramePr>
          <p:nvPr/>
        </p:nvGraphicFramePr>
        <p:xfrm>
          <a:off x="0" y="0"/>
          <a:ext cx="3733800" cy="688975"/>
        </p:xfrm>
        <a:graphic>
          <a:graphicData uri="http://schemas.openxmlformats.org/presentationml/2006/ole">
            <mc:AlternateContent xmlns:mc="http://schemas.openxmlformats.org/markup-compatibility/2006">
              <mc:Choice xmlns:v="urn:schemas-microsoft-com:vml" Requires="v">
                <p:oleObj spid="_x0000_s3078" name="" r:id="rId1" imgW="17056100" imgH="2857500" progId="Photoshop.Image.8">
                  <p:embed/>
                </p:oleObj>
              </mc:Choice>
              <mc:Fallback>
                <p:oleObj name="" r:id="rId1" imgW="17056100" imgH="2857500" progId="Photoshop.Image.8">
                  <p:embed/>
                  <p:pic>
                    <p:nvPicPr>
                      <p:cNvPr id="0" name="图片 3077"/>
                      <p:cNvPicPr/>
                      <p:nvPr/>
                    </p:nvPicPr>
                    <p:blipFill>
                      <a:blip r:embed="rId2"/>
                      <a:stretch>
                        <a:fillRect/>
                      </a:stretch>
                    </p:blipFill>
                    <p:spPr>
                      <a:xfrm>
                        <a:off x="0" y="0"/>
                        <a:ext cx="3733800" cy="688975"/>
                      </a:xfrm>
                      <a:prstGeom prst="rect">
                        <a:avLst/>
                      </a:prstGeom>
                      <a:noFill/>
                      <a:ln w="38100">
                        <a:noFill/>
                        <a:miter/>
                      </a:ln>
                    </p:spPr>
                  </p:pic>
                </p:oleObj>
              </mc:Fallback>
            </mc:AlternateContent>
          </a:graphicData>
        </a:graphic>
      </p:graphicFrame>
      <p:sp>
        <p:nvSpPr>
          <p:cNvPr id="4100" name="矩形 5"/>
          <p:cNvSpPr/>
          <p:nvPr/>
        </p:nvSpPr>
        <p:spPr>
          <a:xfrm>
            <a:off x="214313" y="714375"/>
            <a:ext cx="8929687" cy="461963"/>
          </a:xfrm>
          <a:prstGeom prst="rect">
            <a:avLst/>
          </a:prstGeom>
          <a:noFill/>
          <a:ln w="9525">
            <a:noFill/>
          </a:ln>
        </p:spPr>
        <p:txBody>
          <a:bodyPr>
            <a:spAutoFit/>
          </a:bodyPr>
          <a:p>
            <a:pPr lvl="0" eaLnBrk="1" hangingPunct="1"/>
            <a:r>
              <a:rPr lang="en-US" altLang="zh-CN" sz="2400" b="1">
                <a:latin typeface="华文中宋" panose="02010600040101010101" pitchFamily="2" charset="-122"/>
                <a:ea typeface="华文中宋" panose="02010600040101010101" pitchFamily="2" charset="-122"/>
              </a:rPr>
              <a:t>8.</a:t>
            </a:r>
            <a:r>
              <a:rPr lang="zh-CN" altLang="en-US" sz="2400" b="1" dirty="0">
                <a:latin typeface="华文中宋" panose="02010600040101010101" pitchFamily="2" charset="-122"/>
                <a:ea typeface="华文中宋" panose="02010600040101010101" pitchFamily="2" charset="-122"/>
              </a:rPr>
              <a:t>（</a:t>
            </a:r>
            <a:r>
              <a:rPr lang="en-US" altLang="zh-CN" sz="2400" b="1">
                <a:latin typeface="华文中宋" panose="02010600040101010101" pitchFamily="2" charset="-122"/>
                <a:ea typeface="华文中宋" panose="02010600040101010101" pitchFamily="2" charset="-122"/>
              </a:rPr>
              <a:t>2013</a:t>
            </a:r>
            <a:r>
              <a:rPr lang="zh-CN" altLang="en-US" sz="2400" b="1" dirty="0">
                <a:latin typeface="华文中宋" panose="02010600040101010101" pitchFamily="2" charset="-122"/>
                <a:ea typeface="华文中宋" panose="02010600040101010101" pitchFamily="2" charset="-122"/>
              </a:rPr>
              <a:t>年全国高考新课标</a:t>
            </a:r>
            <a:r>
              <a:rPr lang="en-US" altLang="zh-CN" sz="2400" b="1">
                <a:latin typeface="华文中宋" panose="02010600040101010101" pitchFamily="2" charset="-122"/>
                <a:ea typeface="华文中宋" panose="02010600040101010101" pitchFamily="2" charset="-122"/>
              </a:rPr>
              <a:t>I</a:t>
            </a:r>
            <a:r>
              <a:rPr lang="zh-CN" altLang="en-US" sz="2400" b="1" dirty="0">
                <a:latin typeface="华文中宋" panose="02010600040101010101" pitchFamily="2" charset="-122"/>
                <a:ea typeface="华文中宋" panose="02010600040101010101" pitchFamily="2" charset="-122"/>
              </a:rPr>
              <a:t>卷）中外历史人物评说</a:t>
            </a:r>
            <a:r>
              <a:rPr lang="en-US" altLang="zh-CN" sz="2400" b="1">
                <a:latin typeface="华文中宋" panose="02010600040101010101" pitchFamily="2" charset="-122"/>
                <a:ea typeface="华文中宋" panose="02010600040101010101" pitchFamily="2" charset="-122"/>
              </a:rPr>
              <a:t>(15</a:t>
            </a:r>
            <a:r>
              <a:rPr lang="zh-CN" altLang="en-US" sz="2400" b="1" dirty="0">
                <a:latin typeface="华文中宋" panose="02010600040101010101" pitchFamily="2" charset="-122"/>
                <a:ea typeface="华文中宋" panose="02010600040101010101" pitchFamily="2" charset="-122"/>
              </a:rPr>
              <a:t>分</a:t>
            </a:r>
            <a:r>
              <a:rPr lang="en-US" altLang="zh-CN" sz="2400" b="1">
                <a:latin typeface="华文中宋" panose="02010600040101010101" pitchFamily="2" charset="-122"/>
                <a:ea typeface="华文中宋" panose="02010600040101010101" pitchFamily="2" charset="-122"/>
              </a:rPr>
              <a:t>)</a:t>
            </a:r>
            <a:endParaRPr lang="en-US" altLang="zh-CN" sz="2400" b="1">
              <a:latin typeface="华文中宋" panose="02010600040101010101" pitchFamily="2" charset="-122"/>
              <a:ea typeface="华文中宋" panose="02010600040101010101" pitchFamily="2" charset="-122"/>
            </a:endParaRPr>
          </a:p>
        </p:txBody>
      </p:sp>
      <p:sp>
        <p:nvSpPr>
          <p:cNvPr id="8" name="Rectangle 3"/>
          <p:cNvSpPr>
            <a:spLocks noChangeArrowheads="1"/>
          </p:cNvSpPr>
          <p:nvPr/>
        </p:nvSpPr>
        <p:spPr bwMode="auto">
          <a:xfrm>
            <a:off x="214313" y="1285875"/>
            <a:ext cx="8543925" cy="857250"/>
          </a:xfrm>
          <a:prstGeom prst="rect">
            <a:avLst/>
          </a:prstGeom>
          <a:solidFill>
            <a:schemeClr val="accent1">
              <a:lumMod val="90000"/>
            </a:schemeClr>
          </a:solidFill>
          <a:ln w="9525">
            <a:noFill/>
            <a:miter lim="800000"/>
          </a:ln>
        </p:spPr>
        <p:txBody>
          <a:bodyP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a:t>
            </a:r>
            <a:r>
              <a:rPr kumimoji="0" lang="en-US" altLang="zh-CN" sz="24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1</a:t>
            </a:r>
            <a:r>
              <a:rPr kumimoji="0" lang="zh-CN" altLang="en-US" sz="24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）唐朝由盛转衰；内容空洞的骈体文流行；佛教盛行，华夏传统受到冲击。</a:t>
            </a:r>
            <a:endParaRPr kumimoji="0" lang="zh-CN" altLang="en-US" sz="24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endParaRPr kumimoji="0" lang="en-US" altLang="zh-CN" sz="24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Rectangle 3"/>
          <p:cNvSpPr>
            <a:spLocks noChangeArrowheads="1"/>
          </p:cNvSpPr>
          <p:nvPr/>
        </p:nvSpPr>
        <p:spPr bwMode="auto">
          <a:xfrm>
            <a:off x="214313" y="2143125"/>
            <a:ext cx="8543925" cy="857250"/>
          </a:xfrm>
          <a:prstGeom prst="rect">
            <a:avLst/>
          </a:prstGeom>
          <a:solidFill>
            <a:schemeClr val="accent1">
              <a:lumMod val="90000"/>
            </a:schemeClr>
          </a:solidFill>
          <a:ln w="9525">
            <a:noFill/>
            <a:miter lim="800000"/>
          </a:ln>
        </p:spPr>
        <p:txBody>
          <a:bodyP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r>
              <a:rPr kumimoji="0" lang="zh-CN" altLang="en-US" sz="24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a:t>
            </a:r>
            <a:r>
              <a:rPr kumimoji="0" lang="en-US" altLang="zh-CN" sz="24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2</a:t>
            </a:r>
            <a:r>
              <a:rPr kumimoji="0" lang="zh-CN" altLang="en-US" sz="24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）排斥佛学，弘扬儒学；提出“道统”论，承上启下；</a:t>
            </a:r>
            <a:r>
              <a:rPr kumimoji="0" lang="zh-CN" altLang="en-US" sz="24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rPr>
              <a:t>成为宋代理学的先声</a:t>
            </a:r>
            <a:r>
              <a:rPr kumimoji="0" lang="zh-CN" altLang="en-US" sz="24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a:t>
            </a:r>
            <a:endParaRPr kumimoji="0" lang="zh-CN" altLang="en-US" sz="24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endParaRPr kumimoji="0" lang="en-US" altLang="zh-CN" sz="24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9635" name="Rectangle 4"/>
          <p:cNvSpPr/>
          <p:nvPr/>
        </p:nvSpPr>
        <p:spPr>
          <a:xfrm>
            <a:off x="0" y="3657600"/>
            <a:ext cx="7848600" cy="534988"/>
          </a:xfrm>
          <a:prstGeom prst="rect">
            <a:avLst/>
          </a:prstGeom>
          <a:noFill/>
          <a:ln w="9525">
            <a:noFill/>
          </a:ln>
        </p:spPr>
        <p:txBody>
          <a:bodyPr/>
          <a:p>
            <a:pPr marL="342900" lvl="0" indent="-342900" eaLnBrk="1" hangingPunct="1">
              <a:spcBef>
                <a:spcPct val="20000"/>
              </a:spcBef>
              <a:buChar char="•"/>
            </a:pPr>
            <a:endParaRPr lang="zh-CN" altLang="zh-CN" sz="2800" b="1" dirty="0">
              <a:solidFill>
                <a:srgbClr val="6600FF"/>
              </a:solidFill>
              <a:latin typeface="黑体" panose="02010609060101010101" pitchFamily="49" charset="-122"/>
              <a:ea typeface="黑体" panose="02010609060101010101" pitchFamily="49" charset="-122"/>
            </a:endParaRPr>
          </a:p>
        </p:txBody>
      </p:sp>
      <p:sp>
        <p:nvSpPr>
          <p:cNvPr id="72708" name="Rectangle 10"/>
          <p:cNvSpPr/>
          <p:nvPr/>
        </p:nvSpPr>
        <p:spPr>
          <a:xfrm>
            <a:off x="468313" y="44450"/>
            <a:ext cx="8105775" cy="519113"/>
          </a:xfrm>
          <a:prstGeom prst="rect">
            <a:avLst/>
          </a:prstGeom>
          <a:noFill/>
          <a:ln w="9525">
            <a:noFill/>
          </a:ln>
        </p:spPr>
        <p:txBody>
          <a:bodyPr>
            <a:spAutoFit/>
          </a:bodyPr>
          <a:p>
            <a:pPr lvl="0" eaLnBrk="1" hangingPunct="1"/>
            <a:r>
              <a:rPr lang="zh-CN" altLang="en-US" sz="2800" b="1" dirty="0">
                <a:solidFill>
                  <a:srgbClr val="3333CC"/>
                </a:solidFill>
                <a:latin typeface="黑体" panose="02010609060101010101" pitchFamily="49" charset="-122"/>
                <a:ea typeface="黑体" panose="02010609060101010101" pitchFamily="49" charset="-122"/>
              </a:rPr>
              <a:t>一</a:t>
            </a:r>
            <a:r>
              <a:rPr lang="en-US" altLang="zh-CN" sz="2800" b="1">
                <a:solidFill>
                  <a:srgbClr val="3333CC"/>
                </a:solidFill>
                <a:latin typeface="黑体" panose="02010609060101010101" pitchFamily="49" charset="-122"/>
                <a:ea typeface="黑体" panose="02010609060101010101" pitchFamily="49" charset="-122"/>
              </a:rPr>
              <a:t>.</a:t>
            </a:r>
            <a:r>
              <a:rPr lang="zh-CN" altLang="en-US" sz="2800" b="1" dirty="0">
                <a:solidFill>
                  <a:srgbClr val="3333CC"/>
                </a:solidFill>
                <a:latin typeface="黑体" panose="02010609060101010101" pitchFamily="49" charset="-122"/>
                <a:ea typeface="黑体" panose="02010609060101010101" pitchFamily="49" charset="-122"/>
              </a:rPr>
              <a:t>理学产生的背景</a:t>
            </a:r>
            <a:endParaRPr lang="zh-CN" altLang="en-US" sz="2800" b="1" dirty="0">
              <a:solidFill>
                <a:srgbClr val="000000"/>
              </a:solidFill>
              <a:latin typeface="黑体" panose="02010609060101010101" pitchFamily="49" charset="-122"/>
              <a:ea typeface="黑体" panose="02010609060101010101" pitchFamily="49" charset="-122"/>
            </a:endParaRPr>
          </a:p>
        </p:txBody>
      </p:sp>
      <p:sp>
        <p:nvSpPr>
          <p:cNvPr id="69637" name="Text Box 11"/>
          <p:cNvSpPr txBox="1"/>
          <p:nvPr/>
        </p:nvSpPr>
        <p:spPr>
          <a:xfrm>
            <a:off x="-36512" y="620713"/>
            <a:ext cx="576262" cy="2452687"/>
          </a:xfrm>
          <a:prstGeom prst="rect">
            <a:avLst/>
          </a:prstGeom>
          <a:noFill/>
          <a:ln w="9525" cap="flat" cmpd="sng">
            <a:solidFill>
              <a:schemeClr val="tx1"/>
            </a:solidFill>
            <a:prstDash val="solid"/>
            <a:miter/>
            <a:headEnd type="none" w="med" len="med"/>
            <a:tailEnd type="none" w="med" len="med"/>
          </a:ln>
        </p:spPr>
        <p:txBody>
          <a:bodyPr>
            <a:spAutoFit/>
          </a:bodyPr>
          <a:p>
            <a:pPr lvl="0" eaLnBrk="1" hangingPunct="1">
              <a:spcBef>
                <a:spcPct val="50000"/>
              </a:spcBef>
            </a:pPr>
            <a:r>
              <a:rPr lang="en-US" altLang="zh-CN" sz="2800" b="1">
                <a:solidFill>
                  <a:srgbClr val="FF0000"/>
                </a:solidFill>
                <a:latin typeface="黑体" panose="02010609060101010101" pitchFamily="49" charset="-122"/>
                <a:ea typeface="黑体" panose="02010609060101010101" pitchFamily="49" charset="-122"/>
              </a:rPr>
              <a:t>⑴</a:t>
            </a:r>
            <a:endParaRPr lang="en-US" altLang="zh-CN" sz="2800" b="1">
              <a:solidFill>
                <a:srgbClr val="FF0000"/>
              </a:solidFill>
              <a:latin typeface="黑体" panose="02010609060101010101" pitchFamily="49" charset="-122"/>
              <a:ea typeface="黑体" panose="02010609060101010101" pitchFamily="49" charset="-122"/>
            </a:endParaRPr>
          </a:p>
          <a:p>
            <a:pPr lvl="0" eaLnBrk="1" hangingPunct="1">
              <a:spcBef>
                <a:spcPct val="50000"/>
              </a:spcBef>
            </a:pPr>
            <a:r>
              <a:rPr lang="zh-CN" altLang="en-US" sz="2800" b="1" dirty="0">
                <a:solidFill>
                  <a:srgbClr val="FF0000"/>
                </a:solidFill>
                <a:latin typeface="黑体" panose="02010609060101010101" pitchFamily="49" charset="-122"/>
                <a:ea typeface="黑体" panose="02010609060101010101" pitchFamily="49" charset="-122"/>
              </a:rPr>
              <a:t>必</a:t>
            </a:r>
            <a:endParaRPr lang="zh-CN" altLang="en-US" sz="2800" b="1" dirty="0">
              <a:solidFill>
                <a:srgbClr val="FF0000"/>
              </a:solidFill>
              <a:latin typeface="黑体" panose="02010609060101010101" pitchFamily="49" charset="-122"/>
              <a:ea typeface="黑体" panose="02010609060101010101" pitchFamily="49" charset="-122"/>
            </a:endParaRPr>
          </a:p>
          <a:p>
            <a:pPr lvl="0" eaLnBrk="1" hangingPunct="1">
              <a:spcBef>
                <a:spcPct val="50000"/>
              </a:spcBef>
            </a:pPr>
            <a:r>
              <a:rPr lang="zh-CN" altLang="en-US" sz="2800" b="1" dirty="0">
                <a:solidFill>
                  <a:srgbClr val="FF0000"/>
                </a:solidFill>
                <a:latin typeface="黑体" panose="02010609060101010101" pitchFamily="49" charset="-122"/>
                <a:ea typeface="黑体" panose="02010609060101010101" pitchFamily="49" charset="-122"/>
              </a:rPr>
              <a:t>要</a:t>
            </a:r>
            <a:endParaRPr lang="zh-CN" altLang="en-US" sz="2800" b="1" dirty="0">
              <a:solidFill>
                <a:srgbClr val="FF0000"/>
              </a:solidFill>
              <a:latin typeface="黑体" panose="02010609060101010101" pitchFamily="49" charset="-122"/>
              <a:ea typeface="黑体" panose="02010609060101010101" pitchFamily="49" charset="-122"/>
            </a:endParaRPr>
          </a:p>
          <a:p>
            <a:pPr lvl="0" eaLnBrk="1" hangingPunct="1">
              <a:spcBef>
                <a:spcPct val="50000"/>
              </a:spcBef>
            </a:pPr>
            <a:r>
              <a:rPr lang="zh-CN" altLang="en-US" sz="2800" b="1" dirty="0">
                <a:solidFill>
                  <a:srgbClr val="FF0000"/>
                </a:solidFill>
                <a:latin typeface="黑体" panose="02010609060101010101" pitchFamily="49" charset="-122"/>
                <a:ea typeface="黑体" panose="02010609060101010101" pitchFamily="49" charset="-122"/>
              </a:rPr>
              <a:t>性：　　　　</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69638" name="Text Box 12"/>
          <p:cNvSpPr txBox="1"/>
          <p:nvPr/>
        </p:nvSpPr>
        <p:spPr>
          <a:xfrm>
            <a:off x="-36512" y="3068638"/>
            <a:ext cx="576262" cy="2452687"/>
          </a:xfrm>
          <a:prstGeom prst="rect">
            <a:avLst/>
          </a:prstGeom>
          <a:noFill/>
          <a:ln w="9525" cap="flat" cmpd="sng">
            <a:solidFill>
              <a:schemeClr val="tx1"/>
            </a:solidFill>
            <a:prstDash val="solid"/>
            <a:miter/>
            <a:headEnd type="none" w="med" len="med"/>
            <a:tailEnd type="none" w="med" len="med"/>
          </a:ln>
        </p:spPr>
        <p:txBody>
          <a:bodyPr>
            <a:spAutoFit/>
          </a:bodyPr>
          <a:p>
            <a:pPr lvl="0" eaLnBrk="1" hangingPunct="1">
              <a:spcBef>
                <a:spcPct val="50000"/>
              </a:spcBef>
            </a:pPr>
            <a:r>
              <a:rPr lang="en-US" altLang="zh-CN" sz="2800" b="1">
                <a:solidFill>
                  <a:srgbClr val="FF0000"/>
                </a:solidFill>
                <a:latin typeface="黑体" panose="02010609060101010101" pitchFamily="49" charset="-122"/>
                <a:ea typeface="黑体" panose="02010609060101010101" pitchFamily="49" charset="-122"/>
              </a:rPr>
              <a:t>⑵</a:t>
            </a:r>
            <a:endParaRPr lang="en-US" altLang="zh-CN" sz="2800" b="1">
              <a:solidFill>
                <a:srgbClr val="FF0000"/>
              </a:solidFill>
              <a:latin typeface="黑体" panose="02010609060101010101" pitchFamily="49" charset="-122"/>
              <a:ea typeface="黑体" panose="02010609060101010101" pitchFamily="49" charset="-122"/>
            </a:endParaRPr>
          </a:p>
          <a:p>
            <a:pPr lvl="0" eaLnBrk="1" hangingPunct="1">
              <a:spcBef>
                <a:spcPct val="50000"/>
              </a:spcBef>
            </a:pPr>
            <a:r>
              <a:rPr lang="zh-CN" altLang="en-US" sz="2800" b="1" dirty="0">
                <a:solidFill>
                  <a:srgbClr val="FF0000"/>
                </a:solidFill>
                <a:latin typeface="黑体" panose="02010609060101010101" pitchFamily="49" charset="-122"/>
                <a:ea typeface="黑体" panose="02010609060101010101" pitchFamily="49" charset="-122"/>
              </a:rPr>
              <a:t>可</a:t>
            </a:r>
            <a:endParaRPr lang="zh-CN" altLang="en-US" sz="2800" b="1" dirty="0">
              <a:solidFill>
                <a:srgbClr val="FF0000"/>
              </a:solidFill>
              <a:latin typeface="黑体" panose="02010609060101010101" pitchFamily="49" charset="-122"/>
              <a:ea typeface="黑体" panose="02010609060101010101" pitchFamily="49" charset="-122"/>
            </a:endParaRPr>
          </a:p>
          <a:p>
            <a:pPr lvl="0" eaLnBrk="1" hangingPunct="1">
              <a:spcBef>
                <a:spcPct val="50000"/>
              </a:spcBef>
            </a:pPr>
            <a:r>
              <a:rPr lang="zh-CN" altLang="en-US" sz="2800" b="1" dirty="0">
                <a:solidFill>
                  <a:srgbClr val="FF0000"/>
                </a:solidFill>
                <a:latin typeface="黑体" panose="02010609060101010101" pitchFamily="49" charset="-122"/>
                <a:ea typeface="黑体" panose="02010609060101010101" pitchFamily="49" charset="-122"/>
              </a:rPr>
              <a:t>能</a:t>
            </a:r>
            <a:endParaRPr lang="zh-CN" altLang="en-US" sz="2800" b="1" dirty="0">
              <a:solidFill>
                <a:srgbClr val="FF0000"/>
              </a:solidFill>
              <a:latin typeface="黑体" panose="02010609060101010101" pitchFamily="49" charset="-122"/>
              <a:ea typeface="黑体" panose="02010609060101010101" pitchFamily="49" charset="-122"/>
            </a:endParaRPr>
          </a:p>
          <a:p>
            <a:pPr lvl="0" eaLnBrk="1" hangingPunct="1">
              <a:spcBef>
                <a:spcPct val="50000"/>
              </a:spcBef>
            </a:pPr>
            <a:r>
              <a:rPr lang="zh-CN" altLang="en-US" sz="2800" b="1" dirty="0">
                <a:solidFill>
                  <a:srgbClr val="FF0000"/>
                </a:solidFill>
                <a:latin typeface="黑体" panose="02010609060101010101" pitchFamily="49" charset="-122"/>
                <a:ea typeface="黑体" panose="02010609060101010101" pitchFamily="49" charset="-122"/>
              </a:rPr>
              <a:t>性：</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10" name="Rectangle 13"/>
          <p:cNvSpPr/>
          <p:nvPr/>
        </p:nvSpPr>
        <p:spPr>
          <a:xfrm>
            <a:off x="474663" y="1125538"/>
            <a:ext cx="7685087" cy="519112"/>
          </a:xfrm>
          <a:prstGeom prst="rect">
            <a:avLst/>
          </a:prstGeom>
          <a:noFill/>
          <a:ln w="9525">
            <a:noFill/>
          </a:ln>
        </p:spPr>
        <p:txBody>
          <a:bodyPr wrap="none">
            <a:spAutoFit/>
          </a:bodyPr>
          <a:p>
            <a:pPr lvl="0" eaLnBrk="1" hangingPunct="1"/>
            <a:r>
              <a:rPr lang="en-US" altLang="zh-CN" sz="2800" b="1">
                <a:latin typeface="黑体" panose="02010609060101010101" pitchFamily="49" charset="-122"/>
                <a:ea typeface="黑体" panose="02010609060101010101" pitchFamily="49" charset="-122"/>
              </a:rPr>
              <a:t>②</a:t>
            </a:r>
            <a:r>
              <a:rPr lang="zh-CN" altLang="en-US" sz="2800" b="1" dirty="0">
                <a:latin typeface="黑体" panose="02010609060101010101" pitchFamily="49" charset="-122"/>
                <a:ea typeface="黑体" panose="02010609060101010101" pitchFamily="49" charset="-122"/>
              </a:rPr>
              <a:t>传统儒学自身的局限性：缺乏理论性与思辨性</a:t>
            </a:r>
            <a:endParaRPr lang="zh-CN" altLang="en-US" sz="2800" b="1" dirty="0">
              <a:latin typeface="黑体" panose="02010609060101010101" pitchFamily="49" charset="-122"/>
              <a:ea typeface="黑体" panose="02010609060101010101" pitchFamily="49" charset="-122"/>
            </a:endParaRPr>
          </a:p>
        </p:txBody>
      </p:sp>
      <p:sp>
        <p:nvSpPr>
          <p:cNvPr id="11" name="Rectangle 14"/>
          <p:cNvSpPr/>
          <p:nvPr/>
        </p:nvSpPr>
        <p:spPr>
          <a:xfrm>
            <a:off x="492125" y="620713"/>
            <a:ext cx="5184775" cy="519112"/>
          </a:xfrm>
          <a:prstGeom prst="rect">
            <a:avLst/>
          </a:prstGeom>
          <a:noFill/>
          <a:ln w="9525">
            <a:noFill/>
          </a:ln>
        </p:spPr>
        <p:txBody>
          <a:bodyPr wrap="none">
            <a:spAutoFit/>
          </a:bodyPr>
          <a:p>
            <a:pPr lvl="0" eaLnBrk="1" hangingPunct="1"/>
            <a:r>
              <a:rPr lang="en-US" altLang="zh-CN" sz="2800" b="1">
                <a:latin typeface="黑体" panose="02010609060101010101" pitchFamily="49" charset="-122"/>
                <a:ea typeface="黑体" panose="02010609060101010101" pitchFamily="49" charset="-122"/>
              </a:rPr>
              <a:t>①</a:t>
            </a:r>
            <a:r>
              <a:rPr lang="zh-CN" altLang="en-US" sz="2800" b="1" dirty="0">
                <a:latin typeface="黑体" panose="02010609060101010101" pitchFamily="49" charset="-122"/>
                <a:ea typeface="黑体" panose="02010609060101010101" pitchFamily="49" charset="-122"/>
              </a:rPr>
              <a:t>儒学正统地位</a:t>
            </a:r>
            <a:r>
              <a:rPr lang="zh-CN" altLang="en-US" sz="2800" b="1" dirty="0">
                <a:solidFill>
                  <a:srgbClr val="FF0000"/>
                </a:solidFill>
                <a:latin typeface="黑体" panose="02010609060101010101" pitchFamily="49" charset="-122"/>
                <a:ea typeface="黑体" panose="02010609060101010101" pitchFamily="49" charset="-122"/>
              </a:rPr>
              <a:t>受到</a:t>
            </a:r>
            <a:r>
              <a:rPr lang="zh-CN" altLang="en-US" sz="2800" b="1" dirty="0">
                <a:latin typeface="黑体" panose="02010609060101010101" pitchFamily="49" charset="-122"/>
                <a:ea typeface="黑体" panose="02010609060101010101" pitchFamily="49" charset="-122"/>
              </a:rPr>
              <a:t>佛道的</a:t>
            </a:r>
            <a:r>
              <a:rPr lang="zh-CN" altLang="en-US" sz="2800" b="1" dirty="0">
                <a:solidFill>
                  <a:srgbClr val="FF0000"/>
                </a:solidFill>
                <a:latin typeface="黑体" panose="02010609060101010101" pitchFamily="49" charset="-122"/>
                <a:ea typeface="黑体" panose="02010609060101010101" pitchFamily="49" charset="-122"/>
              </a:rPr>
              <a:t>挑战</a:t>
            </a:r>
            <a:endParaRPr lang="zh-CN" altLang="en-US" sz="2800" b="1" dirty="0">
              <a:latin typeface="黑体" panose="02010609060101010101" pitchFamily="49" charset="-122"/>
              <a:ea typeface="黑体" panose="02010609060101010101" pitchFamily="49" charset="-122"/>
            </a:endParaRPr>
          </a:p>
        </p:txBody>
      </p:sp>
      <p:sp>
        <p:nvSpPr>
          <p:cNvPr id="12" name="Rectangle 15"/>
          <p:cNvSpPr/>
          <p:nvPr/>
        </p:nvSpPr>
        <p:spPr>
          <a:xfrm>
            <a:off x="468313" y="1700213"/>
            <a:ext cx="8215312" cy="946150"/>
          </a:xfrm>
          <a:prstGeom prst="rect">
            <a:avLst/>
          </a:prstGeom>
          <a:noFill/>
          <a:ln w="9525">
            <a:noFill/>
          </a:ln>
        </p:spPr>
        <p:txBody>
          <a:bodyPr>
            <a:spAutoFit/>
          </a:bodyPr>
          <a:p>
            <a:pPr lvl="0" eaLnBrk="1" hangingPunct="1"/>
            <a:r>
              <a:rPr lang="zh-CN" altLang="zh-CN" sz="2800" b="1" dirty="0">
                <a:latin typeface="黑体" panose="02010609060101010101" pitchFamily="49" charset="-122"/>
                <a:ea typeface="黑体" panose="02010609060101010101" pitchFamily="49" charset="-122"/>
              </a:rPr>
              <a:t>③</a:t>
            </a:r>
            <a:r>
              <a:rPr lang="zh-CN" altLang="en-US" sz="2800" b="1" dirty="0">
                <a:latin typeface="黑体" panose="02010609060101010101" pitchFamily="49" charset="-122"/>
                <a:ea typeface="黑体" panose="02010609060101010101" pitchFamily="49" charset="-122"/>
              </a:rPr>
              <a:t>唐末以来由于战乱，</a:t>
            </a:r>
            <a:r>
              <a:rPr lang="zh-CN" altLang="en-US" sz="2800" b="1" dirty="0">
                <a:solidFill>
                  <a:srgbClr val="FF0000"/>
                </a:solidFill>
                <a:latin typeface="黑体" panose="02010609060101010101" pitchFamily="49" charset="-122"/>
                <a:ea typeface="黑体" panose="02010609060101010101" pitchFamily="49" charset="-122"/>
              </a:rPr>
              <a:t>伦理道德遭破坏</a:t>
            </a:r>
            <a:r>
              <a:rPr lang="zh-CN" altLang="en-US" sz="2800" b="1" dirty="0">
                <a:latin typeface="黑体" panose="02010609060101010101" pitchFamily="49"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不利大一统</a:t>
            </a:r>
            <a:r>
              <a:rPr lang="zh-CN" altLang="en-US" sz="2800" b="1" dirty="0">
                <a:latin typeface="黑体" panose="02010609060101010101" pitchFamily="49" charset="-122"/>
                <a:ea typeface="黑体" panose="02010609060101010101" pitchFamily="49" charset="-122"/>
              </a:rPr>
              <a:t>；北宋需要复兴儒学以加强专制主义中央集权</a:t>
            </a:r>
            <a:endParaRPr lang="zh-CN" altLang="en-US" sz="2800" b="1" dirty="0">
              <a:latin typeface="黑体" panose="02010609060101010101" pitchFamily="49" charset="-122"/>
              <a:ea typeface="黑体" panose="02010609060101010101" pitchFamily="49" charset="-122"/>
            </a:endParaRPr>
          </a:p>
        </p:txBody>
      </p:sp>
      <p:sp>
        <p:nvSpPr>
          <p:cNvPr id="13" name="Rectangle 9"/>
          <p:cNvSpPr/>
          <p:nvPr/>
        </p:nvSpPr>
        <p:spPr>
          <a:xfrm>
            <a:off x="539750" y="5589588"/>
            <a:ext cx="8237538" cy="519112"/>
          </a:xfrm>
          <a:prstGeom prst="rect">
            <a:avLst/>
          </a:prstGeom>
          <a:noFill/>
          <a:ln w="9525">
            <a:noFill/>
          </a:ln>
        </p:spPr>
        <p:txBody>
          <a:bodyPr>
            <a:spAutoFit/>
          </a:bodyPr>
          <a:p>
            <a:pPr lvl="0" eaLnBrk="1" hangingPunct="1"/>
            <a:r>
              <a:rPr lang="zh-CN" altLang="en-US" sz="2800" b="1" dirty="0">
                <a:latin typeface="黑体" panose="02010609060101010101" pitchFamily="49" charset="-122"/>
                <a:ea typeface="黑体" panose="02010609060101010101" pitchFamily="49" charset="-122"/>
              </a:rPr>
              <a:t>④</a:t>
            </a:r>
            <a:r>
              <a:rPr lang="zh-CN" altLang="en-US" sz="2800" b="1" dirty="0">
                <a:solidFill>
                  <a:srgbClr val="FF0000"/>
                </a:solidFill>
                <a:latin typeface="黑体" panose="02010609060101010101" pitchFamily="49" charset="-122"/>
                <a:ea typeface="黑体" panose="02010609060101010101" pitchFamily="49" charset="-122"/>
              </a:rPr>
              <a:t>儒学家们的主观努力</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14" name="Rectangle 16"/>
          <p:cNvSpPr/>
          <p:nvPr/>
        </p:nvSpPr>
        <p:spPr>
          <a:xfrm>
            <a:off x="539750" y="3141663"/>
            <a:ext cx="8237538" cy="946150"/>
          </a:xfrm>
          <a:prstGeom prst="rect">
            <a:avLst/>
          </a:prstGeom>
          <a:noFill/>
          <a:ln w="9525">
            <a:noFill/>
          </a:ln>
        </p:spPr>
        <p:txBody>
          <a:bodyPr>
            <a:spAutoFit/>
          </a:bodyPr>
          <a:p>
            <a:pPr lvl="0" eaLnBrk="1" hangingPunct="1"/>
            <a:r>
              <a:rPr lang="en-US" altLang="zh-CN" sz="2800" b="1">
                <a:latin typeface="黑体" panose="02010609060101010101" pitchFamily="49" charset="-122"/>
                <a:ea typeface="黑体" panose="02010609060101010101" pitchFamily="49" charset="-122"/>
              </a:rPr>
              <a:t>①</a:t>
            </a:r>
            <a:r>
              <a:rPr lang="zh-CN" altLang="en-US" sz="2800" b="1" dirty="0">
                <a:latin typeface="黑体" panose="02010609060101010101" pitchFamily="49" charset="-122"/>
                <a:ea typeface="黑体" panose="02010609060101010101" pitchFamily="49" charset="-122"/>
              </a:rPr>
              <a:t>唐中期和北宋的儒学复兴运动和</a:t>
            </a:r>
            <a:r>
              <a:rPr lang="zh-CN" altLang="en-US" sz="2800" b="1" dirty="0">
                <a:solidFill>
                  <a:srgbClr val="FF0000"/>
                </a:solidFill>
                <a:latin typeface="黑体" panose="02010609060101010101" pitchFamily="49" charset="-122"/>
                <a:ea typeface="黑体" panose="02010609060101010101" pitchFamily="49" charset="-122"/>
              </a:rPr>
              <a:t>三教合一</a:t>
            </a:r>
            <a:r>
              <a:rPr lang="zh-CN" altLang="en-US" sz="2800" b="1" dirty="0">
                <a:latin typeface="黑体" panose="02010609060101010101" pitchFamily="49" charset="-122"/>
                <a:ea typeface="黑体" panose="02010609060101010101" pitchFamily="49" charset="-122"/>
              </a:rPr>
              <a:t>为理学的出现提供了条件</a:t>
            </a:r>
            <a:endParaRPr lang="zh-CN" altLang="zh-CN" sz="2800" b="1" dirty="0">
              <a:latin typeface="黑体" panose="02010609060101010101" pitchFamily="49" charset="-122"/>
              <a:ea typeface="黑体" panose="02010609060101010101" pitchFamily="49" charset="-122"/>
            </a:endParaRPr>
          </a:p>
        </p:txBody>
      </p:sp>
      <p:sp>
        <p:nvSpPr>
          <p:cNvPr id="15" name="Rectangle 17"/>
          <p:cNvSpPr/>
          <p:nvPr/>
        </p:nvSpPr>
        <p:spPr>
          <a:xfrm>
            <a:off x="539750" y="4581525"/>
            <a:ext cx="8237538" cy="946150"/>
          </a:xfrm>
          <a:prstGeom prst="rect">
            <a:avLst/>
          </a:prstGeom>
          <a:noFill/>
          <a:ln w="9525">
            <a:noFill/>
          </a:ln>
        </p:spPr>
        <p:txBody>
          <a:bodyPr>
            <a:spAutoFit/>
          </a:bodyPr>
          <a:p>
            <a:pPr lvl="0" eaLnBrk="1" hangingPunct="1"/>
            <a:r>
              <a:rPr lang="zh-CN" altLang="zh-CN" sz="2800" b="1" dirty="0">
                <a:latin typeface="黑体" panose="02010609060101010101" pitchFamily="49" charset="-122"/>
                <a:ea typeface="黑体" panose="02010609060101010101" pitchFamily="49" charset="-122"/>
              </a:rPr>
              <a:t>③</a:t>
            </a:r>
            <a:r>
              <a:rPr lang="zh-CN" altLang="en-US" sz="2800" b="1" dirty="0">
                <a:latin typeface="黑体" panose="02010609060101010101" pitchFamily="49" charset="-122"/>
                <a:ea typeface="黑体" panose="02010609060101010101" pitchFamily="49" charset="-122"/>
              </a:rPr>
              <a:t>宋代社会</a:t>
            </a:r>
            <a:r>
              <a:rPr lang="zh-CN" altLang="en-US" sz="2800" b="1" dirty="0">
                <a:solidFill>
                  <a:srgbClr val="FF0000"/>
                </a:solidFill>
                <a:latin typeface="黑体" panose="02010609060101010101" pitchFamily="49" charset="-122"/>
                <a:ea typeface="黑体" panose="02010609060101010101" pitchFamily="49" charset="-122"/>
              </a:rPr>
              <a:t>经济</a:t>
            </a:r>
            <a:r>
              <a:rPr lang="zh-CN" altLang="en-US" sz="2800" b="1" dirty="0">
                <a:latin typeface="黑体" panose="02010609060101010101" pitchFamily="49" charset="-122"/>
                <a:ea typeface="黑体" panose="02010609060101010101" pitchFamily="49" charset="-122"/>
              </a:rPr>
              <a:t>的恢复发展、</a:t>
            </a:r>
            <a:r>
              <a:rPr lang="zh-CN" altLang="en-US" sz="2800" b="1" dirty="0">
                <a:solidFill>
                  <a:srgbClr val="FF0000"/>
                </a:solidFill>
                <a:latin typeface="黑体" panose="02010609060101010101" pitchFamily="49" charset="-122"/>
                <a:ea typeface="黑体" panose="02010609060101010101" pitchFamily="49" charset="-122"/>
              </a:rPr>
              <a:t>科学文化</a:t>
            </a:r>
            <a:r>
              <a:rPr lang="zh-CN" altLang="en-US" sz="2800" b="1" dirty="0">
                <a:latin typeface="黑体" panose="02010609060101010101" pitchFamily="49" charset="-122"/>
                <a:ea typeface="黑体" panose="02010609060101010101" pitchFamily="49" charset="-122"/>
              </a:rPr>
              <a:t>的进步，成为理学形成和发展的</a:t>
            </a:r>
            <a:r>
              <a:rPr lang="zh-CN" altLang="en-US" sz="2800" b="1" dirty="0">
                <a:solidFill>
                  <a:srgbClr val="FF0000"/>
                </a:solidFill>
                <a:latin typeface="黑体" panose="02010609060101010101" pitchFamily="49" charset="-122"/>
                <a:ea typeface="黑体" panose="02010609060101010101" pitchFamily="49" charset="-122"/>
              </a:rPr>
              <a:t>重要条件</a:t>
            </a:r>
            <a:r>
              <a:rPr lang="zh-CN" altLang="en-US" sz="2800" b="1" dirty="0">
                <a:latin typeface="黑体" panose="02010609060101010101" pitchFamily="49" charset="-122"/>
                <a:ea typeface="黑体" panose="02010609060101010101" pitchFamily="49" charset="-122"/>
              </a:rPr>
              <a:t>。</a:t>
            </a:r>
            <a:endParaRPr lang="zh-CN" altLang="en-US" sz="2800" b="1" dirty="0">
              <a:latin typeface="黑体" panose="02010609060101010101" pitchFamily="49" charset="-122"/>
              <a:ea typeface="黑体" panose="02010609060101010101" pitchFamily="49" charset="-122"/>
            </a:endParaRPr>
          </a:p>
        </p:txBody>
      </p:sp>
      <p:sp>
        <p:nvSpPr>
          <p:cNvPr id="69648" name="矩形 69647"/>
          <p:cNvSpPr/>
          <p:nvPr/>
        </p:nvSpPr>
        <p:spPr>
          <a:xfrm>
            <a:off x="554038" y="4076700"/>
            <a:ext cx="6970712" cy="519113"/>
          </a:xfrm>
          <a:prstGeom prst="rect">
            <a:avLst/>
          </a:prstGeom>
          <a:noFill/>
          <a:ln w="9525">
            <a:noFill/>
          </a:ln>
        </p:spPr>
        <p:txBody>
          <a:bodyPr wrap="none" anchor="t">
            <a:spAutoFit/>
          </a:bodyPr>
          <a:p>
            <a:pPr lvl="0" eaLnBrk="1" hangingPunct="1"/>
            <a:r>
              <a:rPr lang="zh-CN" altLang="zh-CN" sz="2800" b="1" dirty="0">
                <a:latin typeface="黑体" panose="02010609060101010101" pitchFamily="49" charset="-122"/>
                <a:ea typeface="黑体" panose="02010609060101010101" pitchFamily="49" charset="-122"/>
              </a:rPr>
              <a:t>②</a:t>
            </a:r>
            <a:r>
              <a:rPr lang="zh-CN" altLang="en-US" sz="2800" b="1" dirty="0">
                <a:latin typeface="黑体" panose="02010609060101010101" pitchFamily="49" charset="-122"/>
                <a:ea typeface="黑体" panose="02010609060101010101" pitchFamily="49" charset="-122"/>
              </a:rPr>
              <a:t>北宋重文轻武，实施相对宽松的文化政策</a:t>
            </a:r>
            <a:endParaRPr lang="zh-CN" altLang="en-US" sz="28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2708"/>
                                        </p:tgtEl>
                                        <p:attrNameLst>
                                          <p:attrName>style.visibility</p:attrName>
                                        </p:attrNameLst>
                                      </p:cBhvr>
                                      <p:to>
                                        <p:strVal val="visible"/>
                                      </p:to>
                                    </p:set>
                                    <p:animEffect transition="in" filter="blinds(horizontal)">
                                      <p:cBhvr>
                                        <p:cTn id="7" dur="500"/>
                                        <p:tgtEl>
                                          <p:spTgt spid="7270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9637"/>
                                        </p:tgtEl>
                                        <p:attrNameLst>
                                          <p:attrName>style.visibility</p:attrName>
                                        </p:attrNameLst>
                                      </p:cBhvr>
                                      <p:to>
                                        <p:strVal val="visible"/>
                                      </p:to>
                                    </p:set>
                                    <p:animEffect transition="in" filter="blinds(horizontal)">
                                      <p:cBhvr>
                                        <p:cTn id="12" dur="500"/>
                                        <p:tgtEl>
                                          <p:spTgt spid="6963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69638"/>
                                        </p:tgtEl>
                                        <p:attrNameLst>
                                          <p:attrName>style.visibility</p:attrName>
                                        </p:attrNameLst>
                                      </p:cBhvr>
                                      <p:to>
                                        <p:strVal val="visible"/>
                                      </p:to>
                                    </p:set>
                                    <p:animEffect transition="in" filter="blinds(horizontal)">
                                      <p:cBhvr>
                                        <p:cTn id="35" dur="500"/>
                                        <p:tgtEl>
                                          <p:spTgt spid="69638"/>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additive="base">
                                        <p:cTn id="40" dur="500" fill="hold"/>
                                        <p:tgtEl>
                                          <p:spTgt spid="14"/>
                                        </p:tgtEl>
                                        <p:attrNameLst>
                                          <p:attrName>ppt_x</p:attrName>
                                        </p:attrNameLst>
                                      </p:cBhvr>
                                      <p:tavLst>
                                        <p:tav tm="0">
                                          <p:val>
                                            <p:strVal val="#ppt_x"/>
                                          </p:val>
                                        </p:tav>
                                        <p:tav tm="100000">
                                          <p:val>
                                            <p:strVal val="#ppt_x"/>
                                          </p:val>
                                        </p:tav>
                                      </p:tavLst>
                                    </p:anim>
                                    <p:anim calcmode="lin" valueType="num">
                                      <p:cBhvr additive="base">
                                        <p:cTn id="4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 fill="hold"/>
                                        <p:tgtEl>
                                          <p:spTgt spid="15"/>
                                        </p:tgtEl>
                                        <p:attrNameLst>
                                          <p:attrName>ppt_x</p:attrName>
                                        </p:attrNameLst>
                                      </p:cBhvr>
                                      <p:tavLst>
                                        <p:tav tm="0">
                                          <p:val>
                                            <p:strVal val="#ppt_x"/>
                                          </p:val>
                                        </p:tav>
                                        <p:tav tm="100000">
                                          <p:val>
                                            <p:strVal val="#ppt_x"/>
                                          </p:val>
                                        </p:tav>
                                      </p:tavLst>
                                    </p:anim>
                                    <p:anim calcmode="lin" valueType="num">
                                      <p:cBhvr additive="base">
                                        <p:cTn id="4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500" fill="hold"/>
                                        <p:tgtEl>
                                          <p:spTgt spid="13"/>
                                        </p:tgtEl>
                                        <p:attrNameLst>
                                          <p:attrName>ppt_x</p:attrName>
                                        </p:attrNameLst>
                                      </p:cBhvr>
                                      <p:tavLst>
                                        <p:tav tm="0">
                                          <p:val>
                                            <p:strVal val="#ppt_x"/>
                                          </p:val>
                                        </p:tav>
                                        <p:tav tm="100000">
                                          <p:val>
                                            <p:strVal val="#ppt_x"/>
                                          </p:val>
                                        </p:tav>
                                      </p:tavLst>
                                    </p:anim>
                                    <p:anim calcmode="lin" valueType="num">
                                      <p:cBhvr additive="base">
                                        <p:cTn id="5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p:bldP spid="69637" grpId="0" animBg="1"/>
      <p:bldP spid="69638" grpId="0" animBg="1"/>
      <p:bldP spid="10" grpId="0"/>
      <p:bldP spid="11" grpId="0"/>
      <p:bldP spid="12" grpId="0"/>
      <p:bldP spid="13" grpId="0"/>
      <p:bldP spid="14" grpId="0"/>
      <p:bldP spid="15"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7458" name="文本占位符 147457"/>
          <p:cNvSpPr>
            <a:spLocks noGrp="1" noRot="1"/>
          </p:cNvSpPr>
          <p:nvPr>
            <p:ph type="body" idx="1"/>
          </p:nvPr>
        </p:nvSpPr>
        <p:spPr>
          <a:xfrm>
            <a:off x="0" y="0"/>
            <a:ext cx="9144000" cy="6858000"/>
          </a:xfrm>
        </p:spPr>
        <p:txBody>
          <a:bodyPr/>
          <a:p>
            <a:pPr>
              <a:lnSpc>
                <a:spcPct val="90000"/>
              </a:lnSpc>
            </a:pP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2015·</a:t>
            </a:r>
            <a:r>
              <a:rPr lang="zh-CN" altLang="en-US" sz="2800" b="1" dirty="0">
                <a:latin typeface="黑体" panose="02010609060101010101" pitchFamily="49" charset="-122"/>
                <a:ea typeface="黑体" panose="02010609060101010101" pitchFamily="49" charset="-122"/>
              </a:rPr>
              <a:t>山东文综</a:t>
            </a:r>
            <a:r>
              <a:rPr lang="en-US" altLang="zh-CN" sz="2800" b="1">
                <a:latin typeface="黑体" panose="02010609060101010101" pitchFamily="49" charset="-122"/>
                <a:ea typeface="黑体" panose="02010609060101010101" pitchFamily="49" charset="-122"/>
              </a:rPr>
              <a:t>·38</a:t>
            </a: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16</a:t>
            </a:r>
            <a:r>
              <a:rPr lang="zh-CN" altLang="en-US" sz="2800" b="1" dirty="0">
                <a:latin typeface="黑体" panose="02010609060101010101" pitchFamily="49" charset="-122"/>
                <a:ea typeface="黑体" panose="02010609060101010101" pitchFamily="49" charset="-122"/>
              </a:rPr>
              <a:t>分）宋代理学是传统儒学的新发展。阅读材料，回答问题。</a:t>
            </a:r>
            <a:endParaRPr lang="zh-CN" altLang="en-US" sz="2800" b="1" dirty="0">
              <a:latin typeface="黑体" panose="02010609060101010101" pitchFamily="49" charset="-122"/>
              <a:ea typeface="黑体" panose="02010609060101010101" pitchFamily="49" charset="-122"/>
            </a:endParaRPr>
          </a:p>
          <a:p>
            <a:pPr>
              <a:lnSpc>
                <a:spcPct val="90000"/>
              </a:lnSpc>
            </a:pPr>
            <a:r>
              <a:rPr lang="zh-CN" altLang="en-US" sz="2800" b="1" dirty="0">
                <a:latin typeface="黑体" panose="02010609060101010101" pitchFamily="49" charset="-122"/>
                <a:ea typeface="黑体" panose="02010609060101010101" pitchFamily="49" charset="-122"/>
              </a:rPr>
              <a:t>材料一  城市与生活          材料二  生活与观念</a:t>
            </a:r>
            <a:endParaRPr lang="zh-CN" altLang="en-US" sz="2800" b="1" dirty="0">
              <a:latin typeface="黑体" panose="02010609060101010101" pitchFamily="49" charset="-122"/>
              <a:ea typeface="黑体" panose="02010609060101010101" pitchFamily="49" charset="-122"/>
            </a:endParaRPr>
          </a:p>
          <a:p>
            <a:pPr>
              <a:lnSpc>
                <a:spcPct val="90000"/>
              </a:lnSpc>
            </a:pPr>
            <a:endParaRPr lang="zh-CN" altLang="en-US" sz="2800" b="1" dirty="0">
              <a:latin typeface="黑体" panose="02010609060101010101" pitchFamily="49" charset="-122"/>
              <a:ea typeface="黑体" panose="02010609060101010101" pitchFamily="49" charset="-122"/>
            </a:endParaRPr>
          </a:p>
          <a:p>
            <a:pPr>
              <a:lnSpc>
                <a:spcPct val="90000"/>
              </a:lnSpc>
            </a:pPr>
            <a:endParaRPr lang="zh-CN" altLang="en-US" sz="2800" b="1" dirty="0">
              <a:latin typeface="黑体" panose="02010609060101010101" pitchFamily="49" charset="-122"/>
              <a:ea typeface="黑体" panose="02010609060101010101" pitchFamily="49" charset="-122"/>
            </a:endParaRPr>
          </a:p>
          <a:p>
            <a:pPr>
              <a:lnSpc>
                <a:spcPct val="90000"/>
              </a:lnSpc>
            </a:pPr>
            <a:endParaRPr lang="zh-CN" altLang="en-US" sz="2800" b="1" dirty="0">
              <a:latin typeface="黑体" panose="02010609060101010101" pitchFamily="49" charset="-122"/>
              <a:ea typeface="黑体" panose="02010609060101010101" pitchFamily="49" charset="-122"/>
            </a:endParaRPr>
          </a:p>
          <a:p>
            <a:pPr>
              <a:lnSpc>
                <a:spcPct val="90000"/>
              </a:lnSpc>
            </a:pPr>
            <a:endParaRPr lang="zh-CN" altLang="en-US" sz="2800" b="1" dirty="0">
              <a:latin typeface="黑体" panose="02010609060101010101" pitchFamily="49" charset="-122"/>
              <a:ea typeface="黑体" panose="02010609060101010101" pitchFamily="49" charset="-122"/>
            </a:endParaRPr>
          </a:p>
          <a:p>
            <a:pPr>
              <a:lnSpc>
                <a:spcPct val="90000"/>
              </a:lnSpc>
            </a:pPr>
            <a:endParaRPr lang="zh-CN" altLang="en-US" sz="2800" b="1" dirty="0">
              <a:latin typeface="黑体" panose="02010609060101010101" pitchFamily="49" charset="-122"/>
              <a:ea typeface="黑体" panose="02010609060101010101" pitchFamily="49" charset="-122"/>
            </a:endParaRPr>
          </a:p>
          <a:p>
            <a:pPr>
              <a:lnSpc>
                <a:spcPct val="90000"/>
              </a:lnSpc>
            </a:pPr>
            <a:endParaRPr lang="zh-CN" altLang="en-US" sz="2800" b="1" dirty="0">
              <a:latin typeface="黑体" panose="02010609060101010101" pitchFamily="49" charset="-122"/>
              <a:ea typeface="黑体" panose="02010609060101010101" pitchFamily="49" charset="-122"/>
            </a:endParaRPr>
          </a:p>
          <a:p>
            <a:pPr>
              <a:lnSpc>
                <a:spcPct val="90000"/>
              </a:lnSpc>
            </a:pPr>
            <a:endParaRPr lang="zh-CN" altLang="en-US" sz="2800" b="1" dirty="0">
              <a:latin typeface="黑体" panose="02010609060101010101" pitchFamily="49" charset="-122"/>
              <a:ea typeface="黑体" panose="02010609060101010101" pitchFamily="49" charset="-122"/>
            </a:endParaRPr>
          </a:p>
          <a:p>
            <a:pPr>
              <a:lnSpc>
                <a:spcPct val="90000"/>
              </a:lnSpc>
            </a:pP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1</a:t>
            </a:r>
            <a:r>
              <a:rPr lang="zh-CN" altLang="en-US" sz="2800" b="1" dirty="0">
                <a:latin typeface="黑体" panose="02010609060101010101" pitchFamily="49" charset="-122"/>
                <a:ea typeface="黑体" panose="02010609060101010101" pitchFamily="49" charset="-122"/>
              </a:rPr>
              <a:t>）分析说明上述材料所反映的历史现象与宋代理学兴起和发展之间的联系。（</a:t>
            </a:r>
            <a:r>
              <a:rPr lang="en-US" altLang="zh-CN" sz="2800" b="1">
                <a:latin typeface="黑体" panose="02010609060101010101" pitchFamily="49" charset="-122"/>
                <a:ea typeface="黑体" panose="02010609060101010101" pitchFamily="49" charset="-122"/>
              </a:rPr>
              <a:t>10</a:t>
            </a:r>
            <a:r>
              <a:rPr lang="zh-CN" altLang="en-US" sz="2800" b="1" dirty="0">
                <a:latin typeface="黑体" panose="02010609060101010101" pitchFamily="49" charset="-122"/>
                <a:ea typeface="黑体" panose="02010609060101010101" pitchFamily="49" charset="-122"/>
              </a:rPr>
              <a:t>分）</a:t>
            </a:r>
            <a:endParaRPr lang="zh-CN" altLang="en-US" sz="2800" b="1" dirty="0">
              <a:latin typeface="黑体" panose="02010609060101010101" pitchFamily="49" charset="-122"/>
              <a:ea typeface="黑体" panose="02010609060101010101" pitchFamily="49" charset="-122"/>
            </a:endParaRPr>
          </a:p>
          <a:p>
            <a:pPr>
              <a:lnSpc>
                <a:spcPct val="90000"/>
              </a:lnSpc>
            </a:pP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a:t>
            </a:r>
            <a:r>
              <a:rPr lang="zh-CN" altLang="en-US" sz="2800" b="1" dirty="0">
                <a:latin typeface="黑体" panose="02010609060101010101" pitchFamily="49" charset="-122"/>
                <a:ea typeface="黑体" panose="02010609060101010101" pitchFamily="49" charset="-122"/>
              </a:rPr>
              <a:t>）若进一步探究宋代理学兴起和发展的原因，你认为还需要补充什么材料？举一例说明。（</a:t>
            </a:r>
            <a:r>
              <a:rPr lang="en-US" altLang="zh-CN" sz="2800" b="1">
                <a:latin typeface="黑体" panose="02010609060101010101" pitchFamily="49" charset="-122"/>
                <a:ea typeface="黑体" panose="02010609060101010101" pitchFamily="49" charset="-122"/>
              </a:rPr>
              <a:t>6</a:t>
            </a:r>
            <a:r>
              <a:rPr lang="zh-CN" altLang="en-US" sz="2800" b="1" dirty="0">
                <a:latin typeface="黑体" panose="02010609060101010101" pitchFamily="49" charset="-122"/>
                <a:ea typeface="黑体" panose="02010609060101010101" pitchFamily="49" charset="-122"/>
              </a:rPr>
              <a:t>分）</a:t>
            </a:r>
            <a:endParaRPr lang="zh-CN" altLang="en-US" sz="2800" b="1" dirty="0">
              <a:latin typeface="黑体" panose="02010609060101010101" pitchFamily="49" charset="-122"/>
              <a:ea typeface="黑体" panose="02010609060101010101" pitchFamily="49" charset="-122"/>
            </a:endParaRPr>
          </a:p>
        </p:txBody>
      </p:sp>
      <p:pic>
        <p:nvPicPr>
          <p:cNvPr id="147459" name="图片 147458" descr="D3M9R8FEC8%CVS%T_CT7GT4"/>
          <p:cNvPicPr>
            <a:picLocks noChangeAspect="1"/>
          </p:cNvPicPr>
          <p:nvPr/>
        </p:nvPicPr>
        <p:blipFill>
          <a:blip r:embed="rId1"/>
          <a:stretch>
            <a:fillRect/>
          </a:stretch>
        </p:blipFill>
        <p:spPr>
          <a:xfrm>
            <a:off x="755650" y="1484313"/>
            <a:ext cx="7488238" cy="3097212"/>
          </a:xfrm>
          <a:prstGeom prst="rect">
            <a:avLst/>
          </a:prstGeom>
          <a:noFill/>
          <a:ln w="9525">
            <a:noFill/>
          </a:ln>
        </p:spPr>
      </p:pic>
      <p:sp>
        <p:nvSpPr>
          <p:cNvPr id="147460" name="矩形 147459"/>
          <p:cNvSpPr/>
          <p:nvPr/>
        </p:nvSpPr>
        <p:spPr>
          <a:xfrm>
            <a:off x="34925" y="3470275"/>
            <a:ext cx="9036050" cy="3276600"/>
          </a:xfrm>
          <a:prstGeom prst="rect">
            <a:avLst/>
          </a:prstGeom>
          <a:solidFill>
            <a:schemeClr val="bg1"/>
          </a:solidFill>
          <a:ln w="9525" cap="flat" cmpd="sng">
            <a:solidFill>
              <a:schemeClr val="tx2"/>
            </a:solidFill>
            <a:prstDash val="solid"/>
            <a:miter/>
            <a:headEnd type="none" w="med" len="med"/>
            <a:tailEnd type="none" w="med" len="med"/>
          </a:ln>
        </p:spPr>
        <p:txBody>
          <a:bodyPr anchor="ctr">
            <a:spAutoFit/>
          </a:bodyPr>
          <a:p>
            <a:pPr lvl="0" defTabSz="0" eaLnBrk="1" hangingPunct="1">
              <a:tabLst>
                <a:tab pos="2628900" algn="l"/>
              </a:tabLst>
            </a:pPr>
            <a:r>
              <a:rPr lang="zh-CN" altLang="en-US" sz="2600" dirty="0">
                <a:latin typeface="黑体" panose="02010609060101010101" pitchFamily="49" charset="-122"/>
                <a:ea typeface="黑体" panose="02010609060101010101" pitchFamily="49" charset="-122"/>
              </a:rPr>
              <a:t>（</a:t>
            </a:r>
            <a:r>
              <a:rPr lang="en-US" altLang="zh-CN" sz="2600">
                <a:latin typeface="黑体" panose="02010609060101010101" pitchFamily="49" charset="-122"/>
                <a:ea typeface="黑体" panose="02010609060101010101" pitchFamily="49" charset="-122"/>
              </a:rPr>
              <a:t>1</a:t>
            </a:r>
            <a:r>
              <a:rPr lang="zh-CN" altLang="en-US" sz="2600" dirty="0">
                <a:latin typeface="黑体" panose="02010609060101010101" pitchFamily="49" charset="-122"/>
                <a:ea typeface="黑体" panose="02010609060101010101" pitchFamily="49" charset="-122"/>
              </a:rPr>
              <a:t>）说明：城市坊市界限被打破，瓦子等娱乐场所出现，商品经济发展到新水平；社会上出现了追求奢靡享乐、僭越礼制的现象。</a:t>
            </a:r>
            <a:endParaRPr lang="zh-CN" altLang="en-US" sz="2600" dirty="0">
              <a:latin typeface="黑体" panose="02010609060101010101" pitchFamily="49" charset="-122"/>
              <a:ea typeface="黑体" panose="02010609060101010101" pitchFamily="49" charset="-122"/>
            </a:endParaRPr>
          </a:p>
          <a:p>
            <a:pPr lvl="0" defTabSz="0" eaLnBrk="1" hangingPunct="1">
              <a:tabLst>
                <a:tab pos="2628900" algn="l"/>
              </a:tabLst>
            </a:pPr>
            <a:r>
              <a:rPr lang="zh-CN" altLang="en-US" sz="2600" dirty="0">
                <a:latin typeface="黑体" panose="02010609060101010101" pitchFamily="49" charset="-122"/>
                <a:ea typeface="黑体" panose="02010609060101010101" pitchFamily="49" charset="-122"/>
              </a:rPr>
              <a:t>面对社会生活对传统儒家伦理秩序的冲击，儒学家把封建伦理道德上升到“理”的高度，提出了“存天理，灭人欲”等思想，以“理”来约束人们的行为，进而规范社会秩序。（</a:t>
            </a:r>
            <a:r>
              <a:rPr lang="en-US" altLang="zh-CN" sz="2600">
                <a:latin typeface="黑体" panose="02010609060101010101" pitchFamily="49" charset="-122"/>
                <a:ea typeface="黑体" panose="02010609060101010101" pitchFamily="49" charset="-122"/>
              </a:rPr>
              <a:t>10</a:t>
            </a:r>
            <a:r>
              <a:rPr lang="zh-CN" altLang="en-US" sz="2600" dirty="0">
                <a:latin typeface="黑体" panose="02010609060101010101" pitchFamily="49" charset="-122"/>
                <a:ea typeface="黑体" panose="02010609060101010101" pitchFamily="49" charset="-122"/>
              </a:rPr>
              <a:t>分）</a:t>
            </a:r>
            <a:endParaRPr lang="zh-CN" altLang="en-US" sz="2600" dirty="0">
              <a:latin typeface="黑体" panose="02010609060101010101" pitchFamily="49" charset="-122"/>
              <a:ea typeface="黑体" panose="02010609060101010101" pitchFamily="49" charset="-122"/>
            </a:endParaRPr>
          </a:p>
          <a:p>
            <a:pPr lvl="0" defTabSz="0" eaLnBrk="1" hangingPunct="1">
              <a:tabLst>
                <a:tab pos="2628900" algn="l"/>
              </a:tabLst>
            </a:pPr>
            <a:r>
              <a:rPr lang="zh-CN" altLang="en-US" sz="2600" dirty="0">
                <a:latin typeface="黑体" panose="02010609060101010101" pitchFamily="49" charset="-122"/>
                <a:ea typeface="黑体" panose="02010609060101010101" pitchFamily="49" charset="-122"/>
              </a:rPr>
              <a:t>（</a:t>
            </a:r>
            <a:r>
              <a:rPr lang="en-US" altLang="zh-CN" sz="2600">
                <a:latin typeface="黑体" panose="02010609060101010101" pitchFamily="49" charset="-122"/>
                <a:ea typeface="黑体" panose="02010609060101010101" pitchFamily="49" charset="-122"/>
              </a:rPr>
              <a:t>2</a:t>
            </a:r>
            <a:r>
              <a:rPr lang="zh-CN" altLang="en-US" sz="2600" dirty="0">
                <a:latin typeface="黑体" panose="02010609060101010101" pitchFamily="49" charset="-122"/>
                <a:ea typeface="黑体" panose="02010609060101010101" pitchFamily="49" charset="-122"/>
              </a:rPr>
              <a:t>）例：需要补充与佛教、道教发展相关的材料。（</a:t>
            </a:r>
            <a:r>
              <a:rPr lang="en-US" altLang="zh-CN" sz="2600">
                <a:latin typeface="黑体" panose="02010609060101010101" pitchFamily="49" charset="-122"/>
                <a:ea typeface="黑体" panose="02010609060101010101" pitchFamily="49" charset="-122"/>
              </a:rPr>
              <a:t>2</a:t>
            </a:r>
            <a:r>
              <a:rPr lang="zh-CN" altLang="en-US" sz="2600" dirty="0">
                <a:latin typeface="黑体" panose="02010609060101010101" pitchFamily="49" charset="-122"/>
                <a:ea typeface="黑体" panose="02010609060101010101" pitchFamily="49" charset="-122"/>
              </a:rPr>
              <a:t>分）</a:t>
            </a:r>
            <a:endParaRPr lang="zh-CN" altLang="en-US" sz="2600"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7460"/>
                                        </p:tgtEl>
                                        <p:attrNameLst>
                                          <p:attrName>style.visibility</p:attrName>
                                        </p:attrNameLst>
                                      </p:cBhvr>
                                      <p:to>
                                        <p:strVal val="visible"/>
                                      </p:to>
                                    </p:set>
                                    <p:animEffect transition="in" filter="blinds(horizontal)">
                                      <p:cBhvr>
                                        <p:cTn id="7" dur="500"/>
                                        <p:tgtEl>
                                          <p:spTgt spid="147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60"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1314" name="Text Box 2"/>
          <p:cNvSpPr txBox="1"/>
          <p:nvPr/>
        </p:nvSpPr>
        <p:spPr>
          <a:xfrm>
            <a:off x="357188" y="285750"/>
            <a:ext cx="8501062" cy="1800225"/>
          </a:xfrm>
          <a:prstGeom prst="rect">
            <a:avLst/>
          </a:prstGeom>
          <a:noFill/>
          <a:ln w="9525">
            <a:noFill/>
          </a:ln>
        </p:spPr>
        <p:txBody>
          <a:bodyPr>
            <a:spAutoFit/>
          </a:bodyPr>
          <a:p>
            <a:pPr lvl="0" eaLnBrk="1" hangingPunct="1">
              <a:spcBef>
                <a:spcPct val="50000"/>
              </a:spcBef>
            </a:pPr>
            <a:r>
              <a:rPr lang="en-US" altLang="zh-CN" sz="2800" b="1">
                <a:solidFill>
                  <a:srgbClr val="FF3300"/>
                </a:solidFill>
                <a:latin typeface="黑体" panose="02010609060101010101" pitchFamily="49" charset="-122"/>
                <a:ea typeface="黑体" panose="02010609060101010101" pitchFamily="49" charset="-122"/>
              </a:rPr>
              <a:t>        </a:t>
            </a:r>
            <a:r>
              <a:rPr lang="zh-CN" altLang="en-US" sz="2800" b="1" dirty="0">
                <a:solidFill>
                  <a:srgbClr val="FF3300"/>
                </a:solidFill>
                <a:latin typeface="黑体" panose="02010609060101010101" pitchFamily="49" charset="-122"/>
                <a:ea typeface="黑体" panose="02010609060101010101" pitchFamily="49" charset="-122"/>
              </a:rPr>
              <a:t>北宋</a:t>
            </a:r>
            <a:r>
              <a:rPr lang="zh-CN" altLang="en-US" sz="2800" b="1" dirty="0">
                <a:latin typeface="黑体" panose="02010609060101010101" pitchFamily="49" charset="-122"/>
                <a:ea typeface="黑体" panose="02010609060101010101" pitchFamily="49" charset="-122"/>
              </a:rPr>
              <a:t>时期，儒家学者冲破</a:t>
            </a:r>
            <a:r>
              <a:rPr lang="zh-CN" altLang="en-US" sz="2800" b="1" dirty="0">
                <a:solidFill>
                  <a:srgbClr val="FF3300"/>
                </a:solidFill>
                <a:latin typeface="黑体" panose="02010609060101010101" pitchFamily="49" charset="-122"/>
                <a:ea typeface="黑体" panose="02010609060101010101" pitchFamily="49" charset="-122"/>
              </a:rPr>
              <a:t>汉唐</a:t>
            </a:r>
            <a:r>
              <a:rPr lang="zh-CN" altLang="en-US" sz="2800" b="1" dirty="0">
                <a:latin typeface="黑体" panose="02010609060101010101" pitchFamily="49" charset="-122"/>
                <a:ea typeface="黑体" panose="02010609060101010101" pitchFamily="49" charset="-122"/>
              </a:rPr>
              <a:t>儒学的束缚，融合了</a:t>
            </a:r>
            <a:r>
              <a:rPr lang="zh-CN" altLang="en-US" sz="2800" b="1" dirty="0">
                <a:solidFill>
                  <a:srgbClr val="FF3300"/>
                </a:solidFill>
                <a:latin typeface="黑体" panose="02010609060101010101" pitchFamily="49" charset="-122"/>
                <a:ea typeface="黑体" panose="02010609060101010101" pitchFamily="49" charset="-122"/>
              </a:rPr>
              <a:t>佛道</a:t>
            </a:r>
            <a:r>
              <a:rPr lang="zh-CN" altLang="en-US" sz="2800" b="1" dirty="0">
                <a:latin typeface="黑体" panose="02010609060101010101" pitchFamily="49" charset="-122"/>
                <a:ea typeface="黑体" panose="02010609060101010101" pitchFamily="49" charset="-122"/>
              </a:rPr>
              <a:t>思想来解释儒家的义理</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并继承</a:t>
            </a:r>
            <a:r>
              <a:rPr lang="zh-CN" altLang="en-US" sz="2800" b="1" dirty="0">
                <a:solidFill>
                  <a:schemeClr val="tx2"/>
                </a:solidFill>
                <a:latin typeface="黑体" panose="02010609060101010101" pitchFamily="49" charset="-122"/>
                <a:ea typeface="黑体" panose="02010609060101010101" pitchFamily="49" charset="-122"/>
              </a:rPr>
              <a:t>孔孟正宗</a:t>
            </a:r>
            <a:r>
              <a:rPr lang="zh-CN" altLang="en-US" sz="2800" b="1" dirty="0">
                <a:latin typeface="黑体" panose="02010609060101010101" pitchFamily="49" charset="-122"/>
                <a:ea typeface="黑体" panose="02010609060101010101" pitchFamily="49" charset="-122"/>
              </a:rPr>
              <a:t>，形成了</a:t>
            </a:r>
            <a:r>
              <a:rPr lang="zh-CN" altLang="en-US" sz="2800" b="1" dirty="0">
                <a:solidFill>
                  <a:srgbClr val="FF3300"/>
                </a:solidFill>
                <a:latin typeface="黑体" panose="02010609060101010101" pitchFamily="49" charset="-122"/>
                <a:ea typeface="黑体" panose="02010609060101010101" pitchFamily="49" charset="-122"/>
              </a:rPr>
              <a:t>以“天理”为核心</a:t>
            </a:r>
            <a:r>
              <a:rPr lang="zh-CN" altLang="en-US" sz="2800" b="1" dirty="0">
                <a:latin typeface="黑体" panose="02010609060101010101" pitchFamily="49" charset="-122"/>
                <a:ea typeface="黑体" panose="02010609060101010101" pitchFamily="49" charset="-122"/>
              </a:rPr>
              <a:t>的新儒学体系，称之为“理学”。</a:t>
            </a:r>
            <a:endParaRPr lang="zh-CN" altLang="en-US" sz="2800" b="1" dirty="0">
              <a:latin typeface="黑体" panose="02010609060101010101" pitchFamily="49" charset="-122"/>
              <a:ea typeface="黑体" panose="02010609060101010101" pitchFamily="49" charset="-122"/>
            </a:endParaRPr>
          </a:p>
        </p:txBody>
      </p:sp>
      <p:sp>
        <p:nvSpPr>
          <p:cNvPr id="16" name="矩形 15"/>
          <p:cNvSpPr/>
          <p:nvPr/>
        </p:nvSpPr>
        <p:spPr>
          <a:xfrm>
            <a:off x="323850" y="3630613"/>
            <a:ext cx="6435725" cy="519112"/>
          </a:xfrm>
          <a:prstGeom prst="rect">
            <a:avLst/>
          </a:prstGeom>
          <a:noFill/>
          <a:ln w="9525">
            <a:noFill/>
          </a:ln>
        </p:spPr>
        <p:txBody>
          <a:bodyPr wrap="none">
            <a:spAutoFit/>
          </a:bodyPr>
          <a:p>
            <a:pPr lvl="0" eaLnBrk="1" hangingPunct="1"/>
            <a:r>
              <a:rPr lang="zh-CN" altLang="en-US" sz="2800" b="1" dirty="0">
                <a:latin typeface="黑体" panose="02010609060101010101" pitchFamily="49" charset="-122"/>
                <a:ea typeface="黑体" panose="02010609060101010101" pitchFamily="49" charset="-122"/>
              </a:rPr>
              <a:t>这种做法体现了儒家思想的什么精神？ </a:t>
            </a:r>
            <a:endParaRPr lang="zh-CN" altLang="en-US" sz="2800" dirty="0">
              <a:latin typeface="黑体" panose="02010609060101010101" pitchFamily="49" charset="-122"/>
              <a:ea typeface="黑体" panose="02010609060101010101" pitchFamily="49" charset="-122"/>
            </a:endParaRPr>
          </a:p>
        </p:txBody>
      </p:sp>
      <p:sp>
        <p:nvSpPr>
          <p:cNvPr id="17" name="矩形 16"/>
          <p:cNvSpPr/>
          <p:nvPr/>
        </p:nvSpPr>
        <p:spPr>
          <a:xfrm>
            <a:off x="4143375" y="3054350"/>
            <a:ext cx="3028950" cy="519113"/>
          </a:xfrm>
          <a:prstGeom prst="rect">
            <a:avLst/>
          </a:prstGeom>
          <a:noFill/>
          <a:ln w="9525">
            <a:noFill/>
          </a:ln>
        </p:spPr>
        <p:txBody>
          <a:bodyPr wrap="none">
            <a:spAutoFit/>
          </a:bodyPr>
          <a:p>
            <a:pPr lvl="0" eaLnBrk="1" hangingPunct="1">
              <a:spcBef>
                <a:spcPct val="50000"/>
              </a:spcBef>
            </a:pPr>
            <a:r>
              <a:rPr lang="zh-CN" altLang="en-US" sz="2800" b="1" dirty="0">
                <a:solidFill>
                  <a:srgbClr val="C00000"/>
                </a:solidFill>
                <a:latin typeface="华文楷体" panose="02010600040101010101" pitchFamily="2" charset="-122"/>
                <a:ea typeface="华文隶书" panose="02010800040101010101" pitchFamily="2" charset="-122"/>
              </a:rPr>
              <a:t>兼容并蓄、“和”</a:t>
            </a:r>
            <a:endParaRPr lang="zh-CN" altLang="en-US" sz="2800" b="1" dirty="0">
              <a:solidFill>
                <a:srgbClr val="C00000"/>
              </a:solidFill>
              <a:latin typeface="华文楷体" panose="02010600040101010101" pitchFamily="2" charset="-122"/>
              <a:ea typeface="华文隶书"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7" presetClass="entr" presetSubtype="0" fill="hold" grpId="0" nodeType="clickEffect">
                                  <p:stCondLst>
                                    <p:cond delay="0"/>
                                  </p:stCondLst>
                                  <p:iterate type="lt">
                                    <p:tmPct val="50000"/>
                                  </p:iterate>
                                  <p:childTnLst>
                                    <p:set>
                                      <p:cBhvr>
                                        <p:cTn id="12" dur="1" fill="hold">
                                          <p:stCondLst>
                                            <p:cond delay="0"/>
                                          </p:stCondLst>
                                        </p:cTn>
                                        <p:tgtEl>
                                          <p:spTgt spid="17"/>
                                        </p:tgtEl>
                                        <p:attrNameLst>
                                          <p:attrName>style.visibility</p:attrName>
                                        </p:attrNameLst>
                                      </p:cBhvr>
                                      <p:to>
                                        <p:strVal val="visible"/>
                                      </p:to>
                                    </p:set>
                                    <p:anim calcmode="discrete" valueType="clr">
                                      <p:cBhvr override="childStyle">
                                        <p:cTn id="13" dur="80"/>
                                        <p:tgtEl>
                                          <p:spTgt spid="17"/>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17"/>
                                        </p:tgtEl>
                                        <p:attrNameLst>
                                          <p:attrName>fillcolor</p:attrName>
                                        </p:attrNameLst>
                                      </p:cBhvr>
                                      <p:tavLst>
                                        <p:tav tm="0">
                                          <p:val>
                                            <p:clrVal>
                                              <a:schemeClr val="accent2"/>
                                            </p:clrVal>
                                          </p:val>
                                        </p:tav>
                                        <p:tav tm="50000">
                                          <p:val>
                                            <p:clrVal>
                                              <a:schemeClr val="hlink"/>
                                            </p:clrVal>
                                          </p:val>
                                        </p:tav>
                                      </p:tavLst>
                                    </p:anim>
                                    <p:set>
                                      <p:cBhvr>
                                        <p:cTn id="15" dur="80"/>
                                        <p:tgtEl>
                                          <p:spTgt spid="1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0658" name="Rectangle 4"/>
          <p:cNvSpPr/>
          <p:nvPr/>
        </p:nvSpPr>
        <p:spPr>
          <a:xfrm>
            <a:off x="214313" y="428625"/>
            <a:ext cx="9144000" cy="579438"/>
          </a:xfrm>
          <a:prstGeom prst="rect">
            <a:avLst/>
          </a:prstGeom>
          <a:noFill/>
          <a:ln w="9525">
            <a:noFill/>
          </a:ln>
        </p:spPr>
        <p:txBody>
          <a:bodyPr>
            <a:spAutoFit/>
          </a:bodyPr>
          <a:p>
            <a:pPr lvl="0" eaLnBrk="1" hangingPunct="1"/>
            <a:r>
              <a:rPr lang="en-US" altLang="zh-CN" sz="3200" b="1">
                <a:solidFill>
                  <a:srgbClr val="FF0000"/>
                </a:solidFill>
                <a:latin typeface="微软雅黑" panose="020B0503020204020204" pitchFamily="34" charset="-122"/>
                <a:ea typeface="微软雅黑" panose="020B0503020204020204" pitchFamily="34" charset="-122"/>
              </a:rPr>
              <a:t>2.</a:t>
            </a:r>
            <a:r>
              <a:rPr lang="zh-CN" altLang="en-US" sz="3200" b="1" dirty="0">
                <a:solidFill>
                  <a:srgbClr val="FF0000"/>
                </a:solidFill>
                <a:latin typeface="微软雅黑" panose="020B0503020204020204" pitchFamily="34" charset="-122"/>
                <a:ea typeface="微软雅黑" panose="020B0503020204020204" pitchFamily="34" charset="-122"/>
              </a:rPr>
              <a:t>宋明理学的两大流派</a:t>
            </a:r>
            <a:r>
              <a:rPr lang="zh-CN" altLang="en-US" sz="3200" dirty="0">
                <a:solidFill>
                  <a:srgbClr val="FF0000"/>
                </a:solidFill>
                <a:latin typeface="微软雅黑" panose="020B0503020204020204" pitchFamily="34" charset="-122"/>
                <a:ea typeface="微软雅黑" panose="020B0503020204020204" pitchFamily="34" charset="-122"/>
              </a:rPr>
              <a:t> </a:t>
            </a:r>
            <a:endParaRPr lang="zh-CN" altLang="en-US" sz="3200" dirty="0">
              <a:solidFill>
                <a:srgbClr val="FF0000"/>
              </a:solidFill>
              <a:latin typeface="微软雅黑" panose="020B0503020204020204" pitchFamily="34" charset="-122"/>
              <a:ea typeface="微软雅黑" panose="020B0503020204020204" pitchFamily="34" charset="-122"/>
            </a:endParaRPr>
          </a:p>
        </p:txBody>
      </p:sp>
      <p:sp>
        <p:nvSpPr>
          <p:cNvPr id="70659" name="Rectangle 6"/>
          <p:cNvSpPr/>
          <p:nvPr/>
        </p:nvSpPr>
        <p:spPr>
          <a:xfrm>
            <a:off x="285750" y="989013"/>
            <a:ext cx="4208463" cy="461962"/>
          </a:xfrm>
          <a:prstGeom prst="rect">
            <a:avLst/>
          </a:prstGeom>
          <a:noFill/>
          <a:ln w="9525">
            <a:noFill/>
          </a:ln>
        </p:spPr>
        <p:txBody>
          <a:bodyPr wrap="none" anchor="ctr">
            <a:spAutoFit/>
          </a:bodyPr>
          <a:p>
            <a:pPr lvl="0" eaLnBrk="1" hangingPunct="1"/>
            <a:r>
              <a:rPr lang="en-US" altLang="zh-CN" sz="2400" b="1">
                <a:solidFill>
                  <a:srgbClr val="000099"/>
                </a:solidFill>
                <a:latin typeface="华文中宋" panose="02010600040101010101" pitchFamily="2" charset="-122"/>
                <a:ea typeface="华文中宋" panose="02010600040101010101" pitchFamily="2" charset="-122"/>
              </a:rPr>
              <a:t>1)</a:t>
            </a:r>
            <a:r>
              <a:rPr lang="zh-CN" altLang="en-US" sz="2400" b="1" dirty="0">
                <a:solidFill>
                  <a:srgbClr val="000099"/>
                </a:solidFill>
                <a:latin typeface="华文中宋" panose="02010600040101010101" pitchFamily="2" charset="-122"/>
                <a:ea typeface="华文中宋" panose="02010600040101010101" pitchFamily="2" charset="-122"/>
              </a:rPr>
              <a:t>程朱理学代表主张及影响：</a:t>
            </a:r>
            <a:endParaRPr lang="zh-CN" altLang="en-US" sz="2400" b="1" dirty="0">
              <a:solidFill>
                <a:srgbClr val="000099"/>
              </a:solidFill>
              <a:latin typeface="华文中宋" panose="02010600040101010101" pitchFamily="2" charset="-122"/>
              <a:ea typeface="华文中宋" panose="02010600040101010101" pitchFamily="2" charset="-122"/>
            </a:endParaRPr>
          </a:p>
        </p:txBody>
      </p:sp>
      <p:graphicFrame>
        <p:nvGraphicFramePr>
          <p:cNvPr id="36" name="表格 35"/>
          <p:cNvGraphicFramePr>
            <a:graphicFrameLocks noGrp="1"/>
          </p:cNvGraphicFramePr>
          <p:nvPr/>
        </p:nvGraphicFramePr>
        <p:xfrm>
          <a:off x="428625" y="1643063"/>
          <a:ext cx="8572560" cy="4902200"/>
        </p:xfrm>
        <a:graphic>
          <a:graphicData uri="http://schemas.openxmlformats.org/drawingml/2006/table">
            <a:tbl>
              <a:tblPr firstRow="1" bandRow="1">
                <a:tableStyleId>{00A15C55-8517-42AA-B614-E9B94910E393}</a:tableStyleId>
              </a:tblPr>
              <a:tblGrid>
                <a:gridCol w="1643074"/>
                <a:gridCol w="3000396"/>
                <a:gridCol w="3929090"/>
              </a:tblGrid>
              <a:tr h="758510">
                <a:tc>
                  <a:txBody>
                    <a:bodyPr/>
                    <a:lstStyle/>
                    <a:p>
                      <a:endParaRPr lang="zh-CN" altLang="en-US" dirty="0"/>
                    </a:p>
                  </a:txBody>
                  <a:tcPr/>
                </a:tc>
                <a:tc>
                  <a:txBody>
                    <a:bodyPr/>
                    <a:lstStyle/>
                    <a:p>
                      <a:endParaRPr lang="zh-CN" altLang="en-US"/>
                    </a:p>
                  </a:txBody>
                  <a:tcPr/>
                </a:tc>
                <a:tc>
                  <a:txBody>
                    <a:bodyPr/>
                    <a:lstStyle/>
                    <a:p>
                      <a:endParaRPr lang="zh-CN" altLang="en-US"/>
                    </a:p>
                  </a:txBody>
                  <a:tcPr/>
                </a:tc>
              </a:tr>
              <a:tr h="758510">
                <a:tc>
                  <a:txBody>
                    <a:bodyPr/>
                    <a:lstStyle/>
                    <a:p>
                      <a:endParaRPr lang="zh-CN" altLang="en-US" dirty="0"/>
                    </a:p>
                  </a:txBody>
                  <a:tcPr/>
                </a:tc>
                <a:tc>
                  <a:txBody>
                    <a:bodyPr/>
                    <a:lstStyle/>
                    <a:p>
                      <a:endParaRPr lang="zh-CN" altLang="en-US"/>
                    </a:p>
                  </a:txBody>
                  <a:tcPr/>
                </a:tc>
                <a:tc>
                  <a:txBody>
                    <a:bodyPr/>
                    <a:lstStyle/>
                    <a:p>
                      <a:endParaRPr lang="zh-CN" altLang="en-US"/>
                    </a:p>
                  </a:txBody>
                  <a:tcPr/>
                </a:tc>
              </a:tr>
              <a:tr h="1197624">
                <a:tc>
                  <a:txBody>
                    <a:bodyPr/>
                    <a:lstStyle/>
                    <a:p>
                      <a:endParaRPr lang="zh-CN" altLang="en-US"/>
                    </a:p>
                  </a:txBody>
                  <a:tcPr/>
                </a:tc>
                <a:tc>
                  <a:txBody>
                    <a:bodyPr/>
                    <a:lstStyle/>
                    <a:p>
                      <a:endParaRPr lang="zh-CN" altLang="en-US"/>
                    </a:p>
                  </a:txBody>
                  <a:tcPr/>
                </a:tc>
                <a:tc>
                  <a:txBody>
                    <a:bodyPr/>
                    <a:lstStyle/>
                    <a:p>
                      <a:endParaRPr lang="zh-CN" altLang="en-US"/>
                    </a:p>
                  </a:txBody>
                  <a:tcPr/>
                </a:tc>
              </a:tr>
              <a:tr h="1428760">
                <a:tc>
                  <a:txBody>
                    <a:bodyPr/>
                    <a:lstStyle/>
                    <a:p>
                      <a:endParaRPr lang="zh-CN" altLang="en-US"/>
                    </a:p>
                  </a:txBody>
                  <a:tcPr/>
                </a:tc>
                <a:tc>
                  <a:txBody>
                    <a:bodyPr/>
                    <a:lstStyle/>
                    <a:p>
                      <a:endParaRPr lang="zh-CN" altLang="en-US"/>
                    </a:p>
                  </a:txBody>
                  <a:tcPr/>
                </a:tc>
                <a:tc>
                  <a:txBody>
                    <a:bodyPr/>
                    <a:lstStyle/>
                    <a:p>
                      <a:endParaRPr lang="zh-CN" altLang="en-US"/>
                    </a:p>
                  </a:txBody>
                  <a:tcPr/>
                </a:tc>
              </a:tr>
              <a:tr h="758510">
                <a:tc>
                  <a:txBody>
                    <a:bodyPr/>
                    <a:lstStyle/>
                    <a:p>
                      <a:endParaRPr lang="zh-CN" altLang="en-US"/>
                    </a:p>
                  </a:txBody>
                  <a:tcPr/>
                </a:tc>
                <a:tc>
                  <a:txBody>
                    <a:bodyPr/>
                    <a:lstStyle/>
                    <a:p>
                      <a:endParaRPr lang="zh-CN" altLang="en-US"/>
                    </a:p>
                  </a:txBody>
                  <a:tcPr/>
                </a:tc>
                <a:tc>
                  <a:txBody>
                    <a:bodyPr/>
                    <a:lstStyle/>
                    <a:p>
                      <a:endParaRPr lang="zh-CN" altLang="en-US" dirty="0"/>
                    </a:p>
                  </a:txBody>
                  <a:tcPr/>
                </a:tc>
              </a:tr>
            </a:tbl>
          </a:graphicData>
        </a:graphic>
      </p:graphicFrame>
      <p:sp>
        <p:nvSpPr>
          <p:cNvPr id="70686" name="Rectangle 187"/>
          <p:cNvSpPr/>
          <p:nvPr/>
        </p:nvSpPr>
        <p:spPr>
          <a:xfrm>
            <a:off x="714375" y="4643438"/>
            <a:ext cx="1225550" cy="490537"/>
          </a:xfrm>
          <a:prstGeom prst="rect">
            <a:avLst/>
          </a:prstGeom>
          <a:noFill/>
          <a:ln w="9525">
            <a:noFill/>
          </a:ln>
        </p:spPr>
        <p:txBody>
          <a:bodyPr/>
          <a:p>
            <a:pPr lvl="0" eaLnBrk="1" hangingPunct="1"/>
            <a:r>
              <a:rPr lang="zh-CN" altLang="en-US" sz="2400" b="1" dirty="0">
                <a:latin typeface="华文中宋" panose="02010600040101010101" pitchFamily="2" charset="-122"/>
                <a:ea typeface="华文中宋" panose="02010600040101010101" pitchFamily="2" charset="-122"/>
              </a:rPr>
              <a:t>认识论</a:t>
            </a:r>
            <a:endParaRPr lang="zh-CN" altLang="en-US" sz="2400" b="1" dirty="0">
              <a:latin typeface="华文中宋" panose="02010600040101010101" pitchFamily="2" charset="-122"/>
              <a:ea typeface="华文中宋" panose="02010600040101010101" pitchFamily="2" charset="-122"/>
            </a:endParaRPr>
          </a:p>
        </p:txBody>
      </p:sp>
      <p:sp>
        <p:nvSpPr>
          <p:cNvPr id="70687" name="Rectangle 190"/>
          <p:cNvSpPr/>
          <p:nvPr/>
        </p:nvSpPr>
        <p:spPr>
          <a:xfrm>
            <a:off x="642938" y="3500438"/>
            <a:ext cx="1225550" cy="496887"/>
          </a:xfrm>
          <a:prstGeom prst="rect">
            <a:avLst/>
          </a:prstGeom>
          <a:noFill/>
          <a:ln w="9525">
            <a:noFill/>
          </a:ln>
        </p:spPr>
        <p:txBody>
          <a:bodyPr/>
          <a:p>
            <a:pPr lvl="0" eaLnBrk="1" hangingPunct="1"/>
            <a:r>
              <a:rPr lang="zh-CN" altLang="en-US" sz="2400" b="1" dirty="0">
                <a:latin typeface="华文中宋" panose="02010600040101010101" pitchFamily="2" charset="-122"/>
                <a:ea typeface="华文中宋" panose="02010600040101010101" pitchFamily="2" charset="-122"/>
              </a:rPr>
              <a:t>道德观</a:t>
            </a:r>
            <a:endParaRPr lang="zh-CN" altLang="en-US" sz="2400" b="1" dirty="0">
              <a:latin typeface="华文中宋" panose="02010600040101010101" pitchFamily="2" charset="-122"/>
              <a:ea typeface="华文中宋" panose="02010600040101010101" pitchFamily="2" charset="-122"/>
            </a:endParaRPr>
          </a:p>
        </p:txBody>
      </p:sp>
      <p:sp>
        <p:nvSpPr>
          <p:cNvPr id="70688" name="Rectangle 193"/>
          <p:cNvSpPr/>
          <p:nvPr/>
        </p:nvSpPr>
        <p:spPr>
          <a:xfrm>
            <a:off x="703263" y="2566988"/>
            <a:ext cx="1225550" cy="433387"/>
          </a:xfrm>
          <a:prstGeom prst="rect">
            <a:avLst/>
          </a:prstGeom>
          <a:noFill/>
          <a:ln w="9525">
            <a:noFill/>
          </a:ln>
        </p:spPr>
        <p:txBody>
          <a:bodyPr/>
          <a:p>
            <a:pPr lvl="0" eaLnBrk="1" hangingPunct="1"/>
            <a:r>
              <a:rPr lang="zh-CN" altLang="en-US" sz="2400" b="1" dirty="0">
                <a:latin typeface="华文中宋" panose="02010600040101010101" pitchFamily="2" charset="-122"/>
                <a:ea typeface="华文中宋" panose="02010600040101010101" pitchFamily="2" charset="-122"/>
              </a:rPr>
              <a:t>唯心论</a:t>
            </a:r>
            <a:endParaRPr lang="zh-CN" altLang="en-US" sz="2400" b="1" dirty="0">
              <a:latin typeface="华文中宋" panose="02010600040101010101" pitchFamily="2" charset="-122"/>
              <a:ea typeface="华文中宋" panose="02010600040101010101" pitchFamily="2" charset="-122"/>
            </a:endParaRPr>
          </a:p>
        </p:txBody>
      </p:sp>
      <p:sp>
        <p:nvSpPr>
          <p:cNvPr id="70689" name="Text Box 208"/>
          <p:cNvSpPr txBox="1"/>
          <p:nvPr/>
        </p:nvSpPr>
        <p:spPr>
          <a:xfrm>
            <a:off x="500063" y="5895975"/>
            <a:ext cx="1797050" cy="461963"/>
          </a:xfrm>
          <a:prstGeom prst="rect">
            <a:avLst/>
          </a:prstGeom>
          <a:noFill/>
          <a:ln w="9525">
            <a:noFill/>
          </a:ln>
        </p:spPr>
        <p:txBody>
          <a:bodyPr>
            <a:spAutoFit/>
          </a:bodyPr>
          <a:p>
            <a:pPr lvl="0" eaLnBrk="1" hangingPunct="1">
              <a:spcBef>
                <a:spcPct val="50000"/>
              </a:spcBef>
            </a:pPr>
            <a:r>
              <a:rPr lang="zh-CN" altLang="en-US" sz="2400" b="1" dirty="0">
                <a:latin typeface="华文中宋" panose="02010600040101010101" pitchFamily="2" charset="-122"/>
                <a:ea typeface="华文中宋" panose="02010600040101010101" pitchFamily="2" charset="-122"/>
              </a:rPr>
              <a:t>哲学流派</a:t>
            </a:r>
            <a:endParaRPr lang="zh-CN" altLang="en-US" sz="2400" b="1" dirty="0">
              <a:latin typeface="华文中宋" panose="02010600040101010101" pitchFamily="2" charset="-122"/>
              <a:ea typeface="华文中宋" panose="02010600040101010101" pitchFamily="2" charset="-122"/>
            </a:endParaRPr>
          </a:p>
        </p:txBody>
      </p:sp>
      <p:sp>
        <p:nvSpPr>
          <p:cNvPr id="41" name="Rectangle 104"/>
          <p:cNvSpPr/>
          <p:nvPr/>
        </p:nvSpPr>
        <p:spPr>
          <a:xfrm>
            <a:off x="5143500" y="2312988"/>
            <a:ext cx="3786188" cy="830262"/>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理是世界的本质，“理在先，气在后” </a:t>
            </a:r>
            <a:endParaRPr lang="zh-CN" altLang="en-US" sz="2400" b="1" dirty="0">
              <a:latin typeface="华文中宋" panose="02010600040101010101" pitchFamily="2" charset="-122"/>
              <a:ea typeface="华文中宋" panose="02010600040101010101" pitchFamily="2" charset="-122"/>
            </a:endParaRPr>
          </a:p>
        </p:txBody>
      </p:sp>
      <p:sp>
        <p:nvSpPr>
          <p:cNvPr id="42" name="Rectangle 107"/>
          <p:cNvSpPr/>
          <p:nvPr/>
        </p:nvSpPr>
        <p:spPr>
          <a:xfrm>
            <a:off x="2000250" y="3143250"/>
            <a:ext cx="2952750" cy="1200150"/>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把天理和伦理道德直接联系起来如“人伦者</a:t>
            </a:r>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天理也”</a:t>
            </a:r>
            <a:endParaRPr lang="zh-CN" altLang="en-US" sz="2400" b="1" dirty="0">
              <a:latin typeface="华文中宋" panose="02010600040101010101" pitchFamily="2" charset="-122"/>
              <a:ea typeface="华文中宋" panose="02010600040101010101" pitchFamily="2" charset="-122"/>
            </a:endParaRPr>
          </a:p>
        </p:txBody>
      </p:sp>
      <p:sp>
        <p:nvSpPr>
          <p:cNvPr id="43" name="Rectangle 110"/>
          <p:cNvSpPr/>
          <p:nvPr/>
        </p:nvSpPr>
        <p:spPr>
          <a:xfrm>
            <a:off x="5143500" y="3143250"/>
            <a:ext cx="3857625" cy="1200150"/>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天理就是三纲五常“存天理，灭人欲” </a:t>
            </a:r>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其</a:t>
            </a:r>
            <a:r>
              <a:rPr lang="zh-CN" altLang="en-US" sz="2400" b="1" dirty="0">
                <a:solidFill>
                  <a:srgbClr val="FF0000"/>
                </a:solidFill>
                <a:latin typeface="华文中宋" panose="02010600040101010101" pitchFamily="2" charset="-122"/>
                <a:ea typeface="华文中宋" panose="02010600040101010101" pitchFamily="2" charset="-122"/>
              </a:rPr>
              <a:t>实质是为封建等级制作辩护</a:t>
            </a:r>
            <a:r>
              <a:rPr lang="zh-CN" altLang="en-US" sz="2400" dirty="0">
                <a:latin typeface="华文中宋" panose="02010600040101010101" pitchFamily="2" charset="-122"/>
                <a:ea typeface="华文中宋" panose="02010600040101010101" pitchFamily="2" charset="-122"/>
              </a:rPr>
              <a:t> </a:t>
            </a:r>
            <a:r>
              <a:rPr lang="en-US" altLang="zh-CN" sz="2400">
                <a:latin typeface="华文中宋" panose="02010600040101010101" pitchFamily="2" charset="-122"/>
                <a:ea typeface="华文中宋" panose="02010600040101010101" pitchFamily="2" charset="-122"/>
              </a:rPr>
              <a:t>)</a:t>
            </a:r>
            <a:endParaRPr lang="en-US" altLang="zh-CN" sz="2400" b="1">
              <a:latin typeface="华文中宋" panose="02010600040101010101" pitchFamily="2" charset="-122"/>
              <a:ea typeface="华文中宋" panose="02010600040101010101" pitchFamily="2" charset="-122"/>
            </a:endParaRPr>
          </a:p>
        </p:txBody>
      </p:sp>
      <p:sp>
        <p:nvSpPr>
          <p:cNvPr id="70693" name="Rectangle 192"/>
          <p:cNvSpPr/>
          <p:nvPr/>
        </p:nvSpPr>
        <p:spPr>
          <a:xfrm>
            <a:off x="2155825" y="2508250"/>
            <a:ext cx="3382963" cy="768350"/>
          </a:xfrm>
          <a:prstGeom prst="rect">
            <a:avLst/>
          </a:prstGeom>
          <a:noFill/>
          <a:ln w="9525">
            <a:noFill/>
          </a:ln>
        </p:spPr>
        <p:txBody>
          <a:bodyPr/>
          <a:p>
            <a:pPr lvl="0" eaLnBrk="1" hangingPunct="1"/>
            <a:endParaRPr lang="zh-CN" altLang="zh-CN" sz="2400" b="1" dirty="0">
              <a:latin typeface="华文中宋" panose="02010600040101010101" pitchFamily="2" charset="-122"/>
              <a:ea typeface="华文中宋" panose="02010600040101010101" pitchFamily="2" charset="-122"/>
            </a:endParaRPr>
          </a:p>
        </p:txBody>
      </p:sp>
      <p:sp>
        <p:nvSpPr>
          <p:cNvPr id="70694" name="Rectangle 194"/>
          <p:cNvSpPr/>
          <p:nvPr/>
        </p:nvSpPr>
        <p:spPr>
          <a:xfrm>
            <a:off x="5500688" y="1785938"/>
            <a:ext cx="3889375" cy="455612"/>
          </a:xfrm>
          <a:prstGeom prst="rect">
            <a:avLst/>
          </a:prstGeom>
          <a:noFill/>
          <a:ln w="9525">
            <a:noFill/>
          </a:ln>
        </p:spPr>
        <p:txBody>
          <a:bodyPr/>
          <a:p>
            <a:pPr lvl="0" eaLnBrk="1" hangingPunct="1"/>
            <a:r>
              <a:rPr lang="zh-CN" altLang="en-US" sz="2400" b="1" dirty="0">
                <a:solidFill>
                  <a:schemeClr val="bg1"/>
                </a:solidFill>
                <a:latin typeface="华文中宋" panose="02010600040101010101" pitchFamily="2" charset="-122"/>
                <a:ea typeface="华文中宋" panose="02010600040101010101" pitchFamily="2" charset="-122"/>
              </a:rPr>
              <a:t>朱熹（南宋</a:t>
            </a:r>
            <a:r>
              <a:rPr lang="en-US" altLang="zh-CN" sz="2400" b="1">
                <a:solidFill>
                  <a:schemeClr val="bg1"/>
                </a:solidFill>
                <a:latin typeface="华文中宋" panose="02010600040101010101" pitchFamily="2" charset="-122"/>
                <a:ea typeface="华文中宋" panose="02010600040101010101" pitchFamily="2" charset="-122"/>
              </a:rPr>
              <a:t>.</a:t>
            </a:r>
            <a:r>
              <a:rPr lang="zh-CN" altLang="en-US" sz="2400" b="1" dirty="0">
                <a:solidFill>
                  <a:schemeClr val="bg1"/>
                </a:solidFill>
                <a:latin typeface="华文中宋" panose="02010600040101010101" pitchFamily="2" charset="-122"/>
                <a:ea typeface="华文中宋" panose="02010600040101010101" pitchFamily="2" charset="-122"/>
              </a:rPr>
              <a:t>集大成者）</a:t>
            </a:r>
            <a:endParaRPr lang="zh-CN" altLang="en-US" sz="2400" b="1" dirty="0">
              <a:solidFill>
                <a:schemeClr val="bg1"/>
              </a:solidFill>
              <a:latin typeface="华文中宋" panose="02010600040101010101" pitchFamily="2" charset="-122"/>
              <a:ea typeface="华文中宋" panose="02010600040101010101" pitchFamily="2" charset="-122"/>
            </a:endParaRPr>
          </a:p>
        </p:txBody>
      </p:sp>
      <p:sp>
        <p:nvSpPr>
          <p:cNvPr id="70695" name="Rectangle 195"/>
          <p:cNvSpPr/>
          <p:nvPr/>
        </p:nvSpPr>
        <p:spPr>
          <a:xfrm>
            <a:off x="2082800" y="1785938"/>
            <a:ext cx="3382963" cy="455612"/>
          </a:xfrm>
          <a:prstGeom prst="rect">
            <a:avLst/>
          </a:prstGeom>
          <a:noFill/>
          <a:ln w="9525">
            <a:noFill/>
          </a:ln>
        </p:spPr>
        <p:txBody>
          <a:bodyPr/>
          <a:p>
            <a:pPr lvl="0" eaLnBrk="1" hangingPunct="1"/>
            <a:r>
              <a:rPr lang="zh-CN" altLang="en-US" sz="2400" b="1" dirty="0">
                <a:solidFill>
                  <a:schemeClr val="bg1"/>
                </a:solidFill>
                <a:latin typeface="华文中宋" panose="02010600040101010101" pitchFamily="2" charset="-122"/>
                <a:ea typeface="华文中宋" panose="02010600040101010101" pitchFamily="2" charset="-122"/>
              </a:rPr>
              <a:t>程颢、程颐</a:t>
            </a:r>
            <a:r>
              <a:rPr lang="en-US" altLang="zh-CN" sz="2400" b="1">
                <a:solidFill>
                  <a:schemeClr val="bg1"/>
                </a:solidFill>
                <a:latin typeface="华文中宋" panose="02010600040101010101" pitchFamily="2" charset="-122"/>
                <a:ea typeface="华文中宋" panose="02010600040101010101" pitchFamily="2" charset="-122"/>
              </a:rPr>
              <a:t>(</a:t>
            </a:r>
            <a:r>
              <a:rPr lang="zh-CN" altLang="en-US" sz="2400" b="1" dirty="0">
                <a:solidFill>
                  <a:schemeClr val="bg1"/>
                </a:solidFill>
                <a:latin typeface="华文中宋" panose="02010600040101010101" pitchFamily="2" charset="-122"/>
                <a:ea typeface="华文中宋" panose="02010600040101010101" pitchFamily="2" charset="-122"/>
              </a:rPr>
              <a:t>北宋）</a:t>
            </a:r>
            <a:endParaRPr lang="zh-CN" altLang="en-US" sz="2400" b="1" dirty="0">
              <a:solidFill>
                <a:schemeClr val="bg1"/>
              </a:solidFill>
              <a:latin typeface="华文中宋" panose="02010600040101010101" pitchFamily="2" charset="-122"/>
              <a:ea typeface="华文中宋" panose="02010600040101010101" pitchFamily="2" charset="-122"/>
            </a:endParaRPr>
          </a:p>
        </p:txBody>
      </p:sp>
      <p:sp>
        <p:nvSpPr>
          <p:cNvPr id="47" name="Rectangle 102"/>
          <p:cNvSpPr/>
          <p:nvPr/>
        </p:nvSpPr>
        <p:spPr>
          <a:xfrm>
            <a:off x="2117725" y="2357438"/>
            <a:ext cx="2952750" cy="830262"/>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天理是万物本原，先有理后有物</a:t>
            </a:r>
            <a:r>
              <a:rPr lang="en-US" altLang="zh-CN" sz="2400" b="1">
                <a:latin typeface="华文中宋" panose="02010600040101010101" pitchFamily="2" charset="-122"/>
                <a:ea typeface="华文中宋" panose="02010600040101010101" pitchFamily="2" charset="-122"/>
              </a:rPr>
              <a:t>(</a:t>
            </a:r>
            <a:r>
              <a:rPr lang="zh-CN" altLang="en-US" sz="2400" b="1" dirty="0">
                <a:solidFill>
                  <a:srgbClr val="FF0000"/>
                </a:solidFill>
                <a:latin typeface="华文中宋" panose="02010600040101010101" pitchFamily="2" charset="-122"/>
                <a:ea typeface="华文中宋" panose="02010600040101010101" pitchFamily="2" charset="-122"/>
              </a:rPr>
              <a:t>核心</a:t>
            </a:r>
            <a:r>
              <a:rPr lang="en-US" altLang="zh-CN" sz="2400" b="1">
                <a:latin typeface="华文中宋" panose="02010600040101010101" pitchFamily="2" charset="-122"/>
                <a:ea typeface="华文中宋" panose="02010600040101010101" pitchFamily="2" charset="-122"/>
              </a:rPr>
              <a:t>)</a:t>
            </a:r>
            <a:endParaRPr lang="en-US" altLang="zh-CN" sz="2400" b="1">
              <a:latin typeface="华文中宋" panose="02010600040101010101" pitchFamily="2" charset="-122"/>
              <a:ea typeface="华文中宋" panose="02010600040101010101" pitchFamily="2" charset="-122"/>
            </a:endParaRPr>
          </a:p>
        </p:txBody>
      </p:sp>
      <p:sp>
        <p:nvSpPr>
          <p:cNvPr id="48" name="Rectangle 107"/>
          <p:cNvSpPr/>
          <p:nvPr/>
        </p:nvSpPr>
        <p:spPr>
          <a:xfrm>
            <a:off x="2143125" y="3214688"/>
            <a:ext cx="2857500" cy="1108075"/>
          </a:xfrm>
          <a:prstGeom prst="rect">
            <a:avLst/>
          </a:prstGeom>
          <a:solidFill>
            <a:srgbClr val="CCFFFF"/>
          </a:solidFill>
          <a:ln w="9525">
            <a:noFill/>
          </a:ln>
        </p:spPr>
        <p:txBody>
          <a:bodyPr>
            <a:spAutoFit/>
          </a:bodyPr>
          <a:p>
            <a:pPr lvl="0" eaLnBrk="1" hangingPunct="1"/>
            <a:r>
              <a:rPr lang="zh-CN" altLang="en-US" sz="2200" b="1" dirty="0">
                <a:solidFill>
                  <a:srgbClr val="C00000"/>
                </a:solidFill>
                <a:latin typeface="华文中宋" panose="02010600040101010101" pitchFamily="2" charset="-122"/>
                <a:ea typeface="华文中宋" panose="02010600040101010101" pitchFamily="2" charset="-122"/>
              </a:rPr>
              <a:t>（把儒家的忠、孝、节、义上升到天理的高度）</a:t>
            </a:r>
            <a:endParaRPr lang="zh-CN" altLang="en-US" sz="2200" b="1" dirty="0">
              <a:solidFill>
                <a:srgbClr val="C00000"/>
              </a:solidFill>
              <a:latin typeface="华文中宋" panose="02010600040101010101" pitchFamily="2" charset="-122"/>
              <a:ea typeface="华文中宋" panose="02010600040101010101" pitchFamily="2" charset="-122"/>
            </a:endParaRPr>
          </a:p>
        </p:txBody>
      </p:sp>
      <p:sp>
        <p:nvSpPr>
          <p:cNvPr id="49" name="Rectangle 111"/>
          <p:cNvSpPr/>
          <p:nvPr/>
        </p:nvSpPr>
        <p:spPr>
          <a:xfrm>
            <a:off x="2119313" y="4598988"/>
            <a:ext cx="2952750" cy="830262"/>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通过“格物致知”的方法去把握“理”</a:t>
            </a:r>
            <a:endParaRPr lang="zh-CN" altLang="en-US" sz="2400" b="1" dirty="0">
              <a:latin typeface="华文中宋" panose="02010600040101010101" pitchFamily="2" charset="-122"/>
              <a:ea typeface="华文中宋" panose="02010600040101010101" pitchFamily="2" charset="-122"/>
            </a:endParaRPr>
          </a:p>
        </p:txBody>
      </p:sp>
      <p:sp>
        <p:nvSpPr>
          <p:cNvPr id="50" name="Rectangle 114"/>
          <p:cNvSpPr/>
          <p:nvPr/>
        </p:nvSpPr>
        <p:spPr>
          <a:xfrm>
            <a:off x="5072063" y="4443413"/>
            <a:ext cx="3929062" cy="1200150"/>
          </a:xfrm>
          <a:prstGeom prst="rect">
            <a:avLst/>
          </a:prstGeom>
          <a:noFill/>
          <a:ln w="9525">
            <a:noFill/>
          </a:ln>
        </p:spPr>
        <p:txBody>
          <a:bodyPr>
            <a:spAutoFit/>
          </a:bodyPr>
          <a:p>
            <a:pPr lvl="0" eaLnBrk="1" hangingPunct="1"/>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格物致知”深化：“物”是指天理、人伦圣言、世故。目的在于明道德之善。</a:t>
            </a:r>
            <a:endParaRPr lang="zh-CN" altLang="en-US" sz="2400" b="1" dirty="0">
              <a:latin typeface="华文中宋" panose="02010600040101010101" pitchFamily="2" charset="-122"/>
              <a:ea typeface="华文中宋" panose="02010600040101010101" pitchFamily="2" charset="-122"/>
            </a:endParaRPr>
          </a:p>
        </p:txBody>
      </p:sp>
      <p:sp>
        <p:nvSpPr>
          <p:cNvPr id="53" name="Rectangle 123"/>
          <p:cNvSpPr/>
          <p:nvPr/>
        </p:nvSpPr>
        <p:spPr>
          <a:xfrm>
            <a:off x="2571750" y="5929313"/>
            <a:ext cx="2022475" cy="457200"/>
          </a:xfrm>
          <a:prstGeom prst="rect">
            <a:avLst/>
          </a:prstGeom>
          <a:noFill/>
          <a:ln w="9525">
            <a:noFill/>
          </a:ln>
        </p:spPr>
        <p:txBody>
          <a:bodyPr wrap="none">
            <a:spAutoFit/>
          </a:bodyPr>
          <a:p>
            <a:pPr lvl="0" eaLnBrk="1" hangingPunct="1"/>
            <a:r>
              <a:rPr lang="zh-CN" altLang="en-US" sz="2400" b="1" dirty="0">
                <a:latin typeface="华文中宋" panose="02010600040101010101" pitchFamily="2" charset="-122"/>
                <a:ea typeface="华文中宋" panose="02010600040101010101" pitchFamily="2" charset="-122"/>
              </a:rPr>
              <a:t>客观唯心主义</a:t>
            </a:r>
            <a:endParaRPr lang="zh-CN" altLang="en-US" sz="2400" b="1" dirty="0">
              <a:latin typeface="华文中宋" panose="02010600040101010101" pitchFamily="2" charset="-122"/>
              <a:ea typeface="华文中宋" panose="02010600040101010101" pitchFamily="2" charset="-122"/>
            </a:endParaRPr>
          </a:p>
        </p:txBody>
      </p:sp>
      <p:sp>
        <p:nvSpPr>
          <p:cNvPr id="54" name="Rectangle 123"/>
          <p:cNvSpPr/>
          <p:nvPr/>
        </p:nvSpPr>
        <p:spPr>
          <a:xfrm>
            <a:off x="5929313" y="5929313"/>
            <a:ext cx="2022475" cy="457200"/>
          </a:xfrm>
          <a:prstGeom prst="rect">
            <a:avLst/>
          </a:prstGeom>
          <a:noFill/>
          <a:ln w="9525">
            <a:noFill/>
          </a:ln>
        </p:spPr>
        <p:txBody>
          <a:bodyPr wrap="none">
            <a:spAutoFit/>
          </a:bodyPr>
          <a:p>
            <a:pPr lvl="0" eaLnBrk="1" hangingPunct="1"/>
            <a:r>
              <a:rPr lang="zh-CN" altLang="en-US" sz="2400" b="1" dirty="0">
                <a:latin typeface="华文中宋" panose="02010600040101010101" pitchFamily="2" charset="-122"/>
                <a:ea typeface="华文中宋" panose="02010600040101010101" pitchFamily="2" charset="-122"/>
              </a:rPr>
              <a:t>客观唯心主义</a:t>
            </a:r>
            <a:endParaRPr lang="zh-CN" altLang="en-US" sz="2400" b="1" dirty="0">
              <a:latin typeface="华文中宋" panose="02010600040101010101" pitchFamily="2" charset="-122"/>
              <a:ea typeface="华文中宋" panose="02010600040101010101" pitchFamily="2" charset="-122"/>
            </a:endParaRPr>
          </a:p>
        </p:txBody>
      </p:sp>
      <p:sp>
        <p:nvSpPr>
          <p:cNvPr id="55" name="Rectangle 41"/>
          <p:cNvSpPr/>
          <p:nvPr/>
        </p:nvSpPr>
        <p:spPr>
          <a:xfrm>
            <a:off x="428625" y="1000125"/>
            <a:ext cx="8572500" cy="1384300"/>
          </a:xfrm>
          <a:prstGeom prst="rect">
            <a:avLst/>
          </a:prstGeom>
          <a:solidFill>
            <a:srgbClr val="CCFFFF"/>
          </a:solidFill>
          <a:ln w="9525">
            <a:noFill/>
          </a:ln>
        </p:spPr>
        <p:txBody>
          <a:bodyPr>
            <a:spAutoFit/>
          </a:bodyPr>
          <a:p>
            <a:pPr lvl="0" eaLnBrk="1" hangingPunct="1">
              <a:lnSpc>
                <a:spcPct val="70000"/>
              </a:lnSpc>
            </a:pPr>
            <a:r>
              <a:rPr lang="en-US" altLang="zh-CN" sz="2400" b="1">
                <a:latin typeface="华文中宋" panose="02010600040101010101" pitchFamily="2" charset="-122"/>
                <a:ea typeface="华文中宋" panose="02010600040101010101" pitchFamily="2" charset="-122"/>
              </a:rPr>
              <a:t>    </a:t>
            </a:r>
            <a:r>
              <a:rPr lang="zh-CN" altLang="en-US" sz="2400" b="1" dirty="0">
                <a:latin typeface="华文中宋" panose="02010600040101010101" pitchFamily="2" charset="-122"/>
                <a:ea typeface="华文中宋" panose="02010600040101010101" pitchFamily="2" charset="-122"/>
              </a:rPr>
              <a:t>（朱熹和二程兄弟所谓的</a:t>
            </a:r>
            <a:r>
              <a:rPr lang="zh-CN" altLang="en-US" sz="2400" b="1" dirty="0">
                <a:solidFill>
                  <a:srgbClr val="000099"/>
                </a:solidFill>
                <a:latin typeface="华文中宋" panose="02010600040101010101" pitchFamily="2" charset="-122"/>
                <a:ea typeface="华文中宋" panose="02010600040101010101" pitchFamily="2" charset="-122"/>
              </a:rPr>
              <a:t>“理”，既指自然的普遍法则，也指人类社会的当然原则，它适用于自然、社会和一切具体事物</a:t>
            </a:r>
            <a:r>
              <a:rPr lang="zh-CN" altLang="en-US" sz="2400" b="1" dirty="0">
                <a:latin typeface="华文中宋" panose="02010600040101010101" pitchFamily="2" charset="-122"/>
                <a:ea typeface="华文中宋" panose="02010600040101010101" pitchFamily="2" charset="-122"/>
              </a:rPr>
              <a:t>。他们把儒家传统的“天人合一”用“天人一理”的形式来表达，中国上古哲学中“天” 的具象地位，开始被抽象的“理”所代替。）</a:t>
            </a:r>
            <a:endParaRPr lang="zh-CN" altLang="en-US" sz="2400" b="1" dirty="0">
              <a:latin typeface="华文中宋" panose="02010600040101010101" pitchFamily="2" charset="-122"/>
              <a:ea typeface="华文中宋" panose="02010600040101010101" pitchFamily="2" charset="-122"/>
            </a:endParaRPr>
          </a:p>
        </p:txBody>
      </p:sp>
      <p:sp>
        <p:nvSpPr>
          <p:cNvPr id="22" name="Rectangle 7"/>
          <p:cNvSpPr>
            <a:spLocks noChangeArrowheads="1"/>
          </p:cNvSpPr>
          <p:nvPr/>
        </p:nvSpPr>
        <p:spPr bwMode="auto">
          <a:xfrm>
            <a:off x="4606925" y="476250"/>
            <a:ext cx="3416300" cy="523875"/>
          </a:xfrm>
          <a:prstGeom prst="rect">
            <a:avLst/>
          </a:prstGeom>
          <a:noFill/>
          <a:ln w="9525">
            <a:solidFill>
              <a:schemeClr val="bg1"/>
            </a:solidFill>
            <a:miter lim="800000"/>
          </a:ln>
          <a:effectLst/>
        </p:spPr>
        <p:txBody>
          <a:bodyPr wrap="none">
            <a:spAutoFit/>
          </a:bodyPr>
          <a:p>
            <a:pPr lvl="0" eaLnBrk="1" hangingPunct="1">
              <a:spcBef>
                <a:spcPct val="50000"/>
              </a:spcBef>
            </a:pPr>
            <a:r>
              <a:rPr lang="zh-CN" altLang="en-US" sz="2800" b="1" dirty="0">
                <a:effectLst>
                  <a:outerShdw blurRad="38100" dist="38100" dir="2700000">
                    <a:srgbClr val="C0C0C0"/>
                  </a:outerShdw>
                </a:effectLst>
                <a:latin typeface="楷体_GB2312" charset="-122"/>
                <a:ea typeface="楷体_GB2312" charset="-122"/>
              </a:rPr>
              <a:t>程朱理学﹢陆王心学</a:t>
            </a:r>
            <a:endParaRPr lang="zh-CN" altLang="en-US" sz="2800" b="1" dirty="0">
              <a:effectLst>
                <a:outerShdw blurRad="38100" dist="38100" dir="2700000">
                  <a:srgbClr val="C0C0C0"/>
                </a:outerShdw>
              </a:effectLst>
              <a:latin typeface="楷体_GB2312" charset="-122"/>
              <a:ea typeface="楷体_GB231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ppt_x"/>
                                          </p:val>
                                        </p:tav>
                                        <p:tav tm="100000">
                                          <p:val>
                                            <p:strVal val="#ppt_x"/>
                                          </p:val>
                                        </p:tav>
                                      </p:tavLst>
                                    </p:anim>
                                    <p:anim calcmode="lin" valueType="num">
                                      <p:cBhvr additive="base">
                                        <p:cTn id="8"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1"/>
                                        </p:tgtEl>
                                        <p:attrNameLst>
                                          <p:attrName>style.visibility</p:attrName>
                                        </p:attrNameLst>
                                      </p:cBhvr>
                                      <p:to>
                                        <p:strVal val="visible"/>
                                      </p:to>
                                    </p:set>
                                    <p:anim calcmode="lin" valueType="num">
                                      <p:cBhvr additive="base">
                                        <p:cTn id="13" dur="500" fill="hold"/>
                                        <p:tgtEl>
                                          <p:spTgt spid="41"/>
                                        </p:tgtEl>
                                        <p:attrNameLst>
                                          <p:attrName>ppt_x</p:attrName>
                                        </p:attrNameLst>
                                      </p:cBhvr>
                                      <p:tavLst>
                                        <p:tav tm="0">
                                          <p:val>
                                            <p:strVal val="#ppt_x"/>
                                          </p:val>
                                        </p:tav>
                                        <p:tav tm="100000">
                                          <p:val>
                                            <p:strVal val="#ppt_x"/>
                                          </p:val>
                                        </p:tav>
                                      </p:tavLst>
                                    </p:anim>
                                    <p:anim calcmode="lin" valueType="num">
                                      <p:cBhvr additive="base">
                                        <p:cTn id="14"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additive="base">
                                        <p:cTn id="19" dur="500" fill="hold"/>
                                        <p:tgtEl>
                                          <p:spTgt spid="55"/>
                                        </p:tgtEl>
                                        <p:attrNameLst>
                                          <p:attrName>ppt_x</p:attrName>
                                        </p:attrNameLst>
                                      </p:cBhvr>
                                      <p:tavLst>
                                        <p:tav tm="0">
                                          <p:val>
                                            <p:strVal val="#ppt_x"/>
                                          </p:val>
                                        </p:tav>
                                        <p:tav tm="100000">
                                          <p:val>
                                            <p:strVal val="#ppt_x"/>
                                          </p:val>
                                        </p:tav>
                                      </p:tavLst>
                                    </p:anim>
                                    <p:anim calcmode="lin" valueType="num">
                                      <p:cBhvr additive="base">
                                        <p:cTn id="20"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grpId="1" nodeType="clickEffect">
                                  <p:stCondLst>
                                    <p:cond delay="0"/>
                                  </p:stCondLst>
                                  <p:childTnLst>
                                    <p:anim calcmode="lin" valueType="num">
                                      <p:cBhvr additive="base">
                                        <p:cTn id="24" dur="500"/>
                                        <p:tgtEl>
                                          <p:spTgt spid="55"/>
                                        </p:tgtEl>
                                        <p:attrNameLst>
                                          <p:attrName>ppt_x</p:attrName>
                                        </p:attrNameLst>
                                      </p:cBhvr>
                                      <p:tavLst>
                                        <p:tav tm="0">
                                          <p:val>
                                            <p:strVal val="ppt_x"/>
                                          </p:val>
                                        </p:tav>
                                        <p:tav tm="100000">
                                          <p:val>
                                            <p:strVal val="ppt_x"/>
                                          </p:val>
                                        </p:tav>
                                      </p:tavLst>
                                    </p:anim>
                                    <p:anim calcmode="lin" valueType="num">
                                      <p:cBhvr additive="base">
                                        <p:cTn id="25" dur="500"/>
                                        <p:tgtEl>
                                          <p:spTgt spid="55"/>
                                        </p:tgtEl>
                                        <p:attrNameLst>
                                          <p:attrName>ppt_y</p:attrName>
                                        </p:attrNameLst>
                                      </p:cBhvr>
                                      <p:tavLst>
                                        <p:tav tm="0">
                                          <p:val>
                                            <p:strVal val="ppt_y"/>
                                          </p:val>
                                        </p:tav>
                                        <p:tav tm="100000">
                                          <p:val>
                                            <p:strVal val="1+ppt_h/2"/>
                                          </p:val>
                                        </p:tav>
                                      </p:tavLst>
                                    </p:anim>
                                    <p:set>
                                      <p:cBhvr>
                                        <p:cTn id="26" dur="1" fill="hold">
                                          <p:stCondLst>
                                            <p:cond delay="499"/>
                                          </p:stCondLst>
                                        </p:cTn>
                                        <p:tgtEl>
                                          <p:spTgt spid="55"/>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ppt_x"/>
                                          </p:val>
                                        </p:tav>
                                        <p:tav tm="100000">
                                          <p:val>
                                            <p:strVal val="#ppt_x"/>
                                          </p:val>
                                        </p:tav>
                                      </p:tavLst>
                                    </p:anim>
                                    <p:anim calcmode="lin" valueType="num">
                                      <p:cBhvr additive="base">
                                        <p:cTn id="32"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8"/>
                                        </p:tgtEl>
                                        <p:attrNameLst>
                                          <p:attrName>style.visibility</p:attrName>
                                        </p:attrNameLst>
                                      </p:cBhvr>
                                      <p:to>
                                        <p:strVal val="visible"/>
                                      </p:to>
                                    </p:set>
                                    <p:anim calcmode="lin" valueType="num">
                                      <p:cBhvr additive="base">
                                        <p:cTn id="37" dur="500" fill="hold"/>
                                        <p:tgtEl>
                                          <p:spTgt spid="48"/>
                                        </p:tgtEl>
                                        <p:attrNameLst>
                                          <p:attrName>ppt_x</p:attrName>
                                        </p:attrNameLst>
                                      </p:cBhvr>
                                      <p:tavLst>
                                        <p:tav tm="0">
                                          <p:val>
                                            <p:strVal val="#ppt_x"/>
                                          </p:val>
                                        </p:tav>
                                        <p:tav tm="100000">
                                          <p:val>
                                            <p:strVal val="#ppt_x"/>
                                          </p:val>
                                        </p:tav>
                                      </p:tavLst>
                                    </p:anim>
                                    <p:anim calcmode="lin" valueType="num">
                                      <p:cBhvr additive="base">
                                        <p:cTn id="38"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3"/>
                                        </p:tgtEl>
                                        <p:attrNameLst>
                                          <p:attrName>style.visibility</p:attrName>
                                        </p:attrNameLst>
                                      </p:cBhvr>
                                      <p:to>
                                        <p:strVal val="visible"/>
                                      </p:to>
                                    </p:set>
                                    <p:anim calcmode="lin" valueType="num">
                                      <p:cBhvr additive="base">
                                        <p:cTn id="43" dur="500" fill="hold"/>
                                        <p:tgtEl>
                                          <p:spTgt spid="43"/>
                                        </p:tgtEl>
                                        <p:attrNameLst>
                                          <p:attrName>ppt_x</p:attrName>
                                        </p:attrNameLst>
                                      </p:cBhvr>
                                      <p:tavLst>
                                        <p:tav tm="0">
                                          <p:val>
                                            <p:strVal val="#ppt_x"/>
                                          </p:val>
                                        </p:tav>
                                        <p:tav tm="100000">
                                          <p:val>
                                            <p:strVal val="#ppt_x"/>
                                          </p:val>
                                        </p:tav>
                                      </p:tavLst>
                                    </p:anim>
                                    <p:anim calcmode="lin" valueType="num">
                                      <p:cBhvr additive="base">
                                        <p:cTn id="44"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9"/>
                                        </p:tgtEl>
                                        <p:attrNameLst>
                                          <p:attrName>style.visibility</p:attrName>
                                        </p:attrNameLst>
                                      </p:cBhvr>
                                      <p:to>
                                        <p:strVal val="visible"/>
                                      </p:to>
                                    </p:set>
                                    <p:anim calcmode="lin" valueType="num">
                                      <p:cBhvr additive="base">
                                        <p:cTn id="49" dur="500" fill="hold"/>
                                        <p:tgtEl>
                                          <p:spTgt spid="49"/>
                                        </p:tgtEl>
                                        <p:attrNameLst>
                                          <p:attrName>ppt_x</p:attrName>
                                        </p:attrNameLst>
                                      </p:cBhvr>
                                      <p:tavLst>
                                        <p:tav tm="0">
                                          <p:val>
                                            <p:strVal val="#ppt_x"/>
                                          </p:val>
                                        </p:tav>
                                        <p:tav tm="100000">
                                          <p:val>
                                            <p:strVal val="#ppt_x"/>
                                          </p:val>
                                        </p:tav>
                                      </p:tavLst>
                                    </p:anim>
                                    <p:anim calcmode="lin" valueType="num">
                                      <p:cBhvr additive="base">
                                        <p:cTn id="50"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0"/>
                                        </p:tgtEl>
                                        <p:attrNameLst>
                                          <p:attrName>style.visibility</p:attrName>
                                        </p:attrNameLst>
                                      </p:cBhvr>
                                      <p:to>
                                        <p:strVal val="visible"/>
                                      </p:to>
                                    </p:set>
                                    <p:anim calcmode="lin" valueType="num">
                                      <p:cBhvr additive="base">
                                        <p:cTn id="55" dur="500" fill="hold"/>
                                        <p:tgtEl>
                                          <p:spTgt spid="50"/>
                                        </p:tgtEl>
                                        <p:attrNameLst>
                                          <p:attrName>ppt_x</p:attrName>
                                        </p:attrNameLst>
                                      </p:cBhvr>
                                      <p:tavLst>
                                        <p:tav tm="0">
                                          <p:val>
                                            <p:strVal val="#ppt_x"/>
                                          </p:val>
                                        </p:tav>
                                        <p:tav tm="100000">
                                          <p:val>
                                            <p:strVal val="#ppt_x"/>
                                          </p:val>
                                        </p:tav>
                                      </p:tavLst>
                                    </p:anim>
                                    <p:anim calcmode="lin" valueType="num">
                                      <p:cBhvr additive="base">
                                        <p:cTn id="56"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53"/>
                                        </p:tgtEl>
                                        <p:attrNameLst>
                                          <p:attrName>style.visibility</p:attrName>
                                        </p:attrNameLst>
                                      </p:cBhvr>
                                      <p:to>
                                        <p:strVal val="visible"/>
                                      </p:to>
                                    </p:set>
                                    <p:anim calcmode="lin" valueType="num">
                                      <p:cBhvr additive="base">
                                        <p:cTn id="61" dur="500" fill="hold"/>
                                        <p:tgtEl>
                                          <p:spTgt spid="53"/>
                                        </p:tgtEl>
                                        <p:attrNameLst>
                                          <p:attrName>ppt_x</p:attrName>
                                        </p:attrNameLst>
                                      </p:cBhvr>
                                      <p:tavLst>
                                        <p:tav tm="0">
                                          <p:val>
                                            <p:strVal val="#ppt_x"/>
                                          </p:val>
                                        </p:tav>
                                        <p:tav tm="100000">
                                          <p:val>
                                            <p:strVal val="#ppt_x"/>
                                          </p:val>
                                        </p:tav>
                                      </p:tavLst>
                                    </p:anim>
                                    <p:anim calcmode="lin" valueType="num">
                                      <p:cBhvr additive="base">
                                        <p:cTn id="62"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54"/>
                                        </p:tgtEl>
                                        <p:attrNameLst>
                                          <p:attrName>style.visibility</p:attrName>
                                        </p:attrNameLst>
                                      </p:cBhvr>
                                      <p:to>
                                        <p:strVal val="visible"/>
                                      </p:to>
                                    </p:set>
                                    <p:anim calcmode="lin" valueType="num">
                                      <p:cBhvr additive="base">
                                        <p:cTn id="67" dur="500" fill="hold"/>
                                        <p:tgtEl>
                                          <p:spTgt spid="54"/>
                                        </p:tgtEl>
                                        <p:attrNameLst>
                                          <p:attrName>ppt_x</p:attrName>
                                        </p:attrNameLst>
                                      </p:cBhvr>
                                      <p:tavLst>
                                        <p:tav tm="0">
                                          <p:val>
                                            <p:strVal val="#ppt_x"/>
                                          </p:val>
                                        </p:tav>
                                        <p:tav tm="100000">
                                          <p:val>
                                            <p:strVal val="#ppt_x"/>
                                          </p:val>
                                        </p:tav>
                                      </p:tavLst>
                                    </p:anim>
                                    <p:anim calcmode="lin" valueType="num">
                                      <p:cBhvr additive="base">
                                        <p:cTn id="68"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7" grpId="0"/>
      <p:bldP spid="48" grpId="0" animBg="1"/>
      <p:bldP spid="49" grpId="0"/>
      <p:bldP spid="50" grpId="0"/>
      <p:bldP spid="53" grpId="0"/>
      <p:bldP spid="54" grpId="0"/>
      <p:bldP spid="55" grpId="0" animBg="1"/>
      <p:bldP spid="55" grpId="1"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857250" y="1357313"/>
            <a:ext cx="7929563" cy="830262"/>
          </a:xfrm>
          <a:prstGeom prst="rect">
            <a:avLst/>
          </a:prstGeom>
          <a:noFill/>
          <a:ln w="9525">
            <a:noFill/>
          </a:ln>
        </p:spPr>
        <p:txBody>
          <a:bodyPr>
            <a:spAutoFit/>
          </a:bodyPr>
          <a:p>
            <a:pPr lvl="0" eaLnBrk="1" hangingPunct="1"/>
            <a:r>
              <a:rPr lang="zh-CN" altLang="en-US" sz="2400" b="1" dirty="0">
                <a:solidFill>
                  <a:srgbClr val="FF0000"/>
                </a:solidFill>
                <a:latin typeface="华文中宋" panose="02010600040101010101" pitchFamily="2" charset="-122"/>
                <a:ea typeface="华文中宋" panose="02010600040101010101" pitchFamily="2" charset="-122"/>
              </a:rPr>
              <a:t>“存天理”</a:t>
            </a:r>
            <a:r>
              <a:rPr lang="zh-CN" altLang="en-US" sz="2400" b="1" dirty="0">
                <a:latin typeface="华文中宋" panose="02010600040101010101" pitchFamily="2" charset="-122"/>
                <a:ea typeface="华文中宋" panose="02010600040101010101" pitchFamily="2" charset="-122"/>
              </a:rPr>
              <a:t>就是存善，追寻天理，循道而行。</a:t>
            </a:r>
            <a:endParaRPr lang="en-US" altLang="zh-CN" sz="2400" b="1">
              <a:latin typeface="华文中宋" panose="02010600040101010101" pitchFamily="2" charset="-122"/>
              <a:ea typeface="华文中宋" panose="02010600040101010101" pitchFamily="2" charset="-122"/>
            </a:endParaRPr>
          </a:p>
          <a:p>
            <a:pPr lvl="0" eaLnBrk="1" hangingPunct="1"/>
            <a:r>
              <a:rPr lang="zh-CN" altLang="en-US" sz="2400" b="1" dirty="0">
                <a:solidFill>
                  <a:srgbClr val="FF0000"/>
                </a:solidFill>
                <a:latin typeface="华文中宋" panose="02010600040101010101" pitchFamily="2" charset="-122"/>
                <a:ea typeface="华文中宋" panose="02010600040101010101" pitchFamily="2" charset="-122"/>
              </a:rPr>
              <a:t>“灭人欲”</a:t>
            </a:r>
            <a:r>
              <a:rPr lang="zh-CN" altLang="en-US" sz="2400" b="1" dirty="0">
                <a:latin typeface="华文中宋" panose="02010600040101010101" pitchFamily="2" charset="-122"/>
                <a:ea typeface="华文中宋" panose="02010600040101010101" pitchFamily="2" charset="-122"/>
              </a:rPr>
              <a:t>就是去恶，克己省身，修身养性。</a:t>
            </a:r>
            <a:endParaRPr lang="en-US" altLang="zh-CN" sz="2400" b="1">
              <a:latin typeface="华文中宋" panose="02010600040101010101" pitchFamily="2" charset="-122"/>
              <a:ea typeface="华文中宋" panose="02010600040101010101" pitchFamily="2" charset="-122"/>
            </a:endParaRPr>
          </a:p>
        </p:txBody>
      </p:sp>
      <p:sp>
        <p:nvSpPr>
          <p:cNvPr id="71683" name="TextBox 2"/>
          <p:cNvSpPr txBox="1"/>
          <p:nvPr/>
        </p:nvSpPr>
        <p:spPr>
          <a:xfrm>
            <a:off x="2857500" y="714375"/>
            <a:ext cx="2884488" cy="584200"/>
          </a:xfrm>
          <a:prstGeom prst="rect">
            <a:avLst/>
          </a:prstGeom>
          <a:noFill/>
          <a:ln w="9525">
            <a:noFill/>
          </a:ln>
        </p:spPr>
        <p:txBody>
          <a:bodyPr wrap="none">
            <a:spAutoFit/>
          </a:bodyPr>
          <a:p>
            <a:pPr lvl="0" eaLnBrk="1" hangingPunct="1"/>
            <a:r>
              <a:rPr lang="zh-CN" altLang="en-US" sz="3200" b="1" dirty="0">
                <a:solidFill>
                  <a:srgbClr val="FF0000"/>
                </a:solidFill>
                <a:latin typeface="微软雅黑" panose="020B0503020204020204" pitchFamily="34" charset="-122"/>
                <a:ea typeface="微软雅黑" panose="020B0503020204020204" pitchFamily="34" charset="-122"/>
              </a:rPr>
              <a:t>存天理  灭人欲</a:t>
            </a:r>
            <a:endParaRPr lang="zh-CN" altLang="en-US" sz="3200" b="1" dirty="0">
              <a:solidFill>
                <a:srgbClr val="FF0000"/>
              </a:solidFill>
              <a:latin typeface="微软雅黑" panose="020B0503020204020204" pitchFamily="34" charset="-122"/>
              <a:ea typeface="微软雅黑" panose="020B0503020204020204" pitchFamily="34" charset="-122"/>
            </a:endParaRPr>
          </a:p>
        </p:txBody>
      </p:sp>
      <p:sp>
        <p:nvSpPr>
          <p:cNvPr id="4" name="矩形 3"/>
          <p:cNvSpPr/>
          <p:nvPr/>
        </p:nvSpPr>
        <p:spPr>
          <a:xfrm>
            <a:off x="285750" y="2357438"/>
            <a:ext cx="8572500" cy="3046412"/>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      “天理”与“人欲”是相对的，</a:t>
            </a:r>
            <a:r>
              <a:rPr lang="zh-CN" altLang="en-US" sz="2400" b="1" dirty="0">
                <a:solidFill>
                  <a:srgbClr val="FF0000"/>
                </a:solidFill>
                <a:latin typeface="华文中宋" panose="02010600040101010101" pitchFamily="2" charset="-122"/>
                <a:ea typeface="华文中宋" panose="02010600040101010101" pitchFamily="2" charset="-122"/>
              </a:rPr>
              <a:t>正常的合理的“人欲”就是“天理”</a:t>
            </a:r>
            <a:r>
              <a:rPr lang="zh-CN" altLang="en-US" sz="2400" b="1" dirty="0">
                <a:latin typeface="华文中宋" panose="02010600040101010101" pitchFamily="2" charset="-122"/>
                <a:ea typeface="华文中宋" panose="02010600040101010101" pitchFamily="2" charset="-122"/>
              </a:rPr>
              <a:t>，过分的多于的甚至是罪恶的“人欲”就是朱熹要灭的“人欲”</a:t>
            </a:r>
            <a:endParaRPr lang="zh-CN" altLang="en-US" sz="2400" b="1" dirty="0">
              <a:latin typeface="华文中宋" panose="02010600040101010101" pitchFamily="2" charset="-122"/>
              <a:ea typeface="华文中宋" panose="02010600040101010101" pitchFamily="2" charset="-122"/>
            </a:endParaRPr>
          </a:p>
          <a:p>
            <a:pPr lvl="0" eaLnBrk="1" hangingPunct="1"/>
            <a:r>
              <a:rPr lang="zh-CN" altLang="en-US" sz="2400" b="1" dirty="0">
                <a:latin typeface="华文中宋" panose="02010600040101010101" pitchFamily="2" charset="-122"/>
                <a:ea typeface="华文中宋" panose="02010600040101010101" pitchFamily="2" charset="-122"/>
              </a:rPr>
              <a:t>    </a:t>
            </a:r>
            <a:endParaRPr lang="en-US" altLang="zh-CN" sz="2400" b="1">
              <a:latin typeface="华文中宋" panose="02010600040101010101" pitchFamily="2" charset="-122"/>
              <a:ea typeface="华文中宋" panose="02010600040101010101" pitchFamily="2" charset="-122"/>
            </a:endParaRPr>
          </a:p>
          <a:p>
            <a:pPr lvl="0" eaLnBrk="1" hangingPunct="1"/>
            <a:r>
              <a:rPr lang="en-US" altLang="zh-CN" sz="2400" b="1">
                <a:latin typeface="华文中宋" panose="02010600040101010101" pitchFamily="2" charset="-122"/>
                <a:ea typeface="华文中宋" panose="02010600040101010101" pitchFamily="2" charset="-122"/>
              </a:rPr>
              <a:t>       </a:t>
            </a:r>
            <a:r>
              <a:rPr lang="zh-CN" altLang="en-US" sz="2400" b="1" dirty="0">
                <a:latin typeface="华文中宋" panose="02010600040101010101" pitchFamily="2" charset="-122"/>
                <a:ea typeface="华文中宋" panose="02010600040101010101" pitchFamily="2" charset="-122"/>
              </a:rPr>
              <a:t>人之所以为人就是因为有人性，人性就是仁爱之心，但人也是动物，所以人也有动物性，就是说人有时候也有兽性。这兽性就是邪恶之心。这也是朱熹要灭的“人欲”</a:t>
            </a:r>
            <a:br>
              <a:rPr lang="zh-CN" altLang="en-US" sz="2400" b="1" dirty="0">
                <a:latin typeface="华文中宋" panose="02010600040101010101" pitchFamily="2" charset="-122"/>
                <a:ea typeface="华文中宋" panose="02010600040101010101" pitchFamily="2" charset="-122"/>
              </a:rPr>
            </a:br>
            <a:endParaRPr lang="zh-CN" altLang="en-US" sz="2400" b="1" dirty="0">
              <a:latin typeface="华文中宋" panose="02010600040101010101" pitchFamily="2" charset="-122"/>
              <a:ea typeface="华文中宋" panose="02010600040101010101" pitchFamily="2" charset="-122"/>
            </a:endParaRPr>
          </a:p>
        </p:txBody>
      </p:sp>
      <p:sp>
        <p:nvSpPr>
          <p:cNvPr id="5" name="矩形 4"/>
          <p:cNvSpPr/>
          <p:nvPr/>
        </p:nvSpPr>
        <p:spPr>
          <a:xfrm>
            <a:off x="285750" y="5357813"/>
            <a:ext cx="8429625" cy="830262"/>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      以此防范个人欲望的过度膨胀，追寻维护社会、道德、政风和民风的和谐与美好。</a:t>
            </a:r>
            <a:endParaRPr lang="zh-CN" altLang="en-US" sz="2400" b="1" dirty="0">
              <a:latin typeface="华文中宋" panose="02010600040101010101" pitchFamily="2" charset="-122"/>
              <a:ea typeface="华文中宋" panose="02010600040101010101" pitchFamily="2" charset="-122"/>
            </a:endParaRPr>
          </a:p>
        </p:txBody>
      </p:sp>
      <p:sp>
        <p:nvSpPr>
          <p:cNvPr id="7" name="矩形 6"/>
          <p:cNvSpPr/>
          <p:nvPr/>
        </p:nvSpPr>
        <p:spPr>
          <a:xfrm>
            <a:off x="-38553" y="-24"/>
            <a:ext cx="2967479" cy="923330"/>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考点诠释</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charRg st="0" end="65"/>
                                            </p:txEl>
                                          </p:spTgt>
                                        </p:tgtEl>
                                        <p:attrNameLst>
                                          <p:attrName>style.visibility</p:attrName>
                                        </p:attrNameLst>
                                      </p:cBhvr>
                                      <p:to>
                                        <p:strVal val="visible"/>
                                      </p:to>
                                    </p:set>
                                    <p:anim calcmode="lin" valueType="num">
                                      <p:cBhvr additive="base">
                                        <p:cTn id="13" dur="500" fill="hold"/>
                                        <p:tgtEl>
                                          <p:spTgt spid="4">
                                            <p:txEl>
                                              <p:charRg st="0" end="6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charRg st="0" end="65"/>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charRg st="65" end="70"/>
                                            </p:txEl>
                                          </p:spTgt>
                                        </p:tgtEl>
                                        <p:attrNameLst>
                                          <p:attrName>style.visibility</p:attrName>
                                        </p:attrNameLst>
                                      </p:cBhvr>
                                      <p:to>
                                        <p:strVal val="visible"/>
                                      </p:to>
                                    </p:set>
                                    <p:anim calcmode="lin" valueType="num">
                                      <p:cBhvr additive="base">
                                        <p:cTn id="19" dur="500" fill="hold"/>
                                        <p:tgtEl>
                                          <p:spTgt spid="4">
                                            <p:txEl>
                                              <p:charRg st="65" end="7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charRg st="65" end="7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charRg st="70" end="152"/>
                                            </p:txEl>
                                          </p:spTgt>
                                        </p:tgtEl>
                                        <p:attrNameLst>
                                          <p:attrName>style.visibility</p:attrName>
                                        </p:attrNameLst>
                                      </p:cBhvr>
                                      <p:to>
                                        <p:strVal val="visible"/>
                                      </p:to>
                                    </p:set>
                                    <p:anim calcmode="lin" valueType="num">
                                      <p:cBhvr additive="base">
                                        <p:cTn id="25" dur="500" fill="hold"/>
                                        <p:tgtEl>
                                          <p:spTgt spid="4">
                                            <p:txEl>
                                              <p:charRg st="70" end="15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charRg st="70" end="15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3" name="Rectangle 2"/>
          <p:cNvSpPr>
            <a:spLocks noGrp="1"/>
          </p:cNvSpPr>
          <p:nvPr>
            <p:ph idx="1"/>
          </p:nvPr>
        </p:nvSpPr>
        <p:spPr>
          <a:xfrm>
            <a:off x="500063" y="1643063"/>
            <a:ext cx="8229600" cy="3857625"/>
          </a:xfrm>
        </p:spPr>
        <p:txBody>
          <a:bodyPr vert="horz" wrap="square" lIns="91440" tIns="45720" rIns="91440" bIns="45720" anchor="t"/>
          <a:p>
            <a:pPr>
              <a:buNone/>
            </a:pPr>
            <a:r>
              <a:rPr lang="en-US" altLang="zh-CN" sz="2800" b="1"/>
              <a:t>9</a:t>
            </a:r>
            <a:r>
              <a:rPr lang="zh-CN" altLang="en-US" sz="2800" b="1" dirty="0"/>
              <a:t>．（2013年福建高考16题）朱熹在《漳州劝农文》中说：“请诸父老，常为解说，使后生弟子，知所遵守，去恶从善，取是舍非，爱惜体肤，保守家业”。在此，朱熹</a:t>
            </a:r>
            <a:endParaRPr lang="zh-CN" altLang="en-US" sz="2800" b="1" dirty="0"/>
          </a:p>
          <a:p>
            <a:pPr>
              <a:buNone/>
            </a:pPr>
            <a:r>
              <a:rPr lang="zh-CN" altLang="en-US" sz="2800" b="1" dirty="0"/>
              <a:t>    A．教诲后生弟子遵从“三纲五常”    </a:t>
            </a:r>
            <a:endParaRPr lang="zh-CN" altLang="en-US" sz="2800" b="1" dirty="0"/>
          </a:p>
          <a:p>
            <a:pPr>
              <a:buNone/>
            </a:pPr>
            <a:r>
              <a:rPr lang="zh-CN" altLang="en-US" sz="2800" b="1" dirty="0"/>
              <a:t>    B．告诫乡亲去恶从善以“慎思明辨”</a:t>
            </a:r>
            <a:endParaRPr lang="zh-CN" altLang="en-US" sz="2800" b="1" dirty="0"/>
          </a:p>
          <a:p>
            <a:pPr>
              <a:buNone/>
            </a:pPr>
            <a:r>
              <a:rPr lang="zh-CN" altLang="en-US" sz="2800" b="1" dirty="0"/>
              <a:t>    C．灌输以农兴业思想以存“天理”   </a:t>
            </a:r>
            <a:endParaRPr lang="zh-CN" altLang="en-US" sz="2800" b="1" dirty="0"/>
          </a:p>
          <a:p>
            <a:pPr>
              <a:buNone/>
            </a:pPr>
            <a:r>
              <a:rPr lang="zh-CN" altLang="en-US" sz="2800" b="1" dirty="0"/>
              <a:t>    D．劝导百姓遵循一种“理性”的生活秩序</a:t>
            </a:r>
            <a:endParaRPr lang="zh-CN" altLang="en-US" sz="2800" b="1" dirty="0"/>
          </a:p>
          <a:p>
            <a:pPr>
              <a:buNone/>
            </a:pPr>
            <a:r>
              <a:rPr lang="zh-CN" altLang="en-US" sz="2800" b="1" dirty="0"/>
              <a:t> </a:t>
            </a:r>
            <a:endParaRPr lang="zh-CN" altLang="en-US" sz="2800" b="1" dirty="0"/>
          </a:p>
        </p:txBody>
      </p:sp>
      <p:graphicFrame>
        <p:nvGraphicFramePr>
          <p:cNvPr id="5122" name="Object 9"/>
          <p:cNvGraphicFramePr>
            <a:graphicFrameLocks noChangeAspect="1"/>
          </p:cNvGraphicFramePr>
          <p:nvPr/>
        </p:nvGraphicFramePr>
        <p:xfrm>
          <a:off x="623888" y="758825"/>
          <a:ext cx="3733800" cy="688975"/>
        </p:xfrm>
        <a:graphic>
          <a:graphicData uri="http://schemas.openxmlformats.org/presentationml/2006/ole">
            <mc:AlternateContent xmlns:mc="http://schemas.openxmlformats.org/markup-compatibility/2006">
              <mc:Choice xmlns:v="urn:schemas-microsoft-com:vml" Requires="v">
                <p:oleObj spid="_x0000_s3079" name="" r:id="rId1" imgW="17056100" imgH="2857500" progId="Photoshop.Image.8">
                  <p:embed/>
                </p:oleObj>
              </mc:Choice>
              <mc:Fallback>
                <p:oleObj name="" r:id="rId1" imgW="17056100" imgH="2857500" progId="Photoshop.Image.8">
                  <p:embed/>
                  <p:pic>
                    <p:nvPicPr>
                      <p:cNvPr id="0" name="图片 3078"/>
                      <p:cNvPicPr/>
                      <p:nvPr/>
                    </p:nvPicPr>
                    <p:blipFill>
                      <a:blip r:embed="rId2"/>
                      <a:stretch>
                        <a:fillRect/>
                      </a:stretch>
                    </p:blipFill>
                    <p:spPr>
                      <a:xfrm>
                        <a:off x="623888" y="758825"/>
                        <a:ext cx="3733800" cy="688975"/>
                      </a:xfrm>
                      <a:prstGeom prst="rect">
                        <a:avLst/>
                      </a:prstGeom>
                      <a:noFill/>
                      <a:ln w="38100">
                        <a:noFill/>
                        <a:miter/>
                      </a:ln>
                    </p:spPr>
                  </p:pic>
                </p:oleObj>
              </mc:Fallback>
            </mc:AlternateContent>
          </a:graphicData>
        </a:graphic>
      </p:graphicFrame>
      <p:sp>
        <p:nvSpPr>
          <p:cNvPr id="5" name="Rectangle 6"/>
          <p:cNvSpPr>
            <a:spLocks noChangeArrowheads="1"/>
          </p:cNvSpPr>
          <p:nvPr/>
        </p:nvSpPr>
        <p:spPr bwMode="auto">
          <a:xfrm>
            <a:off x="7072313" y="3286125"/>
            <a:ext cx="795338" cy="1108075"/>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D</a:t>
            </a:r>
            <a:endParaRPr kumimoji="0" lang="zh-CN" altLang="en-US"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6802" name="Rectangle 209"/>
          <p:cNvSpPr/>
          <p:nvPr/>
        </p:nvSpPr>
        <p:spPr>
          <a:xfrm>
            <a:off x="285750" y="1428750"/>
            <a:ext cx="8501063" cy="3970338"/>
          </a:xfrm>
          <a:prstGeom prst="rect">
            <a:avLst/>
          </a:prstGeom>
          <a:noFill/>
          <a:ln w="9525">
            <a:noFill/>
          </a:ln>
        </p:spPr>
        <p:txBody>
          <a:bodyPr anchor="ctr">
            <a:spAutoFit/>
          </a:bodyPr>
          <a:p>
            <a:pPr lvl="0" indent="133350" eaLnBrk="1" hangingPunct="1"/>
            <a:r>
              <a:rPr lang="zh-CN" altLang="en-US" sz="2800" b="1" dirty="0">
                <a:solidFill>
                  <a:srgbClr val="000099"/>
                </a:solidFill>
                <a:latin typeface="华文中宋" panose="02010600040101010101" pitchFamily="2" charset="-122"/>
                <a:ea typeface="华文中宋" panose="02010600040101010101" pitchFamily="2" charset="-122"/>
              </a:rPr>
              <a:t>程朱理学影响：</a:t>
            </a:r>
            <a:endParaRPr lang="zh-CN" altLang="en-US" sz="2800" b="1" dirty="0">
              <a:solidFill>
                <a:srgbClr val="000099"/>
              </a:solidFill>
              <a:latin typeface="华文中宋" panose="02010600040101010101" pitchFamily="2" charset="-122"/>
              <a:ea typeface="华文中宋" panose="02010600040101010101" pitchFamily="2" charset="-122"/>
            </a:endParaRPr>
          </a:p>
          <a:p>
            <a:pPr lvl="0" indent="133350" eaLnBrk="0" hangingPunct="0"/>
            <a:r>
              <a:rPr lang="en-US" altLang="zh-CN" sz="2800" b="1">
                <a:latin typeface="华文中宋" panose="02010600040101010101" pitchFamily="2" charset="-122"/>
                <a:ea typeface="华文中宋" panose="02010600040101010101" pitchFamily="2" charset="-122"/>
              </a:rPr>
              <a:t>①</a:t>
            </a:r>
            <a:r>
              <a:rPr lang="zh-CN" altLang="en-US" sz="2800" b="1" dirty="0">
                <a:latin typeface="华文中宋" panose="02010600040101010101" pitchFamily="2" charset="-122"/>
                <a:ea typeface="华文中宋" panose="02010600040101010101" pitchFamily="2" charset="-122"/>
              </a:rPr>
              <a:t>适应统治阶级需要</a:t>
            </a:r>
            <a:r>
              <a:rPr lang="en-US" altLang="zh-CN" sz="2800" b="1">
                <a:latin typeface="华文中宋" panose="02010600040101010101" pitchFamily="2" charset="-122"/>
                <a:ea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rPr>
              <a:t>南宋后成为官方哲学</a:t>
            </a:r>
            <a:r>
              <a:rPr lang="en-US" altLang="zh-CN" sz="2800" b="1">
                <a:latin typeface="华文中宋" panose="02010600040101010101" pitchFamily="2" charset="-122"/>
                <a:ea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rPr>
              <a:t>有力维护封建统治。</a:t>
            </a:r>
            <a:endParaRPr lang="zh-CN" altLang="en-US" sz="2800" b="1" dirty="0">
              <a:latin typeface="华文中宋" panose="02010600040101010101" pitchFamily="2" charset="-122"/>
              <a:ea typeface="华文中宋" panose="02010600040101010101" pitchFamily="2" charset="-122"/>
            </a:endParaRPr>
          </a:p>
          <a:p>
            <a:pPr lvl="0" indent="133350" eaLnBrk="0" hangingPunct="0"/>
            <a:r>
              <a:rPr lang="en-US" altLang="zh-CN" sz="2800" b="1">
                <a:latin typeface="华文中宋" panose="02010600040101010101" pitchFamily="2" charset="-122"/>
                <a:ea typeface="华文中宋" panose="02010600040101010101" pitchFamily="2" charset="-122"/>
              </a:rPr>
              <a:t> ② 《</a:t>
            </a:r>
            <a:r>
              <a:rPr lang="zh-CN" altLang="en-US" sz="2800" b="1" dirty="0">
                <a:latin typeface="华文中宋" panose="02010600040101010101" pitchFamily="2" charset="-122"/>
                <a:ea typeface="华文中宋" panose="02010600040101010101" pitchFamily="2" charset="-122"/>
              </a:rPr>
              <a:t>四书章句集注</a:t>
            </a:r>
            <a:r>
              <a:rPr lang="en-US" altLang="zh-CN" sz="2800" b="1">
                <a:latin typeface="华文中宋" panose="02010600040101010101" pitchFamily="2" charset="-122"/>
                <a:ea typeface="华文中宋" panose="02010600040101010101" pitchFamily="2" charset="-122"/>
              </a:rPr>
              <a:t>》</a:t>
            </a:r>
            <a:r>
              <a:rPr lang="zh-CN" altLang="en-US" sz="2800" b="1" dirty="0">
                <a:latin typeface="华文中宋" panose="02010600040101010101" pitchFamily="2" charset="-122"/>
                <a:ea typeface="华文中宋" panose="02010600040101010101" pitchFamily="2" charset="-122"/>
              </a:rPr>
              <a:t>成为教科书。（</a:t>
            </a:r>
            <a:r>
              <a:rPr lang="zh-CN" altLang="en-US" sz="2800" b="1" dirty="0">
                <a:solidFill>
                  <a:srgbClr val="FF0000"/>
                </a:solidFill>
                <a:latin typeface="华文中宋" panose="02010600040101010101" pitchFamily="2" charset="-122"/>
                <a:ea typeface="华文中宋" panose="02010600040101010101" pitchFamily="2" charset="-122"/>
              </a:rPr>
              <a:t>奠定了程朱理学在思想界的统治地位）</a:t>
            </a:r>
            <a:endParaRPr lang="zh-CN" altLang="en-US" sz="2800" b="1" dirty="0">
              <a:latin typeface="华文中宋" panose="02010600040101010101" pitchFamily="2" charset="-122"/>
              <a:ea typeface="华文中宋" panose="02010600040101010101" pitchFamily="2" charset="-122"/>
            </a:endParaRPr>
          </a:p>
          <a:p>
            <a:pPr lvl="0" indent="133350" eaLnBrk="0" hangingPunct="0"/>
            <a:r>
              <a:rPr lang="en-US" altLang="zh-CN" sz="2800" b="1">
                <a:latin typeface="华文中宋" panose="02010600040101010101" pitchFamily="2" charset="-122"/>
                <a:ea typeface="华文中宋" panose="02010600040101010101" pitchFamily="2" charset="-122"/>
              </a:rPr>
              <a:t>③</a:t>
            </a:r>
            <a:r>
              <a:rPr lang="zh-CN" altLang="en-US" sz="2800" b="1" dirty="0">
                <a:latin typeface="华文中宋" panose="02010600040101010101" pitchFamily="2" charset="-122"/>
                <a:ea typeface="华文中宋" panose="02010600040101010101" pitchFamily="2" charset="-122"/>
              </a:rPr>
              <a:t>朱熹思想还远及日本、朝鲜和欧洲。（形成</a:t>
            </a:r>
            <a:r>
              <a:rPr lang="zh-CN" altLang="en-US" sz="2800" b="1" dirty="0">
                <a:solidFill>
                  <a:srgbClr val="FF0000"/>
                </a:solidFill>
                <a:latin typeface="华文中宋" panose="02010600040101010101" pitchFamily="2" charset="-122"/>
                <a:ea typeface="华文中宋" panose="02010600040101010101" pitchFamily="2" charset="-122"/>
              </a:rPr>
              <a:t>“朱子学”学派</a:t>
            </a:r>
            <a:r>
              <a:rPr lang="zh-CN" altLang="en-US" sz="2800" b="1" dirty="0">
                <a:latin typeface="华文中宋" panose="02010600040101010101" pitchFamily="2" charset="-122"/>
                <a:ea typeface="华文中宋" panose="02010600040101010101" pitchFamily="2" charset="-122"/>
              </a:rPr>
              <a:t>）</a:t>
            </a:r>
            <a:endParaRPr lang="zh-CN" altLang="en-US" sz="2800" b="1" dirty="0">
              <a:latin typeface="华文中宋" panose="02010600040101010101" pitchFamily="2" charset="-122"/>
              <a:ea typeface="华文中宋" panose="02010600040101010101" pitchFamily="2" charset="-122"/>
            </a:endParaRPr>
          </a:p>
          <a:p>
            <a:pPr lvl="0" indent="133350" eaLnBrk="0" hangingPunct="0"/>
            <a:r>
              <a:rPr lang="en-US" altLang="zh-CN" sz="2800" b="1">
                <a:latin typeface="华文中宋" panose="02010600040101010101" pitchFamily="2" charset="-122"/>
                <a:ea typeface="华文中宋" panose="02010600040101010101" pitchFamily="2" charset="-122"/>
              </a:rPr>
              <a:t>④</a:t>
            </a:r>
            <a:r>
              <a:rPr lang="zh-CN" altLang="en-US" sz="2800" b="1" dirty="0">
                <a:latin typeface="华文中宋" panose="02010600040101010101" pitchFamily="2" charset="-122"/>
                <a:ea typeface="华文中宋" panose="02010600040101010101" pitchFamily="2" charset="-122"/>
              </a:rPr>
              <a:t>用三纲五常维系封建专制制度，压抑、扼杀人们的自然欲求。</a:t>
            </a:r>
            <a:endParaRPr lang="zh-CN" altLang="en-US" sz="2800" b="1" dirty="0">
              <a:latin typeface="华文中宋" panose="02010600040101010101" pitchFamily="2" charset="-122"/>
              <a:ea typeface="华文中宋" panose="02010600040101010101" pitchFamily="2" charset="-122"/>
            </a:endParaRPr>
          </a:p>
        </p:txBody>
      </p:sp>
      <p:sp>
        <p:nvSpPr>
          <p:cNvPr id="72707" name="Rectangle 4"/>
          <p:cNvSpPr/>
          <p:nvPr/>
        </p:nvSpPr>
        <p:spPr>
          <a:xfrm>
            <a:off x="428625" y="785813"/>
            <a:ext cx="9144000" cy="579437"/>
          </a:xfrm>
          <a:prstGeom prst="rect">
            <a:avLst/>
          </a:prstGeom>
          <a:noFill/>
          <a:ln w="9525">
            <a:noFill/>
          </a:ln>
        </p:spPr>
        <p:txBody>
          <a:bodyPr>
            <a:spAutoFit/>
          </a:bodyPr>
          <a:p>
            <a:pPr lvl="0" eaLnBrk="1" hangingPunct="1"/>
            <a:r>
              <a:rPr lang="en-US" altLang="zh-CN" sz="3200" b="1">
                <a:solidFill>
                  <a:srgbClr val="FF0000"/>
                </a:solidFill>
                <a:latin typeface="微软雅黑" panose="020B0503020204020204" pitchFamily="34" charset="-122"/>
                <a:ea typeface="微软雅黑" panose="020B0503020204020204" pitchFamily="34" charset="-122"/>
              </a:rPr>
              <a:t>2.</a:t>
            </a:r>
            <a:r>
              <a:rPr lang="zh-CN" altLang="en-US" sz="3200" b="1" dirty="0">
                <a:solidFill>
                  <a:srgbClr val="FF0000"/>
                </a:solidFill>
                <a:latin typeface="微软雅黑" panose="020B0503020204020204" pitchFamily="34" charset="-122"/>
                <a:ea typeface="微软雅黑" panose="020B0503020204020204" pitchFamily="34" charset="-122"/>
              </a:rPr>
              <a:t>宋明理学的两大流派</a:t>
            </a:r>
            <a:r>
              <a:rPr lang="zh-CN" altLang="en-US" sz="3200" dirty="0">
                <a:solidFill>
                  <a:srgbClr val="FF0000"/>
                </a:solidFill>
                <a:latin typeface="微软雅黑" panose="020B0503020204020204" pitchFamily="34" charset="-122"/>
                <a:ea typeface="微软雅黑" panose="020B0503020204020204" pitchFamily="34" charset="-122"/>
              </a:rPr>
              <a:t> </a:t>
            </a:r>
            <a:endParaRPr lang="zh-CN" altLang="en-US" sz="3200" dirty="0">
              <a:solidFill>
                <a:srgbClr val="FF0000"/>
              </a:solidFill>
              <a:latin typeface="微软雅黑" panose="020B0503020204020204" pitchFamily="34" charset="-122"/>
              <a:ea typeface="微软雅黑" panose="020B0503020204020204" pitchFamily="34" charset="-122"/>
            </a:endParaRPr>
          </a:p>
        </p:txBody>
      </p:sp>
      <p:sp>
        <p:nvSpPr>
          <p:cNvPr id="6" name="Rectangle 7"/>
          <p:cNvSpPr>
            <a:spLocks noChangeArrowheads="1"/>
          </p:cNvSpPr>
          <p:nvPr/>
        </p:nvSpPr>
        <p:spPr bwMode="auto">
          <a:xfrm>
            <a:off x="4656138" y="833438"/>
            <a:ext cx="3416300" cy="523875"/>
          </a:xfrm>
          <a:prstGeom prst="rect">
            <a:avLst/>
          </a:prstGeom>
          <a:noFill/>
          <a:ln w="9525">
            <a:solidFill>
              <a:schemeClr val="bg1"/>
            </a:solidFill>
            <a:miter lim="800000"/>
          </a:ln>
          <a:effectLst/>
        </p:spPr>
        <p:txBody>
          <a:bodyPr wrap="none">
            <a:spAutoFit/>
          </a:bodyPr>
          <a:p>
            <a:pPr lvl="0" eaLnBrk="1" hangingPunct="1">
              <a:spcBef>
                <a:spcPct val="50000"/>
              </a:spcBef>
            </a:pPr>
            <a:r>
              <a:rPr lang="zh-CN" altLang="en-US" sz="2800" b="1" dirty="0">
                <a:effectLst>
                  <a:outerShdw blurRad="38100" dist="38100" dir="2700000">
                    <a:srgbClr val="C0C0C0"/>
                  </a:outerShdw>
                </a:effectLst>
                <a:latin typeface="楷体_GB2312" charset="-122"/>
                <a:ea typeface="楷体_GB2312" charset="-122"/>
              </a:rPr>
              <a:t>程朱理学﹢陆王心学</a:t>
            </a:r>
            <a:endParaRPr lang="zh-CN" altLang="en-US" sz="2800" b="1" dirty="0">
              <a:effectLst>
                <a:outerShdw blurRad="38100" dist="38100" dir="2700000">
                  <a:srgbClr val="C0C0C0"/>
                </a:outerShdw>
              </a:effectLst>
              <a:latin typeface="楷体_GB2312" charset="-122"/>
              <a:ea typeface="楷体_GB231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6802"/>
                                        </p:tgtEl>
                                        <p:attrNameLst>
                                          <p:attrName>style.visibility</p:attrName>
                                        </p:attrNameLst>
                                      </p:cBhvr>
                                      <p:to>
                                        <p:strVal val="visible"/>
                                      </p:to>
                                    </p:set>
                                    <p:animEffect transition="in" filter="blinds(horizontal)">
                                      <p:cBhvr>
                                        <p:cTn id="7" dur="500"/>
                                        <p:tgtEl>
                                          <p:spTgt spid="768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2"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7" name="Rectangle 2"/>
          <p:cNvSpPr>
            <a:spLocks noGrp="1"/>
          </p:cNvSpPr>
          <p:nvPr>
            <p:ph idx="1"/>
          </p:nvPr>
        </p:nvSpPr>
        <p:spPr>
          <a:xfrm>
            <a:off x="428625" y="1500188"/>
            <a:ext cx="8229600" cy="3000375"/>
          </a:xfrm>
        </p:spPr>
        <p:txBody>
          <a:bodyPr vert="horz" wrap="square" lIns="91440" tIns="45720" rIns="91440" bIns="45720" anchor="t"/>
          <a:p>
            <a:pPr>
              <a:buNone/>
            </a:pPr>
            <a:r>
              <a:rPr lang="en-US" altLang="zh-CN" sz="2400" b="1"/>
              <a:t>10</a:t>
            </a:r>
            <a:r>
              <a:rPr lang="zh-CN" altLang="en-US" sz="2400" b="1" dirty="0"/>
              <a:t>．（2013年高考全国Ⅰ卷25题）自汉至唐，儒学被奉为“周（公）孔之道”，宋代以后儒学多被称作“孔孟之道”，促成这一变化的是</a:t>
            </a:r>
            <a:endParaRPr lang="zh-CN" altLang="en-US" sz="2400" b="1" dirty="0"/>
          </a:p>
          <a:p>
            <a:pPr>
              <a:buNone/>
            </a:pPr>
            <a:r>
              <a:rPr lang="zh-CN" altLang="en-US" sz="2400" b="1" dirty="0"/>
              <a:t>　A．宗法血缘制度逐渐瓦解            </a:t>
            </a:r>
            <a:endParaRPr lang="zh-CN" altLang="en-US" sz="2400" b="1" dirty="0"/>
          </a:p>
          <a:p>
            <a:pPr>
              <a:buNone/>
            </a:pPr>
            <a:r>
              <a:rPr lang="zh-CN" altLang="en-US" sz="2400" b="1" dirty="0"/>
              <a:t>   B．仁政理念深入人心</a:t>
            </a:r>
            <a:endParaRPr lang="zh-CN" altLang="en-US" sz="2400" b="1" dirty="0"/>
          </a:p>
          <a:p>
            <a:pPr>
              <a:buNone/>
            </a:pPr>
            <a:r>
              <a:rPr lang="zh-CN" altLang="en-US" sz="2400" b="1" dirty="0"/>
              <a:t>   C．程朱理学成为统治思想            </a:t>
            </a:r>
            <a:endParaRPr lang="zh-CN" altLang="en-US" sz="2400" b="1" dirty="0"/>
          </a:p>
          <a:p>
            <a:pPr>
              <a:buNone/>
            </a:pPr>
            <a:r>
              <a:rPr lang="zh-CN" altLang="en-US" sz="2400" b="1" dirty="0"/>
              <a:t>   D．陆王心学日益兴起</a:t>
            </a:r>
            <a:endParaRPr lang="zh-CN" altLang="en-US" sz="2400" b="1" dirty="0"/>
          </a:p>
          <a:p>
            <a:pPr>
              <a:buNone/>
            </a:pPr>
            <a:endParaRPr lang="zh-CN" altLang="en-US" sz="2400" b="1" dirty="0"/>
          </a:p>
        </p:txBody>
      </p:sp>
      <p:graphicFrame>
        <p:nvGraphicFramePr>
          <p:cNvPr id="6146" name="Object 9"/>
          <p:cNvGraphicFramePr>
            <a:graphicFrameLocks noChangeAspect="1"/>
          </p:cNvGraphicFramePr>
          <p:nvPr/>
        </p:nvGraphicFramePr>
        <p:xfrm>
          <a:off x="552450" y="758825"/>
          <a:ext cx="3733800" cy="688975"/>
        </p:xfrm>
        <a:graphic>
          <a:graphicData uri="http://schemas.openxmlformats.org/presentationml/2006/ole">
            <mc:AlternateContent xmlns:mc="http://schemas.openxmlformats.org/markup-compatibility/2006">
              <mc:Choice xmlns:v="urn:schemas-microsoft-com:vml" Requires="v">
                <p:oleObj spid="_x0000_s3080" name="" r:id="rId1" imgW="17056100" imgH="2857500" progId="Photoshop.Image.8">
                  <p:embed/>
                </p:oleObj>
              </mc:Choice>
              <mc:Fallback>
                <p:oleObj name="" r:id="rId1" imgW="17056100" imgH="2857500" progId="Photoshop.Image.8">
                  <p:embed/>
                  <p:pic>
                    <p:nvPicPr>
                      <p:cNvPr id="0" name="图片 3079"/>
                      <p:cNvPicPr/>
                      <p:nvPr/>
                    </p:nvPicPr>
                    <p:blipFill>
                      <a:blip r:embed="rId2"/>
                      <a:stretch>
                        <a:fillRect/>
                      </a:stretch>
                    </p:blipFill>
                    <p:spPr>
                      <a:xfrm>
                        <a:off x="552450" y="758825"/>
                        <a:ext cx="3733800" cy="688975"/>
                      </a:xfrm>
                      <a:prstGeom prst="rect">
                        <a:avLst/>
                      </a:prstGeom>
                      <a:noFill/>
                      <a:ln w="38100">
                        <a:noFill/>
                        <a:miter/>
                      </a:ln>
                    </p:spPr>
                  </p:pic>
                </p:oleObj>
              </mc:Fallback>
            </mc:AlternateContent>
          </a:graphicData>
        </a:graphic>
      </p:graphicFrame>
      <p:sp>
        <p:nvSpPr>
          <p:cNvPr id="5" name="Rectangle 6"/>
          <p:cNvSpPr>
            <a:spLocks noChangeArrowheads="1"/>
          </p:cNvSpPr>
          <p:nvPr/>
        </p:nvSpPr>
        <p:spPr bwMode="auto">
          <a:xfrm>
            <a:off x="6286500" y="2571750"/>
            <a:ext cx="795338" cy="1108075"/>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6600" b="1" i="0" u="none" strike="noStrike" kern="1200" cap="none" spc="0" normalizeH="0" baseline="0" noProof="0" dirty="0" smtClean="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C</a:t>
            </a:r>
            <a:endParaRPr kumimoji="0" lang="zh-CN" altLang="en-US"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
        <p:nvSpPr>
          <p:cNvPr id="6" name="矩形 5"/>
          <p:cNvSpPr/>
          <p:nvPr/>
        </p:nvSpPr>
        <p:spPr>
          <a:xfrm>
            <a:off x="428625" y="4429125"/>
            <a:ext cx="8286750" cy="1938338"/>
          </a:xfrm>
          <a:prstGeom prst="rect">
            <a:avLst/>
          </a:prstGeom>
          <a:solidFill>
            <a:schemeClr val="accent1"/>
          </a:solidFill>
          <a:ln w="9525">
            <a:noFill/>
          </a:ln>
        </p:spPr>
        <p:txBody>
          <a:bodyPr>
            <a:spAutoFit/>
          </a:bodyPr>
          <a:p>
            <a:pPr lvl="0" eaLnBrk="1" hangingPunct="1"/>
            <a:r>
              <a:rPr lang="en-US" altLang="zh-CN" sz="2000" b="1">
                <a:latin typeface="楷体" panose="02010609060101010101" pitchFamily="49" charset="-122"/>
                <a:ea typeface="楷体" panose="02010609060101010101" pitchFamily="49" charset="-122"/>
              </a:rPr>
              <a:t>【</a:t>
            </a:r>
            <a:r>
              <a:rPr lang="zh-CN" altLang="en-US" sz="2000" b="1" dirty="0">
                <a:solidFill>
                  <a:srgbClr val="FF0000"/>
                </a:solidFill>
                <a:latin typeface="楷体" panose="02010609060101010101" pitchFamily="49" charset="-122"/>
                <a:ea typeface="楷体" panose="02010609060101010101" pitchFamily="49" charset="-122"/>
              </a:rPr>
              <a:t>解析</a:t>
            </a:r>
            <a:r>
              <a:rPr lang="en-US" altLang="zh-CN" sz="2000" b="1">
                <a:latin typeface="楷体" panose="02010609060101010101" pitchFamily="49" charset="-122"/>
                <a:ea typeface="楷体" panose="02010609060101010101" pitchFamily="49" charset="-122"/>
              </a:rPr>
              <a:t>】</a:t>
            </a:r>
            <a:r>
              <a:rPr lang="zh-CN" altLang="en-US" sz="2000" b="1" dirty="0">
                <a:latin typeface="楷体" panose="02010609060101010101" pitchFamily="49" charset="-122"/>
                <a:ea typeface="楷体" panose="02010609060101010101" pitchFamily="49" charset="-122"/>
              </a:rPr>
              <a:t>宋代朱熹首次将</a:t>
            </a:r>
            <a:r>
              <a:rPr lang="en-US" altLang="zh-CN" sz="2000" b="1">
                <a:latin typeface="楷体" panose="02010609060101010101" pitchFamily="49" charset="-122"/>
                <a:ea typeface="楷体" panose="02010609060101010101" pitchFamily="49" charset="-122"/>
              </a:rPr>
              <a:t>《</a:t>
            </a:r>
            <a:r>
              <a:rPr lang="zh-CN" altLang="en-US" sz="2000" b="1" dirty="0">
                <a:latin typeface="楷体" panose="02010609060101010101" pitchFamily="49" charset="-122"/>
                <a:ea typeface="楷体" panose="02010609060101010101" pitchFamily="49" charset="-122"/>
              </a:rPr>
              <a:t>大学</a:t>
            </a:r>
            <a:r>
              <a:rPr lang="en-US" altLang="zh-CN" sz="2000" b="1">
                <a:latin typeface="楷体" panose="02010609060101010101" pitchFamily="49" charset="-122"/>
                <a:ea typeface="楷体" panose="02010609060101010101" pitchFamily="49" charset="-122"/>
              </a:rPr>
              <a:t>》《</a:t>
            </a:r>
            <a:r>
              <a:rPr lang="zh-CN" altLang="en-US" sz="2000" b="1" dirty="0">
                <a:latin typeface="楷体" panose="02010609060101010101" pitchFamily="49" charset="-122"/>
                <a:ea typeface="楷体" panose="02010609060101010101" pitchFamily="49" charset="-122"/>
              </a:rPr>
              <a:t>中庸</a:t>
            </a:r>
            <a:r>
              <a:rPr lang="en-US" altLang="zh-CN" sz="2000" b="1">
                <a:latin typeface="楷体" panose="02010609060101010101" pitchFamily="49" charset="-122"/>
                <a:ea typeface="楷体" panose="02010609060101010101" pitchFamily="49" charset="-122"/>
              </a:rPr>
              <a:t>》《</a:t>
            </a:r>
            <a:r>
              <a:rPr lang="zh-CN" altLang="en-US" sz="2000" b="1" dirty="0">
                <a:latin typeface="楷体" panose="02010609060101010101" pitchFamily="49" charset="-122"/>
                <a:ea typeface="楷体" panose="02010609060101010101" pitchFamily="49" charset="-122"/>
              </a:rPr>
              <a:t>论语</a:t>
            </a:r>
            <a:r>
              <a:rPr lang="en-US" altLang="zh-CN" sz="2000" b="1">
                <a:latin typeface="楷体" panose="02010609060101010101" pitchFamily="49" charset="-122"/>
                <a:ea typeface="楷体" panose="02010609060101010101" pitchFamily="49" charset="-122"/>
              </a:rPr>
              <a:t>》</a:t>
            </a:r>
            <a:r>
              <a:rPr lang="zh-CN" altLang="en-US" sz="2000" b="1" dirty="0">
                <a:latin typeface="楷体" panose="02010609060101010101" pitchFamily="49" charset="-122"/>
                <a:ea typeface="楷体" panose="02010609060101010101" pitchFamily="49" charset="-122"/>
              </a:rPr>
              <a:t>和</a:t>
            </a:r>
            <a:r>
              <a:rPr lang="en-US" altLang="zh-CN" sz="2000" b="1">
                <a:latin typeface="楷体" panose="02010609060101010101" pitchFamily="49" charset="-122"/>
                <a:ea typeface="楷体" panose="02010609060101010101" pitchFamily="49" charset="-122"/>
              </a:rPr>
              <a:t>《</a:t>
            </a:r>
            <a:r>
              <a:rPr lang="zh-CN" altLang="en-US" sz="2000" b="1" dirty="0">
                <a:latin typeface="楷体" panose="02010609060101010101" pitchFamily="49" charset="-122"/>
                <a:ea typeface="楷体" panose="02010609060101010101" pitchFamily="49" charset="-122"/>
              </a:rPr>
              <a:t>孟子</a:t>
            </a:r>
            <a:r>
              <a:rPr lang="en-US" altLang="zh-CN" sz="2000" b="1">
                <a:latin typeface="楷体" panose="02010609060101010101" pitchFamily="49" charset="-122"/>
                <a:ea typeface="楷体" panose="02010609060101010101" pitchFamily="49" charset="-122"/>
              </a:rPr>
              <a:t>》</a:t>
            </a:r>
            <a:r>
              <a:rPr lang="zh-CN" altLang="en-US" sz="2000" b="1" dirty="0">
                <a:latin typeface="楷体" panose="02010609060101010101" pitchFamily="49" charset="-122"/>
                <a:ea typeface="楷体" panose="02010609060101010101" pitchFamily="49" charset="-122"/>
              </a:rPr>
              <a:t>一起合称为“四书”并给其作出注解，随着程朱理学成为统治思想，</a:t>
            </a:r>
            <a:r>
              <a:rPr lang="en-US" altLang="zh-CN" sz="2000" b="1">
                <a:latin typeface="楷体" panose="02010609060101010101" pitchFamily="49" charset="-122"/>
                <a:ea typeface="楷体" panose="02010609060101010101" pitchFamily="49" charset="-122"/>
              </a:rPr>
              <a:t>《</a:t>
            </a:r>
            <a:r>
              <a:rPr lang="zh-CN" altLang="en-US" sz="2000" b="1" dirty="0">
                <a:latin typeface="楷体" panose="02010609060101010101" pitchFamily="49" charset="-122"/>
                <a:ea typeface="楷体" panose="02010609060101010101" pitchFamily="49" charset="-122"/>
              </a:rPr>
              <a:t>四书集注</a:t>
            </a:r>
            <a:r>
              <a:rPr lang="en-US" altLang="zh-CN" sz="2000" b="1">
                <a:latin typeface="楷体" panose="02010609060101010101" pitchFamily="49" charset="-122"/>
                <a:ea typeface="楷体" panose="02010609060101010101" pitchFamily="49" charset="-122"/>
              </a:rPr>
              <a:t>》</a:t>
            </a:r>
            <a:r>
              <a:rPr lang="zh-CN" altLang="en-US" sz="2000" b="1" dirty="0">
                <a:latin typeface="楷体" panose="02010609060101010101" pitchFamily="49" charset="-122"/>
                <a:ea typeface="楷体" panose="02010609060101010101" pitchFamily="49" charset="-122"/>
              </a:rPr>
              <a:t>成为科举考试的中对儒家经典解读的标准答案，孟子地位快速提高，“孔孟之道”成为儒学精神的核心表达，答案选</a:t>
            </a:r>
            <a:r>
              <a:rPr lang="en-US" altLang="zh-CN" sz="2000" b="1">
                <a:latin typeface="楷体" panose="02010609060101010101" pitchFamily="49" charset="-122"/>
                <a:ea typeface="楷体" panose="02010609060101010101" pitchFamily="49" charset="-122"/>
              </a:rPr>
              <a:t>C</a:t>
            </a:r>
            <a:r>
              <a:rPr lang="zh-CN" altLang="en-US" sz="2000" b="1" dirty="0">
                <a:latin typeface="楷体" panose="02010609060101010101" pitchFamily="49" charset="-122"/>
                <a:ea typeface="楷体" panose="02010609060101010101" pitchFamily="49" charset="-122"/>
              </a:rPr>
              <a:t>，</a:t>
            </a:r>
            <a:r>
              <a:rPr lang="en-US" altLang="zh-CN" sz="2000" b="1">
                <a:latin typeface="楷体" panose="02010609060101010101" pitchFamily="49" charset="-122"/>
                <a:ea typeface="楷体" panose="02010609060101010101" pitchFamily="49" charset="-122"/>
              </a:rPr>
              <a:t>A</a:t>
            </a:r>
            <a:r>
              <a:rPr lang="zh-CN" altLang="en-US" sz="2000" b="1" dirty="0">
                <a:latin typeface="楷体" panose="02010609060101010101" pitchFamily="49" charset="-122"/>
                <a:ea typeface="楷体" panose="02010609060101010101" pitchFamily="49" charset="-122"/>
              </a:rPr>
              <a:t>项表述错误，</a:t>
            </a:r>
            <a:r>
              <a:rPr lang="en-US" altLang="zh-CN" sz="2000" b="1">
                <a:latin typeface="楷体" panose="02010609060101010101" pitchFamily="49" charset="-122"/>
                <a:ea typeface="楷体" panose="02010609060101010101" pitchFamily="49" charset="-122"/>
              </a:rPr>
              <a:t>B</a:t>
            </a:r>
            <a:r>
              <a:rPr lang="zh-CN" altLang="en-US" sz="2000" b="1" dirty="0">
                <a:latin typeface="楷体" panose="02010609060101010101" pitchFamily="49" charset="-122"/>
                <a:ea typeface="楷体" panose="02010609060101010101" pitchFamily="49" charset="-122"/>
              </a:rPr>
              <a:t>项是孟子地位提高的重要条件</a:t>
            </a:r>
            <a:r>
              <a:rPr lang="en-US" altLang="zh-CN" sz="2000" b="1">
                <a:latin typeface="楷体" panose="02010609060101010101" pitchFamily="49" charset="-122"/>
                <a:ea typeface="楷体" panose="02010609060101010101" pitchFamily="49" charset="-122"/>
              </a:rPr>
              <a:t>,</a:t>
            </a:r>
            <a:r>
              <a:rPr lang="zh-CN" altLang="en-US" sz="2000" b="1" dirty="0">
                <a:latin typeface="楷体" panose="02010609060101010101" pitchFamily="49" charset="-122"/>
                <a:ea typeface="楷体" panose="02010609060101010101" pitchFamily="49" charset="-122"/>
              </a:rPr>
              <a:t>但仁政理念深入人心发生在汉代之后，</a:t>
            </a:r>
            <a:r>
              <a:rPr lang="en-US" altLang="zh-CN" sz="2000" b="1">
                <a:latin typeface="楷体" panose="02010609060101010101" pitchFamily="49" charset="-122"/>
                <a:ea typeface="楷体" panose="02010609060101010101" pitchFamily="49" charset="-122"/>
              </a:rPr>
              <a:t>D</a:t>
            </a:r>
            <a:r>
              <a:rPr lang="zh-CN" altLang="en-US" sz="2000" b="1" dirty="0">
                <a:latin typeface="楷体" panose="02010609060101010101" pitchFamily="49" charset="-122"/>
                <a:ea typeface="楷体" panose="02010609060101010101" pitchFamily="49" charset="-122"/>
              </a:rPr>
              <a:t>项与题意无关。</a:t>
            </a:r>
            <a:endParaRPr lang="zh-CN" altLang="en-US" sz="2000" b="1" dirty="0">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000000"/>
                                          </p:val>
                                        </p:tav>
                                        <p:tav tm="100000">
                                          <p:val>
                                            <p:strVal val="#ppt_w"/>
                                          </p:val>
                                        </p:tav>
                                      </p:tavLst>
                                    </p:anim>
                                    <p:anim calcmode="lin" valueType="num">
                                      <p:cBhvr>
                                        <p:cTn id="13" dur="500" fill="hold"/>
                                        <p:tgtEl>
                                          <p:spTgt spid="5"/>
                                        </p:tgtEl>
                                        <p:attrNameLst>
                                          <p:attrName>ppt_h</p:attrName>
                                        </p:attrNameLst>
                                      </p:cBhvr>
                                      <p:tavLst>
                                        <p:tav tm="0">
                                          <p:val>
                                            <p:fltVal val="0.000000"/>
                                          </p:val>
                                        </p:tav>
                                        <p:tav tm="100000">
                                          <p:val>
                                            <p:strVal val="#ppt_h"/>
                                          </p:val>
                                        </p:tav>
                                      </p:tavLst>
                                    </p:anim>
                                    <p:anim calcmode="lin" valueType="num">
                                      <p:cBhvr>
                                        <p:cTn id="14" dur="500" fill="hold"/>
                                        <p:tgtEl>
                                          <p:spTgt spid="5"/>
                                        </p:tgtEl>
                                        <p:attrNameLst>
                                          <p:attrName>style.rotation</p:attrName>
                                        </p:attrNameLst>
                                      </p:cBhvr>
                                      <p:tavLst>
                                        <p:tav tm="0">
                                          <p:val>
                                            <p:fltVal val="360.000000"/>
                                          </p:val>
                                        </p:tav>
                                        <p:tav tm="100000">
                                          <p:val>
                                            <p:fltVal val="0.000000"/>
                                          </p:val>
                                        </p:tav>
                                      </p:tavLst>
                                    </p:anim>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3730" name="Text Box 5"/>
          <p:cNvSpPr txBox="1"/>
          <p:nvPr/>
        </p:nvSpPr>
        <p:spPr>
          <a:xfrm>
            <a:off x="304800" y="415925"/>
            <a:ext cx="8153400" cy="584200"/>
          </a:xfrm>
          <a:prstGeom prst="rect">
            <a:avLst/>
          </a:prstGeom>
          <a:noFill/>
          <a:ln w="9525">
            <a:noFill/>
          </a:ln>
        </p:spPr>
        <p:txBody>
          <a:bodyPr>
            <a:spAutoFit/>
          </a:bodyPr>
          <a:p>
            <a:pPr lvl="0" eaLnBrk="1" hangingPunct="1">
              <a:spcBef>
                <a:spcPct val="50000"/>
              </a:spcBef>
            </a:pPr>
            <a:r>
              <a:rPr lang="zh-CN" altLang="en-US" sz="3200" b="1" dirty="0">
                <a:solidFill>
                  <a:srgbClr val="CC3300"/>
                </a:solidFill>
                <a:latin typeface="微软雅黑" panose="020B0503020204020204" pitchFamily="34" charset="-122"/>
                <a:ea typeface="微软雅黑" panose="020B0503020204020204" pitchFamily="34" charset="-122"/>
              </a:rPr>
              <a:t>思想交锋：鹅湖之会 </a:t>
            </a:r>
            <a:r>
              <a:rPr lang="en-US" altLang="zh-CN" sz="3200" b="1">
                <a:solidFill>
                  <a:srgbClr val="CC3300"/>
                </a:solidFill>
                <a:latin typeface="微软雅黑" panose="020B0503020204020204" pitchFamily="34" charset="-122"/>
                <a:ea typeface="微软雅黑" panose="020B0503020204020204" pitchFamily="34" charset="-122"/>
              </a:rPr>
              <a:t>· </a:t>
            </a:r>
            <a:r>
              <a:rPr lang="zh-CN" altLang="en-US" sz="3200" b="1" dirty="0">
                <a:solidFill>
                  <a:srgbClr val="CC3300"/>
                </a:solidFill>
                <a:latin typeface="微软雅黑" panose="020B0503020204020204" pitchFamily="34" charset="-122"/>
                <a:ea typeface="微软雅黑" panose="020B0503020204020204" pitchFamily="34" charset="-122"/>
              </a:rPr>
              <a:t>朱陆之辩（</a:t>
            </a:r>
            <a:r>
              <a:rPr lang="en-US" altLang="zh-CN" sz="3200" b="1">
                <a:solidFill>
                  <a:srgbClr val="CC3300"/>
                </a:solidFill>
                <a:latin typeface="微软雅黑" panose="020B0503020204020204" pitchFamily="34" charset="-122"/>
                <a:ea typeface="微软雅黑" panose="020B0503020204020204" pitchFamily="34" charset="-122"/>
              </a:rPr>
              <a:t>1175</a:t>
            </a:r>
            <a:r>
              <a:rPr lang="zh-CN" altLang="en-US" sz="3200" b="1" dirty="0">
                <a:solidFill>
                  <a:srgbClr val="CC3300"/>
                </a:solidFill>
                <a:latin typeface="微软雅黑" panose="020B0503020204020204" pitchFamily="34" charset="-122"/>
                <a:ea typeface="微软雅黑" panose="020B0503020204020204" pitchFamily="34" charset="-122"/>
              </a:rPr>
              <a:t>年） </a:t>
            </a:r>
            <a:endParaRPr lang="zh-CN" altLang="en-US" sz="3200" b="1" dirty="0">
              <a:solidFill>
                <a:srgbClr val="CC3300"/>
              </a:solidFill>
              <a:latin typeface="微软雅黑" panose="020B0503020204020204" pitchFamily="34" charset="-122"/>
              <a:ea typeface="微软雅黑" panose="020B0503020204020204" pitchFamily="34" charset="-122"/>
            </a:endParaRPr>
          </a:p>
        </p:txBody>
      </p:sp>
      <p:grpSp>
        <p:nvGrpSpPr>
          <p:cNvPr id="73731" name="Group 6"/>
          <p:cNvGrpSpPr/>
          <p:nvPr/>
        </p:nvGrpSpPr>
        <p:grpSpPr>
          <a:xfrm>
            <a:off x="152400" y="1066800"/>
            <a:ext cx="2362200" cy="3581400"/>
            <a:chOff x="3360" y="240"/>
            <a:chExt cx="1776" cy="2784"/>
          </a:xfrm>
        </p:grpSpPr>
        <p:sp>
          <p:nvSpPr>
            <p:cNvPr id="73740" name="Rectangle 7"/>
            <p:cNvSpPr/>
            <p:nvPr/>
          </p:nvSpPr>
          <p:spPr>
            <a:xfrm>
              <a:off x="3360" y="2603"/>
              <a:ext cx="1776" cy="421"/>
            </a:xfrm>
            <a:prstGeom prst="rect">
              <a:avLst/>
            </a:prstGeom>
            <a:noFill/>
            <a:ln w="9525">
              <a:noFill/>
            </a:ln>
          </p:spPr>
          <p:txBody>
            <a:bodyPr anchor="ctr"/>
            <a:p>
              <a:pPr lvl="0" algn="ctr" eaLnBrk="1" hangingPunct="1"/>
              <a:r>
                <a:rPr lang="zh-TW" altLang="en-US" sz="2800" b="1" dirty="0">
                  <a:solidFill>
                    <a:srgbClr val="0000FF"/>
                  </a:solidFill>
                  <a:latin typeface="华文中宋" panose="02010600040101010101" pitchFamily="2" charset="-122"/>
                  <a:ea typeface="华文中宋" panose="02010600040101010101" pitchFamily="2" charset="-122"/>
                </a:rPr>
                <a:t>朱熹</a:t>
              </a:r>
              <a:endParaRPr lang="zh-TW" altLang="en-US" sz="2800" b="1" dirty="0">
                <a:solidFill>
                  <a:srgbClr val="0000FF"/>
                </a:solidFill>
                <a:latin typeface="华文中宋" panose="02010600040101010101" pitchFamily="2" charset="-122"/>
                <a:ea typeface="华文中宋" panose="02010600040101010101" pitchFamily="2" charset="-122"/>
              </a:endParaRPr>
            </a:p>
          </p:txBody>
        </p:sp>
        <p:pic>
          <p:nvPicPr>
            <p:cNvPr id="73741" name="Picture 8" descr="22-"/>
            <p:cNvPicPr>
              <a:picLocks noChangeAspect="1"/>
            </p:cNvPicPr>
            <p:nvPr/>
          </p:nvPicPr>
          <p:blipFill>
            <a:blip r:embed="rId1"/>
            <a:stretch>
              <a:fillRect/>
            </a:stretch>
          </p:blipFill>
          <p:spPr>
            <a:xfrm>
              <a:off x="3360" y="240"/>
              <a:ext cx="1771" cy="2352"/>
            </a:xfrm>
            <a:prstGeom prst="rect">
              <a:avLst/>
            </a:prstGeom>
            <a:noFill/>
            <a:ln w="9525">
              <a:noFill/>
            </a:ln>
          </p:spPr>
        </p:pic>
      </p:grpSp>
      <p:grpSp>
        <p:nvGrpSpPr>
          <p:cNvPr id="73732" name="Group 9"/>
          <p:cNvGrpSpPr/>
          <p:nvPr/>
        </p:nvGrpSpPr>
        <p:grpSpPr>
          <a:xfrm>
            <a:off x="6500813" y="3352800"/>
            <a:ext cx="2357437" cy="2790825"/>
            <a:chOff x="480" y="2256"/>
            <a:chExt cx="1513" cy="2005"/>
          </a:xfrm>
        </p:grpSpPr>
        <p:sp>
          <p:nvSpPr>
            <p:cNvPr id="73738" name="Rectangle 10"/>
            <p:cNvSpPr/>
            <p:nvPr/>
          </p:nvSpPr>
          <p:spPr>
            <a:xfrm>
              <a:off x="504" y="3936"/>
              <a:ext cx="1465" cy="325"/>
            </a:xfrm>
            <a:prstGeom prst="rect">
              <a:avLst/>
            </a:prstGeom>
            <a:noFill/>
            <a:ln w="9525">
              <a:noFill/>
            </a:ln>
          </p:spPr>
          <p:txBody>
            <a:bodyPr anchor="ctr"/>
            <a:p>
              <a:pPr lvl="0" algn="ctr" eaLnBrk="1" hangingPunct="1"/>
              <a:r>
                <a:rPr lang="zh-CN" altLang="en-US" sz="2800" b="1" dirty="0">
                  <a:solidFill>
                    <a:srgbClr val="0000FF"/>
                  </a:solidFill>
                  <a:latin typeface="Arial" panose="020B0604020202020204" pitchFamily="34" charset="0"/>
                  <a:ea typeface="楷体_GB2312" charset="-122"/>
                </a:rPr>
                <a:t>陆</a:t>
              </a:r>
              <a:r>
                <a:rPr lang="zh-TW" altLang="en-US" sz="2800" b="1" dirty="0">
                  <a:solidFill>
                    <a:srgbClr val="0000FF"/>
                  </a:solidFill>
                  <a:latin typeface="Arial" panose="020B0604020202020204" pitchFamily="34" charset="0"/>
                  <a:ea typeface="楷体_GB2312" charset="-122"/>
                </a:rPr>
                <a:t>九</a:t>
              </a:r>
              <a:r>
                <a:rPr lang="zh-CN" altLang="en-US" sz="2800" b="1" dirty="0">
                  <a:solidFill>
                    <a:srgbClr val="0000FF"/>
                  </a:solidFill>
                  <a:latin typeface="Arial" panose="020B0604020202020204" pitchFamily="34" charset="0"/>
                  <a:ea typeface="楷体_GB2312" charset="-122"/>
                </a:rPr>
                <a:t>渊</a:t>
              </a:r>
              <a:endParaRPr lang="zh-TW" altLang="en-US" sz="2800" b="1" dirty="0">
                <a:solidFill>
                  <a:srgbClr val="0000FF"/>
                </a:solidFill>
                <a:latin typeface="Arial" panose="020B0604020202020204" pitchFamily="34" charset="0"/>
                <a:ea typeface="楷体_GB2312" charset="-122"/>
              </a:endParaRPr>
            </a:p>
          </p:txBody>
        </p:sp>
        <p:pic>
          <p:nvPicPr>
            <p:cNvPr id="73739" name="Picture 11" descr="图片"/>
            <p:cNvPicPr>
              <a:picLocks noChangeAspect="1"/>
            </p:cNvPicPr>
            <p:nvPr/>
          </p:nvPicPr>
          <p:blipFill>
            <a:blip r:embed="rId2"/>
            <a:srcRect t="8252"/>
            <a:stretch>
              <a:fillRect/>
            </a:stretch>
          </p:blipFill>
          <p:spPr>
            <a:xfrm>
              <a:off x="480" y="2256"/>
              <a:ext cx="1513" cy="1697"/>
            </a:xfrm>
            <a:prstGeom prst="rect">
              <a:avLst/>
            </a:prstGeom>
            <a:noFill/>
            <a:ln w="9525">
              <a:noFill/>
            </a:ln>
          </p:spPr>
        </p:pic>
      </p:grpSp>
      <p:sp>
        <p:nvSpPr>
          <p:cNvPr id="77829" name="AutoShape 12"/>
          <p:cNvSpPr/>
          <p:nvPr/>
        </p:nvSpPr>
        <p:spPr>
          <a:xfrm>
            <a:off x="3886200" y="1266825"/>
            <a:ext cx="4800600" cy="1447800"/>
          </a:xfrm>
          <a:prstGeom prst="wedgeRectCallout">
            <a:avLst>
              <a:gd name="adj1" fmla="val 35412"/>
              <a:gd name="adj2" fmla="val 98157"/>
            </a:avLst>
          </a:prstGeom>
          <a:noFill/>
          <a:ln w="25400" cap="flat" cmpd="sng">
            <a:solidFill>
              <a:srgbClr val="FF0000"/>
            </a:solidFill>
            <a:prstDash val="solid"/>
            <a:miter/>
            <a:headEnd type="none" w="med" len="med"/>
            <a:tailEnd type="none" w="med" len="med"/>
          </a:ln>
        </p:spPr>
        <p:txBody>
          <a:bodyPr/>
          <a:p>
            <a:pPr lvl="0" eaLnBrk="1" hangingPunct="1"/>
            <a:r>
              <a:rPr lang="zh-CN" altLang="en-US" sz="2800" b="1" dirty="0">
                <a:solidFill>
                  <a:srgbClr val="0000FF"/>
                </a:solidFill>
                <a:latin typeface="楷体" panose="02010609060101010101" pitchFamily="49" charset="-122"/>
                <a:ea typeface="楷体" panose="02010609060101010101" pitchFamily="49" charset="-122"/>
              </a:rPr>
              <a:t>学问需求易简功夫，从</a:t>
            </a:r>
            <a:r>
              <a:rPr lang="zh-CN" altLang="en-US" sz="2800" b="1" dirty="0">
                <a:solidFill>
                  <a:srgbClr val="FF0000"/>
                </a:solidFill>
                <a:latin typeface="楷体" panose="02010609060101010101" pitchFamily="49" charset="-122"/>
                <a:ea typeface="楷体" panose="02010609060101010101" pitchFamily="49" charset="-122"/>
              </a:rPr>
              <a:t>本心上</a:t>
            </a:r>
            <a:r>
              <a:rPr lang="zh-CN" altLang="en-US" sz="2800" b="1" dirty="0">
                <a:solidFill>
                  <a:srgbClr val="0000FF"/>
                </a:solidFill>
                <a:latin typeface="楷体" panose="02010609060101010101" pitchFamily="49" charset="-122"/>
                <a:ea typeface="楷体" panose="02010609060101010101" pitchFamily="49" charset="-122"/>
              </a:rPr>
              <a:t>着力，不用耗费精力在前人的注疏里探求精微。</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77830" name="AutoShape 13"/>
          <p:cNvSpPr/>
          <p:nvPr/>
        </p:nvSpPr>
        <p:spPr>
          <a:xfrm>
            <a:off x="1214438" y="4714875"/>
            <a:ext cx="4267200" cy="1371600"/>
          </a:xfrm>
          <a:prstGeom prst="wedgeRectCallout">
            <a:avLst>
              <a:gd name="adj1" fmla="val -40704"/>
              <a:gd name="adj2" fmla="val -97366"/>
            </a:avLst>
          </a:prstGeom>
          <a:noFill/>
          <a:ln w="25400" cap="flat" cmpd="sng">
            <a:solidFill>
              <a:srgbClr val="FF0000"/>
            </a:solidFill>
            <a:prstDash val="solid"/>
            <a:miter/>
            <a:headEnd type="none" w="med" len="med"/>
            <a:tailEnd type="none" w="med" len="med"/>
          </a:ln>
        </p:spPr>
        <p:txBody>
          <a:bodyPr/>
          <a:p>
            <a:pPr lvl="0" eaLnBrk="1" hangingPunct="1"/>
            <a:r>
              <a:rPr lang="zh-CN" altLang="en-US" sz="2800" b="1" dirty="0">
                <a:solidFill>
                  <a:srgbClr val="0000FF"/>
                </a:solidFill>
                <a:latin typeface="楷体" panose="02010609060101010101" pitchFamily="49" charset="-122"/>
                <a:ea typeface="楷体" panose="02010609060101010101" pitchFamily="49" charset="-122"/>
              </a:rPr>
              <a:t>为学应</a:t>
            </a:r>
            <a:r>
              <a:rPr lang="zh-CN" altLang="en-US" sz="2800" b="1" dirty="0">
                <a:solidFill>
                  <a:srgbClr val="FF0000"/>
                </a:solidFill>
                <a:latin typeface="楷体" panose="02010609060101010101" pitchFamily="49" charset="-122"/>
                <a:ea typeface="楷体" panose="02010609060101010101" pitchFamily="49" charset="-122"/>
              </a:rPr>
              <a:t>格物致知</a:t>
            </a:r>
            <a:r>
              <a:rPr lang="zh-CN" altLang="en-US" sz="2800" b="1" dirty="0">
                <a:solidFill>
                  <a:srgbClr val="0000FF"/>
                </a:solidFill>
                <a:latin typeface="楷体" panose="02010609060101010101" pitchFamily="49" charset="-122"/>
                <a:ea typeface="楷体" panose="02010609060101010101" pitchFamily="49" charset="-122"/>
              </a:rPr>
              <a:t>，循序渐进，广泛阅读古圣先贤的经典。</a:t>
            </a:r>
            <a:endParaRPr lang="zh-CN" altLang="en-US" sz="2800" b="1" dirty="0">
              <a:solidFill>
                <a:srgbClr val="0000FF"/>
              </a:solidFill>
              <a:latin typeface="楷体" panose="02010609060101010101" pitchFamily="49" charset="-122"/>
              <a:ea typeface="楷体" panose="02010609060101010101" pitchFamily="49" charset="-122"/>
            </a:endParaRPr>
          </a:p>
        </p:txBody>
      </p:sp>
      <p:sp>
        <p:nvSpPr>
          <p:cNvPr id="75783" name="Rectangle 14"/>
          <p:cNvSpPr/>
          <p:nvPr/>
        </p:nvSpPr>
        <p:spPr>
          <a:xfrm>
            <a:off x="3124200" y="2743200"/>
            <a:ext cx="4038600" cy="1570038"/>
          </a:xfrm>
          <a:prstGeom prst="rect">
            <a:avLst/>
          </a:prstGeom>
          <a:noFill/>
          <a:ln w="9525">
            <a:noFill/>
          </a:ln>
        </p:spPr>
        <p:txBody>
          <a:bodyPr>
            <a:spAutoFit/>
          </a:bodyPr>
          <a:p>
            <a:pPr lvl="0" eaLnBrk="1" hangingPunct="1">
              <a:lnSpc>
                <a:spcPct val="150000"/>
              </a:lnSpc>
            </a:pPr>
            <a:r>
              <a:rPr lang="zh-CN" altLang="en-US" sz="3200" b="1" dirty="0">
                <a:solidFill>
                  <a:srgbClr val="000000"/>
                </a:solidFill>
                <a:latin typeface="华文中宋" panose="02010600040101010101" pitchFamily="2" charset="-122"/>
                <a:ea typeface="华文中宋" panose="02010600040101010101" pitchFamily="2" charset="-122"/>
              </a:rPr>
              <a:t>易简工夫终久大，</a:t>
            </a:r>
            <a:endParaRPr lang="zh-CN" altLang="en-US" sz="3200" b="1" dirty="0">
              <a:solidFill>
                <a:srgbClr val="000000"/>
              </a:solidFill>
              <a:latin typeface="华文中宋" panose="02010600040101010101" pitchFamily="2" charset="-122"/>
              <a:ea typeface="华文中宋" panose="02010600040101010101" pitchFamily="2" charset="-122"/>
            </a:endParaRPr>
          </a:p>
          <a:p>
            <a:pPr lvl="0" eaLnBrk="1" hangingPunct="1">
              <a:lnSpc>
                <a:spcPct val="150000"/>
              </a:lnSpc>
            </a:pPr>
            <a:r>
              <a:rPr lang="zh-CN" altLang="en-US" sz="3200" b="1" dirty="0">
                <a:solidFill>
                  <a:srgbClr val="000000"/>
                </a:solidFill>
                <a:latin typeface="华文中宋" panose="02010600040101010101" pitchFamily="2" charset="-122"/>
                <a:ea typeface="华文中宋" panose="02010600040101010101" pitchFamily="2" charset="-122"/>
              </a:rPr>
              <a:t>支离事业竟浮沉。</a:t>
            </a:r>
            <a:endParaRPr lang="zh-CN" altLang="en-US" sz="3200" b="1" dirty="0">
              <a:solidFill>
                <a:srgbClr val="000000"/>
              </a:solidFill>
              <a:latin typeface="华文中宋" panose="02010600040101010101" pitchFamily="2" charset="-122"/>
              <a:ea typeface="华文中宋" panose="02010600040101010101" pitchFamily="2" charset="-122"/>
            </a:endParaRPr>
          </a:p>
        </p:txBody>
      </p:sp>
      <p:sp>
        <p:nvSpPr>
          <p:cNvPr id="75784" name="Oval 15"/>
          <p:cNvSpPr/>
          <p:nvPr/>
        </p:nvSpPr>
        <p:spPr>
          <a:xfrm>
            <a:off x="3071813" y="2928938"/>
            <a:ext cx="1143000" cy="609600"/>
          </a:xfrm>
          <a:prstGeom prst="ellipse">
            <a:avLst/>
          </a:prstGeom>
          <a:noFill/>
          <a:ln w="63500" cap="flat" cmpd="sng">
            <a:solidFill>
              <a:srgbClr val="0000FF"/>
            </a:solidFill>
            <a:prstDash val="solid"/>
            <a:headEnd type="none" w="med" len="med"/>
            <a:tailEnd type="none" w="med" len="med"/>
          </a:ln>
        </p:spPr>
        <p:txBody>
          <a:bodyPr wrap="none" anchor="ctr"/>
          <a:p>
            <a:pPr lvl="0" eaLnBrk="1" hangingPunct="1"/>
            <a:endParaRPr lang="zh-CN" altLang="en-US" dirty="0">
              <a:latin typeface="华文中宋" panose="02010600040101010101" pitchFamily="2" charset="-122"/>
              <a:ea typeface="华文中宋" panose="02010600040101010101" pitchFamily="2" charset="-122"/>
            </a:endParaRPr>
          </a:p>
        </p:txBody>
      </p:sp>
      <p:sp>
        <p:nvSpPr>
          <p:cNvPr id="75785" name="Oval 16"/>
          <p:cNvSpPr/>
          <p:nvPr/>
        </p:nvSpPr>
        <p:spPr>
          <a:xfrm>
            <a:off x="3048000" y="3643313"/>
            <a:ext cx="1166813" cy="609600"/>
          </a:xfrm>
          <a:prstGeom prst="ellipse">
            <a:avLst/>
          </a:prstGeom>
          <a:noFill/>
          <a:ln w="63500" cap="flat" cmpd="sng">
            <a:solidFill>
              <a:srgbClr val="0000FF"/>
            </a:solidFill>
            <a:prstDash val="solid"/>
            <a:headEnd type="none" w="med" len="med"/>
            <a:tailEnd type="none" w="med" len="med"/>
          </a:ln>
        </p:spPr>
        <p:txBody>
          <a:bodyPr wrap="none" anchor="ctr"/>
          <a:p>
            <a:pPr lvl="0" eaLnBrk="1" hangingPunct="1"/>
            <a:endParaRPr lang="zh-CN" altLang="en-US" dirty="0">
              <a:latin typeface="华文中宋" panose="02010600040101010101" pitchFamily="2" charset="-122"/>
              <a:ea typeface="华文中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7830"/>
                                        </p:tgtEl>
                                        <p:attrNameLst>
                                          <p:attrName>style.visibility</p:attrName>
                                        </p:attrNameLst>
                                      </p:cBhvr>
                                      <p:to>
                                        <p:strVal val="visible"/>
                                      </p:to>
                                    </p:set>
                                    <p:anim calcmode="lin" valueType="num">
                                      <p:cBhvr additive="base">
                                        <p:cTn id="7" dur="500" fill="hold"/>
                                        <p:tgtEl>
                                          <p:spTgt spid="77830"/>
                                        </p:tgtEl>
                                        <p:attrNameLst>
                                          <p:attrName>ppt_x</p:attrName>
                                        </p:attrNameLst>
                                      </p:cBhvr>
                                      <p:tavLst>
                                        <p:tav tm="0">
                                          <p:val>
                                            <p:strVal val="#ppt_x"/>
                                          </p:val>
                                        </p:tav>
                                        <p:tav tm="100000">
                                          <p:val>
                                            <p:strVal val="#ppt_x"/>
                                          </p:val>
                                        </p:tav>
                                      </p:tavLst>
                                    </p:anim>
                                    <p:anim calcmode="lin" valueType="num">
                                      <p:cBhvr additive="base">
                                        <p:cTn id="8" dur="500" fill="hold"/>
                                        <p:tgtEl>
                                          <p:spTgt spid="7783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75783"/>
                                        </p:tgtEl>
                                        <p:attrNameLst>
                                          <p:attrName>style.visibility</p:attrName>
                                        </p:attrNameLst>
                                      </p:cBhvr>
                                      <p:to>
                                        <p:strVal val="visible"/>
                                      </p:to>
                                    </p:set>
                                    <p:animEffect transition="in" filter="blinds(horizontal)">
                                      <p:cBhvr>
                                        <p:cTn id="13" dur="500"/>
                                        <p:tgtEl>
                                          <p:spTgt spid="75783"/>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75784"/>
                                        </p:tgtEl>
                                        <p:attrNameLst>
                                          <p:attrName>style.visibility</p:attrName>
                                        </p:attrNameLst>
                                      </p:cBhvr>
                                      <p:to>
                                        <p:strVal val="visible"/>
                                      </p:to>
                                    </p:set>
                                    <p:animEffect transition="in" filter="blinds(horizontal)">
                                      <p:cBhvr>
                                        <p:cTn id="18" dur="500"/>
                                        <p:tgtEl>
                                          <p:spTgt spid="75784"/>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75785"/>
                                        </p:tgtEl>
                                        <p:attrNameLst>
                                          <p:attrName>style.visibility</p:attrName>
                                        </p:attrNameLst>
                                      </p:cBhvr>
                                      <p:to>
                                        <p:strVal val="visible"/>
                                      </p:to>
                                    </p:set>
                                    <p:animEffect transition="in" filter="blinds(horizontal)">
                                      <p:cBhvr>
                                        <p:cTn id="21" dur="500"/>
                                        <p:tgtEl>
                                          <p:spTgt spid="75785"/>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77829"/>
                                        </p:tgtEl>
                                        <p:attrNameLst>
                                          <p:attrName>style.visibility</p:attrName>
                                        </p:attrNameLst>
                                      </p:cBhvr>
                                      <p:to>
                                        <p:strVal val="visible"/>
                                      </p:to>
                                    </p:set>
                                    <p:animEffect transition="in" filter="blinds(horizontal)">
                                      <p:cBhvr>
                                        <p:cTn id="26" dur="500"/>
                                        <p:tgtEl>
                                          <p:spTgt spid="778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9" grpId="0" animBg="1"/>
      <p:bldP spid="77830" grpId="0" animBg="1"/>
      <p:bldP spid="75783" grpId="0"/>
      <p:bldP spid="75784" grpId="0" animBg="1"/>
      <p:bldP spid="75785"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74792" name="表格 74791"/>
          <p:cNvGraphicFramePr/>
          <p:nvPr/>
        </p:nvGraphicFramePr>
        <p:xfrm>
          <a:off x="285750" y="1468438"/>
          <a:ext cx="8678863" cy="5032375"/>
        </p:xfrm>
        <a:graphic>
          <a:graphicData uri="http://schemas.openxmlformats.org/drawingml/2006/table">
            <a:tbl>
              <a:tblPr/>
              <a:tblGrid>
                <a:gridCol w="1571625"/>
                <a:gridCol w="3286125"/>
                <a:gridCol w="3821113"/>
              </a:tblGrid>
              <a:tr h="460375">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spcBef>
                          <a:spcPct val="0"/>
                        </a:spcBef>
                        <a:buClr>
                          <a:srgbClr val="000000"/>
                        </a:buClr>
                        <a:buNone/>
                      </a:pPr>
                      <a:endParaRPr lang="zh-CN" altLang="en-US" sz="2400" b="1" dirty="0">
                        <a:solidFill>
                          <a:srgbClr val="FFFFFF"/>
                        </a:solidFill>
                        <a:latin typeface="华文中宋" panose="02010600040101010101" pitchFamily="2" charset="-122"/>
                        <a:ea typeface="华文中宋" panose="0201060004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rgbClr val="000000"/>
                    </a:solid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spcBef>
                          <a:spcPct val="0"/>
                        </a:spcBef>
                        <a:buClr>
                          <a:srgbClr val="000000"/>
                        </a:buClr>
                        <a:buNone/>
                      </a:pPr>
                      <a:r>
                        <a:rPr lang="zh-CN" altLang="en-US" sz="2400" b="1" dirty="0">
                          <a:solidFill>
                            <a:schemeClr val="bg1"/>
                          </a:solidFill>
                          <a:latin typeface="华文中宋" panose="02010600040101010101" pitchFamily="2" charset="-122"/>
                          <a:ea typeface="华文中宋" panose="02010600040101010101" pitchFamily="2" charset="-122"/>
                        </a:rPr>
                        <a:t>陆九渊</a:t>
                      </a:r>
                      <a:r>
                        <a:rPr lang="en-US" altLang="zh-CN" sz="2400" b="1">
                          <a:solidFill>
                            <a:schemeClr val="bg1"/>
                          </a:solidFill>
                          <a:latin typeface="华文中宋" panose="02010600040101010101" pitchFamily="2" charset="-122"/>
                          <a:ea typeface="华文中宋" panose="02010600040101010101" pitchFamily="2" charset="-122"/>
                        </a:rPr>
                        <a:t>(</a:t>
                      </a:r>
                      <a:r>
                        <a:rPr lang="zh-CN" altLang="en-US" sz="2400" b="1" dirty="0">
                          <a:solidFill>
                            <a:schemeClr val="bg1"/>
                          </a:solidFill>
                          <a:latin typeface="华文中宋" panose="02010600040101010101" pitchFamily="2" charset="-122"/>
                          <a:ea typeface="华文中宋" panose="02010600040101010101" pitchFamily="2" charset="-122"/>
                        </a:rPr>
                        <a:t>开创者</a:t>
                      </a:r>
                      <a:r>
                        <a:rPr lang="en-US" altLang="zh-CN" sz="2400" b="1">
                          <a:solidFill>
                            <a:schemeClr val="bg1"/>
                          </a:solidFill>
                          <a:latin typeface="华文中宋" panose="02010600040101010101" pitchFamily="2" charset="-122"/>
                          <a:ea typeface="华文中宋" panose="02010600040101010101" pitchFamily="2" charset="-122"/>
                        </a:rPr>
                        <a:t>)</a:t>
                      </a:r>
                      <a:endParaRPr lang="en-US" altLang="zh-CN" sz="2400" b="1">
                        <a:solidFill>
                          <a:schemeClr val="bg1"/>
                        </a:solidFill>
                        <a:latin typeface="华文中宋" panose="02010600040101010101" pitchFamily="2" charset="-122"/>
                        <a:ea typeface="华文中宋" panose="0201060004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rgbClr val="000000"/>
                    </a:solid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spcBef>
                          <a:spcPct val="0"/>
                        </a:spcBef>
                        <a:buClr>
                          <a:srgbClr val="000000"/>
                        </a:buClr>
                        <a:buNone/>
                      </a:pPr>
                      <a:r>
                        <a:rPr lang="zh-CN" altLang="en-US" sz="2400" b="1" dirty="0">
                          <a:solidFill>
                            <a:schemeClr val="bg1"/>
                          </a:solidFill>
                          <a:latin typeface="华文中宋" panose="02010600040101010101" pitchFamily="2" charset="-122"/>
                          <a:ea typeface="华文中宋" panose="02010600040101010101" pitchFamily="2" charset="-122"/>
                        </a:rPr>
                        <a:t>王阳明</a:t>
                      </a:r>
                      <a:r>
                        <a:rPr lang="en-US" altLang="zh-CN" sz="2400" b="1">
                          <a:solidFill>
                            <a:schemeClr val="bg1"/>
                          </a:solidFill>
                          <a:latin typeface="华文中宋" panose="02010600040101010101" pitchFamily="2" charset="-122"/>
                          <a:ea typeface="华文中宋" panose="02010600040101010101" pitchFamily="2" charset="-122"/>
                        </a:rPr>
                        <a:t>(</a:t>
                      </a:r>
                      <a:r>
                        <a:rPr lang="zh-CN" altLang="en-US" sz="2400" b="1" dirty="0">
                          <a:solidFill>
                            <a:schemeClr val="bg1"/>
                          </a:solidFill>
                          <a:latin typeface="华文中宋" panose="02010600040101010101" pitchFamily="2" charset="-122"/>
                          <a:ea typeface="华文中宋" panose="02010600040101010101" pitchFamily="2" charset="-122"/>
                        </a:rPr>
                        <a:t>集大成者</a:t>
                      </a:r>
                      <a:r>
                        <a:rPr lang="en-US" altLang="zh-CN" sz="2400" b="1">
                          <a:solidFill>
                            <a:schemeClr val="bg1"/>
                          </a:solidFill>
                          <a:latin typeface="华文中宋" panose="02010600040101010101" pitchFamily="2" charset="-122"/>
                          <a:ea typeface="华文中宋" panose="02010600040101010101" pitchFamily="2" charset="-122"/>
                        </a:rPr>
                        <a:t>)</a:t>
                      </a:r>
                      <a:endParaRPr lang="en-US" altLang="zh-CN" sz="2400" b="1">
                        <a:solidFill>
                          <a:schemeClr val="bg1"/>
                        </a:solidFill>
                        <a:latin typeface="华文中宋" panose="02010600040101010101" pitchFamily="2" charset="-122"/>
                        <a:ea typeface="华文中宋" panose="0201060004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38100" cap="flat" cmpd="sng">
                      <a:solidFill>
                        <a:schemeClr val="bg1"/>
                      </a:solidFill>
                      <a:prstDash val="solid"/>
                      <a:headEnd type="none" w="med" len="med"/>
                      <a:tailEnd type="none" w="med" len="med"/>
                    </a:lnB>
                    <a:lnTlToBr>
                      <a:noFill/>
                    </a:lnTlToBr>
                    <a:lnBlToTr>
                      <a:noFill/>
                    </a:lnBlToTr>
                    <a:solidFill>
                      <a:srgbClr val="000000"/>
                    </a:solidFill>
                  </a:tcPr>
                </a:tc>
              </a:tr>
              <a:tr h="857250">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spcBef>
                          <a:spcPct val="0"/>
                        </a:spcBef>
                        <a:buClr>
                          <a:srgbClr val="000000"/>
                        </a:buClr>
                        <a:buNone/>
                      </a:pPr>
                      <a:r>
                        <a:rPr lang="zh-CN" altLang="en-US" sz="2400" b="1" dirty="0">
                          <a:solidFill>
                            <a:srgbClr val="000000"/>
                          </a:solidFill>
                          <a:latin typeface="华文中宋" panose="02010600040101010101" pitchFamily="2" charset="-122"/>
                          <a:ea typeface="华文中宋" panose="02010600040101010101" pitchFamily="2" charset="-122"/>
                        </a:rPr>
                        <a:t>背景</a:t>
                      </a:r>
                      <a:endParaRPr lang="zh-CN" altLang="en-US" sz="2400" b="1" dirty="0">
                        <a:solidFill>
                          <a:srgbClr val="000000"/>
                        </a:solidFill>
                        <a:latin typeface="华文中宋" panose="02010600040101010101" pitchFamily="2" charset="-122"/>
                        <a:ea typeface="华文中宋" panose="0201060004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CBCBCB"/>
                    </a:solid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spcBef>
                          <a:spcPct val="0"/>
                        </a:spcBef>
                        <a:buClr>
                          <a:srgbClr val="000000"/>
                        </a:buClr>
                        <a:buNone/>
                      </a:pPr>
                      <a:endParaRPr lang="zh-CN" altLang="en-US" sz="2400" dirty="0">
                        <a:solidFill>
                          <a:srgbClr val="000000"/>
                        </a:solidFill>
                        <a:latin typeface="华文中宋" panose="02010600040101010101" pitchFamily="2" charset="-122"/>
                        <a:ea typeface="华文中宋" panose="0201060004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CBCBCB"/>
                    </a:solid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spcBef>
                          <a:spcPct val="0"/>
                        </a:spcBef>
                        <a:buClr>
                          <a:srgbClr val="000000"/>
                        </a:buClr>
                        <a:buNone/>
                      </a:pPr>
                      <a:endParaRPr lang="zh-CN" altLang="en-US" sz="2400" dirty="0">
                        <a:solidFill>
                          <a:srgbClr val="000000"/>
                        </a:solidFill>
                        <a:latin typeface="华文中宋" panose="02010600040101010101" pitchFamily="2" charset="-122"/>
                        <a:ea typeface="华文中宋" panose="0201060004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381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CBCBCB"/>
                    </a:solidFill>
                  </a:tcPr>
                </a:tc>
              </a:tr>
              <a:tr h="1428750">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spcBef>
                          <a:spcPct val="0"/>
                        </a:spcBef>
                        <a:buClr>
                          <a:srgbClr val="000000"/>
                        </a:buClr>
                        <a:buNone/>
                      </a:pPr>
                      <a:r>
                        <a:rPr lang="zh-CN" altLang="en-US" sz="2400" b="1" dirty="0">
                          <a:latin typeface="华文中宋" panose="02010600040101010101" pitchFamily="2" charset="-122"/>
                          <a:ea typeface="华文中宋" panose="02010600040101010101" pitchFamily="2" charset="-122"/>
                        </a:rPr>
                        <a:t>唯心论</a:t>
                      </a:r>
                      <a:endParaRPr lang="zh-CN" altLang="en-US" sz="2400" b="1" dirty="0">
                        <a:latin typeface="华文中宋" panose="02010600040101010101" pitchFamily="2" charset="-122"/>
                        <a:ea typeface="华文中宋" panose="0201060004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7E7E7"/>
                    </a:solid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spcBef>
                          <a:spcPct val="0"/>
                        </a:spcBef>
                        <a:buClr>
                          <a:srgbClr val="000000"/>
                        </a:buClr>
                        <a:buNone/>
                      </a:pPr>
                      <a:endParaRPr lang="zh-CN" altLang="en-US" sz="2400" dirty="0">
                        <a:solidFill>
                          <a:srgbClr val="000000"/>
                        </a:solidFill>
                        <a:latin typeface="华文中宋" panose="02010600040101010101" pitchFamily="2" charset="-122"/>
                        <a:ea typeface="华文中宋" panose="0201060004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7E7E7"/>
                    </a:solid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spcBef>
                          <a:spcPct val="0"/>
                        </a:spcBef>
                        <a:buClr>
                          <a:srgbClr val="000000"/>
                        </a:buClr>
                        <a:buNone/>
                      </a:pPr>
                      <a:endParaRPr lang="zh-CN" altLang="en-US" sz="2400" dirty="0">
                        <a:solidFill>
                          <a:srgbClr val="000000"/>
                        </a:solidFill>
                        <a:latin typeface="华文中宋" panose="02010600040101010101" pitchFamily="2" charset="-122"/>
                        <a:ea typeface="华文中宋" panose="0201060004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7E7E7"/>
                    </a:solidFill>
                  </a:tcPr>
                </a:tc>
              </a:tr>
              <a:tr h="1785938">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spcBef>
                          <a:spcPct val="0"/>
                        </a:spcBef>
                        <a:buClr>
                          <a:srgbClr val="000000"/>
                        </a:buClr>
                        <a:buNone/>
                      </a:pPr>
                      <a:r>
                        <a:rPr lang="zh-CN" altLang="en-US" sz="2400" b="1" dirty="0">
                          <a:latin typeface="华文中宋" panose="02010600040101010101" pitchFamily="2" charset="-122"/>
                          <a:ea typeface="华文中宋" panose="02010600040101010101" pitchFamily="2" charset="-122"/>
                        </a:rPr>
                        <a:t>认识论</a:t>
                      </a:r>
                      <a:endParaRPr lang="zh-CN" altLang="en-US" sz="2400" b="1" dirty="0">
                        <a:latin typeface="华文中宋" panose="02010600040101010101" pitchFamily="2" charset="-122"/>
                        <a:ea typeface="华文中宋" panose="0201060004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CBCBCB"/>
                    </a:solid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spcBef>
                          <a:spcPct val="0"/>
                        </a:spcBef>
                        <a:buClr>
                          <a:srgbClr val="000000"/>
                        </a:buClr>
                        <a:buNone/>
                      </a:pPr>
                      <a:endParaRPr lang="zh-CN" altLang="en-US" sz="2400" dirty="0">
                        <a:solidFill>
                          <a:srgbClr val="000000"/>
                        </a:solidFill>
                        <a:latin typeface="华文中宋" panose="02010600040101010101" pitchFamily="2" charset="-122"/>
                        <a:ea typeface="华文中宋" panose="0201060004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CBCBCB"/>
                    </a:solid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spcBef>
                          <a:spcPct val="0"/>
                        </a:spcBef>
                        <a:buClr>
                          <a:srgbClr val="000000"/>
                        </a:buClr>
                        <a:buNone/>
                      </a:pPr>
                      <a:endParaRPr lang="zh-CN" altLang="en-US" sz="2400" dirty="0">
                        <a:solidFill>
                          <a:srgbClr val="000000"/>
                        </a:solidFill>
                        <a:latin typeface="华文中宋" panose="02010600040101010101" pitchFamily="2" charset="-122"/>
                        <a:ea typeface="华文中宋" panose="0201060004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CBCBCB"/>
                    </a:solidFill>
                  </a:tcPr>
                </a:tc>
              </a:tr>
              <a:tr h="500062">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spcBef>
                          <a:spcPct val="0"/>
                        </a:spcBef>
                        <a:buClr>
                          <a:srgbClr val="000000"/>
                        </a:buClr>
                        <a:buNone/>
                      </a:pPr>
                      <a:r>
                        <a:rPr lang="zh-CN" altLang="en-US" sz="2400" b="1" dirty="0">
                          <a:latin typeface="华文中宋" panose="02010600040101010101" pitchFamily="2" charset="-122"/>
                          <a:ea typeface="华文中宋" panose="02010600040101010101" pitchFamily="2" charset="-122"/>
                        </a:rPr>
                        <a:t>哲学流派</a:t>
                      </a:r>
                      <a:endParaRPr lang="zh-CN" altLang="en-US" sz="2400" b="1" dirty="0">
                        <a:latin typeface="华文中宋" panose="02010600040101010101" pitchFamily="2" charset="-122"/>
                        <a:ea typeface="华文中宋" panose="0201060004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7E7E7"/>
                    </a:solid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spcBef>
                          <a:spcPct val="0"/>
                        </a:spcBef>
                        <a:buClr>
                          <a:srgbClr val="000000"/>
                        </a:buClr>
                        <a:buNone/>
                      </a:pPr>
                      <a:endParaRPr lang="zh-CN" altLang="en-US" sz="2400" dirty="0">
                        <a:solidFill>
                          <a:srgbClr val="000000"/>
                        </a:solidFill>
                        <a:latin typeface="华文中宋" panose="02010600040101010101" pitchFamily="2" charset="-122"/>
                        <a:ea typeface="华文中宋" panose="0201060004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7E7E7"/>
                    </a:solid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spcBef>
                          <a:spcPct val="0"/>
                        </a:spcBef>
                        <a:buClr>
                          <a:srgbClr val="000000"/>
                        </a:buClr>
                        <a:buNone/>
                      </a:pPr>
                      <a:endParaRPr lang="zh-CN" altLang="en-US" sz="2400" dirty="0">
                        <a:solidFill>
                          <a:srgbClr val="000000"/>
                        </a:solidFill>
                        <a:latin typeface="华文中宋" panose="02010600040101010101" pitchFamily="2" charset="-122"/>
                        <a:ea typeface="华文中宋" panose="02010600040101010101" pitchFamily="2" charset="-122"/>
                      </a:endParaRPr>
                    </a:p>
                  </a:txBody>
                  <a:tcPr>
                    <a:lnL w="12700" cap="flat" cmpd="sng">
                      <a:solidFill>
                        <a:schemeClr val="bg1"/>
                      </a:solidFill>
                      <a:prstDash val="solid"/>
                      <a:headEnd type="none" w="med" len="med"/>
                      <a:tailEnd type="none" w="med" len="med"/>
                    </a:lnL>
                    <a:lnR w="12700" cap="flat" cmpd="sng">
                      <a:solidFill>
                        <a:schemeClr val="bg1"/>
                      </a:solidFill>
                      <a:prstDash val="solid"/>
                      <a:headEnd type="none" w="med" len="med"/>
                      <a:tailEnd type="none" w="med" len="med"/>
                    </a:lnR>
                    <a:lnT w="12700" cap="flat" cmpd="sng">
                      <a:solidFill>
                        <a:schemeClr val="bg1"/>
                      </a:solidFill>
                      <a:prstDash val="solid"/>
                      <a:headEnd type="none" w="med" len="med"/>
                      <a:tailEnd type="none" w="med" len="med"/>
                    </a:lnT>
                    <a:lnB w="12700" cap="flat" cmpd="sng">
                      <a:solidFill>
                        <a:schemeClr val="bg1"/>
                      </a:solidFill>
                      <a:prstDash val="solid"/>
                      <a:headEnd type="none" w="med" len="med"/>
                      <a:tailEnd type="none" w="med" len="med"/>
                    </a:lnB>
                    <a:lnTlToBr>
                      <a:noFill/>
                    </a:lnTlToBr>
                    <a:lnBlToTr>
                      <a:noFill/>
                    </a:lnBlToTr>
                    <a:solidFill>
                      <a:srgbClr val="E7E7E7"/>
                    </a:solidFill>
                  </a:tcPr>
                </a:tc>
              </a:tr>
            </a:tbl>
          </a:graphicData>
        </a:graphic>
      </p:graphicFrame>
      <p:sp>
        <p:nvSpPr>
          <p:cNvPr id="74780" name="Rectangle 4"/>
          <p:cNvSpPr/>
          <p:nvPr/>
        </p:nvSpPr>
        <p:spPr>
          <a:xfrm>
            <a:off x="214313" y="285750"/>
            <a:ext cx="9144000" cy="579438"/>
          </a:xfrm>
          <a:prstGeom prst="rect">
            <a:avLst/>
          </a:prstGeom>
          <a:noFill/>
          <a:ln w="9525">
            <a:noFill/>
          </a:ln>
        </p:spPr>
        <p:txBody>
          <a:bodyPr>
            <a:spAutoFit/>
          </a:bodyPr>
          <a:p>
            <a:pPr lvl="0" eaLnBrk="1" hangingPunct="1"/>
            <a:r>
              <a:rPr lang="en-US" altLang="zh-CN" sz="3200" b="1">
                <a:solidFill>
                  <a:srgbClr val="FF0000"/>
                </a:solidFill>
                <a:latin typeface="微软雅黑" panose="020B0503020204020204" pitchFamily="34" charset="-122"/>
                <a:ea typeface="微软雅黑" panose="020B0503020204020204" pitchFamily="34" charset="-122"/>
              </a:rPr>
              <a:t>2.</a:t>
            </a:r>
            <a:r>
              <a:rPr lang="zh-CN" altLang="en-US" sz="3200" b="1" dirty="0">
                <a:solidFill>
                  <a:srgbClr val="FF0000"/>
                </a:solidFill>
                <a:latin typeface="微软雅黑" panose="020B0503020204020204" pitchFamily="34" charset="-122"/>
                <a:ea typeface="微软雅黑" panose="020B0503020204020204" pitchFamily="34" charset="-122"/>
              </a:rPr>
              <a:t>宋明理学的两大流派</a:t>
            </a:r>
            <a:r>
              <a:rPr lang="zh-CN" altLang="en-US" sz="3200" dirty="0">
                <a:solidFill>
                  <a:srgbClr val="FF0000"/>
                </a:solidFill>
                <a:latin typeface="微软雅黑" panose="020B0503020204020204" pitchFamily="34" charset="-122"/>
                <a:ea typeface="微软雅黑" panose="020B0503020204020204" pitchFamily="34" charset="-122"/>
              </a:rPr>
              <a:t> </a:t>
            </a:r>
            <a:endParaRPr lang="zh-CN" altLang="en-US" sz="3200" dirty="0">
              <a:solidFill>
                <a:srgbClr val="FF0000"/>
              </a:solidFill>
              <a:latin typeface="微软雅黑" panose="020B0503020204020204" pitchFamily="34" charset="-122"/>
              <a:ea typeface="微软雅黑" panose="020B0503020204020204" pitchFamily="34" charset="-122"/>
            </a:endParaRPr>
          </a:p>
        </p:txBody>
      </p:sp>
      <p:sp>
        <p:nvSpPr>
          <p:cNvPr id="74781" name="Rectangle 4"/>
          <p:cNvSpPr/>
          <p:nvPr/>
        </p:nvSpPr>
        <p:spPr>
          <a:xfrm>
            <a:off x="250825" y="838200"/>
            <a:ext cx="8713788" cy="519113"/>
          </a:xfrm>
          <a:prstGeom prst="rect">
            <a:avLst/>
          </a:prstGeom>
          <a:noFill/>
          <a:ln w="9525">
            <a:noFill/>
          </a:ln>
        </p:spPr>
        <p:txBody>
          <a:bodyPr>
            <a:spAutoFit/>
          </a:bodyPr>
          <a:p>
            <a:pPr lvl="0" eaLnBrk="1" hangingPunct="1"/>
            <a:r>
              <a:rPr lang="en-US" altLang="zh-CN" sz="2800" b="1">
                <a:solidFill>
                  <a:srgbClr val="000099"/>
                </a:solidFill>
                <a:latin typeface="黑体" panose="02010609060101010101" pitchFamily="49" charset="-122"/>
                <a:ea typeface="黑体" panose="02010609060101010101" pitchFamily="49" charset="-122"/>
              </a:rPr>
              <a:t>2)</a:t>
            </a:r>
            <a:r>
              <a:rPr lang="zh-CN" altLang="en-US" sz="2800" b="1" dirty="0">
                <a:solidFill>
                  <a:srgbClr val="000099"/>
                </a:solidFill>
                <a:latin typeface="黑体" panose="02010609060101010101" pitchFamily="49" charset="-122"/>
                <a:ea typeface="黑体" panose="02010609060101010101" pitchFamily="49" charset="-122"/>
              </a:rPr>
              <a:t>陆王心学</a:t>
            </a:r>
            <a:r>
              <a:rPr lang="en-US" altLang="zh-CN" sz="2800" b="1">
                <a:solidFill>
                  <a:srgbClr val="000099"/>
                </a:solidFill>
                <a:latin typeface="Arial" panose="020B0604020202020204" pitchFamily="34" charset="0"/>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吸取佛教禅宗思想，把理学发展到新阶段</a:t>
            </a:r>
            <a:endParaRPr lang="zh-CN" altLang="en-US" sz="2400" b="1" dirty="0">
              <a:latin typeface="黑体" panose="02010609060101010101" pitchFamily="49" charset="-122"/>
              <a:ea typeface="黑体" panose="02010609060101010101" pitchFamily="49" charset="-122"/>
            </a:endParaRPr>
          </a:p>
        </p:txBody>
      </p:sp>
      <p:sp>
        <p:nvSpPr>
          <p:cNvPr id="74782" name="Rectangle 118"/>
          <p:cNvSpPr/>
          <p:nvPr/>
        </p:nvSpPr>
        <p:spPr>
          <a:xfrm>
            <a:off x="5214938" y="2714625"/>
            <a:ext cx="3749675" cy="1552575"/>
          </a:xfrm>
          <a:prstGeom prst="rect">
            <a:avLst/>
          </a:prstGeom>
          <a:noFill/>
          <a:ln w="9525">
            <a:noFill/>
          </a:ln>
        </p:spPr>
        <p:txBody>
          <a:bodyPr>
            <a:spAutoFit/>
          </a:bodyPr>
          <a:p>
            <a:pPr lvl="0" eaLnBrk="1" hangingPunct="1"/>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心外无物””</a:t>
            </a:r>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心外无理”；社会动乱的原因是人心破坏所致，只有通过</a:t>
            </a:r>
            <a:r>
              <a:rPr lang="zh-CN" altLang="en-US" sz="2400" b="1" dirty="0">
                <a:solidFill>
                  <a:srgbClr val="FF0000"/>
                </a:solidFill>
                <a:latin typeface="华文中宋" panose="02010600040101010101" pitchFamily="2" charset="-122"/>
                <a:ea typeface="华文中宋" panose="02010600040101010101" pitchFamily="2" charset="-122"/>
              </a:rPr>
              <a:t>整治人心，才能挽救统治</a:t>
            </a:r>
            <a:endParaRPr lang="zh-CN" altLang="en-US" sz="2400" b="1" dirty="0">
              <a:solidFill>
                <a:srgbClr val="FF0000"/>
              </a:solidFill>
              <a:latin typeface="华文中宋" panose="02010600040101010101" pitchFamily="2" charset="-122"/>
              <a:ea typeface="华文中宋" panose="02010600040101010101" pitchFamily="2" charset="-122"/>
            </a:endParaRPr>
          </a:p>
        </p:txBody>
      </p:sp>
      <p:sp>
        <p:nvSpPr>
          <p:cNvPr id="10" name="Rectangle 120"/>
          <p:cNvSpPr/>
          <p:nvPr/>
        </p:nvSpPr>
        <p:spPr>
          <a:xfrm>
            <a:off x="5257800" y="1857375"/>
            <a:ext cx="3529013" cy="830263"/>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明朝阶级矛盾尖锐</a:t>
            </a:r>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社会动荡不安</a:t>
            </a:r>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封建统治危机</a:t>
            </a:r>
            <a:endParaRPr lang="zh-CN" altLang="en-US" sz="2400" b="1" dirty="0">
              <a:latin typeface="华文中宋" panose="02010600040101010101" pitchFamily="2" charset="-122"/>
              <a:ea typeface="华文中宋" panose="02010600040101010101" pitchFamily="2" charset="-122"/>
            </a:endParaRPr>
          </a:p>
        </p:txBody>
      </p:sp>
      <p:sp>
        <p:nvSpPr>
          <p:cNvPr id="11" name="Rectangle 123"/>
          <p:cNvSpPr/>
          <p:nvPr/>
        </p:nvSpPr>
        <p:spPr>
          <a:xfrm>
            <a:off x="1785938" y="2786063"/>
            <a:ext cx="3429000" cy="1200150"/>
          </a:xfrm>
          <a:prstGeom prst="rect">
            <a:avLst/>
          </a:prstGeom>
          <a:noFill/>
          <a:ln w="9525">
            <a:noFill/>
          </a:ln>
        </p:spPr>
        <p:txBody>
          <a:bodyPr>
            <a:spAutoFit/>
          </a:bodyPr>
          <a:p>
            <a:pPr lvl="0" eaLnBrk="1" hangingPunct="1"/>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心”是万物本原</a:t>
            </a:r>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心”即“理”</a:t>
            </a:r>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“宇宙便是吾心</a:t>
            </a:r>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吾心即是真理”</a:t>
            </a:r>
            <a:endParaRPr lang="zh-CN" altLang="en-US" sz="2400" b="1" dirty="0">
              <a:latin typeface="华文中宋" panose="02010600040101010101" pitchFamily="2" charset="-122"/>
              <a:ea typeface="华文中宋" panose="02010600040101010101" pitchFamily="2" charset="-122"/>
            </a:endParaRPr>
          </a:p>
        </p:txBody>
      </p:sp>
      <p:sp>
        <p:nvSpPr>
          <p:cNvPr id="12" name="Rectangle 122"/>
          <p:cNvSpPr/>
          <p:nvPr/>
        </p:nvSpPr>
        <p:spPr>
          <a:xfrm>
            <a:off x="3071813" y="1928813"/>
            <a:ext cx="796925" cy="457200"/>
          </a:xfrm>
          <a:prstGeom prst="rect">
            <a:avLst/>
          </a:prstGeom>
          <a:noFill/>
          <a:ln w="9525">
            <a:noFill/>
          </a:ln>
        </p:spPr>
        <p:txBody>
          <a:bodyPr wrap="none">
            <a:spAutoFit/>
          </a:bodyPr>
          <a:p>
            <a:pPr lvl="0" eaLnBrk="1" hangingPunct="1"/>
            <a:r>
              <a:rPr lang="zh-CN" altLang="en-US" sz="2400" b="1" dirty="0">
                <a:latin typeface="华文中宋" panose="02010600040101010101" pitchFamily="2" charset="-122"/>
                <a:ea typeface="华文中宋" panose="02010600040101010101" pitchFamily="2" charset="-122"/>
              </a:rPr>
              <a:t>南宋</a:t>
            </a:r>
            <a:endParaRPr lang="zh-CN" altLang="en-US" sz="2400" b="1" dirty="0">
              <a:latin typeface="华文中宋" panose="02010600040101010101" pitchFamily="2" charset="-122"/>
              <a:ea typeface="华文中宋" panose="02010600040101010101" pitchFamily="2" charset="-122"/>
            </a:endParaRPr>
          </a:p>
        </p:txBody>
      </p:sp>
      <p:sp>
        <p:nvSpPr>
          <p:cNvPr id="13" name="Rectangle 126"/>
          <p:cNvSpPr/>
          <p:nvPr/>
        </p:nvSpPr>
        <p:spPr>
          <a:xfrm>
            <a:off x="1857375" y="4286250"/>
            <a:ext cx="3357563" cy="1631950"/>
          </a:xfrm>
          <a:prstGeom prst="rect">
            <a:avLst/>
          </a:prstGeom>
          <a:noFill/>
          <a:ln w="9525">
            <a:noFill/>
          </a:ln>
        </p:spPr>
        <p:txBody>
          <a:bodyPr>
            <a:spAutoFit/>
          </a:bodyPr>
          <a:p>
            <a:pPr lvl="0" eaLnBrk="1" hangingPunct="1"/>
            <a:r>
              <a:rPr lang="zh-CN" altLang="en-US" sz="2000" b="1" dirty="0">
                <a:latin typeface="华文中宋" panose="02010600040101010101" pitchFamily="2" charset="-122"/>
                <a:ea typeface="华文中宋" panose="02010600040101010101" pitchFamily="2" charset="-122"/>
              </a:rPr>
              <a:t>提出 </a:t>
            </a:r>
            <a:r>
              <a:rPr lang="zh-CN" altLang="en-US" sz="2000" b="1" dirty="0">
                <a:solidFill>
                  <a:srgbClr val="FF0000"/>
                </a:solidFill>
                <a:latin typeface="华文中宋" panose="02010600040101010101" pitchFamily="2" charset="-122"/>
                <a:ea typeface="华文中宋" panose="02010600040101010101" pitchFamily="2" charset="-122"/>
              </a:rPr>
              <a:t>“发明本心”</a:t>
            </a:r>
            <a:r>
              <a:rPr lang="en-US" altLang="zh-CN" sz="2000" b="1">
                <a:latin typeface="华文中宋" panose="02010600040101010101" pitchFamily="2" charset="-122"/>
                <a:ea typeface="华文中宋" panose="02010600040101010101" pitchFamily="2" charset="-122"/>
              </a:rPr>
              <a:t>(</a:t>
            </a:r>
            <a:r>
              <a:rPr lang="zh-CN" altLang="en-US" sz="2000" b="1" dirty="0">
                <a:latin typeface="华文中宋" panose="02010600040101010101" pitchFamily="2" charset="-122"/>
                <a:ea typeface="华文中宋" panose="02010600040101010101" pitchFamily="2" charset="-122"/>
              </a:rPr>
              <a:t>发：产生于；明：懂得；本心，自己的内心</a:t>
            </a:r>
            <a:r>
              <a:rPr lang="en-US" altLang="zh-CN" sz="2000" b="1">
                <a:latin typeface="华文中宋" panose="02010600040101010101" pitchFamily="2" charset="-122"/>
                <a:ea typeface="华文中宋" panose="02010600040101010101" pitchFamily="2" charset="-122"/>
              </a:rPr>
              <a:t>)</a:t>
            </a:r>
            <a:r>
              <a:rPr lang="zh-CN" altLang="en-US" sz="2000" b="1" dirty="0">
                <a:latin typeface="华文中宋" panose="02010600040101010101" pitchFamily="2" charset="-122"/>
                <a:ea typeface="华文中宋" panose="02010600040101010101" pitchFamily="2" charset="-122"/>
              </a:rPr>
              <a:t>是求理的方法（即</a:t>
            </a:r>
            <a:r>
              <a:rPr lang="zh-CN" altLang="en-US" sz="2000" b="1" dirty="0">
                <a:solidFill>
                  <a:srgbClr val="FF0000"/>
                </a:solidFill>
                <a:latin typeface="华文中宋" panose="02010600040101010101" pitchFamily="2" charset="-122"/>
                <a:ea typeface="华文中宋" panose="02010600040101010101" pitchFamily="2" charset="-122"/>
              </a:rPr>
              <a:t>反省内心可得到天理）</a:t>
            </a:r>
            <a:r>
              <a:rPr lang="zh-CN" altLang="en-US" sz="2000" b="1" dirty="0">
                <a:latin typeface="华文中宋" panose="02010600040101010101" pitchFamily="2" charset="-122"/>
                <a:ea typeface="华文中宋" panose="02010600040101010101" pitchFamily="2" charset="-122"/>
              </a:rPr>
              <a:t>，反对“格物致知”。</a:t>
            </a:r>
            <a:endParaRPr lang="zh-CN" altLang="en-US" sz="2000" b="1" dirty="0">
              <a:latin typeface="华文中宋" panose="02010600040101010101" pitchFamily="2" charset="-122"/>
              <a:ea typeface="华文中宋" panose="02010600040101010101" pitchFamily="2" charset="-122"/>
            </a:endParaRPr>
          </a:p>
        </p:txBody>
      </p:sp>
      <p:sp>
        <p:nvSpPr>
          <p:cNvPr id="14" name="Rectangle 130"/>
          <p:cNvSpPr/>
          <p:nvPr/>
        </p:nvSpPr>
        <p:spPr>
          <a:xfrm>
            <a:off x="5143500" y="4572000"/>
            <a:ext cx="3571875" cy="830263"/>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修养的关键在于</a:t>
            </a:r>
            <a:r>
              <a:rPr lang="zh-CN" altLang="en-US" sz="2400" b="1" dirty="0">
                <a:solidFill>
                  <a:srgbClr val="FF0000"/>
                </a:solidFill>
                <a:latin typeface="华文中宋" panose="02010600040101010101" pitchFamily="2" charset="-122"/>
                <a:ea typeface="华文中宋" panose="02010600040101010101" pitchFamily="2" charset="-122"/>
              </a:rPr>
              <a:t>“致良知”（</a:t>
            </a:r>
            <a:r>
              <a:rPr lang="zh-CN" altLang="en-US" sz="2400" b="1" dirty="0">
                <a:latin typeface="华文中宋" panose="02010600040101010101" pitchFamily="2" charset="-122"/>
                <a:ea typeface="华文中宋" panose="02010600040101010101" pitchFamily="2" charset="-122"/>
              </a:rPr>
              <a:t>思想核心</a:t>
            </a:r>
            <a:r>
              <a:rPr lang="zh-CN" altLang="en-US" sz="2400" b="1" dirty="0">
                <a:solidFill>
                  <a:srgbClr val="FF0000"/>
                </a:solidFill>
                <a:latin typeface="华文中宋" panose="02010600040101010101" pitchFamily="2" charset="-122"/>
                <a:ea typeface="华文中宋" panose="02010600040101010101" pitchFamily="2" charset="-122"/>
              </a:rPr>
              <a:t>）“知行合一”</a:t>
            </a:r>
            <a:endParaRPr lang="zh-CN" altLang="en-US" sz="2400" b="1" dirty="0">
              <a:solidFill>
                <a:srgbClr val="FF0000"/>
              </a:solidFill>
              <a:latin typeface="华文中宋" panose="02010600040101010101" pitchFamily="2" charset="-122"/>
              <a:ea typeface="华文中宋" panose="02010600040101010101" pitchFamily="2" charset="-122"/>
            </a:endParaRPr>
          </a:p>
        </p:txBody>
      </p:sp>
      <p:sp>
        <p:nvSpPr>
          <p:cNvPr id="15" name="Rectangle 134"/>
          <p:cNvSpPr/>
          <p:nvPr/>
        </p:nvSpPr>
        <p:spPr>
          <a:xfrm>
            <a:off x="2571750" y="6000750"/>
            <a:ext cx="2022475" cy="457200"/>
          </a:xfrm>
          <a:prstGeom prst="rect">
            <a:avLst/>
          </a:prstGeom>
          <a:noFill/>
          <a:ln w="9525">
            <a:noFill/>
          </a:ln>
        </p:spPr>
        <p:txBody>
          <a:bodyPr wrap="none">
            <a:spAutoFit/>
          </a:bodyPr>
          <a:p>
            <a:pPr lvl="0" eaLnBrk="1" hangingPunct="1"/>
            <a:r>
              <a:rPr lang="zh-CN" altLang="en-US" sz="2400" b="1" dirty="0">
                <a:latin typeface="华文中宋" panose="02010600040101010101" pitchFamily="2" charset="-122"/>
                <a:ea typeface="华文中宋" panose="02010600040101010101" pitchFamily="2" charset="-122"/>
              </a:rPr>
              <a:t>主观唯心主义</a:t>
            </a:r>
            <a:endParaRPr lang="zh-CN" altLang="en-US" sz="2400" b="1" dirty="0">
              <a:latin typeface="华文中宋" panose="02010600040101010101" pitchFamily="2" charset="-122"/>
              <a:ea typeface="华文中宋" panose="02010600040101010101" pitchFamily="2" charset="-122"/>
            </a:endParaRPr>
          </a:p>
        </p:txBody>
      </p:sp>
      <p:sp>
        <p:nvSpPr>
          <p:cNvPr id="16" name="Rectangle 134"/>
          <p:cNvSpPr/>
          <p:nvPr/>
        </p:nvSpPr>
        <p:spPr>
          <a:xfrm>
            <a:off x="6121400" y="6000750"/>
            <a:ext cx="2022475" cy="457200"/>
          </a:xfrm>
          <a:prstGeom prst="rect">
            <a:avLst/>
          </a:prstGeom>
          <a:noFill/>
          <a:ln w="9525">
            <a:noFill/>
          </a:ln>
        </p:spPr>
        <p:txBody>
          <a:bodyPr wrap="none">
            <a:spAutoFit/>
          </a:bodyPr>
          <a:p>
            <a:pPr lvl="0" eaLnBrk="1" hangingPunct="1"/>
            <a:r>
              <a:rPr lang="zh-CN" altLang="en-US" sz="2400" b="1" dirty="0">
                <a:latin typeface="华文中宋" panose="02010600040101010101" pitchFamily="2" charset="-122"/>
                <a:ea typeface="华文中宋" panose="02010600040101010101" pitchFamily="2" charset="-122"/>
              </a:rPr>
              <a:t>主观唯心主义</a:t>
            </a:r>
            <a:endParaRPr lang="zh-CN" altLang="en-US" sz="2400" b="1" dirty="0">
              <a:latin typeface="华文中宋" panose="02010600040101010101" pitchFamily="2" charset="-122"/>
              <a:ea typeface="华文中宋" panose="02010600040101010101" pitchFamily="2" charset="-122"/>
            </a:endParaRPr>
          </a:p>
        </p:txBody>
      </p:sp>
      <p:sp>
        <p:nvSpPr>
          <p:cNvPr id="17" name="Rectangle 7"/>
          <p:cNvSpPr>
            <a:spLocks noChangeArrowheads="1"/>
          </p:cNvSpPr>
          <p:nvPr/>
        </p:nvSpPr>
        <p:spPr bwMode="auto">
          <a:xfrm>
            <a:off x="4572000" y="333375"/>
            <a:ext cx="3416300" cy="523875"/>
          </a:xfrm>
          <a:prstGeom prst="rect">
            <a:avLst/>
          </a:prstGeom>
          <a:noFill/>
          <a:ln w="9525">
            <a:solidFill>
              <a:schemeClr val="bg1"/>
            </a:solidFill>
            <a:miter lim="800000"/>
          </a:ln>
          <a:effectLst/>
        </p:spPr>
        <p:txBody>
          <a:bodyPr wrap="none">
            <a:spAutoFit/>
          </a:bodyPr>
          <a:p>
            <a:pPr lvl="0" eaLnBrk="1" hangingPunct="1">
              <a:spcBef>
                <a:spcPct val="50000"/>
              </a:spcBef>
            </a:pPr>
            <a:r>
              <a:rPr lang="zh-CN" altLang="en-US" sz="2800" b="1" dirty="0">
                <a:effectLst>
                  <a:outerShdw blurRad="38100" dist="38100" dir="2700000">
                    <a:srgbClr val="C0C0C0"/>
                  </a:outerShdw>
                </a:effectLst>
                <a:latin typeface="楷体_GB2312" charset="-122"/>
                <a:ea typeface="楷体_GB2312" charset="-122"/>
              </a:rPr>
              <a:t>程朱理学﹢陆王心学</a:t>
            </a:r>
            <a:endParaRPr lang="zh-CN" altLang="en-US" sz="2800" b="1" dirty="0">
              <a:effectLst>
                <a:outerShdw blurRad="38100" dist="38100" dir="2700000">
                  <a:srgbClr val="C0C0C0"/>
                </a:outerShdw>
              </a:effectLst>
              <a:latin typeface="楷体_GB2312" charset="-122"/>
              <a:ea typeface="楷体_GB231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4782"/>
                                        </p:tgtEl>
                                        <p:attrNameLst>
                                          <p:attrName>style.visibility</p:attrName>
                                        </p:attrNameLst>
                                      </p:cBhvr>
                                      <p:to>
                                        <p:strVal val="visible"/>
                                      </p:to>
                                    </p:set>
                                    <p:anim calcmode="lin" valueType="num">
                                      <p:cBhvr additive="base">
                                        <p:cTn id="31" dur="500" fill="hold"/>
                                        <p:tgtEl>
                                          <p:spTgt spid="74782"/>
                                        </p:tgtEl>
                                        <p:attrNameLst>
                                          <p:attrName>ppt_x</p:attrName>
                                        </p:attrNameLst>
                                      </p:cBhvr>
                                      <p:tavLst>
                                        <p:tav tm="0">
                                          <p:val>
                                            <p:strVal val="#ppt_x"/>
                                          </p:val>
                                        </p:tav>
                                        <p:tav tm="100000">
                                          <p:val>
                                            <p:strVal val="#ppt_x"/>
                                          </p:val>
                                        </p:tav>
                                      </p:tavLst>
                                    </p:anim>
                                    <p:anim calcmode="lin" valueType="num">
                                      <p:cBhvr additive="base">
                                        <p:cTn id="32" dur="500" fill="hold"/>
                                        <p:tgtEl>
                                          <p:spTgt spid="7478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82" grpId="0"/>
      <p:bldP spid="10" grpId="0"/>
      <p:bldP spid="11" grpId="0"/>
      <p:bldP spid="12" grpId="0"/>
      <p:bldP spid="13" grpId="0"/>
      <p:bldP spid="14" grpId="0"/>
      <p:bldP spid="15" grpId="0"/>
      <p:bldP spid="16"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5778" name="矩形 2"/>
          <p:cNvSpPr/>
          <p:nvPr/>
        </p:nvSpPr>
        <p:spPr>
          <a:xfrm>
            <a:off x="3643313" y="428625"/>
            <a:ext cx="1538287" cy="584200"/>
          </a:xfrm>
          <a:prstGeom prst="rect">
            <a:avLst/>
          </a:prstGeom>
          <a:noFill/>
          <a:ln w="9525">
            <a:noFill/>
          </a:ln>
        </p:spPr>
        <p:txBody>
          <a:bodyPr wrap="none">
            <a:spAutoFit/>
          </a:bodyPr>
          <a:p>
            <a:pPr lvl="0" eaLnBrk="1" hangingPunct="1"/>
            <a:r>
              <a:rPr lang="zh-CN" altLang="en-US" sz="3200" b="1" dirty="0">
                <a:solidFill>
                  <a:srgbClr val="0000FF"/>
                </a:solidFill>
                <a:latin typeface="微软雅黑" panose="020B0503020204020204" pitchFamily="34" charset="-122"/>
                <a:ea typeface="微软雅黑" panose="020B0503020204020204" pitchFamily="34" charset="-122"/>
              </a:rPr>
              <a:t>致良知﻿</a:t>
            </a:r>
            <a:r>
              <a:rPr lang="en-US" altLang="zh-CN" sz="3200" b="1">
                <a:solidFill>
                  <a:srgbClr val="FF0000"/>
                </a:solidFill>
                <a:latin typeface="微软雅黑" panose="020B0503020204020204" pitchFamily="34" charset="-122"/>
                <a:ea typeface="微软雅黑" panose="020B0503020204020204" pitchFamily="34" charset="-122"/>
              </a:rPr>
              <a:t> </a:t>
            </a:r>
            <a:endParaRPr lang="en-US" altLang="zh-CN" sz="3200" b="1">
              <a:solidFill>
                <a:srgbClr val="FF0000"/>
              </a:solidFill>
              <a:latin typeface="微软雅黑" panose="020B0503020204020204" pitchFamily="34" charset="-122"/>
              <a:ea typeface="微软雅黑" panose="020B0503020204020204" pitchFamily="34" charset="-122"/>
            </a:endParaRPr>
          </a:p>
        </p:txBody>
      </p:sp>
      <p:sp>
        <p:nvSpPr>
          <p:cNvPr id="4" name="矩形 3"/>
          <p:cNvSpPr/>
          <p:nvPr/>
        </p:nvSpPr>
        <p:spPr>
          <a:xfrm>
            <a:off x="714375" y="1000125"/>
            <a:ext cx="7572375" cy="461963"/>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良知人人具有，个个自足，是一种不假外力的内在力量。</a:t>
            </a:r>
            <a:endParaRPr lang="zh-CN" altLang="en-US" sz="2400" b="1" dirty="0">
              <a:latin typeface="华文中宋" panose="02010600040101010101" pitchFamily="2" charset="-122"/>
              <a:ea typeface="华文中宋" panose="02010600040101010101" pitchFamily="2" charset="-122"/>
            </a:endParaRPr>
          </a:p>
        </p:txBody>
      </p:sp>
      <p:sp>
        <p:nvSpPr>
          <p:cNvPr id="6" name="矩形 5"/>
          <p:cNvSpPr/>
          <p:nvPr/>
        </p:nvSpPr>
        <p:spPr>
          <a:xfrm>
            <a:off x="642938" y="1571625"/>
            <a:ext cx="8143875" cy="461963"/>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a:t>
            </a:r>
            <a:r>
              <a:rPr lang="zh-CN" altLang="en-US" sz="2400" b="1" dirty="0">
                <a:solidFill>
                  <a:srgbClr val="FF0000"/>
                </a:solidFill>
                <a:latin typeface="华文中宋" panose="02010600040101010101" pitchFamily="2" charset="-122"/>
                <a:ea typeface="华文中宋" panose="02010600040101010101" pitchFamily="2" charset="-122"/>
              </a:rPr>
              <a:t>致</a:t>
            </a:r>
            <a:r>
              <a:rPr lang="zh-CN" altLang="en-US" sz="2400" b="1" dirty="0">
                <a:latin typeface="华文中宋" panose="02010600040101010101" pitchFamily="2" charset="-122"/>
                <a:ea typeface="华文中宋" panose="02010600040101010101" pitchFamily="2" charset="-122"/>
              </a:rPr>
              <a:t>良知”即是在实际行动中实现良知，</a:t>
            </a:r>
            <a:r>
              <a:rPr lang="zh-CN" altLang="en-US" sz="2400" b="1" dirty="0">
                <a:solidFill>
                  <a:srgbClr val="C00000"/>
                </a:solidFill>
                <a:latin typeface="华文中宋" panose="02010600040101010101" pitchFamily="2" charset="-122"/>
                <a:ea typeface="华文中宋" panose="02010600040101010101" pitchFamily="2" charset="-122"/>
              </a:rPr>
              <a:t>知行合一</a:t>
            </a:r>
            <a:r>
              <a:rPr lang="zh-CN" altLang="en-US" sz="2400" b="1" dirty="0">
                <a:latin typeface="华文中宋" panose="02010600040101010101" pitchFamily="2" charset="-122"/>
                <a:ea typeface="华文中宋" panose="02010600040101010101" pitchFamily="2" charset="-122"/>
              </a:rPr>
              <a:t>。 </a:t>
            </a:r>
            <a:endParaRPr lang="zh-CN" altLang="en-US" sz="2400" b="1" dirty="0">
              <a:latin typeface="华文中宋" panose="02010600040101010101" pitchFamily="2" charset="-122"/>
              <a:ea typeface="华文中宋" panose="02010600040101010101" pitchFamily="2" charset="-122"/>
            </a:endParaRPr>
          </a:p>
        </p:txBody>
      </p:sp>
      <p:sp>
        <p:nvSpPr>
          <p:cNvPr id="7" name="矩形 6"/>
          <p:cNvSpPr/>
          <p:nvPr/>
        </p:nvSpPr>
        <p:spPr>
          <a:xfrm>
            <a:off x="571500" y="5741988"/>
            <a:ext cx="8215313" cy="830262"/>
          </a:xfrm>
          <a:prstGeom prst="rect">
            <a:avLst/>
          </a:prstGeom>
          <a:noFill/>
          <a:ln w="9525">
            <a:noFill/>
          </a:ln>
        </p:spPr>
        <p:txBody>
          <a:bodyPr>
            <a:spAutoFit/>
          </a:bodyPr>
          <a:p>
            <a:pPr lvl="0" eaLnBrk="1" hangingPunct="1"/>
            <a:r>
              <a:rPr lang="zh-CN" altLang="en-US" sz="2400" b="1" dirty="0">
                <a:latin typeface="微软雅黑" panose="020B0503020204020204" pitchFamily="34" charset="-122"/>
                <a:ea typeface="微软雅黑" panose="020B0503020204020204" pitchFamily="34" charset="-122"/>
              </a:rPr>
              <a:t>中国明代王守仁的心学</a:t>
            </a:r>
            <a:r>
              <a:rPr lang="zh-CN" altLang="en-US" sz="2400" b="1" dirty="0">
                <a:solidFill>
                  <a:srgbClr val="FF0000"/>
                </a:solidFill>
                <a:latin typeface="微软雅黑" panose="020B0503020204020204" pitchFamily="34" charset="-122"/>
                <a:ea typeface="微软雅黑" panose="020B0503020204020204" pitchFamily="34" charset="-122"/>
              </a:rPr>
              <a:t>主旨</a:t>
            </a:r>
            <a:r>
              <a:rPr lang="zh-CN" altLang="en-US" sz="2400" b="1" dirty="0">
                <a:latin typeface="微软雅黑" panose="020B0503020204020204" pitchFamily="34" charset="-122"/>
                <a:ea typeface="微软雅黑" panose="020B0503020204020204" pitchFamily="34" charset="-122"/>
              </a:rPr>
              <a:t>。“致良知”是王守仁心学的本体论与修养论直接统一的表现。</a:t>
            </a:r>
            <a:endParaRPr lang="zh-CN" altLang="en-US" sz="2400" b="1" dirty="0">
              <a:latin typeface="微软雅黑" panose="020B0503020204020204" pitchFamily="34" charset="-122"/>
              <a:ea typeface="微软雅黑" panose="020B0503020204020204" pitchFamily="34" charset="-122"/>
            </a:endParaRPr>
          </a:p>
        </p:txBody>
      </p:sp>
      <p:sp>
        <p:nvSpPr>
          <p:cNvPr id="8" name="矩形 7"/>
          <p:cNvSpPr/>
          <p:nvPr/>
        </p:nvSpPr>
        <p:spPr>
          <a:xfrm>
            <a:off x="357188" y="2071688"/>
            <a:ext cx="8429625" cy="2308225"/>
          </a:xfrm>
          <a:prstGeom prst="rect">
            <a:avLst/>
          </a:prstGeom>
          <a:noFill/>
          <a:ln w="9525">
            <a:noFill/>
          </a:ln>
        </p:spPr>
        <p:txBody>
          <a:bodyPr>
            <a:spAutoFit/>
          </a:bodyPr>
          <a:p>
            <a:pPr lvl="0" eaLnBrk="1" hangingPunct="1"/>
            <a:r>
              <a:rPr lang="zh-CN" altLang="en-US" sz="2400" b="1" dirty="0">
                <a:latin typeface="华文中宋" panose="02010600040101010101" pitchFamily="2" charset="-122"/>
                <a:ea typeface="华文中宋" panose="02010600040101010101" pitchFamily="2" charset="-122"/>
              </a:rPr>
              <a:t>       有人用“知之匪艰，行之惟艰”这句圣训来怀疑知行合一的命题，阳明说，“良知自知，原是容易的。</a:t>
            </a:r>
            <a:r>
              <a:rPr lang="zh-CN" altLang="en-US" sz="2400" b="1" dirty="0">
                <a:solidFill>
                  <a:srgbClr val="FF0000"/>
                </a:solidFill>
                <a:latin typeface="华文中宋" panose="02010600040101010101" pitchFamily="2" charset="-122"/>
                <a:ea typeface="华文中宋" panose="02010600040101010101" pitchFamily="2" charset="-122"/>
              </a:rPr>
              <a:t>只是</a:t>
            </a:r>
            <a:r>
              <a:rPr lang="zh-CN" altLang="en-US" sz="2400" b="1" dirty="0">
                <a:solidFill>
                  <a:srgbClr val="0000FF"/>
                </a:solidFill>
                <a:latin typeface="华文中宋" panose="02010600040101010101" pitchFamily="2" charset="-122"/>
                <a:ea typeface="华文中宋" panose="02010600040101010101" pitchFamily="2" charset="-122"/>
              </a:rPr>
              <a:t>不能致</a:t>
            </a:r>
            <a:r>
              <a:rPr lang="zh-CN" altLang="en-US" sz="2400" b="1" dirty="0">
                <a:solidFill>
                  <a:srgbClr val="FF0000"/>
                </a:solidFill>
                <a:latin typeface="华文中宋" panose="02010600040101010101" pitchFamily="2" charset="-122"/>
                <a:ea typeface="华文中宋" panose="02010600040101010101" pitchFamily="2" charset="-122"/>
              </a:rPr>
              <a:t>那良知</a:t>
            </a:r>
            <a:r>
              <a:rPr lang="zh-CN" altLang="en-US" sz="2400" b="1" dirty="0">
                <a:latin typeface="华文中宋" panose="02010600040101010101" pitchFamily="2" charset="-122"/>
                <a:ea typeface="华文中宋" panose="02010600040101010101" pitchFamily="2" charset="-122"/>
              </a:rPr>
              <a:t>，便是‘知之匪艰，行之惟艰’。”</a:t>
            </a:r>
            <a:endParaRPr lang="en-US" altLang="zh-CN" sz="2400" b="1">
              <a:latin typeface="华文中宋" panose="02010600040101010101" pitchFamily="2" charset="-122"/>
              <a:ea typeface="华文中宋" panose="02010600040101010101" pitchFamily="2" charset="-122"/>
            </a:endParaRPr>
          </a:p>
          <a:p>
            <a:pPr lvl="0" eaLnBrk="1" hangingPunct="1"/>
            <a:r>
              <a:rPr lang="en-US" altLang="zh-CN" sz="2400" b="1">
                <a:latin typeface="华文中宋" panose="02010600040101010101" pitchFamily="2" charset="-122"/>
                <a:ea typeface="华文中宋" panose="02010600040101010101" pitchFamily="2" charset="-122"/>
              </a:rPr>
              <a:t>       </a:t>
            </a:r>
            <a:r>
              <a:rPr lang="zh-CN" altLang="en-US" sz="2400" b="1" dirty="0">
                <a:latin typeface="华文中宋" panose="02010600040101010101" pitchFamily="2" charset="-122"/>
                <a:ea typeface="华文中宋" panose="02010600040101010101" pitchFamily="2" charset="-122"/>
              </a:rPr>
              <a:t>还是看你心诚志坚否－－人是可以成圣的，就看想不想成了。要真想成就狠斗私心一闪念，时时刻刻致良知，用阳明的话说叫“随物而格”。”</a:t>
            </a:r>
            <a:endParaRPr lang="zh-CN" altLang="en-US" sz="2400" b="1" dirty="0">
              <a:latin typeface="华文中宋" panose="02010600040101010101" pitchFamily="2" charset="-122"/>
              <a:ea typeface="华文中宋" panose="02010600040101010101" pitchFamily="2" charset="-122"/>
            </a:endParaRPr>
          </a:p>
        </p:txBody>
      </p:sp>
      <p:sp>
        <p:nvSpPr>
          <p:cNvPr id="9" name="矩形 8"/>
          <p:cNvSpPr/>
          <p:nvPr/>
        </p:nvSpPr>
        <p:spPr>
          <a:xfrm>
            <a:off x="642938" y="5357813"/>
            <a:ext cx="7643812" cy="461962"/>
          </a:xfrm>
          <a:prstGeom prst="rect">
            <a:avLst/>
          </a:prstGeom>
          <a:noFill/>
          <a:ln w="9525">
            <a:noFill/>
          </a:ln>
        </p:spPr>
        <p:txBody>
          <a:bodyPr>
            <a:spAutoFit/>
          </a:bodyPr>
          <a:p>
            <a:pPr lvl="0" eaLnBrk="1" hangingPunct="1"/>
            <a:r>
              <a:rPr lang="zh-CN" altLang="en-US" sz="2400" b="1" dirty="0">
                <a:solidFill>
                  <a:srgbClr val="0000CC"/>
                </a:solidFill>
                <a:latin typeface="微软雅黑" panose="020B0503020204020204" pitchFamily="34" charset="-122"/>
                <a:ea typeface="微软雅黑" panose="020B0503020204020204" pitchFamily="34" charset="-122"/>
              </a:rPr>
              <a:t>致良知，去人欲，恢复本性 </a:t>
            </a:r>
            <a:endParaRPr lang="zh-CN" altLang="en-US" sz="2400" b="1" dirty="0">
              <a:solidFill>
                <a:srgbClr val="0000CC"/>
              </a:solidFill>
              <a:latin typeface="微软雅黑" panose="020B0503020204020204" pitchFamily="34" charset="-122"/>
              <a:ea typeface="微软雅黑" panose="020B0503020204020204" pitchFamily="34" charset="-122"/>
            </a:endParaRPr>
          </a:p>
        </p:txBody>
      </p:sp>
      <p:sp>
        <p:nvSpPr>
          <p:cNvPr id="10" name="Text Box 11"/>
          <p:cNvSpPr txBox="1"/>
          <p:nvPr/>
        </p:nvSpPr>
        <p:spPr>
          <a:xfrm>
            <a:off x="2286000" y="4357688"/>
            <a:ext cx="5410200" cy="1016000"/>
          </a:xfrm>
          <a:prstGeom prst="rect">
            <a:avLst/>
          </a:prstGeom>
          <a:noFill/>
          <a:ln w="28575" cap="flat" cmpd="sng">
            <a:solidFill>
              <a:schemeClr val="tx1"/>
            </a:solidFill>
            <a:prstDash val="sysDash"/>
            <a:miter/>
            <a:headEnd type="none" w="med" len="med"/>
            <a:tailEnd type="none" w="med" len="med"/>
          </a:ln>
        </p:spPr>
        <p:txBody>
          <a:bodyPr>
            <a:spAutoFit/>
          </a:bodyPr>
          <a:p>
            <a:pPr lvl="0" eaLnBrk="1" hangingPunct="1">
              <a:spcBef>
                <a:spcPct val="50000"/>
              </a:spcBef>
            </a:pPr>
            <a:r>
              <a:rPr lang="zh-CN" altLang="en-US" sz="2400" b="1" dirty="0">
                <a:solidFill>
                  <a:srgbClr val="C00000"/>
                </a:solidFill>
                <a:latin typeface="华文中宋" panose="02010600040101010101" pitchFamily="2" charset="-122"/>
                <a:ea typeface="华文中宋" panose="02010600040101010101" pitchFamily="2" charset="-122"/>
              </a:rPr>
              <a:t>无善无恶心之体 </a:t>
            </a:r>
            <a:r>
              <a:rPr lang="en-US" altLang="zh-CN" sz="2400" b="1">
                <a:solidFill>
                  <a:srgbClr val="C00000"/>
                </a:solidFill>
                <a:latin typeface="华文中宋" panose="02010600040101010101" pitchFamily="2" charset="-122"/>
                <a:ea typeface="华文中宋" panose="02010600040101010101" pitchFamily="2" charset="-122"/>
              </a:rPr>
              <a:t>,</a:t>
            </a:r>
            <a:r>
              <a:rPr lang="zh-CN" altLang="en-US" sz="2400" b="1" dirty="0">
                <a:solidFill>
                  <a:srgbClr val="C00000"/>
                </a:solidFill>
                <a:latin typeface="华文中宋" panose="02010600040101010101" pitchFamily="2" charset="-122"/>
                <a:ea typeface="华文中宋" panose="02010600040101010101" pitchFamily="2" charset="-122"/>
              </a:rPr>
              <a:t>有善有恶意之动</a:t>
            </a:r>
            <a:endParaRPr lang="zh-CN" altLang="en-US" sz="2400" b="1" dirty="0">
              <a:solidFill>
                <a:srgbClr val="C00000"/>
              </a:solidFill>
              <a:latin typeface="华文中宋" panose="02010600040101010101" pitchFamily="2" charset="-122"/>
              <a:ea typeface="华文中宋" panose="02010600040101010101" pitchFamily="2" charset="-122"/>
            </a:endParaRPr>
          </a:p>
          <a:p>
            <a:pPr lvl="0" eaLnBrk="1" hangingPunct="1">
              <a:spcBef>
                <a:spcPct val="50000"/>
              </a:spcBef>
            </a:pPr>
            <a:r>
              <a:rPr lang="zh-CN" altLang="en-US" sz="2400" b="1" dirty="0">
                <a:solidFill>
                  <a:srgbClr val="C00000"/>
                </a:solidFill>
                <a:latin typeface="华文中宋" panose="02010600040101010101" pitchFamily="2" charset="-122"/>
                <a:ea typeface="华文中宋" panose="02010600040101010101" pitchFamily="2" charset="-122"/>
              </a:rPr>
              <a:t>知善知恶是良知 </a:t>
            </a:r>
            <a:r>
              <a:rPr lang="en-US" altLang="zh-CN" sz="2400" b="1">
                <a:solidFill>
                  <a:srgbClr val="C00000"/>
                </a:solidFill>
                <a:latin typeface="华文中宋" panose="02010600040101010101" pitchFamily="2" charset="-122"/>
                <a:ea typeface="华文中宋" panose="02010600040101010101" pitchFamily="2" charset="-122"/>
              </a:rPr>
              <a:t>,</a:t>
            </a:r>
            <a:r>
              <a:rPr lang="zh-CN" altLang="en-US" sz="2400" b="1" dirty="0">
                <a:solidFill>
                  <a:srgbClr val="C00000"/>
                </a:solidFill>
                <a:latin typeface="华文中宋" panose="02010600040101010101" pitchFamily="2" charset="-122"/>
                <a:ea typeface="华文中宋" panose="02010600040101010101" pitchFamily="2" charset="-122"/>
              </a:rPr>
              <a:t>为善去恶是格物</a:t>
            </a:r>
            <a:endParaRPr lang="zh-CN" altLang="en-US" sz="2400" b="1" dirty="0">
              <a:solidFill>
                <a:srgbClr val="C00000"/>
              </a:solidFill>
              <a:latin typeface="华文中宋" panose="02010600040101010101" pitchFamily="2" charset="-122"/>
              <a:ea typeface="华文中宋" panose="02010600040101010101" pitchFamily="2" charset="-122"/>
            </a:endParaRPr>
          </a:p>
        </p:txBody>
      </p:sp>
      <p:sp>
        <p:nvSpPr>
          <p:cNvPr id="11" name="矩形 10"/>
          <p:cNvSpPr/>
          <p:nvPr/>
        </p:nvSpPr>
        <p:spPr>
          <a:xfrm>
            <a:off x="-32" y="-24"/>
            <a:ext cx="2967478" cy="923330"/>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考点诠释</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linds(horizont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linds(horizontal)">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ppt_x"/>
                                          </p:val>
                                        </p:tav>
                                        <p:tav tm="100000">
                                          <p:val>
                                            <p:strVal val="#ppt_x"/>
                                          </p:val>
                                        </p:tav>
                                      </p:tavLst>
                                    </p:anim>
                                    <p:anim calcmode="lin" valueType="num">
                                      <p:cBhvr additive="base">
                                        <p:cTn id="3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2276" name="Rectangle 4"/>
          <p:cNvSpPr/>
          <p:nvPr/>
        </p:nvSpPr>
        <p:spPr>
          <a:xfrm>
            <a:off x="428625" y="1395413"/>
            <a:ext cx="8358188" cy="1570037"/>
          </a:xfrm>
          <a:prstGeom prst="rect">
            <a:avLst/>
          </a:prstGeom>
          <a:noFill/>
          <a:ln w="9525">
            <a:noFill/>
          </a:ln>
        </p:spPr>
        <p:txBody>
          <a:bodyPr anchor="ctr">
            <a:spAutoFit/>
          </a:bodyPr>
          <a:p>
            <a:pPr lvl="0" eaLnBrk="1" hangingPunct="1"/>
            <a:r>
              <a:rPr lang="zh-CN" altLang="en-US" sz="2400" b="1" dirty="0">
                <a:solidFill>
                  <a:srgbClr val="FF0000"/>
                </a:solidFill>
                <a:latin typeface="华文中宋" panose="02010600040101010101" pitchFamily="2" charset="-122"/>
                <a:ea typeface="华文中宋" panose="02010600040101010101" pitchFamily="2" charset="-122"/>
              </a:rPr>
              <a:t>陆王心学的影响：</a:t>
            </a:r>
            <a:endParaRPr lang="zh-CN" altLang="en-US" sz="2400" b="1" dirty="0">
              <a:latin typeface="华文中宋" panose="02010600040101010101" pitchFamily="2" charset="-122"/>
              <a:ea typeface="华文中宋" panose="02010600040101010101" pitchFamily="2" charset="-122"/>
            </a:endParaRPr>
          </a:p>
          <a:p>
            <a:pPr lvl="0" eaLnBrk="1" hangingPunct="1"/>
            <a:r>
              <a:rPr lang="zh-CN" altLang="en-US" sz="2400" b="1" dirty="0">
                <a:latin typeface="华文中宋" panose="02010600040101010101" pitchFamily="2" charset="-122"/>
                <a:ea typeface="华文中宋" panose="02010600040101010101" pitchFamily="2" charset="-122"/>
              </a:rPr>
              <a:t>①明朝中期以后，陆王心学得到广泛传播；</a:t>
            </a:r>
            <a:endParaRPr lang="zh-CN" altLang="en-US" sz="2400" b="1" dirty="0">
              <a:latin typeface="华文中宋" panose="02010600040101010101" pitchFamily="2" charset="-122"/>
              <a:ea typeface="华文中宋" panose="02010600040101010101" pitchFamily="2" charset="-122"/>
            </a:endParaRPr>
          </a:p>
          <a:p>
            <a:pPr lvl="0" eaLnBrk="1" hangingPunct="1"/>
            <a:r>
              <a:rPr lang="zh-CN" altLang="en-US" sz="2400" b="1" dirty="0">
                <a:latin typeface="华文中宋" panose="02010600040101010101" pitchFamily="2" charset="-122"/>
                <a:ea typeface="华文中宋" panose="02010600040101010101" pitchFamily="2" charset="-122"/>
              </a:rPr>
              <a:t>②宋明理学对中国社会政治、文化教育以及伦理道德都产生了深远影响。 </a:t>
            </a:r>
            <a:endParaRPr lang="zh-CN" altLang="en-US" sz="2400" b="1" dirty="0">
              <a:latin typeface="华文中宋" panose="02010600040101010101" pitchFamily="2" charset="-122"/>
              <a:ea typeface="华文中宋" panose="02010600040101010101" pitchFamily="2" charset="-122"/>
            </a:endParaRPr>
          </a:p>
        </p:txBody>
      </p:sp>
      <p:sp>
        <p:nvSpPr>
          <p:cNvPr id="76803" name="Rectangle 4"/>
          <p:cNvSpPr/>
          <p:nvPr/>
        </p:nvSpPr>
        <p:spPr>
          <a:xfrm>
            <a:off x="285750" y="895350"/>
            <a:ext cx="9144000" cy="523875"/>
          </a:xfrm>
          <a:prstGeom prst="rect">
            <a:avLst/>
          </a:prstGeom>
          <a:noFill/>
          <a:ln w="9525">
            <a:noFill/>
          </a:ln>
        </p:spPr>
        <p:txBody>
          <a:bodyPr>
            <a:spAutoFit/>
          </a:bodyPr>
          <a:p>
            <a:pPr lvl="0" eaLnBrk="1" hangingPunct="1"/>
            <a:r>
              <a:rPr lang="en-US" altLang="zh-CN" sz="2800" b="1">
                <a:solidFill>
                  <a:srgbClr val="FF0000"/>
                </a:solidFill>
                <a:latin typeface="微软雅黑" panose="020B0503020204020204" pitchFamily="34" charset="-122"/>
                <a:ea typeface="微软雅黑" panose="020B0503020204020204" pitchFamily="34" charset="-122"/>
              </a:rPr>
              <a:t>2.</a:t>
            </a:r>
            <a:r>
              <a:rPr lang="zh-CN" altLang="en-US" sz="2800" b="1" dirty="0">
                <a:solidFill>
                  <a:srgbClr val="FF0000"/>
                </a:solidFill>
                <a:latin typeface="微软雅黑" panose="020B0503020204020204" pitchFamily="34" charset="-122"/>
                <a:ea typeface="微软雅黑" panose="020B0503020204020204" pitchFamily="34" charset="-122"/>
              </a:rPr>
              <a:t>宋明理学的两大流派</a:t>
            </a:r>
            <a:r>
              <a:rPr lang="zh-CN" altLang="en-US" sz="2800" dirty="0">
                <a:solidFill>
                  <a:srgbClr val="FF0000"/>
                </a:solidFill>
                <a:latin typeface="微软雅黑" panose="020B0503020204020204" pitchFamily="34" charset="-122"/>
                <a:ea typeface="微软雅黑" panose="020B0503020204020204" pitchFamily="34" charset="-122"/>
              </a:rPr>
              <a:t> </a:t>
            </a:r>
            <a:endParaRPr lang="zh-CN" altLang="en-US" sz="2800" dirty="0">
              <a:solidFill>
                <a:srgbClr val="FF0000"/>
              </a:solidFill>
              <a:latin typeface="微软雅黑" panose="020B0503020204020204" pitchFamily="34" charset="-122"/>
              <a:ea typeface="微软雅黑" panose="020B0503020204020204" pitchFamily="34" charset="-122"/>
            </a:endParaRPr>
          </a:p>
        </p:txBody>
      </p:sp>
      <p:sp>
        <p:nvSpPr>
          <p:cNvPr id="4" name="Rectangle 7"/>
          <p:cNvSpPr>
            <a:spLocks noChangeArrowheads="1"/>
          </p:cNvSpPr>
          <p:nvPr/>
        </p:nvSpPr>
        <p:spPr bwMode="auto">
          <a:xfrm>
            <a:off x="4046538" y="966788"/>
            <a:ext cx="2954338" cy="461963"/>
          </a:xfrm>
          <a:prstGeom prst="rect">
            <a:avLst/>
          </a:prstGeom>
          <a:noFill/>
          <a:ln w="9525">
            <a:solidFill>
              <a:schemeClr val="bg1"/>
            </a:solidFill>
            <a:miter lim="800000"/>
          </a:ln>
          <a:effectLst/>
        </p:spPr>
        <p:txBody>
          <a:bodyPr wrap="none">
            <a:spAutoFit/>
          </a:bodyPr>
          <a:p>
            <a:pPr lvl="0" eaLnBrk="1" hangingPunct="1">
              <a:spcBef>
                <a:spcPct val="50000"/>
              </a:spcBef>
            </a:pPr>
            <a:r>
              <a:rPr lang="zh-CN" altLang="en-US" sz="2400" b="1" dirty="0">
                <a:effectLst>
                  <a:outerShdw blurRad="38100" dist="38100" dir="2700000">
                    <a:srgbClr val="C0C0C0"/>
                  </a:outerShdw>
                </a:effectLst>
                <a:latin typeface="楷体_GB2312" charset="-122"/>
                <a:ea typeface="楷体_GB2312" charset="-122"/>
              </a:rPr>
              <a:t>程朱理学﹢陆王心学</a:t>
            </a:r>
            <a:endParaRPr lang="zh-CN" altLang="en-US" sz="2400" b="1" dirty="0">
              <a:effectLst>
                <a:outerShdw blurRad="38100" dist="38100" dir="2700000">
                  <a:srgbClr val="C0C0C0"/>
                </a:outerShdw>
              </a:effectLst>
              <a:latin typeface="楷体_GB2312" charset="-122"/>
              <a:ea typeface="楷体_GB2312" charset="-122"/>
            </a:endParaRPr>
          </a:p>
        </p:txBody>
      </p:sp>
      <p:sp>
        <p:nvSpPr>
          <p:cNvPr id="5" name="Rectangle 3"/>
          <p:cNvSpPr>
            <a:spLocks noChangeArrowheads="1"/>
          </p:cNvSpPr>
          <p:nvPr/>
        </p:nvSpPr>
        <p:spPr bwMode="auto">
          <a:xfrm>
            <a:off x="285750" y="3071813"/>
            <a:ext cx="4494213" cy="461963"/>
          </a:xfrm>
          <a:prstGeom prst="rect">
            <a:avLst/>
          </a:prstGeom>
          <a:noFill/>
          <a:ln w="9525">
            <a:no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r>
              <a:rPr kumimoji="0" lang="zh-CN" altLang="en-US" sz="2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理学”一词的概念：</a:t>
            </a:r>
            <a:endParaRPr kumimoji="0" lang="zh-CN" altLang="en-US" sz="24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p:txBody>
      </p:sp>
      <p:sp>
        <p:nvSpPr>
          <p:cNvPr id="6" name="Text Box 11"/>
          <p:cNvSpPr txBox="1"/>
          <p:nvPr/>
        </p:nvSpPr>
        <p:spPr>
          <a:xfrm>
            <a:off x="71438" y="4395788"/>
            <a:ext cx="8280400" cy="979487"/>
          </a:xfrm>
          <a:prstGeom prst="rect">
            <a:avLst/>
          </a:prstGeom>
          <a:noFill/>
          <a:ln w="9525">
            <a:noFill/>
          </a:ln>
        </p:spPr>
        <p:txBody>
          <a:bodyPr>
            <a:spAutoFit/>
          </a:bodyPr>
          <a:p>
            <a:pPr lvl="0" algn="ctr" eaLnBrk="1" hangingPunct="1">
              <a:lnSpc>
                <a:spcPct val="120000"/>
              </a:lnSpc>
            </a:pPr>
            <a:r>
              <a:rPr lang="zh-CN" altLang="en-US" sz="2400" b="1" dirty="0">
                <a:latin typeface="华文中宋" panose="02010600040101010101" pitchFamily="2" charset="-122"/>
                <a:ea typeface="华文中宋" panose="02010600040101010101" pitchFamily="2" charset="-122"/>
              </a:rPr>
              <a:t>理学是一种既贯通宇宙自然和人生命运，</a:t>
            </a:r>
            <a:endParaRPr lang="zh-CN" altLang="en-US" sz="2400" b="1" dirty="0">
              <a:latin typeface="华文中宋" panose="02010600040101010101" pitchFamily="2" charset="-122"/>
              <a:ea typeface="华文中宋" panose="02010600040101010101" pitchFamily="2" charset="-122"/>
            </a:endParaRPr>
          </a:p>
          <a:p>
            <a:pPr lvl="0" algn="ctr" eaLnBrk="1" hangingPunct="1">
              <a:lnSpc>
                <a:spcPct val="120000"/>
              </a:lnSpc>
            </a:pPr>
            <a:r>
              <a:rPr lang="zh-CN" altLang="en-US" sz="2400" b="1" dirty="0">
                <a:latin typeface="华文中宋" panose="02010600040101010101" pitchFamily="2" charset="-122"/>
                <a:ea typeface="华文中宋" panose="02010600040101010101" pitchFamily="2" charset="-122"/>
              </a:rPr>
              <a:t>又继承孔孟正宗，并能治理国家的新儒学。</a:t>
            </a:r>
            <a:endParaRPr lang="zh-CN" altLang="en-US" sz="2400" b="1" dirty="0">
              <a:latin typeface="华文中宋" panose="02010600040101010101" pitchFamily="2" charset="-122"/>
              <a:ea typeface="华文中宋" panose="02010600040101010101" pitchFamily="2" charset="-122"/>
            </a:endParaRPr>
          </a:p>
        </p:txBody>
      </p:sp>
      <p:grpSp>
        <p:nvGrpSpPr>
          <p:cNvPr id="2" name="Group 12"/>
          <p:cNvGrpSpPr/>
          <p:nvPr/>
        </p:nvGrpSpPr>
        <p:grpSpPr>
          <a:xfrm>
            <a:off x="4183063" y="3609975"/>
            <a:ext cx="2162175" cy="857250"/>
            <a:chOff x="2554" y="1033"/>
            <a:chExt cx="1362" cy="540"/>
          </a:xfrm>
        </p:grpSpPr>
        <p:sp>
          <p:nvSpPr>
            <p:cNvPr id="76814" name="Text Box 13"/>
            <p:cNvSpPr txBox="1"/>
            <p:nvPr/>
          </p:nvSpPr>
          <p:spPr>
            <a:xfrm>
              <a:off x="2554" y="1033"/>
              <a:ext cx="1362" cy="291"/>
            </a:xfrm>
            <a:prstGeom prst="rect">
              <a:avLst/>
            </a:prstGeom>
            <a:solidFill>
              <a:schemeClr val="bg1"/>
            </a:solidFill>
            <a:ln w="9525" cap="flat" cmpd="sng">
              <a:solidFill>
                <a:srgbClr val="FF0000"/>
              </a:solidFill>
              <a:prstDash val="solid"/>
              <a:miter/>
              <a:headEnd type="none" w="med" len="med"/>
              <a:tailEnd type="none" w="med" len="med"/>
            </a:ln>
          </p:spPr>
          <p:txBody>
            <a:bodyPr>
              <a:spAutoFit/>
            </a:bodyPr>
            <a:p>
              <a:pPr lvl="0" algn="ctr" eaLnBrk="1" hangingPunct="1"/>
              <a:r>
                <a:rPr lang="zh-CN" altLang="en-US" sz="2400" b="1" dirty="0">
                  <a:solidFill>
                    <a:srgbClr val="FF0000"/>
                  </a:solidFill>
                  <a:latin typeface="华文中宋" panose="02010600040101010101" pitchFamily="2" charset="-122"/>
                  <a:ea typeface="华文中宋" panose="02010600040101010101" pitchFamily="2" charset="-122"/>
                </a:rPr>
                <a:t>道、佛</a:t>
              </a:r>
              <a:endParaRPr lang="zh-CN" altLang="en-US" sz="2400" b="1" dirty="0">
                <a:solidFill>
                  <a:srgbClr val="FF0000"/>
                </a:solidFill>
                <a:latin typeface="华文中宋" panose="02010600040101010101" pitchFamily="2" charset="-122"/>
                <a:ea typeface="华文中宋" panose="02010600040101010101" pitchFamily="2" charset="-122"/>
              </a:endParaRPr>
            </a:p>
          </p:txBody>
        </p:sp>
        <p:grpSp>
          <p:nvGrpSpPr>
            <p:cNvPr id="76815" name="Group 14"/>
            <p:cNvGrpSpPr/>
            <p:nvPr/>
          </p:nvGrpSpPr>
          <p:grpSpPr>
            <a:xfrm>
              <a:off x="2844" y="1434"/>
              <a:ext cx="675" cy="139"/>
              <a:chOff x="2844" y="1434"/>
              <a:chExt cx="675" cy="139"/>
            </a:xfrm>
          </p:grpSpPr>
          <p:sp>
            <p:nvSpPr>
              <p:cNvPr id="76816" name="Line 15"/>
              <p:cNvSpPr/>
              <p:nvPr/>
            </p:nvSpPr>
            <p:spPr>
              <a:xfrm flipV="1">
                <a:off x="2844" y="1434"/>
                <a:ext cx="174" cy="139"/>
              </a:xfrm>
              <a:prstGeom prst="line">
                <a:avLst/>
              </a:prstGeom>
              <a:ln w="63500" cap="flat" cmpd="sng">
                <a:solidFill>
                  <a:srgbClr val="FF0000"/>
                </a:solidFill>
                <a:prstDash val="solid"/>
                <a:headEnd type="none" w="med" len="med"/>
                <a:tailEnd type="triangle" w="med" len="med"/>
              </a:ln>
            </p:spPr>
          </p:sp>
          <p:sp>
            <p:nvSpPr>
              <p:cNvPr id="76817" name="Line 16"/>
              <p:cNvSpPr/>
              <p:nvPr/>
            </p:nvSpPr>
            <p:spPr>
              <a:xfrm flipH="1" flipV="1">
                <a:off x="3319" y="1434"/>
                <a:ext cx="200" cy="139"/>
              </a:xfrm>
              <a:prstGeom prst="line">
                <a:avLst/>
              </a:prstGeom>
              <a:ln w="63500" cap="flat" cmpd="sng">
                <a:solidFill>
                  <a:srgbClr val="FF0000"/>
                </a:solidFill>
                <a:prstDash val="solid"/>
                <a:headEnd type="none" w="med" len="med"/>
                <a:tailEnd type="triangle" w="med" len="med"/>
              </a:ln>
            </p:spPr>
          </p:sp>
        </p:grpSp>
      </p:grpSp>
      <p:grpSp>
        <p:nvGrpSpPr>
          <p:cNvPr id="7" name="Group 17"/>
          <p:cNvGrpSpPr/>
          <p:nvPr/>
        </p:nvGrpSpPr>
        <p:grpSpPr>
          <a:xfrm>
            <a:off x="1214438" y="5253038"/>
            <a:ext cx="2827337" cy="676275"/>
            <a:chOff x="438" y="2625"/>
            <a:chExt cx="1781" cy="426"/>
          </a:xfrm>
        </p:grpSpPr>
        <p:sp>
          <p:nvSpPr>
            <p:cNvPr id="76812" name="Text Box 18"/>
            <p:cNvSpPr txBox="1"/>
            <p:nvPr/>
          </p:nvSpPr>
          <p:spPr>
            <a:xfrm>
              <a:off x="438" y="2760"/>
              <a:ext cx="1781" cy="291"/>
            </a:xfrm>
            <a:prstGeom prst="rect">
              <a:avLst/>
            </a:prstGeom>
            <a:solidFill>
              <a:schemeClr val="bg1"/>
            </a:solidFill>
            <a:ln w="9525" cap="flat" cmpd="sng">
              <a:solidFill>
                <a:srgbClr val="FF0000"/>
              </a:solidFill>
              <a:prstDash val="solid"/>
              <a:miter/>
              <a:headEnd type="none" w="med" len="med"/>
              <a:tailEnd type="none" w="med" len="med"/>
            </a:ln>
          </p:spPr>
          <p:txBody>
            <a:bodyPr>
              <a:spAutoFit/>
            </a:bodyPr>
            <a:p>
              <a:pPr lvl="0" algn="ctr" eaLnBrk="1" hangingPunct="1"/>
              <a:r>
                <a:rPr lang="zh-CN" altLang="en-US" sz="2400" b="1" dirty="0">
                  <a:solidFill>
                    <a:srgbClr val="FF0000"/>
                  </a:solidFill>
                  <a:latin typeface="华文中宋" panose="02010600040101010101" pitchFamily="2" charset="-122"/>
                  <a:ea typeface="华文中宋" panose="02010600040101010101" pitchFamily="2" charset="-122"/>
                </a:rPr>
                <a:t>儒（根本）</a:t>
              </a:r>
              <a:endParaRPr lang="zh-CN" altLang="en-US" sz="2400" b="1" dirty="0">
                <a:solidFill>
                  <a:srgbClr val="FF0000"/>
                </a:solidFill>
                <a:latin typeface="华文中宋" panose="02010600040101010101" pitchFamily="2" charset="-122"/>
                <a:ea typeface="华文中宋" panose="02010600040101010101" pitchFamily="2" charset="-122"/>
              </a:endParaRPr>
            </a:p>
          </p:txBody>
        </p:sp>
        <p:sp>
          <p:nvSpPr>
            <p:cNvPr id="76813" name="Line 19"/>
            <p:cNvSpPr/>
            <p:nvPr/>
          </p:nvSpPr>
          <p:spPr>
            <a:xfrm flipH="1">
              <a:off x="1158" y="2625"/>
              <a:ext cx="200" cy="135"/>
            </a:xfrm>
            <a:prstGeom prst="line">
              <a:avLst/>
            </a:prstGeom>
            <a:ln w="63500" cap="flat" cmpd="sng">
              <a:solidFill>
                <a:srgbClr val="FF0000"/>
              </a:solidFill>
              <a:prstDash val="solid"/>
              <a:headEnd type="none" w="med" len="med"/>
              <a:tailEnd type="triangle" w="med" len="med"/>
            </a:ln>
          </p:spPr>
        </p:sp>
      </p:grpSp>
      <p:grpSp>
        <p:nvGrpSpPr>
          <p:cNvPr id="8" name="Group 20"/>
          <p:cNvGrpSpPr/>
          <p:nvPr/>
        </p:nvGrpSpPr>
        <p:grpSpPr>
          <a:xfrm>
            <a:off x="4214813" y="5253038"/>
            <a:ext cx="2735262" cy="676275"/>
            <a:chOff x="2374" y="2472"/>
            <a:chExt cx="2303" cy="426"/>
          </a:xfrm>
        </p:grpSpPr>
        <p:sp>
          <p:nvSpPr>
            <p:cNvPr id="76810" name="Text Box 21"/>
            <p:cNvSpPr txBox="1"/>
            <p:nvPr/>
          </p:nvSpPr>
          <p:spPr>
            <a:xfrm>
              <a:off x="2374" y="2607"/>
              <a:ext cx="2303" cy="291"/>
            </a:xfrm>
            <a:prstGeom prst="rect">
              <a:avLst/>
            </a:prstGeom>
            <a:solidFill>
              <a:schemeClr val="bg1"/>
            </a:solidFill>
            <a:ln w="9525" cap="flat" cmpd="sng">
              <a:solidFill>
                <a:srgbClr val="FF0000"/>
              </a:solidFill>
              <a:prstDash val="solid"/>
              <a:miter/>
              <a:headEnd type="none" w="med" len="med"/>
              <a:tailEnd type="none" w="med" len="med"/>
            </a:ln>
          </p:spPr>
          <p:txBody>
            <a:bodyPr>
              <a:spAutoFit/>
            </a:bodyPr>
            <a:p>
              <a:pPr lvl="0" algn="ctr" eaLnBrk="1" hangingPunct="1"/>
              <a:r>
                <a:rPr lang="zh-CN" altLang="en-US" sz="2400" b="1" dirty="0">
                  <a:solidFill>
                    <a:srgbClr val="FF0000"/>
                  </a:solidFill>
                  <a:latin typeface="华文中宋" panose="02010600040101010101" pitchFamily="2" charset="-122"/>
                  <a:ea typeface="华文中宋" panose="02010600040101010101" pitchFamily="2" charset="-122"/>
                </a:rPr>
                <a:t>（目的）</a:t>
              </a:r>
              <a:endParaRPr lang="zh-CN" altLang="en-US" sz="2400" b="1" dirty="0">
                <a:solidFill>
                  <a:srgbClr val="FF0000"/>
                </a:solidFill>
                <a:latin typeface="华文中宋" panose="02010600040101010101" pitchFamily="2" charset="-122"/>
                <a:ea typeface="华文中宋" panose="02010600040101010101" pitchFamily="2" charset="-122"/>
              </a:endParaRPr>
            </a:p>
          </p:txBody>
        </p:sp>
        <p:sp>
          <p:nvSpPr>
            <p:cNvPr id="76811" name="Line 22"/>
            <p:cNvSpPr/>
            <p:nvPr/>
          </p:nvSpPr>
          <p:spPr>
            <a:xfrm>
              <a:off x="2915" y="2472"/>
              <a:ext cx="285" cy="133"/>
            </a:xfrm>
            <a:prstGeom prst="line">
              <a:avLst/>
            </a:prstGeom>
            <a:ln w="63500" cap="flat" cmpd="sng">
              <a:solidFill>
                <a:srgbClr val="FF0000"/>
              </a:solidFill>
              <a:prstDash val="solid"/>
              <a:headEnd type="none" w="med" len="med"/>
              <a:tailEnd type="triangle" w="med" len="med"/>
            </a:ln>
          </p:spPr>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227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dissolve">
                                      <p:cBhvr>
                                        <p:cTn id="23" dur="500"/>
                                        <p:tgtEl>
                                          <p:spTgt spid="2"/>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0-#ppt_w/2"/>
                                          </p:val>
                                        </p:tav>
                                        <p:tav tm="100000">
                                          <p:val>
                                            <p:strVal val="#ppt_x"/>
                                          </p:val>
                                        </p:tav>
                                      </p:tavLst>
                                    </p:anim>
                                    <p:anim calcmode="lin" valueType="num">
                                      <p:cBhvr additive="base">
                                        <p:cTn id="29"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2" fill="hold"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1+#ppt_w/2"/>
                                          </p:val>
                                        </p:tav>
                                        <p:tav tm="100000">
                                          <p:val>
                                            <p:strVal val="#ppt_x"/>
                                          </p:val>
                                        </p:tav>
                                      </p:tavLst>
                                    </p:anim>
                                    <p:anim calcmode="lin" valueType="num">
                                      <p:cBhvr additive="base">
                                        <p:cTn id="35"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2276" grpId="0"/>
      <p:bldP spid="5" grpId="0"/>
      <p:bldP spid="6"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1491" name="Text Box 3"/>
          <p:cNvSpPr txBox="1"/>
          <p:nvPr/>
        </p:nvSpPr>
        <p:spPr>
          <a:xfrm>
            <a:off x="457200" y="4953000"/>
            <a:ext cx="9144000" cy="1187450"/>
          </a:xfrm>
          <a:prstGeom prst="rect">
            <a:avLst/>
          </a:prstGeom>
          <a:noFill/>
          <a:ln w="9525">
            <a:noFill/>
          </a:ln>
        </p:spPr>
        <p:txBody>
          <a:bodyPr>
            <a:spAutoFit/>
          </a:bodyPr>
          <a:p>
            <a:pPr lvl="0" eaLnBrk="1" hangingPunct="1"/>
            <a:r>
              <a:rPr lang="zh-CN" altLang="en-US" sz="2400" b="1" dirty="0">
                <a:solidFill>
                  <a:srgbClr val="000066"/>
                </a:solidFill>
                <a:latin typeface="黑体" panose="02010609060101010101" pitchFamily="49" charset="-122"/>
                <a:ea typeface="黑体" panose="02010609060101010101" pitchFamily="49" charset="-122"/>
              </a:rPr>
              <a:t>都承认理的存在（理学）。</a:t>
            </a:r>
            <a:endParaRPr lang="zh-CN" altLang="en-US" sz="2400" b="1" dirty="0">
              <a:solidFill>
                <a:srgbClr val="000066"/>
              </a:solidFill>
              <a:latin typeface="黑体" panose="02010609060101010101" pitchFamily="49" charset="-122"/>
              <a:ea typeface="黑体" panose="02010609060101010101" pitchFamily="49" charset="-122"/>
            </a:endParaRPr>
          </a:p>
          <a:p>
            <a:pPr lvl="0" eaLnBrk="1" hangingPunct="1"/>
            <a:r>
              <a:rPr lang="zh-CN" altLang="en-US" sz="2400" b="1" dirty="0">
                <a:solidFill>
                  <a:srgbClr val="000066"/>
                </a:solidFill>
                <a:latin typeface="黑体" panose="02010609060101010101" pitchFamily="49" charset="-122"/>
                <a:ea typeface="黑体" panose="02010609060101010101" pitchFamily="49" charset="-122"/>
              </a:rPr>
              <a:t>实质都是以儒家的纲常伦理来约束人们，维护专制统治。</a:t>
            </a:r>
            <a:endParaRPr lang="zh-CN" altLang="en-US" sz="2400" b="1" dirty="0">
              <a:solidFill>
                <a:srgbClr val="000066"/>
              </a:solidFill>
              <a:latin typeface="黑体" panose="02010609060101010101" pitchFamily="49" charset="-122"/>
              <a:ea typeface="黑体" panose="02010609060101010101" pitchFamily="49" charset="-122"/>
            </a:endParaRPr>
          </a:p>
          <a:p>
            <a:pPr lvl="0" eaLnBrk="1" hangingPunct="1"/>
            <a:r>
              <a:rPr lang="zh-CN" altLang="en-US" sz="2400" b="1" dirty="0">
                <a:solidFill>
                  <a:srgbClr val="000066"/>
                </a:solidFill>
                <a:latin typeface="黑体" panose="02010609060101010101" pitchFamily="49" charset="-122"/>
                <a:ea typeface="黑体" panose="02010609060101010101" pitchFamily="49" charset="-122"/>
              </a:rPr>
              <a:t>都是唯心主义思想。</a:t>
            </a:r>
            <a:endParaRPr lang="zh-CN" altLang="en-US" sz="2400" b="1" dirty="0">
              <a:solidFill>
                <a:srgbClr val="000066"/>
              </a:solidFill>
              <a:latin typeface="黑体" panose="02010609060101010101" pitchFamily="49" charset="-122"/>
              <a:ea typeface="黑体" panose="02010609060101010101" pitchFamily="49" charset="-122"/>
            </a:endParaRPr>
          </a:p>
        </p:txBody>
      </p:sp>
      <p:graphicFrame>
        <p:nvGraphicFramePr>
          <p:cNvPr id="144387" name="表格 144386"/>
          <p:cNvGraphicFramePr/>
          <p:nvPr/>
        </p:nvGraphicFramePr>
        <p:xfrm>
          <a:off x="0" y="685800"/>
          <a:ext cx="9144000" cy="3668713"/>
        </p:xfrm>
        <a:graphic>
          <a:graphicData uri="http://schemas.openxmlformats.org/drawingml/2006/table">
            <a:tbl>
              <a:tblPr/>
              <a:tblGrid>
                <a:gridCol w="536575"/>
                <a:gridCol w="1749425"/>
                <a:gridCol w="3276600"/>
                <a:gridCol w="3581400"/>
              </a:tblGrid>
              <a:tr h="517525">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None/>
                      </a:pPr>
                      <a:endParaRPr lang="zh-CN" altLang="zh-CN" b="1" dirty="0">
                        <a:solidFill>
                          <a:srgbClr val="0000FF"/>
                        </a:solidFill>
                        <a:effectLst>
                          <a:outerShdw blurRad="38100" dist="38100" dir="2700000">
                            <a:srgbClr val="C0C0C0"/>
                          </a:outerShdw>
                        </a:effectLst>
                        <a:latin typeface="黑体" panose="02010609060101010101" pitchFamily="49" charset="-122"/>
                        <a:ea typeface="黑体" panose="02010609060101010101" pitchFamily="49" charset="-122"/>
                      </a:endParaRPr>
                    </a:p>
                  </a:txBody>
                  <a:tcPr anchor="ct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None/>
                      </a:pPr>
                      <a:endParaRPr lang="zh-CN" altLang="zh-CN" sz="2400" b="1" dirty="0">
                        <a:solidFill>
                          <a:srgbClr val="660066"/>
                        </a:solidFill>
                        <a:effectLst>
                          <a:outerShdw blurRad="38100" dist="38100" dir="2700000">
                            <a:srgbClr val="C0C0C0"/>
                          </a:outerShdw>
                        </a:effectLst>
                        <a:latin typeface="黑体" panose="02010609060101010101" pitchFamily="49" charset="-122"/>
                        <a:ea typeface="黑体" panose="02010609060101010101" pitchFamily="49" charset="-122"/>
                      </a:endParaRPr>
                    </a:p>
                  </a:txBody>
                  <a:tcPr anchor="ct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None/>
                      </a:pPr>
                      <a:r>
                        <a:rPr lang="zh-CN" altLang="en-US" sz="2400" b="1" dirty="0">
                          <a:latin typeface="黑体" panose="02010609060101010101" pitchFamily="49" charset="-122"/>
                          <a:ea typeface="黑体" panose="02010609060101010101" pitchFamily="49" charset="-122"/>
                        </a:rPr>
                        <a:t>理学</a:t>
                      </a:r>
                      <a:endParaRPr lang="zh-CN" altLang="en-US" sz="2400" b="1" dirty="0">
                        <a:latin typeface="黑体" panose="02010609060101010101" pitchFamily="49" charset="-122"/>
                        <a:ea typeface="黑体" panose="02010609060101010101" pitchFamily="49" charset="-122"/>
                      </a:endParaRPr>
                    </a:p>
                  </a:txBody>
                  <a:tcP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None/>
                      </a:pPr>
                      <a:r>
                        <a:rPr lang="zh-CN" altLang="en-US" sz="2400" b="1" dirty="0">
                          <a:solidFill>
                            <a:srgbClr val="0000FF"/>
                          </a:solidFill>
                          <a:latin typeface="黑体" panose="02010609060101010101" pitchFamily="49" charset="-122"/>
                          <a:ea typeface="黑体" panose="02010609060101010101" pitchFamily="49" charset="-122"/>
                        </a:rPr>
                        <a:t>心学</a:t>
                      </a:r>
                      <a:endParaRPr lang="zh-CN" altLang="en-US" sz="2400" b="1" dirty="0">
                        <a:solidFill>
                          <a:srgbClr val="0000FF"/>
                        </a:solidFill>
                        <a:latin typeface="黑体" panose="02010609060101010101" pitchFamily="49" charset="-122"/>
                        <a:ea typeface="黑体" panose="02010609060101010101" pitchFamily="49" charset="-122"/>
                      </a:endParaRPr>
                    </a:p>
                  </a:txBody>
                  <a:tcP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r>
              <a:tr h="911225">
                <a:tc rowSpan="3">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None/>
                      </a:pPr>
                      <a:r>
                        <a:rPr lang="zh-CN" altLang="en-US" b="1" dirty="0">
                          <a:solidFill>
                            <a:srgbClr val="0000FF"/>
                          </a:solidFill>
                          <a:effectLst>
                            <a:outerShdw blurRad="38100" dist="38100" dir="2700000">
                              <a:srgbClr val="C0C0C0"/>
                            </a:outerShdw>
                          </a:effectLst>
                          <a:latin typeface="黑体" panose="02010609060101010101" pitchFamily="49" charset="-122"/>
                          <a:ea typeface="黑体" panose="02010609060101010101" pitchFamily="49" charset="-122"/>
                        </a:rPr>
                        <a:t>不同点</a:t>
                      </a:r>
                      <a:endParaRPr lang="zh-CN" altLang="en-US" b="1" dirty="0">
                        <a:solidFill>
                          <a:srgbClr val="0000FF"/>
                        </a:solidFill>
                        <a:effectLst>
                          <a:outerShdw blurRad="38100" dist="38100" dir="2700000">
                            <a:srgbClr val="C0C0C0"/>
                          </a:outerShdw>
                        </a:effectLst>
                        <a:latin typeface="黑体" panose="02010609060101010101" pitchFamily="49" charset="-122"/>
                        <a:ea typeface="黑体" panose="02010609060101010101" pitchFamily="49" charset="-122"/>
                      </a:endParaRPr>
                    </a:p>
                  </a:txBody>
                  <a:tcPr anchor="ct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None/>
                      </a:pPr>
                      <a:r>
                        <a:rPr lang="zh-CN" altLang="en-US" sz="2400" b="1" dirty="0">
                          <a:solidFill>
                            <a:srgbClr val="660066"/>
                          </a:solidFill>
                          <a:effectLst>
                            <a:outerShdw blurRad="38100" dist="38100" dir="2700000">
                              <a:srgbClr val="C0C0C0"/>
                            </a:outerShdw>
                          </a:effectLst>
                          <a:latin typeface="黑体" panose="02010609060101010101" pitchFamily="49" charset="-122"/>
                          <a:ea typeface="黑体" panose="02010609060101010101" pitchFamily="49" charset="-122"/>
                        </a:rPr>
                        <a:t>本体论</a:t>
                      </a:r>
                      <a:endParaRPr lang="zh-CN" altLang="en-US" sz="2400" b="1" dirty="0">
                        <a:solidFill>
                          <a:srgbClr val="660066"/>
                        </a:solidFill>
                        <a:effectLst>
                          <a:outerShdw blurRad="38100" dist="38100" dir="2700000">
                            <a:srgbClr val="C0C0C0"/>
                          </a:outerShdw>
                        </a:effectLst>
                        <a:latin typeface="黑体" panose="02010609060101010101" pitchFamily="49" charset="-122"/>
                        <a:ea typeface="黑体" panose="02010609060101010101" pitchFamily="49" charset="-122"/>
                      </a:endParaRPr>
                    </a:p>
                  </a:txBody>
                  <a:tcPr anchor="ct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12700" cap="flat" cmpd="sng">
                      <a:solidFill>
                        <a:schemeClr val="tx1"/>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None/>
                      </a:pPr>
                      <a:endParaRPr lang="zh-CN" altLang="zh-CN" sz="2400" dirty="0">
                        <a:latin typeface="黑体" panose="02010609060101010101" pitchFamily="49" charset="-122"/>
                        <a:ea typeface="黑体" panose="02010609060101010101" pitchFamily="49" charset="-122"/>
                      </a:endParaRPr>
                    </a:p>
                  </a:txBody>
                  <a:tcP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None/>
                      </a:pPr>
                      <a:endParaRPr lang="zh-CN" altLang="zh-CN" sz="2400" dirty="0">
                        <a:latin typeface="黑体" panose="02010609060101010101" pitchFamily="49" charset="-122"/>
                        <a:ea typeface="黑体" panose="02010609060101010101" pitchFamily="49" charset="-122"/>
                      </a:endParaRPr>
                    </a:p>
                  </a:txBody>
                  <a:tcP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r>
              <a:tr h="1195388">
                <a:tc vMerge="1">
                  <a:tcP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None/>
                      </a:pPr>
                      <a:r>
                        <a:rPr lang="zh-CN" altLang="en-US" sz="2400" b="1" dirty="0">
                          <a:solidFill>
                            <a:srgbClr val="660066"/>
                          </a:solidFill>
                          <a:effectLst>
                            <a:outerShdw blurRad="38100" dist="38100" dir="2700000">
                              <a:srgbClr val="C0C0C0"/>
                            </a:outerShdw>
                          </a:effectLst>
                          <a:latin typeface="黑体" panose="02010609060101010101" pitchFamily="49" charset="-122"/>
                          <a:ea typeface="黑体" panose="02010609060101010101" pitchFamily="49" charset="-122"/>
                        </a:rPr>
                        <a:t>方法论</a:t>
                      </a:r>
                      <a:endParaRPr lang="zh-CN" altLang="en-US" sz="2400" b="1" dirty="0">
                        <a:solidFill>
                          <a:srgbClr val="660066"/>
                        </a:solidFill>
                        <a:effectLst>
                          <a:outerShdw blurRad="38100" dist="38100" dir="2700000">
                            <a:srgbClr val="C0C0C0"/>
                          </a:outerShdw>
                        </a:effectLst>
                        <a:latin typeface="黑体" panose="02010609060101010101" pitchFamily="49" charset="-122"/>
                        <a:ea typeface="黑体" panose="02010609060101010101" pitchFamily="49" charset="-122"/>
                      </a:endParaRPr>
                    </a:p>
                  </a:txBody>
                  <a:tcPr anchor="ct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None/>
                      </a:pPr>
                      <a:endParaRPr lang="zh-CN" altLang="zh-CN" sz="2400" dirty="0">
                        <a:latin typeface="黑体" panose="02010609060101010101" pitchFamily="49" charset="-122"/>
                        <a:ea typeface="黑体" panose="02010609060101010101" pitchFamily="49" charset="-122"/>
                      </a:endParaRPr>
                    </a:p>
                  </a:txBody>
                  <a:tcP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None/>
                      </a:pPr>
                      <a:endParaRPr lang="zh-CN" altLang="zh-CN" sz="2400" dirty="0">
                        <a:latin typeface="黑体" panose="02010609060101010101" pitchFamily="49" charset="-122"/>
                        <a:ea typeface="黑体" panose="02010609060101010101" pitchFamily="49" charset="-122"/>
                      </a:endParaRPr>
                    </a:p>
                  </a:txBody>
                  <a:tcP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r>
              <a:tr h="1044575">
                <a:tc vMerge="1">
                  <a:tcP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B w="38100" cap="flat" cmpd="sng">
                      <a:solidFill>
                        <a:srgbClr val="000066"/>
                      </a:solidFill>
                      <a:prstDash val="solid"/>
                      <a:headEnd type="none" w="med" len="med"/>
                      <a:tailEnd type="none" w="med" len="med"/>
                    </a:lnB>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None/>
                      </a:pPr>
                      <a:r>
                        <a:rPr lang="zh-CN" altLang="en-US" sz="2400" b="1" dirty="0">
                          <a:solidFill>
                            <a:srgbClr val="660066"/>
                          </a:solidFill>
                          <a:effectLst>
                            <a:outerShdw blurRad="38100" dist="38100" dir="2700000">
                              <a:srgbClr val="C0C0C0"/>
                            </a:outerShdw>
                          </a:effectLst>
                          <a:latin typeface="黑体" panose="02010609060101010101" pitchFamily="49" charset="-122"/>
                          <a:ea typeface="黑体" panose="02010609060101010101" pitchFamily="49" charset="-122"/>
                        </a:rPr>
                        <a:t>哲学范畴</a:t>
                      </a:r>
                      <a:endParaRPr lang="zh-CN" altLang="en-US" sz="2400" b="1" dirty="0">
                        <a:solidFill>
                          <a:srgbClr val="660066"/>
                        </a:solidFill>
                        <a:effectLst>
                          <a:outerShdw blurRad="38100" dist="38100" dir="2700000">
                            <a:srgbClr val="C0C0C0"/>
                          </a:outerShdw>
                        </a:effectLst>
                        <a:latin typeface="黑体" panose="02010609060101010101" pitchFamily="49" charset="-122"/>
                        <a:ea typeface="黑体" panose="02010609060101010101" pitchFamily="49" charset="-122"/>
                      </a:endParaRPr>
                    </a:p>
                  </a:txBody>
                  <a:tcPr anchor="ct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None/>
                      </a:pPr>
                      <a:endParaRPr lang="zh-CN" altLang="zh-CN" sz="2400" dirty="0">
                        <a:latin typeface="黑体" panose="02010609060101010101" pitchFamily="49" charset="-122"/>
                        <a:ea typeface="黑体" panose="02010609060101010101" pitchFamily="49" charset="-122"/>
                      </a:endParaRPr>
                    </a:p>
                  </a:txBody>
                  <a:tcP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lgn="ctr" eaLnBrk="1" hangingPunct="1">
                        <a:buNone/>
                      </a:pPr>
                      <a:endParaRPr lang="zh-CN" altLang="zh-CN" sz="2400" dirty="0">
                        <a:latin typeface="黑体" panose="02010609060101010101" pitchFamily="49" charset="-122"/>
                        <a:ea typeface="黑体" panose="02010609060101010101" pitchFamily="49" charset="-122"/>
                      </a:endParaRPr>
                    </a:p>
                  </a:txBody>
                  <a:tcPr>
                    <a:lnL w="38100" cap="flat" cmpd="sng">
                      <a:solidFill>
                        <a:srgbClr val="000066"/>
                      </a:solidFill>
                      <a:prstDash val="solid"/>
                      <a:headEnd type="none" w="med" len="med"/>
                      <a:tailEnd type="none" w="med" len="med"/>
                    </a:lnL>
                    <a:lnR w="38100" cap="flat" cmpd="sng">
                      <a:solidFill>
                        <a:srgbClr val="000066"/>
                      </a:solidFill>
                      <a:prstDash val="solid"/>
                      <a:headEnd type="none" w="med" len="med"/>
                      <a:tailEnd type="none" w="med" len="med"/>
                    </a:lnR>
                    <a:lnT w="38100" cap="flat" cmpd="sng">
                      <a:solidFill>
                        <a:srgbClr val="000066"/>
                      </a:solidFill>
                      <a:prstDash val="solid"/>
                      <a:headEnd type="none" w="med" len="med"/>
                      <a:tailEnd type="none" w="med" len="med"/>
                    </a:lnT>
                    <a:lnB w="38100" cap="flat" cmpd="sng">
                      <a:solidFill>
                        <a:srgbClr val="000066"/>
                      </a:solidFill>
                      <a:prstDash val="solid"/>
                      <a:headEnd type="none" w="med" len="med"/>
                      <a:tailEnd type="none" w="med" len="med"/>
                    </a:lnB>
                    <a:lnTlToBr>
                      <a:noFill/>
                    </a:lnTlToBr>
                    <a:lnBlToTr>
                      <a:noFill/>
                    </a:lnBlToTr>
                    <a:noFill/>
                  </a:tcPr>
                </a:tc>
              </a:tr>
            </a:tbl>
          </a:graphicData>
        </a:graphic>
      </p:graphicFrame>
      <p:sp>
        <p:nvSpPr>
          <p:cNvPr id="191518" name="Text Box 30"/>
          <p:cNvSpPr txBox="1"/>
          <p:nvPr/>
        </p:nvSpPr>
        <p:spPr>
          <a:xfrm>
            <a:off x="2133600" y="1371600"/>
            <a:ext cx="3429000" cy="461963"/>
          </a:xfrm>
          <a:prstGeom prst="rect">
            <a:avLst/>
          </a:prstGeom>
          <a:noFill/>
          <a:ln w="9525">
            <a:noFill/>
          </a:ln>
        </p:spPr>
        <p:txBody>
          <a:bodyPr>
            <a:spAutoFit/>
          </a:bodyPr>
          <a:p>
            <a:pPr lvl="0" algn="ctr" eaLnBrk="1" hangingPunct="1"/>
            <a:r>
              <a:rPr lang="en-US" altLang="zh-CN" sz="2400" b="1">
                <a:solidFill>
                  <a:srgbClr val="000066"/>
                </a:solidFill>
                <a:latin typeface="隶书" panose="02010509060101010101" pitchFamily="1" charset="-122"/>
                <a:ea typeface="黑体" panose="02010609060101010101" pitchFamily="49" charset="-122"/>
              </a:rPr>
              <a:t>“</a:t>
            </a:r>
            <a:r>
              <a:rPr lang="zh-CN" altLang="en-US" sz="2400" b="1" dirty="0">
                <a:solidFill>
                  <a:srgbClr val="000066"/>
                </a:solidFill>
                <a:latin typeface="隶书" panose="02010509060101010101" pitchFamily="1" charset="-122"/>
                <a:ea typeface="黑体" panose="02010609060101010101" pitchFamily="49" charset="-122"/>
              </a:rPr>
              <a:t>理”是万物的本源</a:t>
            </a:r>
            <a:endParaRPr lang="zh-CN" altLang="en-US" sz="2400" b="1" dirty="0">
              <a:solidFill>
                <a:srgbClr val="000066"/>
              </a:solidFill>
              <a:latin typeface="隶书" panose="02010509060101010101" pitchFamily="1" charset="-122"/>
              <a:ea typeface="黑体" panose="02010609060101010101" pitchFamily="49" charset="-122"/>
            </a:endParaRPr>
          </a:p>
        </p:txBody>
      </p:sp>
      <p:sp>
        <p:nvSpPr>
          <p:cNvPr id="191519" name="Text Box 31"/>
          <p:cNvSpPr txBox="1"/>
          <p:nvPr/>
        </p:nvSpPr>
        <p:spPr>
          <a:xfrm>
            <a:off x="5607050" y="1371600"/>
            <a:ext cx="2967038" cy="461963"/>
          </a:xfrm>
          <a:prstGeom prst="rect">
            <a:avLst/>
          </a:prstGeom>
          <a:noFill/>
          <a:ln w="9525">
            <a:noFill/>
          </a:ln>
        </p:spPr>
        <p:txBody>
          <a:bodyPr wrap="none">
            <a:spAutoFit/>
          </a:bodyPr>
          <a:p>
            <a:pPr lvl="0" eaLnBrk="1" hangingPunct="1"/>
            <a:r>
              <a:rPr lang="en-US" altLang="zh-CN" sz="2400" b="1">
                <a:solidFill>
                  <a:srgbClr val="0000FF"/>
                </a:solidFill>
                <a:latin typeface="隶书" panose="02010509060101010101" pitchFamily="1" charset="-122"/>
                <a:ea typeface="黑体" panose="02010609060101010101" pitchFamily="49" charset="-122"/>
              </a:rPr>
              <a:t>“</a:t>
            </a:r>
            <a:r>
              <a:rPr lang="zh-CN" altLang="en-US" sz="2400" b="1" dirty="0">
                <a:solidFill>
                  <a:srgbClr val="0000FF"/>
                </a:solidFill>
                <a:latin typeface="隶书" panose="02010509060101010101" pitchFamily="1" charset="-122"/>
                <a:ea typeface="黑体" panose="02010609060101010101" pitchFamily="49" charset="-122"/>
              </a:rPr>
              <a:t>心”是万物的本源</a:t>
            </a:r>
            <a:endParaRPr lang="zh-CN" altLang="en-US" sz="2400" b="1" u="sng" dirty="0">
              <a:solidFill>
                <a:srgbClr val="0000FF"/>
              </a:solidFill>
              <a:latin typeface="隶书" panose="02010509060101010101" pitchFamily="1" charset="-122"/>
              <a:ea typeface="黑体" panose="02010609060101010101" pitchFamily="49" charset="-122"/>
            </a:endParaRPr>
          </a:p>
        </p:txBody>
      </p:sp>
      <p:sp>
        <p:nvSpPr>
          <p:cNvPr id="191520" name="Text Box 32"/>
          <p:cNvSpPr txBox="1"/>
          <p:nvPr/>
        </p:nvSpPr>
        <p:spPr>
          <a:xfrm>
            <a:off x="2514600" y="3657600"/>
            <a:ext cx="3048000" cy="461963"/>
          </a:xfrm>
          <a:prstGeom prst="rect">
            <a:avLst/>
          </a:prstGeom>
          <a:noFill/>
          <a:ln w="9525">
            <a:noFill/>
          </a:ln>
        </p:spPr>
        <p:txBody>
          <a:bodyPr>
            <a:spAutoFit/>
          </a:bodyPr>
          <a:p>
            <a:pPr lvl="0" eaLnBrk="1" hangingPunct="1"/>
            <a:r>
              <a:rPr lang="zh-CN" altLang="en-US" sz="2400" b="1" dirty="0">
                <a:solidFill>
                  <a:srgbClr val="000066"/>
                </a:solidFill>
                <a:latin typeface="隶书" panose="02010509060101010101" pitchFamily="1" charset="-122"/>
                <a:ea typeface="黑体" panose="02010609060101010101" pitchFamily="49" charset="-122"/>
              </a:rPr>
              <a:t>客观唯心主义思想</a:t>
            </a:r>
            <a:endParaRPr lang="zh-CN" altLang="en-US" sz="2400" b="1" dirty="0">
              <a:solidFill>
                <a:srgbClr val="000066"/>
              </a:solidFill>
              <a:latin typeface="隶书" panose="02010509060101010101" pitchFamily="1" charset="-122"/>
              <a:ea typeface="黑体" panose="02010609060101010101" pitchFamily="49" charset="-122"/>
            </a:endParaRPr>
          </a:p>
        </p:txBody>
      </p:sp>
      <p:sp>
        <p:nvSpPr>
          <p:cNvPr id="191521" name="Text Box 33"/>
          <p:cNvSpPr txBox="1"/>
          <p:nvPr/>
        </p:nvSpPr>
        <p:spPr>
          <a:xfrm>
            <a:off x="5861050" y="3657600"/>
            <a:ext cx="3282950" cy="461963"/>
          </a:xfrm>
          <a:prstGeom prst="rect">
            <a:avLst/>
          </a:prstGeom>
          <a:noFill/>
          <a:ln w="9525">
            <a:noFill/>
          </a:ln>
        </p:spPr>
        <p:txBody>
          <a:bodyPr>
            <a:spAutoFit/>
          </a:bodyPr>
          <a:p>
            <a:pPr lvl="0" eaLnBrk="1" hangingPunct="1">
              <a:spcBef>
                <a:spcPct val="50000"/>
              </a:spcBef>
            </a:pPr>
            <a:r>
              <a:rPr lang="zh-CN" altLang="en-US" sz="2400" b="1" dirty="0">
                <a:solidFill>
                  <a:srgbClr val="0000FF"/>
                </a:solidFill>
                <a:latin typeface="隶书" panose="02010509060101010101" pitchFamily="1" charset="-122"/>
                <a:ea typeface="黑体" panose="02010609060101010101" pitchFamily="49" charset="-122"/>
              </a:rPr>
              <a:t>主观唯心主义思想</a:t>
            </a:r>
            <a:endParaRPr lang="zh-CN" altLang="en-US" sz="2400" dirty="0">
              <a:solidFill>
                <a:srgbClr val="0000FF"/>
              </a:solidFill>
              <a:latin typeface="隶书" panose="02010509060101010101" pitchFamily="1" charset="-122"/>
              <a:ea typeface="隶书" panose="02010509060101010101" pitchFamily="1" charset="-122"/>
            </a:endParaRPr>
          </a:p>
        </p:txBody>
      </p:sp>
      <p:sp>
        <p:nvSpPr>
          <p:cNvPr id="191522" name="Text Box 34"/>
          <p:cNvSpPr txBox="1"/>
          <p:nvPr/>
        </p:nvSpPr>
        <p:spPr>
          <a:xfrm>
            <a:off x="2514600" y="2286000"/>
            <a:ext cx="2771775" cy="519113"/>
          </a:xfrm>
          <a:prstGeom prst="rect">
            <a:avLst/>
          </a:prstGeom>
          <a:noFill/>
          <a:ln w="9525">
            <a:noFill/>
          </a:ln>
        </p:spPr>
        <p:txBody>
          <a:bodyPr>
            <a:spAutoFit/>
          </a:bodyPr>
          <a:p>
            <a:pPr lvl="0" eaLnBrk="1" hangingPunct="1"/>
            <a:r>
              <a:rPr lang="zh-CN" altLang="en-US" sz="2800" b="1" dirty="0">
                <a:solidFill>
                  <a:srgbClr val="000066"/>
                </a:solidFill>
                <a:latin typeface="隶书" panose="02010509060101010101" pitchFamily="1" charset="-122"/>
                <a:ea typeface="黑体" panose="02010609060101010101" pitchFamily="49" charset="-122"/>
              </a:rPr>
              <a:t>强调“格物致知</a:t>
            </a:r>
            <a:r>
              <a:rPr lang="zh-CN" altLang="en-US" sz="2800" b="1" u="sng" dirty="0">
                <a:solidFill>
                  <a:srgbClr val="000066"/>
                </a:solidFill>
                <a:latin typeface="隶书" panose="02010509060101010101" pitchFamily="1" charset="-122"/>
                <a:ea typeface="黑体" panose="02010609060101010101" pitchFamily="49" charset="-122"/>
              </a:rPr>
              <a:t> </a:t>
            </a:r>
            <a:endParaRPr lang="zh-CN" altLang="en-US" sz="2800" b="1" u="sng" dirty="0">
              <a:solidFill>
                <a:srgbClr val="000066"/>
              </a:solidFill>
              <a:latin typeface="隶书" panose="02010509060101010101" pitchFamily="1" charset="-122"/>
              <a:ea typeface="黑体" panose="02010609060101010101" pitchFamily="49" charset="-122"/>
            </a:endParaRPr>
          </a:p>
        </p:txBody>
      </p:sp>
      <p:sp>
        <p:nvSpPr>
          <p:cNvPr id="191523" name="Text Box 35"/>
          <p:cNvSpPr txBox="1"/>
          <p:nvPr/>
        </p:nvSpPr>
        <p:spPr>
          <a:xfrm>
            <a:off x="5638800" y="2209800"/>
            <a:ext cx="3505200" cy="461963"/>
          </a:xfrm>
          <a:prstGeom prst="rect">
            <a:avLst/>
          </a:prstGeom>
          <a:noFill/>
          <a:ln w="9525">
            <a:noFill/>
          </a:ln>
        </p:spPr>
        <p:txBody>
          <a:bodyPr>
            <a:spAutoFit/>
          </a:bodyPr>
          <a:p>
            <a:pPr lvl="0" eaLnBrk="1" hangingPunct="1"/>
            <a:r>
              <a:rPr lang="en-US" altLang="zh-CN" sz="2400" b="1">
                <a:solidFill>
                  <a:srgbClr val="0000FF"/>
                </a:solidFill>
                <a:latin typeface="隶书" panose="02010509060101010101" pitchFamily="1" charset="-122"/>
                <a:ea typeface="黑体" panose="02010609060101010101" pitchFamily="49" charset="-122"/>
              </a:rPr>
              <a:t>“</a:t>
            </a:r>
            <a:r>
              <a:rPr lang="zh-CN" altLang="en-US" sz="2400" b="1" dirty="0">
                <a:solidFill>
                  <a:srgbClr val="0000FF"/>
                </a:solidFill>
                <a:latin typeface="隶书" panose="02010509060101010101" pitchFamily="1" charset="-122"/>
                <a:ea typeface="黑体" panose="02010609060101010101" pitchFamily="49" charset="-122"/>
              </a:rPr>
              <a:t>发明本心”</a:t>
            </a:r>
            <a:r>
              <a:rPr lang="en-US" altLang="zh-CN" sz="2400" b="1">
                <a:solidFill>
                  <a:srgbClr val="0000FF"/>
                </a:solidFill>
                <a:latin typeface="隶书" panose="02010509060101010101" pitchFamily="1" charset="-122"/>
                <a:ea typeface="黑体" panose="02010609060101010101" pitchFamily="49" charset="-122"/>
              </a:rPr>
              <a:t>,“</a:t>
            </a:r>
            <a:r>
              <a:rPr lang="zh-CN" altLang="en-US" sz="2400" b="1" dirty="0">
                <a:solidFill>
                  <a:srgbClr val="0000FF"/>
                </a:solidFill>
                <a:latin typeface="隶书" panose="02010509060101010101" pitchFamily="1" charset="-122"/>
                <a:ea typeface="黑体" panose="02010609060101010101" pitchFamily="49" charset="-122"/>
              </a:rPr>
              <a:t>致良知”</a:t>
            </a:r>
            <a:endParaRPr lang="zh-CN" altLang="en-US" sz="2400" b="1" dirty="0">
              <a:solidFill>
                <a:srgbClr val="0000FF"/>
              </a:solidFill>
              <a:latin typeface="隶书" panose="02010509060101010101" pitchFamily="1" charset="-122"/>
              <a:ea typeface="黑体" panose="02010609060101010101" pitchFamily="49" charset="-122"/>
            </a:endParaRPr>
          </a:p>
        </p:txBody>
      </p:sp>
      <p:sp>
        <p:nvSpPr>
          <p:cNvPr id="191524" name="Text Box 36"/>
          <p:cNvSpPr txBox="1">
            <a:spLocks noChangeArrowheads="1"/>
          </p:cNvSpPr>
          <p:nvPr/>
        </p:nvSpPr>
        <p:spPr bwMode="auto">
          <a:xfrm>
            <a:off x="2514600" y="2743200"/>
            <a:ext cx="2711450" cy="523875"/>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a:t>
            </a:r>
            <a:r>
              <a:rPr kumimoji="0"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通过外物求理</a:t>
            </a:r>
            <a:r>
              <a:rPr kumimoji="0" lang="en-US" altLang="zh-CN" sz="28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a:t>
            </a:r>
            <a:endParaRPr kumimoji="0" lang="en-US" altLang="zh-CN" sz="2800" b="1" i="0" u="none" strike="noStrike" kern="1200" cap="none" spc="0" normalizeH="0" baseline="0" noProof="0" dirty="0">
              <a:ln>
                <a:noFill/>
              </a:ln>
              <a:solidFill>
                <a:srgbClr val="660066"/>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p:txBody>
      </p:sp>
      <p:sp>
        <p:nvSpPr>
          <p:cNvPr id="191525" name="Text Box 37"/>
          <p:cNvSpPr txBox="1">
            <a:spLocks noChangeArrowheads="1"/>
          </p:cNvSpPr>
          <p:nvPr/>
        </p:nvSpPr>
        <p:spPr bwMode="auto">
          <a:xfrm>
            <a:off x="6072188" y="2667000"/>
            <a:ext cx="2660650" cy="461963"/>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a:t>
            </a:r>
            <a:r>
              <a:rPr kumimoji="0" lang="zh-CN" altLang="en-US"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通过内心的反省</a:t>
            </a:r>
            <a:r>
              <a:rPr kumimoji="0" lang="en-US" altLang="zh-CN"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rPr>
              <a:t>)</a:t>
            </a:r>
            <a:endParaRPr kumimoji="0" lang="en-US" altLang="zh-CN" sz="2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黑体" panose="02010609060101010101" pitchFamily="49" charset="-122"/>
              <a:ea typeface="黑体" panose="02010609060101010101" pitchFamily="49" charset="-122"/>
              <a:cs typeface="+mn-cs"/>
            </a:endParaRPr>
          </a:p>
        </p:txBody>
      </p:sp>
      <p:sp>
        <p:nvSpPr>
          <p:cNvPr id="191526" name="Text Box 38"/>
          <p:cNvSpPr txBox="1"/>
          <p:nvPr/>
        </p:nvSpPr>
        <p:spPr>
          <a:xfrm>
            <a:off x="0" y="4495800"/>
            <a:ext cx="2667000" cy="519113"/>
          </a:xfrm>
          <a:prstGeom prst="rect">
            <a:avLst/>
          </a:prstGeom>
          <a:noFill/>
          <a:ln w="9525">
            <a:noFill/>
          </a:ln>
        </p:spPr>
        <p:txBody>
          <a:bodyPr>
            <a:spAutoFit/>
          </a:bodyPr>
          <a:p>
            <a:pPr lvl="0" eaLnBrk="1" hangingPunct="1"/>
            <a:r>
              <a:rPr lang="zh-CN" altLang="en-US" sz="2800" b="1" dirty="0">
                <a:solidFill>
                  <a:srgbClr val="FF0000"/>
                </a:solidFill>
                <a:latin typeface="隶书" panose="02010509060101010101" pitchFamily="1" charset="-122"/>
                <a:ea typeface="隶书" panose="02010509060101010101" pitchFamily="1" charset="-122"/>
              </a:rPr>
              <a:t>相同点：</a:t>
            </a:r>
            <a:endParaRPr lang="zh-CN" altLang="en-US" sz="2800" dirty="0">
              <a:solidFill>
                <a:srgbClr val="000066"/>
              </a:solidFill>
              <a:latin typeface="隶书" panose="02010509060101010101" pitchFamily="1" charset="-122"/>
              <a:ea typeface="隶书" panose="02010509060101010101" pitchFamily="1" charset="-122"/>
            </a:endParaRPr>
          </a:p>
        </p:txBody>
      </p:sp>
      <p:sp>
        <p:nvSpPr>
          <p:cNvPr id="16" name="Text Box 11"/>
          <p:cNvSpPr txBox="1"/>
          <p:nvPr/>
        </p:nvSpPr>
        <p:spPr>
          <a:xfrm>
            <a:off x="0" y="0"/>
            <a:ext cx="9144000" cy="584200"/>
          </a:xfrm>
          <a:prstGeom prst="rect">
            <a:avLst/>
          </a:prstGeom>
          <a:solidFill>
            <a:srgbClr val="FF00FF"/>
          </a:solidFill>
          <a:ln w="9525">
            <a:noFill/>
          </a:ln>
        </p:spPr>
        <p:txBody>
          <a:bodyPr>
            <a:spAutoFit/>
          </a:bodyPr>
          <a:p>
            <a:pPr lvl="0" eaLnBrk="1" hangingPunct="1"/>
            <a:r>
              <a:rPr lang="zh-CN" altLang="en-US" sz="3200" b="1" dirty="0">
                <a:latin typeface="黑体" panose="02010609060101010101" pitchFamily="49" charset="-122"/>
                <a:ea typeface="黑体" panose="02010609060101010101" pitchFamily="49" charset="-122"/>
              </a:rPr>
              <a:t>合作探究：比较程朱理学与陆王心学的异同</a:t>
            </a:r>
            <a:endParaRPr lang="en-US" altLang="zh-CN" sz="3200" b="1">
              <a:latin typeface="黑体" panose="02010609060101010101" pitchFamily="49" charset="-122"/>
              <a:ea typeface="黑体" panose="02010609060101010101" pitchFamily="49" charset="-122"/>
            </a:endParaRP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strVal val="#ppt_w*0.70"/>
                                          </p:val>
                                        </p:tav>
                                        <p:tav tm="100000">
                                          <p:val>
                                            <p:strVal val="#ppt_w"/>
                                          </p:val>
                                        </p:tav>
                                      </p:tavLst>
                                    </p:anim>
                                    <p:anim calcmode="lin" valueType="num">
                                      <p:cBhvr>
                                        <p:cTn id="8" dur="1000" fill="hold"/>
                                        <p:tgtEl>
                                          <p:spTgt spid="16"/>
                                        </p:tgtEl>
                                        <p:attrNameLst>
                                          <p:attrName>ppt_h</p:attrName>
                                        </p:attrNameLst>
                                      </p:cBhvr>
                                      <p:tavLst>
                                        <p:tav tm="0">
                                          <p:val>
                                            <p:strVal val="#ppt_h"/>
                                          </p:val>
                                        </p:tav>
                                        <p:tav tm="100000">
                                          <p:val>
                                            <p:strVal val="#ppt_h"/>
                                          </p:val>
                                        </p:tav>
                                      </p:tavLst>
                                    </p:anim>
                                    <p:animEffect transition="in" filter="fade">
                                      <p:cBhvr>
                                        <p:cTn id="9" dur="1000"/>
                                        <p:tgtEl>
                                          <p:spTgt spid="16"/>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ntr" presetSubtype="10" fill="hold" nodeType="clickEffect">
                                  <p:stCondLst>
                                    <p:cond delay="0"/>
                                  </p:stCondLst>
                                  <p:childTnLst>
                                    <p:set>
                                      <p:cBhvr>
                                        <p:cTn id="13" dur="1" fill="hold">
                                          <p:stCondLst>
                                            <p:cond delay="0"/>
                                          </p:stCondLst>
                                        </p:cTn>
                                        <p:tgtEl>
                                          <p:spTgt spid="144387"/>
                                        </p:tgtEl>
                                        <p:attrNameLst>
                                          <p:attrName>style.visibility</p:attrName>
                                        </p:attrNameLst>
                                      </p:cBhvr>
                                      <p:to>
                                        <p:strVal val="visible"/>
                                      </p:to>
                                    </p:set>
                                    <p:animEffect transition="in" filter="blinds(horizontal)">
                                      <p:cBhvr>
                                        <p:cTn id="14" dur="500"/>
                                        <p:tgtEl>
                                          <p:spTgt spid="144387"/>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91518"/>
                                        </p:tgtEl>
                                        <p:attrNameLst>
                                          <p:attrName>style.visibility</p:attrName>
                                        </p:attrNameLst>
                                      </p:cBhvr>
                                      <p:to>
                                        <p:strVal val="visible"/>
                                      </p:to>
                                    </p:set>
                                    <p:animEffect transition="in" filter="blinds(horizontal)">
                                      <p:cBhvr>
                                        <p:cTn id="19" dur="500"/>
                                        <p:tgtEl>
                                          <p:spTgt spid="191518"/>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91519"/>
                                        </p:tgtEl>
                                        <p:attrNameLst>
                                          <p:attrName>style.visibility</p:attrName>
                                        </p:attrNameLst>
                                      </p:cBhvr>
                                      <p:to>
                                        <p:strVal val="visible"/>
                                      </p:to>
                                    </p:set>
                                    <p:animEffect transition="in" filter="blinds(horizontal)">
                                      <p:cBhvr>
                                        <p:cTn id="24" dur="500"/>
                                        <p:tgtEl>
                                          <p:spTgt spid="191519"/>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191522"/>
                                        </p:tgtEl>
                                        <p:attrNameLst>
                                          <p:attrName>style.visibility</p:attrName>
                                        </p:attrNameLst>
                                      </p:cBhvr>
                                      <p:to>
                                        <p:strVal val="visible"/>
                                      </p:to>
                                    </p:set>
                                    <p:animEffect transition="in" filter="blinds(horizontal)">
                                      <p:cBhvr>
                                        <p:cTn id="29" dur="500"/>
                                        <p:tgtEl>
                                          <p:spTgt spid="191522"/>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91524"/>
                                        </p:tgtEl>
                                        <p:attrNameLst>
                                          <p:attrName>style.visibility</p:attrName>
                                        </p:attrNameLst>
                                      </p:cBhvr>
                                      <p:to>
                                        <p:strVal val="visible"/>
                                      </p:to>
                                    </p:set>
                                    <p:animEffect transition="in" filter="blinds(horizontal)">
                                      <p:cBhvr>
                                        <p:cTn id="34" dur="500"/>
                                        <p:tgtEl>
                                          <p:spTgt spid="191524"/>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91523"/>
                                        </p:tgtEl>
                                        <p:attrNameLst>
                                          <p:attrName>style.visibility</p:attrName>
                                        </p:attrNameLst>
                                      </p:cBhvr>
                                      <p:to>
                                        <p:strVal val="visible"/>
                                      </p:to>
                                    </p:set>
                                    <p:animEffect transition="in" filter="blinds(horizontal)">
                                      <p:cBhvr>
                                        <p:cTn id="39" dur="500"/>
                                        <p:tgtEl>
                                          <p:spTgt spid="191523"/>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91525"/>
                                        </p:tgtEl>
                                        <p:attrNameLst>
                                          <p:attrName>style.visibility</p:attrName>
                                        </p:attrNameLst>
                                      </p:cBhvr>
                                      <p:to>
                                        <p:strVal val="visible"/>
                                      </p:to>
                                    </p:set>
                                    <p:animEffect transition="in" filter="blinds(horizontal)">
                                      <p:cBhvr>
                                        <p:cTn id="44" dur="500"/>
                                        <p:tgtEl>
                                          <p:spTgt spid="191525"/>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91520"/>
                                        </p:tgtEl>
                                        <p:attrNameLst>
                                          <p:attrName>style.visibility</p:attrName>
                                        </p:attrNameLst>
                                      </p:cBhvr>
                                      <p:to>
                                        <p:strVal val="visible"/>
                                      </p:to>
                                    </p:set>
                                    <p:anim calcmode="lin" valueType="num">
                                      <p:cBhvr additive="base">
                                        <p:cTn id="49" dur="500" fill="hold"/>
                                        <p:tgtEl>
                                          <p:spTgt spid="191520"/>
                                        </p:tgtEl>
                                        <p:attrNameLst>
                                          <p:attrName>ppt_x</p:attrName>
                                        </p:attrNameLst>
                                      </p:cBhvr>
                                      <p:tavLst>
                                        <p:tav tm="0">
                                          <p:val>
                                            <p:strVal val="#ppt_x"/>
                                          </p:val>
                                        </p:tav>
                                        <p:tav tm="100000">
                                          <p:val>
                                            <p:strVal val="#ppt_x"/>
                                          </p:val>
                                        </p:tav>
                                      </p:tavLst>
                                    </p:anim>
                                    <p:anim calcmode="lin" valueType="num">
                                      <p:cBhvr additive="base">
                                        <p:cTn id="50" dur="500" fill="hold"/>
                                        <p:tgtEl>
                                          <p:spTgt spid="19152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91521"/>
                                        </p:tgtEl>
                                        <p:attrNameLst>
                                          <p:attrName>style.visibility</p:attrName>
                                        </p:attrNameLst>
                                      </p:cBhvr>
                                      <p:to>
                                        <p:strVal val="visible"/>
                                      </p:to>
                                    </p:set>
                                    <p:anim calcmode="lin" valueType="num">
                                      <p:cBhvr additive="base">
                                        <p:cTn id="55" dur="500" fill="hold"/>
                                        <p:tgtEl>
                                          <p:spTgt spid="191521"/>
                                        </p:tgtEl>
                                        <p:attrNameLst>
                                          <p:attrName>ppt_x</p:attrName>
                                        </p:attrNameLst>
                                      </p:cBhvr>
                                      <p:tavLst>
                                        <p:tav tm="0">
                                          <p:val>
                                            <p:strVal val="#ppt_x"/>
                                          </p:val>
                                        </p:tav>
                                        <p:tav tm="100000">
                                          <p:val>
                                            <p:strVal val="#ppt_x"/>
                                          </p:val>
                                        </p:tav>
                                      </p:tavLst>
                                    </p:anim>
                                    <p:anim calcmode="lin" valueType="num">
                                      <p:cBhvr additive="base">
                                        <p:cTn id="56" dur="500" fill="hold"/>
                                        <p:tgtEl>
                                          <p:spTgt spid="19152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191526"/>
                                        </p:tgtEl>
                                        <p:attrNameLst>
                                          <p:attrName>style.visibility</p:attrName>
                                        </p:attrNameLst>
                                      </p:cBhvr>
                                      <p:to>
                                        <p:strVal val="visible"/>
                                      </p:to>
                                    </p:set>
                                    <p:animEffect transition="in" filter="blinds(horizontal)">
                                      <p:cBhvr>
                                        <p:cTn id="61" dur="500"/>
                                        <p:tgtEl>
                                          <p:spTgt spid="191526"/>
                                        </p:tgtEl>
                                      </p:cBhvr>
                                    </p:animEffect>
                                  </p:childTnLst>
                                </p:cTn>
                              </p:par>
                            </p:childTnLst>
                          </p:cTn>
                        </p:par>
                      </p:childTnLst>
                    </p:cTn>
                  </p:par>
                  <p:par>
                    <p:cTn id="62" fill="hold">
                      <p:stCondLst>
                        <p:cond delay="indefinite"/>
                      </p:stCondLst>
                      <p:childTnLst>
                        <p:par>
                          <p:cTn id="63" fill="hold">
                            <p:stCondLst>
                              <p:cond delay="0"/>
                            </p:stCondLst>
                            <p:childTnLst>
                              <p:par>
                                <p:cTn id="64" presetID="3" presetClass="entr" presetSubtype="10" fill="hold" nodeType="clickEffect">
                                  <p:stCondLst>
                                    <p:cond delay="0"/>
                                  </p:stCondLst>
                                  <p:childTnLst>
                                    <p:set>
                                      <p:cBhvr>
                                        <p:cTn id="65" dur="1" fill="hold">
                                          <p:stCondLst>
                                            <p:cond delay="0"/>
                                          </p:stCondLst>
                                        </p:cTn>
                                        <p:tgtEl>
                                          <p:spTgt spid="191491">
                                            <p:txEl>
                                              <p:charRg st="0" end="13"/>
                                            </p:txEl>
                                          </p:spTgt>
                                        </p:tgtEl>
                                        <p:attrNameLst>
                                          <p:attrName>style.visibility</p:attrName>
                                        </p:attrNameLst>
                                      </p:cBhvr>
                                      <p:to>
                                        <p:strVal val="visible"/>
                                      </p:to>
                                    </p:set>
                                    <p:animEffect transition="in" filter="blinds(horizontal)">
                                      <p:cBhvr>
                                        <p:cTn id="66" dur="500"/>
                                        <p:tgtEl>
                                          <p:spTgt spid="191491">
                                            <p:txEl>
                                              <p:charRg st="0" end="13"/>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4" presetClass="entr" presetSubtype="16" fill="hold" nodeType="clickEffect">
                                  <p:stCondLst>
                                    <p:cond delay="0"/>
                                  </p:stCondLst>
                                  <p:childTnLst>
                                    <p:set>
                                      <p:cBhvr>
                                        <p:cTn id="70" dur="1" fill="hold">
                                          <p:stCondLst>
                                            <p:cond delay="0"/>
                                          </p:stCondLst>
                                        </p:cTn>
                                        <p:tgtEl>
                                          <p:spTgt spid="191491">
                                            <p:txEl>
                                              <p:charRg st="13" end="39"/>
                                            </p:txEl>
                                          </p:spTgt>
                                        </p:tgtEl>
                                        <p:attrNameLst>
                                          <p:attrName>style.visibility</p:attrName>
                                        </p:attrNameLst>
                                      </p:cBhvr>
                                      <p:to>
                                        <p:strVal val="visible"/>
                                      </p:to>
                                    </p:set>
                                    <p:animEffect transition="in" filter="box(in)">
                                      <p:cBhvr>
                                        <p:cTn id="71" dur="500"/>
                                        <p:tgtEl>
                                          <p:spTgt spid="191491">
                                            <p:txEl>
                                              <p:charRg st="13" end="39"/>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20" presetClass="entr" presetSubtype="0" fill="hold" nodeType="clickEffect">
                                  <p:stCondLst>
                                    <p:cond delay="0"/>
                                  </p:stCondLst>
                                  <p:childTnLst>
                                    <p:set>
                                      <p:cBhvr>
                                        <p:cTn id="75" dur="1" fill="hold">
                                          <p:stCondLst>
                                            <p:cond delay="0"/>
                                          </p:stCondLst>
                                        </p:cTn>
                                        <p:tgtEl>
                                          <p:spTgt spid="191491">
                                            <p:txEl>
                                              <p:charRg st="39" end="49"/>
                                            </p:txEl>
                                          </p:spTgt>
                                        </p:tgtEl>
                                        <p:attrNameLst>
                                          <p:attrName>style.visibility</p:attrName>
                                        </p:attrNameLst>
                                      </p:cBhvr>
                                      <p:to>
                                        <p:strVal val="visible"/>
                                      </p:to>
                                    </p:set>
                                    <p:animEffect transition="in" filter="wedge">
                                      <p:cBhvr>
                                        <p:cTn id="76" dur="2000"/>
                                        <p:tgtEl>
                                          <p:spTgt spid="191491">
                                            <p:txEl>
                                              <p:charRg st="39" end="4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1518" grpId="0"/>
      <p:bldP spid="191519" grpId="0"/>
      <p:bldP spid="191520" grpId="0"/>
      <p:bldP spid="191521" grpId="0"/>
      <p:bldP spid="191522" grpId="0"/>
      <p:bldP spid="191523" grpId="0"/>
      <p:bldP spid="191524" grpId="0"/>
      <p:bldP spid="191525" grpId="0"/>
      <p:bldP spid="191526" grpId="0"/>
      <p:bldP spid="16"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8850" name="Text Box 5"/>
          <p:cNvSpPr txBox="1"/>
          <p:nvPr/>
        </p:nvSpPr>
        <p:spPr>
          <a:xfrm>
            <a:off x="714375" y="1865313"/>
            <a:ext cx="8001000" cy="492125"/>
          </a:xfrm>
          <a:prstGeom prst="rect">
            <a:avLst/>
          </a:prstGeom>
          <a:noFill/>
          <a:ln w="9525">
            <a:noFill/>
          </a:ln>
        </p:spPr>
        <p:txBody>
          <a:bodyPr>
            <a:spAutoFit/>
          </a:bodyPr>
          <a:p>
            <a:pPr lvl="0" eaLnBrk="1" hangingPunct="1"/>
            <a:r>
              <a:rPr lang="en-US" altLang="zh-CN" sz="2600" b="1">
                <a:solidFill>
                  <a:srgbClr val="FF0000"/>
                </a:solidFill>
                <a:latin typeface="华文中宋" panose="02010600040101010101" pitchFamily="2" charset="-122"/>
                <a:ea typeface="华文中宋" panose="02010600040101010101" pitchFamily="2" charset="-122"/>
              </a:rPr>
              <a:t>1</a:t>
            </a:r>
            <a:r>
              <a:rPr lang="zh-CN" altLang="en-US" sz="2600" b="1" dirty="0">
                <a:solidFill>
                  <a:srgbClr val="FF0000"/>
                </a:solidFill>
                <a:latin typeface="华文中宋" panose="02010600040101010101" pitchFamily="2" charset="-122"/>
                <a:ea typeface="华文中宋" panose="02010600040101010101" pitchFamily="2" charset="-122"/>
              </a:rPr>
              <a:t>．宋明理学的新特点</a:t>
            </a:r>
            <a:endParaRPr lang="zh-CN" altLang="en-US" sz="2600" dirty="0">
              <a:solidFill>
                <a:srgbClr val="FF0000"/>
              </a:solidFill>
              <a:latin typeface="华文中宋" panose="02010600040101010101" pitchFamily="2" charset="-122"/>
              <a:ea typeface="华文中宋" panose="02010600040101010101" pitchFamily="2" charset="-122"/>
            </a:endParaRPr>
          </a:p>
        </p:txBody>
      </p:sp>
      <p:sp>
        <p:nvSpPr>
          <p:cNvPr id="78851" name="Text Box 5"/>
          <p:cNvSpPr txBox="1"/>
          <p:nvPr/>
        </p:nvSpPr>
        <p:spPr>
          <a:xfrm>
            <a:off x="642938" y="2451100"/>
            <a:ext cx="8001000" cy="3692525"/>
          </a:xfrm>
          <a:prstGeom prst="rect">
            <a:avLst/>
          </a:prstGeom>
          <a:noFill/>
          <a:ln w="9525">
            <a:noFill/>
          </a:ln>
        </p:spPr>
        <p:txBody>
          <a:bodyPr>
            <a:spAutoFit/>
          </a:bodyPr>
          <a:p>
            <a:pPr lvl="0" eaLnBrk="1" hangingPunct="1"/>
            <a:r>
              <a:rPr lang="en-US" altLang="zh-CN" sz="2600" b="1">
                <a:latin typeface="华文中宋" panose="02010600040101010101" pitchFamily="2" charset="-122"/>
                <a:ea typeface="华文中宋" panose="02010600040101010101" pitchFamily="2" charset="-122"/>
              </a:rPr>
              <a:t>1)</a:t>
            </a:r>
            <a:r>
              <a:rPr lang="zh-CN" altLang="en-US" sz="2600" b="1" dirty="0">
                <a:latin typeface="华文中宋" panose="02010600040101010101" pitchFamily="2" charset="-122"/>
                <a:ea typeface="华文中宋" panose="02010600040101010101" pitchFamily="2" charset="-122"/>
              </a:rPr>
              <a:t>宋明理学是</a:t>
            </a:r>
            <a:r>
              <a:rPr lang="zh-CN" altLang="en-US" sz="2600" b="1" dirty="0">
                <a:solidFill>
                  <a:srgbClr val="FF0000"/>
                </a:solidFill>
                <a:latin typeface="华文中宋" panose="02010600040101010101" pitchFamily="2" charset="-122"/>
                <a:ea typeface="华文中宋" panose="02010600040101010101" pitchFamily="2" charset="-122"/>
              </a:rPr>
              <a:t>思辨化</a:t>
            </a:r>
            <a:r>
              <a:rPr lang="zh-CN" altLang="en-US" sz="2600" b="1" dirty="0">
                <a:latin typeface="华文中宋" panose="02010600040101010101" pitchFamily="2" charset="-122"/>
                <a:ea typeface="华文中宋" panose="02010600040101010101" pitchFamily="2" charset="-122"/>
              </a:rPr>
              <a:t>的儒学。宋明理学借鉴佛教和道教在哲学本体论方面的成果，把儒学由道德信条式的理论体系变成囊括天人关系在内的哲学理论体系。</a:t>
            </a:r>
            <a:endParaRPr lang="zh-CN" altLang="en-US" sz="2600" dirty="0">
              <a:latin typeface="华文中宋" panose="02010600040101010101" pitchFamily="2" charset="-122"/>
              <a:ea typeface="华文中宋" panose="02010600040101010101" pitchFamily="2" charset="-122"/>
            </a:endParaRPr>
          </a:p>
          <a:p>
            <a:pPr lvl="0" eaLnBrk="1" hangingPunct="1"/>
            <a:r>
              <a:rPr lang="en-US" altLang="zh-CN" sz="2600" b="1">
                <a:latin typeface="华文中宋" panose="02010600040101010101" pitchFamily="2" charset="-122"/>
                <a:ea typeface="华文中宋" panose="02010600040101010101" pitchFamily="2" charset="-122"/>
              </a:rPr>
              <a:t>2)</a:t>
            </a:r>
            <a:r>
              <a:rPr lang="zh-CN" altLang="en-US" sz="2600" b="1" dirty="0">
                <a:latin typeface="华文中宋" panose="02010600040101010101" pitchFamily="2" charset="-122"/>
                <a:ea typeface="华文中宋" panose="02010600040101010101" pitchFamily="2" charset="-122"/>
              </a:rPr>
              <a:t>宋明理学是</a:t>
            </a:r>
            <a:r>
              <a:rPr lang="zh-CN" altLang="en-US" sz="2600" b="1" dirty="0">
                <a:solidFill>
                  <a:srgbClr val="FF0000"/>
                </a:solidFill>
                <a:latin typeface="华文中宋" panose="02010600040101010101" pitchFamily="2" charset="-122"/>
                <a:ea typeface="华文中宋" panose="02010600040101010101" pitchFamily="2" charset="-122"/>
              </a:rPr>
              <a:t>以伦理道德为哲学核心</a:t>
            </a:r>
            <a:r>
              <a:rPr lang="zh-CN" altLang="en-US" sz="2600" b="1" dirty="0">
                <a:latin typeface="华文中宋" panose="02010600040101010101" pitchFamily="2" charset="-122"/>
                <a:ea typeface="华文中宋" panose="02010600040101010101" pitchFamily="2" charset="-122"/>
              </a:rPr>
              <a:t>的儒学，其对伦理道德的阐述，更侧重于哲学的表达。这区别于先秦、汉唐以政治哲学为核心的思想。</a:t>
            </a:r>
            <a:endParaRPr lang="zh-CN" altLang="en-US" sz="2600" dirty="0">
              <a:latin typeface="华文中宋" panose="02010600040101010101" pitchFamily="2" charset="-122"/>
              <a:ea typeface="华文中宋" panose="02010600040101010101" pitchFamily="2" charset="-122"/>
            </a:endParaRPr>
          </a:p>
          <a:p>
            <a:pPr lvl="0" eaLnBrk="1" hangingPunct="1"/>
            <a:r>
              <a:rPr lang="en-US" altLang="zh-CN" sz="2600" b="1">
                <a:latin typeface="华文中宋" panose="02010600040101010101" pitchFamily="2" charset="-122"/>
                <a:ea typeface="华文中宋" panose="02010600040101010101" pitchFamily="2" charset="-122"/>
              </a:rPr>
              <a:t>3)</a:t>
            </a:r>
            <a:r>
              <a:rPr lang="zh-CN" altLang="en-US" sz="2600" b="1" dirty="0">
                <a:latin typeface="华文中宋" panose="02010600040101010101" pitchFamily="2" charset="-122"/>
                <a:ea typeface="华文中宋" panose="02010600040101010101" pitchFamily="2" charset="-122"/>
              </a:rPr>
              <a:t>宋明理学是</a:t>
            </a:r>
            <a:r>
              <a:rPr lang="zh-CN" altLang="en-US" sz="2600" b="1" dirty="0">
                <a:solidFill>
                  <a:srgbClr val="FF0000"/>
                </a:solidFill>
                <a:latin typeface="华文中宋" panose="02010600040101010101" pitchFamily="2" charset="-122"/>
                <a:ea typeface="华文中宋" panose="02010600040101010101" pitchFamily="2" charset="-122"/>
              </a:rPr>
              <a:t>佛学化</a:t>
            </a:r>
            <a:r>
              <a:rPr lang="zh-CN" altLang="en-US" sz="2600" b="1" dirty="0">
                <a:latin typeface="华文中宋" panose="02010600040101010101" pitchFamily="2" charset="-122"/>
                <a:ea typeface="华文中宋" panose="02010600040101010101" pitchFamily="2" charset="-122"/>
              </a:rPr>
              <a:t>的儒学，如借鉴佛教的禁欲主义作为理学的核心思想，提出</a:t>
            </a:r>
            <a:r>
              <a:rPr lang="en-US" altLang="x-none" sz="2600" b="1">
                <a:latin typeface="华文中宋" panose="02010600040101010101" pitchFamily="2" charset="-122"/>
                <a:ea typeface="华文中宋" panose="02010600040101010101" pitchFamily="2" charset="-122"/>
              </a:rPr>
              <a:t>“</a:t>
            </a:r>
            <a:r>
              <a:rPr lang="zh-CN" altLang="en-US" sz="2600" b="1" dirty="0">
                <a:latin typeface="华文中宋" panose="02010600040101010101" pitchFamily="2" charset="-122"/>
                <a:ea typeface="华文中宋" panose="02010600040101010101" pitchFamily="2" charset="-122"/>
              </a:rPr>
              <a:t>存天理，灭人欲</a:t>
            </a:r>
            <a:r>
              <a:rPr lang="en-US" altLang="x-none" sz="2600" b="1">
                <a:latin typeface="华文中宋" panose="02010600040101010101" pitchFamily="2" charset="-122"/>
                <a:ea typeface="华文中宋" panose="02010600040101010101" pitchFamily="2" charset="-122"/>
              </a:rPr>
              <a:t>”</a:t>
            </a:r>
            <a:r>
              <a:rPr lang="zh-CN" altLang="en-US" sz="2600" b="1" dirty="0">
                <a:latin typeface="华文中宋" panose="02010600040101010101" pitchFamily="2" charset="-122"/>
                <a:ea typeface="华文中宋" panose="02010600040101010101" pitchFamily="2" charset="-122"/>
              </a:rPr>
              <a:t>的主张等。</a:t>
            </a:r>
            <a:endParaRPr lang="zh-CN" altLang="en-US" sz="2600" dirty="0">
              <a:latin typeface="华文中宋" panose="02010600040101010101" pitchFamily="2" charset="-122"/>
              <a:ea typeface="华文中宋" panose="02010600040101010101" pitchFamily="2" charset="-122"/>
            </a:endParaRPr>
          </a:p>
        </p:txBody>
      </p:sp>
      <p:sp>
        <p:nvSpPr>
          <p:cNvPr id="78852" name="Text Box 5"/>
          <p:cNvSpPr txBox="1"/>
          <p:nvPr/>
        </p:nvSpPr>
        <p:spPr>
          <a:xfrm>
            <a:off x="587375" y="1357313"/>
            <a:ext cx="7056438" cy="523875"/>
          </a:xfrm>
          <a:prstGeom prst="rect">
            <a:avLst/>
          </a:prstGeom>
          <a:noFill/>
          <a:ln w="9525">
            <a:noFill/>
          </a:ln>
        </p:spPr>
        <p:txBody>
          <a:bodyPr>
            <a:spAutoFit/>
          </a:bodyPr>
          <a:p>
            <a:pPr lvl="0" eaLnBrk="1" hangingPunct="1">
              <a:spcBef>
                <a:spcPct val="50000"/>
              </a:spcBef>
            </a:pPr>
            <a:r>
              <a:rPr lang="zh-CN" altLang="en-US" sz="2800" b="1" dirty="0">
                <a:solidFill>
                  <a:srgbClr val="0000FF"/>
                </a:solidFill>
                <a:latin typeface="Arial" panose="020B0604020202020204" pitchFamily="34" charset="0"/>
                <a:ea typeface="微软雅黑" panose="020B0503020204020204" pitchFamily="34" charset="-122"/>
              </a:rPr>
              <a:t>宋明理学的新特点及宋明理学对儒学的发展</a:t>
            </a:r>
            <a:endParaRPr lang="zh-CN" altLang="en-US" sz="2800" b="1" dirty="0">
              <a:solidFill>
                <a:srgbClr val="0000FF"/>
              </a:solidFill>
              <a:latin typeface="Arial" panose="020B0604020202020204" pitchFamily="34" charset="0"/>
              <a:ea typeface="微软雅黑" panose="020B0503020204020204" pitchFamily="34" charset="-122"/>
            </a:endParaRPr>
          </a:p>
        </p:txBody>
      </p:sp>
      <p:sp>
        <p:nvSpPr>
          <p:cNvPr id="6" name="矩形 5"/>
          <p:cNvSpPr/>
          <p:nvPr/>
        </p:nvSpPr>
        <p:spPr>
          <a:xfrm>
            <a:off x="444521" y="285728"/>
            <a:ext cx="2967480" cy="923330"/>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重点诠释</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Tree>
  </p:cSld>
  <p:clrMapOvr>
    <a:masterClrMapping/>
  </p:clrMapOvr>
  <p:transition>
    <p:cover dir="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0898" name="Rectangle 2"/>
          <p:cNvSpPr/>
          <p:nvPr/>
        </p:nvSpPr>
        <p:spPr>
          <a:xfrm>
            <a:off x="214313" y="285750"/>
            <a:ext cx="9144000" cy="579438"/>
          </a:xfrm>
          <a:prstGeom prst="rect">
            <a:avLst/>
          </a:prstGeom>
          <a:noFill/>
          <a:ln w="9525">
            <a:noFill/>
          </a:ln>
        </p:spPr>
        <p:txBody>
          <a:bodyPr>
            <a:spAutoFit/>
          </a:bodyPr>
          <a:p>
            <a:pPr lvl="0" eaLnBrk="1" hangingPunct="1"/>
            <a:r>
              <a:rPr lang="en-US" altLang="zh-CN" sz="3200" b="1">
                <a:solidFill>
                  <a:srgbClr val="CC3300"/>
                </a:solidFill>
                <a:latin typeface="微软雅黑" panose="020B0503020204020204" pitchFamily="34" charset="-122"/>
                <a:ea typeface="微软雅黑" panose="020B0503020204020204" pitchFamily="34" charset="-122"/>
              </a:rPr>
              <a:t>4)</a:t>
            </a:r>
            <a:r>
              <a:rPr lang="zh-CN" altLang="en-US" sz="3200" b="1" dirty="0">
                <a:solidFill>
                  <a:srgbClr val="CC3300"/>
                </a:solidFill>
                <a:latin typeface="微软雅黑" panose="020B0503020204020204" pitchFamily="34" charset="-122"/>
                <a:ea typeface="微软雅黑" panose="020B0503020204020204" pitchFamily="34" charset="-122"/>
              </a:rPr>
              <a:t>宋明理学的影响</a:t>
            </a:r>
            <a:r>
              <a:rPr lang="zh-CN" altLang="en-US" sz="3200" b="1" dirty="0">
                <a:solidFill>
                  <a:srgbClr val="CC3300"/>
                </a:solidFill>
                <a:latin typeface="微软雅黑" panose="020B0503020204020204" pitchFamily="34" charset="-122"/>
                <a:ea typeface="微软雅黑" panose="020B0503020204020204" pitchFamily="34" charset="-122"/>
                <a:hlinkClick r:id="" action="ppaction://noaction"/>
              </a:rPr>
              <a:t> </a:t>
            </a:r>
            <a:endParaRPr lang="zh-CN" altLang="en-US" sz="3200" b="1" dirty="0">
              <a:solidFill>
                <a:srgbClr val="CC3300"/>
              </a:solidFill>
              <a:latin typeface="微软雅黑" panose="020B0503020204020204" pitchFamily="34" charset="-122"/>
              <a:ea typeface="微软雅黑" panose="020B0503020204020204" pitchFamily="34" charset="-122"/>
            </a:endParaRPr>
          </a:p>
        </p:txBody>
      </p:sp>
      <p:sp>
        <p:nvSpPr>
          <p:cNvPr id="102403" name="Text Box 3"/>
          <p:cNvSpPr txBox="1"/>
          <p:nvPr/>
        </p:nvSpPr>
        <p:spPr>
          <a:xfrm>
            <a:off x="395288" y="1341438"/>
            <a:ext cx="8280400" cy="830262"/>
          </a:xfrm>
          <a:prstGeom prst="rect">
            <a:avLst/>
          </a:prstGeom>
          <a:noFill/>
          <a:ln w="9525">
            <a:noFill/>
          </a:ln>
        </p:spPr>
        <p:txBody>
          <a:bodyPr>
            <a:spAutoFit/>
          </a:bodyPr>
          <a:p>
            <a:pPr lvl="0" eaLnBrk="1" hangingPunct="1"/>
            <a:r>
              <a:rPr lang="en-US" altLang="zh-CN" sz="2400" b="1">
                <a:latin typeface="华文中宋" panose="02010600040101010101" pitchFamily="2" charset="-122"/>
                <a:ea typeface="华文中宋" panose="02010600040101010101" pitchFamily="2" charset="-122"/>
              </a:rPr>
              <a:t>①</a:t>
            </a:r>
            <a:r>
              <a:rPr lang="zh-CN" altLang="en-US" sz="2400" b="1" dirty="0">
                <a:latin typeface="华文中宋" panose="02010600040101010101" pitchFamily="2" charset="-122"/>
                <a:ea typeface="华文中宋" panose="02010600040101010101" pitchFamily="2" charset="-122"/>
              </a:rPr>
              <a:t>宋明理学</a:t>
            </a:r>
            <a:r>
              <a:rPr lang="zh-CN" altLang="en-US" sz="2400" b="1" dirty="0">
                <a:solidFill>
                  <a:srgbClr val="FF0000"/>
                </a:solidFill>
                <a:latin typeface="华文中宋" panose="02010600040101010101" pitchFamily="2" charset="-122"/>
                <a:ea typeface="华文中宋" panose="02010600040101010101" pitchFamily="2" charset="-122"/>
              </a:rPr>
              <a:t>成为官方正统儒学</a:t>
            </a:r>
            <a:r>
              <a:rPr lang="zh-CN" altLang="en-US" sz="2400" b="1" dirty="0">
                <a:latin typeface="华文中宋" panose="02010600040101010101" pitchFamily="2" charset="-122"/>
                <a:ea typeface="华文中宋" panose="02010600040101010101" pitchFamily="2" charset="-122"/>
              </a:rPr>
              <a:t>后，影响后世，</a:t>
            </a:r>
            <a:r>
              <a:rPr lang="zh-CN" altLang="en-US" sz="2400" b="1" dirty="0">
                <a:solidFill>
                  <a:srgbClr val="FF0000"/>
                </a:solidFill>
                <a:latin typeface="华文中宋" panose="02010600040101010101" pitchFamily="2" charset="-122"/>
                <a:ea typeface="华文中宋" panose="02010600040101010101" pitchFamily="2" charset="-122"/>
              </a:rPr>
              <a:t>对维护专制主义政治制度起了重要作用。</a:t>
            </a:r>
            <a:endParaRPr lang="zh-CN" altLang="en-US" sz="2400" b="1" dirty="0">
              <a:latin typeface="华文中宋" panose="02010600040101010101" pitchFamily="2" charset="-122"/>
              <a:ea typeface="华文中宋" panose="02010600040101010101" pitchFamily="2" charset="-122"/>
            </a:endParaRPr>
          </a:p>
        </p:txBody>
      </p:sp>
      <p:grpSp>
        <p:nvGrpSpPr>
          <p:cNvPr id="2" name="Group 4"/>
          <p:cNvGrpSpPr/>
          <p:nvPr/>
        </p:nvGrpSpPr>
        <p:grpSpPr>
          <a:xfrm>
            <a:off x="250825" y="836613"/>
            <a:ext cx="2736850" cy="3255962"/>
            <a:chOff x="158" y="527"/>
            <a:chExt cx="1724" cy="2051"/>
          </a:xfrm>
        </p:grpSpPr>
        <p:sp>
          <p:nvSpPr>
            <p:cNvPr id="80908" name="Rectangle 5"/>
            <p:cNvSpPr/>
            <p:nvPr/>
          </p:nvSpPr>
          <p:spPr>
            <a:xfrm>
              <a:off x="158" y="527"/>
              <a:ext cx="1724" cy="327"/>
            </a:xfrm>
            <a:prstGeom prst="rect">
              <a:avLst/>
            </a:prstGeom>
            <a:noFill/>
            <a:ln w="9525">
              <a:noFill/>
            </a:ln>
          </p:spPr>
          <p:txBody>
            <a:bodyPr>
              <a:spAutoFit/>
            </a:bodyPr>
            <a:p>
              <a:pPr lvl="0" eaLnBrk="1" hangingPunct="1">
                <a:spcBef>
                  <a:spcPct val="50000"/>
                </a:spcBef>
                <a:buFont typeface="Wingdings" panose="05000000000000000000" pitchFamily="2" charset="2"/>
                <a:buChar char="Ø"/>
              </a:pPr>
              <a:r>
                <a:rPr lang="zh-CN" altLang="en-US" sz="2800" b="1" dirty="0">
                  <a:solidFill>
                    <a:srgbClr val="000000"/>
                  </a:solidFill>
                  <a:latin typeface="华文中宋" panose="02010600040101010101" pitchFamily="2" charset="-122"/>
                  <a:ea typeface="华文中宋" panose="02010600040101010101" pitchFamily="2" charset="-122"/>
                </a:rPr>
                <a:t>消极影响：</a:t>
              </a:r>
              <a:endParaRPr lang="zh-CN" altLang="en-US" sz="2800" b="1" dirty="0">
                <a:solidFill>
                  <a:srgbClr val="000000"/>
                </a:solidFill>
                <a:latin typeface="华文中宋" panose="02010600040101010101" pitchFamily="2" charset="-122"/>
                <a:ea typeface="华文中宋" panose="02010600040101010101" pitchFamily="2" charset="-122"/>
              </a:endParaRPr>
            </a:p>
          </p:txBody>
        </p:sp>
        <p:sp>
          <p:nvSpPr>
            <p:cNvPr id="80909" name="Rectangle 6"/>
            <p:cNvSpPr/>
            <p:nvPr/>
          </p:nvSpPr>
          <p:spPr>
            <a:xfrm>
              <a:off x="204" y="2251"/>
              <a:ext cx="1678" cy="327"/>
            </a:xfrm>
            <a:prstGeom prst="rect">
              <a:avLst/>
            </a:prstGeom>
            <a:noFill/>
            <a:ln w="9525">
              <a:noFill/>
            </a:ln>
          </p:spPr>
          <p:txBody>
            <a:bodyPr>
              <a:spAutoFit/>
            </a:bodyPr>
            <a:p>
              <a:pPr lvl="0" eaLnBrk="1" hangingPunct="1">
                <a:spcBef>
                  <a:spcPct val="50000"/>
                </a:spcBef>
                <a:buFont typeface="Wingdings" panose="05000000000000000000" pitchFamily="2" charset="2"/>
                <a:buChar char="Ø"/>
              </a:pPr>
              <a:r>
                <a:rPr lang="zh-CN" altLang="en-US" sz="2800" b="1" dirty="0">
                  <a:solidFill>
                    <a:srgbClr val="FF0000"/>
                  </a:solidFill>
                  <a:latin typeface="华文中宋" panose="02010600040101010101" pitchFamily="2" charset="-122"/>
                  <a:ea typeface="华文中宋" panose="02010600040101010101" pitchFamily="2" charset="-122"/>
                </a:rPr>
                <a:t>积极作用：</a:t>
              </a:r>
              <a:endParaRPr lang="zh-CN" altLang="en-US" sz="2800" b="1" dirty="0">
                <a:solidFill>
                  <a:srgbClr val="FF0000"/>
                </a:solidFill>
                <a:latin typeface="华文中宋" panose="02010600040101010101" pitchFamily="2" charset="-122"/>
                <a:ea typeface="华文中宋" panose="02010600040101010101" pitchFamily="2" charset="-122"/>
              </a:endParaRPr>
            </a:p>
          </p:txBody>
        </p:sp>
      </p:grpSp>
      <p:sp>
        <p:nvSpPr>
          <p:cNvPr id="102407" name="Rectangle 7"/>
          <p:cNvSpPr/>
          <p:nvPr/>
        </p:nvSpPr>
        <p:spPr>
          <a:xfrm>
            <a:off x="395288" y="2133600"/>
            <a:ext cx="8207375" cy="457200"/>
          </a:xfrm>
          <a:prstGeom prst="rect">
            <a:avLst/>
          </a:prstGeom>
          <a:noFill/>
          <a:ln w="9525">
            <a:noFill/>
          </a:ln>
        </p:spPr>
        <p:txBody>
          <a:bodyPr>
            <a:spAutoFit/>
          </a:bodyPr>
          <a:p>
            <a:pPr lvl="0" eaLnBrk="1" hangingPunct="1"/>
            <a:r>
              <a:rPr lang="en-US" altLang="zh-CN" sz="2400" b="1">
                <a:latin typeface="华文中宋" panose="02010600040101010101" pitchFamily="2" charset="-122"/>
                <a:ea typeface="华文中宋" panose="02010600040101010101" pitchFamily="2" charset="-122"/>
              </a:rPr>
              <a:t>②</a:t>
            </a:r>
            <a:r>
              <a:rPr lang="zh-CN" altLang="en-US" sz="2400" b="1" dirty="0">
                <a:solidFill>
                  <a:srgbClr val="FF0000"/>
                </a:solidFill>
                <a:latin typeface="华文中宋" panose="02010600040101010101" pitchFamily="2" charset="-122"/>
                <a:ea typeface="华文中宋" panose="02010600040101010101" pitchFamily="2" charset="-122"/>
              </a:rPr>
              <a:t>用</a:t>
            </a:r>
            <a:r>
              <a:rPr lang="zh-CN" altLang="en-US" sz="2400" b="1" dirty="0">
                <a:latin typeface="华文中宋" panose="02010600040101010101" pitchFamily="2" charset="-122"/>
                <a:ea typeface="华文中宋" panose="02010600040101010101" pitchFamily="2" charset="-122"/>
              </a:rPr>
              <a:t>三纲五常</a:t>
            </a:r>
            <a:r>
              <a:rPr lang="zh-CN" altLang="en-US" sz="2400" b="1" dirty="0">
                <a:solidFill>
                  <a:srgbClr val="FF0000"/>
                </a:solidFill>
                <a:latin typeface="华文中宋" panose="02010600040101010101" pitchFamily="2" charset="-122"/>
                <a:ea typeface="华文中宋" panose="02010600040101010101" pitchFamily="2" charset="-122"/>
              </a:rPr>
              <a:t>维系专制统治</a:t>
            </a:r>
            <a:r>
              <a:rPr lang="zh-CN" altLang="en-US" sz="2400" b="1" dirty="0">
                <a:latin typeface="华文中宋" panose="02010600040101010101" pitchFamily="2" charset="-122"/>
                <a:ea typeface="华文中宋" panose="02010600040101010101" pitchFamily="2" charset="-122"/>
              </a:rPr>
              <a:t>压制、扼杀人的自然欲求</a:t>
            </a:r>
            <a:endParaRPr lang="zh-CN" altLang="en-US" sz="2400" b="1" dirty="0">
              <a:latin typeface="华文中宋" panose="02010600040101010101" pitchFamily="2" charset="-122"/>
              <a:ea typeface="华文中宋" panose="02010600040101010101" pitchFamily="2" charset="-122"/>
            </a:endParaRPr>
          </a:p>
        </p:txBody>
      </p:sp>
      <p:sp>
        <p:nvSpPr>
          <p:cNvPr id="102408" name="Rectangle 8"/>
          <p:cNvSpPr/>
          <p:nvPr/>
        </p:nvSpPr>
        <p:spPr>
          <a:xfrm>
            <a:off x="395288" y="2682875"/>
            <a:ext cx="8497887" cy="830263"/>
          </a:xfrm>
          <a:prstGeom prst="rect">
            <a:avLst/>
          </a:prstGeom>
          <a:noFill/>
          <a:ln w="9525">
            <a:noFill/>
          </a:ln>
        </p:spPr>
        <p:txBody>
          <a:bodyPr>
            <a:spAutoFit/>
          </a:bodyPr>
          <a:p>
            <a:pPr lvl="0" eaLnBrk="1" hangingPunct="1"/>
            <a:r>
              <a:rPr lang="en-US" altLang="zh-CN" sz="2400" b="1">
                <a:latin typeface="华文中宋" panose="02010600040101010101" pitchFamily="2" charset="-122"/>
                <a:ea typeface="华文中宋" panose="02010600040101010101" pitchFamily="2" charset="-122"/>
              </a:rPr>
              <a:t>③</a:t>
            </a:r>
            <a:r>
              <a:rPr lang="zh-CN" altLang="en-US" sz="2400" b="1" dirty="0">
                <a:solidFill>
                  <a:srgbClr val="FF0000"/>
                </a:solidFill>
                <a:latin typeface="华文中宋" panose="02010600040101010101" pitchFamily="2" charset="-122"/>
                <a:ea typeface="华文中宋" panose="02010600040101010101" pitchFamily="2" charset="-122"/>
              </a:rPr>
              <a:t>尊卑等级</a:t>
            </a:r>
            <a:r>
              <a:rPr lang="zh-CN" altLang="en-US" sz="2400" b="1" dirty="0">
                <a:latin typeface="华文中宋" panose="02010600040101010101" pitchFamily="2" charset="-122"/>
                <a:ea typeface="华文中宋" panose="02010600040101010101" pitchFamily="2" charset="-122"/>
              </a:rPr>
              <a:t>观念、</a:t>
            </a:r>
            <a:r>
              <a:rPr lang="zh-CN" altLang="en-US" sz="2400" b="1" dirty="0">
                <a:solidFill>
                  <a:srgbClr val="FF0000"/>
                </a:solidFill>
                <a:latin typeface="华文中宋" panose="02010600040101010101" pitchFamily="2" charset="-122"/>
                <a:ea typeface="华文中宋" panose="02010600040101010101" pitchFamily="2" charset="-122"/>
              </a:rPr>
              <a:t>重男轻女</a:t>
            </a:r>
            <a:r>
              <a:rPr lang="zh-CN" altLang="en-US" sz="2400" b="1" dirty="0">
                <a:latin typeface="华文中宋" panose="02010600040101010101" pitchFamily="2" charset="-122"/>
                <a:ea typeface="华文中宋" panose="02010600040101010101" pitchFamily="2" charset="-122"/>
              </a:rPr>
              <a:t>观念、</a:t>
            </a:r>
            <a:r>
              <a:rPr lang="zh-CN" altLang="en-US" sz="2400" b="1" dirty="0">
                <a:solidFill>
                  <a:srgbClr val="FF0000"/>
                </a:solidFill>
                <a:latin typeface="华文中宋" panose="02010600040101010101" pitchFamily="2" charset="-122"/>
                <a:ea typeface="华文中宋" panose="02010600040101010101" pitchFamily="2" charset="-122"/>
              </a:rPr>
              <a:t>重礼轻法</a:t>
            </a:r>
            <a:r>
              <a:rPr lang="zh-CN" altLang="en-US" sz="2400" b="1" dirty="0">
                <a:latin typeface="华文中宋" panose="02010600040101010101" pitchFamily="2" charset="-122"/>
                <a:ea typeface="华文中宋" panose="02010600040101010101" pitchFamily="2" charset="-122"/>
              </a:rPr>
              <a:t>的观念、</a:t>
            </a:r>
            <a:r>
              <a:rPr lang="zh-CN" altLang="en-US" sz="2400" b="1" dirty="0">
                <a:solidFill>
                  <a:srgbClr val="FF0000"/>
                </a:solidFill>
                <a:latin typeface="华文中宋" panose="02010600040101010101" pitchFamily="2" charset="-122"/>
                <a:ea typeface="华文中宋" panose="02010600040101010101" pitchFamily="2" charset="-122"/>
              </a:rPr>
              <a:t>轻视自然科学</a:t>
            </a:r>
            <a:r>
              <a:rPr lang="zh-CN" altLang="en-US" sz="2400" b="1" dirty="0">
                <a:latin typeface="华文中宋" panose="02010600040101010101" pitchFamily="2" charset="-122"/>
                <a:ea typeface="华文中宋" panose="02010600040101010101" pitchFamily="2" charset="-122"/>
              </a:rPr>
              <a:t>等观念应该加以摒弃。</a:t>
            </a:r>
            <a:endParaRPr lang="zh-CN" altLang="en-US" sz="2400" b="1" dirty="0">
              <a:latin typeface="华文中宋" panose="02010600040101010101" pitchFamily="2" charset="-122"/>
              <a:ea typeface="华文中宋" panose="02010600040101010101" pitchFamily="2" charset="-122"/>
            </a:endParaRPr>
          </a:p>
        </p:txBody>
      </p:sp>
      <p:sp>
        <p:nvSpPr>
          <p:cNvPr id="102409" name="Rectangle 9"/>
          <p:cNvSpPr/>
          <p:nvPr/>
        </p:nvSpPr>
        <p:spPr>
          <a:xfrm>
            <a:off x="2514600" y="3581400"/>
            <a:ext cx="4113213" cy="519113"/>
          </a:xfrm>
          <a:prstGeom prst="rect">
            <a:avLst/>
          </a:prstGeom>
          <a:noFill/>
          <a:ln w="9525">
            <a:noFill/>
          </a:ln>
        </p:spPr>
        <p:txBody>
          <a:bodyPr wrap="none">
            <a:spAutoFit/>
          </a:bodyPr>
          <a:p>
            <a:pPr lvl="0" eaLnBrk="1" hangingPunct="1"/>
            <a:r>
              <a:rPr lang="zh-CN" altLang="en-US" sz="2800" b="1" dirty="0">
                <a:solidFill>
                  <a:srgbClr val="FF0000"/>
                </a:solidFill>
                <a:latin typeface="华文中宋" panose="02010600040101010101" pitchFamily="2" charset="-122"/>
                <a:ea typeface="华文中宋" panose="02010600040101010101" pitchFamily="2" charset="-122"/>
              </a:rPr>
              <a:t>塑造了中华民族性格特征</a:t>
            </a:r>
            <a:endParaRPr lang="zh-CN" altLang="en-US" sz="2800" b="1" dirty="0">
              <a:solidFill>
                <a:srgbClr val="FF0000"/>
              </a:solidFill>
              <a:latin typeface="华文中宋" panose="02010600040101010101" pitchFamily="2" charset="-122"/>
              <a:ea typeface="华文中宋" panose="02010600040101010101" pitchFamily="2" charset="-122"/>
            </a:endParaRPr>
          </a:p>
        </p:txBody>
      </p:sp>
      <p:sp>
        <p:nvSpPr>
          <p:cNvPr id="56326" name="Rectangle 6"/>
          <p:cNvSpPr/>
          <p:nvPr/>
        </p:nvSpPr>
        <p:spPr>
          <a:xfrm>
            <a:off x="468313" y="4149725"/>
            <a:ext cx="8135937" cy="979488"/>
          </a:xfrm>
          <a:prstGeom prst="rect">
            <a:avLst/>
          </a:prstGeom>
          <a:noFill/>
          <a:ln w="9525">
            <a:noFill/>
          </a:ln>
        </p:spPr>
        <p:txBody>
          <a:bodyPr>
            <a:spAutoFit/>
          </a:bodyPr>
          <a:p>
            <a:pPr lvl="0" eaLnBrk="1" hangingPunct="1">
              <a:spcBef>
                <a:spcPct val="40000"/>
              </a:spcBef>
            </a:pPr>
            <a:r>
              <a:rPr lang="zh-CN" altLang="en-US" sz="2400" b="1" dirty="0">
                <a:solidFill>
                  <a:srgbClr val="000000"/>
                </a:solidFill>
                <a:latin typeface="华文中宋" panose="02010600040101010101" pitchFamily="2" charset="-122"/>
                <a:ea typeface="华文中宋" panose="02010600040101010101" pitchFamily="2" charset="-122"/>
              </a:rPr>
              <a:t>重视主观意志力量；注重气节、品德；</a:t>
            </a:r>
            <a:endParaRPr lang="zh-CN" altLang="en-US" sz="2400" b="1" dirty="0">
              <a:solidFill>
                <a:srgbClr val="000000"/>
              </a:solidFill>
              <a:latin typeface="华文中宋" panose="02010600040101010101" pitchFamily="2" charset="-122"/>
              <a:ea typeface="华文中宋" panose="02010600040101010101" pitchFamily="2" charset="-122"/>
            </a:endParaRPr>
          </a:p>
          <a:p>
            <a:pPr lvl="0" eaLnBrk="1" hangingPunct="1">
              <a:spcBef>
                <a:spcPct val="40000"/>
              </a:spcBef>
            </a:pPr>
            <a:r>
              <a:rPr lang="zh-CN" altLang="en-US" sz="2400" b="1" dirty="0">
                <a:solidFill>
                  <a:srgbClr val="000000"/>
                </a:solidFill>
                <a:latin typeface="华文中宋" panose="02010600040101010101" pitchFamily="2" charset="-122"/>
                <a:ea typeface="华文中宋" panose="02010600040101010101" pitchFamily="2" charset="-122"/>
              </a:rPr>
              <a:t>自我节制、发奋立志；强调人的社会责任和历史使命；</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102411" name="Rectangle 11"/>
          <p:cNvSpPr/>
          <p:nvPr/>
        </p:nvSpPr>
        <p:spPr>
          <a:xfrm>
            <a:off x="323850" y="5156200"/>
            <a:ext cx="5772150" cy="584200"/>
          </a:xfrm>
          <a:prstGeom prst="rect">
            <a:avLst/>
          </a:prstGeom>
          <a:noFill/>
          <a:ln w="9525">
            <a:noFill/>
          </a:ln>
        </p:spPr>
        <p:txBody>
          <a:bodyPr wrap="none">
            <a:spAutoFit/>
          </a:bodyPr>
          <a:p>
            <a:pPr lvl="0" eaLnBrk="1" hangingPunct="1"/>
            <a:r>
              <a:rPr lang="en-US" altLang="zh-CN" sz="3200" b="1">
                <a:solidFill>
                  <a:srgbClr val="000000"/>
                </a:solidFill>
                <a:latin typeface="微软雅黑" panose="020B0503020204020204" pitchFamily="34" charset="-122"/>
                <a:ea typeface="微软雅黑" panose="020B0503020204020204" pitchFamily="34" charset="-122"/>
              </a:rPr>
              <a:t>5</a:t>
            </a:r>
            <a:r>
              <a:rPr lang="zh-CN" altLang="en-US" sz="3200" b="1" dirty="0">
                <a:solidFill>
                  <a:srgbClr val="000000"/>
                </a:solidFill>
                <a:latin typeface="微软雅黑" panose="020B0503020204020204" pitchFamily="34" charset="-122"/>
                <a:ea typeface="微软雅黑" panose="020B0503020204020204" pitchFamily="34" charset="-122"/>
              </a:rPr>
              <a:t>）对宋明理学应采取的态度：</a:t>
            </a:r>
            <a:endParaRPr lang="zh-CN" altLang="en-US" sz="3200" b="1" dirty="0">
              <a:solidFill>
                <a:srgbClr val="000000"/>
              </a:solidFill>
              <a:latin typeface="微软雅黑" panose="020B0503020204020204" pitchFamily="34" charset="-122"/>
              <a:ea typeface="微软雅黑" panose="020B0503020204020204" pitchFamily="34" charset="-122"/>
            </a:endParaRPr>
          </a:p>
        </p:txBody>
      </p:sp>
      <p:sp>
        <p:nvSpPr>
          <p:cNvPr id="102412" name="Rectangle 12"/>
          <p:cNvSpPr/>
          <p:nvPr/>
        </p:nvSpPr>
        <p:spPr>
          <a:xfrm>
            <a:off x="539750" y="5734050"/>
            <a:ext cx="7920038" cy="457200"/>
          </a:xfrm>
          <a:prstGeom prst="rect">
            <a:avLst/>
          </a:prstGeom>
          <a:noFill/>
          <a:ln w="9525">
            <a:noFill/>
          </a:ln>
        </p:spPr>
        <p:txBody>
          <a:bodyPr>
            <a:spAutoFit/>
          </a:bodyPr>
          <a:p>
            <a:pPr lvl="0" eaLnBrk="1" hangingPunct="1"/>
            <a:r>
              <a:rPr lang="zh-CN" altLang="en-US" sz="2400" b="1" dirty="0">
                <a:solidFill>
                  <a:srgbClr val="FF0000"/>
                </a:solidFill>
                <a:latin typeface="华文中宋" panose="02010600040101010101" pitchFamily="2" charset="-122"/>
                <a:ea typeface="华文中宋" panose="02010600040101010101" pitchFamily="2" charset="-122"/>
              </a:rPr>
              <a:t>批判、继承、改造；去粗取精，去伪存真。</a:t>
            </a:r>
            <a:endParaRPr lang="zh-CN" altLang="en-US" sz="2400" b="1" dirty="0">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2403"/>
                                        </p:tgtEl>
                                        <p:attrNameLst>
                                          <p:attrName>style.visibility</p:attrName>
                                        </p:attrNameLst>
                                      </p:cBhvr>
                                      <p:to>
                                        <p:strVal val="visible"/>
                                      </p:to>
                                    </p:set>
                                    <p:anim calcmode="lin" valueType="num">
                                      <p:cBhvr additive="base">
                                        <p:cTn id="13" dur="500" fill="hold"/>
                                        <p:tgtEl>
                                          <p:spTgt spid="102403"/>
                                        </p:tgtEl>
                                        <p:attrNameLst>
                                          <p:attrName>ppt_x</p:attrName>
                                        </p:attrNameLst>
                                      </p:cBhvr>
                                      <p:tavLst>
                                        <p:tav tm="0">
                                          <p:val>
                                            <p:strVal val="#ppt_x"/>
                                          </p:val>
                                        </p:tav>
                                        <p:tav tm="100000">
                                          <p:val>
                                            <p:strVal val="#ppt_x"/>
                                          </p:val>
                                        </p:tav>
                                      </p:tavLst>
                                    </p:anim>
                                    <p:anim calcmode="lin" valueType="num">
                                      <p:cBhvr additive="base">
                                        <p:cTn id="14" dur="500" fill="hold"/>
                                        <p:tgtEl>
                                          <p:spTgt spid="10240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2407"/>
                                        </p:tgtEl>
                                        <p:attrNameLst>
                                          <p:attrName>style.visibility</p:attrName>
                                        </p:attrNameLst>
                                      </p:cBhvr>
                                      <p:to>
                                        <p:strVal val="visible"/>
                                      </p:to>
                                    </p:set>
                                    <p:anim calcmode="lin" valueType="num">
                                      <p:cBhvr additive="base">
                                        <p:cTn id="19" dur="500" fill="hold"/>
                                        <p:tgtEl>
                                          <p:spTgt spid="102407"/>
                                        </p:tgtEl>
                                        <p:attrNameLst>
                                          <p:attrName>ppt_x</p:attrName>
                                        </p:attrNameLst>
                                      </p:cBhvr>
                                      <p:tavLst>
                                        <p:tav tm="0">
                                          <p:val>
                                            <p:strVal val="#ppt_x"/>
                                          </p:val>
                                        </p:tav>
                                        <p:tav tm="100000">
                                          <p:val>
                                            <p:strVal val="#ppt_x"/>
                                          </p:val>
                                        </p:tav>
                                      </p:tavLst>
                                    </p:anim>
                                    <p:anim calcmode="lin" valueType="num">
                                      <p:cBhvr additive="base">
                                        <p:cTn id="20" dur="500" fill="hold"/>
                                        <p:tgtEl>
                                          <p:spTgt spid="10240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2408"/>
                                        </p:tgtEl>
                                        <p:attrNameLst>
                                          <p:attrName>style.visibility</p:attrName>
                                        </p:attrNameLst>
                                      </p:cBhvr>
                                      <p:to>
                                        <p:strVal val="visible"/>
                                      </p:to>
                                    </p:set>
                                    <p:anim calcmode="lin" valueType="num">
                                      <p:cBhvr additive="base">
                                        <p:cTn id="25" dur="500" fill="hold"/>
                                        <p:tgtEl>
                                          <p:spTgt spid="102408"/>
                                        </p:tgtEl>
                                        <p:attrNameLst>
                                          <p:attrName>ppt_x</p:attrName>
                                        </p:attrNameLst>
                                      </p:cBhvr>
                                      <p:tavLst>
                                        <p:tav tm="0">
                                          <p:val>
                                            <p:strVal val="#ppt_x"/>
                                          </p:val>
                                        </p:tav>
                                        <p:tav tm="100000">
                                          <p:val>
                                            <p:strVal val="#ppt_x"/>
                                          </p:val>
                                        </p:tav>
                                      </p:tavLst>
                                    </p:anim>
                                    <p:anim calcmode="lin" valueType="num">
                                      <p:cBhvr additive="base">
                                        <p:cTn id="26" dur="500" fill="hold"/>
                                        <p:tgtEl>
                                          <p:spTgt spid="10240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2409"/>
                                        </p:tgtEl>
                                        <p:attrNameLst>
                                          <p:attrName>style.visibility</p:attrName>
                                        </p:attrNameLst>
                                      </p:cBhvr>
                                      <p:to>
                                        <p:strVal val="visible"/>
                                      </p:to>
                                    </p:set>
                                    <p:anim calcmode="lin" valueType="num">
                                      <p:cBhvr additive="base">
                                        <p:cTn id="31" dur="500" fill="hold"/>
                                        <p:tgtEl>
                                          <p:spTgt spid="102409"/>
                                        </p:tgtEl>
                                        <p:attrNameLst>
                                          <p:attrName>ppt_x</p:attrName>
                                        </p:attrNameLst>
                                      </p:cBhvr>
                                      <p:tavLst>
                                        <p:tav tm="0">
                                          <p:val>
                                            <p:strVal val="#ppt_x"/>
                                          </p:val>
                                        </p:tav>
                                        <p:tav tm="100000">
                                          <p:val>
                                            <p:strVal val="#ppt_x"/>
                                          </p:val>
                                        </p:tav>
                                      </p:tavLst>
                                    </p:anim>
                                    <p:anim calcmode="lin" valueType="num">
                                      <p:cBhvr additive="base">
                                        <p:cTn id="32" dur="500" fill="hold"/>
                                        <p:tgtEl>
                                          <p:spTgt spid="10240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6326"/>
                                        </p:tgtEl>
                                        <p:attrNameLst>
                                          <p:attrName>style.visibility</p:attrName>
                                        </p:attrNameLst>
                                      </p:cBhvr>
                                      <p:to>
                                        <p:strVal val="visible"/>
                                      </p:to>
                                    </p:set>
                                    <p:anim calcmode="lin" valueType="num">
                                      <p:cBhvr additive="base">
                                        <p:cTn id="37" dur="500" fill="hold"/>
                                        <p:tgtEl>
                                          <p:spTgt spid="56326"/>
                                        </p:tgtEl>
                                        <p:attrNameLst>
                                          <p:attrName>ppt_x</p:attrName>
                                        </p:attrNameLst>
                                      </p:cBhvr>
                                      <p:tavLst>
                                        <p:tav tm="0">
                                          <p:val>
                                            <p:strVal val="#ppt_x"/>
                                          </p:val>
                                        </p:tav>
                                        <p:tav tm="100000">
                                          <p:val>
                                            <p:strVal val="#ppt_x"/>
                                          </p:val>
                                        </p:tav>
                                      </p:tavLst>
                                    </p:anim>
                                    <p:anim calcmode="lin" valueType="num">
                                      <p:cBhvr additive="base">
                                        <p:cTn id="38" dur="500" fill="hold"/>
                                        <p:tgtEl>
                                          <p:spTgt spid="5632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02411"/>
                                        </p:tgtEl>
                                        <p:attrNameLst>
                                          <p:attrName>style.visibility</p:attrName>
                                        </p:attrNameLst>
                                      </p:cBhvr>
                                      <p:to>
                                        <p:strVal val="visible"/>
                                      </p:to>
                                    </p:set>
                                    <p:anim calcmode="lin" valueType="num">
                                      <p:cBhvr additive="base">
                                        <p:cTn id="43" dur="500" fill="hold"/>
                                        <p:tgtEl>
                                          <p:spTgt spid="102411"/>
                                        </p:tgtEl>
                                        <p:attrNameLst>
                                          <p:attrName>ppt_x</p:attrName>
                                        </p:attrNameLst>
                                      </p:cBhvr>
                                      <p:tavLst>
                                        <p:tav tm="0">
                                          <p:val>
                                            <p:strVal val="#ppt_x"/>
                                          </p:val>
                                        </p:tav>
                                        <p:tav tm="100000">
                                          <p:val>
                                            <p:strVal val="#ppt_x"/>
                                          </p:val>
                                        </p:tav>
                                      </p:tavLst>
                                    </p:anim>
                                    <p:anim calcmode="lin" valueType="num">
                                      <p:cBhvr additive="base">
                                        <p:cTn id="44" dur="500" fill="hold"/>
                                        <p:tgtEl>
                                          <p:spTgt spid="102411"/>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02412"/>
                                        </p:tgtEl>
                                        <p:attrNameLst>
                                          <p:attrName>style.visibility</p:attrName>
                                        </p:attrNameLst>
                                      </p:cBhvr>
                                      <p:to>
                                        <p:strVal val="visible"/>
                                      </p:to>
                                    </p:set>
                                    <p:anim calcmode="lin" valueType="num">
                                      <p:cBhvr additive="base">
                                        <p:cTn id="49" dur="500" fill="hold"/>
                                        <p:tgtEl>
                                          <p:spTgt spid="102412"/>
                                        </p:tgtEl>
                                        <p:attrNameLst>
                                          <p:attrName>ppt_x</p:attrName>
                                        </p:attrNameLst>
                                      </p:cBhvr>
                                      <p:tavLst>
                                        <p:tav tm="0">
                                          <p:val>
                                            <p:strVal val="#ppt_x"/>
                                          </p:val>
                                        </p:tav>
                                        <p:tav tm="100000">
                                          <p:val>
                                            <p:strVal val="#ppt_x"/>
                                          </p:val>
                                        </p:tav>
                                      </p:tavLst>
                                    </p:anim>
                                    <p:anim calcmode="lin" valueType="num">
                                      <p:cBhvr additive="base">
                                        <p:cTn id="50" dur="500" fill="hold"/>
                                        <p:tgtEl>
                                          <p:spTgt spid="1024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3" grpId="0"/>
      <p:bldP spid="102407" grpId="0"/>
      <p:bldP spid="102408" grpId="0"/>
      <p:bldP spid="102409" grpId="0"/>
      <p:bldP spid="56326" grpId="0"/>
      <p:bldP spid="102411" grpId="0"/>
      <p:bldP spid="102412"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63" name="文本占位符 143362"/>
          <p:cNvSpPr>
            <a:spLocks noGrp="1" noRot="1"/>
          </p:cNvSpPr>
          <p:nvPr>
            <p:ph type="body" idx="1"/>
          </p:nvPr>
        </p:nvSpPr>
        <p:spPr>
          <a:xfrm>
            <a:off x="0" y="0"/>
            <a:ext cx="9144000" cy="6858000"/>
          </a:xfrm>
        </p:spPr>
        <p:txBody>
          <a:bodyPr/>
          <a:p>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2015·</a:t>
            </a:r>
            <a:r>
              <a:rPr lang="zh-CN" altLang="en-US" sz="2800" b="1" dirty="0">
                <a:solidFill>
                  <a:srgbClr val="0000FF"/>
                </a:solidFill>
                <a:latin typeface="黑体" panose="02010609060101010101" pitchFamily="49" charset="-122"/>
                <a:ea typeface="黑体" panose="02010609060101010101" pitchFamily="49" charset="-122"/>
              </a:rPr>
              <a:t>北京文综</a:t>
            </a:r>
            <a:r>
              <a:rPr lang="en-US" altLang="zh-CN" sz="2800" b="1">
                <a:solidFill>
                  <a:srgbClr val="0000FF"/>
                </a:solidFill>
                <a:latin typeface="黑体" panose="02010609060101010101" pitchFamily="49" charset="-122"/>
                <a:ea typeface="黑体" panose="02010609060101010101" pitchFamily="49" charset="-122"/>
              </a:rPr>
              <a:t>·15</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明朝中后期，王阳明学说在中国士大夫中流行。朝鲜来华使者对此不理解，认为“阳明敢肆己意，谤辱朱子，实斯文之罪人也”。结合所学判断，下列选项正确的有</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)①</a:t>
            </a:r>
            <a:r>
              <a:rPr lang="zh-CN" altLang="en-US" sz="2800" b="1" dirty="0">
                <a:latin typeface="黑体" panose="02010609060101010101" pitchFamily="49" charset="-122"/>
                <a:ea typeface="黑体" panose="02010609060101010101" pitchFamily="49" charset="-122"/>
              </a:rPr>
              <a:t>朝鲜使者以程朱理学为正宗②王阳明心学超越了理学范畴③王阳明与朱熹观点明显不同④王阳明心学是对儒学的叛逆</a:t>
            </a:r>
            <a:endParaRPr lang="zh-CN" altLang="en-US" sz="2800" b="1" dirty="0">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．①②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 ②③    </a:t>
            </a:r>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．①③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 ②④</a:t>
            </a:r>
            <a:endParaRPr lang="zh-CN" altLang="en-US" sz="2800" b="1" dirty="0">
              <a:latin typeface="黑体" panose="02010609060101010101" pitchFamily="49" charset="-122"/>
              <a:ea typeface="黑体" panose="02010609060101010101" pitchFamily="49" charset="-122"/>
            </a:endParaRPr>
          </a:p>
          <a:p>
            <a:r>
              <a:rPr lang="en-US" altLang="zh-CN" sz="2800" b="1">
                <a:solidFill>
                  <a:srgbClr val="0000FF"/>
                </a:solidFill>
                <a:latin typeface="黑体" panose="02010609060101010101" pitchFamily="49" charset="-122"/>
                <a:ea typeface="黑体" panose="02010609060101010101" pitchFamily="49" charset="-122"/>
              </a:rPr>
              <a:t>2</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2015·</a:t>
            </a:r>
            <a:r>
              <a:rPr lang="zh-CN" altLang="en-US" sz="2800" b="1" dirty="0">
                <a:solidFill>
                  <a:srgbClr val="0000FF"/>
                </a:solidFill>
                <a:latin typeface="黑体" panose="02010609060101010101" pitchFamily="49" charset="-122"/>
                <a:ea typeface="黑体" panose="02010609060101010101" pitchFamily="49" charset="-122"/>
              </a:rPr>
              <a:t>浙江文综</a:t>
            </a:r>
            <a:r>
              <a:rPr lang="en-US" altLang="zh-CN" sz="2800" b="1">
                <a:solidFill>
                  <a:srgbClr val="0000FF"/>
                </a:solidFill>
                <a:latin typeface="黑体" panose="02010609060101010101" pitchFamily="49" charset="-122"/>
                <a:ea typeface="黑体" panose="02010609060101010101" pitchFamily="49" charset="-122"/>
              </a:rPr>
              <a:t>·12</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宇宙人生是永恒的话题。中外思想家有的认为“宇宙便是吾心”，有的提出“万物始于水”，有的主张“心外无物”。明确提出上述观点的人物有</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①</a:t>
            </a:r>
            <a:r>
              <a:rPr lang="zh-CN" altLang="en-US" sz="2800" b="1" dirty="0">
                <a:latin typeface="黑体" panose="02010609060101010101" pitchFamily="49" charset="-122"/>
                <a:ea typeface="黑体" panose="02010609060101010101" pitchFamily="49" charset="-122"/>
              </a:rPr>
              <a:t>陆九渊   ②塞内卡	③王守仁       ④泰勒斯</a:t>
            </a:r>
            <a:endParaRPr lang="zh-CN" altLang="en-US" sz="2800" b="1" dirty="0">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．①②③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．①②④   </a:t>
            </a:r>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．①③④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．②③④</a:t>
            </a:r>
            <a:endParaRPr lang="zh-CN" altLang="en-US" sz="2800" b="1" dirty="0">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5219700" y="1052513"/>
            <a:ext cx="788988" cy="1098550"/>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6600" b="1" i="0" u="none" strike="noStrike" kern="1200" cap="none" spc="0" normalizeH="0" baseline="0" noProof="0" dirty="0" smtClean="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C</a:t>
            </a:r>
            <a:endParaRPr kumimoji="0" lang="zh-CN" altLang="en-US"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
        <p:nvSpPr>
          <p:cNvPr id="2" name="Rectangle 6"/>
          <p:cNvSpPr>
            <a:spLocks noChangeArrowheads="1"/>
          </p:cNvSpPr>
          <p:nvPr/>
        </p:nvSpPr>
        <p:spPr bwMode="auto">
          <a:xfrm>
            <a:off x="6286500" y="4922838"/>
            <a:ext cx="788988" cy="1098550"/>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6600" b="1" i="0" u="none" strike="noStrike" kern="1200" cap="none" spc="0" normalizeH="0" baseline="0" noProof="0" dirty="0" smtClean="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C</a:t>
            </a:r>
            <a:endParaRPr kumimoji="0" lang="zh-CN" altLang="en-US"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000000"/>
                                          </p:val>
                                        </p:tav>
                                        <p:tav tm="100000">
                                          <p:val>
                                            <p:strVal val="#ppt_w"/>
                                          </p:val>
                                        </p:tav>
                                      </p:tavLst>
                                    </p:anim>
                                    <p:anim calcmode="lin" valueType="num">
                                      <p:cBhvr>
                                        <p:cTn id="16" dur="500" fill="hold"/>
                                        <p:tgtEl>
                                          <p:spTgt spid="2"/>
                                        </p:tgtEl>
                                        <p:attrNameLst>
                                          <p:attrName>ppt_h</p:attrName>
                                        </p:attrNameLst>
                                      </p:cBhvr>
                                      <p:tavLst>
                                        <p:tav tm="0">
                                          <p:val>
                                            <p:fltVal val="0.000000"/>
                                          </p:val>
                                        </p:tav>
                                        <p:tav tm="100000">
                                          <p:val>
                                            <p:strVal val="#ppt_h"/>
                                          </p:val>
                                        </p:tav>
                                      </p:tavLst>
                                    </p:anim>
                                    <p:anim calcmode="lin" valueType="num">
                                      <p:cBhvr>
                                        <p:cTn id="17" dur="500" fill="hold"/>
                                        <p:tgtEl>
                                          <p:spTgt spid="2"/>
                                        </p:tgtEl>
                                        <p:attrNameLst>
                                          <p:attrName>style.rotation</p:attrName>
                                        </p:attrNameLst>
                                      </p:cBhvr>
                                      <p:tavLst>
                                        <p:tav tm="0">
                                          <p:val>
                                            <p:fltVal val="360.000000"/>
                                          </p:val>
                                        </p:tav>
                                        <p:tav tm="100000">
                                          <p:val>
                                            <p:fltVal val="0.000000"/>
                                          </p:val>
                                        </p:tav>
                                      </p:tavLst>
                                    </p:anim>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6435" name="文本占位符 146434"/>
          <p:cNvSpPr>
            <a:spLocks noGrp="1" noRot="1"/>
          </p:cNvSpPr>
          <p:nvPr>
            <p:ph type="body" idx="1"/>
          </p:nvPr>
        </p:nvSpPr>
        <p:spPr>
          <a:xfrm>
            <a:off x="0" y="0"/>
            <a:ext cx="9144000" cy="6858000"/>
          </a:xfrm>
        </p:spPr>
        <p:txBody>
          <a:bodyPr/>
          <a:p>
            <a:pPr>
              <a:lnSpc>
                <a:spcPct val="90000"/>
              </a:lnSpc>
            </a:pPr>
            <a:r>
              <a:rPr lang="en-US" altLang="zh-CN" sz="2800" b="1">
                <a:latin typeface="黑体" panose="02010609060101010101" pitchFamily="49" charset="-122"/>
                <a:ea typeface="黑体" panose="02010609060101010101" pitchFamily="49" charset="-122"/>
              </a:rPr>
              <a:t>3.</a:t>
            </a: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2015·</a:t>
            </a:r>
            <a:r>
              <a:rPr lang="zh-CN" altLang="en-US" sz="2800" b="1" dirty="0">
                <a:latin typeface="黑体" panose="02010609060101010101" pitchFamily="49" charset="-122"/>
                <a:ea typeface="黑体" panose="02010609060101010101" pitchFamily="49" charset="-122"/>
              </a:rPr>
              <a:t>山东文综</a:t>
            </a:r>
            <a:r>
              <a:rPr lang="en-US" altLang="zh-CN" sz="2800" b="1">
                <a:latin typeface="黑体" panose="02010609060101010101" pitchFamily="49" charset="-122"/>
                <a:ea typeface="黑体" panose="02010609060101010101" pitchFamily="49" charset="-122"/>
              </a:rPr>
              <a:t>·38</a:t>
            </a: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16</a:t>
            </a:r>
            <a:r>
              <a:rPr lang="zh-CN" altLang="en-US" sz="2800" b="1" dirty="0">
                <a:latin typeface="黑体" panose="02010609060101010101" pitchFamily="49" charset="-122"/>
                <a:ea typeface="黑体" panose="02010609060101010101" pitchFamily="49" charset="-122"/>
              </a:rPr>
              <a:t>分）宋代理学是传统儒学的新发展。阅读材料，回答问题。</a:t>
            </a:r>
            <a:endParaRPr lang="zh-CN" altLang="en-US" sz="2800" b="1" dirty="0">
              <a:latin typeface="黑体" panose="02010609060101010101" pitchFamily="49" charset="-122"/>
              <a:ea typeface="黑体" panose="02010609060101010101" pitchFamily="49" charset="-122"/>
            </a:endParaRPr>
          </a:p>
          <a:p>
            <a:pPr>
              <a:lnSpc>
                <a:spcPct val="90000"/>
              </a:lnSpc>
            </a:pPr>
            <a:r>
              <a:rPr lang="zh-CN" altLang="en-US" sz="2800" b="1" dirty="0">
                <a:latin typeface="黑体" panose="02010609060101010101" pitchFamily="49" charset="-122"/>
                <a:ea typeface="黑体" panose="02010609060101010101" pitchFamily="49" charset="-122"/>
              </a:rPr>
              <a:t>材料一  城市与生活          材料二  生活与观念</a:t>
            </a:r>
            <a:endParaRPr lang="zh-CN" altLang="en-US" sz="2800" b="1" dirty="0">
              <a:latin typeface="黑体" panose="02010609060101010101" pitchFamily="49" charset="-122"/>
              <a:ea typeface="黑体" panose="02010609060101010101" pitchFamily="49" charset="-122"/>
            </a:endParaRPr>
          </a:p>
          <a:p>
            <a:pPr>
              <a:lnSpc>
                <a:spcPct val="90000"/>
              </a:lnSpc>
            </a:pPr>
            <a:endParaRPr lang="zh-CN" altLang="en-US" sz="2800" b="1" dirty="0">
              <a:latin typeface="黑体" panose="02010609060101010101" pitchFamily="49" charset="-122"/>
              <a:ea typeface="黑体" panose="02010609060101010101" pitchFamily="49" charset="-122"/>
            </a:endParaRPr>
          </a:p>
          <a:p>
            <a:pPr>
              <a:lnSpc>
                <a:spcPct val="90000"/>
              </a:lnSpc>
            </a:pPr>
            <a:endParaRPr lang="zh-CN" altLang="en-US" sz="2800" b="1" dirty="0">
              <a:latin typeface="黑体" panose="02010609060101010101" pitchFamily="49" charset="-122"/>
              <a:ea typeface="黑体" panose="02010609060101010101" pitchFamily="49" charset="-122"/>
            </a:endParaRPr>
          </a:p>
          <a:p>
            <a:pPr>
              <a:lnSpc>
                <a:spcPct val="90000"/>
              </a:lnSpc>
            </a:pPr>
            <a:endParaRPr lang="zh-CN" altLang="en-US" sz="2800" b="1" dirty="0">
              <a:latin typeface="黑体" panose="02010609060101010101" pitchFamily="49" charset="-122"/>
              <a:ea typeface="黑体" panose="02010609060101010101" pitchFamily="49" charset="-122"/>
            </a:endParaRPr>
          </a:p>
          <a:p>
            <a:pPr>
              <a:lnSpc>
                <a:spcPct val="90000"/>
              </a:lnSpc>
            </a:pPr>
            <a:endParaRPr lang="zh-CN" altLang="en-US" sz="2800" b="1" dirty="0">
              <a:latin typeface="黑体" panose="02010609060101010101" pitchFamily="49" charset="-122"/>
              <a:ea typeface="黑体" panose="02010609060101010101" pitchFamily="49" charset="-122"/>
            </a:endParaRPr>
          </a:p>
          <a:p>
            <a:pPr>
              <a:lnSpc>
                <a:spcPct val="90000"/>
              </a:lnSpc>
            </a:pPr>
            <a:endParaRPr lang="zh-CN" altLang="en-US" sz="2800" b="1" dirty="0">
              <a:latin typeface="黑体" panose="02010609060101010101" pitchFamily="49" charset="-122"/>
              <a:ea typeface="黑体" panose="02010609060101010101" pitchFamily="49" charset="-122"/>
            </a:endParaRPr>
          </a:p>
          <a:p>
            <a:pPr>
              <a:lnSpc>
                <a:spcPct val="90000"/>
              </a:lnSpc>
            </a:pPr>
            <a:endParaRPr lang="zh-CN" altLang="en-US" sz="2800" b="1" dirty="0">
              <a:latin typeface="黑体" panose="02010609060101010101" pitchFamily="49" charset="-122"/>
              <a:ea typeface="黑体" panose="02010609060101010101" pitchFamily="49" charset="-122"/>
            </a:endParaRPr>
          </a:p>
          <a:p>
            <a:pPr>
              <a:lnSpc>
                <a:spcPct val="90000"/>
              </a:lnSpc>
            </a:pPr>
            <a:endParaRPr lang="zh-CN" altLang="en-US" sz="2800" b="1" dirty="0">
              <a:latin typeface="黑体" panose="02010609060101010101" pitchFamily="49" charset="-122"/>
              <a:ea typeface="黑体" panose="02010609060101010101" pitchFamily="49" charset="-122"/>
            </a:endParaRPr>
          </a:p>
          <a:p>
            <a:pPr>
              <a:lnSpc>
                <a:spcPct val="90000"/>
              </a:lnSpc>
            </a:pP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1</a:t>
            </a:r>
            <a:r>
              <a:rPr lang="zh-CN" altLang="en-US" sz="2800" b="1" dirty="0">
                <a:latin typeface="黑体" panose="02010609060101010101" pitchFamily="49" charset="-122"/>
                <a:ea typeface="黑体" panose="02010609060101010101" pitchFamily="49" charset="-122"/>
              </a:rPr>
              <a:t>）分析说明上述材料所反映的历史现象与宋代理学兴起和发展之间的联系。（</a:t>
            </a:r>
            <a:r>
              <a:rPr lang="en-US" altLang="zh-CN" sz="2800" b="1">
                <a:latin typeface="黑体" panose="02010609060101010101" pitchFamily="49" charset="-122"/>
                <a:ea typeface="黑体" panose="02010609060101010101" pitchFamily="49" charset="-122"/>
              </a:rPr>
              <a:t>10</a:t>
            </a:r>
            <a:r>
              <a:rPr lang="zh-CN" altLang="en-US" sz="2800" b="1" dirty="0">
                <a:latin typeface="黑体" panose="02010609060101010101" pitchFamily="49" charset="-122"/>
                <a:ea typeface="黑体" panose="02010609060101010101" pitchFamily="49" charset="-122"/>
              </a:rPr>
              <a:t>分）</a:t>
            </a:r>
            <a:endParaRPr lang="zh-CN" altLang="en-US" sz="2800" b="1" dirty="0">
              <a:latin typeface="黑体" panose="02010609060101010101" pitchFamily="49" charset="-122"/>
              <a:ea typeface="黑体" panose="02010609060101010101" pitchFamily="49" charset="-122"/>
            </a:endParaRPr>
          </a:p>
          <a:p>
            <a:pPr>
              <a:lnSpc>
                <a:spcPct val="90000"/>
              </a:lnSpc>
            </a:pP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a:t>
            </a:r>
            <a:r>
              <a:rPr lang="zh-CN" altLang="en-US" sz="2800" b="1" dirty="0">
                <a:latin typeface="黑体" panose="02010609060101010101" pitchFamily="49" charset="-122"/>
                <a:ea typeface="黑体" panose="02010609060101010101" pitchFamily="49" charset="-122"/>
              </a:rPr>
              <a:t>）若进一步探究宋代理学兴起和发展的原因，你认为还需要补充什么材料？举一例说明。（</a:t>
            </a:r>
            <a:r>
              <a:rPr lang="en-US" altLang="zh-CN" sz="2800" b="1">
                <a:latin typeface="黑体" panose="02010609060101010101" pitchFamily="49" charset="-122"/>
                <a:ea typeface="黑体" panose="02010609060101010101" pitchFamily="49" charset="-122"/>
              </a:rPr>
              <a:t>6</a:t>
            </a:r>
            <a:r>
              <a:rPr lang="zh-CN" altLang="en-US" sz="2800" b="1" dirty="0">
                <a:latin typeface="黑体" panose="02010609060101010101" pitchFamily="49" charset="-122"/>
                <a:ea typeface="黑体" panose="02010609060101010101" pitchFamily="49" charset="-122"/>
              </a:rPr>
              <a:t>分）</a:t>
            </a:r>
            <a:endParaRPr lang="zh-CN" altLang="en-US" sz="2800" b="1" dirty="0">
              <a:latin typeface="黑体" panose="02010609060101010101" pitchFamily="49" charset="-122"/>
              <a:ea typeface="黑体" panose="02010609060101010101" pitchFamily="49" charset="-122"/>
            </a:endParaRPr>
          </a:p>
        </p:txBody>
      </p:sp>
      <p:pic>
        <p:nvPicPr>
          <p:cNvPr id="146436" name="图片 146435" descr="D3M9R8FEC8%CVS%T_CT7GT4"/>
          <p:cNvPicPr>
            <a:picLocks noChangeAspect="1"/>
          </p:cNvPicPr>
          <p:nvPr/>
        </p:nvPicPr>
        <p:blipFill>
          <a:blip r:embed="rId1"/>
          <a:stretch>
            <a:fillRect/>
          </a:stretch>
        </p:blipFill>
        <p:spPr>
          <a:xfrm>
            <a:off x="755650" y="1484313"/>
            <a:ext cx="7488238" cy="3097212"/>
          </a:xfrm>
          <a:prstGeom prst="rect">
            <a:avLst/>
          </a:prstGeom>
          <a:noFill/>
          <a:ln w="9525">
            <a:noFill/>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9507" name="文本占位符 149506"/>
          <p:cNvSpPr>
            <a:spLocks noGrp="1" noRot="1"/>
          </p:cNvSpPr>
          <p:nvPr>
            <p:ph type="body" idx="1"/>
          </p:nvPr>
        </p:nvSpPr>
        <p:spPr>
          <a:xfrm>
            <a:off x="0" y="0"/>
            <a:ext cx="9144000" cy="6858000"/>
          </a:xfrm>
        </p:spPr>
        <p:txBody>
          <a:bodyPr/>
          <a:p>
            <a:r>
              <a:rPr lang="en-US" altLang="zh-CN" sz="2700" b="1">
                <a:solidFill>
                  <a:srgbClr val="0000FF"/>
                </a:solidFill>
                <a:latin typeface="黑体" panose="02010609060101010101" pitchFamily="49" charset="-122"/>
                <a:ea typeface="黑体" panose="02010609060101010101" pitchFamily="49" charset="-122"/>
              </a:rPr>
              <a:t>4.</a:t>
            </a:r>
            <a:r>
              <a:rPr lang="zh-CN" altLang="en-US" sz="2700" b="1" dirty="0">
                <a:solidFill>
                  <a:srgbClr val="0000FF"/>
                </a:solidFill>
                <a:latin typeface="黑体" panose="02010609060101010101" pitchFamily="49" charset="-122"/>
                <a:ea typeface="黑体" panose="02010609060101010101" pitchFamily="49" charset="-122"/>
              </a:rPr>
              <a:t>（</a:t>
            </a:r>
            <a:r>
              <a:rPr lang="en-US" altLang="zh-CN" sz="2700" b="1">
                <a:solidFill>
                  <a:srgbClr val="0000FF"/>
                </a:solidFill>
                <a:latin typeface="黑体" panose="02010609060101010101" pitchFamily="49" charset="-122"/>
                <a:ea typeface="黑体" panose="02010609060101010101" pitchFamily="49" charset="-122"/>
              </a:rPr>
              <a:t>2014·</a:t>
            </a:r>
            <a:r>
              <a:rPr lang="zh-CN" altLang="en-US" sz="2700" b="1" dirty="0">
                <a:solidFill>
                  <a:srgbClr val="0000FF"/>
                </a:solidFill>
                <a:latin typeface="黑体" panose="02010609060101010101" pitchFamily="49" charset="-122"/>
                <a:ea typeface="黑体" panose="02010609060101010101" pitchFamily="49" charset="-122"/>
              </a:rPr>
              <a:t>新课标全国</a:t>
            </a:r>
            <a:r>
              <a:rPr lang="en-US" altLang="zh-CN" sz="2700" b="1">
                <a:solidFill>
                  <a:srgbClr val="0000FF"/>
                </a:solidFill>
                <a:latin typeface="黑体" panose="02010609060101010101" pitchFamily="49" charset="-122"/>
                <a:ea typeface="黑体" panose="02010609060101010101" pitchFamily="49" charset="-122"/>
              </a:rPr>
              <a:t>Ⅰ</a:t>
            </a:r>
            <a:r>
              <a:rPr lang="zh-CN" altLang="en-US" sz="2700" b="1" dirty="0">
                <a:solidFill>
                  <a:srgbClr val="0000FF"/>
                </a:solidFill>
                <a:latin typeface="黑体" panose="02010609060101010101" pitchFamily="49" charset="-122"/>
                <a:ea typeface="黑体" panose="02010609060101010101" pitchFamily="49" charset="-122"/>
              </a:rPr>
              <a:t>卷文综</a:t>
            </a:r>
            <a:r>
              <a:rPr lang="en-US" altLang="zh-CN" sz="2700" b="1">
                <a:solidFill>
                  <a:srgbClr val="0000FF"/>
                </a:solidFill>
                <a:latin typeface="黑体" panose="02010609060101010101" pitchFamily="49" charset="-122"/>
                <a:ea typeface="黑体" panose="02010609060101010101" pitchFamily="49" charset="-122"/>
              </a:rPr>
              <a:t>·25</a:t>
            </a:r>
            <a:r>
              <a:rPr lang="zh-CN" altLang="en-US" sz="2700" b="1" dirty="0">
                <a:solidFill>
                  <a:srgbClr val="0000FF"/>
                </a:solidFill>
                <a:latin typeface="黑体" panose="02010609060101010101" pitchFamily="49" charset="-122"/>
                <a:ea typeface="黑体" panose="02010609060101010101" pitchFamily="49" charset="-122"/>
              </a:rPr>
              <a:t>）</a:t>
            </a:r>
            <a:r>
              <a:rPr lang="zh-CN" altLang="en-US" sz="2700" b="1" dirty="0">
                <a:latin typeface="黑体" panose="02010609060101010101" pitchFamily="49" charset="-122"/>
                <a:ea typeface="黑体" panose="02010609060101010101" pitchFamily="49" charset="-122"/>
              </a:rPr>
              <a:t>唐高祖李渊自认为是老子后裔，规定老子地位在孔子之上，佛教位居第三；武则天时明令佛教位在道教之上；后来唐武宗又大规模地“灭佛”。这反映出唐代</a:t>
            </a:r>
            <a:r>
              <a:rPr lang="en-US" altLang="zh-CN" sz="2700" b="1">
                <a:latin typeface="黑体" panose="02010609060101010101" pitchFamily="49" charset="-122"/>
                <a:ea typeface="黑体" panose="02010609060101010101" pitchFamily="49" charset="-122"/>
              </a:rPr>
              <a:t>(</a:t>
            </a:r>
            <a:r>
              <a:rPr lang="zh-CN" altLang="en-US" sz="2700" b="1" dirty="0">
                <a:latin typeface="黑体" panose="02010609060101010101" pitchFamily="49" charset="-122"/>
                <a:ea typeface="黑体" panose="02010609060101010101" pitchFamily="49" charset="-122"/>
              </a:rPr>
              <a:t>　　</a:t>
            </a:r>
            <a:r>
              <a:rPr lang="en-US" altLang="zh-CN" sz="2700" b="1">
                <a:latin typeface="黑体" panose="02010609060101010101" pitchFamily="49" charset="-122"/>
                <a:ea typeface="黑体" panose="02010609060101010101" pitchFamily="49" charset="-122"/>
              </a:rPr>
              <a:t>)</a:t>
            </a:r>
            <a:endParaRPr lang="en-US" altLang="zh-CN" sz="2700" b="1">
              <a:latin typeface="黑体" panose="02010609060101010101" pitchFamily="49" charset="-122"/>
              <a:ea typeface="黑体" panose="02010609060101010101" pitchFamily="49" charset="-122"/>
            </a:endParaRPr>
          </a:p>
          <a:p>
            <a:r>
              <a:rPr lang="en-US" altLang="zh-CN" sz="2700" b="1">
                <a:latin typeface="黑体" panose="02010609060101010101" pitchFamily="49" charset="-122"/>
                <a:ea typeface="黑体" panose="02010609060101010101" pitchFamily="49" charset="-122"/>
              </a:rPr>
              <a:t>A</a:t>
            </a:r>
            <a:r>
              <a:rPr lang="zh-CN" altLang="en-US" sz="2700" b="1" dirty="0">
                <a:latin typeface="黑体" panose="02010609060101010101" pitchFamily="49" charset="-122"/>
                <a:ea typeface="黑体" panose="02010609060101010101" pitchFamily="49" charset="-122"/>
              </a:rPr>
              <a:t>．皇帝的好恶决定宗教兴亡 </a:t>
            </a:r>
            <a:r>
              <a:rPr lang="en-US" altLang="zh-CN" sz="2700" b="1">
                <a:latin typeface="黑体" panose="02010609060101010101" pitchFamily="49" charset="-122"/>
                <a:ea typeface="黑体" panose="02010609060101010101" pitchFamily="49" charset="-122"/>
              </a:rPr>
              <a:t>B</a:t>
            </a:r>
            <a:r>
              <a:rPr lang="zh-CN" altLang="en-US" sz="2700" b="1" dirty="0">
                <a:latin typeface="黑体" panose="02010609060101010101" pitchFamily="49" charset="-122"/>
                <a:ea typeface="黑体" panose="02010609060101010101" pitchFamily="49" charset="-122"/>
              </a:rPr>
              <a:t>．道教的社会影响最大</a:t>
            </a:r>
            <a:endParaRPr lang="zh-CN" altLang="en-US" sz="2700" b="1" dirty="0">
              <a:latin typeface="黑体" panose="02010609060101010101" pitchFamily="49" charset="-122"/>
              <a:ea typeface="黑体" panose="02010609060101010101" pitchFamily="49" charset="-122"/>
            </a:endParaRPr>
          </a:p>
          <a:p>
            <a:r>
              <a:rPr lang="en-US" altLang="zh-CN" sz="2700" b="1">
                <a:latin typeface="黑体" panose="02010609060101010101" pitchFamily="49" charset="-122"/>
                <a:ea typeface="黑体" panose="02010609060101010101" pitchFamily="49" charset="-122"/>
              </a:rPr>
              <a:t>C</a:t>
            </a:r>
            <a:r>
              <a:rPr lang="zh-CN" altLang="en-US" sz="2700" b="1" dirty="0">
                <a:latin typeface="黑体" panose="02010609060101010101" pitchFamily="49" charset="-122"/>
                <a:ea typeface="黑体" panose="02010609060101010101" pitchFamily="49" charset="-122"/>
              </a:rPr>
              <a:t>．儒学的政治地位最为稳固 </a:t>
            </a:r>
            <a:r>
              <a:rPr lang="en-US" altLang="zh-CN" sz="2700" b="1">
                <a:latin typeface="黑体" panose="02010609060101010101" pitchFamily="49" charset="-122"/>
                <a:ea typeface="黑体" panose="02010609060101010101" pitchFamily="49" charset="-122"/>
              </a:rPr>
              <a:t>D</a:t>
            </a:r>
            <a:r>
              <a:rPr lang="zh-CN" altLang="en-US" sz="2700" b="1" dirty="0">
                <a:latin typeface="黑体" panose="02010609060101010101" pitchFamily="49" charset="-122"/>
                <a:ea typeface="黑体" panose="02010609060101010101" pitchFamily="49" charset="-122"/>
              </a:rPr>
              <a:t>．佛教的社会基础薄弱</a:t>
            </a:r>
            <a:endParaRPr lang="zh-CN" altLang="en-US" sz="2700" b="1" dirty="0">
              <a:latin typeface="黑体" panose="02010609060101010101" pitchFamily="49" charset="-122"/>
              <a:ea typeface="黑体" panose="02010609060101010101" pitchFamily="49" charset="-122"/>
            </a:endParaRPr>
          </a:p>
          <a:p>
            <a:r>
              <a:rPr lang="en-US" altLang="zh-CN" sz="2700" b="1">
                <a:solidFill>
                  <a:srgbClr val="0000FF"/>
                </a:solidFill>
                <a:latin typeface="黑体" panose="02010609060101010101" pitchFamily="49" charset="-122"/>
                <a:ea typeface="黑体" panose="02010609060101010101" pitchFamily="49" charset="-122"/>
              </a:rPr>
              <a:t>5.</a:t>
            </a:r>
            <a:r>
              <a:rPr lang="zh-CN" altLang="zh-CN" sz="2700" b="1" dirty="0">
                <a:solidFill>
                  <a:srgbClr val="0000FF"/>
                </a:solidFill>
                <a:latin typeface="黑体" panose="02010609060101010101" pitchFamily="49" charset="-122"/>
                <a:ea typeface="黑体" panose="02010609060101010101" pitchFamily="49" charset="-122"/>
              </a:rPr>
              <a:t>（</a:t>
            </a:r>
            <a:r>
              <a:rPr lang="en-US" altLang="zh-CN" sz="2700" b="1">
                <a:solidFill>
                  <a:srgbClr val="0000FF"/>
                </a:solidFill>
                <a:latin typeface="黑体" panose="02010609060101010101" pitchFamily="49" charset="-122"/>
                <a:ea typeface="黑体" panose="02010609060101010101" pitchFamily="49" charset="-122"/>
              </a:rPr>
              <a:t>2012·</a:t>
            </a:r>
            <a:r>
              <a:rPr lang="zh-CN" altLang="en-US" sz="2700" b="1" dirty="0">
                <a:solidFill>
                  <a:srgbClr val="0000FF"/>
                </a:solidFill>
                <a:latin typeface="黑体" panose="02010609060101010101" pitchFamily="49" charset="-122"/>
                <a:ea typeface="黑体" panose="02010609060101010101" pitchFamily="49" charset="-122"/>
              </a:rPr>
              <a:t>新课标全国卷文综</a:t>
            </a:r>
            <a:r>
              <a:rPr lang="en-US" altLang="zh-CN" sz="2700" b="1">
                <a:solidFill>
                  <a:srgbClr val="0000FF"/>
                </a:solidFill>
                <a:latin typeface="黑体" panose="02010609060101010101" pitchFamily="49" charset="-122"/>
                <a:ea typeface="黑体" panose="02010609060101010101" pitchFamily="49" charset="-122"/>
              </a:rPr>
              <a:t>·27</a:t>
            </a:r>
            <a:r>
              <a:rPr lang="zh-CN" altLang="en-US" sz="2700" b="1" dirty="0">
                <a:solidFill>
                  <a:srgbClr val="0000FF"/>
                </a:solidFill>
                <a:latin typeface="黑体" panose="02010609060101010101" pitchFamily="49" charset="-122"/>
                <a:ea typeface="黑体" panose="02010609060101010101" pitchFamily="49" charset="-122"/>
              </a:rPr>
              <a:t>）</a:t>
            </a:r>
            <a:r>
              <a:rPr lang="zh-CN" altLang="en-US" sz="2700" b="1" dirty="0">
                <a:latin typeface="黑体" panose="02010609060101010101" pitchFamily="49" charset="-122"/>
                <a:ea typeface="黑体" panose="02010609060101010101" pitchFamily="49" charset="-122"/>
              </a:rPr>
              <a:t>理学家王阳明说：“士以修治，农以具养，工以利器，商以通货，各就其资之所近，力之所及者而业焉，以求尽其心，其归要在于有益生人（民）之道，则一而已</a:t>
            </a:r>
            <a:r>
              <a:rPr lang="en-US" altLang="zh-CN" sz="2700" b="1">
                <a:latin typeface="黑体" panose="02010609060101010101" pitchFamily="49" charset="-122"/>
                <a:ea typeface="黑体" panose="02010609060101010101" pitchFamily="49" charset="-122"/>
              </a:rPr>
              <a:t>……</a:t>
            </a:r>
            <a:r>
              <a:rPr lang="zh-CN" altLang="en-US" sz="2700" b="1" dirty="0">
                <a:latin typeface="黑体" panose="02010609060101010101" pitchFamily="49" charset="-122"/>
                <a:ea typeface="黑体" panose="02010609060101010101" pitchFamily="49" charset="-122"/>
              </a:rPr>
              <a:t>四民异业而同道。”在此，王阳明</a:t>
            </a:r>
            <a:r>
              <a:rPr lang="en-US" altLang="zh-CN" sz="2700" b="1">
                <a:latin typeface="黑体" panose="02010609060101010101" pitchFamily="49" charset="-122"/>
                <a:ea typeface="黑体" panose="02010609060101010101" pitchFamily="49" charset="-122"/>
              </a:rPr>
              <a:t>(</a:t>
            </a:r>
            <a:r>
              <a:rPr lang="zh-CN" altLang="en-US" sz="2700" b="1" dirty="0">
                <a:latin typeface="黑体" panose="02010609060101010101" pitchFamily="49" charset="-122"/>
                <a:ea typeface="黑体" panose="02010609060101010101" pitchFamily="49" charset="-122"/>
              </a:rPr>
              <a:t>　　</a:t>
            </a:r>
            <a:r>
              <a:rPr lang="en-US" altLang="zh-CN" sz="2700" b="1">
                <a:latin typeface="黑体" panose="02010609060101010101" pitchFamily="49" charset="-122"/>
                <a:ea typeface="黑体" panose="02010609060101010101" pitchFamily="49" charset="-122"/>
              </a:rPr>
              <a:t>)</a:t>
            </a:r>
            <a:endParaRPr lang="en-US" altLang="zh-CN" sz="2700" b="1">
              <a:latin typeface="黑体" panose="02010609060101010101" pitchFamily="49" charset="-122"/>
              <a:ea typeface="黑体" panose="02010609060101010101" pitchFamily="49" charset="-122"/>
            </a:endParaRPr>
          </a:p>
          <a:p>
            <a:r>
              <a:rPr lang="en-US" altLang="zh-CN" sz="2700" b="1">
                <a:latin typeface="黑体" panose="02010609060101010101" pitchFamily="49" charset="-122"/>
                <a:ea typeface="黑体" panose="02010609060101010101" pitchFamily="49" charset="-122"/>
              </a:rPr>
              <a:t>A</a:t>
            </a:r>
            <a:r>
              <a:rPr lang="zh-CN" altLang="en-US" sz="2700" b="1" dirty="0">
                <a:latin typeface="黑体" panose="02010609060101010101" pitchFamily="49" charset="-122"/>
                <a:ea typeface="黑体" panose="02010609060101010101" pitchFamily="49" charset="-122"/>
              </a:rPr>
              <a:t>．重申传统的“四民”秩序</a:t>
            </a:r>
            <a:endParaRPr lang="zh-CN" altLang="en-US" sz="2700" b="1" dirty="0">
              <a:latin typeface="黑体" panose="02010609060101010101" pitchFamily="49" charset="-122"/>
              <a:ea typeface="黑体" panose="02010609060101010101" pitchFamily="49" charset="-122"/>
            </a:endParaRPr>
          </a:p>
          <a:p>
            <a:r>
              <a:rPr lang="en-US" altLang="zh-CN" sz="2700" b="1">
                <a:latin typeface="黑体" panose="02010609060101010101" pitchFamily="49" charset="-122"/>
                <a:ea typeface="黑体" panose="02010609060101010101" pitchFamily="49" charset="-122"/>
              </a:rPr>
              <a:t>B</a:t>
            </a:r>
            <a:r>
              <a:rPr lang="zh-CN" altLang="en-US" sz="2700" b="1" dirty="0">
                <a:latin typeface="黑体" panose="02010609060101010101" pitchFamily="49" charset="-122"/>
                <a:ea typeface="黑体" panose="02010609060101010101" pitchFamily="49" charset="-122"/>
              </a:rPr>
              <a:t>．主张重新整合社会阶层</a:t>
            </a:r>
            <a:endParaRPr lang="zh-CN" altLang="en-US" sz="2700" b="1" dirty="0">
              <a:latin typeface="黑体" panose="02010609060101010101" pitchFamily="49" charset="-122"/>
              <a:ea typeface="黑体" panose="02010609060101010101" pitchFamily="49" charset="-122"/>
            </a:endParaRPr>
          </a:p>
          <a:p>
            <a:r>
              <a:rPr lang="en-US" altLang="zh-CN" sz="2700" b="1">
                <a:latin typeface="黑体" panose="02010609060101010101" pitchFamily="49" charset="-122"/>
                <a:ea typeface="黑体" panose="02010609060101010101" pitchFamily="49" charset="-122"/>
              </a:rPr>
              <a:t>C</a:t>
            </a:r>
            <a:r>
              <a:rPr lang="zh-CN" altLang="en-US" sz="2700" b="1" dirty="0">
                <a:latin typeface="黑体" panose="02010609060101010101" pitchFamily="49" charset="-122"/>
                <a:ea typeface="黑体" panose="02010609060101010101" pitchFamily="49" charset="-122"/>
              </a:rPr>
              <a:t>．关注的核心问题是百姓生计</a:t>
            </a:r>
            <a:endParaRPr lang="zh-CN" altLang="en-US" sz="2700" b="1" dirty="0">
              <a:latin typeface="黑体" panose="02010609060101010101" pitchFamily="49" charset="-122"/>
              <a:ea typeface="黑体" panose="02010609060101010101" pitchFamily="49" charset="-122"/>
            </a:endParaRPr>
          </a:p>
          <a:p>
            <a:r>
              <a:rPr lang="en-US" altLang="zh-CN" sz="2700" b="1">
                <a:latin typeface="黑体" panose="02010609060101010101" pitchFamily="49" charset="-122"/>
                <a:ea typeface="黑体" panose="02010609060101010101" pitchFamily="49" charset="-122"/>
              </a:rPr>
              <a:t>D</a:t>
            </a:r>
            <a:r>
              <a:rPr lang="zh-CN" altLang="en-US" sz="2700" b="1" dirty="0">
                <a:latin typeface="黑体" panose="02010609060101010101" pitchFamily="49" charset="-122"/>
                <a:ea typeface="黑体" panose="02010609060101010101" pitchFamily="49" charset="-122"/>
              </a:rPr>
              <a:t>．阐发的根本问题是正心诚意</a:t>
            </a:r>
            <a:endParaRPr lang="zh-CN" altLang="en-US" sz="2700" b="1" dirty="0">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5511800" y="1035050"/>
            <a:ext cx="788988" cy="1098550"/>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6600" b="1" i="0" u="none" strike="noStrike" kern="1200" cap="none" spc="0" normalizeH="0" baseline="0" noProof="0" dirty="0" smtClean="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C</a:t>
            </a:r>
            <a:endParaRPr kumimoji="0" lang="zh-CN" altLang="en-US"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
        <p:nvSpPr>
          <p:cNvPr id="2" name="Rectangle 6"/>
          <p:cNvSpPr>
            <a:spLocks noChangeArrowheads="1"/>
          </p:cNvSpPr>
          <p:nvPr/>
        </p:nvSpPr>
        <p:spPr bwMode="auto">
          <a:xfrm>
            <a:off x="6662738" y="4994275"/>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D</a:t>
            </a:r>
            <a:endParaRPr lang="en-US" altLang="zh-CN" sz="6600" b="1">
              <a:solidFill>
                <a:srgbClr val="FF0000"/>
              </a:solidFill>
              <a:effectLst>
                <a:outerShdw blurRad="38100" dist="38100" dir="2700000">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000000"/>
                                          </p:val>
                                        </p:tav>
                                        <p:tav tm="100000">
                                          <p:val>
                                            <p:strVal val="#ppt_w"/>
                                          </p:val>
                                        </p:tav>
                                      </p:tavLst>
                                    </p:anim>
                                    <p:anim calcmode="lin" valueType="num">
                                      <p:cBhvr>
                                        <p:cTn id="16" dur="500" fill="hold"/>
                                        <p:tgtEl>
                                          <p:spTgt spid="2"/>
                                        </p:tgtEl>
                                        <p:attrNameLst>
                                          <p:attrName>ppt_h</p:attrName>
                                        </p:attrNameLst>
                                      </p:cBhvr>
                                      <p:tavLst>
                                        <p:tav tm="0">
                                          <p:val>
                                            <p:fltVal val="0.000000"/>
                                          </p:val>
                                        </p:tav>
                                        <p:tav tm="100000">
                                          <p:val>
                                            <p:strVal val="#ppt_h"/>
                                          </p:val>
                                        </p:tav>
                                      </p:tavLst>
                                    </p:anim>
                                    <p:anim calcmode="lin" valueType="num">
                                      <p:cBhvr>
                                        <p:cTn id="17" dur="500" fill="hold"/>
                                        <p:tgtEl>
                                          <p:spTgt spid="2"/>
                                        </p:tgtEl>
                                        <p:attrNameLst>
                                          <p:attrName>style.rotation</p:attrName>
                                        </p:attrNameLst>
                                      </p:cBhvr>
                                      <p:tavLst>
                                        <p:tav tm="0">
                                          <p:val>
                                            <p:fltVal val="360.000000"/>
                                          </p:val>
                                        </p:tav>
                                        <p:tav tm="100000">
                                          <p:val>
                                            <p:fltVal val="0.000000"/>
                                          </p:val>
                                        </p:tav>
                                      </p:tavLst>
                                    </p:anim>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0530" name="文本占位符 150529"/>
          <p:cNvSpPr>
            <a:spLocks noGrp="1" noRot="1"/>
          </p:cNvSpPr>
          <p:nvPr>
            <p:ph type="body" idx="1"/>
          </p:nvPr>
        </p:nvSpPr>
        <p:spPr>
          <a:xfrm>
            <a:off x="0" y="0"/>
            <a:ext cx="9144000" cy="6858000"/>
          </a:xfrm>
        </p:spPr>
        <p:txBody>
          <a:bodyPr/>
          <a:p>
            <a:r>
              <a:rPr lang="en-US" altLang="zh-CN" sz="2800" b="1">
                <a:solidFill>
                  <a:srgbClr val="0000FF"/>
                </a:solidFill>
                <a:latin typeface="黑体" panose="02010609060101010101" pitchFamily="49" charset="-122"/>
                <a:ea typeface="黑体" panose="02010609060101010101" pitchFamily="49" charset="-122"/>
              </a:rPr>
              <a:t>6</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2015·</a:t>
            </a:r>
            <a:r>
              <a:rPr lang="zh-CN" altLang="en-US" sz="2800" b="1" dirty="0">
                <a:solidFill>
                  <a:srgbClr val="0000FF"/>
                </a:solidFill>
                <a:latin typeface="黑体" panose="02010609060101010101" pitchFamily="49" charset="-122"/>
                <a:ea typeface="黑体" panose="02010609060101010101" pitchFamily="49" charset="-122"/>
              </a:rPr>
              <a:t>海南单科</a:t>
            </a:r>
            <a:r>
              <a:rPr lang="en-US" altLang="zh-CN" sz="2800" b="1">
                <a:solidFill>
                  <a:srgbClr val="0000FF"/>
                </a:solidFill>
                <a:latin typeface="黑体" panose="02010609060101010101" pitchFamily="49" charset="-122"/>
                <a:ea typeface="黑体" panose="02010609060101010101" pitchFamily="49" charset="-122"/>
              </a:rPr>
              <a:t>·5</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北宋僧人契嵩说：儒教“大有为”而“治世”，佛教“大无为”而“治心”，二者皆“圣人之教也，其所出虽不同，而同归于治”。这反映</a:t>
            </a:r>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．佛教主动适应社会现实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．儒、佛开始出现合流</a:t>
            </a:r>
            <a:endParaRPr lang="zh-CN" altLang="en-US" sz="2800" b="1" dirty="0">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佛教成为社会主流思想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儒学统治地位发生动摇</a:t>
            </a:r>
            <a:endParaRPr lang="zh-CN" altLang="en-US" sz="2800" b="1" dirty="0">
              <a:latin typeface="黑体" panose="02010609060101010101" pitchFamily="49" charset="-122"/>
              <a:ea typeface="黑体" panose="02010609060101010101" pitchFamily="49" charset="-122"/>
            </a:endParaRPr>
          </a:p>
          <a:p>
            <a:r>
              <a:rPr lang="en-US" altLang="zh-CN" sz="2800" b="1">
                <a:solidFill>
                  <a:srgbClr val="0000FF"/>
                </a:solidFill>
                <a:latin typeface="黑体" panose="02010609060101010101" pitchFamily="49" charset="-122"/>
                <a:ea typeface="黑体" panose="02010609060101010101" pitchFamily="49" charset="-122"/>
              </a:rPr>
              <a:t>7.</a:t>
            </a:r>
            <a:r>
              <a:rPr lang="zh-CN" altLang="zh-CN"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2012·</a:t>
            </a:r>
            <a:r>
              <a:rPr lang="zh-CN" altLang="en-US" sz="2800" b="1" dirty="0">
                <a:latin typeface="黑体" panose="02010609060101010101" pitchFamily="49" charset="-122"/>
                <a:ea typeface="黑体" panose="02010609060101010101" pitchFamily="49" charset="-122"/>
              </a:rPr>
              <a:t>海南单科</a:t>
            </a:r>
            <a:r>
              <a:rPr lang="en-US" altLang="zh-CN" sz="2800" b="1">
                <a:latin typeface="黑体" panose="02010609060101010101" pitchFamily="49" charset="-122"/>
                <a:ea typeface="黑体" panose="02010609060101010101" pitchFamily="49" charset="-122"/>
              </a:rPr>
              <a:t>·4</a:t>
            </a:r>
            <a:r>
              <a:rPr lang="zh-CN" altLang="en-US" sz="2800" b="1" dirty="0">
                <a:latin typeface="黑体" panose="02010609060101010101" pitchFamily="49" charset="-122"/>
                <a:ea typeface="黑体" panose="02010609060101010101" pitchFamily="49" charset="-122"/>
              </a:rPr>
              <a:t>）魏晋时期，有人斥责佛教“使父子之亲隔，君臣之义乖，夫妇之和旷，友朋之信绝”。这反映出当时</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．佛教传入颠覆了传统观念 </a:t>
            </a:r>
            <a:endParaRPr lang="zh-CN" altLang="en-US" sz="2800" b="1" dirty="0">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．儒家伦理不为社会所重视</a:t>
            </a:r>
            <a:endParaRPr lang="zh-CN" altLang="en-US" sz="2800" b="1" dirty="0">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．佛教急于融入本土文化             </a:t>
            </a:r>
            <a:endParaRPr lang="zh-CN" altLang="en-US" sz="2800" b="1" dirty="0">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．佛教与儒家伦理抵触</a:t>
            </a:r>
            <a:endParaRPr lang="zh-CN" altLang="en-US" sz="2800" b="1" dirty="0">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4284663" y="1322388"/>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A</a:t>
            </a:r>
            <a:endParaRPr lang="en-US" altLang="zh-CN" sz="6600" b="1">
              <a:solidFill>
                <a:srgbClr val="FF0000"/>
              </a:solidFill>
              <a:effectLst>
                <a:outerShdw blurRad="38100" dist="38100" dir="2700000">
                  <a:srgbClr val="C0C0C0"/>
                </a:outerShdw>
              </a:effectLst>
            </a:endParaRPr>
          </a:p>
        </p:txBody>
      </p:sp>
      <p:sp>
        <p:nvSpPr>
          <p:cNvPr id="2" name="Rectangle 6"/>
          <p:cNvSpPr>
            <a:spLocks noChangeArrowheads="1"/>
          </p:cNvSpPr>
          <p:nvPr/>
        </p:nvSpPr>
        <p:spPr bwMode="auto">
          <a:xfrm>
            <a:off x="3422650" y="2924175"/>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D</a:t>
            </a:r>
            <a:endParaRPr lang="en-US" altLang="zh-CN" sz="6600" b="1">
              <a:solidFill>
                <a:srgbClr val="FF0000"/>
              </a:solidFill>
              <a:effectLst>
                <a:outerShdw blurRad="38100" dist="38100" dir="2700000">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000000"/>
                                          </p:val>
                                        </p:tav>
                                        <p:tav tm="100000">
                                          <p:val>
                                            <p:strVal val="#ppt_w"/>
                                          </p:val>
                                        </p:tav>
                                      </p:tavLst>
                                    </p:anim>
                                    <p:anim calcmode="lin" valueType="num">
                                      <p:cBhvr>
                                        <p:cTn id="16" dur="500" fill="hold"/>
                                        <p:tgtEl>
                                          <p:spTgt spid="2"/>
                                        </p:tgtEl>
                                        <p:attrNameLst>
                                          <p:attrName>ppt_h</p:attrName>
                                        </p:attrNameLst>
                                      </p:cBhvr>
                                      <p:tavLst>
                                        <p:tav tm="0">
                                          <p:val>
                                            <p:fltVal val="0.000000"/>
                                          </p:val>
                                        </p:tav>
                                        <p:tav tm="100000">
                                          <p:val>
                                            <p:strVal val="#ppt_h"/>
                                          </p:val>
                                        </p:tav>
                                      </p:tavLst>
                                    </p:anim>
                                    <p:anim calcmode="lin" valueType="num">
                                      <p:cBhvr>
                                        <p:cTn id="17" dur="500" fill="hold"/>
                                        <p:tgtEl>
                                          <p:spTgt spid="2"/>
                                        </p:tgtEl>
                                        <p:attrNameLst>
                                          <p:attrName>style.rotation</p:attrName>
                                        </p:attrNameLst>
                                      </p:cBhvr>
                                      <p:tavLst>
                                        <p:tav tm="0">
                                          <p:val>
                                            <p:fltVal val="360.000000"/>
                                          </p:val>
                                        </p:tav>
                                        <p:tav tm="100000">
                                          <p:val>
                                            <p:fltVal val="0.000000"/>
                                          </p:val>
                                        </p:tav>
                                      </p:tavLst>
                                    </p:anim>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1554" name="文本占位符 151553"/>
          <p:cNvSpPr>
            <a:spLocks noGrp="1" noRot="1"/>
          </p:cNvSpPr>
          <p:nvPr>
            <p:ph type="body" idx="1"/>
          </p:nvPr>
        </p:nvSpPr>
        <p:spPr>
          <a:xfrm>
            <a:off x="0" y="0"/>
            <a:ext cx="9144000" cy="6858000"/>
          </a:xfrm>
        </p:spPr>
        <p:txBody>
          <a:bodyPr/>
          <a:p>
            <a:r>
              <a:rPr lang="en-US" altLang="zh-CN" sz="2800" b="1">
                <a:solidFill>
                  <a:srgbClr val="0000FF"/>
                </a:solidFill>
                <a:latin typeface="黑体" panose="02010609060101010101" pitchFamily="49" charset="-122"/>
                <a:ea typeface="黑体" panose="02010609060101010101" pitchFamily="49" charset="-122"/>
              </a:rPr>
              <a:t>8. </a:t>
            </a:r>
            <a:r>
              <a:rPr lang="zh-CN" altLang="zh-CN"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2014·</a:t>
            </a:r>
            <a:r>
              <a:rPr lang="zh-CN" altLang="en-US" sz="2800" b="1" dirty="0">
                <a:solidFill>
                  <a:srgbClr val="0000FF"/>
                </a:solidFill>
                <a:latin typeface="黑体" panose="02010609060101010101" pitchFamily="49" charset="-122"/>
                <a:ea typeface="黑体" panose="02010609060101010101" pitchFamily="49" charset="-122"/>
              </a:rPr>
              <a:t>浙江文综</a:t>
            </a:r>
            <a:r>
              <a:rPr lang="en-US" altLang="zh-CN" sz="2800" b="1">
                <a:solidFill>
                  <a:srgbClr val="0000FF"/>
                </a:solidFill>
                <a:latin typeface="黑体" panose="02010609060101010101" pitchFamily="49" charset="-122"/>
                <a:ea typeface="黑体" panose="02010609060101010101" pitchFamily="49" charset="-122"/>
              </a:rPr>
              <a:t>·12</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如何对待物质需求，东西方思想家中有的认为“放纵自己的欲望是最大的祸害”，有的甚至提出“去人欲”；也有的针锋相对：“穿衣吃饭，即是人伦物理”。下列人物中，明确表达上述主张的有</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)①</a:t>
            </a:r>
            <a:r>
              <a:rPr lang="zh-CN" altLang="en-US" sz="2800" b="1" dirty="0">
                <a:latin typeface="黑体" panose="02010609060101010101" pitchFamily="49" charset="-122"/>
                <a:ea typeface="黑体" panose="02010609060101010101" pitchFamily="49" charset="-122"/>
              </a:rPr>
              <a:t>苏格拉底 ②亚里士多德 ③朱熹 ④李贽</a:t>
            </a:r>
            <a:endParaRPr lang="zh-CN" altLang="en-US" sz="2800" b="1" dirty="0">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．①②③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．①②④  	</a:t>
            </a:r>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 ①③④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．②③④</a:t>
            </a:r>
            <a:endParaRPr lang="zh-CN" altLang="en-US" sz="2800" b="1" dirty="0">
              <a:latin typeface="黑体" panose="02010609060101010101" pitchFamily="49" charset="-122"/>
              <a:ea typeface="黑体" panose="02010609060101010101" pitchFamily="49" charset="-122"/>
            </a:endParaRPr>
          </a:p>
          <a:p>
            <a:r>
              <a:rPr lang="en-US" altLang="zh-CN" sz="2800" b="1">
                <a:solidFill>
                  <a:srgbClr val="0000FF"/>
                </a:solidFill>
                <a:latin typeface="黑体" panose="02010609060101010101" pitchFamily="49" charset="-122"/>
                <a:ea typeface="黑体" panose="02010609060101010101" pitchFamily="49" charset="-122"/>
              </a:rPr>
              <a:t>9. </a:t>
            </a:r>
            <a:r>
              <a:rPr lang="zh-CN" altLang="zh-CN"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2014·</a:t>
            </a:r>
            <a:r>
              <a:rPr lang="zh-CN" altLang="en-US" sz="2800" b="1" dirty="0">
                <a:solidFill>
                  <a:srgbClr val="0000FF"/>
                </a:solidFill>
                <a:latin typeface="黑体" panose="02010609060101010101" pitchFamily="49" charset="-122"/>
                <a:ea typeface="黑体" panose="02010609060101010101" pitchFamily="49" charset="-122"/>
              </a:rPr>
              <a:t>广东文综</a:t>
            </a:r>
            <a:r>
              <a:rPr lang="en-US" altLang="zh-CN" sz="2800" b="1">
                <a:solidFill>
                  <a:srgbClr val="0000FF"/>
                </a:solidFill>
                <a:latin typeface="黑体" panose="02010609060101010101" pitchFamily="49" charset="-122"/>
                <a:ea typeface="黑体" panose="02010609060101010101" pitchFamily="49" charset="-122"/>
              </a:rPr>
              <a:t>·15</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红楼梦</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中，贾宝玉的父亲让仆人转告贾府私塾老师说：“什么</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诗经</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、古文，一概不用虚应故事，只是先把‘四书’一气讲明背熟，是最要紧的。”据此推出符合史实的结论是</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   A</a:t>
            </a:r>
            <a:r>
              <a:rPr lang="zh-CN" altLang="en-US" sz="2800" b="1" dirty="0">
                <a:latin typeface="黑体" panose="02010609060101010101" pitchFamily="49" charset="-122"/>
                <a:ea typeface="黑体" panose="02010609060101010101" pitchFamily="49" charset="-122"/>
              </a:rPr>
              <a:t>．理学居于统治地位，“四书”更受重视</a:t>
            </a:r>
            <a:endParaRPr lang="zh-CN" altLang="en-US" sz="2800" b="1" dirty="0">
              <a:latin typeface="黑体" panose="02010609060101010101" pitchFamily="49" charset="-122"/>
              <a:ea typeface="黑体" panose="02010609060101010101" pitchFamily="49" charset="-122"/>
            </a:endParaRPr>
          </a:p>
          <a:p>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．孔子权威地位动摇，</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诗经</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遭到轻视</a:t>
            </a:r>
            <a:endParaRPr lang="zh-CN" altLang="en-US" sz="2800" b="1" dirty="0">
              <a:latin typeface="黑体" panose="02010609060101010101" pitchFamily="49" charset="-122"/>
              <a:ea typeface="黑体" panose="02010609060101010101" pitchFamily="49" charset="-122"/>
            </a:endParaRPr>
          </a:p>
          <a:p>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．科举制度弊端暴露，富家子弟弃儒从商</a:t>
            </a:r>
            <a:endParaRPr lang="zh-CN" altLang="en-US" sz="2800" b="1" dirty="0">
              <a:latin typeface="黑体" panose="02010609060101010101" pitchFamily="49" charset="-122"/>
              <a:ea typeface="黑体" panose="02010609060101010101" pitchFamily="49" charset="-122"/>
            </a:endParaRPr>
          </a:p>
          <a:p>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红楼梦</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取材于现实，反映宋代生活</a:t>
            </a:r>
            <a:endParaRPr lang="zh-CN" altLang="en-US" sz="2800" b="1" dirty="0">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8175625" y="1538288"/>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D</a:t>
            </a:r>
            <a:endParaRPr lang="en-US" altLang="zh-CN" sz="6600" b="1">
              <a:solidFill>
                <a:srgbClr val="FF0000"/>
              </a:solidFill>
              <a:effectLst>
                <a:outerShdw blurRad="38100" dist="38100" dir="2700000">
                  <a:srgbClr val="C0C0C0"/>
                </a:outerShdw>
              </a:effectLst>
            </a:endParaRPr>
          </a:p>
        </p:txBody>
      </p:sp>
      <p:sp>
        <p:nvSpPr>
          <p:cNvPr id="2" name="Rectangle 6"/>
          <p:cNvSpPr>
            <a:spLocks noChangeArrowheads="1"/>
          </p:cNvSpPr>
          <p:nvPr/>
        </p:nvSpPr>
        <p:spPr bwMode="auto">
          <a:xfrm>
            <a:off x="8104188" y="3716338"/>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A</a:t>
            </a:r>
            <a:endParaRPr lang="en-US" altLang="zh-CN" sz="6600" b="1">
              <a:solidFill>
                <a:srgbClr val="FF0000"/>
              </a:solidFill>
              <a:effectLst>
                <a:outerShdw blurRad="38100" dist="38100" dir="2700000">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000000"/>
                                          </p:val>
                                        </p:tav>
                                        <p:tav tm="100000">
                                          <p:val>
                                            <p:strVal val="#ppt_w"/>
                                          </p:val>
                                        </p:tav>
                                      </p:tavLst>
                                    </p:anim>
                                    <p:anim calcmode="lin" valueType="num">
                                      <p:cBhvr>
                                        <p:cTn id="16" dur="500" fill="hold"/>
                                        <p:tgtEl>
                                          <p:spTgt spid="2"/>
                                        </p:tgtEl>
                                        <p:attrNameLst>
                                          <p:attrName>ppt_h</p:attrName>
                                        </p:attrNameLst>
                                      </p:cBhvr>
                                      <p:tavLst>
                                        <p:tav tm="0">
                                          <p:val>
                                            <p:fltVal val="0.000000"/>
                                          </p:val>
                                        </p:tav>
                                        <p:tav tm="100000">
                                          <p:val>
                                            <p:strVal val="#ppt_h"/>
                                          </p:val>
                                        </p:tav>
                                      </p:tavLst>
                                    </p:anim>
                                    <p:anim calcmode="lin" valueType="num">
                                      <p:cBhvr>
                                        <p:cTn id="17" dur="500" fill="hold"/>
                                        <p:tgtEl>
                                          <p:spTgt spid="2"/>
                                        </p:tgtEl>
                                        <p:attrNameLst>
                                          <p:attrName>style.rotation</p:attrName>
                                        </p:attrNameLst>
                                      </p:cBhvr>
                                      <p:tavLst>
                                        <p:tav tm="0">
                                          <p:val>
                                            <p:fltVal val="360.000000"/>
                                          </p:val>
                                        </p:tav>
                                        <p:tav tm="100000">
                                          <p:val>
                                            <p:fltVal val="0.000000"/>
                                          </p:val>
                                        </p:tav>
                                      </p:tavLst>
                                    </p:anim>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2578" name="文本占位符 152577"/>
          <p:cNvSpPr>
            <a:spLocks noGrp="1" noRot="1"/>
          </p:cNvSpPr>
          <p:nvPr>
            <p:ph type="body" idx="1"/>
          </p:nvPr>
        </p:nvSpPr>
        <p:spPr>
          <a:xfrm>
            <a:off x="0" y="0"/>
            <a:ext cx="9144000" cy="6858000"/>
          </a:xfrm>
        </p:spPr>
        <p:txBody>
          <a:bodyPr/>
          <a:p>
            <a:r>
              <a:rPr lang="en-US" altLang="zh-CN" sz="2800" b="1">
                <a:solidFill>
                  <a:srgbClr val="0000FF"/>
                </a:solidFill>
                <a:latin typeface="黑体" panose="02010609060101010101" pitchFamily="49" charset="-122"/>
                <a:ea typeface="黑体" panose="02010609060101010101" pitchFamily="49" charset="-122"/>
              </a:rPr>
              <a:t>10. </a:t>
            </a:r>
            <a:r>
              <a:rPr lang="zh-CN" altLang="zh-CN"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2014·</a:t>
            </a:r>
            <a:r>
              <a:rPr lang="zh-CN" altLang="en-US" sz="2800" b="1" dirty="0">
                <a:solidFill>
                  <a:srgbClr val="0000FF"/>
                </a:solidFill>
                <a:latin typeface="黑体" panose="02010609060101010101" pitchFamily="49" charset="-122"/>
                <a:ea typeface="黑体" panose="02010609060101010101" pitchFamily="49" charset="-122"/>
              </a:rPr>
              <a:t>全国大纲卷</a:t>
            </a:r>
            <a:r>
              <a:rPr lang="en-US" altLang="zh-CN" sz="2800" b="1">
                <a:solidFill>
                  <a:srgbClr val="0000FF"/>
                </a:solidFill>
                <a:latin typeface="黑体" panose="02010609060101010101" pitchFamily="49" charset="-122"/>
                <a:ea typeface="黑体" panose="02010609060101010101" pitchFamily="49" charset="-122"/>
              </a:rPr>
              <a:t>·17</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明清时期，纂修族谱以尊崇人伦成为一种普遍的社会现象，名门望族、寒门小姓都以修谱为大事。这一现象反映出</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．宗族观念受到人口流动的冲击       </a:t>
            </a:r>
            <a:endParaRPr lang="zh-CN" altLang="en-US" sz="2800" b="1" dirty="0">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．宗族成为社会等级的表现形式</a:t>
            </a:r>
            <a:endParaRPr lang="zh-CN" altLang="en-US" sz="2800" b="1" dirty="0">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．理学成为维系宗族的思想基础       </a:t>
            </a:r>
            <a:endParaRPr lang="zh-CN" altLang="en-US" sz="2800" b="1" dirty="0">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．先秦时期的宗法制度得以重建</a:t>
            </a:r>
            <a:endParaRPr lang="zh-CN" altLang="en-US" sz="2800" b="1" dirty="0">
              <a:latin typeface="黑体" panose="02010609060101010101" pitchFamily="49" charset="-122"/>
              <a:ea typeface="黑体" panose="02010609060101010101" pitchFamily="49" charset="-122"/>
            </a:endParaRPr>
          </a:p>
          <a:p>
            <a:r>
              <a:rPr lang="en-US" altLang="zh-CN" sz="2800" b="1">
                <a:solidFill>
                  <a:srgbClr val="0000FF"/>
                </a:solidFill>
                <a:latin typeface="黑体" panose="02010609060101010101" pitchFamily="49" charset="-122"/>
                <a:ea typeface="黑体" panose="02010609060101010101" pitchFamily="49" charset="-122"/>
              </a:rPr>
              <a:t>11. </a:t>
            </a:r>
            <a:r>
              <a:rPr lang="zh-CN" altLang="zh-CN"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2013·</a:t>
            </a:r>
            <a:r>
              <a:rPr lang="zh-CN" altLang="en-US" sz="2800" b="1" dirty="0">
                <a:latin typeface="黑体" panose="02010609060101010101" pitchFamily="49" charset="-122"/>
                <a:ea typeface="黑体" panose="02010609060101010101" pitchFamily="49" charset="-122"/>
              </a:rPr>
              <a:t>广东文综</a:t>
            </a:r>
            <a:r>
              <a:rPr lang="en-US" altLang="zh-CN" sz="2800" b="1">
                <a:latin typeface="黑体" panose="02010609060101010101" pitchFamily="49" charset="-122"/>
                <a:ea typeface="黑体" panose="02010609060101010101" pitchFamily="49" charset="-122"/>
              </a:rPr>
              <a:t>·14</a:t>
            </a:r>
            <a:r>
              <a:rPr lang="zh-CN" altLang="en-US" sz="2800" b="1" dirty="0">
                <a:latin typeface="黑体" panose="02010609060101010101" pitchFamily="49" charset="-122"/>
                <a:ea typeface="黑体" panose="02010609060101010101" pitchFamily="49" charset="-122"/>
              </a:rPr>
              <a:t>）有位古代思想家认为：通过读书等外在手段来明理自然是好，但“不识一个字，亦须还我堂堂地做个人”，重要的是先确立仁义这一根本。这位思想家可能是（　　）</a:t>
            </a:r>
            <a:endParaRPr lang="zh-CN" altLang="en-US" sz="2800" b="1" dirty="0">
              <a:latin typeface="黑体" panose="02010609060101010101" pitchFamily="49" charset="-122"/>
              <a:ea typeface="黑体" panose="02010609060101010101" pitchFamily="49" charset="-122"/>
            </a:endParaRPr>
          </a:p>
          <a:p>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．孔子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．董仲舒	</a:t>
            </a:r>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．朱熹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．陆九渊</a:t>
            </a:r>
            <a:endParaRPr lang="zh-CN" altLang="en-US" sz="2800" b="1" dirty="0">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6303963" y="692150"/>
            <a:ext cx="788988" cy="1098550"/>
          </a:xfrm>
          <a:prstGeom prst="rect">
            <a:avLst/>
          </a:prstGeom>
          <a:noFill/>
          <a:ln w="9525">
            <a:noFill/>
            <a:miter lim="800000"/>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6600" b="1" i="0" u="none" strike="noStrike" kern="1200" cap="none" spc="0" normalizeH="0" baseline="0" noProof="0" dirty="0" smtClean="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C</a:t>
            </a:r>
            <a:endParaRPr kumimoji="0" lang="zh-CN" altLang="en-US" sz="6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
        <p:nvSpPr>
          <p:cNvPr id="2" name="Rectangle 6"/>
          <p:cNvSpPr>
            <a:spLocks noChangeArrowheads="1"/>
          </p:cNvSpPr>
          <p:nvPr/>
        </p:nvSpPr>
        <p:spPr bwMode="auto">
          <a:xfrm>
            <a:off x="6662738" y="4418013"/>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D</a:t>
            </a:r>
            <a:endParaRPr lang="en-US" altLang="zh-CN" sz="6600" b="1">
              <a:solidFill>
                <a:srgbClr val="FF0000"/>
              </a:solidFill>
              <a:effectLst>
                <a:outerShdw blurRad="38100" dist="38100" dir="2700000">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000000"/>
                                          </p:val>
                                        </p:tav>
                                        <p:tav tm="100000">
                                          <p:val>
                                            <p:strVal val="#ppt_w"/>
                                          </p:val>
                                        </p:tav>
                                      </p:tavLst>
                                    </p:anim>
                                    <p:anim calcmode="lin" valueType="num">
                                      <p:cBhvr>
                                        <p:cTn id="16" dur="500" fill="hold"/>
                                        <p:tgtEl>
                                          <p:spTgt spid="2"/>
                                        </p:tgtEl>
                                        <p:attrNameLst>
                                          <p:attrName>ppt_h</p:attrName>
                                        </p:attrNameLst>
                                      </p:cBhvr>
                                      <p:tavLst>
                                        <p:tav tm="0">
                                          <p:val>
                                            <p:fltVal val="0.000000"/>
                                          </p:val>
                                        </p:tav>
                                        <p:tav tm="100000">
                                          <p:val>
                                            <p:strVal val="#ppt_h"/>
                                          </p:val>
                                        </p:tav>
                                      </p:tavLst>
                                    </p:anim>
                                    <p:anim calcmode="lin" valueType="num">
                                      <p:cBhvr>
                                        <p:cTn id="17" dur="500" fill="hold"/>
                                        <p:tgtEl>
                                          <p:spTgt spid="2"/>
                                        </p:tgtEl>
                                        <p:attrNameLst>
                                          <p:attrName>style.rotation</p:attrName>
                                        </p:attrNameLst>
                                      </p:cBhvr>
                                      <p:tavLst>
                                        <p:tav tm="0">
                                          <p:val>
                                            <p:fltVal val="360.000000"/>
                                          </p:val>
                                        </p:tav>
                                        <p:tav tm="100000">
                                          <p:val>
                                            <p:fltVal val="0.000000"/>
                                          </p:val>
                                        </p:tav>
                                      </p:tavLst>
                                    </p:anim>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22" name="Text Box 2"/>
          <p:cNvSpPr txBox="1"/>
          <p:nvPr/>
        </p:nvSpPr>
        <p:spPr>
          <a:xfrm>
            <a:off x="423863" y="1905000"/>
            <a:ext cx="2433637" cy="523875"/>
          </a:xfrm>
          <a:prstGeom prst="rect">
            <a:avLst/>
          </a:prstGeom>
          <a:noFill/>
          <a:ln w="9525">
            <a:noFill/>
          </a:ln>
        </p:spPr>
        <p:txBody>
          <a:bodyPr wrap="none">
            <a:spAutoFit/>
          </a:bodyPr>
          <a:p>
            <a:pPr lvl="0" eaLnBrk="1" hangingPunct="1"/>
            <a:r>
              <a:rPr lang="en-US" altLang="zh-CN" sz="2800" b="1">
                <a:latin typeface="华文中宋" panose="02010600040101010101" pitchFamily="2" charset="-122"/>
                <a:ea typeface="华文中宋" panose="02010600040101010101" pitchFamily="2" charset="-122"/>
              </a:rPr>
              <a:t>1.</a:t>
            </a:r>
            <a:r>
              <a:rPr lang="zh-CN" altLang="en-US" sz="2800" b="1" dirty="0">
                <a:latin typeface="华文中宋" panose="02010600040101010101" pitchFamily="2" charset="-122"/>
                <a:ea typeface="华文中宋" panose="02010600040101010101" pitchFamily="2" charset="-122"/>
              </a:rPr>
              <a:t>历史背景： </a:t>
            </a:r>
            <a:endParaRPr lang="zh-CN" altLang="en-US" sz="2800" b="1" dirty="0">
              <a:latin typeface="华文中宋" panose="02010600040101010101" pitchFamily="2" charset="-122"/>
              <a:ea typeface="华文中宋" panose="02010600040101010101" pitchFamily="2" charset="-122"/>
            </a:endParaRPr>
          </a:p>
        </p:txBody>
      </p:sp>
      <p:sp>
        <p:nvSpPr>
          <p:cNvPr id="36867" name="Text Box 3"/>
          <p:cNvSpPr txBox="1"/>
          <p:nvPr/>
        </p:nvSpPr>
        <p:spPr>
          <a:xfrm>
            <a:off x="285750" y="2443163"/>
            <a:ext cx="8634413" cy="1200150"/>
          </a:xfrm>
          <a:prstGeom prst="rect">
            <a:avLst/>
          </a:prstGeom>
          <a:solidFill>
            <a:schemeClr val="bg1"/>
          </a:solidFill>
          <a:ln w="9525">
            <a:noFill/>
          </a:ln>
        </p:spPr>
        <p:txBody>
          <a:bodyPr>
            <a:spAutoFit/>
          </a:bodyPr>
          <a:p>
            <a:pPr lvl="0" eaLnBrk="1" hangingPunct="1"/>
            <a:r>
              <a:rPr lang="en-US" altLang="zh-CN" sz="2400" b="1">
                <a:latin typeface="华文中宋" panose="02010600040101010101" pitchFamily="2" charset="-122"/>
                <a:ea typeface="华文中宋" panose="02010600040101010101" pitchFamily="2" charset="-122"/>
              </a:rPr>
              <a:t> </a:t>
            </a:r>
            <a:r>
              <a:rPr lang="zh-CN" altLang="en-US" sz="2400" b="1" dirty="0">
                <a:solidFill>
                  <a:srgbClr val="FF0000"/>
                </a:solidFill>
                <a:latin typeface="华文中宋" panose="02010600040101010101" pitchFamily="2" charset="-122"/>
                <a:ea typeface="华文中宋" panose="02010600040101010101" pitchFamily="2" charset="-122"/>
              </a:rPr>
              <a:t>经济：商品经济发展，资本主义萌芽，工商市民阶层兴起</a:t>
            </a:r>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在商品经济浸润下社会拜金逐利风气盛行，传统的道德观念受到猛烈冲击；要求人性和个性解放，摆脱传统价值观的束缚  </a:t>
            </a:r>
            <a:endParaRPr lang="zh-CN" altLang="en-US" sz="2400" b="1" dirty="0">
              <a:latin typeface="华文中宋" panose="02010600040101010101" pitchFamily="2" charset="-122"/>
              <a:ea typeface="华文中宋" panose="02010600040101010101" pitchFamily="2" charset="-122"/>
            </a:endParaRPr>
          </a:p>
        </p:txBody>
      </p:sp>
      <p:sp>
        <p:nvSpPr>
          <p:cNvPr id="36868" name="Text Box 4"/>
          <p:cNvSpPr txBox="1"/>
          <p:nvPr/>
        </p:nvSpPr>
        <p:spPr>
          <a:xfrm>
            <a:off x="322263" y="3657600"/>
            <a:ext cx="8464550" cy="1200150"/>
          </a:xfrm>
          <a:prstGeom prst="rect">
            <a:avLst/>
          </a:prstGeom>
          <a:solidFill>
            <a:schemeClr val="bg1"/>
          </a:solidFill>
          <a:ln w="9525">
            <a:noFill/>
          </a:ln>
        </p:spPr>
        <p:txBody>
          <a:bodyPr>
            <a:spAutoFit/>
          </a:bodyPr>
          <a:p>
            <a:pPr lvl="0" eaLnBrk="1" hangingPunct="1"/>
            <a:r>
              <a:rPr lang="zh-CN" altLang="en-US" sz="2400" b="1" dirty="0">
                <a:solidFill>
                  <a:srgbClr val="FF0000"/>
                </a:solidFill>
                <a:latin typeface="华文中宋" panose="02010600040101010101" pitchFamily="2" charset="-122"/>
                <a:ea typeface="华文中宋" panose="02010600040101010101" pitchFamily="2" charset="-122"/>
              </a:rPr>
              <a:t>政治：专制制度高度强化，阶级民族矛盾尖锐，农民起义风起云涌</a:t>
            </a:r>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这引起知识分子的强烈不满，反专制要求日益强烈，呼唤理论的批判</a:t>
            </a:r>
            <a:endParaRPr lang="zh-CN" altLang="en-US" sz="2400" b="1" dirty="0">
              <a:latin typeface="华文中宋" panose="02010600040101010101" pitchFamily="2" charset="-122"/>
              <a:ea typeface="华文中宋" panose="02010600040101010101" pitchFamily="2" charset="-122"/>
            </a:endParaRPr>
          </a:p>
        </p:txBody>
      </p:sp>
      <p:sp>
        <p:nvSpPr>
          <p:cNvPr id="36869" name="Text Box 5"/>
          <p:cNvSpPr txBox="1"/>
          <p:nvPr/>
        </p:nvSpPr>
        <p:spPr>
          <a:xfrm>
            <a:off x="322263" y="4848225"/>
            <a:ext cx="8464550" cy="1568450"/>
          </a:xfrm>
          <a:prstGeom prst="rect">
            <a:avLst/>
          </a:prstGeom>
          <a:noFill/>
          <a:ln w="9525">
            <a:noFill/>
          </a:ln>
        </p:spPr>
        <p:txBody>
          <a:bodyPr>
            <a:spAutoFit/>
          </a:bodyPr>
          <a:p>
            <a:pPr lvl="0" eaLnBrk="1" hangingPunct="1"/>
            <a:r>
              <a:rPr lang="zh-CN" altLang="en-US" sz="2400" b="1" dirty="0">
                <a:solidFill>
                  <a:srgbClr val="FF0000"/>
                </a:solidFill>
                <a:latin typeface="华文中宋" panose="02010600040101010101" pitchFamily="2" charset="-122"/>
                <a:ea typeface="华文中宋" panose="02010600040101010101" pitchFamily="2" charset="-122"/>
              </a:rPr>
              <a:t>思想：程朱理学、八股取士，压抑摧残人性，因循守旧，文化专制强化；而“西学东渐”，近代科学传入中国，开阔了人们眼界</a:t>
            </a:r>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不少士人渴望打破思想束缚，蔑视礼法，追求个性解放，寻求社会变革，新的思想产生 </a:t>
            </a:r>
            <a:endParaRPr lang="zh-CN" altLang="en-US" sz="2400" b="1" dirty="0">
              <a:latin typeface="华文中宋" panose="02010600040101010101" pitchFamily="2" charset="-122"/>
              <a:ea typeface="华文中宋" panose="02010600040101010101" pitchFamily="2" charset="-122"/>
            </a:endParaRPr>
          </a:p>
        </p:txBody>
      </p:sp>
      <p:sp>
        <p:nvSpPr>
          <p:cNvPr id="81926" name="Text Box 6"/>
          <p:cNvSpPr txBox="1"/>
          <p:nvPr/>
        </p:nvSpPr>
        <p:spPr>
          <a:xfrm>
            <a:off x="468313" y="620713"/>
            <a:ext cx="8915400" cy="579437"/>
          </a:xfrm>
          <a:prstGeom prst="rect">
            <a:avLst/>
          </a:prstGeom>
          <a:noFill/>
          <a:ln w="9525">
            <a:noFill/>
          </a:ln>
        </p:spPr>
        <p:txBody>
          <a:bodyPr>
            <a:spAutoFit/>
          </a:bodyPr>
          <a:p>
            <a:pPr lvl="0" eaLnBrk="1" hangingPunct="1">
              <a:spcBef>
                <a:spcPct val="50000"/>
              </a:spcBef>
            </a:pPr>
            <a:r>
              <a:rPr lang="zh-CN" altLang="en-US" sz="3200" b="1" dirty="0">
                <a:solidFill>
                  <a:srgbClr val="000000"/>
                </a:solidFill>
                <a:latin typeface="微软雅黑" panose="020B0503020204020204" pitchFamily="34" charset="-122"/>
                <a:ea typeface="微软雅黑" panose="020B0503020204020204" pitchFamily="34" charset="-122"/>
              </a:rPr>
              <a:t>四</a:t>
            </a:r>
            <a:r>
              <a:rPr lang="en-US" altLang="zh-CN" sz="3200" b="1">
                <a:solidFill>
                  <a:srgbClr val="000000"/>
                </a:solidFill>
                <a:latin typeface="微软雅黑" panose="020B0503020204020204" pitchFamily="34" charset="-122"/>
                <a:ea typeface="微软雅黑" panose="020B0503020204020204" pitchFamily="34" charset="-122"/>
              </a:rPr>
              <a:t>.</a:t>
            </a:r>
            <a:r>
              <a:rPr lang="zh-CN" altLang="en-US" sz="3200" b="1" dirty="0">
                <a:solidFill>
                  <a:srgbClr val="000000"/>
                </a:solidFill>
                <a:latin typeface="微软雅黑" panose="020B0503020204020204" pitchFamily="34" charset="-122"/>
                <a:ea typeface="微软雅黑" panose="020B0503020204020204" pitchFamily="34" charset="-122"/>
              </a:rPr>
              <a:t>明清之际的儒学思想</a:t>
            </a:r>
            <a:endParaRPr lang="zh-CN" altLang="en-US" sz="3200" b="1" dirty="0">
              <a:solidFill>
                <a:srgbClr val="000000"/>
              </a:solidFill>
              <a:latin typeface="微软雅黑" panose="020B0503020204020204" pitchFamily="34" charset="-122"/>
              <a:ea typeface="微软雅黑" panose="020B0503020204020204" pitchFamily="34" charset="-122"/>
            </a:endParaRPr>
          </a:p>
        </p:txBody>
      </p:sp>
      <p:sp>
        <p:nvSpPr>
          <p:cNvPr id="81927" name="Rectangle 7"/>
          <p:cNvSpPr/>
          <p:nvPr/>
        </p:nvSpPr>
        <p:spPr>
          <a:xfrm>
            <a:off x="1042988" y="1246188"/>
            <a:ext cx="4470400" cy="519112"/>
          </a:xfrm>
          <a:prstGeom prst="rect">
            <a:avLst/>
          </a:prstGeom>
          <a:noFill/>
          <a:ln w="9525">
            <a:noFill/>
          </a:ln>
        </p:spPr>
        <p:txBody>
          <a:bodyPr wrap="none">
            <a:spAutoFit/>
          </a:bodyPr>
          <a:p>
            <a:pPr lvl="0" eaLnBrk="1" hangingPunct="1"/>
            <a:r>
              <a:rPr lang="en-US" altLang="zh-CN" sz="2800" b="1">
                <a:solidFill>
                  <a:srgbClr val="000000"/>
                </a:solidFill>
                <a:latin typeface="楷体" panose="02010609060101010101" pitchFamily="49" charset="-122"/>
                <a:ea typeface="楷体" panose="02010609060101010101" pitchFamily="49" charset="-122"/>
              </a:rPr>
              <a:t>——</a:t>
            </a:r>
            <a:r>
              <a:rPr lang="zh-CN" altLang="en-US" sz="2800" b="1" dirty="0">
                <a:solidFill>
                  <a:srgbClr val="000000"/>
                </a:solidFill>
                <a:latin typeface="楷体" panose="02010609060101010101" pitchFamily="49" charset="-122"/>
                <a:ea typeface="楷体" panose="02010609060101010101" pitchFamily="49" charset="-122"/>
              </a:rPr>
              <a:t>注入时代特色的新发展</a:t>
            </a:r>
            <a:endParaRPr lang="zh-CN" altLang="en-US" sz="2800" b="1" dirty="0">
              <a:solidFill>
                <a:srgbClr val="000000"/>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 calcmode="lin" valueType="num">
                                      <p:cBhvr additive="base">
                                        <p:cTn id="7" dur="500" fill="hold"/>
                                        <p:tgtEl>
                                          <p:spTgt spid="36867"/>
                                        </p:tgtEl>
                                        <p:attrNameLst>
                                          <p:attrName>ppt_x</p:attrName>
                                        </p:attrNameLst>
                                      </p:cBhvr>
                                      <p:tavLst>
                                        <p:tav tm="0">
                                          <p:val>
                                            <p:strVal val="#ppt_x"/>
                                          </p:val>
                                        </p:tav>
                                        <p:tav tm="100000">
                                          <p:val>
                                            <p:strVal val="#ppt_x"/>
                                          </p:val>
                                        </p:tav>
                                      </p:tavLst>
                                    </p:anim>
                                    <p:anim calcmode="lin" valueType="num">
                                      <p:cBhvr additive="base">
                                        <p:cTn id="8" dur="500" fill="hold"/>
                                        <p:tgtEl>
                                          <p:spTgt spid="3686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6868"/>
                                        </p:tgtEl>
                                        <p:attrNameLst>
                                          <p:attrName>style.visibility</p:attrName>
                                        </p:attrNameLst>
                                      </p:cBhvr>
                                      <p:to>
                                        <p:strVal val="visible"/>
                                      </p:to>
                                    </p:set>
                                    <p:anim calcmode="lin" valueType="num">
                                      <p:cBhvr additive="base">
                                        <p:cTn id="13" dur="500" fill="hold"/>
                                        <p:tgtEl>
                                          <p:spTgt spid="36868"/>
                                        </p:tgtEl>
                                        <p:attrNameLst>
                                          <p:attrName>ppt_x</p:attrName>
                                        </p:attrNameLst>
                                      </p:cBhvr>
                                      <p:tavLst>
                                        <p:tav tm="0">
                                          <p:val>
                                            <p:strVal val="#ppt_x"/>
                                          </p:val>
                                        </p:tav>
                                        <p:tav tm="100000">
                                          <p:val>
                                            <p:strVal val="#ppt_x"/>
                                          </p:val>
                                        </p:tav>
                                      </p:tavLst>
                                    </p:anim>
                                    <p:anim calcmode="lin" valueType="num">
                                      <p:cBhvr additive="base">
                                        <p:cTn id="14" dur="500" fill="hold"/>
                                        <p:tgtEl>
                                          <p:spTgt spid="3686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6869"/>
                                        </p:tgtEl>
                                        <p:attrNameLst>
                                          <p:attrName>style.visibility</p:attrName>
                                        </p:attrNameLst>
                                      </p:cBhvr>
                                      <p:to>
                                        <p:strVal val="visible"/>
                                      </p:to>
                                    </p:set>
                                    <p:anim calcmode="lin" valueType="num">
                                      <p:cBhvr additive="base">
                                        <p:cTn id="19" dur="500" fill="hold"/>
                                        <p:tgtEl>
                                          <p:spTgt spid="36869"/>
                                        </p:tgtEl>
                                        <p:attrNameLst>
                                          <p:attrName>ppt_x</p:attrName>
                                        </p:attrNameLst>
                                      </p:cBhvr>
                                      <p:tavLst>
                                        <p:tav tm="0">
                                          <p:val>
                                            <p:strVal val="#ppt_x"/>
                                          </p:val>
                                        </p:tav>
                                        <p:tav tm="100000">
                                          <p:val>
                                            <p:strVal val="#ppt_x"/>
                                          </p:val>
                                        </p:tav>
                                      </p:tavLst>
                                    </p:anim>
                                    <p:anim calcmode="lin" valueType="num">
                                      <p:cBhvr additive="base">
                                        <p:cTn id="20" dur="500" fill="hold"/>
                                        <p:tgtEl>
                                          <p:spTgt spid="368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animBg="1"/>
      <p:bldP spid="36868" grpId="0" animBg="1"/>
      <p:bldP spid="36869"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00" name="Rectangle 4"/>
          <p:cNvSpPr/>
          <p:nvPr/>
        </p:nvSpPr>
        <p:spPr>
          <a:xfrm>
            <a:off x="0" y="1989138"/>
            <a:ext cx="1908175" cy="565150"/>
          </a:xfrm>
          <a:prstGeom prst="rect">
            <a:avLst/>
          </a:prstGeom>
          <a:noFill/>
          <a:ln w="9525">
            <a:noFill/>
          </a:ln>
        </p:spPr>
        <p:txBody>
          <a:bodyPr>
            <a:spAutoFit/>
          </a:bodyPr>
          <a:p>
            <a:pPr lvl="0" eaLnBrk="1" hangingPunct="1"/>
            <a:r>
              <a:rPr lang="en-US" altLang="en-US" sz="3100" b="1" dirty="0" err="1">
                <a:solidFill>
                  <a:srgbClr val="0000FF"/>
                </a:solidFill>
                <a:latin typeface="Times New Roman" panose="02020603050405020304" pitchFamily="18" charset="0"/>
                <a:ea typeface="黑体" panose="02010609060101010101" pitchFamily="49" charset="-122"/>
              </a:rPr>
              <a:t>政治</a:t>
            </a:r>
            <a:r>
              <a:rPr lang="en-US" altLang="en-US" sz="3100" b="1">
                <a:solidFill>
                  <a:srgbClr val="0000FF"/>
                </a:solidFill>
                <a:latin typeface="Times New Roman" panose="02020603050405020304" pitchFamily="18" charset="0"/>
                <a:ea typeface="黑体" panose="02010609060101010101" pitchFamily="49" charset="-122"/>
              </a:rPr>
              <a:t>：</a:t>
            </a:r>
            <a:endParaRPr lang="en-US" altLang="en-US" sz="3100" b="1">
              <a:solidFill>
                <a:srgbClr val="0000FF"/>
              </a:solidFill>
              <a:latin typeface="Times New Roman" panose="02020603050405020304" pitchFamily="18" charset="0"/>
              <a:ea typeface="黑体" panose="02010609060101010101" pitchFamily="49" charset="-122"/>
            </a:endParaRPr>
          </a:p>
        </p:txBody>
      </p:sp>
      <p:sp>
        <p:nvSpPr>
          <p:cNvPr id="4101" name="Rectangle 5"/>
          <p:cNvSpPr/>
          <p:nvPr/>
        </p:nvSpPr>
        <p:spPr>
          <a:xfrm>
            <a:off x="0" y="2854325"/>
            <a:ext cx="1763713" cy="565150"/>
          </a:xfrm>
          <a:prstGeom prst="rect">
            <a:avLst/>
          </a:prstGeom>
          <a:noFill/>
          <a:ln w="9525">
            <a:noFill/>
          </a:ln>
        </p:spPr>
        <p:txBody>
          <a:bodyPr>
            <a:spAutoFit/>
          </a:bodyPr>
          <a:p>
            <a:pPr lvl="0" eaLnBrk="1" hangingPunct="1"/>
            <a:r>
              <a:rPr lang="zh-CN" altLang="en-US" sz="3100" b="1" dirty="0">
                <a:solidFill>
                  <a:srgbClr val="0000FF"/>
                </a:solidFill>
                <a:latin typeface="Times New Roman" panose="02020603050405020304" pitchFamily="18" charset="0"/>
                <a:ea typeface="黑体" panose="02010609060101010101" pitchFamily="49" charset="-122"/>
              </a:rPr>
              <a:t>经济</a:t>
            </a:r>
            <a:r>
              <a:rPr lang="en-US" altLang="en-US" sz="3100" b="1">
                <a:solidFill>
                  <a:srgbClr val="0000FF"/>
                </a:solidFill>
                <a:latin typeface="Times New Roman" panose="02020603050405020304" pitchFamily="18" charset="0"/>
                <a:ea typeface="黑体" panose="02010609060101010101" pitchFamily="49" charset="-122"/>
              </a:rPr>
              <a:t>：</a:t>
            </a:r>
            <a:endParaRPr lang="en-US" altLang="en-US" sz="3100" b="1">
              <a:solidFill>
                <a:srgbClr val="0000FF"/>
              </a:solidFill>
              <a:latin typeface="Times New Roman" panose="02020603050405020304" pitchFamily="18" charset="0"/>
              <a:ea typeface="黑体" panose="02010609060101010101" pitchFamily="49" charset="-122"/>
            </a:endParaRPr>
          </a:p>
        </p:txBody>
      </p:sp>
      <p:sp>
        <p:nvSpPr>
          <p:cNvPr id="4102" name="Rectangle 6"/>
          <p:cNvSpPr/>
          <p:nvPr/>
        </p:nvSpPr>
        <p:spPr>
          <a:xfrm>
            <a:off x="0" y="3717925"/>
            <a:ext cx="1692275" cy="565150"/>
          </a:xfrm>
          <a:prstGeom prst="rect">
            <a:avLst/>
          </a:prstGeom>
          <a:noFill/>
          <a:ln w="9525">
            <a:noFill/>
          </a:ln>
        </p:spPr>
        <p:txBody>
          <a:bodyPr>
            <a:spAutoFit/>
          </a:bodyPr>
          <a:p>
            <a:pPr lvl="0" eaLnBrk="1" hangingPunct="1"/>
            <a:r>
              <a:rPr lang="zh-CN" altLang="en-US" sz="3100" b="1" dirty="0">
                <a:solidFill>
                  <a:srgbClr val="0000FF"/>
                </a:solidFill>
                <a:latin typeface="Times New Roman" panose="02020603050405020304" pitchFamily="18" charset="0"/>
                <a:ea typeface="黑体" panose="02010609060101010101" pitchFamily="49" charset="-122"/>
              </a:rPr>
              <a:t>阶级</a:t>
            </a:r>
            <a:r>
              <a:rPr lang="en-US" altLang="en-US" sz="3100" b="1">
                <a:solidFill>
                  <a:srgbClr val="0000FF"/>
                </a:solidFill>
                <a:latin typeface="Times New Roman" panose="02020603050405020304" pitchFamily="18" charset="0"/>
                <a:ea typeface="黑体" panose="02010609060101010101" pitchFamily="49" charset="-122"/>
              </a:rPr>
              <a:t>：</a:t>
            </a:r>
            <a:endParaRPr lang="en-US" altLang="en-US" sz="3100" b="1">
              <a:solidFill>
                <a:srgbClr val="0000FF"/>
              </a:solidFill>
              <a:latin typeface="Times New Roman" panose="02020603050405020304" pitchFamily="18" charset="0"/>
              <a:ea typeface="黑体" panose="02010609060101010101" pitchFamily="49" charset="-122"/>
            </a:endParaRPr>
          </a:p>
        </p:txBody>
      </p:sp>
      <p:sp>
        <p:nvSpPr>
          <p:cNvPr id="4103" name="Rectangle 7"/>
          <p:cNvSpPr/>
          <p:nvPr/>
        </p:nvSpPr>
        <p:spPr>
          <a:xfrm>
            <a:off x="0" y="4581525"/>
            <a:ext cx="1547813" cy="565150"/>
          </a:xfrm>
          <a:prstGeom prst="rect">
            <a:avLst/>
          </a:prstGeom>
          <a:noFill/>
          <a:ln w="9525">
            <a:noFill/>
          </a:ln>
        </p:spPr>
        <p:txBody>
          <a:bodyPr>
            <a:spAutoFit/>
          </a:bodyPr>
          <a:p>
            <a:pPr lvl="0" eaLnBrk="1" hangingPunct="1"/>
            <a:r>
              <a:rPr lang="zh-CN" altLang="en-US" sz="3100" b="1" dirty="0">
                <a:solidFill>
                  <a:srgbClr val="0000FF"/>
                </a:solidFill>
                <a:latin typeface="Times New Roman" panose="02020603050405020304" pitchFamily="18" charset="0"/>
                <a:ea typeface="黑体" panose="02010609060101010101" pitchFamily="49" charset="-122"/>
              </a:rPr>
              <a:t>思想</a:t>
            </a:r>
            <a:r>
              <a:rPr lang="en-US" altLang="en-US" sz="3100" b="1">
                <a:solidFill>
                  <a:srgbClr val="0000FF"/>
                </a:solidFill>
                <a:latin typeface="Times New Roman" panose="02020603050405020304" pitchFamily="18" charset="0"/>
                <a:ea typeface="黑体" panose="02010609060101010101" pitchFamily="49" charset="-122"/>
              </a:rPr>
              <a:t>：</a:t>
            </a:r>
            <a:endParaRPr lang="en-US" altLang="en-US" sz="3100" b="1">
              <a:solidFill>
                <a:srgbClr val="0000FF"/>
              </a:solidFill>
              <a:latin typeface="Times New Roman" panose="02020603050405020304" pitchFamily="18" charset="0"/>
              <a:ea typeface="黑体" panose="02010609060101010101" pitchFamily="49" charset="-122"/>
            </a:endParaRPr>
          </a:p>
        </p:txBody>
      </p:sp>
      <p:sp>
        <p:nvSpPr>
          <p:cNvPr id="4104" name="Rectangle 8"/>
          <p:cNvSpPr/>
          <p:nvPr/>
        </p:nvSpPr>
        <p:spPr>
          <a:xfrm>
            <a:off x="1258888" y="1701800"/>
            <a:ext cx="7129462" cy="1066800"/>
          </a:xfrm>
          <a:prstGeom prst="rect">
            <a:avLst/>
          </a:prstGeom>
          <a:noFill/>
          <a:ln w="9525">
            <a:noFill/>
          </a:ln>
        </p:spPr>
        <p:txBody>
          <a:bodyPr>
            <a:spAutoFit/>
          </a:bodyPr>
          <a:p>
            <a:pPr lvl="0" eaLnBrk="1" hangingPunct="1"/>
            <a:r>
              <a:rPr lang="en-US" altLang="en-US" sz="3100" b="1" dirty="0" err="1">
                <a:latin typeface="Times New Roman" panose="02020603050405020304" pitchFamily="18" charset="0"/>
                <a:ea typeface="黑体" panose="02010609060101010101" pitchFamily="49" charset="-122"/>
              </a:rPr>
              <a:t>君主专制空前强化</a:t>
            </a:r>
            <a:r>
              <a:rPr lang="en-US" altLang="en-US" sz="3100" b="1">
                <a:latin typeface="Times New Roman" panose="02020603050405020304" pitchFamily="18" charset="0"/>
                <a:ea typeface="黑体" panose="02010609060101010101" pitchFamily="49" charset="-122"/>
              </a:rPr>
              <a:t>，</a:t>
            </a:r>
            <a:r>
              <a:rPr lang="zh-CN" altLang="en-US" sz="3200" b="1" dirty="0">
                <a:solidFill>
                  <a:srgbClr val="0000FF"/>
                </a:solidFill>
                <a:latin typeface="Arial" panose="020B0604020202020204" pitchFamily="34" charset="0"/>
                <a:ea typeface="黑体" panose="02010609060101010101" pitchFamily="49" charset="-122"/>
              </a:rPr>
              <a:t>专制统治腐败</a:t>
            </a:r>
            <a:r>
              <a:rPr lang="en-US" altLang="zh-CN" sz="3200" b="1">
                <a:solidFill>
                  <a:srgbClr val="0000FF"/>
                </a:solidFill>
                <a:latin typeface="Arial" panose="020B0604020202020204" pitchFamily="34" charset="0"/>
                <a:ea typeface="黑体" panose="02010609060101010101" pitchFamily="49" charset="-122"/>
              </a:rPr>
              <a:t>,</a:t>
            </a:r>
            <a:r>
              <a:rPr lang="en-US" altLang="en-US" sz="3200" b="1" dirty="0" err="1">
                <a:solidFill>
                  <a:srgbClr val="0000FF"/>
                </a:solidFill>
                <a:latin typeface="Times New Roman" panose="02020603050405020304" pitchFamily="18" charset="0"/>
                <a:ea typeface="黑体" panose="02010609060101010101" pitchFamily="49" charset="-122"/>
              </a:rPr>
              <a:t>封建制度盛极而衰</a:t>
            </a:r>
            <a:endParaRPr lang="en-US" altLang="en-US" sz="3200" b="1">
              <a:solidFill>
                <a:srgbClr val="0000FF"/>
              </a:solidFill>
              <a:latin typeface="Times New Roman" panose="02020603050405020304" pitchFamily="18" charset="0"/>
              <a:ea typeface="黑体" panose="02010609060101010101" pitchFamily="49" charset="-122"/>
            </a:endParaRPr>
          </a:p>
        </p:txBody>
      </p:sp>
      <p:sp>
        <p:nvSpPr>
          <p:cNvPr id="4105" name="Rectangle 9"/>
          <p:cNvSpPr/>
          <p:nvPr/>
        </p:nvSpPr>
        <p:spPr>
          <a:xfrm>
            <a:off x="1258888" y="2854325"/>
            <a:ext cx="7129462" cy="565150"/>
          </a:xfrm>
          <a:prstGeom prst="rect">
            <a:avLst/>
          </a:prstGeom>
          <a:noFill/>
          <a:ln w="9525">
            <a:noFill/>
          </a:ln>
        </p:spPr>
        <p:txBody>
          <a:bodyPr>
            <a:spAutoFit/>
          </a:bodyPr>
          <a:p>
            <a:pPr lvl="0" eaLnBrk="1" hangingPunct="1"/>
            <a:r>
              <a:rPr lang="en-US" altLang="en-US" sz="3100" b="1" dirty="0" err="1">
                <a:latin typeface="Times New Roman" panose="02020603050405020304" pitchFamily="18" charset="0"/>
                <a:ea typeface="黑体" panose="02010609060101010101" pitchFamily="49" charset="-122"/>
              </a:rPr>
              <a:t>商品经济发展，</a:t>
            </a:r>
            <a:r>
              <a:rPr lang="en-US" altLang="en-US" sz="3100" b="1" dirty="0" err="1">
                <a:solidFill>
                  <a:srgbClr val="0000FF"/>
                </a:solidFill>
                <a:latin typeface="Times New Roman" panose="02020603050405020304" pitchFamily="18" charset="0"/>
                <a:ea typeface="黑体" panose="02010609060101010101" pitchFamily="49" charset="-122"/>
              </a:rPr>
              <a:t>资本主义萌芽产生</a:t>
            </a:r>
            <a:endParaRPr lang="en-US" altLang="en-US" sz="3100" b="1">
              <a:solidFill>
                <a:srgbClr val="0000FF"/>
              </a:solidFill>
              <a:latin typeface="Times New Roman" panose="02020603050405020304" pitchFamily="18" charset="0"/>
              <a:ea typeface="黑体" panose="02010609060101010101" pitchFamily="49" charset="-122"/>
            </a:endParaRPr>
          </a:p>
        </p:txBody>
      </p:sp>
      <p:sp>
        <p:nvSpPr>
          <p:cNvPr id="4106" name="Rectangle 10"/>
          <p:cNvSpPr/>
          <p:nvPr/>
        </p:nvSpPr>
        <p:spPr>
          <a:xfrm>
            <a:off x="1258888" y="3717925"/>
            <a:ext cx="7129462" cy="565150"/>
          </a:xfrm>
          <a:prstGeom prst="rect">
            <a:avLst/>
          </a:prstGeom>
          <a:noFill/>
          <a:ln w="9525">
            <a:noFill/>
          </a:ln>
        </p:spPr>
        <p:txBody>
          <a:bodyPr>
            <a:spAutoFit/>
          </a:bodyPr>
          <a:p>
            <a:pPr lvl="0" eaLnBrk="1" hangingPunct="1"/>
            <a:r>
              <a:rPr lang="en-US" altLang="en-US" sz="3100" b="1" dirty="0" err="1">
                <a:latin typeface="Times New Roman" panose="02020603050405020304" pitchFamily="18" charset="0"/>
                <a:ea typeface="黑体" panose="02010609060101010101" pitchFamily="49" charset="-122"/>
              </a:rPr>
              <a:t>新兴</a:t>
            </a:r>
            <a:r>
              <a:rPr lang="en-US" altLang="en-US" sz="3100" b="1" dirty="0" err="1">
                <a:solidFill>
                  <a:srgbClr val="0000FF"/>
                </a:solidFill>
                <a:latin typeface="Times New Roman" panose="02020603050405020304" pitchFamily="18" charset="0"/>
                <a:ea typeface="黑体" panose="02010609060101010101" pitchFamily="49" charset="-122"/>
              </a:rPr>
              <a:t>市民阶层</a:t>
            </a:r>
            <a:r>
              <a:rPr lang="en-US" altLang="en-US" sz="3100" b="1" dirty="0" err="1">
                <a:latin typeface="Times New Roman" panose="02020603050405020304" pitchFamily="18" charset="0"/>
                <a:ea typeface="黑体" panose="02010609060101010101" pitchFamily="49" charset="-122"/>
              </a:rPr>
              <a:t>日益强大</a:t>
            </a:r>
            <a:endParaRPr lang="en-US" altLang="en-US" sz="3100" b="1">
              <a:latin typeface="Times New Roman" panose="02020603050405020304" pitchFamily="18" charset="0"/>
              <a:ea typeface="黑体" panose="02010609060101010101" pitchFamily="49" charset="-122"/>
            </a:endParaRPr>
          </a:p>
        </p:txBody>
      </p:sp>
      <p:sp>
        <p:nvSpPr>
          <p:cNvPr id="4107" name="Rectangle 11"/>
          <p:cNvSpPr/>
          <p:nvPr/>
        </p:nvSpPr>
        <p:spPr>
          <a:xfrm>
            <a:off x="1258888" y="4581525"/>
            <a:ext cx="7129462" cy="1066800"/>
          </a:xfrm>
          <a:prstGeom prst="rect">
            <a:avLst/>
          </a:prstGeom>
          <a:noFill/>
          <a:ln w="9525">
            <a:noFill/>
          </a:ln>
        </p:spPr>
        <p:txBody>
          <a:bodyPr>
            <a:spAutoFit/>
          </a:bodyPr>
          <a:p>
            <a:pPr lvl="0" eaLnBrk="1" hangingPunct="1"/>
            <a:r>
              <a:rPr lang="en-US" altLang="en-US" sz="3100" b="1" dirty="0" err="1">
                <a:solidFill>
                  <a:srgbClr val="0000FF"/>
                </a:solidFill>
                <a:latin typeface="Times New Roman" panose="02020603050405020304" pitchFamily="18" charset="0"/>
                <a:ea typeface="黑体" panose="02010609060101010101" pitchFamily="49" charset="-122"/>
              </a:rPr>
              <a:t>程朱理学</a:t>
            </a:r>
            <a:r>
              <a:rPr lang="en-US" altLang="en-US" sz="3100" b="1" dirty="0" err="1">
                <a:latin typeface="Times New Roman" panose="02020603050405020304" pitchFamily="18" charset="0"/>
                <a:ea typeface="黑体" panose="02010609060101010101" pitchFamily="49" charset="-122"/>
              </a:rPr>
              <a:t>仍占统治地位</a:t>
            </a:r>
            <a:r>
              <a:rPr lang="en-US" altLang="en-US" sz="3100" b="1">
                <a:latin typeface="Times New Roman" panose="02020603050405020304" pitchFamily="18" charset="0"/>
                <a:ea typeface="黑体" panose="02010609060101010101" pitchFamily="49" charset="-122"/>
              </a:rPr>
              <a:t>，</a:t>
            </a:r>
            <a:r>
              <a:rPr lang="zh-CN" altLang="en-US" sz="3200" b="1" dirty="0">
                <a:latin typeface="Arial" panose="020B0604020202020204" pitchFamily="34" charset="0"/>
                <a:ea typeface="黑体" panose="02010609060101010101" pitchFamily="49" charset="-122"/>
              </a:rPr>
              <a:t>严重束缚人们思想</a:t>
            </a:r>
            <a:r>
              <a:rPr lang="en-US" altLang="zh-CN" sz="3200" b="1">
                <a:latin typeface="Arial" panose="020B0604020202020204" pitchFamily="34" charset="0"/>
                <a:ea typeface="黑体" panose="02010609060101010101" pitchFamily="49" charset="-122"/>
              </a:rPr>
              <a:t>;</a:t>
            </a:r>
            <a:r>
              <a:rPr lang="en-US" altLang="en-US" sz="3200" b="1" dirty="0" err="1">
                <a:solidFill>
                  <a:srgbClr val="0000FF"/>
                </a:solidFill>
                <a:latin typeface="Times New Roman" panose="02020603050405020304" pitchFamily="18" charset="0"/>
                <a:ea typeface="黑体" panose="02010609060101010101" pitchFamily="49" charset="-122"/>
              </a:rPr>
              <a:t>西学东渐</a:t>
            </a:r>
            <a:endParaRPr lang="en-US" altLang="en-US" sz="3200" b="1">
              <a:solidFill>
                <a:srgbClr val="0000FF"/>
              </a:solidFill>
              <a:latin typeface="Times New Roman" panose="02020603050405020304" pitchFamily="18" charset="0"/>
              <a:ea typeface="黑体" panose="02010609060101010101" pitchFamily="49" charset="-122"/>
            </a:endParaRPr>
          </a:p>
        </p:txBody>
      </p:sp>
      <p:sp>
        <p:nvSpPr>
          <p:cNvPr id="153610" name="Rectangle 12"/>
          <p:cNvSpPr/>
          <p:nvPr/>
        </p:nvSpPr>
        <p:spPr>
          <a:xfrm>
            <a:off x="468313" y="1270000"/>
            <a:ext cx="6121400" cy="565150"/>
          </a:xfrm>
          <a:prstGeom prst="rect">
            <a:avLst/>
          </a:prstGeom>
          <a:noFill/>
          <a:ln w="9525">
            <a:noFill/>
          </a:ln>
        </p:spPr>
        <p:txBody>
          <a:bodyPr>
            <a:spAutoFit/>
          </a:bodyPr>
          <a:p>
            <a:pPr lvl="0" eaLnBrk="1" hangingPunct="1"/>
            <a:endParaRPr lang="en-US" altLang="en-US" sz="3100" b="1" dirty="0">
              <a:solidFill>
                <a:srgbClr val="000099"/>
              </a:solidFill>
              <a:latin typeface="Times New Roman" panose="02020603050405020304" pitchFamily="18" charset="0"/>
              <a:ea typeface="黑体" panose="02010609060101010101" pitchFamily="49" charset="-122"/>
            </a:endParaRPr>
          </a:p>
        </p:txBody>
      </p:sp>
      <p:sp>
        <p:nvSpPr>
          <p:cNvPr id="153611" name="Rectangle 13"/>
          <p:cNvSpPr/>
          <p:nvPr/>
        </p:nvSpPr>
        <p:spPr>
          <a:xfrm>
            <a:off x="0" y="1196975"/>
            <a:ext cx="2484438" cy="579438"/>
          </a:xfrm>
          <a:prstGeom prst="rect">
            <a:avLst/>
          </a:prstGeom>
          <a:solidFill>
            <a:srgbClr val="FFFF00"/>
          </a:solidFill>
          <a:ln w="9525">
            <a:noFill/>
          </a:ln>
        </p:spPr>
        <p:txBody>
          <a:bodyPr>
            <a:spAutoFit/>
          </a:bodyPr>
          <a:p>
            <a:pPr lvl="0" eaLnBrk="1" hangingPunct="1"/>
            <a:r>
              <a:rPr lang="en-US" altLang="zh-CN" sz="3200" b="1">
                <a:solidFill>
                  <a:srgbClr val="FF0000"/>
                </a:solidFill>
                <a:latin typeface="Times New Roman" panose="02020603050405020304" pitchFamily="18" charset="0"/>
                <a:ea typeface="黑体" panose="02010609060101010101" pitchFamily="49" charset="-122"/>
              </a:rPr>
              <a:t>1</a:t>
            </a:r>
            <a:r>
              <a:rPr lang="zh-CN" altLang="en-US" sz="3200" b="1" dirty="0">
                <a:solidFill>
                  <a:srgbClr val="FF0000"/>
                </a:solidFill>
                <a:latin typeface="Times New Roman" panose="02020603050405020304" pitchFamily="18" charset="0"/>
                <a:ea typeface="黑体" panose="02010609060101010101" pitchFamily="49" charset="-122"/>
              </a:rPr>
              <a:t>、背景</a:t>
            </a:r>
            <a:endParaRPr lang="zh-CN" altLang="en-US" sz="3200" b="1" dirty="0">
              <a:solidFill>
                <a:srgbClr val="FF0000"/>
              </a:solidFill>
              <a:latin typeface="Times New Roman" panose="02020603050405020304" pitchFamily="18" charset="0"/>
              <a:ea typeface="黑体" panose="02010609060101010101" pitchFamily="49" charset="-122"/>
            </a:endParaRPr>
          </a:p>
        </p:txBody>
      </p:sp>
      <p:sp>
        <p:nvSpPr>
          <p:cNvPr id="153612" name="Text Box 6"/>
          <p:cNvSpPr txBox="1"/>
          <p:nvPr/>
        </p:nvSpPr>
        <p:spPr>
          <a:xfrm>
            <a:off x="468313" y="44450"/>
            <a:ext cx="8915400" cy="579438"/>
          </a:xfrm>
          <a:prstGeom prst="rect">
            <a:avLst/>
          </a:prstGeom>
          <a:noFill/>
          <a:ln w="9525">
            <a:noFill/>
          </a:ln>
        </p:spPr>
        <p:txBody>
          <a:bodyPr>
            <a:spAutoFit/>
          </a:bodyPr>
          <a:p>
            <a:pPr lvl="0" eaLnBrk="1" hangingPunct="1">
              <a:spcBef>
                <a:spcPct val="50000"/>
              </a:spcBef>
            </a:pPr>
            <a:r>
              <a:rPr lang="zh-CN" altLang="en-US" sz="3200" b="1" dirty="0">
                <a:solidFill>
                  <a:srgbClr val="000000"/>
                </a:solidFill>
                <a:latin typeface="微软雅黑" panose="020B0503020204020204" pitchFamily="34" charset="-122"/>
                <a:ea typeface="微软雅黑" panose="020B0503020204020204" pitchFamily="34" charset="-122"/>
              </a:rPr>
              <a:t>四</a:t>
            </a:r>
            <a:r>
              <a:rPr lang="en-US" altLang="zh-CN" sz="3200" b="1">
                <a:solidFill>
                  <a:srgbClr val="000000"/>
                </a:solidFill>
                <a:latin typeface="微软雅黑" panose="020B0503020204020204" pitchFamily="34" charset="-122"/>
                <a:ea typeface="微软雅黑" panose="020B0503020204020204" pitchFamily="34" charset="-122"/>
              </a:rPr>
              <a:t>.</a:t>
            </a:r>
            <a:r>
              <a:rPr lang="zh-CN" altLang="en-US" sz="3200" b="1" dirty="0">
                <a:solidFill>
                  <a:srgbClr val="000000"/>
                </a:solidFill>
                <a:latin typeface="微软雅黑" panose="020B0503020204020204" pitchFamily="34" charset="-122"/>
                <a:ea typeface="微软雅黑" panose="020B0503020204020204" pitchFamily="34" charset="-122"/>
              </a:rPr>
              <a:t>明清之际的儒学思想</a:t>
            </a:r>
            <a:endParaRPr lang="zh-CN" altLang="en-US" sz="3200" b="1" dirty="0">
              <a:solidFill>
                <a:srgbClr val="000000"/>
              </a:solidFill>
              <a:latin typeface="微软雅黑" panose="020B0503020204020204" pitchFamily="34" charset="-122"/>
              <a:ea typeface="微软雅黑" panose="020B0503020204020204" pitchFamily="34" charset="-122"/>
            </a:endParaRPr>
          </a:p>
        </p:txBody>
      </p:sp>
      <p:sp>
        <p:nvSpPr>
          <p:cNvPr id="153613" name="Rectangle 7"/>
          <p:cNvSpPr/>
          <p:nvPr/>
        </p:nvSpPr>
        <p:spPr>
          <a:xfrm>
            <a:off x="1042988" y="669925"/>
            <a:ext cx="4470400" cy="519113"/>
          </a:xfrm>
          <a:prstGeom prst="rect">
            <a:avLst/>
          </a:prstGeom>
          <a:noFill/>
          <a:ln w="9525">
            <a:noFill/>
          </a:ln>
        </p:spPr>
        <p:txBody>
          <a:bodyPr wrap="none">
            <a:spAutoFit/>
          </a:bodyPr>
          <a:p>
            <a:pPr lvl="0" eaLnBrk="1" hangingPunct="1"/>
            <a:r>
              <a:rPr lang="en-US" altLang="zh-CN" sz="2800" b="1">
                <a:solidFill>
                  <a:srgbClr val="000000"/>
                </a:solidFill>
                <a:latin typeface="楷体" panose="02010609060101010101" pitchFamily="49" charset="-122"/>
                <a:ea typeface="楷体" panose="02010609060101010101" pitchFamily="49" charset="-122"/>
              </a:rPr>
              <a:t>——</a:t>
            </a:r>
            <a:r>
              <a:rPr lang="zh-CN" altLang="en-US" sz="2800" b="1" dirty="0">
                <a:solidFill>
                  <a:srgbClr val="000000"/>
                </a:solidFill>
                <a:latin typeface="楷体" panose="02010609060101010101" pitchFamily="49" charset="-122"/>
                <a:ea typeface="楷体" panose="02010609060101010101" pitchFamily="49" charset="-122"/>
              </a:rPr>
              <a:t>注入时代特色的新发展</a:t>
            </a:r>
            <a:endParaRPr lang="zh-CN" altLang="en-US" sz="2800" b="1" dirty="0">
              <a:solidFill>
                <a:srgbClr val="000000"/>
              </a:solidFill>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100"/>
                                        </p:tgtEl>
                                        <p:attrNameLst>
                                          <p:attrName>style.visibility</p:attrName>
                                        </p:attrNameLst>
                                      </p:cBhvr>
                                      <p:to>
                                        <p:strVal val="visible"/>
                                      </p:to>
                                    </p:set>
                                    <p:anim calcmode="lin" valueType="num">
                                      <p:cBhvr additive="base">
                                        <p:cTn id="7" dur="500" fill="hold"/>
                                        <p:tgtEl>
                                          <p:spTgt spid="4100"/>
                                        </p:tgtEl>
                                        <p:attrNameLst>
                                          <p:attrName>ppt_x</p:attrName>
                                        </p:attrNameLst>
                                      </p:cBhvr>
                                      <p:tavLst>
                                        <p:tav tm="0">
                                          <p:val>
                                            <p:strVal val="#ppt_x"/>
                                          </p:val>
                                        </p:tav>
                                        <p:tav tm="100000">
                                          <p:val>
                                            <p:strVal val="#ppt_x"/>
                                          </p:val>
                                        </p:tav>
                                      </p:tavLst>
                                    </p:anim>
                                    <p:anim calcmode="lin" valueType="num">
                                      <p:cBhvr additive="base">
                                        <p:cTn id="8" dur="500" fill="hold"/>
                                        <p:tgtEl>
                                          <p:spTgt spid="410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101"/>
                                        </p:tgtEl>
                                        <p:attrNameLst>
                                          <p:attrName>style.visibility</p:attrName>
                                        </p:attrNameLst>
                                      </p:cBhvr>
                                      <p:to>
                                        <p:strVal val="visible"/>
                                      </p:to>
                                    </p:set>
                                    <p:anim calcmode="lin" valueType="num">
                                      <p:cBhvr additive="base">
                                        <p:cTn id="13" dur="500" fill="hold"/>
                                        <p:tgtEl>
                                          <p:spTgt spid="4101"/>
                                        </p:tgtEl>
                                        <p:attrNameLst>
                                          <p:attrName>ppt_x</p:attrName>
                                        </p:attrNameLst>
                                      </p:cBhvr>
                                      <p:tavLst>
                                        <p:tav tm="0">
                                          <p:val>
                                            <p:strVal val="#ppt_x"/>
                                          </p:val>
                                        </p:tav>
                                        <p:tav tm="100000">
                                          <p:val>
                                            <p:strVal val="#ppt_x"/>
                                          </p:val>
                                        </p:tav>
                                      </p:tavLst>
                                    </p:anim>
                                    <p:anim calcmode="lin" valueType="num">
                                      <p:cBhvr additive="base">
                                        <p:cTn id="14" dur="500" fill="hold"/>
                                        <p:tgtEl>
                                          <p:spTgt spid="410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4102"/>
                                        </p:tgtEl>
                                        <p:attrNameLst>
                                          <p:attrName>style.visibility</p:attrName>
                                        </p:attrNameLst>
                                      </p:cBhvr>
                                      <p:to>
                                        <p:strVal val="visible"/>
                                      </p:to>
                                    </p:set>
                                    <p:animEffect transition="in" filter="box(in)">
                                      <p:cBhvr>
                                        <p:cTn id="19" dur="500"/>
                                        <p:tgtEl>
                                          <p:spTgt spid="410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103"/>
                                        </p:tgtEl>
                                        <p:attrNameLst>
                                          <p:attrName>style.visibility</p:attrName>
                                        </p:attrNameLst>
                                      </p:cBhvr>
                                      <p:to>
                                        <p:strVal val="visible"/>
                                      </p:to>
                                    </p:set>
                                    <p:anim calcmode="lin" valueType="num">
                                      <p:cBhvr additive="base">
                                        <p:cTn id="24" dur="500" fill="hold"/>
                                        <p:tgtEl>
                                          <p:spTgt spid="4103"/>
                                        </p:tgtEl>
                                        <p:attrNameLst>
                                          <p:attrName>ppt_x</p:attrName>
                                        </p:attrNameLst>
                                      </p:cBhvr>
                                      <p:tavLst>
                                        <p:tav tm="0">
                                          <p:val>
                                            <p:strVal val="#ppt_x"/>
                                          </p:val>
                                        </p:tav>
                                        <p:tav tm="100000">
                                          <p:val>
                                            <p:strVal val="#ppt_x"/>
                                          </p:val>
                                        </p:tav>
                                      </p:tavLst>
                                    </p:anim>
                                    <p:anim calcmode="lin" valueType="num">
                                      <p:cBhvr additive="base">
                                        <p:cTn id="25" dur="500" fill="hold"/>
                                        <p:tgtEl>
                                          <p:spTgt spid="410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4104"/>
                                        </p:tgtEl>
                                        <p:attrNameLst>
                                          <p:attrName>style.visibility</p:attrName>
                                        </p:attrNameLst>
                                      </p:cBhvr>
                                      <p:to>
                                        <p:strVal val="visible"/>
                                      </p:to>
                                    </p:set>
                                    <p:anim calcmode="lin" valueType="num">
                                      <p:cBhvr additive="base">
                                        <p:cTn id="30" dur="500" fill="hold"/>
                                        <p:tgtEl>
                                          <p:spTgt spid="4104"/>
                                        </p:tgtEl>
                                        <p:attrNameLst>
                                          <p:attrName>ppt_x</p:attrName>
                                        </p:attrNameLst>
                                      </p:cBhvr>
                                      <p:tavLst>
                                        <p:tav tm="0">
                                          <p:val>
                                            <p:strVal val="#ppt_x"/>
                                          </p:val>
                                        </p:tav>
                                        <p:tav tm="100000">
                                          <p:val>
                                            <p:strVal val="#ppt_x"/>
                                          </p:val>
                                        </p:tav>
                                      </p:tavLst>
                                    </p:anim>
                                    <p:anim calcmode="lin" valueType="num">
                                      <p:cBhvr additive="base">
                                        <p:cTn id="31" dur="500" fill="hold"/>
                                        <p:tgtEl>
                                          <p:spTgt spid="4104"/>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4105"/>
                                        </p:tgtEl>
                                        <p:attrNameLst>
                                          <p:attrName>style.visibility</p:attrName>
                                        </p:attrNameLst>
                                      </p:cBhvr>
                                      <p:to>
                                        <p:strVal val="visible"/>
                                      </p:to>
                                    </p:set>
                                    <p:anim calcmode="lin" valueType="num">
                                      <p:cBhvr additive="base">
                                        <p:cTn id="36" dur="500" fill="hold"/>
                                        <p:tgtEl>
                                          <p:spTgt spid="4105"/>
                                        </p:tgtEl>
                                        <p:attrNameLst>
                                          <p:attrName>ppt_x</p:attrName>
                                        </p:attrNameLst>
                                      </p:cBhvr>
                                      <p:tavLst>
                                        <p:tav tm="0">
                                          <p:val>
                                            <p:strVal val="#ppt_x"/>
                                          </p:val>
                                        </p:tav>
                                        <p:tav tm="100000">
                                          <p:val>
                                            <p:strVal val="#ppt_x"/>
                                          </p:val>
                                        </p:tav>
                                      </p:tavLst>
                                    </p:anim>
                                    <p:anim calcmode="lin" valueType="num">
                                      <p:cBhvr additive="base">
                                        <p:cTn id="37" dur="500" fill="hold"/>
                                        <p:tgtEl>
                                          <p:spTgt spid="4105"/>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4106"/>
                                        </p:tgtEl>
                                        <p:attrNameLst>
                                          <p:attrName>style.visibility</p:attrName>
                                        </p:attrNameLst>
                                      </p:cBhvr>
                                      <p:to>
                                        <p:strVal val="visible"/>
                                      </p:to>
                                    </p:set>
                                    <p:anim calcmode="lin" valueType="num">
                                      <p:cBhvr additive="base">
                                        <p:cTn id="42" dur="500" fill="hold"/>
                                        <p:tgtEl>
                                          <p:spTgt spid="4106"/>
                                        </p:tgtEl>
                                        <p:attrNameLst>
                                          <p:attrName>ppt_x</p:attrName>
                                        </p:attrNameLst>
                                      </p:cBhvr>
                                      <p:tavLst>
                                        <p:tav tm="0">
                                          <p:val>
                                            <p:strVal val="#ppt_x"/>
                                          </p:val>
                                        </p:tav>
                                        <p:tav tm="100000">
                                          <p:val>
                                            <p:strVal val="#ppt_x"/>
                                          </p:val>
                                        </p:tav>
                                      </p:tavLst>
                                    </p:anim>
                                    <p:anim calcmode="lin" valueType="num">
                                      <p:cBhvr additive="base">
                                        <p:cTn id="43" dur="500" fill="hold"/>
                                        <p:tgtEl>
                                          <p:spTgt spid="4106"/>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4107"/>
                                        </p:tgtEl>
                                        <p:attrNameLst>
                                          <p:attrName>style.visibility</p:attrName>
                                        </p:attrNameLst>
                                      </p:cBhvr>
                                      <p:to>
                                        <p:strVal val="visible"/>
                                      </p:to>
                                    </p:set>
                                    <p:anim calcmode="lin" valueType="num">
                                      <p:cBhvr additive="base">
                                        <p:cTn id="48" dur="500" fill="hold"/>
                                        <p:tgtEl>
                                          <p:spTgt spid="4107"/>
                                        </p:tgtEl>
                                        <p:attrNameLst>
                                          <p:attrName>ppt_x</p:attrName>
                                        </p:attrNameLst>
                                      </p:cBhvr>
                                      <p:tavLst>
                                        <p:tav tm="0">
                                          <p:val>
                                            <p:strVal val="#ppt_x"/>
                                          </p:val>
                                        </p:tav>
                                        <p:tav tm="100000">
                                          <p:val>
                                            <p:strVal val="#ppt_x"/>
                                          </p:val>
                                        </p:tav>
                                      </p:tavLst>
                                    </p:anim>
                                    <p:anim calcmode="lin" valueType="num">
                                      <p:cBhvr additive="base">
                                        <p:cTn id="49" dur="500" fill="hold"/>
                                        <p:tgtEl>
                                          <p:spTgt spid="41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P spid="4101" grpId="0"/>
      <p:bldP spid="4102" grpId="0"/>
      <p:bldP spid="4103" grpId="0"/>
      <p:bldP spid="4104" grpId="0"/>
      <p:bldP spid="4105" grpId="0"/>
      <p:bldP spid="4106" grpId="0"/>
      <p:bldP spid="4107"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4626" name="Rectangle 4"/>
          <p:cNvSpPr/>
          <p:nvPr/>
        </p:nvSpPr>
        <p:spPr>
          <a:xfrm>
            <a:off x="0" y="785813"/>
            <a:ext cx="3786188" cy="579437"/>
          </a:xfrm>
          <a:prstGeom prst="rect">
            <a:avLst/>
          </a:prstGeom>
          <a:solidFill>
            <a:srgbClr val="FFFF00"/>
          </a:solidFill>
          <a:ln w="9525">
            <a:noFill/>
          </a:ln>
        </p:spPr>
        <p:txBody>
          <a:bodyPr>
            <a:spAutoFit/>
          </a:bodyPr>
          <a:p>
            <a:pPr lvl="0" eaLnBrk="1" hangingPunct="1"/>
            <a:r>
              <a:rPr lang="zh-CN" altLang="en-US" sz="3200" b="1" dirty="0">
                <a:solidFill>
                  <a:srgbClr val="FF0000"/>
                </a:solidFill>
                <a:latin typeface="Times New Roman" panose="02020603050405020304" pitchFamily="18" charset="0"/>
                <a:ea typeface="黑体" panose="02010609060101010101" pitchFamily="49" charset="-122"/>
              </a:rPr>
              <a:t>（</a:t>
            </a:r>
            <a:r>
              <a:rPr lang="en-US" altLang="zh-CN" sz="3200" b="1">
                <a:solidFill>
                  <a:srgbClr val="FF0000"/>
                </a:solidFill>
                <a:latin typeface="Times New Roman" panose="02020603050405020304" pitchFamily="18" charset="0"/>
                <a:ea typeface="黑体" panose="02010609060101010101" pitchFamily="49" charset="-122"/>
              </a:rPr>
              <a:t>1</a:t>
            </a:r>
            <a:r>
              <a:rPr lang="zh-CN" altLang="en-US" sz="3200" b="1" dirty="0">
                <a:solidFill>
                  <a:srgbClr val="FF0000"/>
                </a:solidFill>
                <a:latin typeface="Times New Roman" panose="02020603050405020304" pitchFamily="18" charset="0"/>
                <a:ea typeface="黑体" panose="02010609060101010101" pitchFamily="49" charset="-122"/>
              </a:rPr>
              <a:t>）、李贽</a:t>
            </a:r>
            <a:endParaRPr lang="zh-CN" altLang="en-US" sz="3200" b="1" dirty="0">
              <a:solidFill>
                <a:srgbClr val="FF0000"/>
              </a:solidFill>
              <a:latin typeface="Times New Roman" panose="02020603050405020304" pitchFamily="18" charset="0"/>
              <a:ea typeface="黑体" panose="02010609060101010101" pitchFamily="49" charset="-122"/>
            </a:endParaRPr>
          </a:p>
        </p:txBody>
      </p:sp>
      <p:sp>
        <p:nvSpPr>
          <p:cNvPr id="154627" name="Text Box 5"/>
          <p:cNvSpPr txBox="1"/>
          <p:nvPr/>
        </p:nvSpPr>
        <p:spPr>
          <a:xfrm>
            <a:off x="0" y="1357313"/>
            <a:ext cx="2466975" cy="519112"/>
          </a:xfrm>
          <a:prstGeom prst="rect">
            <a:avLst/>
          </a:prstGeom>
          <a:noFill/>
          <a:ln w="9525">
            <a:noFill/>
          </a:ln>
        </p:spPr>
        <p:txBody>
          <a:bodyPr>
            <a:spAutoFit/>
          </a:bodyPr>
          <a:p>
            <a:pPr lvl="0" eaLnBrk="1" hangingPunct="1"/>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、生 平</a:t>
            </a:r>
            <a:endParaRPr lang="zh-CN" altLang="en-US" sz="2800" b="1" dirty="0">
              <a:solidFill>
                <a:srgbClr val="0000FF"/>
              </a:solidFill>
              <a:latin typeface="黑体" panose="02010609060101010101" pitchFamily="49" charset="-122"/>
              <a:ea typeface="黑体" panose="02010609060101010101" pitchFamily="49" charset="-122"/>
            </a:endParaRPr>
          </a:p>
        </p:txBody>
      </p:sp>
      <p:sp>
        <p:nvSpPr>
          <p:cNvPr id="5126" name="Text Box 6"/>
          <p:cNvSpPr txBox="1"/>
          <p:nvPr/>
        </p:nvSpPr>
        <p:spPr>
          <a:xfrm>
            <a:off x="0" y="1785938"/>
            <a:ext cx="8496300" cy="946150"/>
          </a:xfrm>
          <a:prstGeom prst="rect">
            <a:avLst/>
          </a:prstGeom>
          <a:noFill/>
          <a:ln w="9525">
            <a:noFill/>
          </a:ln>
        </p:spPr>
        <p:txBody>
          <a:bodyPr>
            <a:spAutoFit/>
          </a:bodyPr>
          <a:p>
            <a:pPr lvl="0" eaLnBrk="1" hangingPunct="1"/>
            <a:r>
              <a:rPr lang="zh-CN" altLang="en-US" sz="2800" b="1" dirty="0">
                <a:latin typeface="Arial" panose="020B0604020202020204" pitchFamily="34" charset="0"/>
                <a:ea typeface="黑体" panose="02010609060101010101" pitchFamily="49" charset="-122"/>
              </a:rPr>
              <a:t>明朝</a:t>
            </a:r>
            <a:r>
              <a:rPr lang="zh-CN" altLang="en-US" sz="2800" b="1" dirty="0">
                <a:solidFill>
                  <a:srgbClr val="0000FF"/>
                </a:solidFill>
                <a:latin typeface="Arial" panose="020B0604020202020204" pitchFamily="34" charset="0"/>
                <a:ea typeface="黑体" panose="02010609060101010101" pitchFamily="49" charset="-122"/>
              </a:rPr>
              <a:t>万历</a:t>
            </a:r>
            <a:r>
              <a:rPr lang="zh-CN" altLang="en-US" sz="2800" b="1" dirty="0">
                <a:latin typeface="Arial" panose="020B0604020202020204" pitchFamily="34" charset="0"/>
                <a:ea typeface="黑体" panose="02010609060101010101" pitchFamily="49" charset="-122"/>
              </a:rPr>
              <a:t>年间思想家</a:t>
            </a:r>
            <a:r>
              <a:rPr lang="en-US" altLang="en-US" sz="2800" b="1">
                <a:latin typeface="Arial" panose="020B0604020202020204" pitchFamily="34" charset="0"/>
                <a:ea typeface="黑体" panose="02010609060101010101" pitchFamily="49" charset="-122"/>
              </a:rPr>
              <a:t>，</a:t>
            </a:r>
            <a:r>
              <a:rPr lang="en-US" altLang="en-US" sz="2800" b="1" dirty="0" err="1">
                <a:latin typeface="Arial" panose="020B0604020202020204" pitchFamily="34" charset="0"/>
                <a:ea typeface="黑体" panose="02010609060101010101" pitchFamily="49" charset="-122"/>
              </a:rPr>
              <a:t>号</a:t>
            </a:r>
            <a:r>
              <a:rPr lang="en-US" altLang="en-US" sz="2800" b="1" dirty="0" err="1">
                <a:solidFill>
                  <a:srgbClr val="0000FF"/>
                </a:solidFill>
                <a:latin typeface="Arial" panose="020B0604020202020204" pitchFamily="34" charset="0"/>
                <a:ea typeface="黑体" panose="02010609060101010101" pitchFamily="49" charset="-122"/>
              </a:rPr>
              <a:t>卓吾</a:t>
            </a:r>
            <a:r>
              <a:rPr lang="en-US" altLang="en-US" sz="2800" b="1" dirty="0" err="1">
                <a:latin typeface="Arial" panose="020B0604020202020204" pitchFamily="34" charset="0"/>
                <a:ea typeface="黑体" panose="02010609060101010101" pitchFamily="49" charset="-122"/>
              </a:rPr>
              <a:t>。代表作有</a:t>
            </a:r>
            <a:r>
              <a:rPr lang="en-US" altLang="en-US" sz="2800" b="1" dirty="0" err="1">
                <a:solidFill>
                  <a:srgbClr val="0000FF"/>
                </a:solidFill>
                <a:latin typeface="Arial" panose="020B0604020202020204" pitchFamily="34" charset="0"/>
                <a:ea typeface="黑体" panose="02010609060101010101" pitchFamily="49" charset="-122"/>
              </a:rPr>
              <a:t>《</a:t>
            </a:r>
            <a:r>
              <a:rPr lang="en-US" altLang="en-US" sz="2800" b="1" u="sng" dirty="0" err="1">
                <a:solidFill>
                  <a:srgbClr val="0000FF"/>
                </a:solidFill>
                <a:latin typeface="Arial" panose="020B0604020202020204" pitchFamily="34" charset="0"/>
                <a:ea typeface="黑体" panose="02010609060101010101" pitchFamily="49" charset="-122"/>
              </a:rPr>
              <a:t>焚书</a:t>
            </a:r>
            <a:r>
              <a:rPr lang="en-US" altLang="en-US" sz="2800" b="1" dirty="0" err="1">
                <a:solidFill>
                  <a:srgbClr val="0000FF"/>
                </a:solidFill>
                <a:latin typeface="Arial" panose="020B0604020202020204" pitchFamily="34" charset="0"/>
                <a:ea typeface="黑体" panose="02010609060101010101" pitchFamily="49" charset="-122"/>
              </a:rPr>
              <a:t>》、《</a:t>
            </a:r>
            <a:r>
              <a:rPr lang="en-US" altLang="en-US" sz="2800" b="1" u="sng" dirty="0" err="1">
                <a:solidFill>
                  <a:srgbClr val="0000FF"/>
                </a:solidFill>
                <a:latin typeface="Arial" panose="020B0604020202020204" pitchFamily="34" charset="0"/>
                <a:ea typeface="黑体" panose="02010609060101010101" pitchFamily="49" charset="-122"/>
              </a:rPr>
              <a:t>藏书</a:t>
            </a:r>
            <a:r>
              <a:rPr lang="en-US" altLang="en-US" sz="2800" b="1">
                <a:solidFill>
                  <a:srgbClr val="0000FF"/>
                </a:solidFill>
                <a:latin typeface="Arial" panose="020B0604020202020204" pitchFamily="34" charset="0"/>
                <a:ea typeface="黑体" panose="02010609060101010101" pitchFamily="49" charset="-122"/>
              </a:rPr>
              <a:t>》</a:t>
            </a:r>
            <a:r>
              <a:rPr lang="zh-CN" altLang="en-US" sz="2800" b="1" dirty="0">
                <a:solidFill>
                  <a:srgbClr val="0000FF"/>
                </a:solidFill>
                <a:latin typeface="Arial" panose="020B0604020202020204" pitchFamily="34" charset="0"/>
                <a:ea typeface="黑体" panose="02010609060101010101" pitchFamily="49" charset="-122"/>
              </a:rPr>
              <a:t>，</a:t>
            </a:r>
            <a:r>
              <a:rPr lang="en-US" altLang="en-US" sz="2800" b="1" dirty="0" err="1">
                <a:latin typeface="Arial" panose="020B0604020202020204" pitchFamily="34" charset="0"/>
                <a:ea typeface="黑体" panose="02010609060101010101" pitchFamily="49" charset="-122"/>
              </a:rPr>
              <a:t>以</a:t>
            </a:r>
            <a:r>
              <a:rPr lang="en-US" altLang="en-US" sz="2800" b="1" dirty="0" err="1">
                <a:solidFill>
                  <a:srgbClr val="0000FF"/>
                </a:solidFill>
                <a:latin typeface="Arial" panose="020B0604020202020204" pitchFamily="34" charset="0"/>
                <a:ea typeface="黑体" panose="02010609060101010101" pitchFamily="49" charset="-122"/>
              </a:rPr>
              <a:t>异端</a:t>
            </a:r>
            <a:r>
              <a:rPr lang="en-US" altLang="en-US" sz="2800" b="1" dirty="0" err="1">
                <a:latin typeface="Arial" panose="020B0604020202020204" pitchFamily="34" charset="0"/>
                <a:ea typeface="黑体" panose="02010609060101010101" pitchFamily="49" charset="-122"/>
              </a:rPr>
              <a:t>自居</a:t>
            </a:r>
            <a:r>
              <a:rPr lang="en-US" altLang="en-US" sz="2800" b="1">
                <a:latin typeface="Arial" panose="020B0604020202020204" pitchFamily="34" charset="0"/>
                <a:ea typeface="黑体" panose="02010609060101010101" pitchFamily="49" charset="-122"/>
              </a:rPr>
              <a:t>。</a:t>
            </a:r>
            <a:endParaRPr lang="zh-CN" altLang="en-US" sz="2800" b="1" dirty="0">
              <a:solidFill>
                <a:srgbClr val="0000FF"/>
              </a:solidFill>
              <a:latin typeface="黑体" panose="02010609060101010101" pitchFamily="49" charset="-122"/>
              <a:ea typeface="黑体" panose="02010609060101010101" pitchFamily="49" charset="-122"/>
            </a:endParaRPr>
          </a:p>
        </p:txBody>
      </p:sp>
      <p:sp>
        <p:nvSpPr>
          <p:cNvPr id="154629" name="Text Box 7"/>
          <p:cNvSpPr txBox="1"/>
          <p:nvPr/>
        </p:nvSpPr>
        <p:spPr>
          <a:xfrm>
            <a:off x="214313" y="2643188"/>
            <a:ext cx="2466975" cy="519112"/>
          </a:xfrm>
          <a:prstGeom prst="rect">
            <a:avLst/>
          </a:prstGeom>
          <a:noFill/>
          <a:ln w="9525">
            <a:noFill/>
          </a:ln>
        </p:spPr>
        <p:txBody>
          <a:bodyPr>
            <a:spAutoFit/>
          </a:bodyPr>
          <a:p>
            <a:pPr lvl="0" eaLnBrk="1" hangingPunct="1"/>
            <a:r>
              <a:rPr lang="en-US" altLang="zh-CN" sz="2800" b="1">
                <a:solidFill>
                  <a:srgbClr val="0000FF"/>
                </a:solidFill>
                <a:latin typeface="黑体" panose="02010609060101010101" pitchFamily="49" charset="-122"/>
                <a:ea typeface="黑体" panose="02010609060101010101" pitchFamily="49" charset="-122"/>
              </a:rPr>
              <a:t>2</a:t>
            </a:r>
            <a:r>
              <a:rPr lang="zh-CN" altLang="en-US" sz="2800" b="1" dirty="0">
                <a:solidFill>
                  <a:srgbClr val="0000FF"/>
                </a:solidFill>
                <a:latin typeface="黑体" panose="02010609060101010101" pitchFamily="49" charset="-122"/>
                <a:ea typeface="黑体" panose="02010609060101010101" pitchFamily="49" charset="-122"/>
              </a:rPr>
              <a:t>、主要思想</a:t>
            </a:r>
            <a:endParaRPr lang="zh-CN" altLang="en-US" sz="2800" b="1" dirty="0">
              <a:solidFill>
                <a:srgbClr val="0000FF"/>
              </a:solidFill>
              <a:latin typeface="黑体" panose="02010609060101010101" pitchFamily="49" charset="-122"/>
              <a:ea typeface="黑体" panose="02010609060101010101" pitchFamily="49" charset="-122"/>
            </a:endParaRPr>
          </a:p>
        </p:txBody>
      </p:sp>
      <p:sp>
        <p:nvSpPr>
          <p:cNvPr id="5130" name="Rectangle 10"/>
          <p:cNvSpPr/>
          <p:nvPr/>
        </p:nvSpPr>
        <p:spPr>
          <a:xfrm>
            <a:off x="0" y="3143250"/>
            <a:ext cx="9144000" cy="884238"/>
          </a:xfrm>
          <a:prstGeom prst="rect">
            <a:avLst/>
          </a:prstGeom>
          <a:solidFill>
            <a:srgbClr val="FFFF00"/>
          </a:solidFill>
          <a:ln w="9525">
            <a:noFill/>
          </a:ln>
        </p:spPr>
        <p:txBody>
          <a:bodyPr>
            <a:spAutoFit/>
          </a:bodyPr>
          <a:p>
            <a:pPr lvl="0" eaLnBrk="1" hangingPunct="1"/>
            <a:r>
              <a:rPr lang="zh-CN" altLang="en-US" sz="2400" b="1" dirty="0">
                <a:solidFill>
                  <a:srgbClr val="FF0000"/>
                </a:solidFill>
                <a:latin typeface="黑体" panose="02010609060101010101" pitchFamily="49" charset="-122"/>
                <a:ea typeface="黑体" panose="02010609060101010101" pitchFamily="49" charset="-122"/>
              </a:rPr>
              <a:t>（</a:t>
            </a:r>
            <a:r>
              <a:rPr lang="en-US" altLang="zh-CN" sz="2400" b="1">
                <a:solidFill>
                  <a:srgbClr val="FF0000"/>
                </a:solidFill>
                <a:latin typeface="黑体" panose="02010609060101010101" pitchFamily="49" charset="-122"/>
                <a:ea typeface="黑体" panose="02010609060101010101" pitchFamily="49" charset="-122"/>
              </a:rPr>
              <a:t>1</a:t>
            </a:r>
            <a:r>
              <a:rPr lang="zh-CN" altLang="en-US" sz="2400" b="1" dirty="0">
                <a:solidFill>
                  <a:srgbClr val="FF0000"/>
                </a:solidFill>
                <a:latin typeface="黑体" panose="02010609060101010101" pitchFamily="49" charset="-122"/>
                <a:ea typeface="黑体" panose="02010609060101010101" pitchFamily="49" charset="-122"/>
              </a:rPr>
              <a:t>）</a:t>
            </a:r>
            <a:r>
              <a:rPr lang="zh-CN" altLang="en-US" sz="2800" b="1" dirty="0">
                <a:solidFill>
                  <a:srgbClr val="CC0066"/>
                </a:solidFill>
                <a:latin typeface="Arial" panose="020B0604020202020204" pitchFamily="34" charset="0"/>
                <a:ea typeface="黑体" panose="02010609060101010101" pitchFamily="49" charset="-122"/>
              </a:rPr>
              <a:t>反对以孔子的是非为是非。</a:t>
            </a:r>
            <a:r>
              <a:rPr lang="zh-CN" altLang="en-US" sz="2400" b="1" dirty="0">
                <a:latin typeface="黑体" panose="02010609060101010101" pitchFamily="49" charset="-122"/>
                <a:ea typeface="黑体" panose="02010609060101010101" pitchFamily="49" charset="-122"/>
              </a:rPr>
              <a:t>否认孔孟学说是万世之至论，鞭挞程朱理学；人人都有权做出自己的判断。</a:t>
            </a:r>
            <a:endParaRPr lang="zh-CN" altLang="en-US" sz="2400" b="1" dirty="0">
              <a:latin typeface="黑体" panose="02010609060101010101" pitchFamily="49" charset="-122"/>
              <a:ea typeface="黑体" panose="02010609060101010101" pitchFamily="49" charset="-122"/>
            </a:endParaRPr>
          </a:p>
        </p:txBody>
      </p:sp>
      <p:sp>
        <p:nvSpPr>
          <p:cNvPr id="5131" name="Rectangle 11"/>
          <p:cNvSpPr/>
          <p:nvPr/>
        </p:nvSpPr>
        <p:spPr>
          <a:xfrm>
            <a:off x="0" y="4143375"/>
            <a:ext cx="9036050" cy="519113"/>
          </a:xfrm>
          <a:prstGeom prst="rect">
            <a:avLst/>
          </a:prstGeom>
          <a:solidFill>
            <a:srgbClr val="FFFF00"/>
          </a:solidFill>
          <a:ln w="9525">
            <a:noFill/>
          </a:ln>
        </p:spPr>
        <p:txBody>
          <a:bodyPr>
            <a:spAutoFit/>
          </a:bodyPr>
          <a:p>
            <a:pPr lvl="0" eaLnBrk="1" hangingPunct="1"/>
            <a:r>
              <a:rPr lang="zh-CN" altLang="en-US" sz="2800" b="1" dirty="0">
                <a:solidFill>
                  <a:srgbClr val="FF0000"/>
                </a:solidFill>
                <a:latin typeface="黑体" panose="02010609060101010101" pitchFamily="49" charset="-122"/>
                <a:ea typeface="黑体" panose="02010609060101010101" pitchFamily="49" charset="-122"/>
              </a:rPr>
              <a:t>（</a:t>
            </a:r>
            <a:r>
              <a:rPr lang="en-US" altLang="zh-CN" sz="2800" b="1">
                <a:solidFill>
                  <a:srgbClr val="FF0000"/>
                </a:solidFill>
                <a:latin typeface="黑体" panose="02010609060101010101" pitchFamily="49" charset="-122"/>
                <a:ea typeface="黑体" panose="02010609060101010101" pitchFamily="49" charset="-122"/>
              </a:rPr>
              <a:t>2</a:t>
            </a:r>
            <a:r>
              <a:rPr lang="zh-CN" altLang="en-US" sz="2800" b="1" dirty="0">
                <a:solidFill>
                  <a:srgbClr val="FF0000"/>
                </a:solidFill>
                <a:latin typeface="黑体" panose="02010609060101010101" pitchFamily="49" charset="-122"/>
                <a:ea typeface="黑体" panose="02010609060101010101" pitchFamily="49" charset="-122"/>
              </a:rPr>
              <a:t>）抨击卫道士，</a:t>
            </a:r>
            <a:r>
              <a:rPr lang="zh-CN" altLang="en-US" sz="2800" b="1" dirty="0">
                <a:latin typeface="黑体" panose="02010609060101010101" pitchFamily="49" charset="-122"/>
                <a:ea typeface="黑体" panose="02010609060101010101" pitchFamily="49" charset="-122"/>
              </a:rPr>
              <a:t>强调人正当的私欲。</a:t>
            </a:r>
            <a:endParaRPr lang="zh-CN" altLang="en-US" sz="2800" b="1" dirty="0">
              <a:latin typeface="黑体" panose="02010609060101010101" pitchFamily="49" charset="-122"/>
              <a:ea typeface="黑体" panose="02010609060101010101" pitchFamily="49" charset="-122"/>
            </a:endParaRPr>
          </a:p>
        </p:txBody>
      </p:sp>
      <p:sp>
        <p:nvSpPr>
          <p:cNvPr id="5132" name="Rectangle 12"/>
          <p:cNvSpPr/>
          <p:nvPr/>
        </p:nvSpPr>
        <p:spPr>
          <a:xfrm>
            <a:off x="0" y="4929188"/>
            <a:ext cx="9144000" cy="528637"/>
          </a:xfrm>
          <a:prstGeom prst="rect">
            <a:avLst/>
          </a:prstGeom>
          <a:noFill/>
          <a:ln w="9525" cap="flat" cmpd="sng">
            <a:solidFill>
              <a:srgbClr val="FF0000"/>
            </a:solidFill>
            <a:prstDash val="solid"/>
            <a:miter/>
            <a:headEnd type="none" w="med" len="med"/>
            <a:tailEnd type="none" w="med" len="med"/>
          </a:ln>
        </p:spPr>
        <p:txBody>
          <a:bodyPr>
            <a:spAutoFit/>
          </a:bodyPr>
          <a:p>
            <a:pPr lvl="0" eaLnBrk="1" hangingPunct="1"/>
            <a:r>
              <a:rPr lang="en-US" altLang="zh-CN" sz="2800" b="1">
                <a:latin typeface="黑体" panose="02010609060101010101" pitchFamily="49" charset="-122"/>
                <a:ea typeface="黑体" panose="02010609060101010101" pitchFamily="49" charset="-122"/>
              </a:rPr>
              <a:t>(3)</a:t>
            </a:r>
            <a:r>
              <a:rPr lang="zh-CN" altLang="en-US" sz="2800" b="1" dirty="0">
                <a:latin typeface="黑体" panose="02010609060101010101" pitchFamily="49" charset="-122"/>
                <a:ea typeface="黑体" panose="02010609060101010101" pitchFamily="49" charset="-122"/>
              </a:rPr>
              <a:t>提出男女平等的观点。</a:t>
            </a:r>
            <a:endParaRPr lang="zh-CN" altLang="en-US" sz="2800" b="1" dirty="0">
              <a:latin typeface="黑体" panose="02010609060101010101" pitchFamily="49" charset="-122"/>
              <a:ea typeface="黑体" panose="02010609060101010101" pitchFamily="49" charset="-122"/>
            </a:endParaRPr>
          </a:p>
        </p:txBody>
      </p:sp>
      <p:sp>
        <p:nvSpPr>
          <p:cNvPr id="5133" name="Rectangle 13"/>
          <p:cNvSpPr/>
          <p:nvPr/>
        </p:nvSpPr>
        <p:spPr>
          <a:xfrm>
            <a:off x="0" y="5484813"/>
            <a:ext cx="9144000" cy="1373187"/>
          </a:xfrm>
          <a:prstGeom prst="rect">
            <a:avLst/>
          </a:prstGeom>
          <a:solidFill>
            <a:srgbClr val="FFFF00"/>
          </a:solidFill>
          <a:ln w="9525">
            <a:noFill/>
          </a:ln>
        </p:spPr>
        <p:txBody>
          <a:bodyPr>
            <a:spAutoFit/>
          </a:bodyPr>
          <a:p>
            <a:pPr lvl="0" eaLnBrk="1" hangingPunct="1"/>
            <a:r>
              <a:rPr lang="zh-CN" altLang="en-US" sz="2800" b="1" dirty="0">
                <a:solidFill>
                  <a:srgbClr val="FF0000"/>
                </a:solidFill>
                <a:latin typeface="黑体" panose="02010609060101010101" pitchFamily="49" charset="-122"/>
                <a:ea typeface="黑体" panose="02010609060101010101" pitchFamily="49" charset="-122"/>
              </a:rPr>
              <a:t>（</a:t>
            </a:r>
            <a:r>
              <a:rPr lang="en-US" altLang="zh-CN" sz="2800" b="1">
                <a:solidFill>
                  <a:srgbClr val="FF0000"/>
                </a:solidFill>
                <a:latin typeface="黑体" panose="02010609060101010101" pitchFamily="49" charset="-122"/>
                <a:ea typeface="黑体" panose="02010609060101010101" pitchFamily="49" charset="-122"/>
              </a:rPr>
              <a:t>4</a:t>
            </a:r>
            <a:r>
              <a:rPr lang="zh-CN" altLang="en-US" sz="2800" b="1" dirty="0">
                <a:solidFill>
                  <a:srgbClr val="FF0000"/>
                </a:solidFill>
                <a:latin typeface="黑体" panose="02010609060101010101" pitchFamily="49" charset="-122"/>
                <a:ea typeface="黑体" panose="02010609060101010101" pitchFamily="49" charset="-122"/>
              </a:rPr>
              <a:t>）提出</a:t>
            </a:r>
            <a:r>
              <a:rPr lang="zh-CN" altLang="en-US" sz="2800" b="1" dirty="0">
                <a:solidFill>
                  <a:srgbClr val="FF0000"/>
                </a:solidFill>
                <a:latin typeface="宋体" panose="02010600030101010101" pitchFamily="2"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万物皆生于两</a:t>
            </a:r>
            <a:r>
              <a:rPr lang="zh-CN" altLang="en-US" sz="2800" b="1" dirty="0">
                <a:solidFill>
                  <a:srgbClr val="FF0000"/>
                </a:solidFill>
                <a:latin typeface="宋体" panose="02010600030101010101" pitchFamily="2"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a:t>
            </a:r>
            <a:r>
              <a:rPr lang="zh-CN" altLang="en-US" sz="2800" b="1" dirty="0">
                <a:solidFill>
                  <a:srgbClr val="0000FF"/>
                </a:solidFill>
                <a:latin typeface="黑体" panose="02010609060101010101" pitchFamily="49" charset="-122"/>
                <a:ea typeface="黑体" panose="02010609060101010101" pitchFamily="49" charset="-122"/>
              </a:rPr>
              <a:t>源于矛盾着的阴阳二气</a:t>
            </a:r>
            <a:r>
              <a:rPr lang="zh-CN" altLang="en-US" sz="2800" b="1" dirty="0">
                <a:solidFill>
                  <a:srgbClr val="FF0000"/>
                </a:solidFill>
                <a:latin typeface="黑体" panose="02010609060101010101" pitchFamily="49" charset="-122"/>
                <a:ea typeface="黑体" panose="02010609060101010101" pitchFamily="49" charset="-122"/>
              </a:rPr>
              <a:t>，而</a:t>
            </a:r>
            <a:r>
              <a:rPr lang="zh-CN" altLang="en-US" sz="2800" b="1" dirty="0">
                <a:solidFill>
                  <a:srgbClr val="FF0000"/>
                </a:solidFill>
                <a:latin typeface="宋体" panose="02010600030101010101" pitchFamily="2"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不生于一</a:t>
            </a:r>
            <a:r>
              <a:rPr lang="zh-CN" altLang="en-US" sz="2800" b="1" dirty="0">
                <a:solidFill>
                  <a:srgbClr val="FF0000"/>
                </a:solidFill>
                <a:latin typeface="宋体" panose="02010600030101010101" pitchFamily="2"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，不生于</a:t>
            </a:r>
            <a:r>
              <a:rPr lang="zh-CN" altLang="en-US" sz="2800" b="1" dirty="0">
                <a:solidFill>
                  <a:srgbClr val="FF0000"/>
                </a:solidFill>
                <a:latin typeface="宋体" panose="02010600030101010101" pitchFamily="2"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三纲五常</a:t>
            </a:r>
            <a:r>
              <a:rPr lang="zh-CN" altLang="en-US" sz="2800" b="1" dirty="0">
                <a:solidFill>
                  <a:srgbClr val="FF0000"/>
                </a:solidFill>
                <a:latin typeface="宋体" panose="02010600030101010101" pitchFamily="2"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天理。</a:t>
            </a:r>
            <a:r>
              <a:rPr lang="zh-CN" altLang="en-US" sz="2800" b="1" dirty="0">
                <a:latin typeface="黑体" panose="02010609060101010101" pitchFamily="49" charset="-122"/>
                <a:ea typeface="黑体" panose="02010609060101010101" pitchFamily="49" charset="-122"/>
              </a:rPr>
              <a:t>摇撼了</a:t>
            </a:r>
            <a:r>
              <a:rPr lang="zh-CN" altLang="en-US" sz="2800" b="1" dirty="0">
                <a:latin typeface="宋体" panose="02010600030101010101" pitchFamily="2"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存天理，灭人欲</a:t>
            </a:r>
            <a:r>
              <a:rPr lang="zh-CN" altLang="en-US" sz="2800" b="1" dirty="0">
                <a:latin typeface="宋体" panose="02010600030101010101" pitchFamily="2"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的理论基础。（岳麓版）</a:t>
            </a:r>
            <a:endParaRPr lang="zh-CN" altLang="en-US" sz="2800" b="1" dirty="0">
              <a:latin typeface="黑体" panose="02010609060101010101" pitchFamily="49" charset="-122"/>
              <a:ea typeface="黑体" panose="02010609060101010101" pitchFamily="49" charset="-122"/>
            </a:endParaRPr>
          </a:p>
        </p:txBody>
      </p:sp>
      <p:sp>
        <p:nvSpPr>
          <p:cNvPr id="154634" name="TextBox 11"/>
          <p:cNvSpPr txBox="1"/>
          <p:nvPr/>
        </p:nvSpPr>
        <p:spPr>
          <a:xfrm>
            <a:off x="214313" y="0"/>
            <a:ext cx="6072187" cy="579438"/>
          </a:xfrm>
          <a:prstGeom prst="rect">
            <a:avLst/>
          </a:prstGeom>
          <a:noFill/>
          <a:ln w="9525">
            <a:noFill/>
          </a:ln>
        </p:spPr>
        <p:txBody>
          <a:bodyPr>
            <a:spAutoFit/>
          </a:bodyPr>
          <a:p>
            <a:pPr lvl="0" eaLnBrk="1" hangingPunct="1"/>
            <a:r>
              <a:rPr lang="en-US" altLang="zh-CN" sz="3200" b="1">
                <a:solidFill>
                  <a:srgbClr val="FF0000"/>
                </a:solidFill>
                <a:latin typeface="黑体" panose="02010609060101010101" pitchFamily="49" charset="-122"/>
                <a:ea typeface="黑体" panose="02010609060101010101" pitchFamily="49" charset="-122"/>
              </a:rPr>
              <a:t>2</a:t>
            </a:r>
            <a:r>
              <a:rPr lang="zh-CN" altLang="en-US" sz="3200" b="1" dirty="0">
                <a:solidFill>
                  <a:srgbClr val="FF0000"/>
                </a:solidFill>
                <a:latin typeface="黑体" panose="02010609060101010101" pitchFamily="49" charset="-122"/>
                <a:ea typeface="黑体" panose="02010609060101010101" pitchFamily="49" charset="-122"/>
              </a:rPr>
              <a:t>、代表人物及其思想主张</a:t>
            </a:r>
            <a:endParaRPr lang="zh-CN" altLang="en-US" sz="32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26"/>
                                        </p:tgtEl>
                                        <p:attrNameLst>
                                          <p:attrName>style.visibility</p:attrName>
                                        </p:attrNameLst>
                                      </p:cBhvr>
                                      <p:to>
                                        <p:strVal val="visible"/>
                                      </p:to>
                                    </p:set>
                                    <p:anim calcmode="lin" valueType="num">
                                      <p:cBhvr additive="base">
                                        <p:cTn id="7" dur="500" fill="hold"/>
                                        <p:tgtEl>
                                          <p:spTgt spid="5126"/>
                                        </p:tgtEl>
                                        <p:attrNameLst>
                                          <p:attrName>ppt_x</p:attrName>
                                        </p:attrNameLst>
                                      </p:cBhvr>
                                      <p:tavLst>
                                        <p:tav tm="0">
                                          <p:val>
                                            <p:strVal val="#ppt_x"/>
                                          </p:val>
                                        </p:tav>
                                        <p:tav tm="100000">
                                          <p:val>
                                            <p:strVal val="#ppt_x"/>
                                          </p:val>
                                        </p:tav>
                                      </p:tavLst>
                                    </p:anim>
                                    <p:anim calcmode="lin" valueType="num">
                                      <p:cBhvr additive="base">
                                        <p:cTn id="8" dur="500" fill="hold"/>
                                        <p:tgtEl>
                                          <p:spTgt spid="51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130"/>
                                        </p:tgtEl>
                                        <p:attrNameLst>
                                          <p:attrName>style.visibility</p:attrName>
                                        </p:attrNameLst>
                                      </p:cBhvr>
                                      <p:to>
                                        <p:strVal val="visible"/>
                                      </p:to>
                                    </p:set>
                                    <p:anim calcmode="lin" valueType="num">
                                      <p:cBhvr additive="base">
                                        <p:cTn id="13" dur="500" fill="hold"/>
                                        <p:tgtEl>
                                          <p:spTgt spid="5130"/>
                                        </p:tgtEl>
                                        <p:attrNameLst>
                                          <p:attrName>ppt_x</p:attrName>
                                        </p:attrNameLst>
                                      </p:cBhvr>
                                      <p:tavLst>
                                        <p:tav tm="0">
                                          <p:val>
                                            <p:strVal val="#ppt_x"/>
                                          </p:val>
                                        </p:tav>
                                        <p:tav tm="100000">
                                          <p:val>
                                            <p:strVal val="#ppt_x"/>
                                          </p:val>
                                        </p:tav>
                                      </p:tavLst>
                                    </p:anim>
                                    <p:anim calcmode="lin" valueType="num">
                                      <p:cBhvr additive="base">
                                        <p:cTn id="14" dur="500" fill="hold"/>
                                        <p:tgtEl>
                                          <p:spTgt spid="51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131"/>
                                        </p:tgtEl>
                                        <p:attrNameLst>
                                          <p:attrName>style.visibility</p:attrName>
                                        </p:attrNameLst>
                                      </p:cBhvr>
                                      <p:to>
                                        <p:strVal val="visible"/>
                                      </p:to>
                                    </p:set>
                                    <p:anim calcmode="lin" valueType="num">
                                      <p:cBhvr additive="base">
                                        <p:cTn id="19" dur="500" fill="hold"/>
                                        <p:tgtEl>
                                          <p:spTgt spid="5131"/>
                                        </p:tgtEl>
                                        <p:attrNameLst>
                                          <p:attrName>ppt_x</p:attrName>
                                        </p:attrNameLst>
                                      </p:cBhvr>
                                      <p:tavLst>
                                        <p:tav tm="0">
                                          <p:val>
                                            <p:strVal val="#ppt_x"/>
                                          </p:val>
                                        </p:tav>
                                        <p:tav tm="100000">
                                          <p:val>
                                            <p:strVal val="#ppt_x"/>
                                          </p:val>
                                        </p:tav>
                                      </p:tavLst>
                                    </p:anim>
                                    <p:anim calcmode="lin" valueType="num">
                                      <p:cBhvr additive="base">
                                        <p:cTn id="20" dur="500" fill="hold"/>
                                        <p:tgtEl>
                                          <p:spTgt spid="513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132"/>
                                        </p:tgtEl>
                                        <p:attrNameLst>
                                          <p:attrName>style.visibility</p:attrName>
                                        </p:attrNameLst>
                                      </p:cBhvr>
                                      <p:to>
                                        <p:strVal val="visible"/>
                                      </p:to>
                                    </p:set>
                                    <p:anim calcmode="lin" valueType="num">
                                      <p:cBhvr additive="base">
                                        <p:cTn id="25" dur="500" fill="hold"/>
                                        <p:tgtEl>
                                          <p:spTgt spid="5132"/>
                                        </p:tgtEl>
                                        <p:attrNameLst>
                                          <p:attrName>ppt_x</p:attrName>
                                        </p:attrNameLst>
                                      </p:cBhvr>
                                      <p:tavLst>
                                        <p:tav tm="0">
                                          <p:val>
                                            <p:strVal val="#ppt_x"/>
                                          </p:val>
                                        </p:tav>
                                        <p:tav tm="100000">
                                          <p:val>
                                            <p:strVal val="#ppt_x"/>
                                          </p:val>
                                        </p:tav>
                                      </p:tavLst>
                                    </p:anim>
                                    <p:anim calcmode="lin" valueType="num">
                                      <p:cBhvr additive="base">
                                        <p:cTn id="26" dur="500" fill="hold"/>
                                        <p:tgtEl>
                                          <p:spTgt spid="513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133"/>
                                        </p:tgtEl>
                                        <p:attrNameLst>
                                          <p:attrName>style.visibility</p:attrName>
                                        </p:attrNameLst>
                                      </p:cBhvr>
                                      <p:to>
                                        <p:strVal val="visible"/>
                                      </p:to>
                                    </p:set>
                                    <p:anim calcmode="lin" valueType="num">
                                      <p:cBhvr additive="base">
                                        <p:cTn id="31" dur="500" fill="hold"/>
                                        <p:tgtEl>
                                          <p:spTgt spid="5133"/>
                                        </p:tgtEl>
                                        <p:attrNameLst>
                                          <p:attrName>ppt_x</p:attrName>
                                        </p:attrNameLst>
                                      </p:cBhvr>
                                      <p:tavLst>
                                        <p:tav tm="0">
                                          <p:val>
                                            <p:strVal val="#ppt_x"/>
                                          </p:val>
                                        </p:tav>
                                        <p:tav tm="100000">
                                          <p:val>
                                            <p:strVal val="#ppt_x"/>
                                          </p:val>
                                        </p:tav>
                                      </p:tavLst>
                                    </p:anim>
                                    <p:anim calcmode="lin" valueType="num">
                                      <p:cBhvr additive="base">
                                        <p:cTn id="32" dur="500" fill="hold"/>
                                        <p:tgtEl>
                                          <p:spTgt spid="51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6" grpId="0"/>
      <p:bldP spid="5130" grpId="0" animBg="1"/>
      <p:bldP spid="5131" grpId="0" animBg="1"/>
      <p:bldP spid="5132" grpId="0" animBg="1"/>
      <p:bldP spid="5133"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5650" name="Rectangle 4"/>
          <p:cNvSpPr/>
          <p:nvPr/>
        </p:nvSpPr>
        <p:spPr>
          <a:xfrm>
            <a:off x="0" y="285750"/>
            <a:ext cx="6072188" cy="584200"/>
          </a:xfrm>
          <a:prstGeom prst="rect">
            <a:avLst/>
          </a:prstGeom>
          <a:solidFill>
            <a:srgbClr val="FFFF00"/>
          </a:solidFill>
          <a:ln w="9525">
            <a:noFill/>
          </a:ln>
        </p:spPr>
        <p:txBody>
          <a:bodyPr>
            <a:spAutoFit/>
          </a:bodyPr>
          <a:p>
            <a:pPr lvl="0" eaLnBrk="1" hangingPunct="1"/>
            <a:r>
              <a:rPr lang="zh-CN" altLang="en-US" sz="3200" b="1" dirty="0">
                <a:solidFill>
                  <a:srgbClr val="FF0000"/>
                </a:solidFill>
                <a:latin typeface="Times New Roman" panose="02020603050405020304" pitchFamily="18" charset="0"/>
                <a:ea typeface="黑体" panose="02010609060101010101" pitchFamily="49" charset="-122"/>
              </a:rPr>
              <a:t>（二）黄宗羲</a:t>
            </a:r>
            <a:endParaRPr lang="zh-CN" altLang="en-US" sz="3200" b="1" dirty="0">
              <a:solidFill>
                <a:srgbClr val="FF0000"/>
              </a:solidFill>
              <a:latin typeface="Times New Roman" panose="02020603050405020304" pitchFamily="18" charset="0"/>
              <a:ea typeface="黑体" panose="02010609060101010101" pitchFamily="49" charset="-122"/>
            </a:endParaRPr>
          </a:p>
        </p:txBody>
      </p:sp>
      <p:sp>
        <p:nvSpPr>
          <p:cNvPr id="155651" name="Text Box 5"/>
          <p:cNvSpPr txBox="1"/>
          <p:nvPr/>
        </p:nvSpPr>
        <p:spPr>
          <a:xfrm>
            <a:off x="214313" y="785813"/>
            <a:ext cx="2466975" cy="519112"/>
          </a:xfrm>
          <a:prstGeom prst="rect">
            <a:avLst/>
          </a:prstGeom>
          <a:noFill/>
          <a:ln w="9525">
            <a:noFill/>
          </a:ln>
        </p:spPr>
        <p:txBody>
          <a:bodyPr>
            <a:spAutoFit/>
          </a:bodyPr>
          <a:p>
            <a:pPr lvl="0" eaLnBrk="1" hangingPunct="1"/>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、生 平</a:t>
            </a:r>
            <a:endParaRPr lang="zh-CN" altLang="en-US" sz="2800" b="1" dirty="0">
              <a:solidFill>
                <a:srgbClr val="0000FF"/>
              </a:solidFill>
              <a:latin typeface="黑体" panose="02010609060101010101" pitchFamily="49" charset="-122"/>
              <a:ea typeface="黑体" panose="02010609060101010101" pitchFamily="49" charset="-122"/>
            </a:endParaRPr>
          </a:p>
        </p:txBody>
      </p:sp>
      <p:sp>
        <p:nvSpPr>
          <p:cNvPr id="7174" name="Rectangle 6"/>
          <p:cNvSpPr/>
          <p:nvPr/>
        </p:nvSpPr>
        <p:spPr>
          <a:xfrm>
            <a:off x="0" y="1285875"/>
            <a:ext cx="8964613" cy="2032000"/>
          </a:xfrm>
          <a:prstGeom prst="rect">
            <a:avLst/>
          </a:prstGeom>
          <a:noFill/>
          <a:ln w="9525">
            <a:noFill/>
          </a:ln>
        </p:spPr>
        <p:txBody>
          <a:bodyPr>
            <a:spAutoFit/>
          </a:bodyPr>
          <a:p>
            <a:pPr lvl="0" eaLnBrk="1" hangingPunct="1">
              <a:lnSpc>
                <a:spcPct val="90000"/>
              </a:lnSpc>
            </a:pPr>
            <a:r>
              <a:rPr lang="zh-CN" altLang="en-US" sz="2800" b="1" dirty="0">
                <a:latin typeface="黑体" panose="02010609060101010101" pitchFamily="49" charset="-122"/>
                <a:ea typeface="黑体" panose="02010609060101010101" pitchFamily="49" charset="-122"/>
              </a:rPr>
              <a:t>   （公元</a:t>
            </a:r>
            <a:r>
              <a:rPr lang="en-US" altLang="zh-CN" sz="2800" b="1">
                <a:latin typeface="黑体" panose="02010609060101010101" pitchFamily="49" charset="-122"/>
                <a:ea typeface="黑体" panose="02010609060101010101" pitchFamily="49" charset="-122"/>
              </a:rPr>
              <a:t>1610</a:t>
            </a:r>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1695</a:t>
            </a:r>
            <a:r>
              <a:rPr lang="zh-CN" altLang="en-US" sz="2800" b="1" dirty="0">
                <a:latin typeface="黑体" panose="02010609060101010101" pitchFamily="49" charset="-122"/>
                <a:ea typeface="黑体" panose="02010609060101010101" pitchFamily="49" charset="-122"/>
              </a:rPr>
              <a:t>年），字太冲，号</a:t>
            </a:r>
            <a:r>
              <a:rPr lang="zh-CN" altLang="en-US" sz="2800" b="1" dirty="0">
                <a:solidFill>
                  <a:srgbClr val="FF3300"/>
                </a:solidFill>
                <a:latin typeface="黑体" panose="02010609060101010101" pitchFamily="49" charset="-122"/>
                <a:ea typeface="黑体" panose="02010609060101010101" pitchFamily="49" charset="-122"/>
              </a:rPr>
              <a:t>梨洲先生</a:t>
            </a:r>
            <a:r>
              <a:rPr lang="zh-CN" altLang="en-US" sz="2800" b="1" dirty="0">
                <a:latin typeface="黑体" panose="02010609060101010101" pitchFamily="49" charset="-122"/>
                <a:ea typeface="黑体" panose="02010609060101010101" pitchFamily="49" charset="-122"/>
              </a:rPr>
              <a:t>，浙江余姚人。</a:t>
            </a:r>
            <a:endParaRPr lang="zh-CN" altLang="en-US" sz="2800" b="1" dirty="0">
              <a:latin typeface="黑体" panose="02010609060101010101" pitchFamily="49" charset="-122"/>
              <a:ea typeface="黑体" panose="02010609060101010101" pitchFamily="49" charset="-122"/>
            </a:endParaRPr>
          </a:p>
          <a:p>
            <a:pPr lvl="0" eaLnBrk="1" hangingPunct="1">
              <a:lnSpc>
                <a:spcPct val="90000"/>
              </a:lnSpc>
            </a:pPr>
            <a:r>
              <a:rPr lang="zh-CN" altLang="en-US" sz="2800" b="1" dirty="0">
                <a:latin typeface="黑体" panose="02010609060101010101" pitchFamily="49" charset="-122"/>
                <a:ea typeface="黑体" panose="02010609060101010101" pitchFamily="49" charset="-122"/>
              </a:rPr>
              <a:t> </a:t>
            </a:r>
            <a:r>
              <a:rPr lang="zh-CN" altLang="en-US" sz="2800" b="1" dirty="0">
                <a:solidFill>
                  <a:schemeClr val="tx2"/>
                </a:solidFill>
                <a:latin typeface="黑体" panose="02010609060101010101" pitchFamily="49" charset="-122"/>
                <a:ea typeface="黑体" panose="02010609060101010101" pitchFamily="49" charset="-122"/>
              </a:rPr>
              <a:t>黄宗羲曾参加过抗清斗争。是明清之际伟大的启蒙主义思想家、史学家、文学家、教育家与自然科学家。是浙东学派的创立者</a:t>
            </a:r>
            <a:r>
              <a:rPr lang="zh-CN" altLang="en-US" sz="2800" b="1" dirty="0">
                <a:latin typeface="黑体" panose="02010609060101010101" pitchFamily="49" charset="-122"/>
                <a:ea typeface="黑体" panose="02010609060101010101" pitchFamily="49" charset="-122"/>
              </a:rPr>
              <a:t>。代表作</a:t>
            </a:r>
            <a:r>
              <a:rPr lang="en-US" altLang="zh-CN" sz="2800" b="1">
                <a:solidFill>
                  <a:srgbClr val="0000FF"/>
                </a:solidFill>
                <a:latin typeface="黑体" panose="02010609060101010101" pitchFamily="49" charset="-122"/>
                <a:ea typeface="黑体" panose="02010609060101010101" pitchFamily="49" charset="-122"/>
              </a:rPr>
              <a:t>《</a:t>
            </a:r>
            <a:r>
              <a:rPr lang="zh-CN" altLang="en-US" sz="2800" b="1" dirty="0">
                <a:solidFill>
                  <a:srgbClr val="0000FF"/>
                </a:solidFill>
                <a:latin typeface="黑体" panose="02010609060101010101" pitchFamily="49" charset="-122"/>
                <a:ea typeface="黑体" panose="02010609060101010101" pitchFamily="49" charset="-122"/>
              </a:rPr>
              <a:t>明夷待访录</a:t>
            </a:r>
            <a:r>
              <a:rPr lang="en-US" altLang="zh-CN" sz="2800" b="1">
                <a:solidFill>
                  <a:srgbClr val="0000FF"/>
                </a:solidFill>
                <a:latin typeface="黑体" panose="02010609060101010101" pitchFamily="49" charset="-122"/>
                <a:ea typeface="黑体" panose="02010609060101010101" pitchFamily="49" charset="-122"/>
              </a:rPr>
              <a:t>》</a:t>
            </a:r>
            <a:r>
              <a:rPr lang="zh-CN" altLang="en-US" sz="2800" b="1" dirty="0">
                <a:solidFill>
                  <a:srgbClr val="0000FF"/>
                </a:solidFill>
                <a:latin typeface="黑体" panose="02010609060101010101" pitchFamily="49" charset="-122"/>
                <a:ea typeface="黑体" panose="02010609060101010101" pitchFamily="49" charset="-122"/>
              </a:rPr>
              <a:t>。</a:t>
            </a:r>
            <a:endParaRPr lang="zh-CN" altLang="en-US" sz="2800" b="1" dirty="0">
              <a:latin typeface="黑体" panose="02010609060101010101" pitchFamily="49" charset="-122"/>
              <a:ea typeface="黑体" panose="02010609060101010101" pitchFamily="49" charset="-122"/>
            </a:endParaRPr>
          </a:p>
        </p:txBody>
      </p:sp>
      <p:sp>
        <p:nvSpPr>
          <p:cNvPr id="155653" name="Text Box 7"/>
          <p:cNvSpPr txBox="1"/>
          <p:nvPr/>
        </p:nvSpPr>
        <p:spPr>
          <a:xfrm>
            <a:off x="214313" y="3500438"/>
            <a:ext cx="2466975" cy="519112"/>
          </a:xfrm>
          <a:prstGeom prst="rect">
            <a:avLst/>
          </a:prstGeom>
          <a:noFill/>
          <a:ln w="9525">
            <a:noFill/>
          </a:ln>
        </p:spPr>
        <p:txBody>
          <a:bodyPr>
            <a:spAutoFit/>
          </a:bodyPr>
          <a:p>
            <a:pPr lvl="0" eaLnBrk="1" hangingPunct="1"/>
            <a:r>
              <a:rPr lang="en-US" altLang="zh-CN" sz="2800" b="1">
                <a:solidFill>
                  <a:srgbClr val="0000FF"/>
                </a:solidFill>
                <a:latin typeface="黑体" panose="02010609060101010101" pitchFamily="49" charset="-122"/>
                <a:ea typeface="黑体" panose="02010609060101010101" pitchFamily="49" charset="-122"/>
              </a:rPr>
              <a:t>2</a:t>
            </a:r>
            <a:r>
              <a:rPr lang="zh-CN" altLang="en-US" sz="2800" b="1" dirty="0">
                <a:solidFill>
                  <a:srgbClr val="0000FF"/>
                </a:solidFill>
                <a:latin typeface="黑体" panose="02010609060101010101" pitchFamily="49" charset="-122"/>
                <a:ea typeface="黑体" panose="02010609060101010101" pitchFamily="49" charset="-122"/>
              </a:rPr>
              <a:t>、主要思想</a:t>
            </a:r>
            <a:endParaRPr lang="zh-CN" altLang="en-US" sz="2800" b="1" dirty="0">
              <a:solidFill>
                <a:srgbClr val="0000FF"/>
              </a:solidFill>
              <a:latin typeface="黑体" panose="02010609060101010101" pitchFamily="49" charset="-122"/>
              <a:ea typeface="黑体" panose="02010609060101010101" pitchFamily="49" charset="-122"/>
            </a:endParaRPr>
          </a:p>
        </p:txBody>
      </p:sp>
      <p:sp>
        <p:nvSpPr>
          <p:cNvPr id="7176" name="Rectangle 8"/>
          <p:cNvSpPr/>
          <p:nvPr/>
        </p:nvSpPr>
        <p:spPr>
          <a:xfrm>
            <a:off x="0" y="4071938"/>
            <a:ext cx="8820150" cy="1562100"/>
          </a:xfrm>
          <a:prstGeom prst="rect">
            <a:avLst/>
          </a:prstGeom>
          <a:noFill/>
          <a:ln w="9525" cap="flat" cmpd="sng">
            <a:solidFill>
              <a:srgbClr val="FF0000"/>
            </a:solidFill>
            <a:prstDash val="solid"/>
            <a:miter/>
            <a:headEnd type="none" w="med" len="med"/>
            <a:tailEnd type="none" w="med" len="med"/>
          </a:ln>
        </p:spPr>
        <p:txBody>
          <a:bodyPr>
            <a:spAutoFit/>
          </a:bodyPr>
          <a:p>
            <a:pPr lvl="0" eaLnBrk="1" hangingPunct="1"/>
            <a:r>
              <a:rPr lang="en-US" altLang="zh-CN" sz="2400" b="1">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其未得之（指君主未得天下）也，荼毒天下之肝脑，离散天下之子女</a:t>
            </a:r>
            <a:r>
              <a:rPr lang="en-US" altLang="zh-CN" sz="2400" b="1">
                <a:latin typeface="Arial" panose="020B0604020202020204" pitchFamily="34" charset="0"/>
                <a:ea typeface="宋体" panose="02010600030101010101" pitchFamily="2" charset="-122"/>
              </a:rPr>
              <a:t>……</a:t>
            </a:r>
            <a:r>
              <a:rPr lang="zh-CN" altLang="en-US" sz="2400" b="1" dirty="0">
                <a:latin typeface="Arial" panose="020B0604020202020204" pitchFamily="34" charset="0"/>
                <a:ea typeface="宋体" panose="02010600030101010101" pitchFamily="2" charset="-122"/>
              </a:rPr>
              <a:t>其既得之也，敲剥天下之骨髓，离散天下之子女，以奉为一人之淫乐。</a:t>
            </a:r>
            <a:endParaRPr lang="zh-CN" altLang="en-US" sz="2400" b="1" dirty="0">
              <a:latin typeface="Arial" panose="020B0604020202020204" pitchFamily="34" charset="0"/>
              <a:ea typeface="宋体" panose="02010600030101010101" pitchFamily="2" charset="-122"/>
            </a:endParaRPr>
          </a:p>
          <a:p>
            <a:pPr lvl="0" eaLnBrk="1" hangingPunct="1"/>
            <a:r>
              <a:rPr lang="zh-CN" altLang="en-US" sz="2400" b="1" dirty="0">
                <a:latin typeface="Arial" panose="020B0604020202020204" pitchFamily="34" charset="0"/>
                <a:ea typeface="宋体" panose="02010600030101010101" pitchFamily="2" charset="-122"/>
              </a:rPr>
              <a:t>					       </a:t>
            </a:r>
            <a:r>
              <a:rPr lang="en-US" altLang="zh-CN" sz="2400" b="1">
                <a:solidFill>
                  <a:srgbClr val="000099"/>
                </a:solidFill>
                <a:latin typeface="Arial" panose="020B0604020202020204" pitchFamily="34" charset="0"/>
                <a:ea typeface="宋体" panose="02010600030101010101" pitchFamily="2" charset="-122"/>
              </a:rPr>
              <a:t>——《</a:t>
            </a:r>
            <a:r>
              <a:rPr lang="zh-CN" altLang="en-US" sz="2400" b="1" dirty="0">
                <a:solidFill>
                  <a:srgbClr val="000099"/>
                </a:solidFill>
                <a:latin typeface="Arial" panose="020B0604020202020204" pitchFamily="34" charset="0"/>
                <a:ea typeface="宋体" panose="02010600030101010101" pitchFamily="2" charset="-122"/>
              </a:rPr>
              <a:t>明夷待访录</a:t>
            </a:r>
            <a:r>
              <a:rPr lang="en-US" altLang="zh-CN" sz="2400" b="1">
                <a:solidFill>
                  <a:srgbClr val="000099"/>
                </a:solidFill>
                <a:latin typeface="Arial" panose="020B0604020202020204" pitchFamily="34" charset="0"/>
                <a:ea typeface="宋体" panose="02010600030101010101" pitchFamily="2" charset="-122"/>
              </a:rPr>
              <a:t>》</a:t>
            </a:r>
            <a:endParaRPr lang="en-US" altLang="zh-CN" sz="2400" b="1">
              <a:solidFill>
                <a:srgbClr val="000099"/>
              </a:solidFill>
              <a:latin typeface="Arial" panose="020B0604020202020204" pitchFamily="34" charset="0"/>
              <a:ea typeface="宋体" panose="02010600030101010101" pitchFamily="2" charset="-122"/>
            </a:endParaRPr>
          </a:p>
        </p:txBody>
      </p:sp>
      <p:sp>
        <p:nvSpPr>
          <p:cNvPr id="7177" name="Rectangle 9"/>
          <p:cNvSpPr/>
          <p:nvPr/>
        </p:nvSpPr>
        <p:spPr>
          <a:xfrm>
            <a:off x="0" y="5786438"/>
            <a:ext cx="9144000" cy="519112"/>
          </a:xfrm>
          <a:prstGeom prst="rect">
            <a:avLst/>
          </a:prstGeom>
          <a:solidFill>
            <a:srgbClr val="FFFF00"/>
          </a:solidFill>
          <a:ln w="9525">
            <a:noFill/>
          </a:ln>
        </p:spPr>
        <p:txBody>
          <a:bodyPr>
            <a:spAutoFit/>
          </a:bodyPr>
          <a:p>
            <a:pPr lvl="0" eaLnBrk="1" hangingPunct="1"/>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1</a:t>
            </a:r>
            <a:r>
              <a:rPr lang="zh-CN" altLang="en-US" sz="2800" b="1" dirty="0">
                <a:latin typeface="黑体" panose="02010609060101010101" pitchFamily="49" charset="-122"/>
                <a:ea typeface="黑体" panose="02010609060101010101" pitchFamily="49" charset="-122"/>
              </a:rPr>
              <a:t>）</a:t>
            </a:r>
            <a:r>
              <a:rPr lang="zh-CN" altLang="en-US" sz="2800" b="1" dirty="0">
                <a:solidFill>
                  <a:srgbClr val="FF0000"/>
                </a:solidFill>
                <a:latin typeface="Arial" panose="020B0604020202020204" pitchFamily="34" charset="0"/>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非君说</a:t>
            </a:r>
            <a:r>
              <a:rPr lang="zh-CN" altLang="en-US" sz="2800" b="1" dirty="0">
                <a:solidFill>
                  <a:srgbClr val="FF0000"/>
                </a:solidFill>
                <a:latin typeface="Arial" panose="020B0604020202020204" pitchFamily="34" charset="0"/>
                <a:ea typeface="黑体" panose="02010609060101010101" pitchFamily="49" charset="-122"/>
              </a:rPr>
              <a:t>”</a:t>
            </a:r>
            <a:r>
              <a:rPr lang="en-US" altLang="zh-CN" sz="2800" b="1">
                <a:latin typeface="Arial" panose="020B0604020202020204" pitchFamily="34" charset="0"/>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否定君主专制（核心）</a:t>
            </a:r>
            <a:endParaRPr lang="zh-CN" altLang="en-US" sz="28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4"/>
                                        </p:tgtEl>
                                        <p:attrNameLst>
                                          <p:attrName>style.visibility</p:attrName>
                                        </p:attrNameLst>
                                      </p:cBhvr>
                                      <p:to>
                                        <p:strVal val="visible"/>
                                      </p:to>
                                    </p:set>
                                    <p:anim calcmode="lin" valueType="num">
                                      <p:cBhvr additive="base">
                                        <p:cTn id="7" dur="500" fill="hold"/>
                                        <p:tgtEl>
                                          <p:spTgt spid="7174"/>
                                        </p:tgtEl>
                                        <p:attrNameLst>
                                          <p:attrName>ppt_x</p:attrName>
                                        </p:attrNameLst>
                                      </p:cBhvr>
                                      <p:tavLst>
                                        <p:tav tm="0">
                                          <p:val>
                                            <p:strVal val="#ppt_x"/>
                                          </p:val>
                                        </p:tav>
                                        <p:tav tm="100000">
                                          <p:val>
                                            <p:strVal val="#ppt_x"/>
                                          </p:val>
                                        </p:tav>
                                      </p:tavLst>
                                    </p:anim>
                                    <p:anim calcmode="lin" valueType="num">
                                      <p:cBhvr additive="base">
                                        <p:cTn id="8" dur="500" fill="hold"/>
                                        <p:tgtEl>
                                          <p:spTgt spid="71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176"/>
                                        </p:tgtEl>
                                        <p:attrNameLst>
                                          <p:attrName>style.visibility</p:attrName>
                                        </p:attrNameLst>
                                      </p:cBhvr>
                                      <p:to>
                                        <p:strVal val="visible"/>
                                      </p:to>
                                    </p:set>
                                    <p:anim calcmode="lin" valueType="num">
                                      <p:cBhvr additive="base">
                                        <p:cTn id="13" dur="500" fill="hold"/>
                                        <p:tgtEl>
                                          <p:spTgt spid="7176"/>
                                        </p:tgtEl>
                                        <p:attrNameLst>
                                          <p:attrName>ppt_x</p:attrName>
                                        </p:attrNameLst>
                                      </p:cBhvr>
                                      <p:tavLst>
                                        <p:tav tm="0">
                                          <p:val>
                                            <p:strVal val="#ppt_x"/>
                                          </p:val>
                                        </p:tav>
                                        <p:tav tm="100000">
                                          <p:val>
                                            <p:strVal val="#ppt_x"/>
                                          </p:val>
                                        </p:tav>
                                      </p:tavLst>
                                    </p:anim>
                                    <p:anim calcmode="lin" valueType="num">
                                      <p:cBhvr additive="base">
                                        <p:cTn id="14" dur="500" fill="hold"/>
                                        <p:tgtEl>
                                          <p:spTgt spid="717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177"/>
                                        </p:tgtEl>
                                        <p:attrNameLst>
                                          <p:attrName>style.visibility</p:attrName>
                                        </p:attrNameLst>
                                      </p:cBhvr>
                                      <p:to>
                                        <p:strVal val="visible"/>
                                      </p:to>
                                    </p:set>
                                    <p:anim calcmode="lin" valueType="num">
                                      <p:cBhvr additive="base">
                                        <p:cTn id="19" dur="500" fill="hold"/>
                                        <p:tgtEl>
                                          <p:spTgt spid="7177"/>
                                        </p:tgtEl>
                                        <p:attrNameLst>
                                          <p:attrName>ppt_x</p:attrName>
                                        </p:attrNameLst>
                                      </p:cBhvr>
                                      <p:tavLst>
                                        <p:tav tm="0">
                                          <p:val>
                                            <p:strVal val="#ppt_x"/>
                                          </p:val>
                                        </p:tav>
                                        <p:tav tm="100000">
                                          <p:val>
                                            <p:strVal val="#ppt_x"/>
                                          </p:val>
                                        </p:tav>
                                      </p:tavLst>
                                    </p:anim>
                                    <p:anim calcmode="lin" valueType="num">
                                      <p:cBhvr additive="base">
                                        <p:cTn id="20" dur="500" fill="hold"/>
                                        <p:tgtEl>
                                          <p:spTgt spid="71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p:bldP spid="7176" grpId="0" animBg="1"/>
      <p:bldP spid="7177"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20" name="Rectangle 4"/>
          <p:cNvSpPr/>
          <p:nvPr/>
        </p:nvSpPr>
        <p:spPr>
          <a:xfrm>
            <a:off x="107950" y="765175"/>
            <a:ext cx="9036050" cy="1382713"/>
          </a:xfrm>
          <a:prstGeom prst="rect">
            <a:avLst/>
          </a:prstGeom>
          <a:noFill/>
          <a:ln w="9525" cap="flat" cmpd="sng">
            <a:solidFill>
              <a:srgbClr val="FF0000"/>
            </a:solidFill>
            <a:prstDash val="solid"/>
            <a:miter/>
            <a:headEnd type="none" w="med" len="med"/>
            <a:tailEnd type="none" w="med" len="med"/>
          </a:ln>
        </p:spPr>
        <p:txBody>
          <a:bodyPr>
            <a:spAutoFit/>
          </a:bodyPr>
          <a:p>
            <a:pPr lvl="0" eaLnBrk="1" hangingPunct="1"/>
            <a:r>
              <a:rPr lang="en-US" altLang="zh-CN" sz="2800" b="1">
                <a:latin typeface="Arial" panose="020B0604020202020204" pitchFamily="34" charset="0"/>
                <a:ea typeface="宋体" panose="02010600030101010101" pitchFamily="2" charset="-122"/>
              </a:rPr>
              <a:t> </a:t>
            </a:r>
            <a:r>
              <a:rPr lang="zh-CN" altLang="en-US" sz="2800" b="1" dirty="0">
                <a:latin typeface="Arial" panose="020B0604020202020204" pitchFamily="34" charset="0"/>
                <a:ea typeface="宋体" panose="02010600030101010101" pitchFamily="2" charset="-122"/>
              </a:rPr>
              <a:t>天子所是未必是，天子所非未必非。天子亦遂不敢自为是非，而公其是非于</a:t>
            </a:r>
            <a:r>
              <a:rPr lang="zh-CN" altLang="en-US" sz="2800" b="1" dirty="0">
                <a:solidFill>
                  <a:srgbClr val="FF0000"/>
                </a:solidFill>
                <a:latin typeface="Arial" panose="020B0604020202020204" pitchFamily="34" charset="0"/>
                <a:ea typeface="宋体" panose="02010600030101010101" pitchFamily="2" charset="-122"/>
              </a:rPr>
              <a:t>学校</a:t>
            </a:r>
            <a:r>
              <a:rPr lang="zh-CN" altLang="en-US" sz="2800" b="1" dirty="0">
                <a:latin typeface="Arial" panose="020B0604020202020204" pitchFamily="34" charset="0"/>
                <a:ea typeface="宋体" panose="02010600030101010101" pitchFamily="2" charset="-122"/>
              </a:rPr>
              <a:t>。 </a:t>
            </a:r>
            <a:endParaRPr lang="zh-CN" altLang="en-US" sz="2800" b="1" dirty="0">
              <a:latin typeface="Arial" panose="020B0604020202020204" pitchFamily="34" charset="0"/>
              <a:ea typeface="宋体" panose="02010600030101010101" pitchFamily="2" charset="-122"/>
            </a:endParaRPr>
          </a:p>
          <a:p>
            <a:pPr lvl="0" eaLnBrk="1" hangingPunct="1"/>
            <a:r>
              <a:rPr lang="zh-CN" altLang="en-US" sz="2800" b="1" dirty="0">
                <a:latin typeface="Arial" panose="020B0604020202020204" pitchFamily="34" charset="0"/>
                <a:ea typeface="宋体" panose="02010600030101010101" pitchFamily="2" charset="-122"/>
              </a:rPr>
              <a:t>					</a:t>
            </a:r>
            <a:r>
              <a:rPr lang="en-US" altLang="zh-CN" sz="2800" b="1">
                <a:solidFill>
                  <a:srgbClr val="000099"/>
                </a:solidFill>
                <a:latin typeface="Arial" panose="020B0604020202020204" pitchFamily="34" charset="0"/>
                <a:ea typeface="宋体" panose="02010600030101010101" pitchFamily="2" charset="-122"/>
              </a:rPr>
              <a:t>——《</a:t>
            </a:r>
            <a:r>
              <a:rPr lang="zh-CN" altLang="en-US" sz="2800" b="1" dirty="0">
                <a:solidFill>
                  <a:srgbClr val="000099"/>
                </a:solidFill>
                <a:latin typeface="Arial" panose="020B0604020202020204" pitchFamily="34" charset="0"/>
                <a:ea typeface="宋体" panose="02010600030101010101" pitchFamily="2" charset="-122"/>
              </a:rPr>
              <a:t>明夷待访录</a:t>
            </a:r>
            <a:r>
              <a:rPr lang="en-US" altLang="zh-CN" sz="2800" b="1">
                <a:solidFill>
                  <a:srgbClr val="000099"/>
                </a:solidFill>
                <a:latin typeface="Arial" panose="020B0604020202020204" pitchFamily="34" charset="0"/>
                <a:ea typeface="宋体" panose="02010600030101010101" pitchFamily="2" charset="-122"/>
              </a:rPr>
              <a:t>》</a:t>
            </a:r>
            <a:endParaRPr lang="en-US" altLang="zh-CN" sz="2800" b="1">
              <a:solidFill>
                <a:srgbClr val="000099"/>
              </a:solidFill>
              <a:latin typeface="Arial" panose="020B0604020202020204" pitchFamily="34" charset="0"/>
              <a:ea typeface="宋体" panose="02010600030101010101" pitchFamily="2" charset="-122"/>
            </a:endParaRPr>
          </a:p>
        </p:txBody>
      </p:sp>
      <p:sp>
        <p:nvSpPr>
          <p:cNvPr id="9221" name="Text Box 5"/>
          <p:cNvSpPr txBox="1"/>
          <p:nvPr/>
        </p:nvSpPr>
        <p:spPr>
          <a:xfrm>
            <a:off x="179388" y="188913"/>
            <a:ext cx="2466975" cy="519112"/>
          </a:xfrm>
          <a:prstGeom prst="rect">
            <a:avLst/>
          </a:prstGeom>
          <a:noFill/>
          <a:ln w="9525">
            <a:noFill/>
          </a:ln>
        </p:spPr>
        <p:txBody>
          <a:bodyPr>
            <a:spAutoFit/>
          </a:bodyPr>
          <a:p>
            <a:pPr lvl="0" eaLnBrk="1" hangingPunct="1"/>
            <a:r>
              <a:rPr lang="en-US" altLang="zh-CN" sz="2800" b="1">
                <a:solidFill>
                  <a:srgbClr val="0000FF"/>
                </a:solidFill>
                <a:latin typeface="黑体" panose="02010609060101010101" pitchFamily="49" charset="-122"/>
                <a:ea typeface="黑体" panose="02010609060101010101" pitchFamily="49" charset="-122"/>
              </a:rPr>
              <a:t>2</a:t>
            </a:r>
            <a:r>
              <a:rPr lang="zh-CN" altLang="en-US" sz="2800" b="1" dirty="0">
                <a:solidFill>
                  <a:srgbClr val="0000FF"/>
                </a:solidFill>
                <a:latin typeface="黑体" panose="02010609060101010101" pitchFamily="49" charset="-122"/>
                <a:ea typeface="黑体" panose="02010609060101010101" pitchFamily="49" charset="-122"/>
              </a:rPr>
              <a:t>、主要思想</a:t>
            </a:r>
            <a:endParaRPr lang="zh-CN" altLang="en-US" sz="2800" b="1" dirty="0">
              <a:solidFill>
                <a:srgbClr val="0000FF"/>
              </a:solidFill>
              <a:latin typeface="黑体" panose="02010609060101010101" pitchFamily="49" charset="-122"/>
              <a:ea typeface="黑体" panose="02010609060101010101" pitchFamily="49" charset="-122"/>
            </a:endParaRPr>
          </a:p>
        </p:txBody>
      </p:sp>
      <p:sp>
        <p:nvSpPr>
          <p:cNvPr id="9222" name="Rectangle 6"/>
          <p:cNvSpPr/>
          <p:nvPr/>
        </p:nvSpPr>
        <p:spPr>
          <a:xfrm>
            <a:off x="0" y="2133600"/>
            <a:ext cx="9144000" cy="1373188"/>
          </a:xfrm>
          <a:prstGeom prst="rect">
            <a:avLst/>
          </a:prstGeom>
          <a:solidFill>
            <a:srgbClr val="FFFF00"/>
          </a:solidFill>
          <a:ln w="9525">
            <a:noFill/>
          </a:ln>
        </p:spPr>
        <p:txBody>
          <a:bodyPr>
            <a:spAutoFit/>
          </a:bodyPr>
          <a:p>
            <a:pPr lvl="0" eaLnBrk="1" hangingPunct="1"/>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a:t>
            </a:r>
            <a:r>
              <a:rPr lang="zh-CN" altLang="en-US" sz="2800" b="1" dirty="0">
                <a:latin typeface="黑体" panose="02010609060101010101" pitchFamily="49" charset="-122"/>
                <a:ea typeface="黑体" panose="02010609060101010101" pitchFamily="49" charset="-122"/>
              </a:rPr>
              <a:t>） 提出</a:t>
            </a:r>
            <a:r>
              <a:rPr lang="zh-CN" altLang="en-US" sz="2800" b="1" dirty="0">
                <a:solidFill>
                  <a:srgbClr val="FF0000"/>
                </a:solidFill>
                <a:latin typeface="Arial" panose="020B0604020202020204" pitchFamily="34" charset="0"/>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天下为主，君为客</a:t>
            </a:r>
            <a:r>
              <a:rPr lang="zh-CN" altLang="en-US" sz="2800" b="1" dirty="0">
                <a:solidFill>
                  <a:srgbClr val="FF0000"/>
                </a:solidFill>
                <a:latin typeface="Arial" panose="020B0604020202020204" pitchFamily="34" charset="0"/>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的民主思想。提出以</a:t>
            </a:r>
            <a:r>
              <a:rPr lang="zh-CN" altLang="en-US" sz="2800" b="1" dirty="0">
                <a:latin typeface="Arial" panose="020B0604020202020204" pitchFamily="34" charset="0"/>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天下之法</a:t>
            </a:r>
            <a:r>
              <a:rPr lang="zh-CN" altLang="en-US" sz="2800" b="1" dirty="0">
                <a:latin typeface="Arial" panose="020B0604020202020204" pitchFamily="34" charset="0"/>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取代</a:t>
            </a:r>
            <a:r>
              <a:rPr lang="zh-CN" altLang="en-US" sz="2800" b="1" dirty="0">
                <a:latin typeface="Arial" panose="020B0604020202020204" pitchFamily="34" charset="0"/>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一家之法</a:t>
            </a:r>
            <a:r>
              <a:rPr lang="zh-CN" altLang="en-US" sz="2800" b="1" dirty="0">
                <a:latin typeface="Arial" panose="020B0604020202020204" pitchFamily="34" charset="0"/>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，以约束帝王的</a:t>
            </a:r>
            <a:r>
              <a:rPr lang="zh-CN" altLang="en-US" sz="2800" b="1" dirty="0">
                <a:latin typeface="Arial" panose="020B0604020202020204" pitchFamily="34" charset="0"/>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人治</a:t>
            </a:r>
            <a:r>
              <a:rPr lang="zh-CN" altLang="en-US" sz="2800" b="1" dirty="0">
                <a:latin typeface="Arial" panose="020B0604020202020204" pitchFamily="34" charset="0"/>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，主张建立</a:t>
            </a:r>
            <a:r>
              <a:rPr lang="zh-CN" altLang="en-US" sz="2800" b="1" dirty="0">
                <a:solidFill>
                  <a:srgbClr val="FF0000"/>
                </a:solidFill>
                <a:latin typeface="黑体" panose="02010609060101010101" pitchFamily="49" charset="-122"/>
                <a:ea typeface="黑体" panose="02010609060101010101" pitchFamily="49" charset="-122"/>
              </a:rPr>
              <a:t>监督机构</a:t>
            </a:r>
            <a:r>
              <a:rPr lang="zh-CN" altLang="en-US" sz="2800" b="1" dirty="0">
                <a:latin typeface="黑体" panose="02010609060101010101" pitchFamily="49" charset="-122"/>
                <a:ea typeface="黑体" panose="02010609060101010101" pitchFamily="49" charset="-122"/>
              </a:rPr>
              <a:t>限制君权</a:t>
            </a:r>
            <a:endParaRPr lang="zh-CN" altLang="en-US" sz="2800" b="1" dirty="0">
              <a:latin typeface="黑体" panose="02010609060101010101" pitchFamily="49" charset="-122"/>
              <a:ea typeface="黑体" panose="02010609060101010101" pitchFamily="49" charset="-122"/>
            </a:endParaRPr>
          </a:p>
        </p:txBody>
      </p:sp>
      <p:sp>
        <p:nvSpPr>
          <p:cNvPr id="9223" name="Rectangle 7"/>
          <p:cNvSpPr/>
          <p:nvPr/>
        </p:nvSpPr>
        <p:spPr>
          <a:xfrm>
            <a:off x="0" y="3573463"/>
            <a:ext cx="9144000" cy="1382712"/>
          </a:xfrm>
          <a:prstGeom prst="rect">
            <a:avLst/>
          </a:prstGeom>
          <a:noFill/>
          <a:ln w="9525" cap="flat" cmpd="sng">
            <a:solidFill>
              <a:srgbClr val="FF0000"/>
            </a:solidFill>
            <a:prstDash val="solid"/>
            <a:miter/>
            <a:headEnd type="none" w="med" len="med"/>
            <a:tailEnd type="none" w="med" len="med"/>
          </a:ln>
        </p:spPr>
        <p:txBody>
          <a:bodyPr>
            <a:spAutoFit/>
          </a:bodyPr>
          <a:p>
            <a:pPr lvl="0" eaLnBrk="1" hangingPunct="1"/>
            <a:r>
              <a:rPr lang="zh-CN" altLang="en-US" sz="2800" b="1" dirty="0">
                <a:latin typeface="宋体" panose="02010600030101010101" pitchFamily="2" charset="-122"/>
                <a:ea typeface="宋体" panose="02010600030101010101" pitchFamily="2" charset="-122"/>
              </a:rPr>
              <a:t>世儒不察，以工商为末，妄议抑之。夫工固圣王之所欲来，商又使其愿出于途者，盖皆本也。</a:t>
            </a:r>
            <a:endParaRPr lang="zh-CN" altLang="en-US" sz="2800" b="1" dirty="0">
              <a:latin typeface="宋体" panose="02010600030101010101" pitchFamily="2" charset="-122"/>
              <a:ea typeface="宋体" panose="02010600030101010101" pitchFamily="2" charset="-122"/>
            </a:endParaRPr>
          </a:p>
          <a:p>
            <a:pPr lvl="0" eaLnBrk="1" hangingPunct="1"/>
            <a:r>
              <a:rPr lang="zh-CN" altLang="en-US" sz="2800" b="1" dirty="0">
                <a:latin typeface="宋体" panose="02010600030101010101" pitchFamily="2" charset="-122"/>
                <a:ea typeface="宋体" panose="02010600030101010101" pitchFamily="2" charset="-122"/>
              </a:rPr>
              <a:t>				  </a:t>
            </a:r>
            <a:r>
              <a:rPr lang="en-US" altLang="zh-CN" sz="2800" b="1">
                <a:solidFill>
                  <a:srgbClr val="000099"/>
                </a:solidFill>
                <a:latin typeface="宋体" panose="02010600030101010101" pitchFamily="2" charset="-122"/>
                <a:ea typeface="宋体" panose="02010600030101010101" pitchFamily="2" charset="-122"/>
              </a:rPr>
              <a:t>——《</a:t>
            </a:r>
            <a:r>
              <a:rPr lang="zh-CN" altLang="en-US" sz="2800" b="1" dirty="0">
                <a:solidFill>
                  <a:srgbClr val="000099"/>
                </a:solidFill>
                <a:latin typeface="宋体" panose="02010600030101010101" pitchFamily="2" charset="-122"/>
                <a:ea typeface="宋体" panose="02010600030101010101" pitchFamily="2" charset="-122"/>
              </a:rPr>
              <a:t>明夷待访录</a:t>
            </a:r>
            <a:r>
              <a:rPr lang="en-US" altLang="zh-CN" sz="2800" b="1">
                <a:solidFill>
                  <a:srgbClr val="000099"/>
                </a:solidFill>
                <a:latin typeface="宋体" panose="02010600030101010101" pitchFamily="2" charset="-122"/>
                <a:ea typeface="宋体" panose="02010600030101010101" pitchFamily="2" charset="-122"/>
              </a:rPr>
              <a:t>·</a:t>
            </a:r>
            <a:r>
              <a:rPr lang="zh-CN" altLang="en-US" sz="2800" b="1" dirty="0">
                <a:solidFill>
                  <a:srgbClr val="000099"/>
                </a:solidFill>
                <a:latin typeface="宋体" panose="02010600030101010101" pitchFamily="2" charset="-122"/>
                <a:ea typeface="宋体" panose="02010600030101010101" pitchFamily="2" charset="-122"/>
              </a:rPr>
              <a:t>财计三</a:t>
            </a:r>
            <a:r>
              <a:rPr lang="en-US" altLang="zh-CN" sz="2800" b="1">
                <a:solidFill>
                  <a:srgbClr val="000099"/>
                </a:solidFill>
                <a:latin typeface="宋体" panose="02010600030101010101" pitchFamily="2" charset="-122"/>
                <a:ea typeface="宋体" panose="02010600030101010101" pitchFamily="2" charset="-122"/>
              </a:rPr>
              <a:t>》</a:t>
            </a:r>
            <a:endParaRPr lang="en-US" altLang="zh-CN" sz="2800" b="1">
              <a:solidFill>
                <a:srgbClr val="000099"/>
              </a:solidFill>
              <a:latin typeface="宋体" panose="02010600030101010101" pitchFamily="2" charset="-122"/>
              <a:ea typeface="宋体" panose="02010600030101010101" pitchFamily="2" charset="-122"/>
            </a:endParaRPr>
          </a:p>
        </p:txBody>
      </p:sp>
      <p:sp>
        <p:nvSpPr>
          <p:cNvPr id="9224" name="Rectangle 8"/>
          <p:cNvSpPr/>
          <p:nvPr/>
        </p:nvSpPr>
        <p:spPr>
          <a:xfrm>
            <a:off x="0" y="5214938"/>
            <a:ext cx="8497888" cy="519112"/>
          </a:xfrm>
          <a:prstGeom prst="rect">
            <a:avLst/>
          </a:prstGeom>
          <a:solidFill>
            <a:srgbClr val="FFFF00"/>
          </a:solidFill>
          <a:ln w="9525">
            <a:noFill/>
          </a:ln>
        </p:spPr>
        <p:txBody>
          <a:bodyPr>
            <a:spAutoFit/>
          </a:bodyPr>
          <a:p>
            <a:pPr lvl="0" eaLnBrk="1" hangingPunct="1">
              <a:spcAft>
                <a:spcPct val="10000"/>
              </a:spcAft>
            </a:pPr>
            <a:r>
              <a:rPr lang="zh-CN" altLang="en-US" sz="2800" b="1" dirty="0">
                <a:latin typeface="Times New Roman" panose="02020603050405020304" pitchFamily="18" charset="0"/>
                <a:ea typeface="黑体" panose="02010609060101010101" pitchFamily="49" charset="-122"/>
              </a:rPr>
              <a:t>（</a:t>
            </a:r>
            <a:r>
              <a:rPr lang="en-US" altLang="zh-CN" sz="2800" b="1">
                <a:latin typeface="Times New Roman" panose="02020603050405020304" pitchFamily="18" charset="0"/>
                <a:ea typeface="黑体" panose="02010609060101010101" pitchFamily="49" charset="-122"/>
              </a:rPr>
              <a:t>3</a:t>
            </a:r>
            <a:r>
              <a:rPr lang="zh-CN" altLang="en-US" sz="2800" b="1" dirty="0">
                <a:latin typeface="Times New Roman" panose="02020603050405020304" pitchFamily="18" charset="0"/>
                <a:ea typeface="黑体" panose="02010609060101010101" pitchFamily="49" charset="-122"/>
              </a:rPr>
              <a:t>）</a:t>
            </a:r>
            <a:r>
              <a:rPr lang="zh-CN" altLang="en-US" sz="2800" b="1" dirty="0">
                <a:solidFill>
                  <a:srgbClr val="FF0000"/>
                </a:solidFill>
                <a:latin typeface="Times New Roman" panose="02020603050405020304" pitchFamily="18" charset="0"/>
                <a:ea typeface="黑体" panose="02010609060101010101" pitchFamily="49" charset="-122"/>
              </a:rPr>
              <a:t>反对</a:t>
            </a:r>
            <a:r>
              <a:rPr lang="zh-CN" altLang="en-US" sz="2800" b="1" dirty="0">
                <a:latin typeface="Times New Roman" panose="02020603050405020304" pitchFamily="18" charset="0"/>
                <a:ea typeface="黑体" panose="02010609060101010101" pitchFamily="49" charset="-122"/>
              </a:rPr>
              <a:t>重农抑商，</a:t>
            </a:r>
            <a:r>
              <a:rPr lang="zh-CN" altLang="en-US" sz="2800" b="1" dirty="0">
                <a:solidFill>
                  <a:srgbClr val="FF0000"/>
                </a:solidFill>
                <a:latin typeface="Times New Roman" panose="02020603050405020304" pitchFamily="18" charset="0"/>
                <a:ea typeface="黑体" panose="02010609060101010101" pitchFamily="49" charset="-122"/>
              </a:rPr>
              <a:t>强调</a:t>
            </a:r>
            <a:r>
              <a:rPr lang="zh-CN" altLang="en-US" sz="2800" b="1" dirty="0">
                <a:latin typeface="Times New Roman" panose="02020603050405020304" pitchFamily="18" charset="0"/>
                <a:ea typeface="黑体" panose="02010609060101010101" pitchFamily="49" charset="-122"/>
              </a:rPr>
              <a:t>工商皆本</a:t>
            </a:r>
            <a:endParaRPr lang="zh-CN" altLang="en-US" sz="2800" b="1" dirty="0">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additive="base">
                                        <p:cTn id="7" dur="500" fill="hold"/>
                                        <p:tgtEl>
                                          <p:spTgt spid="9221"/>
                                        </p:tgtEl>
                                        <p:attrNameLst>
                                          <p:attrName>ppt_x</p:attrName>
                                        </p:attrNameLst>
                                      </p:cBhvr>
                                      <p:tavLst>
                                        <p:tav tm="0">
                                          <p:val>
                                            <p:strVal val="#ppt_x"/>
                                          </p:val>
                                        </p:tav>
                                        <p:tav tm="100000">
                                          <p:val>
                                            <p:strVal val="#ppt_x"/>
                                          </p:val>
                                        </p:tav>
                                      </p:tavLst>
                                    </p:anim>
                                    <p:anim calcmode="lin" valueType="num">
                                      <p:cBhvr additive="base">
                                        <p:cTn id="8"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220"/>
                                        </p:tgtEl>
                                        <p:attrNameLst>
                                          <p:attrName>style.visibility</p:attrName>
                                        </p:attrNameLst>
                                      </p:cBhvr>
                                      <p:to>
                                        <p:strVal val="visible"/>
                                      </p:to>
                                    </p:set>
                                    <p:anim calcmode="lin" valueType="num">
                                      <p:cBhvr additive="base">
                                        <p:cTn id="13" dur="500" fill="hold"/>
                                        <p:tgtEl>
                                          <p:spTgt spid="9220"/>
                                        </p:tgtEl>
                                        <p:attrNameLst>
                                          <p:attrName>ppt_x</p:attrName>
                                        </p:attrNameLst>
                                      </p:cBhvr>
                                      <p:tavLst>
                                        <p:tav tm="0">
                                          <p:val>
                                            <p:strVal val="#ppt_x"/>
                                          </p:val>
                                        </p:tav>
                                        <p:tav tm="100000">
                                          <p:val>
                                            <p:strVal val="#ppt_x"/>
                                          </p:val>
                                        </p:tav>
                                      </p:tavLst>
                                    </p:anim>
                                    <p:anim calcmode="lin" valueType="num">
                                      <p:cBhvr additive="base">
                                        <p:cTn id="14" dur="500" fill="hold"/>
                                        <p:tgtEl>
                                          <p:spTgt spid="922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222"/>
                                        </p:tgtEl>
                                        <p:attrNameLst>
                                          <p:attrName>style.visibility</p:attrName>
                                        </p:attrNameLst>
                                      </p:cBhvr>
                                      <p:to>
                                        <p:strVal val="visible"/>
                                      </p:to>
                                    </p:set>
                                    <p:anim calcmode="lin" valueType="num">
                                      <p:cBhvr additive="base">
                                        <p:cTn id="19" dur="500" fill="hold"/>
                                        <p:tgtEl>
                                          <p:spTgt spid="9222"/>
                                        </p:tgtEl>
                                        <p:attrNameLst>
                                          <p:attrName>ppt_x</p:attrName>
                                        </p:attrNameLst>
                                      </p:cBhvr>
                                      <p:tavLst>
                                        <p:tav tm="0">
                                          <p:val>
                                            <p:strVal val="#ppt_x"/>
                                          </p:val>
                                        </p:tav>
                                        <p:tav tm="100000">
                                          <p:val>
                                            <p:strVal val="#ppt_x"/>
                                          </p:val>
                                        </p:tav>
                                      </p:tavLst>
                                    </p:anim>
                                    <p:anim calcmode="lin" valueType="num">
                                      <p:cBhvr additive="base">
                                        <p:cTn id="20" dur="500" fill="hold"/>
                                        <p:tgtEl>
                                          <p:spTgt spid="922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223"/>
                                        </p:tgtEl>
                                        <p:attrNameLst>
                                          <p:attrName>style.visibility</p:attrName>
                                        </p:attrNameLst>
                                      </p:cBhvr>
                                      <p:to>
                                        <p:strVal val="visible"/>
                                      </p:to>
                                    </p:set>
                                    <p:anim calcmode="lin" valueType="num">
                                      <p:cBhvr additive="base">
                                        <p:cTn id="25" dur="500" fill="hold"/>
                                        <p:tgtEl>
                                          <p:spTgt spid="9223"/>
                                        </p:tgtEl>
                                        <p:attrNameLst>
                                          <p:attrName>ppt_x</p:attrName>
                                        </p:attrNameLst>
                                      </p:cBhvr>
                                      <p:tavLst>
                                        <p:tav tm="0">
                                          <p:val>
                                            <p:strVal val="#ppt_x"/>
                                          </p:val>
                                        </p:tav>
                                        <p:tav tm="100000">
                                          <p:val>
                                            <p:strVal val="#ppt_x"/>
                                          </p:val>
                                        </p:tav>
                                      </p:tavLst>
                                    </p:anim>
                                    <p:anim calcmode="lin" valueType="num">
                                      <p:cBhvr additive="base">
                                        <p:cTn id="26" dur="500" fill="hold"/>
                                        <p:tgtEl>
                                          <p:spTgt spid="922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224"/>
                                        </p:tgtEl>
                                        <p:attrNameLst>
                                          <p:attrName>style.visibility</p:attrName>
                                        </p:attrNameLst>
                                      </p:cBhvr>
                                      <p:to>
                                        <p:strVal val="visible"/>
                                      </p:to>
                                    </p:set>
                                    <p:anim calcmode="lin" valueType="num">
                                      <p:cBhvr additive="base">
                                        <p:cTn id="31" dur="500" fill="hold"/>
                                        <p:tgtEl>
                                          <p:spTgt spid="9224"/>
                                        </p:tgtEl>
                                        <p:attrNameLst>
                                          <p:attrName>ppt_x</p:attrName>
                                        </p:attrNameLst>
                                      </p:cBhvr>
                                      <p:tavLst>
                                        <p:tav tm="0">
                                          <p:val>
                                            <p:strVal val="#ppt_x"/>
                                          </p:val>
                                        </p:tav>
                                        <p:tav tm="100000">
                                          <p:val>
                                            <p:strVal val="#ppt_x"/>
                                          </p:val>
                                        </p:tav>
                                      </p:tavLst>
                                    </p:anim>
                                    <p:anim calcmode="lin" valueType="num">
                                      <p:cBhvr additive="base">
                                        <p:cTn id="32" dur="500" fill="hold"/>
                                        <p:tgtEl>
                                          <p:spTgt spid="92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animBg="1"/>
      <p:bldP spid="9221" grpId="0"/>
      <p:bldP spid="9222" grpId="0" animBg="1"/>
      <p:bldP spid="9223" grpId="0" animBg="1"/>
      <p:bldP spid="9224"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7698" name="Rectangle 2"/>
          <p:cNvSpPr/>
          <p:nvPr/>
        </p:nvSpPr>
        <p:spPr>
          <a:xfrm>
            <a:off x="0" y="0"/>
            <a:ext cx="3786188" cy="584200"/>
          </a:xfrm>
          <a:prstGeom prst="rect">
            <a:avLst/>
          </a:prstGeom>
          <a:solidFill>
            <a:srgbClr val="FFFF00"/>
          </a:solidFill>
          <a:ln w="9525">
            <a:noFill/>
          </a:ln>
        </p:spPr>
        <p:txBody>
          <a:bodyPr>
            <a:spAutoFit/>
          </a:bodyPr>
          <a:p>
            <a:pPr lvl="0" eaLnBrk="1" hangingPunct="1"/>
            <a:r>
              <a:rPr lang="zh-CN" altLang="en-US" sz="3200" b="1" dirty="0">
                <a:solidFill>
                  <a:srgbClr val="FF0000"/>
                </a:solidFill>
                <a:latin typeface="Times New Roman" panose="02020603050405020304" pitchFamily="18" charset="0"/>
                <a:ea typeface="黑体" panose="02010609060101010101" pitchFamily="49" charset="-122"/>
              </a:rPr>
              <a:t>（三）顾炎武</a:t>
            </a:r>
            <a:endParaRPr lang="zh-CN" altLang="en-US" sz="3200" b="1" dirty="0">
              <a:solidFill>
                <a:srgbClr val="FF0000"/>
              </a:solidFill>
              <a:latin typeface="Times New Roman" panose="02020603050405020304" pitchFamily="18" charset="0"/>
              <a:ea typeface="黑体" panose="02010609060101010101" pitchFamily="49" charset="-122"/>
            </a:endParaRPr>
          </a:p>
        </p:txBody>
      </p:sp>
      <p:sp>
        <p:nvSpPr>
          <p:cNvPr id="157699" name="Text Box 3"/>
          <p:cNvSpPr txBox="1"/>
          <p:nvPr/>
        </p:nvSpPr>
        <p:spPr>
          <a:xfrm>
            <a:off x="0" y="571500"/>
            <a:ext cx="2466975" cy="519113"/>
          </a:xfrm>
          <a:prstGeom prst="rect">
            <a:avLst/>
          </a:prstGeom>
          <a:noFill/>
          <a:ln w="9525">
            <a:noFill/>
          </a:ln>
        </p:spPr>
        <p:txBody>
          <a:bodyPr>
            <a:spAutoFit/>
          </a:bodyPr>
          <a:p>
            <a:pPr lvl="0" eaLnBrk="1" hangingPunct="1"/>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、生 平</a:t>
            </a:r>
            <a:endParaRPr lang="zh-CN" altLang="en-US" sz="2800" b="1" dirty="0">
              <a:solidFill>
                <a:srgbClr val="0000FF"/>
              </a:solidFill>
              <a:latin typeface="黑体" panose="02010609060101010101" pitchFamily="49" charset="-122"/>
              <a:ea typeface="黑体" panose="02010609060101010101" pitchFamily="49" charset="-122"/>
            </a:endParaRPr>
          </a:p>
        </p:txBody>
      </p:sp>
      <p:sp>
        <p:nvSpPr>
          <p:cNvPr id="157700" name="Text Box 5"/>
          <p:cNvSpPr txBox="1"/>
          <p:nvPr/>
        </p:nvSpPr>
        <p:spPr>
          <a:xfrm>
            <a:off x="142875" y="3857625"/>
            <a:ext cx="2466975" cy="519113"/>
          </a:xfrm>
          <a:prstGeom prst="rect">
            <a:avLst/>
          </a:prstGeom>
          <a:noFill/>
          <a:ln w="9525">
            <a:noFill/>
          </a:ln>
        </p:spPr>
        <p:txBody>
          <a:bodyPr>
            <a:spAutoFit/>
          </a:bodyPr>
          <a:p>
            <a:pPr lvl="0" eaLnBrk="1" hangingPunct="1"/>
            <a:r>
              <a:rPr lang="en-US" altLang="zh-CN" sz="2800" b="1">
                <a:solidFill>
                  <a:srgbClr val="0000FF"/>
                </a:solidFill>
                <a:latin typeface="黑体" panose="02010609060101010101" pitchFamily="49" charset="-122"/>
                <a:ea typeface="黑体" panose="02010609060101010101" pitchFamily="49" charset="-122"/>
              </a:rPr>
              <a:t>2</a:t>
            </a:r>
            <a:r>
              <a:rPr lang="zh-CN" altLang="en-US" sz="2800" b="1" dirty="0">
                <a:solidFill>
                  <a:srgbClr val="0000FF"/>
                </a:solidFill>
                <a:latin typeface="黑体" panose="02010609060101010101" pitchFamily="49" charset="-122"/>
                <a:ea typeface="黑体" panose="02010609060101010101" pitchFamily="49" charset="-122"/>
              </a:rPr>
              <a:t>、主要思想</a:t>
            </a:r>
            <a:endParaRPr lang="zh-CN" altLang="en-US" sz="2800" b="1" dirty="0">
              <a:solidFill>
                <a:srgbClr val="0000FF"/>
              </a:solidFill>
              <a:latin typeface="黑体" panose="02010609060101010101" pitchFamily="49" charset="-122"/>
              <a:ea typeface="黑体" panose="02010609060101010101" pitchFamily="49" charset="-122"/>
            </a:endParaRPr>
          </a:p>
        </p:txBody>
      </p:sp>
      <p:sp>
        <p:nvSpPr>
          <p:cNvPr id="10246" name="Rectangle 6"/>
          <p:cNvSpPr/>
          <p:nvPr/>
        </p:nvSpPr>
        <p:spPr>
          <a:xfrm>
            <a:off x="323850" y="4500563"/>
            <a:ext cx="8820150" cy="1382712"/>
          </a:xfrm>
          <a:prstGeom prst="rect">
            <a:avLst/>
          </a:prstGeom>
          <a:noFill/>
          <a:ln w="9525" cap="flat" cmpd="sng">
            <a:solidFill>
              <a:srgbClr val="FF0000"/>
            </a:solidFill>
            <a:prstDash val="solid"/>
            <a:miter/>
            <a:headEnd type="none" w="med" len="med"/>
            <a:tailEnd type="none" w="med" len="med"/>
          </a:ln>
        </p:spPr>
        <p:txBody>
          <a:bodyPr>
            <a:spAutoFit/>
          </a:bodyPr>
          <a:p>
            <a:pPr lvl="0" eaLnBrk="1" hangingPunct="1"/>
            <a:r>
              <a:rPr lang="zh-CN" altLang="en-US" sz="2800" b="1" dirty="0">
                <a:latin typeface="Arial" panose="020B0604020202020204" pitchFamily="34" charset="0"/>
                <a:ea typeface="宋体" panose="02010600030101010101" pitchFamily="2" charset="-122"/>
              </a:rPr>
              <a:t>以明心见性之空言，代修己治人之实学，股肱惰而万事荒，爪牙亡而四国乱。神州荡覆，宗庙丘墟。					                              </a:t>
            </a:r>
            <a:r>
              <a:rPr lang="en-US" altLang="zh-CN" sz="2800" b="1">
                <a:solidFill>
                  <a:srgbClr val="000099"/>
                </a:solidFill>
                <a:latin typeface="Arial" panose="020B0604020202020204" pitchFamily="34" charset="0"/>
                <a:ea typeface="宋体" panose="02010600030101010101" pitchFamily="2" charset="-122"/>
              </a:rPr>
              <a:t>——《</a:t>
            </a:r>
            <a:r>
              <a:rPr lang="zh-CN" altLang="en-US" sz="2800" b="1" dirty="0">
                <a:solidFill>
                  <a:srgbClr val="000099"/>
                </a:solidFill>
                <a:latin typeface="Arial" panose="020B0604020202020204" pitchFamily="34" charset="0"/>
                <a:ea typeface="宋体" panose="02010600030101010101" pitchFamily="2" charset="-122"/>
              </a:rPr>
              <a:t>日知录</a:t>
            </a:r>
            <a:r>
              <a:rPr lang="en-US" altLang="zh-CN" sz="2800" b="1">
                <a:solidFill>
                  <a:srgbClr val="000099"/>
                </a:solidFill>
                <a:latin typeface="Arial" panose="020B0604020202020204" pitchFamily="34" charset="0"/>
                <a:ea typeface="宋体" panose="02010600030101010101" pitchFamily="2" charset="-122"/>
              </a:rPr>
              <a:t>》</a:t>
            </a:r>
            <a:endParaRPr lang="en-US" altLang="zh-CN" sz="2800" b="1">
              <a:solidFill>
                <a:srgbClr val="000099"/>
              </a:solidFill>
              <a:latin typeface="Arial" panose="020B0604020202020204" pitchFamily="34" charset="0"/>
              <a:ea typeface="宋体" panose="02010600030101010101" pitchFamily="2" charset="-122"/>
            </a:endParaRPr>
          </a:p>
        </p:txBody>
      </p:sp>
      <p:sp>
        <p:nvSpPr>
          <p:cNvPr id="10247" name="Rectangle 7"/>
          <p:cNvSpPr/>
          <p:nvPr/>
        </p:nvSpPr>
        <p:spPr>
          <a:xfrm>
            <a:off x="0" y="5929313"/>
            <a:ext cx="9144000" cy="519112"/>
          </a:xfrm>
          <a:prstGeom prst="rect">
            <a:avLst/>
          </a:prstGeom>
          <a:solidFill>
            <a:srgbClr val="FFFF00"/>
          </a:solidFill>
          <a:ln w="9525">
            <a:noFill/>
          </a:ln>
        </p:spPr>
        <p:txBody>
          <a:bodyPr>
            <a:spAutoFit/>
          </a:bodyPr>
          <a:p>
            <a:pPr lvl="0" eaLnBrk="1" hangingPunct="1"/>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1</a:t>
            </a:r>
            <a:r>
              <a:rPr lang="zh-CN" altLang="en-US" sz="2800" b="1" dirty="0">
                <a:latin typeface="黑体" panose="02010609060101010101" pitchFamily="49" charset="-122"/>
                <a:ea typeface="黑体" panose="02010609060101010101" pitchFamily="49" charset="-122"/>
              </a:rPr>
              <a:t>）痛斥理学的空谈误国，</a:t>
            </a:r>
            <a:r>
              <a:rPr lang="zh-CN" altLang="en-US" sz="2800" b="1" dirty="0">
                <a:solidFill>
                  <a:srgbClr val="FF0000"/>
                </a:solidFill>
                <a:latin typeface="黑体" panose="02010609060101010101" pitchFamily="49" charset="-122"/>
                <a:ea typeface="黑体" panose="02010609060101010101" pitchFamily="49" charset="-122"/>
              </a:rPr>
              <a:t>主张</a:t>
            </a:r>
            <a:r>
              <a:rPr lang="zh-CN" altLang="en-US" sz="2800" b="1" dirty="0">
                <a:solidFill>
                  <a:srgbClr val="FF0000"/>
                </a:solidFill>
                <a:latin typeface="Arial" panose="020B0604020202020204" pitchFamily="34" charset="0"/>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经世致用</a:t>
            </a:r>
            <a:r>
              <a:rPr lang="zh-CN" altLang="en-US" sz="2800" b="1" dirty="0">
                <a:solidFill>
                  <a:srgbClr val="FF0000"/>
                </a:solidFill>
                <a:latin typeface="Arial" panose="020B0604020202020204" pitchFamily="34" charset="0"/>
                <a:ea typeface="黑体" panose="02010609060101010101" pitchFamily="49" charset="-122"/>
              </a:rPr>
              <a:t>”</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10" name="矩形 9"/>
          <p:cNvSpPr/>
          <p:nvPr/>
        </p:nvSpPr>
        <p:spPr>
          <a:xfrm>
            <a:off x="285750" y="1143000"/>
            <a:ext cx="8858250" cy="2678113"/>
          </a:xfrm>
          <a:prstGeom prst="rect">
            <a:avLst/>
          </a:prstGeom>
          <a:noFill/>
          <a:ln w="9525">
            <a:noFill/>
          </a:ln>
        </p:spPr>
        <p:txBody>
          <a:bodyPr>
            <a:spAutoFit/>
          </a:bodyPr>
          <a:p>
            <a:pPr lvl="0" eaLnBrk="1" hangingPunct="1"/>
            <a:r>
              <a:rPr lang="zh-CN" altLang="en-US" sz="2800" b="1" dirty="0">
                <a:latin typeface="黑体" panose="02010609060101010101" pitchFamily="49" charset="-122"/>
                <a:ea typeface="黑体" panose="02010609060101010101" pitchFamily="49" charset="-122"/>
              </a:rPr>
              <a:t>    顾炎武（</a:t>
            </a:r>
            <a:r>
              <a:rPr lang="en-US" altLang="zh-CN" sz="2800" b="1">
                <a:latin typeface="黑体" panose="02010609060101010101" pitchFamily="49" charset="-122"/>
                <a:ea typeface="黑体" panose="02010609060101010101" pitchFamily="49" charset="-122"/>
              </a:rPr>
              <a:t>1613</a:t>
            </a:r>
            <a:r>
              <a:rPr lang="en-US" altLang="zh-CN" sz="2800" b="1">
                <a:latin typeface="Arial" panose="020B0604020202020204" pitchFamily="34" charset="0"/>
                <a:ea typeface="黑体" panose="02010609060101010101" pitchFamily="49" charset="-122"/>
              </a:rPr>
              <a:t>—</a:t>
            </a:r>
            <a:r>
              <a:rPr lang="en-US" altLang="zh-CN" sz="2800" b="1">
                <a:latin typeface="黑体" panose="02010609060101010101" pitchFamily="49" charset="-122"/>
                <a:ea typeface="黑体" panose="02010609060101010101" pitchFamily="49" charset="-122"/>
              </a:rPr>
              <a:t>1682</a:t>
            </a:r>
            <a:r>
              <a:rPr lang="zh-CN" altLang="en-US" sz="2800" b="1" dirty="0">
                <a:latin typeface="黑体" panose="02010609060101010101" pitchFamily="49" charset="-122"/>
                <a:ea typeface="黑体" panose="02010609060101010101" pitchFamily="49" charset="-122"/>
              </a:rPr>
              <a:t>），号亭林，江苏昆山人。年轻时参加</a:t>
            </a:r>
            <a:r>
              <a:rPr lang="zh-CN" altLang="en-US" sz="2800" b="1" dirty="0">
                <a:latin typeface="Arial" panose="020B0604020202020204" pitchFamily="34" charset="0"/>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复社</a:t>
            </a:r>
            <a:r>
              <a:rPr lang="zh-CN" altLang="en-US" sz="2800" b="1" dirty="0">
                <a:latin typeface="Arial" panose="020B0604020202020204" pitchFamily="34" charset="0"/>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反宦官斗争。清军南下，参加当地的抗清斗争。抗清失败后，遍游各地，搜集材料，尤致力于边防和西北地理的研究。顾炎武学问广博，对经史子集都有深入的研究。晚年拒绝清政府的征辟，专志经学的研究。著有</a:t>
            </a:r>
            <a:r>
              <a:rPr lang="en-US" altLang="zh-CN" sz="2800" b="1">
                <a:solidFill>
                  <a:srgbClr val="CC0066"/>
                </a:solidFill>
                <a:latin typeface="黑体" panose="02010609060101010101" pitchFamily="49" charset="-122"/>
                <a:ea typeface="黑体" panose="02010609060101010101" pitchFamily="49" charset="-122"/>
              </a:rPr>
              <a:t>《</a:t>
            </a:r>
            <a:r>
              <a:rPr lang="zh-CN" altLang="en-US" sz="2800" b="1" dirty="0">
                <a:solidFill>
                  <a:srgbClr val="CC0066"/>
                </a:solidFill>
                <a:latin typeface="黑体" panose="02010609060101010101" pitchFamily="49" charset="-122"/>
                <a:ea typeface="黑体" panose="02010609060101010101" pitchFamily="49" charset="-122"/>
              </a:rPr>
              <a:t>日知录</a:t>
            </a:r>
            <a:r>
              <a:rPr lang="en-US" altLang="zh-CN" sz="2800" b="1">
                <a:solidFill>
                  <a:srgbClr val="CC0066"/>
                </a:solidFill>
                <a:latin typeface="黑体" panose="02010609060101010101" pitchFamily="49" charset="-122"/>
                <a:ea typeface="黑体" panose="02010609060101010101" pitchFamily="49" charset="-122"/>
              </a:rPr>
              <a:t>》《</a:t>
            </a:r>
            <a:r>
              <a:rPr lang="zh-CN" altLang="en-US" sz="2800" b="1" dirty="0">
                <a:solidFill>
                  <a:srgbClr val="CC0066"/>
                </a:solidFill>
                <a:latin typeface="黑体" panose="02010609060101010101" pitchFamily="49" charset="-122"/>
                <a:ea typeface="黑体" panose="02010609060101010101" pitchFamily="49" charset="-122"/>
              </a:rPr>
              <a:t>天下郡国利病书</a:t>
            </a:r>
            <a:r>
              <a:rPr lang="en-US" altLang="zh-CN" sz="2800" b="1">
                <a:solidFill>
                  <a:srgbClr val="CC0066"/>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等著作。</a:t>
            </a:r>
            <a:endParaRPr lang="zh-CN" altLang="en-US" sz="28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246"/>
                                        </p:tgtEl>
                                        <p:attrNameLst>
                                          <p:attrName>style.visibility</p:attrName>
                                        </p:attrNameLst>
                                      </p:cBhvr>
                                      <p:to>
                                        <p:strVal val="visible"/>
                                      </p:to>
                                    </p:set>
                                    <p:anim calcmode="lin" valueType="num">
                                      <p:cBhvr additive="base">
                                        <p:cTn id="13" dur="500" fill="hold"/>
                                        <p:tgtEl>
                                          <p:spTgt spid="10246"/>
                                        </p:tgtEl>
                                        <p:attrNameLst>
                                          <p:attrName>ppt_x</p:attrName>
                                        </p:attrNameLst>
                                      </p:cBhvr>
                                      <p:tavLst>
                                        <p:tav tm="0">
                                          <p:val>
                                            <p:strVal val="#ppt_x"/>
                                          </p:val>
                                        </p:tav>
                                        <p:tav tm="100000">
                                          <p:val>
                                            <p:strVal val="#ppt_x"/>
                                          </p:val>
                                        </p:tav>
                                      </p:tavLst>
                                    </p:anim>
                                    <p:anim calcmode="lin" valueType="num">
                                      <p:cBhvr additive="base">
                                        <p:cTn id="14" dur="500" fill="hold"/>
                                        <p:tgtEl>
                                          <p:spTgt spid="1024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247"/>
                                        </p:tgtEl>
                                        <p:attrNameLst>
                                          <p:attrName>style.visibility</p:attrName>
                                        </p:attrNameLst>
                                      </p:cBhvr>
                                      <p:to>
                                        <p:strVal val="visible"/>
                                      </p:to>
                                    </p:set>
                                    <p:anim calcmode="lin" valueType="num">
                                      <p:cBhvr additive="base">
                                        <p:cTn id="19" dur="500" fill="hold"/>
                                        <p:tgtEl>
                                          <p:spTgt spid="10247"/>
                                        </p:tgtEl>
                                        <p:attrNameLst>
                                          <p:attrName>ppt_x</p:attrName>
                                        </p:attrNameLst>
                                      </p:cBhvr>
                                      <p:tavLst>
                                        <p:tav tm="0">
                                          <p:val>
                                            <p:strVal val="#ppt_x"/>
                                          </p:val>
                                        </p:tav>
                                        <p:tav tm="100000">
                                          <p:val>
                                            <p:strVal val="#ppt_x"/>
                                          </p:val>
                                        </p:tav>
                                      </p:tavLst>
                                    </p:anim>
                                    <p:anim calcmode="lin" valueType="num">
                                      <p:cBhvr additive="base">
                                        <p:cTn id="20" dur="500" fill="hold"/>
                                        <p:tgtEl>
                                          <p:spTgt spid="102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6" grpId="0" animBg="1"/>
      <p:bldP spid="10247" grpId="0" animBg="1"/>
      <p:bldP spid="10"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58722" name="Picture 2" descr="2005207fj3">
            <a:hlinkClick r:id="rId1"/>
          </p:cNvPr>
          <p:cNvPicPr>
            <a:picLocks noChangeAspect="1"/>
          </p:cNvPicPr>
          <p:nvPr/>
        </p:nvPicPr>
        <p:blipFill>
          <a:blip r:embed="rId2"/>
          <a:stretch>
            <a:fillRect/>
          </a:stretch>
        </p:blipFill>
        <p:spPr>
          <a:xfrm>
            <a:off x="2819400" y="228600"/>
            <a:ext cx="3505200" cy="1038225"/>
          </a:xfrm>
          <a:prstGeom prst="rect">
            <a:avLst/>
          </a:prstGeom>
          <a:noFill/>
          <a:ln w="9525">
            <a:noFill/>
          </a:ln>
        </p:spPr>
      </p:pic>
      <p:sp>
        <p:nvSpPr>
          <p:cNvPr id="15363" name="Text Box 3"/>
          <p:cNvSpPr txBox="1"/>
          <p:nvPr/>
        </p:nvSpPr>
        <p:spPr>
          <a:xfrm>
            <a:off x="381000" y="1447800"/>
            <a:ext cx="8283575" cy="5035550"/>
          </a:xfrm>
          <a:prstGeom prst="rect">
            <a:avLst/>
          </a:prstGeom>
          <a:noFill/>
          <a:ln w="12700">
            <a:noFill/>
          </a:ln>
        </p:spPr>
        <p:txBody>
          <a:bodyPr>
            <a:spAutoFit/>
          </a:bodyPr>
          <a:p>
            <a:pPr lvl="0" eaLnBrk="1" hangingPunct="1">
              <a:spcBef>
                <a:spcPct val="50000"/>
              </a:spcBef>
            </a:pPr>
            <a:r>
              <a:rPr lang="en-US" altLang="zh-CN" b="1">
                <a:latin typeface="Times New Roman" panose="02020603050405020304" pitchFamily="18" charset="0"/>
                <a:ea typeface="黑体" panose="02010609060101010101" pitchFamily="49" charset="-122"/>
              </a:rPr>
              <a:t>     </a:t>
            </a:r>
            <a:r>
              <a:rPr lang="zh-CN" altLang="en-US" b="1" dirty="0">
                <a:latin typeface="Times New Roman" panose="02020603050405020304" pitchFamily="18" charset="0"/>
                <a:ea typeface="仿宋_GB2312" pitchFamily="1" charset="-122"/>
              </a:rPr>
              <a:t>所谓“经世致用”</a:t>
            </a:r>
            <a:r>
              <a:rPr lang="en-US" altLang="zh-CN" b="1">
                <a:latin typeface="Times New Roman" panose="02020603050405020304" pitchFamily="18" charset="0"/>
                <a:ea typeface="仿宋_GB2312" pitchFamily="1" charset="-122"/>
              </a:rPr>
              <a:t>——</a:t>
            </a:r>
            <a:r>
              <a:rPr lang="zh-CN" altLang="en-US" b="1" dirty="0">
                <a:latin typeface="Times New Roman" panose="02020603050405020304" pitchFamily="18" charset="0"/>
                <a:ea typeface="仿宋_GB2312" pitchFamily="1" charset="-122"/>
              </a:rPr>
              <a:t>中国宋代后逐渐形成的一种提倡</a:t>
            </a:r>
            <a:r>
              <a:rPr lang="zh-CN" altLang="en-US" b="1" dirty="0">
                <a:solidFill>
                  <a:srgbClr val="0000FF"/>
                </a:solidFill>
                <a:latin typeface="Times New Roman" panose="02020603050405020304" pitchFamily="18" charset="0"/>
                <a:ea typeface="华文新魏" panose="02010800040101010101" pitchFamily="2" charset="-122"/>
              </a:rPr>
              <a:t>研究当前社会政治、经济等实际问题</a:t>
            </a:r>
            <a:r>
              <a:rPr lang="zh-CN" altLang="en-US" b="1" dirty="0">
                <a:latin typeface="Times New Roman" panose="02020603050405020304" pitchFamily="18" charset="0"/>
                <a:ea typeface="仿宋_GB2312" pitchFamily="1" charset="-122"/>
              </a:rPr>
              <a:t>，要求经书研究与当时社会的迫切问题联系起来，并从中提出解决重大问题方案的治学方法。又称经世致用之学。其特点是以史为鉴，</a:t>
            </a:r>
            <a:r>
              <a:rPr lang="zh-CN" altLang="en-US" b="1" dirty="0">
                <a:solidFill>
                  <a:srgbClr val="0000FF"/>
                </a:solidFill>
                <a:latin typeface="Times New Roman" panose="02020603050405020304" pitchFamily="18" charset="0"/>
                <a:ea typeface="华文新魏" panose="02010800040101010101" pitchFamily="2" charset="-122"/>
              </a:rPr>
              <a:t>学术研究和现实结合</a:t>
            </a:r>
            <a:r>
              <a:rPr lang="zh-CN" altLang="en-US" b="1" dirty="0">
                <a:latin typeface="Times New Roman" panose="02020603050405020304" pitchFamily="18" charset="0"/>
                <a:ea typeface="仿宋_GB2312" pitchFamily="1" charset="-122"/>
              </a:rPr>
              <a:t>，解释古代典籍为手段，从中发挥自己的社会政治见解，并用于社会改革。</a:t>
            </a:r>
            <a:endParaRPr lang="zh-CN" altLang="en-US" b="1" dirty="0">
              <a:latin typeface="Times New Roman" panose="02020603050405020304" pitchFamily="18" charset="0"/>
              <a:ea typeface="仿宋_GB2312" pitchFamily="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animEffect transition="in" filter="dissolve">
                                      <p:cBhvr>
                                        <p:cTn id="7"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Rectangle 2"/>
          <p:cNvSpPr/>
          <p:nvPr/>
        </p:nvSpPr>
        <p:spPr>
          <a:xfrm>
            <a:off x="107950" y="765175"/>
            <a:ext cx="9036050" cy="1382713"/>
          </a:xfrm>
          <a:prstGeom prst="rect">
            <a:avLst/>
          </a:prstGeom>
          <a:noFill/>
          <a:ln w="9525" cap="flat" cmpd="sng">
            <a:solidFill>
              <a:srgbClr val="FF0000"/>
            </a:solidFill>
            <a:prstDash val="solid"/>
            <a:miter/>
            <a:headEnd type="none" w="med" len="med"/>
            <a:tailEnd type="none" w="med" len="med"/>
          </a:ln>
        </p:spPr>
        <p:txBody>
          <a:bodyPr>
            <a:spAutoFit/>
          </a:bodyPr>
          <a:p>
            <a:pPr lvl="0" eaLnBrk="1" hangingPunct="1"/>
            <a:r>
              <a:rPr lang="zh-CN" altLang="en-US" sz="2800" b="1" dirty="0">
                <a:latin typeface="宋体" panose="02010600030101010101" pitchFamily="2" charset="-122"/>
                <a:ea typeface="宋体" panose="02010600030101010101" pitchFamily="2" charset="-122"/>
              </a:rPr>
              <a:t>易姓改号，谓之亡国。仁义充塞而至于率兽食人，人将相食，谓之亡天下。</a:t>
            </a:r>
            <a:r>
              <a:rPr lang="en-US" altLang="zh-CN" sz="2800" b="1">
                <a:latin typeface="宋体" panose="02010600030101010101" pitchFamily="2" charset="-122"/>
                <a:ea typeface="宋体" panose="02010600030101010101" pitchFamily="2" charset="-122"/>
              </a:rPr>
              <a:t>……</a:t>
            </a:r>
            <a:r>
              <a:rPr lang="zh-CN" altLang="en-US" sz="2800" b="1" dirty="0">
                <a:latin typeface="宋体" panose="02010600030101010101" pitchFamily="2" charset="-122"/>
                <a:ea typeface="宋体" panose="02010600030101010101" pitchFamily="2" charset="-122"/>
              </a:rPr>
              <a:t>保国者，其君其臣肉食者谋之；保天下者，匹夫之贱与有责焉耳矣！	</a:t>
            </a:r>
            <a:endParaRPr lang="zh-CN" altLang="en-US" sz="2800" b="1" dirty="0">
              <a:solidFill>
                <a:srgbClr val="000099"/>
              </a:solidFill>
              <a:latin typeface="宋体" panose="02010600030101010101" pitchFamily="2" charset="-122"/>
              <a:ea typeface="宋体" panose="02010600030101010101" pitchFamily="2" charset="-122"/>
            </a:endParaRPr>
          </a:p>
        </p:txBody>
      </p:sp>
      <p:sp>
        <p:nvSpPr>
          <p:cNvPr id="11267" name="Text Box 3"/>
          <p:cNvSpPr txBox="1"/>
          <p:nvPr/>
        </p:nvSpPr>
        <p:spPr>
          <a:xfrm>
            <a:off x="179388" y="188913"/>
            <a:ext cx="2466975" cy="519112"/>
          </a:xfrm>
          <a:prstGeom prst="rect">
            <a:avLst/>
          </a:prstGeom>
          <a:noFill/>
          <a:ln w="9525">
            <a:noFill/>
          </a:ln>
        </p:spPr>
        <p:txBody>
          <a:bodyPr>
            <a:spAutoFit/>
          </a:bodyPr>
          <a:p>
            <a:pPr lvl="0" eaLnBrk="1" hangingPunct="1"/>
            <a:r>
              <a:rPr lang="en-US" altLang="zh-CN" sz="2800" b="1">
                <a:solidFill>
                  <a:srgbClr val="0000FF"/>
                </a:solidFill>
                <a:latin typeface="黑体" panose="02010609060101010101" pitchFamily="49" charset="-122"/>
                <a:ea typeface="黑体" panose="02010609060101010101" pitchFamily="49" charset="-122"/>
              </a:rPr>
              <a:t>2</a:t>
            </a:r>
            <a:r>
              <a:rPr lang="zh-CN" altLang="en-US" sz="2800" b="1" dirty="0">
                <a:solidFill>
                  <a:srgbClr val="0000FF"/>
                </a:solidFill>
                <a:latin typeface="黑体" panose="02010609060101010101" pitchFamily="49" charset="-122"/>
                <a:ea typeface="黑体" panose="02010609060101010101" pitchFamily="49" charset="-122"/>
              </a:rPr>
              <a:t>、主要思想</a:t>
            </a:r>
            <a:endParaRPr lang="zh-CN" altLang="en-US" sz="2800" b="1" dirty="0">
              <a:solidFill>
                <a:srgbClr val="0000FF"/>
              </a:solidFill>
              <a:latin typeface="黑体" panose="02010609060101010101" pitchFamily="49" charset="-122"/>
              <a:ea typeface="黑体" panose="02010609060101010101" pitchFamily="49" charset="-122"/>
            </a:endParaRPr>
          </a:p>
        </p:txBody>
      </p:sp>
      <p:sp>
        <p:nvSpPr>
          <p:cNvPr id="11268" name="Rectangle 4"/>
          <p:cNvSpPr/>
          <p:nvPr/>
        </p:nvSpPr>
        <p:spPr>
          <a:xfrm>
            <a:off x="0" y="2349500"/>
            <a:ext cx="9144000" cy="519113"/>
          </a:xfrm>
          <a:prstGeom prst="rect">
            <a:avLst/>
          </a:prstGeom>
          <a:solidFill>
            <a:srgbClr val="FFFF00"/>
          </a:solidFill>
          <a:ln w="9525">
            <a:noFill/>
          </a:ln>
        </p:spPr>
        <p:txBody>
          <a:bodyPr>
            <a:spAutoFit/>
          </a:bodyPr>
          <a:p>
            <a:pPr lvl="0" eaLnBrk="1" hangingPunct="1"/>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a:t>
            </a:r>
            <a:r>
              <a:rPr lang="zh-CN" altLang="en-US" sz="2800" b="1" dirty="0">
                <a:latin typeface="黑体" panose="02010609060101010101" pitchFamily="49" charset="-122"/>
                <a:ea typeface="黑体" panose="02010609060101010101" pitchFamily="49" charset="-122"/>
              </a:rPr>
              <a:t>）区分亡国与亡天下，</a:t>
            </a:r>
            <a:r>
              <a:rPr lang="zh-CN" altLang="en-US" sz="2800" b="1" dirty="0">
                <a:solidFill>
                  <a:srgbClr val="FF0000"/>
                </a:solidFill>
                <a:latin typeface="黑体" panose="02010609060101010101" pitchFamily="49" charset="-122"/>
                <a:ea typeface="黑体" panose="02010609060101010101" pitchFamily="49" charset="-122"/>
              </a:rPr>
              <a:t>提倡匹夫有责</a:t>
            </a:r>
            <a:endParaRPr lang="zh-CN" altLang="en-US" sz="28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 calcmode="lin" valueType="num">
                                      <p:cBhvr additive="base">
                                        <p:cTn id="7" dur="500" fill="hold"/>
                                        <p:tgtEl>
                                          <p:spTgt spid="11267"/>
                                        </p:tgtEl>
                                        <p:attrNameLst>
                                          <p:attrName>ppt_x</p:attrName>
                                        </p:attrNameLst>
                                      </p:cBhvr>
                                      <p:tavLst>
                                        <p:tav tm="0">
                                          <p:val>
                                            <p:strVal val="#ppt_x"/>
                                          </p:val>
                                        </p:tav>
                                        <p:tav tm="100000">
                                          <p:val>
                                            <p:strVal val="#ppt_x"/>
                                          </p:val>
                                        </p:tav>
                                      </p:tavLst>
                                    </p:anim>
                                    <p:anim calcmode="lin" valueType="num">
                                      <p:cBhvr additive="base">
                                        <p:cTn id="8" dur="500" fill="hold"/>
                                        <p:tgtEl>
                                          <p:spTgt spid="1126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266"/>
                                        </p:tgtEl>
                                        <p:attrNameLst>
                                          <p:attrName>style.visibility</p:attrName>
                                        </p:attrNameLst>
                                      </p:cBhvr>
                                      <p:to>
                                        <p:strVal val="visible"/>
                                      </p:to>
                                    </p:set>
                                    <p:anim calcmode="lin" valueType="num">
                                      <p:cBhvr additive="base">
                                        <p:cTn id="13" dur="500" fill="hold"/>
                                        <p:tgtEl>
                                          <p:spTgt spid="11266"/>
                                        </p:tgtEl>
                                        <p:attrNameLst>
                                          <p:attrName>ppt_x</p:attrName>
                                        </p:attrNameLst>
                                      </p:cBhvr>
                                      <p:tavLst>
                                        <p:tav tm="0">
                                          <p:val>
                                            <p:strVal val="#ppt_x"/>
                                          </p:val>
                                        </p:tav>
                                        <p:tav tm="100000">
                                          <p:val>
                                            <p:strVal val="#ppt_x"/>
                                          </p:val>
                                        </p:tav>
                                      </p:tavLst>
                                    </p:anim>
                                    <p:anim calcmode="lin" valueType="num">
                                      <p:cBhvr additive="base">
                                        <p:cTn id="14" dur="500" fill="hold"/>
                                        <p:tgtEl>
                                          <p:spTgt spid="1126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268"/>
                                        </p:tgtEl>
                                        <p:attrNameLst>
                                          <p:attrName>style.visibility</p:attrName>
                                        </p:attrNameLst>
                                      </p:cBhvr>
                                      <p:to>
                                        <p:strVal val="visible"/>
                                      </p:to>
                                    </p:set>
                                    <p:anim calcmode="lin" valueType="num">
                                      <p:cBhvr additive="base">
                                        <p:cTn id="19" dur="500" fill="hold"/>
                                        <p:tgtEl>
                                          <p:spTgt spid="11268"/>
                                        </p:tgtEl>
                                        <p:attrNameLst>
                                          <p:attrName>ppt_x</p:attrName>
                                        </p:attrNameLst>
                                      </p:cBhvr>
                                      <p:tavLst>
                                        <p:tav tm="0">
                                          <p:val>
                                            <p:strVal val="#ppt_x"/>
                                          </p:val>
                                        </p:tav>
                                        <p:tav tm="100000">
                                          <p:val>
                                            <p:strVal val="#ppt_x"/>
                                          </p:val>
                                        </p:tav>
                                      </p:tavLst>
                                    </p:anim>
                                    <p:anim calcmode="lin" valueType="num">
                                      <p:cBhvr additive="base">
                                        <p:cTn id="20" dur="500" fill="hold"/>
                                        <p:tgtEl>
                                          <p:spTgt spid="112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nimBg="1"/>
      <p:bldP spid="11267" grpId="0"/>
      <p:bldP spid="11268"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0770" name="Rectangle 2"/>
          <p:cNvSpPr/>
          <p:nvPr/>
        </p:nvSpPr>
        <p:spPr>
          <a:xfrm>
            <a:off x="0" y="0"/>
            <a:ext cx="3643313" cy="584200"/>
          </a:xfrm>
          <a:prstGeom prst="rect">
            <a:avLst/>
          </a:prstGeom>
          <a:solidFill>
            <a:srgbClr val="FFFF00"/>
          </a:solidFill>
          <a:ln w="9525">
            <a:noFill/>
          </a:ln>
        </p:spPr>
        <p:txBody>
          <a:bodyPr>
            <a:spAutoFit/>
          </a:bodyPr>
          <a:p>
            <a:pPr lvl="0" eaLnBrk="1" hangingPunct="1"/>
            <a:r>
              <a:rPr lang="zh-CN" altLang="en-US" sz="3200" b="1" dirty="0">
                <a:solidFill>
                  <a:srgbClr val="FF0000"/>
                </a:solidFill>
                <a:latin typeface="Times New Roman" panose="02020603050405020304" pitchFamily="18" charset="0"/>
                <a:ea typeface="黑体" panose="02010609060101010101" pitchFamily="49" charset="-122"/>
              </a:rPr>
              <a:t>（四）王夫之</a:t>
            </a:r>
            <a:endParaRPr lang="zh-CN" altLang="en-US" sz="3200" b="1" dirty="0">
              <a:solidFill>
                <a:srgbClr val="FF0000"/>
              </a:solidFill>
              <a:latin typeface="Times New Roman" panose="02020603050405020304" pitchFamily="18" charset="0"/>
              <a:ea typeface="黑体" panose="02010609060101010101" pitchFamily="49" charset="-122"/>
            </a:endParaRPr>
          </a:p>
        </p:txBody>
      </p:sp>
      <p:sp>
        <p:nvSpPr>
          <p:cNvPr id="12291" name="Text Box 3"/>
          <p:cNvSpPr txBox="1"/>
          <p:nvPr/>
        </p:nvSpPr>
        <p:spPr>
          <a:xfrm>
            <a:off x="214313" y="500063"/>
            <a:ext cx="2466975" cy="519112"/>
          </a:xfrm>
          <a:prstGeom prst="rect">
            <a:avLst/>
          </a:prstGeom>
          <a:noFill/>
          <a:ln w="9525">
            <a:noFill/>
          </a:ln>
        </p:spPr>
        <p:txBody>
          <a:bodyPr>
            <a:spAutoFit/>
          </a:bodyPr>
          <a:p>
            <a:pPr lvl="0" eaLnBrk="1" hangingPunct="1"/>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、生 平</a:t>
            </a:r>
            <a:endParaRPr lang="zh-CN" altLang="en-US" sz="2800" b="1" dirty="0">
              <a:solidFill>
                <a:srgbClr val="0000FF"/>
              </a:solidFill>
              <a:latin typeface="黑体" panose="02010609060101010101" pitchFamily="49" charset="-122"/>
              <a:ea typeface="黑体" panose="02010609060101010101" pitchFamily="49" charset="-122"/>
            </a:endParaRPr>
          </a:p>
        </p:txBody>
      </p:sp>
      <p:sp>
        <p:nvSpPr>
          <p:cNvPr id="12293" name="Text Box 5"/>
          <p:cNvSpPr txBox="1"/>
          <p:nvPr/>
        </p:nvSpPr>
        <p:spPr>
          <a:xfrm>
            <a:off x="0" y="3214688"/>
            <a:ext cx="2466975" cy="519112"/>
          </a:xfrm>
          <a:prstGeom prst="rect">
            <a:avLst/>
          </a:prstGeom>
          <a:noFill/>
          <a:ln w="9525">
            <a:noFill/>
          </a:ln>
        </p:spPr>
        <p:txBody>
          <a:bodyPr>
            <a:spAutoFit/>
          </a:bodyPr>
          <a:p>
            <a:pPr lvl="0" eaLnBrk="1" hangingPunct="1"/>
            <a:r>
              <a:rPr lang="en-US" altLang="zh-CN" sz="2800" b="1">
                <a:solidFill>
                  <a:srgbClr val="0000FF"/>
                </a:solidFill>
                <a:latin typeface="黑体" panose="02010609060101010101" pitchFamily="49" charset="-122"/>
                <a:ea typeface="黑体" panose="02010609060101010101" pitchFamily="49" charset="-122"/>
              </a:rPr>
              <a:t>2</a:t>
            </a:r>
            <a:r>
              <a:rPr lang="zh-CN" altLang="en-US" sz="2800" b="1" dirty="0">
                <a:solidFill>
                  <a:srgbClr val="0000FF"/>
                </a:solidFill>
                <a:latin typeface="黑体" panose="02010609060101010101" pitchFamily="49" charset="-122"/>
                <a:ea typeface="黑体" panose="02010609060101010101" pitchFamily="49" charset="-122"/>
              </a:rPr>
              <a:t>、主要思想</a:t>
            </a:r>
            <a:endParaRPr lang="zh-CN" altLang="en-US" sz="2800" b="1" dirty="0">
              <a:solidFill>
                <a:srgbClr val="0000FF"/>
              </a:solidFill>
              <a:latin typeface="黑体" panose="02010609060101010101" pitchFamily="49" charset="-122"/>
              <a:ea typeface="黑体" panose="02010609060101010101" pitchFamily="49" charset="-122"/>
            </a:endParaRPr>
          </a:p>
        </p:txBody>
      </p:sp>
      <p:sp>
        <p:nvSpPr>
          <p:cNvPr id="12297" name="Rectangle 9"/>
          <p:cNvSpPr/>
          <p:nvPr/>
        </p:nvSpPr>
        <p:spPr>
          <a:xfrm>
            <a:off x="0" y="6143625"/>
            <a:ext cx="9144000" cy="519113"/>
          </a:xfrm>
          <a:prstGeom prst="rect">
            <a:avLst/>
          </a:prstGeom>
          <a:noFill/>
          <a:ln w="9525">
            <a:noFill/>
          </a:ln>
        </p:spPr>
        <p:txBody>
          <a:bodyPr>
            <a:spAutoFit/>
          </a:bodyPr>
          <a:p>
            <a:pPr lvl="0" eaLnBrk="1" hangingPunct="1"/>
            <a:r>
              <a:rPr lang="en-US" altLang="zh-CN" sz="2800" b="1">
                <a:latin typeface="Arial" panose="020B0604020202020204" pitchFamily="34" charset="0"/>
                <a:ea typeface="黑体" panose="02010609060101010101" pitchFamily="49" charset="-122"/>
              </a:rPr>
              <a:t>④</a:t>
            </a:r>
            <a:r>
              <a:rPr lang="zh-CN" altLang="en-US" sz="2800" b="1" dirty="0">
                <a:solidFill>
                  <a:srgbClr val="0000FF"/>
                </a:solidFill>
                <a:latin typeface="Arial" panose="020B0604020202020204" pitchFamily="34" charset="0"/>
                <a:ea typeface="黑体" panose="02010609060101010101" pitchFamily="49" charset="-122"/>
              </a:rPr>
              <a:t>肯定</a:t>
            </a:r>
            <a:r>
              <a:rPr lang="zh-CN" altLang="en-US" sz="2800" b="1" dirty="0">
                <a:latin typeface="Arial" panose="020B0604020202020204" pitchFamily="34" charset="0"/>
                <a:ea typeface="黑体" panose="02010609060101010101" pitchFamily="49" charset="-122"/>
              </a:rPr>
              <a:t>人的欲望私利：“私欲之中，天理所寓”。</a:t>
            </a:r>
            <a:endParaRPr lang="zh-CN" altLang="en-US" sz="2800" b="1" dirty="0">
              <a:latin typeface="Arial" panose="020B0604020202020204" pitchFamily="34" charset="0"/>
              <a:ea typeface="黑体" panose="02010609060101010101" pitchFamily="49" charset="-122"/>
            </a:endParaRPr>
          </a:p>
        </p:txBody>
      </p:sp>
      <p:sp>
        <p:nvSpPr>
          <p:cNvPr id="12298" name="Rectangle 10"/>
          <p:cNvSpPr/>
          <p:nvPr/>
        </p:nvSpPr>
        <p:spPr>
          <a:xfrm>
            <a:off x="0" y="3643313"/>
            <a:ext cx="6611938" cy="519112"/>
          </a:xfrm>
          <a:prstGeom prst="rect">
            <a:avLst/>
          </a:prstGeom>
          <a:noFill/>
          <a:ln w="9525">
            <a:noFill/>
          </a:ln>
        </p:spPr>
        <p:txBody>
          <a:bodyPr wrap="none">
            <a:spAutoFit/>
          </a:bodyPr>
          <a:p>
            <a:pPr lvl="0" eaLnBrk="1" hangingPunct="1"/>
            <a:r>
              <a:rPr lang="en-US" altLang="zh-CN" sz="2800" b="1">
                <a:solidFill>
                  <a:srgbClr val="0000FF"/>
                </a:solidFill>
                <a:latin typeface="Arial" panose="020B0604020202020204" pitchFamily="34" charset="0"/>
                <a:ea typeface="黑体" panose="02010609060101010101" pitchFamily="49" charset="-122"/>
              </a:rPr>
              <a:t>①</a:t>
            </a:r>
            <a:r>
              <a:rPr lang="zh-CN" altLang="en-US" sz="2800" b="1" dirty="0">
                <a:solidFill>
                  <a:srgbClr val="0000FF"/>
                </a:solidFill>
                <a:latin typeface="Arial" panose="020B0604020202020204" pitchFamily="34" charset="0"/>
                <a:ea typeface="黑体" panose="02010609060101010101" pitchFamily="49" charset="-122"/>
              </a:rPr>
              <a:t>本原论：</a:t>
            </a:r>
            <a:r>
              <a:rPr lang="zh-CN" altLang="en-US" sz="2800" b="1" dirty="0">
                <a:latin typeface="Arial" panose="020B0604020202020204" pitchFamily="34" charset="0"/>
                <a:ea typeface="黑体" panose="02010609060101010101" pitchFamily="49" charset="-122"/>
              </a:rPr>
              <a:t>世界是物质的，“理在气中”。</a:t>
            </a:r>
            <a:endParaRPr lang="zh-CN" altLang="en-US" sz="2800" b="1" dirty="0">
              <a:latin typeface="Arial" panose="020B0604020202020204" pitchFamily="34" charset="0"/>
              <a:ea typeface="黑体" panose="02010609060101010101" pitchFamily="49" charset="-122"/>
            </a:endParaRPr>
          </a:p>
        </p:txBody>
      </p:sp>
      <p:sp>
        <p:nvSpPr>
          <p:cNvPr id="12299" name="Rectangle 11"/>
          <p:cNvSpPr/>
          <p:nvPr/>
        </p:nvSpPr>
        <p:spPr>
          <a:xfrm>
            <a:off x="0" y="4286250"/>
            <a:ext cx="9144000" cy="946150"/>
          </a:xfrm>
          <a:prstGeom prst="rect">
            <a:avLst/>
          </a:prstGeom>
          <a:noFill/>
          <a:ln w="9525">
            <a:noFill/>
          </a:ln>
        </p:spPr>
        <p:txBody>
          <a:bodyPr>
            <a:spAutoFit/>
          </a:bodyPr>
          <a:p>
            <a:pPr lvl="0" eaLnBrk="1" hangingPunct="1"/>
            <a:r>
              <a:rPr lang="en-US" altLang="zh-CN" sz="2800" b="1">
                <a:solidFill>
                  <a:srgbClr val="0000FF"/>
                </a:solidFill>
                <a:latin typeface="Arial" panose="020B0604020202020204" pitchFamily="34" charset="0"/>
                <a:ea typeface="黑体" panose="02010609060101010101" pitchFamily="49" charset="-122"/>
              </a:rPr>
              <a:t>②</a:t>
            </a:r>
            <a:r>
              <a:rPr lang="zh-CN" altLang="en-US" sz="2800" b="1" dirty="0">
                <a:solidFill>
                  <a:srgbClr val="0000FF"/>
                </a:solidFill>
                <a:latin typeface="Arial" panose="020B0604020202020204" pitchFamily="34" charset="0"/>
                <a:ea typeface="黑体" panose="02010609060101010101" pitchFamily="49" charset="-122"/>
              </a:rPr>
              <a:t>认识论：主观的认识是由客观对象引起的，</a:t>
            </a:r>
            <a:r>
              <a:rPr lang="zh-CN" altLang="en-US" sz="2800" b="1" dirty="0">
                <a:latin typeface="Arial" panose="020B0604020202020204" pitchFamily="34" charset="0"/>
                <a:ea typeface="黑体" panose="02010609060101010101" pitchFamily="49" charset="-122"/>
              </a:rPr>
              <a:t>一切事物通过</a:t>
            </a:r>
            <a:r>
              <a:rPr lang="zh-CN" altLang="en-US" sz="2800" b="1" u="sng" dirty="0">
                <a:latin typeface="Arial" panose="020B0604020202020204" pitchFamily="34" charset="0"/>
                <a:ea typeface="黑体" panose="02010609060101010101" pitchFamily="49" charset="-122"/>
              </a:rPr>
              <a:t>考察研究</a:t>
            </a:r>
            <a:r>
              <a:rPr lang="zh-CN" altLang="en-US" sz="2800" b="1" dirty="0">
                <a:latin typeface="Arial" panose="020B0604020202020204" pitchFamily="34" charset="0"/>
                <a:ea typeface="黑体" panose="02010609060101010101" pitchFamily="49" charset="-122"/>
              </a:rPr>
              <a:t>都可认识，“形、神、物三相遇而知觉乃发”。</a:t>
            </a:r>
            <a:endParaRPr lang="zh-CN" altLang="en-US" sz="2800" b="1" dirty="0">
              <a:latin typeface="Arial" panose="020B0604020202020204" pitchFamily="34" charset="0"/>
              <a:ea typeface="黑体" panose="02010609060101010101" pitchFamily="49" charset="-122"/>
            </a:endParaRPr>
          </a:p>
        </p:txBody>
      </p:sp>
      <p:sp>
        <p:nvSpPr>
          <p:cNvPr id="12300" name="Rectangle 12"/>
          <p:cNvSpPr/>
          <p:nvPr/>
        </p:nvSpPr>
        <p:spPr>
          <a:xfrm>
            <a:off x="0" y="5357813"/>
            <a:ext cx="9144000" cy="946150"/>
          </a:xfrm>
          <a:prstGeom prst="rect">
            <a:avLst/>
          </a:prstGeom>
          <a:noFill/>
          <a:ln w="9525">
            <a:noFill/>
          </a:ln>
        </p:spPr>
        <p:txBody>
          <a:bodyPr>
            <a:spAutoFit/>
          </a:bodyPr>
          <a:p>
            <a:pPr lvl="0" eaLnBrk="1" hangingPunct="1"/>
            <a:r>
              <a:rPr lang="en-US" altLang="zh-CN" sz="2800" b="1">
                <a:latin typeface="Arial" panose="020B0604020202020204" pitchFamily="34" charset="0"/>
                <a:ea typeface="黑体" panose="02010609060101010101" pitchFamily="49" charset="-122"/>
              </a:rPr>
              <a:t>③</a:t>
            </a:r>
            <a:r>
              <a:rPr lang="zh-CN" altLang="en-US" sz="2800" b="1" dirty="0">
                <a:latin typeface="Arial" panose="020B0604020202020204" pitchFamily="34" charset="0"/>
                <a:ea typeface="黑体" panose="02010609060101010101" pitchFamily="49" charset="-122"/>
              </a:rPr>
              <a:t>具有</a:t>
            </a:r>
            <a:r>
              <a:rPr lang="zh-CN" altLang="en-US" sz="2800" b="1" dirty="0">
                <a:solidFill>
                  <a:srgbClr val="0000FF"/>
                </a:solidFill>
                <a:latin typeface="Arial" panose="020B0604020202020204" pitchFamily="34" charset="0"/>
                <a:ea typeface="黑体" panose="02010609060101010101" pitchFamily="49" charset="-122"/>
              </a:rPr>
              <a:t>朴素的</a:t>
            </a:r>
            <a:r>
              <a:rPr lang="zh-CN" altLang="en-US" sz="2800" b="1" u="sng" dirty="0">
                <a:solidFill>
                  <a:srgbClr val="0000FF"/>
                </a:solidFill>
                <a:latin typeface="Arial" panose="020B0604020202020204" pitchFamily="34" charset="0"/>
                <a:ea typeface="黑体" panose="02010609060101010101" pitchFamily="49" charset="-122"/>
              </a:rPr>
              <a:t>辩证法</a:t>
            </a:r>
            <a:r>
              <a:rPr lang="zh-CN" altLang="en-US" sz="2800" b="1" dirty="0">
                <a:latin typeface="Arial" panose="020B0604020202020204" pitchFamily="34" charset="0"/>
                <a:ea typeface="黑体" panose="02010609060101010101" pitchFamily="49" charset="-122"/>
              </a:rPr>
              <a:t>思想：静止是相对的，运动是绝对的。</a:t>
            </a:r>
            <a:endParaRPr lang="zh-CN" altLang="en-US" sz="2800" b="1" dirty="0">
              <a:latin typeface="Arial" panose="020B0604020202020204" pitchFamily="34" charset="0"/>
              <a:ea typeface="黑体" panose="02010609060101010101" pitchFamily="49" charset="-122"/>
            </a:endParaRPr>
          </a:p>
        </p:txBody>
      </p:sp>
      <p:sp>
        <p:nvSpPr>
          <p:cNvPr id="160777" name="矩形 11"/>
          <p:cNvSpPr/>
          <p:nvPr/>
        </p:nvSpPr>
        <p:spPr>
          <a:xfrm>
            <a:off x="214313" y="928688"/>
            <a:ext cx="8929687" cy="2308225"/>
          </a:xfrm>
          <a:prstGeom prst="rect">
            <a:avLst/>
          </a:prstGeom>
          <a:noFill/>
          <a:ln w="9525">
            <a:noFill/>
          </a:ln>
        </p:spPr>
        <p:txBody>
          <a:bodyPr>
            <a:spAutoFit/>
          </a:bodyPr>
          <a:p>
            <a:pPr lvl="0" eaLnBrk="1" hangingPunct="1"/>
            <a:r>
              <a:rPr lang="zh-CN" altLang="en-US" sz="2400" b="1" dirty="0">
                <a:latin typeface="黑体" panose="02010609060101010101" pitchFamily="49" charset="-122"/>
                <a:ea typeface="黑体" panose="02010609060101010101" pitchFamily="49" charset="-122"/>
              </a:rPr>
              <a:t>     王夫之（</a:t>
            </a:r>
            <a:r>
              <a:rPr lang="en-US" altLang="zh-CN" sz="2400" b="1">
                <a:latin typeface="黑体" panose="02010609060101010101" pitchFamily="49" charset="-122"/>
                <a:ea typeface="黑体" panose="02010609060101010101" pitchFamily="49" charset="-122"/>
              </a:rPr>
              <a:t>1619—1692</a:t>
            </a:r>
            <a:r>
              <a:rPr lang="zh-CN" altLang="en-US" sz="2400" b="1" dirty="0">
                <a:latin typeface="黑体" panose="02010609060101010101" pitchFamily="49" charset="-122"/>
                <a:ea typeface="黑体" panose="02010609060101010101" pitchFamily="49" charset="-122"/>
              </a:rPr>
              <a:t>年）：字而农，号姜斋，湖南衡阳人。</a:t>
            </a:r>
            <a:r>
              <a:rPr lang="en-US" altLang="zh-CN" sz="2400" b="1">
                <a:latin typeface="黑体" panose="02010609060101010101" pitchFamily="49" charset="-122"/>
                <a:ea typeface="黑体" panose="02010609060101010101" pitchFamily="49" charset="-122"/>
              </a:rPr>
              <a:t>1644</a:t>
            </a:r>
            <a:r>
              <a:rPr lang="zh-CN" altLang="en-US" sz="2400" b="1" dirty="0">
                <a:latin typeface="黑体" panose="02010609060101010101" pitchFamily="49" charset="-122"/>
                <a:ea typeface="黑体" panose="02010609060101010101" pitchFamily="49" charset="-122"/>
              </a:rPr>
              <a:t>年，清兵入关，王夫之和友人一起在衡山起兵抗清。兵败，逃到广东肇庆，效力于南明桂王政权，对桂王政权里许多人结党争权深表不满。不久，他见大势已去，辞职还乡，长期住在湖南湘西苗瑶山区。晚年隐居在衡阳石船山麓，努力著述，人称船山先生。著作现存</a:t>
            </a:r>
            <a:r>
              <a:rPr lang="en-US" altLang="zh-CN" sz="2400" b="1">
                <a:solidFill>
                  <a:srgbClr val="CC0066"/>
                </a:solidFill>
                <a:latin typeface="黑体" panose="02010609060101010101" pitchFamily="49" charset="-122"/>
                <a:ea typeface="黑体" panose="02010609060101010101" pitchFamily="49" charset="-122"/>
              </a:rPr>
              <a:t>《</a:t>
            </a:r>
            <a:r>
              <a:rPr lang="zh-CN" altLang="en-US" sz="2400" b="1" dirty="0">
                <a:solidFill>
                  <a:srgbClr val="CC0066"/>
                </a:solidFill>
                <a:latin typeface="黑体" panose="02010609060101010101" pitchFamily="49" charset="-122"/>
                <a:ea typeface="黑体" panose="02010609060101010101" pitchFamily="49" charset="-122"/>
              </a:rPr>
              <a:t>船山遗书</a:t>
            </a:r>
            <a:r>
              <a:rPr lang="en-US" altLang="zh-CN" sz="2400" b="1">
                <a:solidFill>
                  <a:srgbClr val="CC0066"/>
                </a:solidFill>
                <a:latin typeface="黑体" panose="02010609060101010101" pitchFamily="49" charset="-122"/>
                <a:ea typeface="黑体" panose="02010609060101010101" pitchFamily="49" charset="-122"/>
              </a:rPr>
              <a:t>》</a:t>
            </a:r>
            <a:r>
              <a:rPr lang="en-US" altLang="zh-CN" sz="2400" b="1">
                <a:latin typeface="黑体" panose="02010609060101010101" pitchFamily="49" charset="-122"/>
                <a:ea typeface="黑体" panose="02010609060101010101" pitchFamily="49" charset="-122"/>
              </a:rPr>
              <a:t>288</a:t>
            </a:r>
            <a:r>
              <a:rPr lang="zh-CN" altLang="en-US" sz="2400" b="1" dirty="0">
                <a:latin typeface="黑体" panose="02010609060101010101" pitchFamily="49" charset="-122"/>
                <a:ea typeface="黑体" panose="02010609060101010101" pitchFamily="49" charset="-122"/>
              </a:rPr>
              <a:t>卷，还有一部分已经散失。</a:t>
            </a:r>
            <a:endParaRPr lang="zh-CN" altLang="en-US" sz="2400" b="1"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 calcmode="lin" valueType="num">
                                      <p:cBhvr additive="base">
                                        <p:cTn id="7" dur="500" fill="hold"/>
                                        <p:tgtEl>
                                          <p:spTgt spid="12291"/>
                                        </p:tgtEl>
                                        <p:attrNameLst>
                                          <p:attrName>ppt_x</p:attrName>
                                        </p:attrNameLst>
                                      </p:cBhvr>
                                      <p:tavLst>
                                        <p:tav tm="0">
                                          <p:val>
                                            <p:strVal val="#ppt_x"/>
                                          </p:val>
                                        </p:tav>
                                        <p:tav tm="100000">
                                          <p:val>
                                            <p:strVal val="#ppt_x"/>
                                          </p:val>
                                        </p:tav>
                                      </p:tavLst>
                                    </p:anim>
                                    <p:anim calcmode="lin" valueType="num">
                                      <p:cBhvr additive="base">
                                        <p:cTn id="8" dur="500" fill="hold"/>
                                        <p:tgtEl>
                                          <p:spTgt spid="1229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293"/>
                                        </p:tgtEl>
                                        <p:attrNameLst>
                                          <p:attrName>style.visibility</p:attrName>
                                        </p:attrNameLst>
                                      </p:cBhvr>
                                      <p:to>
                                        <p:strVal val="visible"/>
                                      </p:to>
                                    </p:set>
                                    <p:anim calcmode="lin" valueType="num">
                                      <p:cBhvr additive="base">
                                        <p:cTn id="13" dur="500" fill="hold"/>
                                        <p:tgtEl>
                                          <p:spTgt spid="12293"/>
                                        </p:tgtEl>
                                        <p:attrNameLst>
                                          <p:attrName>ppt_x</p:attrName>
                                        </p:attrNameLst>
                                      </p:cBhvr>
                                      <p:tavLst>
                                        <p:tav tm="0">
                                          <p:val>
                                            <p:strVal val="#ppt_x"/>
                                          </p:val>
                                        </p:tav>
                                        <p:tav tm="100000">
                                          <p:val>
                                            <p:strVal val="#ppt_x"/>
                                          </p:val>
                                        </p:tav>
                                      </p:tavLst>
                                    </p:anim>
                                    <p:anim calcmode="lin" valueType="num">
                                      <p:cBhvr additive="base">
                                        <p:cTn id="14"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298"/>
                                        </p:tgtEl>
                                        <p:attrNameLst>
                                          <p:attrName>style.visibility</p:attrName>
                                        </p:attrNameLst>
                                      </p:cBhvr>
                                      <p:to>
                                        <p:strVal val="visible"/>
                                      </p:to>
                                    </p:set>
                                    <p:anim calcmode="lin" valueType="num">
                                      <p:cBhvr additive="base">
                                        <p:cTn id="19" dur="500" fill="hold"/>
                                        <p:tgtEl>
                                          <p:spTgt spid="12298"/>
                                        </p:tgtEl>
                                        <p:attrNameLst>
                                          <p:attrName>ppt_x</p:attrName>
                                        </p:attrNameLst>
                                      </p:cBhvr>
                                      <p:tavLst>
                                        <p:tav tm="0">
                                          <p:val>
                                            <p:strVal val="#ppt_x"/>
                                          </p:val>
                                        </p:tav>
                                        <p:tav tm="100000">
                                          <p:val>
                                            <p:strVal val="#ppt_x"/>
                                          </p:val>
                                        </p:tav>
                                      </p:tavLst>
                                    </p:anim>
                                    <p:anim calcmode="lin" valueType="num">
                                      <p:cBhvr additive="base">
                                        <p:cTn id="20" dur="500" fill="hold"/>
                                        <p:tgtEl>
                                          <p:spTgt spid="1229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299"/>
                                        </p:tgtEl>
                                        <p:attrNameLst>
                                          <p:attrName>style.visibility</p:attrName>
                                        </p:attrNameLst>
                                      </p:cBhvr>
                                      <p:to>
                                        <p:strVal val="visible"/>
                                      </p:to>
                                    </p:set>
                                    <p:anim calcmode="lin" valueType="num">
                                      <p:cBhvr additive="base">
                                        <p:cTn id="25" dur="500" fill="hold"/>
                                        <p:tgtEl>
                                          <p:spTgt spid="12299"/>
                                        </p:tgtEl>
                                        <p:attrNameLst>
                                          <p:attrName>ppt_x</p:attrName>
                                        </p:attrNameLst>
                                      </p:cBhvr>
                                      <p:tavLst>
                                        <p:tav tm="0">
                                          <p:val>
                                            <p:strVal val="#ppt_x"/>
                                          </p:val>
                                        </p:tav>
                                        <p:tav tm="100000">
                                          <p:val>
                                            <p:strVal val="#ppt_x"/>
                                          </p:val>
                                        </p:tav>
                                      </p:tavLst>
                                    </p:anim>
                                    <p:anim calcmode="lin" valueType="num">
                                      <p:cBhvr additive="base">
                                        <p:cTn id="26" dur="500" fill="hold"/>
                                        <p:tgtEl>
                                          <p:spTgt spid="1229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300"/>
                                        </p:tgtEl>
                                        <p:attrNameLst>
                                          <p:attrName>style.visibility</p:attrName>
                                        </p:attrNameLst>
                                      </p:cBhvr>
                                      <p:to>
                                        <p:strVal val="visible"/>
                                      </p:to>
                                    </p:set>
                                    <p:anim calcmode="lin" valueType="num">
                                      <p:cBhvr additive="base">
                                        <p:cTn id="31" dur="500" fill="hold"/>
                                        <p:tgtEl>
                                          <p:spTgt spid="12300"/>
                                        </p:tgtEl>
                                        <p:attrNameLst>
                                          <p:attrName>ppt_x</p:attrName>
                                        </p:attrNameLst>
                                      </p:cBhvr>
                                      <p:tavLst>
                                        <p:tav tm="0">
                                          <p:val>
                                            <p:strVal val="#ppt_x"/>
                                          </p:val>
                                        </p:tav>
                                        <p:tav tm="100000">
                                          <p:val>
                                            <p:strVal val="#ppt_x"/>
                                          </p:val>
                                        </p:tav>
                                      </p:tavLst>
                                    </p:anim>
                                    <p:anim calcmode="lin" valueType="num">
                                      <p:cBhvr additive="base">
                                        <p:cTn id="32" dur="500" fill="hold"/>
                                        <p:tgtEl>
                                          <p:spTgt spid="1230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297"/>
                                        </p:tgtEl>
                                        <p:attrNameLst>
                                          <p:attrName>style.visibility</p:attrName>
                                        </p:attrNameLst>
                                      </p:cBhvr>
                                      <p:to>
                                        <p:strVal val="visible"/>
                                      </p:to>
                                    </p:set>
                                    <p:anim calcmode="lin" valueType="num">
                                      <p:cBhvr additive="base">
                                        <p:cTn id="37" dur="500" fill="hold"/>
                                        <p:tgtEl>
                                          <p:spTgt spid="12297"/>
                                        </p:tgtEl>
                                        <p:attrNameLst>
                                          <p:attrName>ppt_x</p:attrName>
                                        </p:attrNameLst>
                                      </p:cBhvr>
                                      <p:tavLst>
                                        <p:tav tm="0">
                                          <p:val>
                                            <p:strVal val="#ppt_x"/>
                                          </p:val>
                                        </p:tav>
                                        <p:tav tm="100000">
                                          <p:val>
                                            <p:strVal val="#ppt_x"/>
                                          </p:val>
                                        </p:tav>
                                      </p:tavLst>
                                    </p:anim>
                                    <p:anim calcmode="lin" valueType="num">
                                      <p:cBhvr additive="base">
                                        <p:cTn id="38" dur="500" fill="hold"/>
                                        <p:tgtEl>
                                          <p:spTgt spid="122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3" grpId="0"/>
      <p:bldP spid="12297" grpId="0"/>
      <p:bldP spid="12298" grpId="0"/>
      <p:bldP spid="12299" grpId="0"/>
      <p:bldP spid="12300"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10" name="Rectangle 2"/>
          <p:cNvSpPr/>
          <p:nvPr/>
        </p:nvSpPr>
        <p:spPr>
          <a:xfrm>
            <a:off x="500063" y="4402138"/>
            <a:ext cx="8610600" cy="1098550"/>
          </a:xfrm>
          <a:prstGeom prst="rect">
            <a:avLst/>
          </a:prstGeom>
          <a:noFill/>
          <a:ln w="9525">
            <a:noFill/>
          </a:ln>
        </p:spPr>
        <p:txBody>
          <a:bodyPr>
            <a:spAutoFit/>
          </a:bodyPr>
          <a:p>
            <a:pPr lvl="0" eaLnBrk="1" hangingPunct="1">
              <a:lnSpc>
                <a:spcPct val="110000"/>
              </a:lnSpc>
            </a:pPr>
            <a:r>
              <a:rPr lang="en-US" altLang="zh-CN" sz="3200" b="1">
                <a:latin typeface="华文中宋" panose="02010600040101010101" pitchFamily="2" charset="-122"/>
                <a:ea typeface="华文中宋" panose="02010600040101010101" pitchFamily="2" charset="-122"/>
              </a:rPr>
              <a:t>       </a:t>
            </a:r>
            <a:r>
              <a:rPr lang="zh-CN" altLang="en-US" sz="2800" b="1" dirty="0">
                <a:latin typeface="华文中宋" panose="02010600040101010101" pitchFamily="2" charset="-122"/>
                <a:ea typeface="华文中宋" panose="02010600040101010101" pitchFamily="2" charset="-122"/>
              </a:rPr>
              <a:t>反教条、反传统，具有</a:t>
            </a:r>
            <a:r>
              <a:rPr lang="zh-CN" altLang="en-US" sz="2800" b="1" dirty="0">
                <a:solidFill>
                  <a:srgbClr val="FF0000"/>
                </a:solidFill>
                <a:latin typeface="华文中宋" panose="02010600040101010101" pitchFamily="2" charset="-122"/>
                <a:ea typeface="华文中宋" panose="02010600040101010101" pitchFamily="2" charset="-122"/>
              </a:rPr>
              <a:t>早期民主色彩和启蒙性质</a:t>
            </a:r>
            <a:r>
              <a:rPr lang="zh-CN" altLang="en-US" sz="2800" b="1" dirty="0">
                <a:latin typeface="华文中宋" panose="02010600040101010101" pitchFamily="2" charset="-122"/>
                <a:ea typeface="华文中宋" panose="02010600040101010101" pitchFamily="2" charset="-122"/>
              </a:rPr>
              <a:t>，反映了资本主义萌芽发展的时代要求。</a:t>
            </a:r>
            <a:endParaRPr lang="zh-CN" altLang="en-US" sz="2800" b="1" dirty="0">
              <a:latin typeface="华文中宋" panose="02010600040101010101" pitchFamily="2" charset="-122"/>
              <a:ea typeface="华文中宋" panose="02010600040101010101" pitchFamily="2" charset="-122"/>
            </a:endParaRPr>
          </a:p>
        </p:txBody>
      </p:sp>
      <p:sp>
        <p:nvSpPr>
          <p:cNvPr id="43011" name="Rectangle 3"/>
          <p:cNvSpPr/>
          <p:nvPr/>
        </p:nvSpPr>
        <p:spPr>
          <a:xfrm>
            <a:off x="381000" y="3868738"/>
            <a:ext cx="5791200" cy="501650"/>
          </a:xfrm>
          <a:prstGeom prst="rect">
            <a:avLst/>
          </a:prstGeom>
          <a:noFill/>
          <a:ln w="9525">
            <a:noFill/>
          </a:ln>
        </p:spPr>
        <p:txBody>
          <a:bodyPr>
            <a:spAutoFit/>
          </a:bodyPr>
          <a:p>
            <a:pPr lvl="0" eaLnBrk="1" hangingPunct="1">
              <a:lnSpc>
                <a:spcPct val="95000"/>
              </a:lnSpc>
            </a:pPr>
            <a:r>
              <a:rPr lang="en-US" altLang="zh-CN" sz="2800" b="1">
                <a:latin typeface="微软雅黑" panose="020B0503020204020204" pitchFamily="34" charset="-122"/>
                <a:ea typeface="微软雅黑" panose="020B0503020204020204" pitchFamily="34" charset="-122"/>
              </a:rPr>
              <a:t>3</a:t>
            </a:r>
            <a:r>
              <a:rPr lang="zh-CN" altLang="en-US" sz="2800" b="1" dirty="0">
                <a:latin typeface="微软雅黑" panose="020B0503020204020204" pitchFamily="34" charset="-122"/>
                <a:ea typeface="微软雅黑" panose="020B0503020204020204" pitchFamily="34" charset="-122"/>
              </a:rPr>
              <a:t>）明清儒学的主要特点：</a:t>
            </a:r>
            <a:endParaRPr lang="zh-CN" altLang="en-US" sz="2800" b="1" dirty="0">
              <a:latin typeface="微软雅黑" panose="020B0503020204020204" pitchFamily="34" charset="-122"/>
              <a:ea typeface="微软雅黑" panose="020B0503020204020204" pitchFamily="34" charset="-122"/>
            </a:endParaRPr>
          </a:p>
        </p:txBody>
      </p:sp>
      <p:sp>
        <p:nvSpPr>
          <p:cNvPr id="43016" name="Rectangle 8"/>
          <p:cNvSpPr/>
          <p:nvPr/>
        </p:nvSpPr>
        <p:spPr>
          <a:xfrm>
            <a:off x="304800" y="5532438"/>
            <a:ext cx="8839200" cy="682625"/>
          </a:xfrm>
          <a:prstGeom prst="rect">
            <a:avLst/>
          </a:prstGeom>
          <a:noFill/>
          <a:ln w="9525">
            <a:noFill/>
          </a:ln>
        </p:spPr>
        <p:txBody>
          <a:bodyPr>
            <a:spAutoFit/>
          </a:bodyPr>
          <a:p>
            <a:pPr lvl="0" eaLnBrk="1" hangingPunct="1">
              <a:lnSpc>
                <a:spcPct val="120000"/>
              </a:lnSpc>
            </a:pPr>
            <a:r>
              <a:rPr lang="zh-CN" altLang="en-US" sz="3200" b="1" dirty="0">
                <a:solidFill>
                  <a:srgbClr val="FF0000"/>
                </a:solidFill>
                <a:latin typeface="华文琥珀" panose="02010800040101010101" pitchFamily="2" charset="-122"/>
                <a:ea typeface="华文琥珀" panose="02010800040101010101" pitchFamily="2" charset="-122"/>
              </a:rPr>
              <a:t>对传统儒学的批判继承，使儒学重新焕发生机！</a:t>
            </a:r>
            <a:endParaRPr lang="zh-CN" altLang="en-US" sz="3200" b="1" dirty="0">
              <a:solidFill>
                <a:srgbClr val="FF0000"/>
              </a:solidFill>
              <a:latin typeface="华文琥珀" panose="02010800040101010101" pitchFamily="2" charset="-122"/>
              <a:ea typeface="华文琥珀" panose="02010800040101010101" pitchFamily="2" charset="-122"/>
            </a:endParaRPr>
          </a:p>
        </p:txBody>
      </p:sp>
      <p:sp>
        <p:nvSpPr>
          <p:cNvPr id="43089" name="Rectangle 81"/>
          <p:cNvSpPr/>
          <p:nvPr/>
        </p:nvSpPr>
        <p:spPr>
          <a:xfrm>
            <a:off x="428625" y="1538288"/>
            <a:ext cx="6324600" cy="533400"/>
          </a:xfrm>
          <a:prstGeom prst="rect">
            <a:avLst/>
          </a:prstGeom>
          <a:noFill/>
          <a:ln w="9525">
            <a:noFill/>
          </a:ln>
        </p:spPr>
        <p:txBody>
          <a:bodyPr>
            <a:spAutoFit/>
          </a:bodyPr>
          <a:p>
            <a:pPr lvl="0" eaLnBrk="1" hangingPunct="1">
              <a:lnSpc>
                <a:spcPct val="110000"/>
              </a:lnSpc>
            </a:pPr>
            <a:r>
              <a:rPr lang="zh-CN" altLang="en-US" sz="2800" b="1" dirty="0">
                <a:solidFill>
                  <a:schemeClr val="hlink"/>
                </a:solidFill>
                <a:latin typeface="微软雅黑" panose="020B0503020204020204" pitchFamily="34" charset="-122"/>
                <a:ea typeface="微软雅黑" panose="020B0503020204020204" pitchFamily="34" charset="-122"/>
              </a:rPr>
              <a:t>明末清初三大思想家的差异：   </a:t>
            </a:r>
            <a:endParaRPr lang="zh-CN" altLang="en-US" sz="2800" b="1" dirty="0">
              <a:solidFill>
                <a:schemeClr val="hlink"/>
              </a:solidFill>
              <a:latin typeface="微软雅黑" panose="020B0503020204020204" pitchFamily="34" charset="-122"/>
              <a:ea typeface="微软雅黑" panose="020B0503020204020204" pitchFamily="34" charset="-122"/>
            </a:endParaRPr>
          </a:p>
        </p:txBody>
      </p:sp>
      <p:sp>
        <p:nvSpPr>
          <p:cNvPr id="43090" name="Rectangle 82"/>
          <p:cNvSpPr/>
          <p:nvPr/>
        </p:nvSpPr>
        <p:spPr>
          <a:xfrm>
            <a:off x="357188" y="2166938"/>
            <a:ext cx="8763000" cy="1501775"/>
          </a:xfrm>
          <a:prstGeom prst="rect">
            <a:avLst/>
          </a:prstGeom>
          <a:noFill/>
          <a:ln w="9525">
            <a:noFill/>
          </a:ln>
        </p:spPr>
        <p:txBody>
          <a:bodyPr>
            <a:spAutoFit/>
          </a:bodyPr>
          <a:p>
            <a:pPr lvl="0" eaLnBrk="1" hangingPunct="1">
              <a:lnSpc>
                <a:spcPct val="110000"/>
              </a:lnSpc>
            </a:pPr>
            <a:r>
              <a:rPr lang="zh-CN" altLang="en-US" sz="2800" b="1" dirty="0">
                <a:latin typeface="华文中宋" panose="02010600040101010101" pitchFamily="2" charset="-122"/>
                <a:ea typeface="华文中宋" panose="02010600040101010101" pitchFamily="2" charset="-122"/>
              </a:rPr>
              <a:t>黄宗羲：继承先秦民本思想，激烈批判君主专制制度</a:t>
            </a:r>
            <a:endParaRPr lang="zh-CN" altLang="en-US" sz="2800" b="1" dirty="0">
              <a:latin typeface="华文中宋" panose="02010600040101010101" pitchFamily="2" charset="-122"/>
              <a:ea typeface="华文中宋" panose="02010600040101010101" pitchFamily="2" charset="-122"/>
            </a:endParaRPr>
          </a:p>
          <a:p>
            <a:pPr lvl="0" eaLnBrk="1" hangingPunct="1">
              <a:lnSpc>
                <a:spcPct val="110000"/>
              </a:lnSpc>
            </a:pPr>
            <a:r>
              <a:rPr lang="zh-CN" altLang="en-US" sz="2800" b="1" dirty="0">
                <a:latin typeface="华文中宋" panose="02010600040101010101" pitchFamily="2" charset="-122"/>
                <a:ea typeface="华文中宋" panose="02010600040101010101" pitchFamily="2" charset="-122"/>
              </a:rPr>
              <a:t>顾炎武：特别倡导实学，积极求真并实践</a:t>
            </a:r>
            <a:endParaRPr lang="zh-CN" altLang="en-US" sz="2800" b="1" dirty="0">
              <a:latin typeface="华文中宋" panose="02010600040101010101" pitchFamily="2" charset="-122"/>
              <a:ea typeface="华文中宋" panose="02010600040101010101" pitchFamily="2" charset="-122"/>
            </a:endParaRPr>
          </a:p>
          <a:p>
            <a:pPr lvl="0" eaLnBrk="1" hangingPunct="1">
              <a:lnSpc>
                <a:spcPct val="110000"/>
              </a:lnSpc>
            </a:pPr>
            <a:r>
              <a:rPr lang="zh-CN" altLang="en-US" sz="2800" b="1" dirty="0">
                <a:latin typeface="华文中宋" panose="02010600040101010101" pitchFamily="2" charset="-122"/>
                <a:ea typeface="华文中宋" panose="02010600040101010101" pitchFamily="2" charset="-122"/>
              </a:rPr>
              <a:t>王夫之：哲学贡献大，是古代唯物主义理论的集大成者</a:t>
            </a:r>
            <a:endParaRPr lang="zh-CN" altLang="en-US" sz="2800" b="1" dirty="0">
              <a:latin typeface="华文中宋" panose="02010600040101010101" pitchFamily="2" charset="-122"/>
              <a:ea typeface="华文中宋" panose="02010600040101010101" pitchFamily="2" charset="-122"/>
            </a:endParaRPr>
          </a:p>
        </p:txBody>
      </p:sp>
      <p:sp>
        <p:nvSpPr>
          <p:cNvPr id="84999" name="Text Box 6"/>
          <p:cNvSpPr txBox="1"/>
          <p:nvPr/>
        </p:nvSpPr>
        <p:spPr>
          <a:xfrm>
            <a:off x="428625" y="844550"/>
            <a:ext cx="8915400" cy="584200"/>
          </a:xfrm>
          <a:prstGeom prst="rect">
            <a:avLst/>
          </a:prstGeom>
          <a:noFill/>
          <a:ln w="9525">
            <a:noFill/>
          </a:ln>
        </p:spPr>
        <p:txBody>
          <a:bodyPr>
            <a:spAutoFit/>
          </a:bodyPr>
          <a:p>
            <a:pPr lvl="0" eaLnBrk="1" hangingPunct="1">
              <a:spcBef>
                <a:spcPct val="50000"/>
              </a:spcBef>
            </a:pPr>
            <a:r>
              <a:rPr lang="zh-CN" altLang="en-US" sz="3200" b="1" dirty="0">
                <a:solidFill>
                  <a:srgbClr val="000000"/>
                </a:solidFill>
                <a:latin typeface="微软雅黑" panose="020B0503020204020204" pitchFamily="34" charset="-122"/>
                <a:ea typeface="微软雅黑" panose="020B0503020204020204" pitchFamily="34" charset="-122"/>
              </a:rPr>
              <a:t>四</a:t>
            </a:r>
            <a:r>
              <a:rPr lang="en-US" altLang="zh-CN" sz="3200" b="1">
                <a:solidFill>
                  <a:srgbClr val="000000"/>
                </a:solidFill>
                <a:latin typeface="微软雅黑" panose="020B0503020204020204" pitchFamily="34" charset="-122"/>
                <a:ea typeface="微软雅黑" panose="020B0503020204020204" pitchFamily="34" charset="-122"/>
              </a:rPr>
              <a:t>.</a:t>
            </a:r>
            <a:r>
              <a:rPr lang="zh-CN" altLang="en-US" sz="3200" b="1" dirty="0">
                <a:solidFill>
                  <a:srgbClr val="000000"/>
                </a:solidFill>
                <a:latin typeface="微软雅黑" panose="020B0503020204020204" pitchFamily="34" charset="-122"/>
                <a:ea typeface="微软雅黑" panose="020B0503020204020204" pitchFamily="34" charset="-122"/>
              </a:rPr>
              <a:t>明清之际的儒学思想</a:t>
            </a:r>
            <a:endParaRPr lang="zh-CN" altLang="en-US" sz="3200" b="1" dirty="0">
              <a:solidFill>
                <a:srgbClr val="000000"/>
              </a:solidFill>
              <a:latin typeface="微软雅黑" panose="020B0503020204020204" pitchFamily="34" charset="-122"/>
              <a:ea typeface="微软雅黑" panose="020B0503020204020204" pitchFamily="34" charset="-122"/>
            </a:endParaRPr>
          </a:p>
        </p:txBody>
      </p:sp>
      <p:sp>
        <p:nvSpPr>
          <p:cNvPr id="8" name="Rectangle 7"/>
          <p:cNvSpPr/>
          <p:nvPr/>
        </p:nvSpPr>
        <p:spPr>
          <a:xfrm>
            <a:off x="0" y="2286000"/>
            <a:ext cx="9144000" cy="2657475"/>
          </a:xfrm>
          <a:prstGeom prst="rect">
            <a:avLst/>
          </a:prstGeom>
          <a:solidFill>
            <a:srgbClr val="CCFFFF"/>
          </a:solidFill>
          <a:ln w="9525" cap="flat" cmpd="sng">
            <a:solidFill>
              <a:srgbClr val="FF0000"/>
            </a:solidFill>
            <a:prstDash val="solid"/>
            <a:miter/>
            <a:headEnd type="none" w="med" len="med"/>
            <a:tailEnd type="none" w="med" len="med"/>
          </a:ln>
        </p:spPr>
        <p:txBody>
          <a:bodyPr>
            <a:spAutoFit/>
          </a:bodyPr>
          <a:p>
            <a:pPr lvl="1" eaLnBrk="1" hangingPunct="1"/>
            <a:r>
              <a:rPr lang="zh-CN" altLang="en-US" sz="2400" b="1" dirty="0">
                <a:solidFill>
                  <a:srgbClr val="0000FF"/>
                </a:solidFill>
                <a:latin typeface="黑体" panose="02010609060101010101" pitchFamily="49" charset="-122"/>
                <a:ea typeface="黑体" panose="02010609060101010101" pitchFamily="49" charset="-122"/>
              </a:rPr>
              <a:t>批判：</a:t>
            </a:r>
            <a:endParaRPr lang="zh-CN" altLang="en-US" sz="2400" b="1" dirty="0">
              <a:solidFill>
                <a:srgbClr val="0000FF"/>
              </a:solidFill>
              <a:latin typeface="黑体" panose="02010609060101010101" pitchFamily="49" charset="-122"/>
              <a:ea typeface="黑体" panose="02010609060101010101" pitchFamily="49" charset="-122"/>
            </a:endParaRPr>
          </a:p>
          <a:p>
            <a:pPr lvl="1" eaLnBrk="1" hangingPunct="1"/>
            <a:r>
              <a:rPr lang="zh-CN" altLang="en-US" sz="2400" b="1" dirty="0">
                <a:latin typeface="黑体" panose="02010609060101010101" pitchFamily="49" charset="-122"/>
                <a:ea typeface="黑体" panose="02010609060101010101" pitchFamily="49" charset="-122"/>
              </a:rPr>
              <a:t>①反对君主专制独裁，提倡民主。 </a:t>
            </a:r>
            <a:endParaRPr lang="zh-CN" altLang="en-US" sz="2400" b="1" dirty="0">
              <a:latin typeface="黑体" panose="02010609060101010101" pitchFamily="49" charset="-122"/>
              <a:ea typeface="黑体" panose="02010609060101010101" pitchFamily="49" charset="-122"/>
            </a:endParaRPr>
          </a:p>
          <a:p>
            <a:pPr lvl="1" eaLnBrk="1" hangingPunct="1"/>
            <a:r>
              <a:rPr lang="zh-CN" altLang="en-US" sz="2400" b="1" dirty="0">
                <a:latin typeface="黑体" panose="02010609060101010101" pitchFamily="49" charset="-122"/>
                <a:ea typeface="黑体" panose="02010609060101010101" pitchFamily="49" charset="-122"/>
              </a:rPr>
              <a:t>②力图扭转理学空谈不切实际的学风，提倡</a:t>
            </a:r>
            <a:r>
              <a:rPr lang="zh-CN" altLang="en-US" sz="2400" b="1" dirty="0">
                <a:latin typeface="Arial" panose="020B0604020202020204" pitchFamily="34" charset="0"/>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经世致用</a:t>
            </a:r>
            <a:r>
              <a:rPr lang="zh-CN" altLang="en-US" sz="2400" b="1" dirty="0">
                <a:latin typeface="Arial" panose="020B0604020202020204" pitchFamily="34" charset="0"/>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 </a:t>
            </a:r>
            <a:endParaRPr lang="zh-CN" altLang="en-US" sz="2400" b="1" dirty="0">
              <a:latin typeface="黑体" panose="02010609060101010101" pitchFamily="49" charset="-122"/>
              <a:ea typeface="黑体" panose="02010609060101010101" pitchFamily="49" charset="-122"/>
            </a:endParaRPr>
          </a:p>
          <a:p>
            <a:pPr lvl="1" eaLnBrk="1" hangingPunct="1"/>
            <a:r>
              <a:rPr lang="zh-CN" altLang="en-US" sz="2400" b="1" dirty="0">
                <a:latin typeface="黑体" panose="02010609060101010101" pitchFamily="49" charset="-122"/>
                <a:ea typeface="黑体" panose="02010609060101010101" pitchFamily="49" charset="-122"/>
              </a:rPr>
              <a:t>③反对理学的唯心主义，提倡唯物主义。</a:t>
            </a:r>
            <a:endParaRPr lang="zh-CN" altLang="en-US" sz="2400" b="1" dirty="0">
              <a:latin typeface="黑体" panose="02010609060101010101" pitchFamily="49" charset="-122"/>
              <a:ea typeface="黑体" panose="02010609060101010101" pitchFamily="49" charset="-122"/>
            </a:endParaRPr>
          </a:p>
          <a:p>
            <a:pPr lvl="1" eaLnBrk="1" hangingPunct="1"/>
            <a:r>
              <a:rPr lang="zh-CN" altLang="en-US" sz="2400" b="1" dirty="0">
                <a:solidFill>
                  <a:srgbClr val="0000FF"/>
                </a:solidFill>
                <a:latin typeface="黑体" panose="02010609060101010101" pitchFamily="49" charset="-122"/>
                <a:ea typeface="黑体" panose="02010609060101010101" pitchFamily="49" charset="-122"/>
              </a:rPr>
              <a:t>继承：</a:t>
            </a:r>
            <a:endParaRPr lang="zh-CN" altLang="en-US" sz="2400" b="1" dirty="0">
              <a:solidFill>
                <a:srgbClr val="0000FF"/>
              </a:solidFill>
              <a:latin typeface="黑体" panose="02010609060101010101" pitchFamily="49" charset="-122"/>
              <a:ea typeface="黑体" panose="02010609060101010101" pitchFamily="49" charset="-122"/>
            </a:endParaRPr>
          </a:p>
          <a:p>
            <a:pPr lvl="1" eaLnBrk="1" hangingPunct="1"/>
            <a:r>
              <a:rPr lang="zh-CN" altLang="en-US" sz="2400" b="1" dirty="0">
                <a:latin typeface="黑体" panose="02010609060101010101" pitchFamily="49" charset="-122"/>
                <a:ea typeface="黑体" panose="02010609060101010101" pitchFamily="49" charset="-122"/>
              </a:rPr>
              <a:t>①对于民本思想的继承</a:t>
            </a:r>
            <a:r>
              <a:rPr lang="zh-CN" altLang="en-US" sz="2400" b="1" dirty="0">
                <a:latin typeface="楷体_GB2312" charset="-122"/>
                <a:ea typeface="楷体_GB2312" charset="-122"/>
              </a:rPr>
              <a:t>（ </a:t>
            </a:r>
            <a:r>
              <a:rPr lang="zh-CN" altLang="en-US" sz="2400" b="1" dirty="0">
                <a:latin typeface="Arial" panose="020B0604020202020204" pitchFamily="34" charset="0"/>
                <a:ea typeface="楷体_GB2312" charset="-122"/>
              </a:rPr>
              <a:t>“</a:t>
            </a:r>
            <a:r>
              <a:rPr lang="zh-CN" altLang="en-US" sz="2400" b="1" dirty="0">
                <a:latin typeface="楷体_GB2312" charset="-122"/>
                <a:ea typeface="楷体_GB2312" charset="-122"/>
              </a:rPr>
              <a:t>天下为主，君为客</a:t>
            </a:r>
            <a:r>
              <a:rPr lang="zh-CN" altLang="en-US" sz="2400" b="1" dirty="0">
                <a:latin typeface="Arial" panose="020B0604020202020204" pitchFamily="34" charset="0"/>
                <a:ea typeface="楷体_GB2312" charset="-122"/>
              </a:rPr>
              <a:t>”</a:t>
            </a:r>
            <a:r>
              <a:rPr lang="zh-CN" altLang="en-US" sz="2400" b="1" dirty="0">
                <a:latin typeface="楷体_GB2312" charset="-122"/>
                <a:ea typeface="楷体_GB2312" charset="-122"/>
              </a:rPr>
              <a:t> ）</a:t>
            </a:r>
            <a:endParaRPr lang="zh-CN" altLang="en-US" sz="2400" b="1" dirty="0">
              <a:latin typeface="楷体_GB2312" charset="-122"/>
              <a:ea typeface="楷体_GB2312" charset="-122"/>
            </a:endParaRPr>
          </a:p>
          <a:p>
            <a:pPr lvl="1" eaLnBrk="1" hangingPunct="1"/>
            <a:r>
              <a:rPr lang="zh-CN" altLang="en-US" sz="2400" b="1" dirty="0">
                <a:latin typeface="黑体" panose="02010609060101010101" pitchFamily="49" charset="-122"/>
                <a:ea typeface="黑体" panose="02010609060101010101" pitchFamily="49" charset="-122"/>
              </a:rPr>
              <a:t>②勇于探索，强调力行</a:t>
            </a:r>
            <a:endParaRPr lang="zh-CN" altLang="en-US" sz="24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43089"/>
                                        </p:tgtEl>
                                        <p:attrNameLst>
                                          <p:attrName>style.visibility</p:attrName>
                                        </p:attrNameLst>
                                      </p:cBhvr>
                                      <p:to>
                                        <p:strVal val="visible"/>
                                      </p:to>
                                    </p:set>
                                    <p:anim calcmode="lin" valueType="num">
                                      <p:cBhvr>
                                        <p:cTn id="7" dur="500" fill="hold"/>
                                        <p:tgtEl>
                                          <p:spTgt spid="43089"/>
                                        </p:tgtEl>
                                        <p:attrNameLst>
                                          <p:attrName>ppt_w</p:attrName>
                                        </p:attrNameLst>
                                      </p:cBhvr>
                                      <p:tavLst>
                                        <p:tav tm="0">
                                          <p:val>
                                            <p:fltVal val="0.000000"/>
                                          </p:val>
                                        </p:tav>
                                        <p:tav tm="100000">
                                          <p:val>
                                            <p:strVal val="#ppt_w"/>
                                          </p:val>
                                        </p:tav>
                                      </p:tavLst>
                                    </p:anim>
                                    <p:anim calcmode="lin" valueType="num">
                                      <p:cBhvr>
                                        <p:cTn id="8" dur="500" fill="hold"/>
                                        <p:tgtEl>
                                          <p:spTgt spid="43089"/>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43090"/>
                                        </p:tgtEl>
                                        <p:attrNameLst>
                                          <p:attrName>style.visibility</p:attrName>
                                        </p:attrNameLst>
                                      </p:cBhvr>
                                      <p:to>
                                        <p:strVal val="visible"/>
                                      </p:to>
                                    </p:set>
                                    <p:anim calcmode="lin" valueType="num">
                                      <p:cBhvr>
                                        <p:cTn id="13" dur="500" fill="hold"/>
                                        <p:tgtEl>
                                          <p:spTgt spid="43090"/>
                                        </p:tgtEl>
                                        <p:attrNameLst>
                                          <p:attrName>ppt_w</p:attrName>
                                        </p:attrNameLst>
                                      </p:cBhvr>
                                      <p:tavLst>
                                        <p:tav tm="0">
                                          <p:val>
                                            <p:fltVal val="0.000000"/>
                                          </p:val>
                                        </p:tav>
                                        <p:tav tm="100000">
                                          <p:val>
                                            <p:strVal val="#ppt_w"/>
                                          </p:val>
                                        </p:tav>
                                      </p:tavLst>
                                    </p:anim>
                                    <p:anim calcmode="lin" valueType="num">
                                      <p:cBhvr>
                                        <p:cTn id="14" dur="500" fill="hold"/>
                                        <p:tgtEl>
                                          <p:spTgt spid="43090"/>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43011"/>
                                        </p:tgtEl>
                                        <p:attrNameLst>
                                          <p:attrName>style.visibility</p:attrName>
                                        </p:attrNameLst>
                                      </p:cBhvr>
                                      <p:to>
                                        <p:strVal val="visible"/>
                                      </p:to>
                                    </p:set>
                                    <p:anim calcmode="lin" valueType="num">
                                      <p:cBhvr>
                                        <p:cTn id="19" dur="500" fill="hold"/>
                                        <p:tgtEl>
                                          <p:spTgt spid="43011"/>
                                        </p:tgtEl>
                                        <p:attrNameLst>
                                          <p:attrName>ppt_w</p:attrName>
                                        </p:attrNameLst>
                                      </p:cBhvr>
                                      <p:tavLst>
                                        <p:tav tm="0">
                                          <p:val>
                                            <p:fltVal val="0.000000"/>
                                          </p:val>
                                        </p:tav>
                                        <p:tav tm="100000">
                                          <p:val>
                                            <p:strVal val="#ppt_w"/>
                                          </p:val>
                                        </p:tav>
                                      </p:tavLst>
                                    </p:anim>
                                    <p:anim calcmode="lin" valueType="num">
                                      <p:cBhvr>
                                        <p:cTn id="20" dur="500" fill="hold"/>
                                        <p:tgtEl>
                                          <p:spTgt spid="43011"/>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43010"/>
                                        </p:tgtEl>
                                        <p:attrNameLst>
                                          <p:attrName>style.visibility</p:attrName>
                                        </p:attrNameLst>
                                      </p:cBhvr>
                                      <p:to>
                                        <p:strVal val="visible"/>
                                      </p:to>
                                    </p:set>
                                    <p:anim calcmode="lin" valueType="num">
                                      <p:cBhvr>
                                        <p:cTn id="25" dur="500" fill="hold"/>
                                        <p:tgtEl>
                                          <p:spTgt spid="43010"/>
                                        </p:tgtEl>
                                        <p:attrNameLst>
                                          <p:attrName>ppt_w</p:attrName>
                                        </p:attrNameLst>
                                      </p:cBhvr>
                                      <p:tavLst>
                                        <p:tav tm="0">
                                          <p:val>
                                            <p:fltVal val="0.000000"/>
                                          </p:val>
                                        </p:tav>
                                        <p:tav tm="100000">
                                          <p:val>
                                            <p:strVal val="#ppt_w"/>
                                          </p:val>
                                        </p:tav>
                                      </p:tavLst>
                                    </p:anim>
                                    <p:anim calcmode="lin" valueType="num">
                                      <p:cBhvr>
                                        <p:cTn id="26" dur="500" fill="hold"/>
                                        <p:tgtEl>
                                          <p:spTgt spid="43010"/>
                                        </p:tgtEl>
                                        <p:attrNameLst>
                                          <p:attrName>ppt_h</p:attrName>
                                        </p:attrNameLst>
                                      </p:cBhvr>
                                      <p:tavLst>
                                        <p:tav tm="0">
                                          <p:val>
                                            <p:strVal val="#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43016"/>
                                        </p:tgtEl>
                                        <p:attrNameLst>
                                          <p:attrName>style.visibility</p:attrName>
                                        </p:attrNameLst>
                                      </p:cBhvr>
                                      <p:to>
                                        <p:strVal val="visible"/>
                                      </p:to>
                                    </p:set>
                                    <p:anim calcmode="lin" valueType="num">
                                      <p:cBhvr>
                                        <p:cTn id="31" dur="500" fill="hold"/>
                                        <p:tgtEl>
                                          <p:spTgt spid="43016"/>
                                        </p:tgtEl>
                                        <p:attrNameLst>
                                          <p:attrName>ppt_w</p:attrName>
                                        </p:attrNameLst>
                                      </p:cBhvr>
                                      <p:tavLst>
                                        <p:tav tm="0">
                                          <p:val>
                                            <p:fltVal val="0.000000"/>
                                          </p:val>
                                        </p:tav>
                                        <p:tav tm="100000">
                                          <p:val>
                                            <p:strVal val="#ppt_w"/>
                                          </p:val>
                                        </p:tav>
                                      </p:tavLst>
                                    </p:anim>
                                    <p:anim calcmode="lin" valueType="num">
                                      <p:cBhvr>
                                        <p:cTn id="32" dur="500" fill="hold"/>
                                        <p:tgtEl>
                                          <p:spTgt spid="43016"/>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P spid="43011" grpId="0"/>
      <p:bldP spid="43016" grpId="0"/>
      <p:bldP spid="43089" grpId="0"/>
      <p:bldP spid="43090" grpId="0"/>
      <p:bldP spid="8"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9442" name="Text Box 2"/>
          <p:cNvSpPr txBox="1"/>
          <p:nvPr/>
        </p:nvSpPr>
        <p:spPr>
          <a:xfrm>
            <a:off x="403225" y="1376363"/>
            <a:ext cx="3168650" cy="3409950"/>
          </a:xfrm>
          <a:prstGeom prst="rect">
            <a:avLst/>
          </a:prstGeom>
          <a:noFill/>
          <a:ln w="9525">
            <a:noFill/>
          </a:ln>
        </p:spPr>
        <p:txBody>
          <a:bodyPr>
            <a:spAutoFit/>
          </a:bodyPr>
          <a:p>
            <a:pPr lvl="0" eaLnBrk="1" hangingPunct="1">
              <a:lnSpc>
                <a:spcPct val="110000"/>
              </a:lnSpc>
              <a:buFont typeface="Wingdings" panose="05000000000000000000" pitchFamily="2" charset="2"/>
              <a:buChar char="u"/>
            </a:pPr>
            <a:r>
              <a:rPr lang="zh-CN" altLang="en-US" sz="2800" b="1" dirty="0">
                <a:solidFill>
                  <a:srgbClr val="0000CC"/>
                </a:solidFill>
                <a:latin typeface="华文中宋" panose="02010600040101010101" pitchFamily="2" charset="-122"/>
                <a:ea typeface="华文中宋" panose="02010600040101010101" pitchFamily="2" charset="-122"/>
              </a:rPr>
              <a:t>积极性：</a:t>
            </a:r>
            <a:endParaRPr lang="zh-CN" altLang="en-US" sz="2800" b="1" dirty="0">
              <a:solidFill>
                <a:srgbClr val="0000CC"/>
              </a:solidFill>
              <a:latin typeface="华文中宋" panose="02010600040101010101" pitchFamily="2" charset="-122"/>
              <a:ea typeface="华文中宋" panose="02010600040101010101" pitchFamily="2" charset="-122"/>
            </a:endParaRPr>
          </a:p>
          <a:p>
            <a:pPr lvl="0" eaLnBrk="1" hangingPunct="1">
              <a:lnSpc>
                <a:spcPct val="110000"/>
              </a:lnSpc>
            </a:pPr>
            <a:endParaRPr lang="zh-CN" altLang="en-US" sz="2800" b="1" dirty="0">
              <a:solidFill>
                <a:srgbClr val="0000CC"/>
              </a:solidFill>
              <a:latin typeface="华文中宋" panose="02010600040101010101" pitchFamily="2" charset="-122"/>
              <a:ea typeface="华文中宋" panose="02010600040101010101" pitchFamily="2" charset="-122"/>
            </a:endParaRPr>
          </a:p>
          <a:p>
            <a:pPr lvl="0" eaLnBrk="1" hangingPunct="1">
              <a:lnSpc>
                <a:spcPct val="110000"/>
              </a:lnSpc>
            </a:pPr>
            <a:endParaRPr lang="zh-CN" altLang="en-US" sz="2800" b="1" dirty="0">
              <a:solidFill>
                <a:srgbClr val="0000CC"/>
              </a:solidFill>
              <a:latin typeface="华文中宋" panose="02010600040101010101" pitchFamily="2" charset="-122"/>
              <a:ea typeface="华文中宋" panose="02010600040101010101" pitchFamily="2" charset="-122"/>
            </a:endParaRPr>
          </a:p>
          <a:p>
            <a:pPr lvl="0" eaLnBrk="1" hangingPunct="1">
              <a:lnSpc>
                <a:spcPct val="110000"/>
              </a:lnSpc>
            </a:pPr>
            <a:endParaRPr lang="zh-CN" altLang="en-US" sz="2800" b="1" dirty="0">
              <a:solidFill>
                <a:srgbClr val="0000CC"/>
              </a:solidFill>
              <a:latin typeface="华文中宋" panose="02010600040101010101" pitchFamily="2" charset="-122"/>
              <a:ea typeface="华文中宋" panose="02010600040101010101" pitchFamily="2" charset="-122"/>
            </a:endParaRPr>
          </a:p>
          <a:p>
            <a:pPr lvl="0" eaLnBrk="1" hangingPunct="1">
              <a:lnSpc>
                <a:spcPct val="110000"/>
              </a:lnSpc>
            </a:pPr>
            <a:endParaRPr lang="zh-CN" altLang="en-US" sz="2800" b="1" dirty="0">
              <a:solidFill>
                <a:srgbClr val="0000CC"/>
              </a:solidFill>
              <a:latin typeface="华文中宋" panose="02010600040101010101" pitchFamily="2" charset="-122"/>
              <a:ea typeface="华文中宋" panose="02010600040101010101" pitchFamily="2" charset="-122"/>
            </a:endParaRPr>
          </a:p>
          <a:p>
            <a:pPr lvl="0" eaLnBrk="1" hangingPunct="1">
              <a:lnSpc>
                <a:spcPct val="110000"/>
              </a:lnSpc>
              <a:buFont typeface="Wingdings" panose="05000000000000000000" pitchFamily="2" charset="2"/>
              <a:buChar char="u"/>
            </a:pPr>
            <a:r>
              <a:rPr lang="zh-CN" altLang="en-US" sz="2800" b="1" dirty="0">
                <a:solidFill>
                  <a:srgbClr val="0000CC"/>
                </a:solidFill>
                <a:latin typeface="华文中宋" panose="02010600040101010101" pitchFamily="2" charset="-122"/>
                <a:ea typeface="华文中宋" panose="02010600040101010101" pitchFamily="2" charset="-122"/>
              </a:rPr>
              <a:t>局限性：</a:t>
            </a:r>
            <a:endParaRPr lang="zh-CN" altLang="en-US" sz="2800" b="1" dirty="0">
              <a:solidFill>
                <a:srgbClr val="0000CC"/>
              </a:solidFill>
              <a:latin typeface="华文中宋" panose="02010600040101010101" pitchFamily="2" charset="-122"/>
              <a:ea typeface="华文中宋" panose="02010600040101010101" pitchFamily="2" charset="-122"/>
            </a:endParaRPr>
          </a:p>
          <a:p>
            <a:pPr lvl="0" eaLnBrk="1" hangingPunct="1">
              <a:lnSpc>
                <a:spcPct val="110000"/>
              </a:lnSpc>
            </a:pPr>
            <a:r>
              <a:rPr lang="zh-CN" altLang="en-US" sz="2800" b="1" dirty="0">
                <a:latin typeface="华文中宋" panose="02010600040101010101" pitchFamily="2" charset="-122"/>
                <a:ea typeface="华文中宋" panose="02010600040101010101" pitchFamily="2" charset="-122"/>
              </a:rPr>
              <a:t>    </a:t>
            </a:r>
            <a:endParaRPr lang="zh-CN" altLang="en-US" sz="2800" b="1" dirty="0">
              <a:latin typeface="华文中宋" panose="02010600040101010101" pitchFamily="2" charset="-122"/>
              <a:ea typeface="华文中宋" panose="02010600040101010101" pitchFamily="2" charset="-122"/>
            </a:endParaRPr>
          </a:p>
        </p:txBody>
      </p:sp>
      <p:sp>
        <p:nvSpPr>
          <p:cNvPr id="189443" name="Rectangle 3"/>
          <p:cNvSpPr/>
          <p:nvPr/>
        </p:nvSpPr>
        <p:spPr>
          <a:xfrm>
            <a:off x="468313" y="4192588"/>
            <a:ext cx="8389937" cy="2308225"/>
          </a:xfrm>
          <a:prstGeom prst="rect">
            <a:avLst/>
          </a:prstGeom>
          <a:noFill/>
          <a:ln w="9525">
            <a:noFill/>
          </a:ln>
        </p:spPr>
        <p:txBody>
          <a:bodyPr>
            <a:spAutoFit/>
          </a:bodyPr>
          <a:p>
            <a:pPr lvl="0" eaLnBrk="1" hangingPunct="1"/>
            <a:r>
              <a:rPr lang="en-US" altLang="zh-CN" sz="2400" b="1">
                <a:latin typeface="华文中宋" panose="02010600040101010101" pitchFamily="2" charset="-122"/>
                <a:ea typeface="华文中宋" panose="02010600040101010101" pitchFamily="2" charset="-122"/>
              </a:rPr>
              <a:t>①</a:t>
            </a:r>
            <a:r>
              <a:rPr lang="zh-CN" altLang="en-US" sz="2400" b="1" dirty="0">
                <a:latin typeface="华文中宋" panose="02010600040101010101" pitchFamily="2" charset="-122"/>
                <a:ea typeface="华文中宋" panose="02010600040101010101" pitchFamily="2" charset="-122"/>
              </a:rPr>
              <a:t>从</a:t>
            </a:r>
            <a:r>
              <a:rPr lang="zh-CN" altLang="en-US" sz="2400" b="1" dirty="0">
                <a:solidFill>
                  <a:srgbClr val="000099"/>
                </a:solidFill>
                <a:latin typeface="华文中宋" panose="02010600040101010101" pitchFamily="2" charset="-122"/>
                <a:ea typeface="华文中宋" panose="02010600040101010101" pitchFamily="2" charset="-122"/>
              </a:rPr>
              <a:t>内容</a:t>
            </a:r>
            <a:r>
              <a:rPr lang="zh-CN" altLang="en-US" sz="2400" b="1" dirty="0">
                <a:latin typeface="华文中宋" panose="02010600040101010101" pitchFamily="2" charset="-122"/>
                <a:ea typeface="华文中宋" panose="02010600040101010101" pitchFamily="2" charset="-122"/>
              </a:rPr>
              <a:t>看：早期的民主思想</a:t>
            </a:r>
            <a:r>
              <a:rPr lang="zh-CN" altLang="en-US" sz="2400" b="1" dirty="0">
                <a:solidFill>
                  <a:srgbClr val="FF0000"/>
                </a:solidFill>
                <a:latin typeface="华文中宋" panose="02010600040101010101" pitchFamily="2" charset="-122"/>
                <a:ea typeface="华文中宋" panose="02010600040101010101" pitchFamily="2" charset="-122"/>
              </a:rPr>
              <a:t>未形成完整的理论体系</a:t>
            </a:r>
            <a:r>
              <a:rPr lang="zh-CN" altLang="en-US" sz="2400" b="1" dirty="0">
                <a:latin typeface="华文中宋" panose="02010600040101010101" pitchFamily="2" charset="-122"/>
                <a:ea typeface="华文中宋" panose="02010600040101010101" pitchFamily="2" charset="-122"/>
              </a:rPr>
              <a:t>（在本质上还未跳出传统儒学的范畴，不是资产阶级性质的民主思想） ，</a:t>
            </a:r>
            <a:r>
              <a:rPr lang="zh-CN" altLang="en-US" sz="2400" b="1" dirty="0">
                <a:solidFill>
                  <a:srgbClr val="FF0000"/>
                </a:solidFill>
                <a:latin typeface="华文中宋" panose="02010600040101010101" pitchFamily="2" charset="-122"/>
                <a:ea typeface="华文中宋" panose="02010600040101010101" pitchFamily="2" charset="-122"/>
              </a:rPr>
              <a:t>没有提出新的社会制度</a:t>
            </a:r>
            <a:r>
              <a:rPr lang="zh-CN" altLang="en-US" sz="2400" b="1" dirty="0">
                <a:latin typeface="华文中宋" panose="02010600040101010101" pitchFamily="2" charset="-122"/>
                <a:ea typeface="华文中宋" panose="02010600040101010101" pitchFamily="2" charset="-122"/>
              </a:rPr>
              <a:t>；</a:t>
            </a:r>
            <a:endParaRPr lang="zh-CN" altLang="en-US" sz="2400" b="1" dirty="0">
              <a:latin typeface="华文中宋" panose="02010600040101010101" pitchFamily="2" charset="-122"/>
              <a:ea typeface="华文中宋" panose="02010600040101010101" pitchFamily="2" charset="-122"/>
            </a:endParaRPr>
          </a:p>
          <a:p>
            <a:pPr lvl="0" eaLnBrk="1" hangingPunct="1"/>
            <a:r>
              <a:rPr lang="zh-CN" altLang="zh-CN" sz="2400" b="1" dirty="0">
                <a:latin typeface="华文中宋" panose="02010600040101010101" pitchFamily="2" charset="-122"/>
                <a:ea typeface="华文中宋" panose="02010600040101010101" pitchFamily="2" charset="-122"/>
              </a:rPr>
              <a:t>②</a:t>
            </a:r>
            <a:r>
              <a:rPr lang="zh-CN" altLang="en-US" sz="2400" b="1" dirty="0">
                <a:latin typeface="华文中宋" panose="02010600040101010101" pitchFamily="2" charset="-122"/>
                <a:ea typeface="华文中宋" panose="02010600040101010101" pitchFamily="2" charset="-122"/>
              </a:rPr>
              <a:t>从</a:t>
            </a:r>
            <a:r>
              <a:rPr lang="zh-CN" altLang="en-US" sz="2400" b="1" dirty="0">
                <a:solidFill>
                  <a:srgbClr val="000099"/>
                </a:solidFill>
                <a:latin typeface="华文中宋" panose="02010600040101010101" pitchFamily="2" charset="-122"/>
                <a:ea typeface="华文中宋" panose="02010600040101010101" pitchFamily="2" charset="-122"/>
              </a:rPr>
              <a:t>地位</a:t>
            </a:r>
            <a:r>
              <a:rPr lang="zh-CN" altLang="en-US" sz="2400" b="1" dirty="0">
                <a:latin typeface="华文中宋" panose="02010600040101010101" pitchFamily="2" charset="-122"/>
                <a:ea typeface="华文中宋" panose="02010600040101010101" pitchFamily="2" charset="-122"/>
              </a:rPr>
              <a:t>看：在当时</a:t>
            </a:r>
            <a:r>
              <a:rPr lang="zh-CN" altLang="en-US" sz="2400" b="1" dirty="0">
                <a:solidFill>
                  <a:srgbClr val="FF0000"/>
                </a:solidFill>
                <a:latin typeface="华文中宋" panose="02010600040101010101" pitchFamily="2" charset="-122"/>
                <a:ea typeface="华文中宋" panose="02010600040101010101" pitchFamily="2" charset="-122"/>
              </a:rPr>
              <a:t>没有形成主流</a:t>
            </a:r>
            <a:r>
              <a:rPr lang="zh-CN" altLang="en-US" sz="2400" b="1" dirty="0">
                <a:latin typeface="华文中宋" panose="02010600040101010101" pitchFamily="2" charset="-122"/>
                <a:ea typeface="华文中宋" panose="02010600040101010101" pitchFamily="2" charset="-122"/>
              </a:rPr>
              <a:t>，</a:t>
            </a:r>
            <a:r>
              <a:rPr lang="zh-CN" altLang="en-US" sz="2400" b="1" dirty="0">
                <a:solidFill>
                  <a:srgbClr val="FF0000"/>
                </a:solidFill>
                <a:latin typeface="华文中宋" panose="02010600040101010101" pitchFamily="2" charset="-122"/>
                <a:ea typeface="华文中宋" panose="02010600040101010101" pitchFamily="2" charset="-122"/>
              </a:rPr>
              <a:t>无法撼动</a:t>
            </a:r>
            <a:r>
              <a:rPr lang="zh-CN" altLang="en-US" sz="2400" b="1" dirty="0">
                <a:latin typeface="华文中宋" panose="02010600040101010101" pitchFamily="2" charset="-122"/>
                <a:ea typeface="华文中宋" panose="02010600040101010101" pitchFamily="2" charset="-122"/>
              </a:rPr>
              <a:t>儒家思想的主流地位；</a:t>
            </a:r>
            <a:endParaRPr lang="zh-CN" altLang="en-US" sz="2400" b="1" dirty="0">
              <a:latin typeface="华文中宋" panose="02010600040101010101" pitchFamily="2" charset="-122"/>
              <a:ea typeface="华文中宋" panose="02010600040101010101" pitchFamily="2" charset="-122"/>
            </a:endParaRPr>
          </a:p>
          <a:p>
            <a:pPr lvl="0" eaLnBrk="1" hangingPunct="1"/>
            <a:r>
              <a:rPr lang="zh-CN" altLang="zh-CN" sz="2400" b="1" dirty="0">
                <a:latin typeface="华文中宋" panose="02010600040101010101" pitchFamily="2" charset="-122"/>
                <a:ea typeface="华文中宋" panose="02010600040101010101" pitchFamily="2" charset="-122"/>
              </a:rPr>
              <a:t>③</a:t>
            </a:r>
            <a:r>
              <a:rPr lang="zh-CN" altLang="en-US" sz="2400" b="1" dirty="0">
                <a:latin typeface="华文中宋" panose="02010600040101010101" pitchFamily="2" charset="-122"/>
                <a:ea typeface="华文中宋" panose="02010600040101010101" pitchFamily="2" charset="-122"/>
              </a:rPr>
              <a:t>从</a:t>
            </a:r>
            <a:r>
              <a:rPr lang="zh-CN" altLang="en-US" sz="2400" b="1" dirty="0">
                <a:solidFill>
                  <a:srgbClr val="000099"/>
                </a:solidFill>
                <a:latin typeface="华文中宋" panose="02010600040101010101" pitchFamily="2" charset="-122"/>
                <a:ea typeface="华文中宋" panose="02010600040101010101" pitchFamily="2" charset="-122"/>
              </a:rPr>
              <a:t>影响</a:t>
            </a:r>
            <a:r>
              <a:rPr lang="zh-CN" altLang="en-US" sz="2400" b="1" dirty="0">
                <a:latin typeface="华文中宋" panose="02010600040101010101" pitchFamily="2" charset="-122"/>
                <a:ea typeface="华文中宋" panose="02010600040101010101" pitchFamily="2" charset="-122"/>
              </a:rPr>
              <a:t>看：</a:t>
            </a:r>
            <a:r>
              <a:rPr lang="zh-CN" altLang="en-US" sz="2400" b="1" dirty="0">
                <a:solidFill>
                  <a:srgbClr val="FF0000"/>
                </a:solidFill>
                <a:latin typeface="华文中宋" panose="02010600040101010101" pitchFamily="2" charset="-122"/>
                <a:ea typeface="华文中宋" panose="02010600040101010101" pitchFamily="2" charset="-122"/>
              </a:rPr>
              <a:t>未能</a:t>
            </a:r>
            <a:r>
              <a:rPr lang="zh-CN" altLang="en-US" sz="2400" b="1" dirty="0">
                <a:latin typeface="华文中宋" panose="02010600040101010101" pitchFamily="2" charset="-122"/>
                <a:ea typeface="华文中宋" panose="02010600040101010101" pitchFamily="2" charset="-122"/>
              </a:rPr>
              <a:t>使中国社会</a:t>
            </a:r>
            <a:r>
              <a:rPr lang="zh-CN" altLang="en-US" sz="2400" b="1" dirty="0">
                <a:solidFill>
                  <a:srgbClr val="FF0000"/>
                </a:solidFill>
                <a:latin typeface="华文中宋" panose="02010600040101010101" pitchFamily="2" charset="-122"/>
                <a:ea typeface="华文中宋" panose="02010600040101010101" pitchFamily="2" charset="-122"/>
              </a:rPr>
              <a:t>实现社会的转型</a:t>
            </a:r>
            <a:r>
              <a:rPr lang="en-US" altLang="zh-CN" sz="2400" b="1">
                <a:latin typeface="华文中宋" panose="02010600040101010101" pitchFamily="2" charset="-122"/>
                <a:ea typeface="华文中宋" panose="02010600040101010101" pitchFamily="2" charset="-122"/>
              </a:rPr>
              <a:t>,</a:t>
            </a:r>
            <a:r>
              <a:rPr lang="zh-CN" altLang="en-US" sz="2400" b="1" dirty="0">
                <a:solidFill>
                  <a:srgbClr val="FF0000"/>
                </a:solidFill>
                <a:latin typeface="华文中宋" panose="02010600040101010101" pitchFamily="2" charset="-122"/>
                <a:ea typeface="华文中宋" panose="02010600040101010101" pitchFamily="2" charset="-122"/>
              </a:rPr>
              <a:t>影响有限</a:t>
            </a:r>
            <a:endParaRPr lang="zh-CN" altLang="en-US" sz="2400" b="1" dirty="0">
              <a:latin typeface="华文中宋" panose="02010600040101010101" pitchFamily="2" charset="-122"/>
              <a:ea typeface="华文中宋" panose="02010600040101010101" pitchFamily="2" charset="-122"/>
            </a:endParaRPr>
          </a:p>
        </p:txBody>
      </p:sp>
      <p:sp>
        <p:nvSpPr>
          <p:cNvPr id="86020" name="Rectangle 4"/>
          <p:cNvSpPr/>
          <p:nvPr/>
        </p:nvSpPr>
        <p:spPr>
          <a:xfrm>
            <a:off x="428625" y="833438"/>
            <a:ext cx="9144000" cy="531812"/>
          </a:xfrm>
          <a:prstGeom prst="rect">
            <a:avLst/>
          </a:prstGeom>
          <a:noFill/>
          <a:ln w="9525">
            <a:noFill/>
          </a:ln>
        </p:spPr>
        <p:txBody>
          <a:bodyPr>
            <a:spAutoFit/>
          </a:bodyPr>
          <a:p>
            <a:pPr lvl="0" eaLnBrk="1" hangingPunct="1">
              <a:lnSpc>
                <a:spcPct val="110000"/>
              </a:lnSpc>
            </a:pPr>
            <a:r>
              <a:rPr lang="en-US" altLang="zh-CN" sz="2800" b="1">
                <a:solidFill>
                  <a:srgbClr val="CC3300"/>
                </a:solidFill>
                <a:latin typeface="华文中宋" panose="02010600040101010101" pitchFamily="2" charset="-122"/>
                <a:ea typeface="华文中宋" panose="02010600040101010101" pitchFamily="2" charset="-122"/>
              </a:rPr>
              <a:t>4</a:t>
            </a:r>
            <a:r>
              <a:rPr lang="zh-CN" altLang="en-US" sz="2800" b="1" dirty="0">
                <a:solidFill>
                  <a:srgbClr val="CC3300"/>
                </a:solidFill>
                <a:latin typeface="华文中宋" panose="02010600040101010101" pitchFamily="2" charset="-122"/>
                <a:ea typeface="华文中宋" panose="02010600040101010101" pitchFamily="2" charset="-122"/>
              </a:rPr>
              <a:t>）评价</a:t>
            </a:r>
            <a:endParaRPr lang="zh-CN" altLang="en-US" sz="2800" b="1" dirty="0">
              <a:solidFill>
                <a:srgbClr val="CC3300"/>
              </a:solidFill>
              <a:latin typeface="华文中宋" panose="02010600040101010101" pitchFamily="2" charset="-122"/>
              <a:ea typeface="华文中宋" panose="02010600040101010101" pitchFamily="2" charset="-122"/>
            </a:endParaRPr>
          </a:p>
        </p:txBody>
      </p:sp>
      <p:sp>
        <p:nvSpPr>
          <p:cNvPr id="189445" name="Rectangle 5"/>
          <p:cNvSpPr/>
          <p:nvPr/>
        </p:nvSpPr>
        <p:spPr>
          <a:xfrm>
            <a:off x="466725" y="1847850"/>
            <a:ext cx="8248650" cy="1938338"/>
          </a:xfrm>
          <a:prstGeom prst="rect">
            <a:avLst/>
          </a:prstGeom>
          <a:noFill/>
          <a:ln w="9525">
            <a:noFill/>
          </a:ln>
        </p:spPr>
        <p:txBody>
          <a:bodyPr anchor="ctr">
            <a:spAutoFit/>
          </a:bodyPr>
          <a:p>
            <a:pPr lvl="0" eaLnBrk="1" hangingPunct="1"/>
            <a:r>
              <a:rPr lang="en-US" altLang="zh-CN" sz="2400" b="1">
                <a:latin typeface="华文中宋" panose="02010600040101010101" pitchFamily="2" charset="-122"/>
                <a:ea typeface="华文中宋" panose="02010600040101010101" pitchFamily="2" charset="-122"/>
              </a:rPr>
              <a:t>①</a:t>
            </a:r>
            <a:r>
              <a:rPr lang="zh-CN" altLang="en-US" sz="2400" b="1" dirty="0">
                <a:latin typeface="华文中宋" panose="02010600040101010101" pitchFamily="2" charset="-122"/>
                <a:ea typeface="华文中宋" panose="02010600040101010101" pitchFamily="2" charset="-122"/>
              </a:rPr>
              <a:t>对</a:t>
            </a:r>
            <a:r>
              <a:rPr lang="zh-CN" altLang="en-US" sz="2400" b="1" dirty="0">
                <a:solidFill>
                  <a:srgbClr val="FF0000"/>
                </a:solidFill>
                <a:latin typeface="华文中宋" panose="02010600040101010101" pitchFamily="2" charset="-122"/>
                <a:ea typeface="华文中宋" panose="02010600040101010101" pitchFamily="2" charset="-122"/>
              </a:rPr>
              <a:t>传统儒学的批判继承</a:t>
            </a:r>
            <a:r>
              <a:rPr lang="zh-CN" altLang="en-US" sz="2400" b="1" dirty="0">
                <a:solidFill>
                  <a:srgbClr val="000000"/>
                </a:solidFill>
                <a:latin typeface="华文中宋" panose="02010600040101010101" pitchFamily="2" charset="-122"/>
                <a:ea typeface="华文中宋" panose="02010600040101010101" pitchFamily="2" charset="-122"/>
              </a:rPr>
              <a:t>，</a:t>
            </a:r>
            <a:r>
              <a:rPr lang="zh-CN" altLang="en-US" sz="2400" b="1" dirty="0">
                <a:solidFill>
                  <a:srgbClr val="FF0000"/>
                </a:solidFill>
                <a:latin typeface="华文中宋" panose="02010600040101010101" pitchFamily="2" charset="-122"/>
                <a:ea typeface="华文中宋" panose="02010600040101010101" pitchFamily="2" charset="-122"/>
              </a:rPr>
              <a:t>推动</a:t>
            </a:r>
            <a:r>
              <a:rPr lang="zh-CN" altLang="en-US" sz="2400" b="1" dirty="0">
                <a:latin typeface="华文中宋" panose="02010600040101010101" pitchFamily="2" charset="-122"/>
                <a:ea typeface="华文中宋" panose="02010600040101010101" pitchFamily="2" charset="-122"/>
              </a:rPr>
              <a:t>明清之际儒学的</a:t>
            </a:r>
            <a:r>
              <a:rPr lang="zh-CN" altLang="en-US" sz="2400" b="1" dirty="0">
                <a:solidFill>
                  <a:srgbClr val="FF0000"/>
                </a:solidFill>
                <a:latin typeface="华文中宋" panose="02010600040101010101" pitchFamily="2" charset="-122"/>
                <a:ea typeface="华文中宋" panose="02010600040101010101" pitchFamily="2" charset="-122"/>
              </a:rPr>
              <a:t>发展</a:t>
            </a:r>
            <a:r>
              <a:rPr lang="zh-CN" altLang="en-US" sz="2400" b="1" dirty="0">
                <a:latin typeface="华文中宋" panose="02010600040101010101" pitchFamily="2" charset="-122"/>
                <a:ea typeface="华文中宋" panose="02010600040101010101" pitchFamily="2" charset="-122"/>
              </a:rPr>
              <a:t>（使之构建起了具有时代特色的</a:t>
            </a:r>
            <a:r>
              <a:rPr lang="zh-CN" altLang="en-US" sz="2400" b="1" dirty="0">
                <a:solidFill>
                  <a:srgbClr val="0033CC"/>
                </a:solidFill>
                <a:latin typeface="华文中宋" panose="02010600040101010101" pitchFamily="2" charset="-122"/>
                <a:ea typeface="华文中宋" panose="02010600040101010101" pitchFamily="2" charset="-122"/>
              </a:rPr>
              <a:t>新思想体系</a:t>
            </a:r>
            <a:r>
              <a:rPr lang="zh-CN" altLang="en-US" sz="2400" b="1" dirty="0">
                <a:latin typeface="华文中宋" panose="02010600040101010101" pitchFamily="2" charset="-122"/>
                <a:ea typeface="华文中宋" panose="02010600040101010101" pitchFamily="2" charset="-122"/>
              </a:rPr>
              <a:t>，从而</a:t>
            </a:r>
            <a:r>
              <a:rPr lang="zh-CN" altLang="en-US" sz="2400" b="1" dirty="0">
                <a:solidFill>
                  <a:srgbClr val="0033CC"/>
                </a:solidFill>
                <a:latin typeface="华文中宋" panose="02010600040101010101" pitchFamily="2" charset="-122"/>
                <a:ea typeface="华文中宋" panose="02010600040101010101" pitchFamily="2" charset="-122"/>
              </a:rPr>
              <a:t>促使我国传统文化重新焕发了生机）</a:t>
            </a:r>
            <a:endParaRPr lang="zh-CN" altLang="en-US" sz="2400" b="1" dirty="0">
              <a:solidFill>
                <a:srgbClr val="0033CC"/>
              </a:solidFill>
              <a:latin typeface="华文中宋" panose="02010600040101010101" pitchFamily="2" charset="-122"/>
              <a:ea typeface="华文中宋" panose="02010600040101010101" pitchFamily="2" charset="-122"/>
            </a:endParaRPr>
          </a:p>
          <a:p>
            <a:pPr lvl="0" eaLnBrk="1" hangingPunct="1"/>
            <a:r>
              <a:rPr lang="zh-CN" altLang="en-US" sz="2400" b="1" dirty="0">
                <a:latin typeface="华文中宋" panose="02010600040101010101" pitchFamily="2" charset="-122"/>
                <a:ea typeface="华文中宋" panose="02010600040101010101" pitchFamily="2" charset="-122"/>
              </a:rPr>
              <a:t>②对君主专制的批判，经世致用的思想，构成</a:t>
            </a:r>
            <a:r>
              <a:rPr lang="zh-CN" altLang="en-US" sz="2400" b="1" dirty="0">
                <a:solidFill>
                  <a:srgbClr val="FF0000"/>
                </a:solidFill>
                <a:latin typeface="华文中宋" panose="02010600040101010101" pitchFamily="2" charset="-122"/>
                <a:ea typeface="华文中宋" panose="02010600040101010101" pitchFamily="2" charset="-122"/>
              </a:rPr>
              <a:t>中国早期启蒙思想的源头，具有解放思想的历史进步性</a:t>
            </a:r>
            <a:r>
              <a:rPr lang="zh-CN" altLang="en-US" sz="2400" b="1" dirty="0">
                <a:latin typeface="华文中宋" panose="02010600040101010101" pitchFamily="2" charset="-122"/>
                <a:ea typeface="华文中宋" panose="02010600040101010101" pitchFamily="2" charset="-122"/>
              </a:rPr>
              <a:t>。</a:t>
            </a:r>
            <a:endParaRPr lang="zh-CN" altLang="en-US" sz="2400" b="1" dirty="0">
              <a:solidFill>
                <a:srgbClr val="0033CC"/>
              </a:solidFill>
              <a:latin typeface="华文中宋" panose="02010600040101010101" pitchFamily="2" charset="-122"/>
              <a:ea typeface="华文中宋" panose="02010600040101010101" pitchFamily="2" charset="-122"/>
            </a:endParaRPr>
          </a:p>
        </p:txBody>
      </p:sp>
      <p:sp>
        <p:nvSpPr>
          <p:cNvPr id="86022" name="Text Box 6"/>
          <p:cNvSpPr txBox="1"/>
          <p:nvPr/>
        </p:nvSpPr>
        <p:spPr>
          <a:xfrm>
            <a:off x="428625" y="344488"/>
            <a:ext cx="8915400" cy="584200"/>
          </a:xfrm>
          <a:prstGeom prst="rect">
            <a:avLst/>
          </a:prstGeom>
          <a:noFill/>
          <a:ln w="9525">
            <a:noFill/>
          </a:ln>
        </p:spPr>
        <p:txBody>
          <a:bodyPr>
            <a:spAutoFit/>
          </a:bodyPr>
          <a:p>
            <a:pPr lvl="0" eaLnBrk="1" hangingPunct="1">
              <a:spcBef>
                <a:spcPct val="50000"/>
              </a:spcBef>
            </a:pPr>
            <a:r>
              <a:rPr lang="zh-CN" altLang="en-US" sz="3200" b="1" dirty="0">
                <a:solidFill>
                  <a:srgbClr val="000000"/>
                </a:solidFill>
                <a:latin typeface="微软雅黑" panose="020B0503020204020204" pitchFamily="34" charset="-122"/>
                <a:ea typeface="微软雅黑" panose="020B0503020204020204" pitchFamily="34" charset="-122"/>
              </a:rPr>
              <a:t>四</a:t>
            </a:r>
            <a:r>
              <a:rPr lang="en-US" altLang="zh-CN" sz="3200" b="1">
                <a:solidFill>
                  <a:srgbClr val="000000"/>
                </a:solidFill>
                <a:latin typeface="微软雅黑" panose="020B0503020204020204" pitchFamily="34" charset="-122"/>
                <a:ea typeface="微软雅黑" panose="020B0503020204020204" pitchFamily="34" charset="-122"/>
              </a:rPr>
              <a:t>.</a:t>
            </a:r>
            <a:r>
              <a:rPr lang="zh-CN" altLang="en-US" sz="3200" b="1" dirty="0">
                <a:solidFill>
                  <a:srgbClr val="000000"/>
                </a:solidFill>
                <a:latin typeface="微软雅黑" panose="020B0503020204020204" pitchFamily="34" charset="-122"/>
                <a:ea typeface="微软雅黑" panose="020B0503020204020204" pitchFamily="34" charset="-122"/>
              </a:rPr>
              <a:t>明清之际的儒学思想</a:t>
            </a:r>
            <a:endParaRPr lang="zh-CN" altLang="en-US" sz="3200"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9442"/>
                                        </p:tgtEl>
                                        <p:attrNameLst>
                                          <p:attrName>style.visibility</p:attrName>
                                        </p:attrNameLst>
                                      </p:cBhvr>
                                      <p:to>
                                        <p:strVal val="visible"/>
                                      </p:to>
                                    </p:set>
                                    <p:anim calcmode="lin" valueType="num">
                                      <p:cBhvr additive="base">
                                        <p:cTn id="7" dur="500" fill="hold"/>
                                        <p:tgtEl>
                                          <p:spTgt spid="189442"/>
                                        </p:tgtEl>
                                        <p:attrNameLst>
                                          <p:attrName>ppt_x</p:attrName>
                                        </p:attrNameLst>
                                      </p:cBhvr>
                                      <p:tavLst>
                                        <p:tav tm="0">
                                          <p:val>
                                            <p:strVal val="#ppt_x"/>
                                          </p:val>
                                        </p:tav>
                                        <p:tav tm="100000">
                                          <p:val>
                                            <p:strVal val="#ppt_x"/>
                                          </p:val>
                                        </p:tav>
                                      </p:tavLst>
                                    </p:anim>
                                    <p:anim calcmode="lin" valueType="num">
                                      <p:cBhvr additive="base">
                                        <p:cTn id="8" dur="500" fill="hold"/>
                                        <p:tgtEl>
                                          <p:spTgt spid="18944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89445"/>
                                        </p:tgtEl>
                                        <p:attrNameLst>
                                          <p:attrName>style.visibility</p:attrName>
                                        </p:attrNameLst>
                                      </p:cBhvr>
                                      <p:to>
                                        <p:strVal val="visible"/>
                                      </p:to>
                                    </p:set>
                                    <p:anim calcmode="lin" valueType="num">
                                      <p:cBhvr additive="base">
                                        <p:cTn id="13" dur="500" fill="hold"/>
                                        <p:tgtEl>
                                          <p:spTgt spid="189445"/>
                                        </p:tgtEl>
                                        <p:attrNameLst>
                                          <p:attrName>ppt_x</p:attrName>
                                        </p:attrNameLst>
                                      </p:cBhvr>
                                      <p:tavLst>
                                        <p:tav tm="0">
                                          <p:val>
                                            <p:strVal val="#ppt_x"/>
                                          </p:val>
                                        </p:tav>
                                        <p:tav tm="100000">
                                          <p:val>
                                            <p:strVal val="#ppt_x"/>
                                          </p:val>
                                        </p:tav>
                                      </p:tavLst>
                                    </p:anim>
                                    <p:anim calcmode="lin" valueType="num">
                                      <p:cBhvr additive="base">
                                        <p:cTn id="14" dur="500" fill="hold"/>
                                        <p:tgtEl>
                                          <p:spTgt spid="18944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9443"/>
                                        </p:tgtEl>
                                        <p:attrNameLst>
                                          <p:attrName>style.visibility</p:attrName>
                                        </p:attrNameLst>
                                      </p:cBhvr>
                                      <p:to>
                                        <p:strVal val="visible"/>
                                      </p:to>
                                    </p:set>
                                    <p:anim calcmode="lin" valueType="num">
                                      <p:cBhvr additive="base">
                                        <p:cTn id="19" dur="500" fill="hold"/>
                                        <p:tgtEl>
                                          <p:spTgt spid="189443"/>
                                        </p:tgtEl>
                                        <p:attrNameLst>
                                          <p:attrName>ppt_x</p:attrName>
                                        </p:attrNameLst>
                                      </p:cBhvr>
                                      <p:tavLst>
                                        <p:tav tm="0">
                                          <p:val>
                                            <p:strVal val="#ppt_x"/>
                                          </p:val>
                                        </p:tav>
                                        <p:tav tm="100000">
                                          <p:val>
                                            <p:strVal val="#ppt_x"/>
                                          </p:val>
                                        </p:tav>
                                      </p:tavLst>
                                    </p:anim>
                                    <p:anim calcmode="lin" valueType="num">
                                      <p:cBhvr additive="base">
                                        <p:cTn id="20" dur="500" fill="hold"/>
                                        <p:tgtEl>
                                          <p:spTgt spid="1894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2" grpId="0"/>
      <p:bldP spid="189443" grpId="0"/>
      <p:bldP spid="189445"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8786" name="Rectangle 2"/>
          <p:cNvSpPr>
            <a:spLocks noChangeArrowheads="1"/>
          </p:cNvSpPr>
          <p:nvPr/>
        </p:nvSpPr>
        <p:spPr bwMode="auto">
          <a:xfrm>
            <a:off x="238125" y="1714500"/>
            <a:ext cx="8763000" cy="4789488"/>
          </a:xfrm>
          <a:prstGeom prst="rect">
            <a:avLst/>
          </a:prstGeom>
          <a:noFill/>
          <a:ln w="9525">
            <a:noFill/>
            <a:miter lim="800000"/>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1" lang="en-US" altLang="zh-CN"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1.</a:t>
            </a:r>
            <a:r>
              <a:rPr kumimoji="1"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经  济</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：资本主义萌芽发展缓慢脆弱</a:t>
            </a:r>
            <a:r>
              <a:rPr kumimoji="1" lang="en-US" altLang="zh-CN"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早期民主思想的发展缺乏有力的</a:t>
            </a:r>
            <a:r>
              <a:rPr kumimoji="1"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物质基础</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r>
              <a:rPr kumimoji="1"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根本原因</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endPar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1" lang="en-US" altLang="zh-CN"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2.</a:t>
            </a:r>
            <a:r>
              <a:rPr kumimoji="1"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政  治</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：专制集权制度压抑了早期民主思想的发展</a:t>
            </a:r>
            <a:r>
              <a:rPr kumimoji="1" lang="en-US" altLang="zh-CN"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未能形成完整的体系缺乏</a:t>
            </a:r>
            <a:r>
              <a:rPr kumimoji="1"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政治基础</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endPar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1" lang="en-US" altLang="zh-CN"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3.</a:t>
            </a:r>
            <a:r>
              <a:rPr kumimoji="1"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思想文化</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：礼教纲常</a:t>
            </a:r>
            <a:r>
              <a:rPr kumimoji="1" lang="en-US" altLang="zh-CN"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文化专制</a:t>
            </a:r>
            <a:r>
              <a:rPr kumimoji="1" lang="en-US" altLang="zh-CN"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阻碍早期民主想的传播。缺乏</a:t>
            </a:r>
            <a:r>
              <a:rPr kumimoji="1"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思想文化基础</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endPar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1" lang="en-US" altLang="zh-CN"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4.</a:t>
            </a:r>
            <a:r>
              <a:rPr kumimoji="1"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国人风貌</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：人们深受礼教毒害</a:t>
            </a:r>
            <a:r>
              <a:rPr kumimoji="1" lang="en-US" altLang="zh-CN"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迷信愚昧</a:t>
            </a:r>
            <a:r>
              <a:rPr kumimoji="1" lang="en-US" altLang="zh-CN"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难以接受新思想</a:t>
            </a:r>
            <a:r>
              <a:rPr kumimoji="1" lang="en-US" altLang="zh-CN"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缺乏</a:t>
            </a:r>
            <a:r>
              <a:rPr kumimoji="1" lang="zh-CN" altLang="en-US" sz="28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群众基础</a:t>
            </a:r>
            <a:r>
              <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rPr>
              <a:t>。</a:t>
            </a:r>
            <a:endParaRPr kumimoji="1" lang="zh-CN" altLang="en-US" sz="2800" b="1" i="0" u="none" strike="noStrike" kern="1200" cap="none" spc="0" normalizeH="0" baseline="0" noProof="0" dirty="0">
              <a:ln>
                <a:noFill/>
              </a:ln>
              <a:solidFill>
                <a:schemeClr val="tx1"/>
              </a:solidFill>
              <a:effectLst>
                <a:outerShdw blurRad="38100" dist="38100" dir="2700000" algn="tl">
                  <a:srgbClr val="C0C0C0"/>
                </a:outerShdw>
              </a:effectLst>
              <a:uLnTx/>
              <a:uFillTx/>
              <a:latin typeface="华文中宋" panose="02010600040101010101" pitchFamily="2" charset="-122"/>
              <a:ea typeface="华文中宋" panose="02010600040101010101" pitchFamily="2" charset="-122"/>
              <a:cs typeface="+mn-cs"/>
            </a:endParaRPr>
          </a:p>
        </p:txBody>
      </p:sp>
      <p:sp>
        <p:nvSpPr>
          <p:cNvPr id="87043" name="Rectangle 3"/>
          <p:cNvSpPr/>
          <p:nvPr/>
        </p:nvSpPr>
        <p:spPr>
          <a:xfrm>
            <a:off x="266700" y="1071563"/>
            <a:ext cx="9448800" cy="523875"/>
          </a:xfrm>
          <a:prstGeom prst="rect">
            <a:avLst/>
          </a:prstGeom>
          <a:noFill/>
          <a:ln w="9525">
            <a:noFill/>
          </a:ln>
        </p:spPr>
        <p:txBody>
          <a:bodyPr anchor="ctr">
            <a:spAutoFit/>
          </a:bodyPr>
          <a:p>
            <a:pPr lvl="0" eaLnBrk="1" hangingPunct="1"/>
            <a:r>
              <a:rPr lang="zh-CN" altLang="en-US" sz="2800" b="1" dirty="0">
                <a:solidFill>
                  <a:srgbClr val="CC3300"/>
                </a:solidFill>
                <a:latin typeface="微软雅黑" panose="020B0503020204020204" pitchFamily="34" charset="-122"/>
                <a:ea typeface="微软雅黑" panose="020B0503020204020204" pitchFamily="34" charset="-122"/>
              </a:rPr>
              <a:t>为什么中国的民主批判思想没能实现社会的转型？</a:t>
            </a:r>
            <a:endParaRPr lang="zh-CN" altLang="en-US" sz="2800" b="1" dirty="0">
              <a:solidFill>
                <a:srgbClr val="CC3300"/>
              </a:solidFill>
              <a:latin typeface="微软雅黑" panose="020B0503020204020204" pitchFamily="34" charset="-122"/>
              <a:ea typeface="微软雅黑" panose="020B0503020204020204" pitchFamily="34" charset="-122"/>
            </a:endParaRPr>
          </a:p>
        </p:txBody>
      </p:sp>
      <p:sp>
        <p:nvSpPr>
          <p:cNvPr id="4" name="矩形 3"/>
          <p:cNvSpPr/>
          <p:nvPr/>
        </p:nvSpPr>
        <p:spPr>
          <a:xfrm>
            <a:off x="175760" y="76778"/>
            <a:ext cx="2967480" cy="923330"/>
          </a:xfrm>
          <a:prstGeom prst="rect">
            <a:avLst/>
          </a:prstGeom>
          <a:noFill/>
        </p:spPr>
        <p:txBody>
          <a:bodyP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思维拓展</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18786">
                                            <p:txEl>
                                              <p:charRg st="0" end="46"/>
                                            </p:txEl>
                                          </p:spTgt>
                                        </p:tgtEl>
                                        <p:attrNameLst>
                                          <p:attrName>style.visibility</p:attrName>
                                        </p:attrNameLst>
                                      </p:cBhvr>
                                      <p:to>
                                        <p:strVal val="visible"/>
                                      </p:to>
                                    </p:set>
                                    <p:anim calcmode="lin" valueType="num">
                                      <p:cBhvr>
                                        <p:cTn id="7" dur="1" fill="hold"/>
                                        <p:tgtEl>
                                          <p:spTgt spid="118786">
                                            <p:txEl>
                                              <p:charRg st="0" end="46"/>
                                            </p:txEl>
                                          </p:spTgt>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18786">
                                            <p:txEl>
                                              <p:charRg st="47" end="90"/>
                                            </p:txEl>
                                          </p:spTgt>
                                        </p:tgtEl>
                                        <p:attrNameLst>
                                          <p:attrName>style.visibility</p:attrName>
                                        </p:attrNameLst>
                                      </p:cBhvr>
                                      <p:to>
                                        <p:strVal val="visible"/>
                                      </p:to>
                                    </p:set>
                                    <p:anim calcmode="lin" valueType="num">
                                      <p:cBhvr>
                                        <p:cTn id="12" dur="1" fill="hold"/>
                                        <p:tgtEl>
                                          <p:spTgt spid="118786">
                                            <p:txEl>
                                              <p:charRg st="47" end="90"/>
                                            </p:txEl>
                                          </p:spTgt>
                                        </p:tgtEl>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18786">
                                            <p:txEl>
                                              <p:charRg st="91" end="129"/>
                                            </p:txEl>
                                          </p:spTgt>
                                        </p:tgtEl>
                                        <p:attrNameLst>
                                          <p:attrName>style.visibility</p:attrName>
                                        </p:attrNameLst>
                                      </p:cBhvr>
                                      <p:to>
                                        <p:strVal val="visible"/>
                                      </p:to>
                                    </p:set>
                                    <p:anim calcmode="lin" valueType="num">
                                      <p:cBhvr>
                                        <p:cTn id="17" dur="1" fill="hold"/>
                                        <p:tgtEl>
                                          <p:spTgt spid="118786">
                                            <p:txEl>
                                              <p:charRg st="91" end="129"/>
                                            </p:txEl>
                                          </p:spTgt>
                                        </p:tgtEl>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18786">
                                            <p:txEl>
                                              <p:charRg st="130" end="167"/>
                                            </p:txEl>
                                          </p:spTgt>
                                        </p:tgtEl>
                                        <p:attrNameLst>
                                          <p:attrName>style.visibility</p:attrName>
                                        </p:attrNameLst>
                                      </p:cBhvr>
                                      <p:to>
                                        <p:strVal val="visible"/>
                                      </p:to>
                                    </p:set>
                                    <p:anim calcmode="lin" valueType="num">
                                      <p:cBhvr>
                                        <p:cTn id="22" dur="1" fill="hold"/>
                                        <p:tgtEl>
                                          <p:spTgt spid="118786">
                                            <p:txEl>
                                              <p:charRg st="130" end="167"/>
                                            </p:txEl>
                                          </p:spTgt>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8066" name="Rectangle 2"/>
          <p:cNvSpPr/>
          <p:nvPr/>
        </p:nvSpPr>
        <p:spPr>
          <a:xfrm>
            <a:off x="2979738" y="357188"/>
            <a:ext cx="6056312" cy="461962"/>
          </a:xfrm>
          <a:prstGeom prst="rect">
            <a:avLst/>
          </a:prstGeom>
          <a:noFill/>
          <a:ln w="9525">
            <a:noFill/>
          </a:ln>
        </p:spPr>
        <p:txBody>
          <a:bodyPr anchor="ctr">
            <a:spAutoFit/>
          </a:bodyPr>
          <a:p>
            <a:pPr lvl="0" eaLnBrk="1" hangingPunct="1"/>
            <a:r>
              <a:rPr lang="zh-CN" altLang="en-US" sz="2400" b="1" dirty="0">
                <a:solidFill>
                  <a:srgbClr val="C00000"/>
                </a:solidFill>
                <a:latin typeface="微软雅黑" panose="020B0503020204020204" pitchFamily="34" charset="-122"/>
                <a:ea typeface="微软雅黑" panose="020B0503020204020204" pitchFamily="34" charset="-122"/>
              </a:rPr>
              <a:t>明末清初的早期民主思想与欧洲的启蒙思想</a:t>
            </a:r>
            <a:endParaRPr lang="zh-CN" altLang="en-US" sz="2400" b="1" dirty="0">
              <a:solidFill>
                <a:srgbClr val="C00000"/>
              </a:solidFill>
              <a:latin typeface="微软雅黑" panose="020B0503020204020204" pitchFamily="34" charset="-122"/>
              <a:ea typeface="微软雅黑" panose="020B0503020204020204" pitchFamily="34" charset="-122"/>
            </a:endParaRPr>
          </a:p>
        </p:txBody>
      </p:sp>
      <p:graphicFrame>
        <p:nvGraphicFramePr>
          <p:cNvPr id="151555" name="Group 3"/>
          <p:cNvGraphicFramePr>
            <a:graphicFrameLocks noGrp="1"/>
          </p:cNvGraphicFramePr>
          <p:nvPr/>
        </p:nvGraphicFramePr>
        <p:xfrm>
          <a:off x="142875" y="909638"/>
          <a:ext cx="8893175" cy="5683250"/>
        </p:xfrm>
        <a:graphic>
          <a:graphicData uri="http://schemas.openxmlformats.org/drawingml/2006/table">
            <a:tbl>
              <a:tblPr/>
              <a:tblGrid>
                <a:gridCol w="838200"/>
                <a:gridCol w="3840133"/>
                <a:gridCol w="4214842"/>
              </a:tblGrid>
              <a:tr h="39687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000" b="1"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endParaRPr>
                    </a:p>
                  </a:txBody>
                  <a:tcPr anchor="ctr" horzOverflow="overflow">
                    <a:lnL w="28575" cap="flat" cmpd="sng" algn="ctr">
                      <a:solidFill>
                        <a:schemeClr val="tx1"/>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r>
                        <a:rPr kumimoji="0" lang="zh-CN" sz="24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49" charset="-122"/>
                        </a:rPr>
                        <a:t>明清之际的民主思想</a:t>
                      </a:r>
                      <a:endParaRPr kumimoji="0" lang="zh-CN" sz="2400" b="1"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endParaRPr>
                    </a:p>
                  </a:txBody>
                  <a:tcPr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r>
                        <a:rPr kumimoji="0" lang="zh-CN" sz="24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49" charset="-122"/>
                        </a:rPr>
                        <a:t>欧洲启蒙思想</a:t>
                      </a:r>
                      <a:endParaRPr kumimoji="0" lang="zh-CN" sz="2400" b="1"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endParaRPr>
                    </a:p>
                  </a:txBody>
                  <a:tcPr anchor="ctr" horzOverflow="overflow">
                    <a:lnL w="12700" cap="flat" cmpd="sng" algn="ctr">
                      <a:solidFill>
                        <a:srgbClr val="000000"/>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28575" cap="flat" cmpd="sng" algn="ctr">
                      <a:solidFill>
                        <a:schemeClr val="tx1"/>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727075">
                <a:tc>
                  <a:txBody>
                    <a:body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r>
                        <a:rPr kumimoji="0" lang="zh-CN" sz="20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49" charset="-122"/>
                        </a:rPr>
                        <a:t>经济</a:t>
                      </a:r>
                      <a:endParaRPr kumimoji="0" lang="zh-CN" sz="20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49" charset="-122"/>
                      </a:endParaRPr>
                    </a:p>
                    <a:p>
                      <a:pPr marL="0" marR="0" lvl="0" indent="0" algn="ctr"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r>
                        <a:rPr kumimoji="0" lang="zh-CN" sz="20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49" charset="-122"/>
                        </a:rPr>
                        <a:t>条件</a:t>
                      </a:r>
                      <a:endParaRPr kumimoji="0" lang="zh-CN" sz="20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49" charset="-122"/>
                      </a:endParaRPr>
                    </a:p>
                  </a:txBody>
                  <a:tcPr anchor="ctr" horzOverflow="overflow">
                    <a:lnL w="28575" cap="flat" cmpd="sng" algn="ctr">
                      <a:solidFill>
                        <a:schemeClr val="tx1"/>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endParaRPr kumimoji="0" lang="zh-CN" altLang="zh-CN" sz="24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endParaRPr kumimoji="0" lang="zh-CN" altLang="zh-CN" sz="20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anchor="ctr" horzOverflow="overflow">
                    <a:lnL w="12700" cap="flat" cmpd="sng" algn="ctr">
                      <a:solidFill>
                        <a:srgbClr val="000000"/>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1006475">
                <a:tc>
                  <a:txBody>
                    <a:body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r>
                        <a:rPr kumimoji="0" lang="zh-CN" sz="20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49" charset="-122"/>
                        </a:rPr>
                        <a:t>政治</a:t>
                      </a:r>
                      <a:endParaRPr kumimoji="0" lang="zh-CN" sz="20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49" charset="-122"/>
                      </a:endParaRPr>
                    </a:p>
                    <a:p>
                      <a:pPr marL="0" marR="0" lvl="0" indent="0" algn="ctr"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r>
                        <a:rPr kumimoji="0" lang="zh-CN" sz="20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49" charset="-122"/>
                        </a:rPr>
                        <a:t>条件</a:t>
                      </a:r>
                      <a:endParaRPr kumimoji="0" lang="zh-CN" sz="20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49" charset="-122"/>
                      </a:endParaRPr>
                    </a:p>
                    <a:p>
                      <a:pPr marL="0" marR="0" lvl="0" indent="0" algn="ctr"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endParaRPr kumimoji="0" lang="zh-CN" altLang="zh-CN" sz="2000" b="1"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endParaRPr>
                    </a:p>
                  </a:txBody>
                  <a:tcPr anchor="ctr" horzOverflow="overflow">
                    <a:lnL w="28575" cap="flat" cmpd="sng" algn="ctr">
                      <a:solidFill>
                        <a:schemeClr val="tx1"/>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endParaRPr kumimoji="0" lang="zh-CN" altLang="zh-CN" sz="20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endParaRPr kumimoji="0" lang="zh-CN" altLang="zh-CN" sz="20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anchor="ctr" horzOverflow="overflow">
                    <a:lnL w="12700" cap="flat" cmpd="sng" algn="ctr">
                      <a:solidFill>
                        <a:srgbClr val="000000"/>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701675">
                <a:tc>
                  <a:txBody>
                    <a:body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r>
                        <a:rPr kumimoji="0" lang="zh-CN" sz="2000" b="1"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rPr>
                        <a:t>文化条件</a:t>
                      </a:r>
                      <a:endParaRPr kumimoji="0" lang="zh-CN" sz="2000" b="1"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endParaRPr>
                    </a:p>
                  </a:txBody>
                  <a:tcPr anchor="ctr" horzOverflow="overflow">
                    <a:lnL w="28575" cap="flat" cmpd="sng" algn="ctr">
                      <a:solidFill>
                        <a:schemeClr val="tx1"/>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endParaRPr kumimoji="0" lang="zh-CN" altLang="zh-CN" sz="2000" b="1" i="0" u="none" strike="noStrike" cap="none" normalizeH="0" baseline="0" dirty="0" smtClean="0">
                        <a:ln>
                          <a:noFill/>
                        </a:ln>
                        <a:solidFill>
                          <a:srgbClr val="FF0000"/>
                        </a:solidFill>
                        <a:effectLst/>
                        <a:latin typeface="Arial" panose="020B0604020202020204" pitchFamily="34" charset="0"/>
                        <a:ea typeface="黑体" panose="02010609060101010101" pitchFamily="49" charset="-122"/>
                      </a:endParaRPr>
                    </a:p>
                  </a:txBody>
                  <a:tcPr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endParaRPr kumimoji="0" lang="zh-CN" altLang="zh-CN" sz="20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anchor="ctr" horzOverflow="overflow">
                    <a:lnL w="12700" cap="flat" cmpd="sng" algn="ctr">
                      <a:solidFill>
                        <a:srgbClr val="000000"/>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1412887">
                <a:tc>
                  <a:txBody>
                    <a:body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r>
                        <a:rPr kumimoji="0" lang="zh-CN" sz="20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49" charset="-122"/>
                        </a:rPr>
                        <a:t>内容</a:t>
                      </a:r>
                      <a:endParaRPr kumimoji="0" lang="zh-CN" sz="2000" b="1"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endParaRPr>
                    </a:p>
                  </a:txBody>
                  <a:tcPr anchor="ctr" horzOverflow="overflow">
                    <a:lnL w="28575" cap="flat" cmpd="sng" algn="ctr">
                      <a:solidFill>
                        <a:schemeClr val="tx1"/>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endParaRPr kumimoji="0" lang="zh-CN" altLang="zh-CN" sz="2000" b="1" i="0" u="none" strike="noStrike" cap="none" normalizeH="0" baseline="0" smtClean="0">
                        <a:ln>
                          <a:noFill/>
                        </a:ln>
                        <a:solidFill>
                          <a:srgbClr val="FF0000"/>
                        </a:solidFill>
                        <a:effectLst/>
                        <a:latin typeface="Arial" panose="020B0604020202020204" pitchFamily="34" charset="0"/>
                        <a:ea typeface="黑体" panose="02010609060101010101" pitchFamily="49" charset="-122"/>
                      </a:endParaRPr>
                    </a:p>
                  </a:txBody>
                  <a:tcPr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endParaRPr kumimoji="0" lang="zh-CN" altLang="zh-CN" sz="2000" b="1" i="0" u="none" strike="noStrike" cap="none" normalizeH="0" baseline="0" dirty="0" smtClean="0">
                        <a:ln>
                          <a:noFill/>
                        </a:ln>
                        <a:solidFill>
                          <a:srgbClr val="FF0000"/>
                        </a:solidFill>
                        <a:effectLst/>
                        <a:latin typeface="Arial" panose="020B0604020202020204" pitchFamily="34" charset="0"/>
                        <a:ea typeface="黑体" panose="02010609060101010101" pitchFamily="49" charset="-122"/>
                      </a:endParaRPr>
                    </a:p>
                  </a:txBody>
                  <a:tcPr anchor="ctr" horzOverflow="overflow">
                    <a:lnL w="12700" cap="flat" cmpd="sng" algn="ctr">
                      <a:solidFill>
                        <a:srgbClr val="000000"/>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12700" cap="flat" cmpd="sng" algn="ctr">
                      <a:solidFill>
                        <a:srgbClr val="000000"/>
                      </a:solidFill>
                      <a:prstDash val="solid"/>
                      <a:miter lim="800000"/>
                      <a:headEnd type="none" w="med" len="med"/>
                      <a:tailEnd type="none" w="med" len="med"/>
                    </a:lnB>
                    <a:lnTlToBr>
                      <a:noFill/>
                    </a:lnTlToBr>
                    <a:lnBlToTr>
                      <a:noFill/>
                    </a:lnBlToTr>
                    <a:noFill/>
                  </a:tcPr>
                </a:tc>
              </a:tr>
              <a:tr h="1377950">
                <a:tc>
                  <a:txBody>
                    <a:bodyPr/>
                    <a:lstStyle/>
                    <a:p>
                      <a:pPr marL="0" marR="0" lvl="0" indent="0" algn="ctr"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r>
                        <a:rPr kumimoji="0" lang="zh-CN" sz="2000" b="1" i="0" u="none" strike="noStrike" cap="none" normalizeH="0" baseline="0" dirty="0" smtClean="0">
                          <a:ln>
                            <a:noFill/>
                          </a:ln>
                          <a:solidFill>
                            <a:schemeClr val="tx1"/>
                          </a:solidFill>
                          <a:effectLst/>
                          <a:latin typeface="Times New Roman" panose="02020603050405020304" pitchFamily="18" charset="0"/>
                          <a:ea typeface="黑体" panose="02010609060101010101" pitchFamily="49" charset="-122"/>
                        </a:rPr>
                        <a:t>影响</a:t>
                      </a:r>
                      <a:endParaRPr kumimoji="0" lang="zh-CN" sz="2000" b="1"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endParaRPr>
                    </a:p>
                  </a:txBody>
                  <a:tcPr anchor="ctr" horzOverflow="overflow">
                    <a:lnL w="28575" cap="flat" cmpd="sng" algn="ctr">
                      <a:solidFill>
                        <a:schemeClr val="tx1"/>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endParaRPr kumimoji="0" lang="zh-CN" altLang="zh-CN" sz="2000" b="1"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endParaRPr>
                    </a:p>
                  </a:txBody>
                  <a:tcPr anchor="ctr" horzOverflow="overflow">
                    <a:lnL w="12700" cap="flat" cmpd="sng" algn="ctr">
                      <a:solidFill>
                        <a:srgbClr val="000000"/>
                      </a:solidFill>
                      <a:prstDash val="solid"/>
                      <a:miter lim="800000"/>
                      <a:headEnd type="none" w="med" len="med"/>
                      <a:tailEnd type="none" w="med" len="med"/>
                    </a:lnL>
                    <a:lnR w="12700" cap="flat" cmpd="sng" algn="ctr">
                      <a:solidFill>
                        <a:srgbClr val="000000"/>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hlink"/>
                        </a:buClr>
                        <a:buSzTx/>
                        <a:buFont typeface="Wingdings" panose="05000000000000000000" pitchFamily="2" charset="2"/>
                        <a:buNone/>
                      </a:pPr>
                      <a:endParaRPr kumimoji="0" lang="zh-CN" altLang="zh-CN" sz="2000" b="1" i="0" u="none" strike="noStrike" cap="none" normalizeH="0" baseline="0" dirty="0" smtClean="0">
                        <a:ln>
                          <a:noFill/>
                        </a:ln>
                        <a:solidFill>
                          <a:schemeClr val="tx1"/>
                        </a:solidFill>
                        <a:effectLst/>
                        <a:latin typeface="Arial" panose="020B0604020202020204" pitchFamily="34" charset="0"/>
                        <a:ea typeface="黑体" panose="02010609060101010101" pitchFamily="49" charset="-122"/>
                      </a:endParaRPr>
                    </a:p>
                  </a:txBody>
                  <a:tcPr anchor="ctr" horzOverflow="overflow">
                    <a:lnL w="12700" cap="flat" cmpd="sng" algn="ctr">
                      <a:solidFill>
                        <a:srgbClr val="000000"/>
                      </a:solidFill>
                      <a:prstDash val="solid"/>
                      <a:miter lim="800000"/>
                      <a:headEnd type="none" w="med" len="med"/>
                      <a:tailEnd type="none" w="med" len="med"/>
                    </a:lnL>
                    <a:lnR w="28575" cap="flat" cmpd="sng" algn="ctr">
                      <a:solidFill>
                        <a:schemeClr val="tx1"/>
                      </a:solidFill>
                      <a:prstDash val="solid"/>
                      <a:miter lim="800000"/>
                      <a:headEnd type="none" w="med" len="med"/>
                      <a:tailEnd type="none" w="med" len="med"/>
                    </a:lnR>
                    <a:lnT w="12700" cap="flat" cmpd="sng" algn="ctr">
                      <a:solidFill>
                        <a:srgbClr val="000000"/>
                      </a:solidFill>
                      <a:prstDash val="solid"/>
                      <a:miter lim="800000"/>
                      <a:headEnd type="none" w="med" len="med"/>
                      <a:tailEnd type="none" w="med" len="med"/>
                    </a:lnT>
                    <a:lnB w="28575" cap="flat" cmpd="sng" algn="ctr">
                      <a:solidFill>
                        <a:schemeClr val="tx1"/>
                      </a:solidFill>
                      <a:prstDash val="solid"/>
                      <a:miter lim="800000"/>
                      <a:headEnd type="none" w="med" len="med"/>
                      <a:tailEnd type="none" w="med" len="med"/>
                    </a:lnB>
                    <a:lnTlToBr>
                      <a:noFill/>
                    </a:lnTlToBr>
                    <a:lnBlToTr>
                      <a:noFill/>
                    </a:lnBlToTr>
                    <a:noFill/>
                  </a:tcPr>
                </a:tc>
              </a:tr>
            </a:tbl>
          </a:graphicData>
        </a:graphic>
      </p:graphicFrame>
      <p:sp>
        <p:nvSpPr>
          <p:cNvPr id="151586" name="Text Box 34"/>
          <p:cNvSpPr txBox="1"/>
          <p:nvPr/>
        </p:nvSpPr>
        <p:spPr>
          <a:xfrm>
            <a:off x="952500" y="2054225"/>
            <a:ext cx="4083050" cy="1446213"/>
          </a:xfrm>
          <a:prstGeom prst="rect">
            <a:avLst/>
          </a:prstGeom>
          <a:noFill/>
          <a:ln w="9525">
            <a:noFill/>
          </a:ln>
        </p:spPr>
        <p:txBody>
          <a:bodyPr>
            <a:spAutoFit/>
          </a:bodyPr>
          <a:p>
            <a:pPr lvl="0" eaLnBrk="1" hangingPunct="1"/>
            <a:r>
              <a:rPr lang="zh-CN" altLang="en-US" sz="2200" b="1" dirty="0">
                <a:solidFill>
                  <a:srgbClr val="FF0000"/>
                </a:solidFill>
                <a:latin typeface="华文中宋" panose="02010600040101010101" pitchFamily="2" charset="-122"/>
                <a:ea typeface="华文中宋" panose="02010600040101010101" pitchFamily="2" charset="-122"/>
              </a:rPr>
              <a:t>封建专制制度空前强化</a:t>
            </a:r>
            <a:r>
              <a:rPr lang="zh-CN" altLang="en-US" sz="2200" b="1" dirty="0">
                <a:latin typeface="华文中宋" panose="02010600040101010101" pitchFamily="2" charset="-122"/>
                <a:ea typeface="华文中宋" panose="02010600040101010101" pitchFamily="2" charset="-122"/>
              </a:rPr>
              <a:t>，封建统治十分稳固，还未形成资产阶级力量</a:t>
            </a:r>
            <a:endParaRPr lang="zh-CN" altLang="en-US" sz="2200" b="1" dirty="0">
              <a:latin typeface="华文中宋" panose="02010600040101010101" pitchFamily="2" charset="-122"/>
              <a:ea typeface="华文中宋" panose="02010600040101010101" pitchFamily="2" charset="-122"/>
            </a:endParaRPr>
          </a:p>
          <a:p>
            <a:pPr lvl="0" eaLnBrk="1" hangingPunct="1"/>
            <a:endParaRPr lang="zh-CN" altLang="en-US" sz="2200" dirty="0">
              <a:latin typeface="华文中宋" panose="02010600040101010101" pitchFamily="2" charset="-122"/>
              <a:ea typeface="华文中宋" panose="02010600040101010101" pitchFamily="2" charset="-122"/>
            </a:endParaRPr>
          </a:p>
        </p:txBody>
      </p:sp>
      <p:sp>
        <p:nvSpPr>
          <p:cNvPr id="151587" name="Text Box 35"/>
          <p:cNvSpPr txBox="1"/>
          <p:nvPr/>
        </p:nvSpPr>
        <p:spPr>
          <a:xfrm>
            <a:off x="4821238" y="2125663"/>
            <a:ext cx="3873500" cy="1446212"/>
          </a:xfrm>
          <a:prstGeom prst="rect">
            <a:avLst/>
          </a:prstGeom>
          <a:noFill/>
          <a:ln w="9525">
            <a:noFill/>
          </a:ln>
        </p:spPr>
        <p:txBody>
          <a:bodyPr>
            <a:spAutoFit/>
          </a:bodyPr>
          <a:p>
            <a:pPr lvl="0" eaLnBrk="1" hangingPunct="1"/>
            <a:r>
              <a:rPr lang="zh-CN" altLang="en-US" sz="2200" b="1" dirty="0">
                <a:latin typeface="华文中宋" panose="02010600040101010101" pitchFamily="2" charset="-122"/>
                <a:ea typeface="华文中宋" panose="02010600040101010101" pitchFamily="2" charset="-122"/>
              </a:rPr>
              <a:t>进入</a:t>
            </a:r>
            <a:r>
              <a:rPr lang="zh-CN" altLang="en-US" sz="2200" b="1" dirty="0">
                <a:solidFill>
                  <a:srgbClr val="FF0000"/>
                </a:solidFill>
                <a:latin typeface="华文中宋" panose="02010600040101010101" pitchFamily="2" charset="-122"/>
                <a:ea typeface="华文中宋" panose="02010600040101010101" pitchFamily="2" charset="-122"/>
              </a:rPr>
              <a:t>早期资产阶级革命</a:t>
            </a:r>
            <a:r>
              <a:rPr lang="zh-CN" altLang="en-US" sz="2200" b="1" dirty="0">
                <a:latin typeface="华文中宋" panose="02010600040101010101" pitchFamily="2" charset="-122"/>
                <a:ea typeface="华文中宋" panose="02010600040101010101" pitchFamily="2" charset="-122"/>
              </a:rPr>
              <a:t>阶段，</a:t>
            </a:r>
            <a:endParaRPr lang="zh-CN" altLang="en-US" sz="2200" b="1" dirty="0">
              <a:latin typeface="华文中宋" panose="02010600040101010101" pitchFamily="2" charset="-122"/>
              <a:ea typeface="华文中宋" panose="02010600040101010101" pitchFamily="2" charset="-122"/>
            </a:endParaRPr>
          </a:p>
          <a:p>
            <a:pPr lvl="0" eaLnBrk="1" hangingPunct="1"/>
            <a:r>
              <a:rPr lang="zh-CN" altLang="en-US" sz="2200" b="1" dirty="0">
                <a:latin typeface="华文中宋" panose="02010600040101010101" pitchFamily="2" charset="-122"/>
                <a:ea typeface="华文中宋" panose="02010600040101010101" pitchFamily="2" charset="-122"/>
              </a:rPr>
              <a:t>封建统治风雨飘摇，资产阶级力量壮大</a:t>
            </a:r>
            <a:endParaRPr lang="zh-CN" altLang="en-US" sz="2200" b="1" dirty="0">
              <a:latin typeface="华文中宋" panose="02010600040101010101" pitchFamily="2" charset="-122"/>
              <a:ea typeface="华文中宋" panose="02010600040101010101" pitchFamily="2" charset="-122"/>
            </a:endParaRPr>
          </a:p>
          <a:p>
            <a:pPr lvl="0" eaLnBrk="1" hangingPunct="1"/>
            <a:endParaRPr lang="zh-CN" altLang="en-US" sz="2200" dirty="0">
              <a:latin typeface="华文中宋" panose="02010600040101010101" pitchFamily="2" charset="-122"/>
              <a:ea typeface="华文中宋" panose="02010600040101010101" pitchFamily="2" charset="-122"/>
            </a:endParaRPr>
          </a:p>
        </p:txBody>
      </p:sp>
      <p:sp>
        <p:nvSpPr>
          <p:cNvPr id="151588" name="Text Box 36"/>
          <p:cNvSpPr txBox="1"/>
          <p:nvPr/>
        </p:nvSpPr>
        <p:spPr>
          <a:xfrm>
            <a:off x="4875213" y="1516063"/>
            <a:ext cx="3589337" cy="769937"/>
          </a:xfrm>
          <a:prstGeom prst="rect">
            <a:avLst/>
          </a:prstGeom>
          <a:noFill/>
          <a:ln w="9525">
            <a:noFill/>
          </a:ln>
        </p:spPr>
        <p:txBody>
          <a:bodyPr wrap="none">
            <a:spAutoFit/>
          </a:bodyPr>
          <a:p>
            <a:pPr lvl="0" eaLnBrk="1" hangingPunct="1"/>
            <a:r>
              <a:rPr lang="zh-CN" altLang="en-US" sz="2200" b="1" dirty="0">
                <a:solidFill>
                  <a:srgbClr val="FF0000"/>
                </a:solidFill>
                <a:latin typeface="华文中宋" panose="02010600040101010101" pitchFamily="2" charset="-122"/>
                <a:ea typeface="华文中宋" panose="02010600040101010101" pitchFamily="2" charset="-122"/>
              </a:rPr>
              <a:t>资本主义手工工场迅速发展</a:t>
            </a:r>
            <a:endParaRPr lang="zh-CN" altLang="en-US" sz="2200" b="1" dirty="0">
              <a:solidFill>
                <a:srgbClr val="FF0000"/>
              </a:solidFill>
              <a:latin typeface="华文中宋" panose="02010600040101010101" pitchFamily="2" charset="-122"/>
              <a:ea typeface="华文中宋" panose="02010600040101010101" pitchFamily="2" charset="-122"/>
            </a:endParaRPr>
          </a:p>
          <a:p>
            <a:pPr lvl="0" eaLnBrk="1" hangingPunct="1"/>
            <a:endParaRPr lang="zh-CN" altLang="en-US" sz="2200" dirty="0">
              <a:latin typeface="华文中宋" panose="02010600040101010101" pitchFamily="2" charset="-122"/>
              <a:ea typeface="华文中宋" panose="02010600040101010101" pitchFamily="2" charset="-122"/>
            </a:endParaRPr>
          </a:p>
        </p:txBody>
      </p:sp>
      <p:sp>
        <p:nvSpPr>
          <p:cNvPr id="151589" name="Text Box 37"/>
          <p:cNvSpPr txBox="1"/>
          <p:nvPr/>
        </p:nvSpPr>
        <p:spPr>
          <a:xfrm>
            <a:off x="952500" y="3805238"/>
            <a:ext cx="4011613" cy="1784350"/>
          </a:xfrm>
          <a:prstGeom prst="rect">
            <a:avLst/>
          </a:prstGeom>
          <a:noFill/>
          <a:ln w="9525">
            <a:noFill/>
          </a:ln>
        </p:spPr>
        <p:txBody>
          <a:bodyPr>
            <a:spAutoFit/>
          </a:bodyPr>
          <a:p>
            <a:pPr lvl="0" eaLnBrk="1" hangingPunct="1"/>
            <a:r>
              <a:rPr lang="zh-CN" altLang="en-US" sz="2200" b="1" dirty="0">
                <a:latin typeface="华文中宋" panose="02010600040101010101" pitchFamily="2" charset="-122"/>
                <a:ea typeface="华文中宋" panose="02010600040101010101" pitchFamily="2" charset="-122"/>
              </a:rPr>
              <a:t>①</a:t>
            </a:r>
            <a:r>
              <a:rPr lang="zh-CN" altLang="en-US" sz="2200" b="1" dirty="0">
                <a:solidFill>
                  <a:srgbClr val="FF0000"/>
                </a:solidFill>
                <a:latin typeface="华文中宋" panose="02010600040101010101" pitchFamily="2" charset="-122"/>
                <a:ea typeface="华文中宋" panose="02010600040101010101" pitchFamily="2" charset="-122"/>
              </a:rPr>
              <a:t>抨击君主专制</a:t>
            </a:r>
            <a:r>
              <a:rPr lang="zh-CN" altLang="en-US" sz="2200" b="1" dirty="0">
                <a:latin typeface="华文中宋" panose="02010600040101010101" pitchFamily="2" charset="-122"/>
                <a:ea typeface="华文中宋" panose="02010600040101010101" pitchFamily="2" charset="-122"/>
              </a:rPr>
              <a:t>，提倡注重实际，具有一定的民主色彩；</a:t>
            </a:r>
            <a:endParaRPr lang="zh-CN" altLang="en-US" sz="2200" b="1" dirty="0">
              <a:latin typeface="华文中宋" panose="02010600040101010101" pitchFamily="2" charset="-122"/>
              <a:ea typeface="华文中宋" panose="02010600040101010101" pitchFamily="2" charset="-122"/>
            </a:endParaRPr>
          </a:p>
          <a:p>
            <a:pPr lvl="0" eaLnBrk="1" hangingPunct="1"/>
            <a:r>
              <a:rPr lang="zh-CN" altLang="en-US" sz="2200" b="1" dirty="0">
                <a:latin typeface="华文中宋" panose="02010600040101010101" pitchFamily="2" charset="-122"/>
                <a:ea typeface="华文中宋" panose="02010600040101010101" pitchFamily="2" charset="-122"/>
              </a:rPr>
              <a:t>②未明确提也建立新的社会制度，也</a:t>
            </a:r>
            <a:r>
              <a:rPr lang="zh-CN" altLang="en-US" sz="2200" b="1" dirty="0">
                <a:solidFill>
                  <a:srgbClr val="FF0000"/>
                </a:solidFill>
                <a:latin typeface="华文中宋" panose="02010600040101010101" pitchFamily="2" charset="-122"/>
                <a:ea typeface="华文中宋" panose="02010600040101010101" pitchFamily="2" charset="-122"/>
              </a:rPr>
              <a:t>未形成完整的理论体系</a:t>
            </a:r>
            <a:endParaRPr lang="zh-CN" altLang="en-US" sz="2200" b="1" dirty="0">
              <a:solidFill>
                <a:srgbClr val="FF0000"/>
              </a:solidFill>
              <a:latin typeface="华文中宋" panose="02010600040101010101" pitchFamily="2" charset="-122"/>
              <a:ea typeface="华文中宋" panose="02010600040101010101" pitchFamily="2" charset="-122"/>
            </a:endParaRPr>
          </a:p>
          <a:p>
            <a:pPr lvl="0" eaLnBrk="1" hangingPunct="1"/>
            <a:endParaRPr lang="zh-CN" altLang="en-US" sz="2200" dirty="0">
              <a:latin typeface="华文中宋" panose="02010600040101010101" pitchFamily="2" charset="-122"/>
              <a:ea typeface="华文中宋" panose="02010600040101010101" pitchFamily="2" charset="-122"/>
            </a:endParaRPr>
          </a:p>
        </p:txBody>
      </p:sp>
      <p:sp>
        <p:nvSpPr>
          <p:cNvPr id="151590" name="Text Box 38"/>
          <p:cNvSpPr txBox="1"/>
          <p:nvPr/>
        </p:nvSpPr>
        <p:spPr>
          <a:xfrm>
            <a:off x="4892675" y="3859213"/>
            <a:ext cx="4000500" cy="1446212"/>
          </a:xfrm>
          <a:prstGeom prst="rect">
            <a:avLst/>
          </a:prstGeom>
          <a:noFill/>
          <a:ln w="9525">
            <a:noFill/>
          </a:ln>
        </p:spPr>
        <p:txBody>
          <a:bodyPr>
            <a:spAutoFit/>
          </a:bodyPr>
          <a:p>
            <a:pPr lvl="0" eaLnBrk="1" hangingPunct="1"/>
            <a:r>
              <a:rPr lang="zh-CN" altLang="en-US" sz="2200" b="1" dirty="0">
                <a:latin typeface="华文中宋" panose="02010600040101010101" pitchFamily="2" charset="-122"/>
                <a:ea typeface="华文中宋" panose="02010600040101010101" pitchFamily="2" charset="-122"/>
              </a:rPr>
              <a:t>①</a:t>
            </a:r>
            <a:r>
              <a:rPr lang="zh-CN" altLang="en-US" sz="2200" b="1" dirty="0">
                <a:solidFill>
                  <a:srgbClr val="FF0000"/>
                </a:solidFill>
                <a:latin typeface="华文中宋" panose="02010600040101010101" pitchFamily="2" charset="-122"/>
                <a:ea typeface="华文中宋" panose="02010600040101010101" pitchFamily="2" charset="-122"/>
              </a:rPr>
              <a:t>批判封建专制制度</a:t>
            </a:r>
            <a:r>
              <a:rPr lang="zh-CN" altLang="en-US" sz="2200" b="1" dirty="0">
                <a:latin typeface="华文中宋" panose="02010600040101010101" pitchFamily="2" charset="-122"/>
                <a:ea typeface="华文中宋" panose="02010600040101010101" pitchFamily="2" charset="-122"/>
              </a:rPr>
              <a:t>；②并为资本主义设立了一套政治方案，</a:t>
            </a:r>
            <a:r>
              <a:rPr lang="zh-CN" altLang="en-US" sz="2200" b="1" dirty="0">
                <a:solidFill>
                  <a:srgbClr val="FF0000"/>
                </a:solidFill>
                <a:latin typeface="华文中宋" panose="02010600040101010101" pitchFamily="2" charset="-122"/>
                <a:ea typeface="华文中宋" panose="02010600040101010101" pitchFamily="2" charset="-122"/>
              </a:rPr>
              <a:t>形成了完整的理论体系</a:t>
            </a:r>
            <a:endParaRPr lang="zh-CN" altLang="en-US" sz="2200" b="1" dirty="0">
              <a:solidFill>
                <a:srgbClr val="FF0000"/>
              </a:solidFill>
              <a:latin typeface="华文中宋" panose="02010600040101010101" pitchFamily="2" charset="-122"/>
              <a:ea typeface="华文中宋" panose="02010600040101010101" pitchFamily="2" charset="-122"/>
            </a:endParaRPr>
          </a:p>
          <a:p>
            <a:pPr lvl="0" eaLnBrk="1" hangingPunct="1"/>
            <a:endParaRPr lang="zh-CN" altLang="en-US" sz="2200" b="1" dirty="0">
              <a:latin typeface="华文中宋" panose="02010600040101010101" pitchFamily="2" charset="-122"/>
              <a:ea typeface="华文中宋" panose="02010600040101010101" pitchFamily="2" charset="-122"/>
            </a:endParaRPr>
          </a:p>
        </p:txBody>
      </p:sp>
      <p:sp>
        <p:nvSpPr>
          <p:cNvPr id="151591" name="Text Box 39"/>
          <p:cNvSpPr txBox="1"/>
          <p:nvPr/>
        </p:nvSpPr>
        <p:spPr>
          <a:xfrm>
            <a:off x="963613" y="5286375"/>
            <a:ext cx="4071937" cy="1446213"/>
          </a:xfrm>
          <a:prstGeom prst="rect">
            <a:avLst/>
          </a:prstGeom>
          <a:noFill/>
          <a:ln w="9525">
            <a:noFill/>
          </a:ln>
        </p:spPr>
        <p:txBody>
          <a:bodyPr>
            <a:spAutoFit/>
          </a:bodyPr>
          <a:p>
            <a:pPr lvl="0" eaLnBrk="1" hangingPunct="1"/>
            <a:r>
              <a:rPr lang="zh-CN" altLang="en-US" sz="2200" b="1" dirty="0">
                <a:latin typeface="华文中宋" panose="02010600040101010101" pitchFamily="2" charset="-122"/>
                <a:ea typeface="华文中宋" panose="02010600040101010101" pitchFamily="2" charset="-122"/>
              </a:rPr>
              <a:t>①对当时的封建专制制度有一定的冲击；②但</a:t>
            </a:r>
            <a:r>
              <a:rPr lang="zh-CN" altLang="en-US" sz="2200" b="1" dirty="0">
                <a:solidFill>
                  <a:srgbClr val="FF0000"/>
                </a:solidFill>
                <a:latin typeface="华文中宋" panose="02010600040101010101" pitchFamily="2" charset="-122"/>
                <a:ea typeface="华文中宋" panose="02010600040101010101" pitchFamily="2" charset="-122"/>
              </a:rPr>
              <a:t>未能动摇封建统治</a:t>
            </a:r>
            <a:r>
              <a:rPr lang="zh-CN" altLang="en-US" sz="2200" b="1" dirty="0">
                <a:latin typeface="华文中宋" panose="02010600040101010101" pitchFamily="2" charset="-122"/>
                <a:ea typeface="华文中宋" panose="02010600040101010101" pitchFamily="2" charset="-122"/>
              </a:rPr>
              <a:t>的理论基础</a:t>
            </a:r>
            <a:endParaRPr lang="zh-CN" altLang="en-US" sz="2200" b="1" dirty="0">
              <a:latin typeface="华文中宋" panose="02010600040101010101" pitchFamily="2" charset="-122"/>
              <a:ea typeface="华文中宋" panose="02010600040101010101" pitchFamily="2" charset="-122"/>
            </a:endParaRPr>
          </a:p>
          <a:p>
            <a:pPr lvl="0" eaLnBrk="1" hangingPunct="1"/>
            <a:endParaRPr lang="zh-CN" altLang="en-US" sz="2200" dirty="0">
              <a:latin typeface="华文中宋" panose="02010600040101010101" pitchFamily="2" charset="-122"/>
              <a:ea typeface="华文中宋" panose="02010600040101010101" pitchFamily="2" charset="-122"/>
            </a:endParaRPr>
          </a:p>
        </p:txBody>
      </p:sp>
      <p:sp>
        <p:nvSpPr>
          <p:cNvPr id="151592" name="Text Box 40"/>
          <p:cNvSpPr txBox="1"/>
          <p:nvPr/>
        </p:nvSpPr>
        <p:spPr>
          <a:xfrm>
            <a:off x="4821238" y="5145088"/>
            <a:ext cx="4214812" cy="1784350"/>
          </a:xfrm>
          <a:prstGeom prst="rect">
            <a:avLst/>
          </a:prstGeom>
          <a:noFill/>
          <a:ln w="9525">
            <a:noFill/>
          </a:ln>
        </p:spPr>
        <p:txBody>
          <a:bodyPr>
            <a:spAutoFit/>
          </a:bodyPr>
          <a:p>
            <a:pPr lvl="0" eaLnBrk="1" hangingPunct="1"/>
            <a:r>
              <a:rPr lang="zh-CN" altLang="en-US" sz="2200" b="1" dirty="0">
                <a:latin typeface="华文中宋" panose="02010600040101010101" pitchFamily="2" charset="-122"/>
                <a:ea typeface="华文中宋" panose="02010600040101010101" pitchFamily="2" charset="-122"/>
              </a:rPr>
              <a:t>①为法国大革命作了充分的思想准备；②极大地推动了</a:t>
            </a:r>
            <a:r>
              <a:rPr lang="zh-CN" altLang="en-US" sz="2200" b="1" dirty="0">
                <a:solidFill>
                  <a:srgbClr val="FF0000"/>
                </a:solidFill>
                <a:latin typeface="华文中宋" panose="02010600040101010101" pitchFamily="2" charset="-122"/>
                <a:ea typeface="华文中宋" panose="02010600040101010101" pitchFamily="2" charset="-122"/>
              </a:rPr>
              <a:t>欧美资产阶级革命</a:t>
            </a:r>
            <a:r>
              <a:rPr lang="zh-CN" altLang="en-US" sz="2200" b="1" dirty="0">
                <a:latin typeface="华文中宋" panose="02010600040101010101" pitchFamily="2" charset="-122"/>
                <a:ea typeface="华文中宋" panose="02010600040101010101" pitchFamily="2" charset="-122"/>
              </a:rPr>
              <a:t>；③对亚洲革命运动也起了鼓舞的作用</a:t>
            </a:r>
            <a:endParaRPr lang="zh-CN" altLang="en-US" sz="2200" b="1" dirty="0">
              <a:latin typeface="华文中宋" panose="02010600040101010101" pitchFamily="2" charset="-122"/>
              <a:ea typeface="华文中宋" panose="02010600040101010101" pitchFamily="2" charset="-122"/>
            </a:endParaRPr>
          </a:p>
          <a:p>
            <a:pPr lvl="0" eaLnBrk="1" hangingPunct="1"/>
            <a:endParaRPr lang="zh-CN" altLang="en-US" sz="2200" dirty="0">
              <a:latin typeface="华文中宋" panose="02010600040101010101" pitchFamily="2" charset="-122"/>
              <a:ea typeface="华文中宋" panose="02010600040101010101" pitchFamily="2" charset="-122"/>
            </a:endParaRPr>
          </a:p>
        </p:txBody>
      </p:sp>
      <p:sp>
        <p:nvSpPr>
          <p:cNvPr id="151593" name="Text Box 41"/>
          <p:cNvSpPr txBox="1"/>
          <p:nvPr/>
        </p:nvSpPr>
        <p:spPr>
          <a:xfrm>
            <a:off x="952500" y="1443038"/>
            <a:ext cx="3021013" cy="769937"/>
          </a:xfrm>
          <a:prstGeom prst="rect">
            <a:avLst/>
          </a:prstGeom>
          <a:noFill/>
          <a:ln w="9525">
            <a:noFill/>
          </a:ln>
        </p:spPr>
        <p:txBody>
          <a:bodyPr wrap="none">
            <a:spAutoFit/>
          </a:bodyPr>
          <a:p>
            <a:pPr lvl="0" eaLnBrk="1" hangingPunct="1"/>
            <a:r>
              <a:rPr lang="zh-CN" altLang="en-US" sz="2200" b="1" dirty="0">
                <a:solidFill>
                  <a:srgbClr val="FF0000"/>
                </a:solidFill>
                <a:latin typeface="华文中宋" panose="02010600040101010101" pitchFamily="2" charset="-122"/>
                <a:ea typeface="华文中宋" panose="02010600040101010101" pitchFamily="2" charset="-122"/>
              </a:rPr>
              <a:t>资本主义萌芽发展缓慢</a:t>
            </a:r>
            <a:endParaRPr lang="zh-CN" altLang="en-US" sz="2200" b="1" dirty="0">
              <a:latin typeface="华文中宋" panose="02010600040101010101" pitchFamily="2" charset="-122"/>
              <a:ea typeface="华文中宋" panose="02010600040101010101" pitchFamily="2" charset="-122"/>
            </a:endParaRPr>
          </a:p>
          <a:p>
            <a:pPr lvl="0" eaLnBrk="1" hangingPunct="1"/>
            <a:endParaRPr lang="zh-CN" altLang="en-US" sz="2200" dirty="0">
              <a:latin typeface="华文中宋" panose="02010600040101010101" pitchFamily="2" charset="-122"/>
              <a:ea typeface="华文中宋" panose="02010600040101010101" pitchFamily="2" charset="-122"/>
            </a:endParaRPr>
          </a:p>
        </p:txBody>
      </p:sp>
      <p:sp>
        <p:nvSpPr>
          <p:cNvPr id="151594" name="Text Box 42"/>
          <p:cNvSpPr txBox="1"/>
          <p:nvPr/>
        </p:nvSpPr>
        <p:spPr>
          <a:xfrm>
            <a:off x="1181100" y="3195638"/>
            <a:ext cx="1885950" cy="430212"/>
          </a:xfrm>
          <a:prstGeom prst="rect">
            <a:avLst/>
          </a:prstGeom>
          <a:noFill/>
          <a:ln w="9525">
            <a:noFill/>
          </a:ln>
        </p:spPr>
        <p:txBody>
          <a:bodyPr wrap="none">
            <a:spAutoFit/>
          </a:bodyPr>
          <a:p>
            <a:pPr lvl="0" eaLnBrk="1" hangingPunct="1"/>
            <a:r>
              <a:rPr lang="zh-CN" altLang="en-US" sz="2200" b="1" dirty="0">
                <a:solidFill>
                  <a:srgbClr val="FF0000"/>
                </a:solidFill>
                <a:latin typeface="华文中宋" panose="02010600040101010101" pitchFamily="2" charset="-122"/>
                <a:ea typeface="华文中宋" panose="02010600040101010101" pitchFamily="2" charset="-122"/>
              </a:rPr>
              <a:t>理学禁锢思想</a:t>
            </a:r>
            <a:endParaRPr lang="zh-CN" altLang="en-US" sz="2200" b="1" dirty="0">
              <a:solidFill>
                <a:srgbClr val="FF0000"/>
              </a:solidFill>
              <a:latin typeface="华文中宋" panose="02010600040101010101" pitchFamily="2" charset="-122"/>
              <a:ea typeface="华文中宋" panose="02010600040101010101" pitchFamily="2" charset="-122"/>
            </a:endParaRPr>
          </a:p>
        </p:txBody>
      </p:sp>
      <p:sp>
        <p:nvSpPr>
          <p:cNvPr id="151595" name="Text Box 43"/>
          <p:cNvSpPr txBox="1"/>
          <p:nvPr/>
        </p:nvSpPr>
        <p:spPr>
          <a:xfrm>
            <a:off x="4821238" y="3213100"/>
            <a:ext cx="3873500" cy="430213"/>
          </a:xfrm>
          <a:prstGeom prst="rect">
            <a:avLst/>
          </a:prstGeom>
          <a:noFill/>
          <a:ln w="9525">
            <a:noFill/>
          </a:ln>
        </p:spPr>
        <p:txBody>
          <a:bodyPr wrap="none">
            <a:spAutoFit/>
          </a:bodyPr>
          <a:p>
            <a:pPr lvl="0" eaLnBrk="1" hangingPunct="1"/>
            <a:r>
              <a:rPr lang="zh-CN" altLang="en-US" sz="2200" b="1" dirty="0">
                <a:solidFill>
                  <a:srgbClr val="FF0000"/>
                </a:solidFill>
                <a:latin typeface="华文中宋" panose="02010600040101010101" pitchFamily="2" charset="-122"/>
                <a:ea typeface="华文中宋" panose="02010600040101010101" pitchFamily="2" charset="-122"/>
              </a:rPr>
              <a:t>文艺复兴、宗教改革解放思想</a:t>
            </a:r>
            <a:endParaRPr lang="zh-CN" altLang="en-US" sz="2200" b="1" dirty="0">
              <a:solidFill>
                <a:srgbClr val="FF0000"/>
              </a:solidFill>
              <a:latin typeface="华文中宋" panose="02010600040101010101" pitchFamily="2" charset="-122"/>
              <a:ea typeface="华文中宋" panose="02010600040101010101" pitchFamily="2" charset="-122"/>
            </a:endParaRPr>
          </a:p>
        </p:txBody>
      </p:sp>
      <p:sp>
        <p:nvSpPr>
          <p:cNvPr id="15" name="矩形 14"/>
          <p:cNvSpPr/>
          <p:nvPr/>
        </p:nvSpPr>
        <p:spPr>
          <a:xfrm>
            <a:off x="0" y="0"/>
            <a:ext cx="2967479" cy="923330"/>
          </a:xfrm>
          <a:prstGeom prst="rect">
            <a:avLst/>
          </a:prstGeom>
          <a:noFill/>
        </p:spPr>
        <p:txBody>
          <a:bodyP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思维拓展</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1593"/>
                                        </p:tgtEl>
                                        <p:attrNameLst>
                                          <p:attrName>style.visibility</p:attrName>
                                        </p:attrNameLst>
                                      </p:cBhvr>
                                      <p:to>
                                        <p:strVal val="visible"/>
                                      </p:to>
                                    </p:set>
                                    <p:anim calcmode="lin" valueType="num">
                                      <p:cBhvr additive="base">
                                        <p:cTn id="7" dur="500" fill="hold"/>
                                        <p:tgtEl>
                                          <p:spTgt spid="151593"/>
                                        </p:tgtEl>
                                        <p:attrNameLst>
                                          <p:attrName>ppt_x</p:attrName>
                                        </p:attrNameLst>
                                      </p:cBhvr>
                                      <p:tavLst>
                                        <p:tav tm="0">
                                          <p:val>
                                            <p:strVal val="#ppt_x"/>
                                          </p:val>
                                        </p:tav>
                                        <p:tav tm="100000">
                                          <p:val>
                                            <p:strVal val="#ppt_x"/>
                                          </p:val>
                                        </p:tav>
                                      </p:tavLst>
                                    </p:anim>
                                    <p:anim calcmode="lin" valueType="num">
                                      <p:cBhvr additive="base">
                                        <p:cTn id="8" dur="500" fill="hold"/>
                                        <p:tgtEl>
                                          <p:spTgt spid="15159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1588"/>
                                        </p:tgtEl>
                                        <p:attrNameLst>
                                          <p:attrName>style.visibility</p:attrName>
                                        </p:attrNameLst>
                                      </p:cBhvr>
                                      <p:to>
                                        <p:strVal val="visible"/>
                                      </p:to>
                                    </p:set>
                                    <p:anim calcmode="lin" valueType="num">
                                      <p:cBhvr additive="base">
                                        <p:cTn id="11" dur="500" fill="hold"/>
                                        <p:tgtEl>
                                          <p:spTgt spid="151588"/>
                                        </p:tgtEl>
                                        <p:attrNameLst>
                                          <p:attrName>ppt_x</p:attrName>
                                        </p:attrNameLst>
                                      </p:cBhvr>
                                      <p:tavLst>
                                        <p:tav tm="0">
                                          <p:val>
                                            <p:strVal val="#ppt_x"/>
                                          </p:val>
                                        </p:tav>
                                        <p:tav tm="100000">
                                          <p:val>
                                            <p:strVal val="#ppt_x"/>
                                          </p:val>
                                        </p:tav>
                                      </p:tavLst>
                                    </p:anim>
                                    <p:anim calcmode="lin" valueType="num">
                                      <p:cBhvr additive="base">
                                        <p:cTn id="12" dur="500" fill="hold"/>
                                        <p:tgtEl>
                                          <p:spTgt spid="15158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51586"/>
                                        </p:tgtEl>
                                        <p:attrNameLst>
                                          <p:attrName>style.visibility</p:attrName>
                                        </p:attrNameLst>
                                      </p:cBhvr>
                                      <p:to>
                                        <p:strVal val="visible"/>
                                      </p:to>
                                    </p:set>
                                    <p:anim calcmode="lin" valueType="num">
                                      <p:cBhvr additive="base">
                                        <p:cTn id="17" dur="500" fill="hold"/>
                                        <p:tgtEl>
                                          <p:spTgt spid="151586"/>
                                        </p:tgtEl>
                                        <p:attrNameLst>
                                          <p:attrName>ppt_x</p:attrName>
                                        </p:attrNameLst>
                                      </p:cBhvr>
                                      <p:tavLst>
                                        <p:tav tm="0">
                                          <p:val>
                                            <p:strVal val="#ppt_x"/>
                                          </p:val>
                                        </p:tav>
                                        <p:tav tm="100000">
                                          <p:val>
                                            <p:strVal val="#ppt_x"/>
                                          </p:val>
                                        </p:tav>
                                      </p:tavLst>
                                    </p:anim>
                                    <p:anim calcmode="lin" valueType="num">
                                      <p:cBhvr additive="base">
                                        <p:cTn id="18" dur="500" fill="hold"/>
                                        <p:tgtEl>
                                          <p:spTgt spid="15158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1587"/>
                                        </p:tgtEl>
                                        <p:attrNameLst>
                                          <p:attrName>style.visibility</p:attrName>
                                        </p:attrNameLst>
                                      </p:cBhvr>
                                      <p:to>
                                        <p:strVal val="visible"/>
                                      </p:to>
                                    </p:set>
                                    <p:anim calcmode="lin" valueType="num">
                                      <p:cBhvr additive="base">
                                        <p:cTn id="21" dur="500" fill="hold"/>
                                        <p:tgtEl>
                                          <p:spTgt spid="151587"/>
                                        </p:tgtEl>
                                        <p:attrNameLst>
                                          <p:attrName>ppt_x</p:attrName>
                                        </p:attrNameLst>
                                      </p:cBhvr>
                                      <p:tavLst>
                                        <p:tav tm="0">
                                          <p:val>
                                            <p:strVal val="#ppt_x"/>
                                          </p:val>
                                        </p:tav>
                                        <p:tav tm="100000">
                                          <p:val>
                                            <p:strVal val="#ppt_x"/>
                                          </p:val>
                                        </p:tav>
                                      </p:tavLst>
                                    </p:anim>
                                    <p:anim calcmode="lin" valueType="num">
                                      <p:cBhvr additive="base">
                                        <p:cTn id="22" dur="500" fill="hold"/>
                                        <p:tgtEl>
                                          <p:spTgt spid="15158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51594"/>
                                        </p:tgtEl>
                                        <p:attrNameLst>
                                          <p:attrName>style.visibility</p:attrName>
                                        </p:attrNameLst>
                                      </p:cBhvr>
                                      <p:to>
                                        <p:strVal val="visible"/>
                                      </p:to>
                                    </p:set>
                                    <p:anim calcmode="lin" valueType="num">
                                      <p:cBhvr additive="base">
                                        <p:cTn id="27" dur="500" fill="hold"/>
                                        <p:tgtEl>
                                          <p:spTgt spid="151594"/>
                                        </p:tgtEl>
                                        <p:attrNameLst>
                                          <p:attrName>ppt_x</p:attrName>
                                        </p:attrNameLst>
                                      </p:cBhvr>
                                      <p:tavLst>
                                        <p:tav tm="0">
                                          <p:val>
                                            <p:strVal val="#ppt_x"/>
                                          </p:val>
                                        </p:tav>
                                        <p:tav tm="100000">
                                          <p:val>
                                            <p:strVal val="#ppt_x"/>
                                          </p:val>
                                        </p:tav>
                                      </p:tavLst>
                                    </p:anim>
                                    <p:anim calcmode="lin" valueType="num">
                                      <p:cBhvr additive="base">
                                        <p:cTn id="28" dur="500" fill="hold"/>
                                        <p:tgtEl>
                                          <p:spTgt spid="151594"/>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51595"/>
                                        </p:tgtEl>
                                        <p:attrNameLst>
                                          <p:attrName>style.visibility</p:attrName>
                                        </p:attrNameLst>
                                      </p:cBhvr>
                                      <p:to>
                                        <p:strVal val="visible"/>
                                      </p:to>
                                    </p:set>
                                    <p:anim calcmode="lin" valueType="num">
                                      <p:cBhvr additive="base">
                                        <p:cTn id="31" dur="500" fill="hold"/>
                                        <p:tgtEl>
                                          <p:spTgt spid="151595"/>
                                        </p:tgtEl>
                                        <p:attrNameLst>
                                          <p:attrName>ppt_x</p:attrName>
                                        </p:attrNameLst>
                                      </p:cBhvr>
                                      <p:tavLst>
                                        <p:tav tm="0">
                                          <p:val>
                                            <p:strVal val="#ppt_x"/>
                                          </p:val>
                                        </p:tav>
                                        <p:tav tm="100000">
                                          <p:val>
                                            <p:strVal val="#ppt_x"/>
                                          </p:val>
                                        </p:tav>
                                      </p:tavLst>
                                    </p:anim>
                                    <p:anim calcmode="lin" valueType="num">
                                      <p:cBhvr additive="base">
                                        <p:cTn id="32" dur="500" fill="hold"/>
                                        <p:tgtEl>
                                          <p:spTgt spid="15159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51589"/>
                                        </p:tgtEl>
                                        <p:attrNameLst>
                                          <p:attrName>style.visibility</p:attrName>
                                        </p:attrNameLst>
                                      </p:cBhvr>
                                      <p:to>
                                        <p:strVal val="visible"/>
                                      </p:to>
                                    </p:set>
                                    <p:anim calcmode="lin" valueType="num">
                                      <p:cBhvr additive="base">
                                        <p:cTn id="37" dur="500" fill="hold"/>
                                        <p:tgtEl>
                                          <p:spTgt spid="151589"/>
                                        </p:tgtEl>
                                        <p:attrNameLst>
                                          <p:attrName>ppt_x</p:attrName>
                                        </p:attrNameLst>
                                      </p:cBhvr>
                                      <p:tavLst>
                                        <p:tav tm="0">
                                          <p:val>
                                            <p:strVal val="#ppt_x"/>
                                          </p:val>
                                        </p:tav>
                                        <p:tav tm="100000">
                                          <p:val>
                                            <p:strVal val="#ppt_x"/>
                                          </p:val>
                                        </p:tav>
                                      </p:tavLst>
                                    </p:anim>
                                    <p:anim calcmode="lin" valueType="num">
                                      <p:cBhvr additive="base">
                                        <p:cTn id="38" dur="500" fill="hold"/>
                                        <p:tgtEl>
                                          <p:spTgt spid="15158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51590"/>
                                        </p:tgtEl>
                                        <p:attrNameLst>
                                          <p:attrName>style.visibility</p:attrName>
                                        </p:attrNameLst>
                                      </p:cBhvr>
                                      <p:to>
                                        <p:strVal val="visible"/>
                                      </p:to>
                                    </p:set>
                                    <p:anim calcmode="lin" valueType="num">
                                      <p:cBhvr additive="base">
                                        <p:cTn id="41" dur="500" fill="hold"/>
                                        <p:tgtEl>
                                          <p:spTgt spid="151590"/>
                                        </p:tgtEl>
                                        <p:attrNameLst>
                                          <p:attrName>ppt_x</p:attrName>
                                        </p:attrNameLst>
                                      </p:cBhvr>
                                      <p:tavLst>
                                        <p:tav tm="0">
                                          <p:val>
                                            <p:strVal val="#ppt_x"/>
                                          </p:val>
                                        </p:tav>
                                        <p:tav tm="100000">
                                          <p:val>
                                            <p:strVal val="#ppt_x"/>
                                          </p:val>
                                        </p:tav>
                                      </p:tavLst>
                                    </p:anim>
                                    <p:anim calcmode="lin" valueType="num">
                                      <p:cBhvr additive="base">
                                        <p:cTn id="42" dur="500" fill="hold"/>
                                        <p:tgtEl>
                                          <p:spTgt spid="15159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51591"/>
                                        </p:tgtEl>
                                        <p:attrNameLst>
                                          <p:attrName>style.visibility</p:attrName>
                                        </p:attrNameLst>
                                      </p:cBhvr>
                                      <p:to>
                                        <p:strVal val="visible"/>
                                      </p:to>
                                    </p:set>
                                    <p:anim calcmode="lin" valueType="num">
                                      <p:cBhvr additive="base">
                                        <p:cTn id="47" dur="500" fill="hold"/>
                                        <p:tgtEl>
                                          <p:spTgt spid="151591"/>
                                        </p:tgtEl>
                                        <p:attrNameLst>
                                          <p:attrName>ppt_x</p:attrName>
                                        </p:attrNameLst>
                                      </p:cBhvr>
                                      <p:tavLst>
                                        <p:tav tm="0">
                                          <p:val>
                                            <p:strVal val="#ppt_x"/>
                                          </p:val>
                                        </p:tav>
                                        <p:tav tm="100000">
                                          <p:val>
                                            <p:strVal val="#ppt_x"/>
                                          </p:val>
                                        </p:tav>
                                      </p:tavLst>
                                    </p:anim>
                                    <p:anim calcmode="lin" valueType="num">
                                      <p:cBhvr additive="base">
                                        <p:cTn id="48" dur="500" fill="hold"/>
                                        <p:tgtEl>
                                          <p:spTgt spid="151591"/>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51592"/>
                                        </p:tgtEl>
                                        <p:attrNameLst>
                                          <p:attrName>style.visibility</p:attrName>
                                        </p:attrNameLst>
                                      </p:cBhvr>
                                      <p:to>
                                        <p:strVal val="visible"/>
                                      </p:to>
                                    </p:set>
                                    <p:anim calcmode="lin" valueType="num">
                                      <p:cBhvr additive="base">
                                        <p:cTn id="51" dur="500" fill="hold"/>
                                        <p:tgtEl>
                                          <p:spTgt spid="151592"/>
                                        </p:tgtEl>
                                        <p:attrNameLst>
                                          <p:attrName>ppt_x</p:attrName>
                                        </p:attrNameLst>
                                      </p:cBhvr>
                                      <p:tavLst>
                                        <p:tav tm="0">
                                          <p:val>
                                            <p:strVal val="#ppt_x"/>
                                          </p:val>
                                        </p:tav>
                                        <p:tav tm="100000">
                                          <p:val>
                                            <p:strVal val="#ppt_x"/>
                                          </p:val>
                                        </p:tav>
                                      </p:tavLst>
                                    </p:anim>
                                    <p:anim calcmode="lin" valueType="num">
                                      <p:cBhvr additive="base">
                                        <p:cTn id="52" dur="500" fill="hold"/>
                                        <p:tgtEl>
                                          <p:spTgt spid="1515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86" grpId="0"/>
      <p:bldP spid="151587" grpId="0"/>
      <p:bldP spid="151588" grpId="0"/>
      <p:bldP spid="151589" grpId="0"/>
      <p:bldP spid="151590" grpId="0"/>
      <p:bldP spid="151591" grpId="0"/>
      <p:bldP spid="151592" grpId="0"/>
      <p:bldP spid="151593" grpId="0"/>
      <p:bldP spid="151594" grpId="0"/>
      <p:bldP spid="151595"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Text Box 2"/>
          <p:cNvSpPr txBox="1">
            <a:spLocks noChangeArrowheads="1"/>
          </p:cNvSpPr>
          <p:nvPr/>
        </p:nvSpPr>
        <p:spPr bwMode="auto">
          <a:xfrm>
            <a:off x="179388" y="333375"/>
            <a:ext cx="1871663" cy="6108700"/>
          </a:xfrm>
          <a:prstGeom prst="rect">
            <a:avLst/>
          </a:prstGeom>
          <a:noFill/>
          <a:ln w="9525">
            <a:noFill/>
            <a:miter lim="800000"/>
          </a:ln>
          <a:effectLst/>
        </p:spPr>
        <p:txBody>
          <a:bodyPr>
            <a:spAutoFit/>
          </a:bodyPr>
          <a:p>
            <a:pPr lvl="0" eaLnBrk="1" hangingPunct="1">
              <a:spcBef>
                <a:spcPct val="50000"/>
              </a:spcBef>
            </a:pPr>
            <a:endParaRPr lang="en-US" altLang="zh-CN" sz="1800" b="1"/>
          </a:p>
          <a:p>
            <a:pPr lvl="0" eaLnBrk="1" hangingPunct="1">
              <a:spcBef>
                <a:spcPct val="50000"/>
              </a:spcBef>
            </a:pPr>
            <a:r>
              <a:rPr lang="en-US" altLang="zh-CN" sz="2800" b="1">
                <a:solidFill>
                  <a:srgbClr val="FF0000"/>
                </a:solidFill>
                <a:effectLst>
                  <a:outerShdw blurRad="38100" dist="38100" dir="2700000">
                    <a:srgbClr val="C0C0C0"/>
                  </a:outerShdw>
                </a:effectLst>
                <a:latin typeface="仿宋_GB2312" pitchFamily="1" charset="-122"/>
                <a:ea typeface="仿宋_GB2312" pitchFamily="1" charset="-122"/>
              </a:rPr>
              <a:t>1.</a:t>
            </a:r>
            <a:r>
              <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rPr>
              <a:t>创立：</a:t>
            </a:r>
            <a:endPar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endParaRPr>
          </a:p>
          <a:p>
            <a:pPr lvl="0" eaLnBrk="1" hangingPunct="1">
              <a:spcBef>
                <a:spcPct val="50000"/>
              </a:spcBef>
            </a:pPr>
            <a:r>
              <a:rPr lang="en-US" altLang="zh-CN" sz="2800" b="1">
                <a:solidFill>
                  <a:srgbClr val="FF0000"/>
                </a:solidFill>
                <a:effectLst>
                  <a:outerShdw blurRad="38100" dist="38100" dir="2700000">
                    <a:srgbClr val="C0C0C0"/>
                  </a:outerShdw>
                </a:effectLst>
                <a:latin typeface="仿宋_GB2312" pitchFamily="1" charset="-122"/>
                <a:ea typeface="仿宋_GB2312" pitchFamily="1" charset="-122"/>
              </a:rPr>
              <a:t>2.</a:t>
            </a:r>
            <a:r>
              <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rPr>
              <a:t>继承：</a:t>
            </a:r>
            <a:endPar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endParaRPr>
          </a:p>
          <a:p>
            <a:pPr lvl="0" eaLnBrk="1" hangingPunct="1">
              <a:spcBef>
                <a:spcPct val="50000"/>
              </a:spcBef>
            </a:pPr>
            <a:r>
              <a:rPr lang="en-US" altLang="zh-CN" sz="2800" b="1">
                <a:solidFill>
                  <a:srgbClr val="FF0000"/>
                </a:solidFill>
                <a:effectLst>
                  <a:outerShdw blurRad="38100" dist="38100" dir="2700000">
                    <a:srgbClr val="C0C0C0"/>
                  </a:outerShdw>
                </a:effectLst>
                <a:latin typeface="仿宋_GB2312" pitchFamily="1" charset="-122"/>
                <a:ea typeface="仿宋_GB2312" pitchFamily="1" charset="-122"/>
              </a:rPr>
              <a:t>3.</a:t>
            </a:r>
            <a:r>
              <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rPr>
              <a:t>重创：</a:t>
            </a:r>
            <a:endPar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endParaRPr>
          </a:p>
          <a:p>
            <a:pPr lvl="0" eaLnBrk="1" hangingPunct="1">
              <a:spcBef>
                <a:spcPct val="50000"/>
              </a:spcBef>
            </a:pPr>
            <a:r>
              <a:rPr lang="en-US" altLang="zh-CN" sz="2800" b="1">
                <a:solidFill>
                  <a:srgbClr val="FF0000"/>
                </a:solidFill>
                <a:effectLst>
                  <a:outerShdw blurRad="38100" dist="38100" dir="2700000">
                    <a:srgbClr val="C0C0C0"/>
                  </a:outerShdw>
                </a:effectLst>
                <a:latin typeface="仿宋_GB2312" pitchFamily="1" charset="-122"/>
                <a:ea typeface="仿宋_GB2312" pitchFamily="1" charset="-122"/>
              </a:rPr>
              <a:t>4.</a:t>
            </a:r>
            <a:r>
              <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rPr>
              <a:t>主导：</a:t>
            </a:r>
            <a:endPar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endParaRPr>
          </a:p>
          <a:p>
            <a:pPr lvl="0" eaLnBrk="1" hangingPunct="1">
              <a:spcBef>
                <a:spcPct val="50000"/>
              </a:spcBef>
            </a:pPr>
            <a:r>
              <a:rPr lang="en-US" altLang="zh-CN" sz="2800" b="1">
                <a:solidFill>
                  <a:srgbClr val="FF0000"/>
                </a:solidFill>
                <a:effectLst>
                  <a:outerShdw blurRad="38100" dist="38100" dir="2700000">
                    <a:srgbClr val="C0C0C0"/>
                  </a:outerShdw>
                </a:effectLst>
                <a:latin typeface="仿宋_GB2312" pitchFamily="1" charset="-122"/>
                <a:ea typeface="仿宋_GB2312" pitchFamily="1" charset="-122"/>
              </a:rPr>
              <a:t>5.</a:t>
            </a:r>
            <a:r>
              <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rPr>
              <a:t>冲击：</a:t>
            </a:r>
            <a:endPar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endParaRPr>
          </a:p>
          <a:p>
            <a:pPr lvl="0" eaLnBrk="1" hangingPunct="1">
              <a:spcBef>
                <a:spcPct val="50000"/>
              </a:spcBef>
            </a:pPr>
            <a:r>
              <a:rPr lang="en-US" altLang="zh-CN" sz="2800" b="1">
                <a:solidFill>
                  <a:srgbClr val="FF0000"/>
                </a:solidFill>
                <a:effectLst>
                  <a:outerShdw blurRad="38100" dist="38100" dir="2700000">
                    <a:srgbClr val="C0C0C0"/>
                  </a:outerShdw>
                </a:effectLst>
                <a:latin typeface="仿宋_GB2312" pitchFamily="1" charset="-122"/>
                <a:ea typeface="仿宋_GB2312" pitchFamily="1" charset="-122"/>
              </a:rPr>
              <a:t>6.</a:t>
            </a:r>
            <a:r>
              <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rPr>
              <a:t>融合：</a:t>
            </a:r>
            <a:endPar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endParaRPr>
          </a:p>
          <a:p>
            <a:pPr lvl="0" eaLnBrk="1" hangingPunct="1">
              <a:spcBef>
                <a:spcPct val="50000"/>
              </a:spcBef>
            </a:pPr>
            <a:r>
              <a:rPr lang="en-US" altLang="zh-CN" sz="2800" b="1">
                <a:solidFill>
                  <a:srgbClr val="FF0000"/>
                </a:solidFill>
                <a:effectLst>
                  <a:outerShdw blurRad="38100" dist="38100" dir="2700000">
                    <a:srgbClr val="C0C0C0"/>
                  </a:outerShdw>
                </a:effectLst>
                <a:latin typeface="仿宋_GB2312" pitchFamily="1" charset="-122"/>
                <a:ea typeface="仿宋_GB2312" pitchFamily="1" charset="-122"/>
              </a:rPr>
              <a:t>7.</a:t>
            </a:r>
            <a:r>
              <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rPr>
              <a:t>发展：</a:t>
            </a:r>
            <a:endPar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endParaRPr>
          </a:p>
          <a:p>
            <a:pPr lvl="0" eaLnBrk="1" hangingPunct="1">
              <a:spcBef>
                <a:spcPct val="50000"/>
              </a:spcBef>
            </a:pPr>
            <a:endPar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endParaRPr>
          </a:p>
          <a:p>
            <a:pPr lvl="0" eaLnBrk="1" hangingPunct="1">
              <a:spcBef>
                <a:spcPct val="50000"/>
              </a:spcBef>
            </a:pPr>
            <a:r>
              <a:rPr lang="en-US" altLang="zh-CN" sz="2800" b="1">
                <a:solidFill>
                  <a:srgbClr val="FF0000"/>
                </a:solidFill>
                <a:effectLst>
                  <a:outerShdw blurRad="38100" dist="38100" dir="2700000">
                    <a:srgbClr val="C0C0C0"/>
                  </a:outerShdw>
                </a:effectLst>
                <a:latin typeface="仿宋_GB2312" pitchFamily="1" charset="-122"/>
                <a:ea typeface="仿宋_GB2312" pitchFamily="1" charset="-122"/>
              </a:rPr>
              <a:t>8.</a:t>
            </a:r>
            <a:r>
              <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rPr>
              <a:t>批判</a:t>
            </a:r>
            <a:br>
              <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rPr>
            </a:br>
            <a:r>
              <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rPr>
              <a:t>式继承：</a:t>
            </a:r>
            <a:endParaRPr lang="zh-CN" altLang="en-US" sz="2800" b="1" dirty="0">
              <a:solidFill>
                <a:srgbClr val="FF0000"/>
              </a:solidFill>
              <a:effectLst>
                <a:outerShdw blurRad="38100" dist="38100" dir="2700000">
                  <a:srgbClr val="C0C0C0"/>
                </a:outerShdw>
              </a:effectLst>
              <a:latin typeface="仿宋_GB2312" pitchFamily="1" charset="-122"/>
              <a:ea typeface="仿宋_GB2312" pitchFamily="1" charset="-122"/>
            </a:endParaRPr>
          </a:p>
        </p:txBody>
      </p:sp>
      <p:sp>
        <p:nvSpPr>
          <p:cNvPr id="17411" name="Text Box 3"/>
          <p:cNvSpPr txBox="1"/>
          <p:nvPr/>
        </p:nvSpPr>
        <p:spPr>
          <a:xfrm>
            <a:off x="1908175" y="836613"/>
            <a:ext cx="2736850" cy="519112"/>
          </a:xfrm>
          <a:prstGeom prst="rect">
            <a:avLst/>
          </a:prstGeom>
          <a:noFill/>
          <a:ln w="9525">
            <a:noFill/>
          </a:ln>
        </p:spPr>
        <p:txBody>
          <a:bodyPr>
            <a:spAutoFit/>
          </a:bodyPr>
          <a:p>
            <a:pPr lvl="0" eaLnBrk="1" hangingPunct="1">
              <a:spcBef>
                <a:spcPct val="50000"/>
              </a:spcBef>
            </a:pPr>
            <a:r>
              <a:rPr lang="zh-CN" altLang="en-US" sz="2800" b="1" u="sng" dirty="0">
                <a:solidFill>
                  <a:schemeClr val="tx2"/>
                </a:solidFill>
                <a:latin typeface="Arial" panose="020B0604020202020204" pitchFamily="34" charset="0"/>
                <a:ea typeface="黑体" panose="02010609060101010101" pitchFamily="49" charset="-122"/>
              </a:rPr>
              <a:t>春秋时期</a:t>
            </a:r>
            <a:r>
              <a:rPr lang="zh-CN" altLang="en-US" sz="2800" b="1" u="sng" dirty="0">
                <a:latin typeface="Arial" panose="020B0604020202020204" pitchFamily="34" charset="0"/>
                <a:ea typeface="黑体" panose="02010609060101010101" pitchFamily="49" charset="-122"/>
              </a:rPr>
              <a:t>，</a:t>
            </a:r>
            <a:r>
              <a:rPr lang="zh-CN" altLang="en-US" sz="2800" b="1" dirty="0">
                <a:latin typeface="Arial" panose="020B0604020202020204" pitchFamily="34" charset="0"/>
                <a:ea typeface="楷体_GB2312" charset="-122"/>
              </a:rPr>
              <a:t>孔子</a:t>
            </a:r>
            <a:endParaRPr lang="zh-CN" altLang="en-US" sz="2800" b="1" dirty="0">
              <a:latin typeface="Arial" panose="020B0604020202020204" pitchFamily="34" charset="0"/>
              <a:ea typeface="楷体_GB2312" charset="-122"/>
            </a:endParaRPr>
          </a:p>
        </p:txBody>
      </p:sp>
      <p:sp>
        <p:nvSpPr>
          <p:cNvPr id="17412" name="Text Box 4"/>
          <p:cNvSpPr txBox="1"/>
          <p:nvPr/>
        </p:nvSpPr>
        <p:spPr>
          <a:xfrm>
            <a:off x="1908175" y="1412875"/>
            <a:ext cx="4032250" cy="519113"/>
          </a:xfrm>
          <a:prstGeom prst="rect">
            <a:avLst/>
          </a:prstGeom>
          <a:noFill/>
          <a:ln w="9525">
            <a:noFill/>
          </a:ln>
        </p:spPr>
        <p:txBody>
          <a:bodyPr>
            <a:spAutoFit/>
          </a:bodyPr>
          <a:p>
            <a:pPr lvl="0" eaLnBrk="1" hangingPunct="1">
              <a:spcBef>
                <a:spcPct val="50000"/>
              </a:spcBef>
            </a:pPr>
            <a:r>
              <a:rPr lang="zh-CN" altLang="en-US" sz="2800" b="1" u="sng" dirty="0">
                <a:solidFill>
                  <a:schemeClr val="tx2"/>
                </a:solidFill>
                <a:latin typeface="Arial" panose="020B0604020202020204" pitchFamily="34" charset="0"/>
                <a:ea typeface="黑体" panose="02010609060101010101" pitchFamily="49" charset="-122"/>
              </a:rPr>
              <a:t>战国时期</a:t>
            </a:r>
            <a:r>
              <a:rPr lang="zh-CN" altLang="en-US" sz="2800" b="1" u="sng" dirty="0">
                <a:latin typeface="Arial" panose="020B0604020202020204" pitchFamily="34" charset="0"/>
                <a:ea typeface="黑体" panose="02010609060101010101" pitchFamily="49" charset="-122"/>
              </a:rPr>
              <a:t>，</a:t>
            </a:r>
            <a:r>
              <a:rPr lang="zh-CN" altLang="en-US" sz="2800" b="1" dirty="0">
                <a:latin typeface="Arial" panose="020B0604020202020204" pitchFamily="34" charset="0"/>
                <a:ea typeface="楷体_GB2312" charset="-122"/>
              </a:rPr>
              <a:t>孟子、荀子</a:t>
            </a:r>
            <a:endParaRPr lang="zh-CN" altLang="en-US" sz="2800" b="1" dirty="0">
              <a:latin typeface="Arial" panose="020B0604020202020204" pitchFamily="34" charset="0"/>
              <a:ea typeface="楷体_GB2312" charset="-122"/>
            </a:endParaRPr>
          </a:p>
        </p:txBody>
      </p:sp>
      <p:sp>
        <p:nvSpPr>
          <p:cNvPr id="165893" name="Text Box 5"/>
          <p:cNvSpPr txBox="1"/>
          <p:nvPr/>
        </p:nvSpPr>
        <p:spPr>
          <a:xfrm>
            <a:off x="1835150" y="1916113"/>
            <a:ext cx="6840538" cy="366712"/>
          </a:xfrm>
          <a:prstGeom prst="rect">
            <a:avLst/>
          </a:prstGeom>
          <a:noFill/>
          <a:ln w="9525">
            <a:noFill/>
          </a:ln>
        </p:spPr>
        <p:txBody>
          <a:bodyPr>
            <a:spAutoFit/>
          </a:bodyPr>
          <a:p>
            <a:pPr lvl="0" eaLnBrk="1" hangingPunct="1">
              <a:spcBef>
                <a:spcPct val="50000"/>
              </a:spcBef>
            </a:pPr>
            <a:endParaRPr lang="zh-CN" altLang="zh-CN" sz="1800" dirty="0">
              <a:latin typeface="Arial" panose="020B0604020202020204" pitchFamily="34" charset="0"/>
              <a:ea typeface="宋体" panose="02010600030101010101" pitchFamily="2" charset="-122"/>
            </a:endParaRPr>
          </a:p>
        </p:txBody>
      </p:sp>
      <p:sp>
        <p:nvSpPr>
          <p:cNvPr id="17414" name="Text Box 6"/>
          <p:cNvSpPr txBox="1"/>
          <p:nvPr/>
        </p:nvSpPr>
        <p:spPr>
          <a:xfrm>
            <a:off x="1908175" y="2060575"/>
            <a:ext cx="7056438" cy="519113"/>
          </a:xfrm>
          <a:prstGeom prst="rect">
            <a:avLst/>
          </a:prstGeom>
          <a:noFill/>
          <a:ln w="9525">
            <a:noFill/>
          </a:ln>
        </p:spPr>
        <p:txBody>
          <a:bodyPr>
            <a:spAutoFit/>
          </a:bodyPr>
          <a:p>
            <a:pPr lvl="0" eaLnBrk="1" hangingPunct="1">
              <a:spcBef>
                <a:spcPct val="50000"/>
              </a:spcBef>
            </a:pPr>
            <a:r>
              <a:rPr lang="zh-CN" altLang="en-US" sz="2800" b="1" u="sng" dirty="0">
                <a:solidFill>
                  <a:schemeClr val="tx2"/>
                </a:solidFill>
                <a:latin typeface="Arial" panose="020B0604020202020204" pitchFamily="34" charset="0"/>
                <a:ea typeface="黑体" panose="02010609060101010101" pitchFamily="49" charset="-122"/>
              </a:rPr>
              <a:t>秦朝</a:t>
            </a:r>
            <a:r>
              <a:rPr lang="zh-CN" altLang="en-US" sz="2800" b="1" u="sng" dirty="0">
                <a:latin typeface="Arial" panose="020B0604020202020204" pitchFamily="34" charset="0"/>
                <a:ea typeface="黑体" panose="02010609060101010101" pitchFamily="49" charset="-122"/>
              </a:rPr>
              <a:t>，</a:t>
            </a:r>
            <a:r>
              <a:rPr lang="zh-CN" altLang="en-US" sz="2800" b="1" dirty="0">
                <a:latin typeface="Arial" panose="020B0604020202020204" pitchFamily="34" charset="0"/>
                <a:ea typeface="楷体_GB2312" charset="-122"/>
              </a:rPr>
              <a:t>“焚书坑儒”，儒家思想遭重创</a:t>
            </a:r>
            <a:endParaRPr lang="zh-CN" altLang="en-US" sz="2800" b="1" dirty="0">
              <a:latin typeface="Arial" panose="020B0604020202020204" pitchFamily="34" charset="0"/>
              <a:ea typeface="楷体_GB2312" charset="-122"/>
            </a:endParaRPr>
          </a:p>
        </p:txBody>
      </p:sp>
      <p:sp>
        <p:nvSpPr>
          <p:cNvPr id="17415" name="Text Box 7"/>
          <p:cNvSpPr txBox="1"/>
          <p:nvPr/>
        </p:nvSpPr>
        <p:spPr>
          <a:xfrm>
            <a:off x="1908175" y="2708275"/>
            <a:ext cx="6840538" cy="519113"/>
          </a:xfrm>
          <a:prstGeom prst="rect">
            <a:avLst/>
          </a:prstGeom>
          <a:noFill/>
          <a:ln w="9525">
            <a:noFill/>
          </a:ln>
        </p:spPr>
        <p:txBody>
          <a:bodyPr>
            <a:spAutoFit/>
          </a:bodyPr>
          <a:p>
            <a:pPr lvl="0" eaLnBrk="1" hangingPunct="1">
              <a:spcBef>
                <a:spcPct val="50000"/>
              </a:spcBef>
            </a:pPr>
            <a:r>
              <a:rPr lang="zh-CN" altLang="en-US" sz="2800" b="1" u="sng" dirty="0">
                <a:solidFill>
                  <a:schemeClr val="tx2"/>
                </a:solidFill>
                <a:latin typeface="Arial" panose="020B0604020202020204" pitchFamily="34" charset="0"/>
                <a:ea typeface="黑体" panose="02010609060101010101" pitchFamily="49" charset="-122"/>
              </a:rPr>
              <a:t>西汉</a:t>
            </a:r>
            <a:r>
              <a:rPr lang="zh-CN" altLang="en-US" sz="2800" b="1" u="sng" dirty="0">
                <a:latin typeface="Arial" panose="020B0604020202020204" pitchFamily="34" charset="0"/>
                <a:ea typeface="黑体" panose="02010609060101010101" pitchFamily="49" charset="-122"/>
              </a:rPr>
              <a:t>，</a:t>
            </a:r>
            <a:r>
              <a:rPr lang="zh-CN" altLang="en-US" sz="2800" b="1" dirty="0">
                <a:latin typeface="Arial" panose="020B0604020202020204" pitchFamily="34" charset="0"/>
                <a:ea typeface="楷体_GB2312" charset="-122"/>
              </a:rPr>
              <a:t>董仲舒提出“罢黜百家，独尊儒术”</a:t>
            </a:r>
            <a:endParaRPr lang="zh-CN" altLang="en-US" sz="2800" b="1" dirty="0">
              <a:latin typeface="Arial" panose="020B0604020202020204" pitchFamily="34" charset="0"/>
              <a:ea typeface="楷体_GB2312" charset="-122"/>
            </a:endParaRPr>
          </a:p>
        </p:txBody>
      </p:sp>
      <p:sp>
        <p:nvSpPr>
          <p:cNvPr id="17416" name="Text Box 8"/>
          <p:cNvSpPr txBox="1"/>
          <p:nvPr/>
        </p:nvSpPr>
        <p:spPr>
          <a:xfrm>
            <a:off x="1908175" y="3357563"/>
            <a:ext cx="7235825" cy="519112"/>
          </a:xfrm>
          <a:prstGeom prst="rect">
            <a:avLst/>
          </a:prstGeom>
          <a:noFill/>
          <a:ln w="9525">
            <a:noFill/>
          </a:ln>
        </p:spPr>
        <p:txBody>
          <a:bodyPr>
            <a:spAutoFit/>
          </a:bodyPr>
          <a:p>
            <a:pPr lvl="0" eaLnBrk="1" hangingPunct="1">
              <a:spcBef>
                <a:spcPct val="50000"/>
              </a:spcBef>
            </a:pPr>
            <a:r>
              <a:rPr lang="zh-CN" altLang="en-US" sz="2800" b="1" u="sng" dirty="0">
                <a:solidFill>
                  <a:schemeClr val="tx2"/>
                </a:solidFill>
                <a:latin typeface="Arial" panose="020B0604020202020204" pitchFamily="34" charset="0"/>
                <a:ea typeface="黑体" panose="02010609060101010101" pitchFamily="49" charset="-122"/>
              </a:rPr>
              <a:t>魏晋南北朝时期</a:t>
            </a:r>
            <a:r>
              <a:rPr lang="zh-CN" altLang="en-US" sz="2800" b="1" u="sng" dirty="0">
                <a:latin typeface="Arial" panose="020B0604020202020204" pitchFamily="34" charset="0"/>
                <a:ea typeface="黑体" panose="02010609060101010101" pitchFamily="49" charset="-122"/>
              </a:rPr>
              <a:t>，</a:t>
            </a:r>
            <a:r>
              <a:rPr lang="zh-CN" altLang="en-US" sz="2800" b="1" dirty="0">
                <a:latin typeface="Arial" panose="020B0604020202020204" pitchFamily="34" charset="0"/>
                <a:ea typeface="楷体_GB2312" charset="-122"/>
              </a:rPr>
              <a:t>来自于佛教、道教的冲击</a:t>
            </a:r>
            <a:endParaRPr lang="zh-CN" altLang="en-US" sz="2800" b="1" dirty="0">
              <a:latin typeface="Arial" panose="020B0604020202020204" pitchFamily="34" charset="0"/>
              <a:ea typeface="楷体_GB2312" charset="-122"/>
            </a:endParaRPr>
          </a:p>
        </p:txBody>
      </p:sp>
      <p:sp>
        <p:nvSpPr>
          <p:cNvPr id="17417" name="Text Box 9"/>
          <p:cNvSpPr txBox="1"/>
          <p:nvPr/>
        </p:nvSpPr>
        <p:spPr>
          <a:xfrm>
            <a:off x="1908175" y="4005263"/>
            <a:ext cx="6913563" cy="519112"/>
          </a:xfrm>
          <a:prstGeom prst="rect">
            <a:avLst/>
          </a:prstGeom>
          <a:noFill/>
          <a:ln w="9525">
            <a:noFill/>
          </a:ln>
        </p:spPr>
        <p:txBody>
          <a:bodyPr>
            <a:spAutoFit/>
          </a:bodyPr>
          <a:p>
            <a:pPr lvl="0" eaLnBrk="1" hangingPunct="1">
              <a:spcBef>
                <a:spcPct val="50000"/>
              </a:spcBef>
            </a:pPr>
            <a:r>
              <a:rPr lang="zh-CN" altLang="en-US" sz="2800" b="1" u="sng" dirty="0">
                <a:solidFill>
                  <a:schemeClr val="tx2"/>
                </a:solidFill>
                <a:latin typeface="Arial" panose="020B0604020202020204" pitchFamily="34" charset="0"/>
                <a:ea typeface="黑体" panose="02010609060101010101" pitchFamily="49" charset="-122"/>
              </a:rPr>
              <a:t>唐宋时期</a:t>
            </a:r>
            <a:r>
              <a:rPr lang="zh-CN" altLang="en-US" sz="2800" b="1" u="sng" dirty="0">
                <a:latin typeface="Arial" panose="020B0604020202020204" pitchFamily="34" charset="0"/>
                <a:ea typeface="黑体" panose="02010609060101010101" pitchFamily="49" charset="-122"/>
              </a:rPr>
              <a:t>，</a:t>
            </a:r>
            <a:r>
              <a:rPr lang="zh-CN" altLang="en-US" sz="2800" b="1" dirty="0">
                <a:latin typeface="Arial" panose="020B0604020202020204" pitchFamily="34" charset="0"/>
                <a:ea typeface="楷体_GB2312" charset="-122"/>
              </a:rPr>
              <a:t>三教开始走向融合</a:t>
            </a:r>
            <a:endParaRPr lang="zh-CN" altLang="en-US" sz="2800" b="1" dirty="0">
              <a:latin typeface="Arial" panose="020B0604020202020204" pitchFamily="34" charset="0"/>
              <a:ea typeface="楷体_GB2312" charset="-122"/>
            </a:endParaRPr>
          </a:p>
        </p:txBody>
      </p:sp>
      <p:sp>
        <p:nvSpPr>
          <p:cNvPr id="17418" name="Text Box 10"/>
          <p:cNvSpPr txBox="1"/>
          <p:nvPr/>
        </p:nvSpPr>
        <p:spPr>
          <a:xfrm>
            <a:off x="1908175" y="4652963"/>
            <a:ext cx="7235825" cy="946150"/>
          </a:xfrm>
          <a:prstGeom prst="rect">
            <a:avLst/>
          </a:prstGeom>
          <a:noFill/>
          <a:ln w="9525">
            <a:noFill/>
          </a:ln>
        </p:spPr>
        <p:txBody>
          <a:bodyPr>
            <a:spAutoFit/>
          </a:bodyPr>
          <a:p>
            <a:pPr lvl="0" eaLnBrk="1" hangingPunct="1">
              <a:spcBef>
                <a:spcPct val="50000"/>
              </a:spcBef>
            </a:pPr>
            <a:r>
              <a:rPr lang="zh-CN" altLang="en-US" sz="2800" b="1" u="sng" dirty="0">
                <a:solidFill>
                  <a:schemeClr val="tx2"/>
                </a:solidFill>
                <a:latin typeface="黑体" panose="02010609060101010101" pitchFamily="49" charset="-122"/>
                <a:ea typeface="黑体" panose="02010609060101010101" pitchFamily="49" charset="-122"/>
              </a:rPr>
              <a:t>宋明时期</a:t>
            </a:r>
            <a:r>
              <a:rPr lang="zh-CN" altLang="en-US" sz="2800" b="1" u="sng" dirty="0">
                <a:latin typeface="黑体" panose="02010609060101010101" pitchFamily="49" charset="-122"/>
                <a:ea typeface="黑体" panose="02010609060101010101" pitchFamily="49" charset="-122"/>
              </a:rPr>
              <a:t>，</a:t>
            </a:r>
            <a:r>
              <a:rPr lang="zh-CN" altLang="en-US" sz="2800" b="1" dirty="0">
                <a:latin typeface="楷体_GB2312" charset="-122"/>
                <a:ea typeface="楷体_GB2312" charset="-122"/>
              </a:rPr>
              <a:t>迎接佛教和道教的挑战，逐渐吸纳其思想，形成以</a:t>
            </a:r>
            <a:r>
              <a:rPr lang="zh-CN" altLang="en-US" sz="2800" b="1" dirty="0">
                <a:latin typeface="Arial" panose="020B0604020202020204" pitchFamily="34" charset="0"/>
                <a:ea typeface="楷体_GB2312" charset="-122"/>
              </a:rPr>
              <a:t>“</a:t>
            </a:r>
            <a:r>
              <a:rPr lang="zh-CN" altLang="en-US" sz="2800" b="1" dirty="0">
                <a:latin typeface="楷体_GB2312" charset="-122"/>
                <a:ea typeface="楷体_GB2312" charset="-122"/>
              </a:rPr>
              <a:t>理</a:t>
            </a:r>
            <a:r>
              <a:rPr lang="zh-CN" altLang="en-US" sz="2800" b="1" dirty="0">
                <a:latin typeface="Arial" panose="020B0604020202020204" pitchFamily="34" charset="0"/>
                <a:ea typeface="楷体_GB2312" charset="-122"/>
              </a:rPr>
              <a:t>”</a:t>
            </a:r>
            <a:r>
              <a:rPr lang="zh-CN" altLang="en-US" sz="2800" b="1" dirty="0">
                <a:latin typeface="楷体_GB2312" charset="-122"/>
                <a:ea typeface="楷体_GB2312" charset="-122"/>
              </a:rPr>
              <a:t> 为核心的新儒学</a:t>
            </a:r>
            <a:endParaRPr lang="zh-CN" altLang="en-US" sz="2800" b="1" dirty="0">
              <a:latin typeface="楷体_GB2312" charset="-122"/>
              <a:ea typeface="楷体_GB2312" charset="-122"/>
            </a:endParaRPr>
          </a:p>
        </p:txBody>
      </p:sp>
      <p:sp>
        <p:nvSpPr>
          <p:cNvPr id="17419" name="Text Box 11"/>
          <p:cNvSpPr txBox="1"/>
          <p:nvPr/>
        </p:nvSpPr>
        <p:spPr>
          <a:xfrm>
            <a:off x="1908175" y="5661025"/>
            <a:ext cx="7058025" cy="946150"/>
          </a:xfrm>
          <a:prstGeom prst="rect">
            <a:avLst/>
          </a:prstGeom>
          <a:noFill/>
          <a:ln w="9525">
            <a:noFill/>
          </a:ln>
        </p:spPr>
        <p:txBody>
          <a:bodyPr>
            <a:spAutoFit/>
          </a:bodyPr>
          <a:p>
            <a:pPr lvl="0" eaLnBrk="1" hangingPunct="1">
              <a:spcBef>
                <a:spcPct val="50000"/>
              </a:spcBef>
            </a:pPr>
            <a:r>
              <a:rPr lang="zh-CN" altLang="en-US" sz="2800" b="1" u="sng" dirty="0">
                <a:solidFill>
                  <a:schemeClr val="tx2"/>
                </a:solidFill>
                <a:latin typeface="Arial" panose="020B0604020202020204" pitchFamily="34" charset="0"/>
                <a:ea typeface="黑体" panose="02010609060101010101" pitchFamily="49" charset="-122"/>
              </a:rPr>
              <a:t>明清时期</a:t>
            </a:r>
            <a:r>
              <a:rPr lang="zh-CN" altLang="en-US" sz="2800" b="1" u="sng" dirty="0">
                <a:latin typeface="Arial" panose="020B0604020202020204" pitchFamily="34" charset="0"/>
                <a:ea typeface="黑体" panose="02010609060101010101" pitchFamily="49" charset="-122"/>
              </a:rPr>
              <a:t>，</a:t>
            </a:r>
            <a:r>
              <a:rPr lang="zh-CN" altLang="en-US" sz="2800" b="1" dirty="0">
                <a:latin typeface="Arial" panose="020B0604020202020204" pitchFamily="34" charset="0"/>
                <a:ea typeface="楷体_GB2312" charset="-122"/>
              </a:rPr>
              <a:t>批判继承传统儒学，构筑具有时代特色的新思想体系</a:t>
            </a:r>
            <a:endParaRPr lang="zh-CN" altLang="en-US" sz="2800" dirty="0">
              <a:latin typeface="Arial" panose="020B0604020202020204" pitchFamily="34" charset="0"/>
              <a:ea typeface="楷体_GB2312" charset="-122"/>
            </a:endParaRPr>
          </a:p>
        </p:txBody>
      </p:sp>
      <p:sp>
        <p:nvSpPr>
          <p:cNvPr id="165900" name="Text Box 12"/>
          <p:cNvSpPr txBox="1"/>
          <p:nvPr/>
        </p:nvSpPr>
        <p:spPr>
          <a:xfrm>
            <a:off x="2051050" y="0"/>
            <a:ext cx="5256213" cy="641350"/>
          </a:xfrm>
          <a:prstGeom prst="rect">
            <a:avLst/>
          </a:prstGeom>
          <a:noFill/>
          <a:ln w="9525">
            <a:noFill/>
          </a:ln>
        </p:spPr>
        <p:txBody>
          <a:bodyPr>
            <a:spAutoFit/>
          </a:bodyPr>
          <a:p>
            <a:pPr lvl="0" eaLnBrk="1" hangingPunct="1">
              <a:spcBef>
                <a:spcPct val="50000"/>
              </a:spcBef>
            </a:pPr>
            <a:r>
              <a:rPr lang="zh-CN" altLang="en-US" b="1" dirty="0">
                <a:solidFill>
                  <a:srgbClr val="FF0000"/>
                </a:solidFill>
                <a:latin typeface="Arial" panose="020B0604020202020204" pitchFamily="34" charset="0"/>
                <a:ea typeface="黑体" panose="02010609060101010101" pitchFamily="49" charset="-122"/>
              </a:rPr>
              <a:t>儒学的创立及发展历程</a:t>
            </a:r>
            <a:endParaRPr lang="zh-CN" altLang="en-US" b="1" dirty="0">
              <a:solidFill>
                <a:srgbClr val="FF0000"/>
              </a:solidFill>
              <a:latin typeface="Arial" panose="020B0604020202020204" pitchFamily="34" charset="0"/>
              <a:ea typeface="黑体" panose="02010609060101010101" pitchFamily="49" charset="-122"/>
            </a:endParaRPr>
          </a:p>
        </p:txBody>
      </p:sp>
      <p:sp>
        <p:nvSpPr>
          <p:cNvPr id="165901" name="Rectangle 13"/>
          <p:cNvSpPr/>
          <p:nvPr/>
        </p:nvSpPr>
        <p:spPr>
          <a:xfrm>
            <a:off x="179388" y="765175"/>
            <a:ext cx="1655762" cy="5903913"/>
          </a:xfrm>
          <a:prstGeom prst="rect">
            <a:avLst/>
          </a:prstGeom>
          <a:noFill/>
          <a:ln w="25400" cap="flat" cmpd="sng">
            <a:solidFill>
              <a:schemeClr val="tx1"/>
            </a:solidFill>
            <a:prstDash val="solid"/>
            <a:miter/>
            <a:headEnd type="none" w="med" len="med"/>
            <a:tailEnd type="none" w="med" len="med"/>
          </a:ln>
        </p:spPr>
        <p:txBody>
          <a:bodyPr wrap="none" anchor="ctr"/>
          <a:p>
            <a:pPr lvl="0" eaLnBrk="1" hangingPunct="1"/>
            <a:endParaRPr lang="zh-CN" altLang="en-US" sz="1800" dirty="0">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p:cTn id="7" dur="500" fill="hold"/>
                                        <p:tgtEl>
                                          <p:spTgt spid="17411"/>
                                        </p:tgtEl>
                                        <p:attrNameLst>
                                          <p:attrName>ppt_w</p:attrName>
                                        </p:attrNameLst>
                                      </p:cBhvr>
                                      <p:tavLst>
                                        <p:tav tm="0">
                                          <p:val>
                                            <p:fltVal val="0.000000"/>
                                          </p:val>
                                        </p:tav>
                                        <p:tav tm="100000">
                                          <p:val>
                                            <p:strVal val="#ppt_w"/>
                                          </p:val>
                                        </p:tav>
                                      </p:tavLst>
                                    </p:anim>
                                    <p:anim calcmode="lin" valueType="num">
                                      <p:cBhvr>
                                        <p:cTn id="8" dur="500" fill="hold"/>
                                        <p:tgtEl>
                                          <p:spTgt spid="17411"/>
                                        </p:tgtEl>
                                        <p:attrNameLst>
                                          <p:attrName>ppt_h</p:attrName>
                                        </p:attrNameLst>
                                      </p:cBhvr>
                                      <p:tavLst>
                                        <p:tav tm="0">
                                          <p:val>
                                            <p:fltVal val="0.000000"/>
                                          </p:val>
                                        </p:tav>
                                        <p:tav tm="100000">
                                          <p:val>
                                            <p:strVal val="#ppt_h"/>
                                          </p:val>
                                        </p:tav>
                                      </p:tavLst>
                                    </p:anim>
                                    <p:animEffect transition="in" filter="fade">
                                      <p:cBhvr>
                                        <p:cTn id="9" dur="500"/>
                                        <p:tgtEl>
                                          <p:spTgt spid="17411"/>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grpId="0" nodeType="clickEffect">
                                  <p:stCondLst>
                                    <p:cond delay="0"/>
                                  </p:stCondLst>
                                  <p:childTnLst>
                                    <p:set>
                                      <p:cBhvr>
                                        <p:cTn id="13" dur="1" fill="hold">
                                          <p:stCondLst>
                                            <p:cond delay="0"/>
                                          </p:stCondLst>
                                        </p:cTn>
                                        <p:tgtEl>
                                          <p:spTgt spid="17412"/>
                                        </p:tgtEl>
                                        <p:attrNameLst>
                                          <p:attrName>style.visibility</p:attrName>
                                        </p:attrNameLst>
                                      </p:cBhvr>
                                      <p:to>
                                        <p:strVal val="visible"/>
                                      </p:to>
                                    </p:set>
                                    <p:animEffect transition="in" filter="slide(fromBottom)">
                                      <p:cBhvr>
                                        <p:cTn id="14" dur="500"/>
                                        <p:tgtEl>
                                          <p:spTgt spid="17412"/>
                                        </p:tgtEl>
                                      </p:cBhvr>
                                    </p:animEffect>
                                  </p:childTnLst>
                                </p:cTn>
                              </p:par>
                            </p:childTnLst>
                          </p:cTn>
                        </p:par>
                      </p:childTnLst>
                    </p:cTn>
                  </p:par>
                  <p:par>
                    <p:cTn id="15" fill="hold">
                      <p:stCondLst>
                        <p:cond delay="indefinite"/>
                      </p:stCondLst>
                      <p:childTnLst>
                        <p:par>
                          <p:cTn id="16" fill="hold">
                            <p:stCondLst>
                              <p:cond delay="0"/>
                            </p:stCondLst>
                            <p:childTnLst>
                              <p:par>
                                <p:cTn id="17" presetID="20" presetClass="entr" presetSubtype="0" fill="hold" grpId="0" nodeType="clickEffect">
                                  <p:stCondLst>
                                    <p:cond delay="0"/>
                                  </p:stCondLst>
                                  <p:childTnLst>
                                    <p:set>
                                      <p:cBhvr>
                                        <p:cTn id="18" dur="1" fill="hold">
                                          <p:stCondLst>
                                            <p:cond delay="0"/>
                                          </p:stCondLst>
                                        </p:cTn>
                                        <p:tgtEl>
                                          <p:spTgt spid="17414"/>
                                        </p:tgtEl>
                                        <p:attrNameLst>
                                          <p:attrName>style.visibility</p:attrName>
                                        </p:attrNameLst>
                                      </p:cBhvr>
                                      <p:to>
                                        <p:strVal val="visible"/>
                                      </p:to>
                                    </p:set>
                                    <p:animEffect transition="in" filter="wedge">
                                      <p:cBhvr>
                                        <p:cTn id="19" dur="2000"/>
                                        <p:tgtEl>
                                          <p:spTgt spid="1741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17415"/>
                                        </p:tgtEl>
                                        <p:attrNameLst>
                                          <p:attrName>style.visibility</p:attrName>
                                        </p:attrNameLst>
                                      </p:cBhvr>
                                      <p:to>
                                        <p:strVal val="visible"/>
                                      </p:to>
                                    </p:set>
                                    <p:anim calcmode="lin" valueType="num">
                                      <p:cBhvr>
                                        <p:cTn id="24" dur="500" fill="hold"/>
                                        <p:tgtEl>
                                          <p:spTgt spid="17415"/>
                                        </p:tgtEl>
                                        <p:attrNameLst>
                                          <p:attrName>ppt_w</p:attrName>
                                        </p:attrNameLst>
                                      </p:cBhvr>
                                      <p:tavLst>
                                        <p:tav tm="0">
                                          <p:val>
                                            <p:fltVal val="0.000000"/>
                                          </p:val>
                                        </p:tav>
                                        <p:tav tm="100000">
                                          <p:val>
                                            <p:strVal val="#ppt_w"/>
                                          </p:val>
                                        </p:tav>
                                      </p:tavLst>
                                    </p:anim>
                                    <p:anim calcmode="lin" valueType="num">
                                      <p:cBhvr>
                                        <p:cTn id="25" dur="500" fill="hold"/>
                                        <p:tgtEl>
                                          <p:spTgt spid="17415"/>
                                        </p:tgtEl>
                                        <p:attrNameLst>
                                          <p:attrName>ppt_h</p:attrName>
                                        </p:attrNameLst>
                                      </p:cBhvr>
                                      <p:tavLst>
                                        <p:tav tm="0">
                                          <p:val>
                                            <p:fltVal val="0.000000"/>
                                          </p:val>
                                        </p:tav>
                                        <p:tav tm="100000">
                                          <p:val>
                                            <p:strVal val="#ppt_h"/>
                                          </p:val>
                                        </p:tav>
                                      </p:tavLst>
                                    </p:anim>
                                    <p:animEffect transition="in" filter="fade">
                                      <p:cBhvr>
                                        <p:cTn id="26" dur="500"/>
                                        <p:tgtEl>
                                          <p:spTgt spid="17415"/>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17416"/>
                                        </p:tgtEl>
                                        <p:attrNameLst>
                                          <p:attrName>style.visibility</p:attrName>
                                        </p:attrNameLst>
                                      </p:cBhvr>
                                      <p:to>
                                        <p:strVal val="visible"/>
                                      </p:to>
                                    </p:set>
                                    <p:anim calcmode="lin" valueType="num">
                                      <p:cBhvr>
                                        <p:cTn id="31" dur="500" fill="hold"/>
                                        <p:tgtEl>
                                          <p:spTgt spid="17416"/>
                                        </p:tgtEl>
                                        <p:attrNameLst>
                                          <p:attrName>ppt_w</p:attrName>
                                        </p:attrNameLst>
                                      </p:cBhvr>
                                      <p:tavLst>
                                        <p:tav tm="0">
                                          <p:val>
                                            <p:fltVal val="0.000000"/>
                                          </p:val>
                                        </p:tav>
                                        <p:tav tm="100000">
                                          <p:val>
                                            <p:strVal val="#ppt_w"/>
                                          </p:val>
                                        </p:tav>
                                      </p:tavLst>
                                    </p:anim>
                                    <p:anim calcmode="lin" valueType="num">
                                      <p:cBhvr>
                                        <p:cTn id="32" dur="500" fill="hold"/>
                                        <p:tgtEl>
                                          <p:spTgt spid="17416"/>
                                        </p:tgtEl>
                                        <p:attrNameLst>
                                          <p:attrName>ppt_h</p:attrName>
                                        </p:attrNameLst>
                                      </p:cBhvr>
                                      <p:tavLst>
                                        <p:tav tm="0">
                                          <p:val>
                                            <p:fltVal val="0.000000"/>
                                          </p:val>
                                        </p:tav>
                                        <p:tav tm="100000">
                                          <p:val>
                                            <p:strVal val="#ppt_h"/>
                                          </p:val>
                                        </p:tav>
                                      </p:tavLst>
                                    </p:anim>
                                    <p:animEffect transition="in" filter="fade">
                                      <p:cBhvr>
                                        <p:cTn id="33" dur="500"/>
                                        <p:tgtEl>
                                          <p:spTgt spid="17416"/>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17417"/>
                                        </p:tgtEl>
                                        <p:attrNameLst>
                                          <p:attrName>style.visibility</p:attrName>
                                        </p:attrNameLst>
                                      </p:cBhvr>
                                      <p:to>
                                        <p:strVal val="visible"/>
                                      </p:to>
                                    </p:set>
                                    <p:animEffect transition="in" filter="dissolve">
                                      <p:cBhvr>
                                        <p:cTn id="38" dur="500"/>
                                        <p:tgtEl>
                                          <p:spTgt spid="17417"/>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17418"/>
                                        </p:tgtEl>
                                        <p:attrNameLst>
                                          <p:attrName>style.visibility</p:attrName>
                                        </p:attrNameLst>
                                      </p:cBhvr>
                                      <p:to>
                                        <p:strVal val="visible"/>
                                      </p:to>
                                    </p:set>
                                    <p:anim calcmode="lin" valueType="num">
                                      <p:cBhvr>
                                        <p:cTn id="43" dur="500" fill="hold"/>
                                        <p:tgtEl>
                                          <p:spTgt spid="17418"/>
                                        </p:tgtEl>
                                        <p:attrNameLst>
                                          <p:attrName>ppt_w</p:attrName>
                                        </p:attrNameLst>
                                      </p:cBhvr>
                                      <p:tavLst>
                                        <p:tav tm="0">
                                          <p:val>
                                            <p:fltVal val="0.000000"/>
                                          </p:val>
                                        </p:tav>
                                        <p:tav tm="100000">
                                          <p:val>
                                            <p:strVal val="#ppt_w"/>
                                          </p:val>
                                        </p:tav>
                                      </p:tavLst>
                                    </p:anim>
                                    <p:anim calcmode="lin" valueType="num">
                                      <p:cBhvr>
                                        <p:cTn id="44" dur="500" fill="hold"/>
                                        <p:tgtEl>
                                          <p:spTgt spid="17418"/>
                                        </p:tgtEl>
                                        <p:attrNameLst>
                                          <p:attrName>ppt_h</p:attrName>
                                        </p:attrNameLst>
                                      </p:cBhvr>
                                      <p:tavLst>
                                        <p:tav tm="0">
                                          <p:val>
                                            <p:fltVal val="0.000000"/>
                                          </p:val>
                                        </p:tav>
                                        <p:tav tm="100000">
                                          <p:val>
                                            <p:strVal val="#ppt_h"/>
                                          </p:val>
                                        </p:tav>
                                      </p:tavLst>
                                    </p:anim>
                                    <p:animEffect transition="in" filter="fade">
                                      <p:cBhvr>
                                        <p:cTn id="45" dur="500"/>
                                        <p:tgtEl>
                                          <p:spTgt spid="17418"/>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grpId="0" nodeType="clickEffect">
                                  <p:stCondLst>
                                    <p:cond delay="0"/>
                                  </p:stCondLst>
                                  <p:childTnLst>
                                    <p:set>
                                      <p:cBhvr>
                                        <p:cTn id="49" dur="1" fill="hold">
                                          <p:stCondLst>
                                            <p:cond delay="0"/>
                                          </p:stCondLst>
                                        </p:cTn>
                                        <p:tgtEl>
                                          <p:spTgt spid="17419"/>
                                        </p:tgtEl>
                                        <p:attrNameLst>
                                          <p:attrName>style.visibility</p:attrName>
                                        </p:attrNameLst>
                                      </p:cBhvr>
                                      <p:to>
                                        <p:strVal val="visible"/>
                                      </p:to>
                                    </p:set>
                                    <p:animEffect transition="in" filter="dissolve">
                                      <p:cBhvr>
                                        <p:cTn id="50" dur="500"/>
                                        <p:tgtEl>
                                          <p:spTgt spid="17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P spid="17412" grpId="0"/>
      <p:bldP spid="17414" grpId="0"/>
      <p:bldP spid="17415" grpId="0"/>
      <p:bldP spid="17416" grpId="0"/>
      <p:bldP spid="17417" grpId="0"/>
      <p:bldP spid="17418" grpId="0"/>
      <p:bldP spid="17419"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0114" name="Rectangle 4"/>
          <p:cNvSpPr/>
          <p:nvPr/>
        </p:nvSpPr>
        <p:spPr>
          <a:xfrm>
            <a:off x="304800" y="1285875"/>
            <a:ext cx="2590800" cy="457200"/>
          </a:xfrm>
          <a:prstGeom prst="rect">
            <a:avLst/>
          </a:prstGeom>
          <a:noFill/>
          <a:ln w="9525">
            <a:noFill/>
          </a:ln>
        </p:spPr>
        <p:txBody>
          <a:bodyPr>
            <a:spAutoFit/>
          </a:bodyPr>
          <a:p>
            <a:pPr lvl="0" eaLnBrk="1" hangingPunct="1"/>
            <a:r>
              <a:rPr lang="zh-CN" altLang="en-US" sz="2400" b="1" dirty="0">
                <a:solidFill>
                  <a:srgbClr val="000000"/>
                </a:solidFill>
                <a:latin typeface="华文中宋" panose="02010600040101010101" pitchFamily="2" charset="-122"/>
                <a:ea typeface="华文中宋" panose="02010600040101010101" pitchFamily="2" charset="-122"/>
              </a:rPr>
              <a:t>地主阶级</a:t>
            </a:r>
            <a:r>
              <a:rPr lang="en-US" altLang="zh-CN" sz="2400" b="1">
                <a:solidFill>
                  <a:srgbClr val="000000"/>
                </a:solidFill>
                <a:latin typeface="华文中宋" panose="02010600040101010101" pitchFamily="2" charset="-122"/>
                <a:ea typeface="华文中宋" panose="02010600040101010101" pitchFamily="2" charset="-122"/>
              </a:rPr>
              <a:t>:</a:t>
            </a:r>
            <a:endParaRPr lang="en-US" altLang="zh-CN" sz="2400" b="1">
              <a:solidFill>
                <a:srgbClr val="000000"/>
              </a:solidFill>
              <a:latin typeface="华文中宋" panose="02010600040101010101" pitchFamily="2" charset="-122"/>
              <a:ea typeface="华文中宋" panose="02010600040101010101" pitchFamily="2" charset="-122"/>
            </a:endParaRPr>
          </a:p>
        </p:txBody>
      </p:sp>
      <p:sp>
        <p:nvSpPr>
          <p:cNvPr id="90115" name="Rectangle 4"/>
          <p:cNvSpPr/>
          <p:nvPr/>
        </p:nvSpPr>
        <p:spPr>
          <a:xfrm>
            <a:off x="250825" y="2762250"/>
            <a:ext cx="4038600" cy="457200"/>
          </a:xfrm>
          <a:prstGeom prst="rect">
            <a:avLst/>
          </a:prstGeom>
          <a:noFill/>
          <a:ln w="9525">
            <a:noFill/>
          </a:ln>
        </p:spPr>
        <p:txBody>
          <a:bodyPr>
            <a:spAutoFit/>
          </a:bodyPr>
          <a:p>
            <a:pPr lvl="0" eaLnBrk="1" hangingPunct="1"/>
            <a:r>
              <a:rPr lang="zh-CN" altLang="en-US" sz="2400" b="1" dirty="0">
                <a:solidFill>
                  <a:srgbClr val="000000"/>
                </a:solidFill>
                <a:latin typeface="华文中宋" panose="02010600040101010101" pitchFamily="2" charset="-122"/>
                <a:ea typeface="华文中宋" panose="02010600040101010101" pitchFamily="2" charset="-122"/>
              </a:rPr>
              <a:t>资产阶级</a:t>
            </a:r>
            <a:r>
              <a:rPr lang="en-US" altLang="zh-CN" sz="2400" b="1">
                <a:solidFill>
                  <a:srgbClr val="000000"/>
                </a:solidFill>
                <a:latin typeface="华文中宋" panose="02010600040101010101" pitchFamily="2" charset="-122"/>
                <a:ea typeface="华文中宋" panose="02010600040101010101" pitchFamily="2" charset="-122"/>
              </a:rPr>
              <a:t>(</a:t>
            </a:r>
            <a:r>
              <a:rPr lang="zh-CN" altLang="en-US" sz="2400" b="1" dirty="0">
                <a:solidFill>
                  <a:srgbClr val="000000"/>
                </a:solidFill>
                <a:latin typeface="华文中宋" panose="02010600040101010101" pitchFamily="2" charset="-122"/>
                <a:ea typeface="华文中宋" panose="02010600040101010101" pitchFamily="2" charset="-122"/>
              </a:rPr>
              <a:t>维新派</a:t>
            </a:r>
            <a:r>
              <a:rPr lang="en-US" altLang="zh-CN" sz="2400" b="1">
                <a:solidFill>
                  <a:srgbClr val="000000"/>
                </a:solidFill>
                <a:latin typeface="华文中宋" panose="02010600040101010101" pitchFamily="2" charset="-122"/>
                <a:ea typeface="华文中宋" panose="02010600040101010101" pitchFamily="2" charset="-122"/>
              </a:rPr>
              <a:t>)</a:t>
            </a:r>
            <a:r>
              <a:rPr lang="zh-CN" altLang="en-US" sz="2400" b="1" dirty="0">
                <a:solidFill>
                  <a:srgbClr val="000000"/>
                </a:solidFill>
                <a:latin typeface="华文中宋" panose="02010600040101010101" pitchFamily="2" charset="-122"/>
                <a:ea typeface="华文中宋" panose="02010600040101010101" pitchFamily="2" charset="-122"/>
              </a:rPr>
              <a:t>：</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
        <p:nvSpPr>
          <p:cNvPr id="90116" name="Rectangle 4"/>
          <p:cNvSpPr/>
          <p:nvPr/>
        </p:nvSpPr>
        <p:spPr>
          <a:xfrm>
            <a:off x="304800" y="1895475"/>
            <a:ext cx="2133600" cy="457200"/>
          </a:xfrm>
          <a:prstGeom prst="rect">
            <a:avLst/>
          </a:prstGeom>
          <a:noFill/>
          <a:ln w="9525">
            <a:noFill/>
          </a:ln>
        </p:spPr>
        <p:txBody>
          <a:bodyPr>
            <a:spAutoFit/>
          </a:bodyPr>
          <a:p>
            <a:pPr lvl="0" eaLnBrk="1" hangingPunct="1"/>
            <a:r>
              <a:rPr lang="zh-CN" altLang="en-US" sz="2400" b="1" dirty="0">
                <a:solidFill>
                  <a:srgbClr val="000000"/>
                </a:solidFill>
                <a:latin typeface="华文中宋" panose="02010600040101010101" pitchFamily="2" charset="-122"/>
                <a:ea typeface="华文中宋" panose="02010600040101010101" pitchFamily="2" charset="-122"/>
              </a:rPr>
              <a:t>农民阶级</a:t>
            </a:r>
            <a:r>
              <a:rPr lang="en-US" altLang="zh-CN" sz="2400" b="1">
                <a:solidFill>
                  <a:srgbClr val="000000"/>
                </a:solidFill>
                <a:latin typeface="华文中宋" panose="02010600040101010101" pitchFamily="2" charset="-122"/>
                <a:ea typeface="华文中宋" panose="02010600040101010101" pitchFamily="2" charset="-122"/>
              </a:rPr>
              <a:t>:</a:t>
            </a:r>
            <a:endParaRPr lang="en-US" altLang="zh-CN" sz="2400" b="1">
              <a:solidFill>
                <a:srgbClr val="000000"/>
              </a:solidFill>
              <a:latin typeface="华文中宋" panose="02010600040101010101" pitchFamily="2" charset="-122"/>
              <a:ea typeface="华文中宋" panose="02010600040101010101" pitchFamily="2" charset="-122"/>
            </a:endParaRPr>
          </a:p>
        </p:txBody>
      </p:sp>
      <p:sp>
        <p:nvSpPr>
          <p:cNvPr id="90117" name="Rectangle 4"/>
          <p:cNvSpPr/>
          <p:nvPr/>
        </p:nvSpPr>
        <p:spPr>
          <a:xfrm>
            <a:off x="250825" y="3698875"/>
            <a:ext cx="4267200" cy="457200"/>
          </a:xfrm>
          <a:prstGeom prst="rect">
            <a:avLst/>
          </a:prstGeom>
          <a:noFill/>
          <a:ln w="9525">
            <a:noFill/>
          </a:ln>
        </p:spPr>
        <p:txBody>
          <a:bodyPr>
            <a:spAutoFit/>
          </a:bodyPr>
          <a:p>
            <a:pPr lvl="0" eaLnBrk="1" hangingPunct="1"/>
            <a:r>
              <a:rPr lang="zh-CN" altLang="en-US" sz="2400" b="1" dirty="0">
                <a:solidFill>
                  <a:srgbClr val="000000"/>
                </a:solidFill>
                <a:latin typeface="华文中宋" panose="02010600040101010101" pitchFamily="2" charset="-122"/>
                <a:ea typeface="华文中宋" panose="02010600040101010101" pitchFamily="2" charset="-122"/>
              </a:rPr>
              <a:t>资产阶级</a:t>
            </a:r>
            <a:r>
              <a:rPr lang="en-US" altLang="zh-CN" sz="2400" b="1">
                <a:solidFill>
                  <a:srgbClr val="000000"/>
                </a:solidFill>
                <a:latin typeface="华文中宋" panose="02010600040101010101" pitchFamily="2" charset="-122"/>
                <a:ea typeface="华文中宋" panose="02010600040101010101" pitchFamily="2" charset="-122"/>
              </a:rPr>
              <a:t>(</a:t>
            </a:r>
            <a:r>
              <a:rPr lang="zh-CN" altLang="en-US" sz="2400" b="1" dirty="0">
                <a:solidFill>
                  <a:srgbClr val="000000"/>
                </a:solidFill>
                <a:latin typeface="华文中宋" panose="02010600040101010101" pitchFamily="2" charset="-122"/>
                <a:ea typeface="华文中宋" panose="02010600040101010101" pitchFamily="2" charset="-122"/>
              </a:rPr>
              <a:t>革命派</a:t>
            </a:r>
            <a:r>
              <a:rPr lang="en-US" altLang="zh-CN" sz="2400" b="1">
                <a:solidFill>
                  <a:srgbClr val="000000"/>
                </a:solidFill>
                <a:latin typeface="华文中宋" panose="02010600040101010101" pitchFamily="2" charset="-122"/>
                <a:ea typeface="华文中宋" panose="02010600040101010101" pitchFamily="2" charset="-122"/>
              </a:rPr>
              <a:t>):</a:t>
            </a:r>
            <a:endParaRPr lang="en-US" altLang="zh-CN" sz="2400" b="1">
              <a:solidFill>
                <a:srgbClr val="000000"/>
              </a:solidFill>
              <a:latin typeface="华文中宋" panose="02010600040101010101" pitchFamily="2" charset="-122"/>
              <a:ea typeface="华文中宋" panose="02010600040101010101" pitchFamily="2" charset="-122"/>
            </a:endParaRPr>
          </a:p>
        </p:txBody>
      </p:sp>
      <p:sp>
        <p:nvSpPr>
          <p:cNvPr id="90118" name="Rectangle 4"/>
          <p:cNvSpPr/>
          <p:nvPr/>
        </p:nvSpPr>
        <p:spPr>
          <a:xfrm>
            <a:off x="250825" y="4851400"/>
            <a:ext cx="4343400" cy="457200"/>
          </a:xfrm>
          <a:prstGeom prst="rect">
            <a:avLst/>
          </a:prstGeom>
          <a:noFill/>
          <a:ln w="9525">
            <a:noFill/>
          </a:ln>
        </p:spPr>
        <p:txBody>
          <a:bodyPr>
            <a:spAutoFit/>
          </a:bodyPr>
          <a:p>
            <a:pPr lvl="0" eaLnBrk="1" hangingPunct="1"/>
            <a:r>
              <a:rPr lang="zh-CN" altLang="en-US" sz="2400" b="1" dirty="0">
                <a:solidFill>
                  <a:srgbClr val="000000"/>
                </a:solidFill>
                <a:latin typeface="华文中宋" panose="02010600040101010101" pitchFamily="2" charset="-122"/>
                <a:ea typeface="华文中宋" panose="02010600040101010101" pitchFamily="2" charset="-122"/>
              </a:rPr>
              <a:t>资产阶级</a:t>
            </a:r>
            <a:r>
              <a:rPr lang="en-US" altLang="zh-CN" sz="2400" b="1">
                <a:solidFill>
                  <a:srgbClr val="000000"/>
                </a:solidFill>
                <a:latin typeface="华文中宋" panose="02010600040101010101" pitchFamily="2" charset="-122"/>
                <a:ea typeface="华文中宋" panose="02010600040101010101" pitchFamily="2" charset="-122"/>
              </a:rPr>
              <a:t>(</a:t>
            </a:r>
            <a:r>
              <a:rPr lang="zh-CN" altLang="en-US" sz="2400" b="1" dirty="0">
                <a:solidFill>
                  <a:srgbClr val="000000"/>
                </a:solidFill>
                <a:latin typeface="华文中宋" panose="02010600040101010101" pitchFamily="2" charset="-122"/>
                <a:ea typeface="华文中宋" panose="02010600040101010101" pitchFamily="2" charset="-122"/>
              </a:rPr>
              <a:t>激进派</a:t>
            </a:r>
            <a:r>
              <a:rPr lang="en-US" altLang="zh-CN" sz="2400" b="1">
                <a:solidFill>
                  <a:srgbClr val="000000"/>
                </a:solidFill>
                <a:latin typeface="华文中宋" panose="02010600040101010101" pitchFamily="2" charset="-122"/>
                <a:ea typeface="华文中宋" panose="02010600040101010101" pitchFamily="2" charset="-122"/>
              </a:rPr>
              <a:t>):</a:t>
            </a:r>
            <a:endParaRPr lang="en-US" altLang="zh-CN" sz="2400" b="1">
              <a:solidFill>
                <a:srgbClr val="000000"/>
              </a:solidFill>
              <a:latin typeface="华文中宋" panose="02010600040101010101" pitchFamily="2" charset="-122"/>
              <a:ea typeface="华文中宋" panose="02010600040101010101" pitchFamily="2" charset="-122"/>
            </a:endParaRPr>
          </a:p>
        </p:txBody>
      </p:sp>
      <p:sp>
        <p:nvSpPr>
          <p:cNvPr id="90119" name="Rectangle 4"/>
          <p:cNvSpPr/>
          <p:nvPr/>
        </p:nvSpPr>
        <p:spPr>
          <a:xfrm>
            <a:off x="250825" y="5715000"/>
            <a:ext cx="2362200" cy="457200"/>
          </a:xfrm>
          <a:prstGeom prst="rect">
            <a:avLst/>
          </a:prstGeom>
          <a:noFill/>
          <a:ln w="9525">
            <a:noFill/>
          </a:ln>
        </p:spPr>
        <p:txBody>
          <a:bodyPr>
            <a:spAutoFit/>
          </a:bodyPr>
          <a:p>
            <a:pPr lvl="0" eaLnBrk="1" hangingPunct="1"/>
            <a:r>
              <a:rPr lang="zh-CN" altLang="en-US" sz="2400" b="1" dirty="0">
                <a:solidFill>
                  <a:srgbClr val="000000"/>
                </a:solidFill>
                <a:latin typeface="华文中宋" panose="02010600040101010101" pitchFamily="2" charset="-122"/>
                <a:ea typeface="华文中宋" panose="02010600040101010101" pitchFamily="2" charset="-122"/>
              </a:rPr>
              <a:t>中国共产党</a:t>
            </a:r>
            <a:r>
              <a:rPr lang="en-US" altLang="zh-CN" sz="2400" b="1">
                <a:solidFill>
                  <a:srgbClr val="000000"/>
                </a:solidFill>
                <a:latin typeface="华文中宋" panose="02010600040101010101" pitchFamily="2" charset="-122"/>
                <a:ea typeface="华文中宋" panose="02010600040101010101" pitchFamily="2" charset="-122"/>
              </a:rPr>
              <a:t>:</a:t>
            </a:r>
            <a:endParaRPr lang="en-US" altLang="zh-CN" sz="2400" b="1">
              <a:solidFill>
                <a:srgbClr val="000000"/>
              </a:solidFill>
              <a:latin typeface="华文中宋" panose="02010600040101010101" pitchFamily="2" charset="-122"/>
              <a:ea typeface="华文中宋" panose="02010600040101010101" pitchFamily="2" charset="-122"/>
            </a:endParaRPr>
          </a:p>
        </p:txBody>
      </p:sp>
      <p:sp>
        <p:nvSpPr>
          <p:cNvPr id="126984" name="矩形 9"/>
          <p:cNvSpPr/>
          <p:nvPr/>
        </p:nvSpPr>
        <p:spPr>
          <a:xfrm>
            <a:off x="1943100" y="1643063"/>
            <a:ext cx="7129463" cy="1108075"/>
          </a:xfrm>
          <a:prstGeom prst="rect">
            <a:avLst/>
          </a:prstGeom>
          <a:noFill/>
          <a:ln w="9525">
            <a:noFill/>
          </a:ln>
        </p:spPr>
        <p:txBody>
          <a:bodyPr>
            <a:spAutoFit/>
          </a:bodyPr>
          <a:p>
            <a:pPr lvl="0" eaLnBrk="1" hangingPunct="1"/>
            <a:r>
              <a:rPr lang="zh-CN" altLang="en-US" sz="2200" b="1" dirty="0">
                <a:solidFill>
                  <a:srgbClr val="FF0000"/>
                </a:solidFill>
                <a:latin typeface="华文中宋" panose="02010600040101010101" pitchFamily="2" charset="-122"/>
                <a:ea typeface="华文中宋" panose="02010600040101010101" pitchFamily="2" charset="-122"/>
              </a:rPr>
              <a:t>洪秀全对儒家思想的利用</a:t>
            </a:r>
            <a:r>
              <a:rPr lang="en-US" altLang="zh-CN" sz="2200" b="1">
                <a:solidFill>
                  <a:srgbClr val="FF0000"/>
                </a:solidFill>
                <a:latin typeface="华文中宋" panose="02010600040101010101" pitchFamily="2" charset="-122"/>
                <a:ea typeface="华文中宋" panose="02010600040101010101" pitchFamily="2" charset="-122"/>
              </a:rPr>
              <a:t>,</a:t>
            </a:r>
            <a:r>
              <a:rPr lang="zh-CN" altLang="en-US" sz="2200" b="1" dirty="0">
                <a:solidFill>
                  <a:srgbClr val="0000FF"/>
                </a:solidFill>
                <a:latin typeface="华文中宋" panose="02010600040101010101" pitchFamily="2" charset="-122"/>
                <a:ea typeface="华文中宋" panose="02010600040101010101" pitchFamily="2" charset="-122"/>
              </a:rPr>
              <a:t>将</a:t>
            </a:r>
            <a:r>
              <a:rPr lang="zh-CN" altLang="en-US" sz="2200" b="1" dirty="0">
                <a:solidFill>
                  <a:srgbClr val="FF0000"/>
                </a:solidFill>
                <a:latin typeface="华文中宋" panose="02010600040101010101" pitchFamily="2" charset="-122"/>
                <a:ea typeface="华文中宋" panose="02010600040101010101" pitchFamily="2" charset="-122"/>
              </a:rPr>
              <a:t>儒家大同思想</a:t>
            </a:r>
            <a:r>
              <a:rPr lang="zh-CN" altLang="en-US" sz="2200" b="1" dirty="0">
                <a:solidFill>
                  <a:srgbClr val="0000FF"/>
                </a:solidFill>
                <a:latin typeface="华文中宋" panose="02010600040101010101" pitchFamily="2" charset="-122"/>
                <a:ea typeface="华文中宋" panose="02010600040101010101" pitchFamily="2" charset="-122"/>
              </a:rPr>
              <a:t>与西方基督教义以及农民的平均主义思想结合起来，创立了拜上帝教的宗教理论</a:t>
            </a:r>
            <a:endParaRPr lang="zh-CN" altLang="en-US" sz="2200" b="1" dirty="0">
              <a:solidFill>
                <a:srgbClr val="0000FF"/>
              </a:solidFill>
              <a:latin typeface="华文中宋" panose="02010600040101010101" pitchFamily="2" charset="-122"/>
              <a:ea typeface="华文中宋" panose="02010600040101010101" pitchFamily="2" charset="-122"/>
            </a:endParaRPr>
          </a:p>
        </p:txBody>
      </p:sp>
      <p:sp>
        <p:nvSpPr>
          <p:cNvPr id="126985" name="矩形 10"/>
          <p:cNvSpPr/>
          <p:nvPr/>
        </p:nvSpPr>
        <p:spPr>
          <a:xfrm>
            <a:off x="1828800" y="1285875"/>
            <a:ext cx="5257800" cy="457200"/>
          </a:xfrm>
          <a:prstGeom prst="rect">
            <a:avLst/>
          </a:prstGeom>
          <a:noFill/>
          <a:ln w="9525">
            <a:noFill/>
          </a:ln>
        </p:spPr>
        <p:txBody>
          <a:bodyPr>
            <a:spAutoFit/>
          </a:bodyPr>
          <a:p>
            <a:pPr lvl="0" eaLnBrk="1" hangingPunct="1"/>
            <a:r>
              <a:rPr lang="en-US" altLang="zh-CN" sz="2400" b="1">
                <a:solidFill>
                  <a:srgbClr val="0000FF"/>
                </a:solidFill>
                <a:latin typeface="华文中宋" panose="02010600040101010101" pitchFamily="2" charset="-122"/>
                <a:ea typeface="华文中宋" panose="02010600040101010101" pitchFamily="2" charset="-122"/>
              </a:rPr>
              <a:t> </a:t>
            </a:r>
            <a:r>
              <a:rPr lang="zh-CN" altLang="en-US" sz="2400" b="1" dirty="0">
                <a:solidFill>
                  <a:srgbClr val="0000FF"/>
                </a:solidFill>
                <a:latin typeface="华文中宋" panose="02010600040101010101" pitchFamily="2" charset="-122"/>
                <a:ea typeface="华文中宋" panose="02010600040101010101" pitchFamily="2" charset="-122"/>
              </a:rPr>
              <a:t>继续把儒家思想作为统治思想</a:t>
            </a:r>
            <a:r>
              <a:rPr lang="en-US" altLang="zh-CN" sz="2400" b="1">
                <a:solidFill>
                  <a:srgbClr val="0000FF"/>
                </a:solidFill>
                <a:latin typeface="华文中宋" panose="02010600040101010101" pitchFamily="2" charset="-122"/>
                <a:ea typeface="华文中宋" panose="02010600040101010101" pitchFamily="2" charset="-122"/>
              </a:rPr>
              <a:t>.</a:t>
            </a:r>
            <a:endParaRPr lang="en-US" altLang="zh-CN" sz="2400">
              <a:solidFill>
                <a:srgbClr val="0000FF"/>
              </a:solidFill>
              <a:latin typeface="华文中宋" panose="02010600040101010101" pitchFamily="2" charset="-122"/>
              <a:ea typeface="华文中宋" panose="02010600040101010101" pitchFamily="2" charset="-122"/>
            </a:endParaRPr>
          </a:p>
        </p:txBody>
      </p:sp>
      <p:sp>
        <p:nvSpPr>
          <p:cNvPr id="126986" name="矩形 11"/>
          <p:cNvSpPr/>
          <p:nvPr/>
        </p:nvSpPr>
        <p:spPr>
          <a:xfrm>
            <a:off x="2857500" y="2606675"/>
            <a:ext cx="6072188" cy="1108075"/>
          </a:xfrm>
          <a:prstGeom prst="rect">
            <a:avLst/>
          </a:prstGeom>
          <a:noFill/>
          <a:ln w="9525">
            <a:noFill/>
          </a:ln>
        </p:spPr>
        <p:txBody>
          <a:bodyPr>
            <a:spAutoFit/>
          </a:bodyPr>
          <a:p>
            <a:pPr lvl="0" defTabSz="0" eaLnBrk="1" hangingPunct="1">
              <a:tabLst>
                <a:tab pos="228600" algn="l"/>
              </a:tabLst>
            </a:pPr>
            <a:r>
              <a:rPr lang="zh-CN" altLang="en-US" sz="2200" b="1" dirty="0">
                <a:solidFill>
                  <a:srgbClr val="FF0000"/>
                </a:solidFill>
                <a:latin typeface="华文中宋" panose="02010600040101010101" pitchFamily="2" charset="-122"/>
                <a:ea typeface="华文中宋" panose="02010600040101010101" pitchFamily="2" charset="-122"/>
              </a:rPr>
              <a:t>康有为赋予儒家思想新的内容</a:t>
            </a:r>
            <a:r>
              <a:rPr lang="zh-CN" altLang="en-US" sz="2200" b="1" dirty="0">
                <a:latin typeface="华文中宋" panose="02010600040101010101" pitchFamily="2" charset="-122"/>
                <a:ea typeface="华文中宋" panose="02010600040101010101" pitchFamily="2" charset="-122"/>
              </a:rPr>
              <a:t> </a:t>
            </a:r>
            <a:r>
              <a:rPr lang="en-US" altLang="zh-CN" sz="2200" b="1">
                <a:solidFill>
                  <a:srgbClr val="0000FF"/>
                </a:solidFill>
                <a:latin typeface="华文中宋" panose="02010600040101010101" pitchFamily="2" charset="-122"/>
                <a:ea typeface="华文中宋" panose="02010600040101010101" pitchFamily="2" charset="-122"/>
              </a:rPr>
              <a:t>,</a:t>
            </a:r>
            <a:r>
              <a:rPr lang="zh-CN" altLang="en-US" sz="2200" b="1" dirty="0">
                <a:solidFill>
                  <a:srgbClr val="0000FF"/>
                </a:solidFill>
                <a:latin typeface="华文中宋" panose="02010600040101010101" pitchFamily="2" charset="-122"/>
                <a:ea typeface="华文中宋" panose="02010600040101010101" pitchFamily="2" charset="-122"/>
              </a:rPr>
              <a:t>著</a:t>
            </a:r>
            <a:r>
              <a:rPr lang="en-US" altLang="zh-CN" sz="2200" b="1">
                <a:solidFill>
                  <a:srgbClr val="0000FF"/>
                </a:solidFill>
                <a:latin typeface="华文中宋" panose="02010600040101010101" pitchFamily="2" charset="-122"/>
                <a:ea typeface="华文中宋" panose="02010600040101010101" pitchFamily="2" charset="-122"/>
              </a:rPr>
              <a:t>《</a:t>
            </a:r>
            <a:r>
              <a:rPr lang="zh-CN" altLang="en-US" sz="2200" b="1" dirty="0">
                <a:solidFill>
                  <a:srgbClr val="0000FF"/>
                </a:solidFill>
                <a:latin typeface="华文中宋" panose="02010600040101010101" pitchFamily="2" charset="-122"/>
                <a:ea typeface="华文中宋" panose="02010600040101010101" pitchFamily="2" charset="-122"/>
              </a:rPr>
              <a:t>新学伪经考</a:t>
            </a:r>
            <a:r>
              <a:rPr lang="en-US" altLang="zh-CN" sz="2200" b="1">
                <a:solidFill>
                  <a:srgbClr val="0000FF"/>
                </a:solidFill>
                <a:latin typeface="华文中宋" panose="02010600040101010101" pitchFamily="2" charset="-122"/>
                <a:ea typeface="华文中宋" panose="02010600040101010101" pitchFamily="2" charset="-122"/>
              </a:rPr>
              <a:t>》</a:t>
            </a:r>
            <a:r>
              <a:rPr lang="zh-CN" altLang="en-US" sz="2200" b="1" dirty="0">
                <a:solidFill>
                  <a:srgbClr val="0000FF"/>
                </a:solidFill>
                <a:latin typeface="华文中宋" panose="02010600040101010101" pitchFamily="2" charset="-122"/>
                <a:ea typeface="华文中宋" panose="02010600040101010101" pitchFamily="2" charset="-122"/>
              </a:rPr>
              <a:t>、</a:t>
            </a:r>
            <a:r>
              <a:rPr lang="en-US" altLang="zh-CN" sz="2200" b="1">
                <a:solidFill>
                  <a:srgbClr val="0000FF"/>
                </a:solidFill>
                <a:latin typeface="华文中宋" panose="02010600040101010101" pitchFamily="2" charset="-122"/>
                <a:ea typeface="华文中宋" panose="02010600040101010101" pitchFamily="2" charset="-122"/>
              </a:rPr>
              <a:t>《</a:t>
            </a:r>
            <a:r>
              <a:rPr lang="zh-CN" altLang="en-US" sz="2200" b="1" dirty="0">
                <a:solidFill>
                  <a:srgbClr val="0000FF"/>
                </a:solidFill>
                <a:latin typeface="华文中宋" panose="02010600040101010101" pitchFamily="2" charset="-122"/>
                <a:ea typeface="华文中宋" panose="02010600040101010101" pitchFamily="2" charset="-122"/>
              </a:rPr>
              <a:t>孔子改制考</a:t>
            </a:r>
            <a:r>
              <a:rPr lang="en-US" altLang="zh-CN" sz="2200" b="1">
                <a:solidFill>
                  <a:srgbClr val="0000FF"/>
                </a:solidFill>
                <a:latin typeface="华文中宋" panose="02010600040101010101" pitchFamily="2" charset="-122"/>
                <a:ea typeface="华文中宋" panose="02010600040101010101" pitchFamily="2" charset="-122"/>
              </a:rPr>
              <a:t>》</a:t>
            </a:r>
            <a:r>
              <a:rPr lang="zh-CN" altLang="en-US" sz="2200" b="1" dirty="0">
                <a:solidFill>
                  <a:srgbClr val="0000FF"/>
                </a:solidFill>
                <a:latin typeface="华文中宋" panose="02010600040101010101" pitchFamily="2" charset="-122"/>
                <a:ea typeface="华文中宋" panose="02010600040101010101" pitchFamily="2" charset="-122"/>
              </a:rPr>
              <a:t>，把</a:t>
            </a:r>
            <a:r>
              <a:rPr lang="zh-CN" altLang="en-US" sz="2200" b="1" dirty="0">
                <a:solidFill>
                  <a:srgbClr val="FF0000"/>
                </a:solidFill>
                <a:latin typeface="华文中宋" panose="02010600040101010101" pitchFamily="2" charset="-122"/>
                <a:ea typeface="华文中宋" panose="02010600040101010101" pitchFamily="2" charset="-122"/>
              </a:rPr>
              <a:t>西方资产阶级政治学说</a:t>
            </a:r>
            <a:r>
              <a:rPr lang="zh-CN" altLang="en-US" sz="2200" b="1" dirty="0">
                <a:solidFill>
                  <a:srgbClr val="0000FF"/>
                </a:solidFill>
                <a:latin typeface="华文中宋" panose="02010600040101010101" pitchFamily="2" charset="-122"/>
                <a:ea typeface="华文中宋" panose="02010600040101010101" pitchFamily="2" charset="-122"/>
              </a:rPr>
              <a:t>与传统</a:t>
            </a:r>
            <a:r>
              <a:rPr lang="zh-CN" altLang="en-US" sz="2200" b="1" dirty="0">
                <a:solidFill>
                  <a:srgbClr val="FF0000"/>
                </a:solidFill>
                <a:latin typeface="华文中宋" panose="02010600040101010101" pitchFamily="2" charset="-122"/>
                <a:ea typeface="华文中宋" panose="02010600040101010101" pitchFamily="2" charset="-122"/>
              </a:rPr>
              <a:t>儒家思想</a:t>
            </a:r>
            <a:r>
              <a:rPr lang="zh-CN" altLang="en-US" sz="2200" b="1" dirty="0">
                <a:solidFill>
                  <a:srgbClr val="0000FF"/>
                </a:solidFill>
                <a:latin typeface="华文中宋" panose="02010600040101010101" pitchFamily="2" charset="-122"/>
                <a:ea typeface="华文中宋" panose="02010600040101010101" pitchFamily="2" charset="-122"/>
              </a:rPr>
              <a:t>相</a:t>
            </a:r>
            <a:r>
              <a:rPr lang="zh-CN" altLang="en-US" sz="2200" b="1" dirty="0">
                <a:solidFill>
                  <a:srgbClr val="FF0000"/>
                </a:solidFill>
                <a:latin typeface="华文中宋" panose="02010600040101010101" pitchFamily="2" charset="-122"/>
                <a:ea typeface="华文中宋" panose="02010600040101010101" pitchFamily="2" charset="-122"/>
              </a:rPr>
              <a:t>结合</a:t>
            </a:r>
            <a:r>
              <a:rPr lang="zh-CN" altLang="en-US" sz="2200" dirty="0">
                <a:solidFill>
                  <a:srgbClr val="FF0000"/>
                </a:solidFill>
                <a:latin typeface="华文中宋" panose="02010600040101010101" pitchFamily="2" charset="-122"/>
                <a:ea typeface="华文中宋" panose="02010600040101010101" pitchFamily="2" charset="-122"/>
              </a:rPr>
              <a:t>。 </a:t>
            </a:r>
            <a:endParaRPr lang="zh-CN" altLang="en-US" sz="2200" dirty="0">
              <a:solidFill>
                <a:srgbClr val="FF0000"/>
              </a:solidFill>
              <a:latin typeface="华文中宋" panose="02010600040101010101" pitchFamily="2" charset="-122"/>
              <a:ea typeface="华文中宋" panose="02010600040101010101" pitchFamily="2" charset="-122"/>
            </a:endParaRPr>
          </a:p>
        </p:txBody>
      </p:sp>
      <p:sp>
        <p:nvSpPr>
          <p:cNvPr id="126987" name="矩形 12"/>
          <p:cNvSpPr/>
          <p:nvPr/>
        </p:nvSpPr>
        <p:spPr>
          <a:xfrm>
            <a:off x="2916238" y="3698875"/>
            <a:ext cx="5976937" cy="1108075"/>
          </a:xfrm>
          <a:prstGeom prst="rect">
            <a:avLst/>
          </a:prstGeom>
          <a:noFill/>
          <a:ln w="9525">
            <a:noFill/>
          </a:ln>
        </p:spPr>
        <p:txBody>
          <a:bodyPr>
            <a:spAutoFit/>
          </a:bodyPr>
          <a:p>
            <a:pPr lvl="0" defTabSz="0" eaLnBrk="1" hangingPunct="1">
              <a:tabLst>
                <a:tab pos="228600" algn="l"/>
              </a:tabLst>
            </a:pPr>
            <a:r>
              <a:rPr lang="zh-CN" altLang="en-US" sz="2200" b="1" dirty="0">
                <a:solidFill>
                  <a:srgbClr val="FF0000"/>
                </a:solidFill>
                <a:latin typeface="华文中宋" panose="02010600040101010101" pitchFamily="2" charset="-122"/>
                <a:ea typeface="华文中宋" panose="02010600040101010101" pitchFamily="2" charset="-122"/>
              </a:rPr>
              <a:t>辛亥革命后</a:t>
            </a:r>
            <a:r>
              <a:rPr lang="en-US" altLang="zh-CN" sz="2200" b="1">
                <a:solidFill>
                  <a:srgbClr val="FF0000"/>
                </a:solidFill>
                <a:latin typeface="华文中宋" panose="02010600040101010101" pitchFamily="2" charset="-122"/>
                <a:ea typeface="华文中宋" panose="02010600040101010101" pitchFamily="2" charset="-122"/>
              </a:rPr>
              <a:t>----</a:t>
            </a:r>
            <a:r>
              <a:rPr lang="zh-CN" altLang="en-US" sz="2200" b="1" dirty="0">
                <a:solidFill>
                  <a:srgbClr val="FF0000"/>
                </a:solidFill>
                <a:latin typeface="华文中宋" panose="02010600040101010101" pitchFamily="2" charset="-122"/>
                <a:ea typeface="华文中宋" panose="02010600040101010101" pitchFamily="2" charset="-122"/>
              </a:rPr>
              <a:t>继续受冲击</a:t>
            </a:r>
            <a:r>
              <a:rPr lang="en-US" altLang="zh-CN" sz="2200" b="1">
                <a:solidFill>
                  <a:srgbClr val="FF0000"/>
                </a:solidFill>
                <a:latin typeface="华文中宋" panose="02010600040101010101" pitchFamily="2" charset="-122"/>
                <a:ea typeface="华文中宋" panose="02010600040101010101" pitchFamily="2" charset="-122"/>
              </a:rPr>
              <a:t>,</a:t>
            </a:r>
            <a:r>
              <a:rPr lang="zh-CN" altLang="en-US" sz="2200" b="1" dirty="0">
                <a:solidFill>
                  <a:srgbClr val="0000FF"/>
                </a:solidFill>
                <a:latin typeface="华文中宋" panose="02010600040101010101" pitchFamily="2" charset="-122"/>
                <a:ea typeface="华文中宋" panose="02010600040101010101" pitchFamily="2" charset="-122"/>
              </a:rPr>
              <a:t>南京临时政府规定学校</a:t>
            </a:r>
            <a:r>
              <a:rPr lang="zh-CN" altLang="en-US" sz="2200" b="1" dirty="0">
                <a:solidFill>
                  <a:srgbClr val="FF0000"/>
                </a:solidFill>
                <a:latin typeface="华文中宋" panose="02010600040101010101" pitchFamily="2" charset="-122"/>
                <a:ea typeface="华文中宋" panose="02010600040101010101" pitchFamily="2" charset="-122"/>
              </a:rPr>
              <a:t>不读四书五经</a:t>
            </a:r>
            <a:r>
              <a:rPr lang="zh-CN" altLang="en-US" sz="2200" b="1" dirty="0">
                <a:solidFill>
                  <a:srgbClr val="0000FF"/>
                </a:solidFill>
                <a:latin typeface="华文中宋" panose="02010600040101010101" pitchFamily="2" charset="-122"/>
                <a:ea typeface="华文中宋" panose="02010600040101010101" pitchFamily="2" charset="-122"/>
              </a:rPr>
              <a:t>，教科书必须符合共和民国宗旨。</a:t>
            </a:r>
            <a:endParaRPr lang="zh-CN" altLang="en-US" sz="2200" b="1" dirty="0">
              <a:solidFill>
                <a:srgbClr val="0000FF"/>
              </a:solidFill>
              <a:latin typeface="华文中宋" panose="02010600040101010101" pitchFamily="2" charset="-122"/>
              <a:ea typeface="华文中宋" panose="02010600040101010101" pitchFamily="2" charset="-122"/>
            </a:endParaRPr>
          </a:p>
        </p:txBody>
      </p:sp>
      <p:sp>
        <p:nvSpPr>
          <p:cNvPr id="126988" name="矩形 13"/>
          <p:cNvSpPr/>
          <p:nvPr/>
        </p:nvSpPr>
        <p:spPr>
          <a:xfrm>
            <a:off x="2843213" y="4779963"/>
            <a:ext cx="6300787" cy="769937"/>
          </a:xfrm>
          <a:prstGeom prst="rect">
            <a:avLst/>
          </a:prstGeom>
          <a:noFill/>
          <a:ln w="9525">
            <a:noFill/>
          </a:ln>
        </p:spPr>
        <p:txBody>
          <a:bodyPr>
            <a:spAutoFit/>
          </a:bodyPr>
          <a:p>
            <a:pPr lvl="0" eaLnBrk="1" hangingPunct="1"/>
            <a:r>
              <a:rPr lang="zh-CN" altLang="en-US" sz="2200" b="1" dirty="0">
                <a:solidFill>
                  <a:srgbClr val="FF0000"/>
                </a:solidFill>
                <a:latin typeface="华文中宋" panose="02010600040101010101" pitchFamily="2" charset="-122"/>
                <a:ea typeface="华文中宋" panose="02010600040101010101" pitchFamily="2" charset="-122"/>
              </a:rPr>
              <a:t>新文化运动前期</a:t>
            </a:r>
            <a:r>
              <a:rPr lang="en-US" altLang="zh-CN" sz="2200" b="1">
                <a:solidFill>
                  <a:srgbClr val="FF0000"/>
                </a:solidFill>
                <a:latin typeface="华文中宋" panose="02010600040101010101" pitchFamily="2" charset="-122"/>
                <a:ea typeface="华文中宋" panose="02010600040101010101" pitchFamily="2" charset="-122"/>
              </a:rPr>
              <a:t>---</a:t>
            </a:r>
            <a:r>
              <a:rPr lang="zh-CN" altLang="en-US" sz="2200" b="1" dirty="0">
                <a:solidFill>
                  <a:srgbClr val="FF0000"/>
                </a:solidFill>
                <a:latin typeface="华文中宋" panose="02010600040101010101" pitchFamily="2" charset="-122"/>
                <a:ea typeface="华文中宋" panose="02010600040101010101" pitchFamily="2" charset="-122"/>
              </a:rPr>
              <a:t>全盘否定</a:t>
            </a:r>
            <a:r>
              <a:rPr lang="zh-CN" altLang="en-US" sz="2200" b="1" dirty="0">
                <a:solidFill>
                  <a:srgbClr val="0000FF"/>
                </a:solidFill>
                <a:latin typeface="华文中宋" panose="02010600040101010101" pitchFamily="2" charset="-122"/>
                <a:ea typeface="华文中宋" panose="02010600040101010101" pitchFamily="2" charset="-122"/>
              </a:rPr>
              <a:t>儒家思想</a:t>
            </a:r>
            <a:r>
              <a:rPr lang="en-US" altLang="zh-CN" sz="2200" b="1">
                <a:solidFill>
                  <a:srgbClr val="0000FF"/>
                </a:solidFill>
                <a:latin typeface="华文中宋" panose="02010600040101010101" pitchFamily="2" charset="-122"/>
                <a:ea typeface="华文中宋" panose="02010600040101010101" pitchFamily="2" charset="-122"/>
              </a:rPr>
              <a:t>,</a:t>
            </a:r>
            <a:r>
              <a:rPr lang="zh-CN" altLang="en-US" sz="2200" b="1" dirty="0">
                <a:solidFill>
                  <a:srgbClr val="0000FF"/>
                </a:solidFill>
                <a:latin typeface="华文中宋" panose="02010600040101010101" pitchFamily="2" charset="-122"/>
                <a:ea typeface="华文中宋" panose="02010600040101010101" pitchFamily="2" charset="-122"/>
              </a:rPr>
              <a:t>陈独秀等人掀起新文化运动</a:t>
            </a:r>
            <a:r>
              <a:rPr lang="en-US" altLang="zh-CN" sz="2200" b="1">
                <a:solidFill>
                  <a:srgbClr val="0000FF"/>
                </a:solidFill>
                <a:latin typeface="华文中宋" panose="02010600040101010101" pitchFamily="2" charset="-122"/>
                <a:ea typeface="华文中宋" panose="02010600040101010101" pitchFamily="2" charset="-122"/>
              </a:rPr>
              <a:t>,</a:t>
            </a:r>
            <a:r>
              <a:rPr lang="zh-CN" altLang="en-US" sz="2200" b="1" dirty="0">
                <a:solidFill>
                  <a:srgbClr val="0000FF"/>
                </a:solidFill>
                <a:latin typeface="华文中宋" panose="02010600040101010101" pitchFamily="2" charset="-122"/>
                <a:ea typeface="华文中宋" panose="02010600040101010101" pitchFamily="2" charset="-122"/>
              </a:rPr>
              <a:t>把斗争矛头</a:t>
            </a:r>
            <a:r>
              <a:rPr lang="zh-CN" altLang="en-US" sz="2200" b="1" dirty="0">
                <a:solidFill>
                  <a:srgbClr val="FF0000"/>
                </a:solidFill>
                <a:latin typeface="华文中宋" panose="02010600040101010101" pitchFamily="2" charset="-122"/>
                <a:ea typeface="华文中宋" panose="02010600040101010101" pitchFamily="2" charset="-122"/>
              </a:rPr>
              <a:t>直接指向儒家思想  </a:t>
            </a:r>
            <a:endParaRPr lang="zh-CN" altLang="en-US" sz="2200" b="1" dirty="0">
              <a:solidFill>
                <a:srgbClr val="FF0000"/>
              </a:solidFill>
              <a:latin typeface="华文中宋" panose="02010600040101010101" pitchFamily="2" charset="-122"/>
              <a:ea typeface="华文中宋" panose="02010600040101010101" pitchFamily="2" charset="-122"/>
            </a:endParaRPr>
          </a:p>
        </p:txBody>
      </p:sp>
      <p:sp>
        <p:nvSpPr>
          <p:cNvPr id="90125" name="Rectangle 4"/>
          <p:cNvSpPr/>
          <p:nvPr/>
        </p:nvSpPr>
        <p:spPr>
          <a:xfrm>
            <a:off x="285750" y="285750"/>
            <a:ext cx="8496300" cy="954088"/>
          </a:xfrm>
          <a:prstGeom prst="rect">
            <a:avLst/>
          </a:prstGeom>
          <a:noFill/>
          <a:ln w="9525">
            <a:noFill/>
          </a:ln>
        </p:spPr>
        <p:txBody>
          <a:bodyPr anchor="ctr">
            <a:spAutoFit/>
          </a:bodyPr>
          <a:p>
            <a:pPr lvl="0" eaLnBrk="1" hangingPunct="1"/>
            <a:r>
              <a:rPr lang="zh-CN" altLang="en-US" sz="2800" b="1" dirty="0">
                <a:solidFill>
                  <a:srgbClr val="CC3300"/>
                </a:solidFill>
                <a:latin typeface="微软雅黑" panose="020B0503020204020204" pitchFamily="34" charset="-122"/>
                <a:ea typeface="微软雅黑" panose="020B0503020204020204" pitchFamily="34" charset="-122"/>
              </a:rPr>
              <a:t>       结合所学知识</a:t>
            </a:r>
            <a:r>
              <a:rPr lang="en-US" altLang="zh-CN" sz="2800" b="1">
                <a:solidFill>
                  <a:srgbClr val="CC3300"/>
                </a:solidFill>
                <a:latin typeface="微软雅黑" panose="020B0503020204020204" pitchFamily="34" charset="-122"/>
                <a:ea typeface="微软雅黑" panose="020B0503020204020204" pitchFamily="34" charset="-122"/>
              </a:rPr>
              <a:t>,</a:t>
            </a:r>
            <a:r>
              <a:rPr lang="zh-CN" altLang="en-US" sz="2800" b="1" dirty="0">
                <a:solidFill>
                  <a:srgbClr val="CC3300"/>
                </a:solidFill>
                <a:latin typeface="微软雅黑" panose="020B0503020204020204" pitchFamily="34" charset="-122"/>
                <a:ea typeface="微软雅黑" panose="020B0503020204020204" pitchFamily="34" charset="-122"/>
              </a:rPr>
              <a:t>概述近现代中国社会各阶层对儒家思想的态度</a:t>
            </a:r>
            <a:r>
              <a:rPr lang="en-US" altLang="zh-CN" sz="2800" b="1">
                <a:solidFill>
                  <a:srgbClr val="CC3300"/>
                </a:solidFill>
                <a:latin typeface="微软雅黑" panose="020B0503020204020204" pitchFamily="34" charset="-122"/>
                <a:ea typeface="微软雅黑" panose="020B0503020204020204" pitchFamily="34" charset="-122"/>
              </a:rPr>
              <a:t>?</a:t>
            </a:r>
            <a:endParaRPr lang="en-US" altLang="zh-CN" sz="2800" b="1">
              <a:solidFill>
                <a:srgbClr val="CC3300"/>
              </a:solidFill>
              <a:latin typeface="微软雅黑" panose="020B0503020204020204" pitchFamily="34" charset="-122"/>
              <a:ea typeface="微软雅黑" panose="020B0503020204020204" pitchFamily="34" charset="-122"/>
            </a:endParaRPr>
          </a:p>
        </p:txBody>
      </p:sp>
      <p:sp>
        <p:nvSpPr>
          <p:cNvPr id="126990" name="Rectangle 14"/>
          <p:cNvSpPr/>
          <p:nvPr/>
        </p:nvSpPr>
        <p:spPr>
          <a:xfrm>
            <a:off x="2071688" y="5643563"/>
            <a:ext cx="5113337" cy="769937"/>
          </a:xfrm>
          <a:prstGeom prst="rect">
            <a:avLst/>
          </a:prstGeom>
          <a:noFill/>
          <a:ln w="9525">
            <a:noFill/>
          </a:ln>
        </p:spPr>
        <p:txBody>
          <a:bodyPr>
            <a:spAutoFit/>
          </a:bodyPr>
          <a:p>
            <a:pPr lvl="0" eaLnBrk="1" hangingPunct="1"/>
            <a:r>
              <a:rPr lang="zh-CN" altLang="en-US" sz="2200" b="1" dirty="0">
                <a:solidFill>
                  <a:srgbClr val="0000FF"/>
                </a:solidFill>
                <a:latin typeface="华文中宋" panose="02010600040101010101" pitchFamily="2" charset="-122"/>
                <a:ea typeface="华文中宋" panose="02010600040101010101" pitchFamily="2" charset="-122"/>
              </a:rPr>
              <a:t>文化大革命时期：</a:t>
            </a:r>
            <a:r>
              <a:rPr lang="zh-CN" altLang="en-US" sz="2200" b="1" dirty="0">
                <a:solidFill>
                  <a:srgbClr val="FF0000"/>
                </a:solidFill>
                <a:latin typeface="华文中宋" panose="02010600040101010101" pitchFamily="2" charset="-122"/>
                <a:ea typeface="华文中宋" panose="02010600040101010101" pitchFamily="2" charset="-122"/>
              </a:rPr>
              <a:t>否定了儒家思想</a:t>
            </a:r>
            <a:endParaRPr lang="zh-CN" altLang="en-US" sz="2200" b="1" dirty="0">
              <a:solidFill>
                <a:srgbClr val="FF0000"/>
              </a:solidFill>
              <a:latin typeface="华文中宋" panose="02010600040101010101" pitchFamily="2" charset="-122"/>
              <a:ea typeface="华文中宋" panose="02010600040101010101" pitchFamily="2" charset="-122"/>
            </a:endParaRPr>
          </a:p>
          <a:p>
            <a:pPr lvl="0" eaLnBrk="1" hangingPunct="1"/>
            <a:r>
              <a:rPr lang="zh-CN" altLang="en-US" sz="2200" b="1" dirty="0">
                <a:solidFill>
                  <a:srgbClr val="0000FF"/>
                </a:solidFill>
                <a:latin typeface="华文中宋" panose="02010600040101010101" pitchFamily="2" charset="-122"/>
                <a:ea typeface="华文中宋" panose="02010600040101010101" pitchFamily="2" charset="-122"/>
              </a:rPr>
              <a:t>改革开放后：</a:t>
            </a:r>
            <a:r>
              <a:rPr lang="zh-CN" altLang="en-US" sz="2200" b="1" dirty="0">
                <a:solidFill>
                  <a:srgbClr val="FF0000"/>
                </a:solidFill>
                <a:latin typeface="华文中宋" panose="02010600040101010101" pitchFamily="2" charset="-122"/>
                <a:ea typeface="华文中宋" panose="02010600040101010101" pitchFamily="2" charset="-122"/>
              </a:rPr>
              <a:t>批判地继承</a:t>
            </a:r>
            <a:endParaRPr lang="zh-CN" altLang="en-US" sz="2200" b="1" dirty="0">
              <a:solidFill>
                <a:srgbClr val="FF0000"/>
              </a:solidFill>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26985"/>
                                        </p:tgtEl>
                                        <p:attrNameLst>
                                          <p:attrName>style.visibility</p:attrName>
                                        </p:attrNameLst>
                                      </p:cBhvr>
                                      <p:to>
                                        <p:strVal val="visible"/>
                                      </p:to>
                                    </p:set>
                                    <p:anim calcmode="lin" valueType="num">
                                      <p:cBhvr additive="base">
                                        <p:cTn id="7" dur="500" fill="hold"/>
                                        <p:tgtEl>
                                          <p:spTgt spid="126985"/>
                                        </p:tgtEl>
                                        <p:attrNameLst>
                                          <p:attrName>ppt_x</p:attrName>
                                        </p:attrNameLst>
                                      </p:cBhvr>
                                      <p:tavLst>
                                        <p:tav tm="0">
                                          <p:val>
                                            <p:strVal val="1+#ppt_w/2"/>
                                          </p:val>
                                        </p:tav>
                                        <p:tav tm="100000">
                                          <p:val>
                                            <p:strVal val="#ppt_x"/>
                                          </p:val>
                                        </p:tav>
                                      </p:tavLst>
                                    </p:anim>
                                    <p:anim calcmode="lin" valueType="num">
                                      <p:cBhvr additive="base">
                                        <p:cTn id="8" dur="500" fill="hold"/>
                                        <p:tgtEl>
                                          <p:spTgt spid="12698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26984"/>
                                        </p:tgtEl>
                                        <p:attrNameLst>
                                          <p:attrName>style.visibility</p:attrName>
                                        </p:attrNameLst>
                                      </p:cBhvr>
                                      <p:to>
                                        <p:strVal val="visible"/>
                                      </p:to>
                                    </p:set>
                                    <p:anim calcmode="lin" valueType="num">
                                      <p:cBhvr additive="base">
                                        <p:cTn id="13" dur="500" fill="hold"/>
                                        <p:tgtEl>
                                          <p:spTgt spid="126984"/>
                                        </p:tgtEl>
                                        <p:attrNameLst>
                                          <p:attrName>ppt_x</p:attrName>
                                        </p:attrNameLst>
                                      </p:cBhvr>
                                      <p:tavLst>
                                        <p:tav tm="0">
                                          <p:val>
                                            <p:strVal val="1+#ppt_w/2"/>
                                          </p:val>
                                        </p:tav>
                                        <p:tav tm="100000">
                                          <p:val>
                                            <p:strVal val="#ppt_x"/>
                                          </p:val>
                                        </p:tav>
                                      </p:tavLst>
                                    </p:anim>
                                    <p:anim calcmode="lin" valueType="num">
                                      <p:cBhvr additive="base">
                                        <p:cTn id="14" dur="500" fill="hold"/>
                                        <p:tgtEl>
                                          <p:spTgt spid="12698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26986"/>
                                        </p:tgtEl>
                                        <p:attrNameLst>
                                          <p:attrName>style.visibility</p:attrName>
                                        </p:attrNameLst>
                                      </p:cBhvr>
                                      <p:to>
                                        <p:strVal val="visible"/>
                                      </p:to>
                                    </p:set>
                                    <p:anim calcmode="lin" valueType="num">
                                      <p:cBhvr additive="base">
                                        <p:cTn id="19" dur="500" fill="hold"/>
                                        <p:tgtEl>
                                          <p:spTgt spid="126986"/>
                                        </p:tgtEl>
                                        <p:attrNameLst>
                                          <p:attrName>ppt_x</p:attrName>
                                        </p:attrNameLst>
                                      </p:cBhvr>
                                      <p:tavLst>
                                        <p:tav tm="0">
                                          <p:val>
                                            <p:strVal val="1+#ppt_w/2"/>
                                          </p:val>
                                        </p:tav>
                                        <p:tav tm="100000">
                                          <p:val>
                                            <p:strVal val="#ppt_x"/>
                                          </p:val>
                                        </p:tav>
                                      </p:tavLst>
                                    </p:anim>
                                    <p:anim calcmode="lin" valueType="num">
                                      <p:cBhvr additive="base">
                                        <p:cTn id="20" dur="500" fill="hold"/>
                                        <p:tgtEl>
                                          <p:spTgt spid="12698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26987"/>
                                        </p:tgtEl>
                                        <p:attrNameLst>
                                          <p:attrName>style.visibility</p:attrName>
                                        </p:attrNameLst>
                                      </p:cBhvr>
                                      <p:to>
                                        <p:strVal val="visible"/>
                                      </p:to>
                                    </p:set>
                                    <p:anim calcmode="lin" valueType="num">
                                      <p:cBhvr additive="base">
                                        <p:cTn id="25" dur="500" fill="hold"/>
                                        <p:tgtEl>
                                          <p:spTgt spid="126987"/>
                                        </p:tgtEl>
                                        <p:attrNameLst>
                                          <p:attrName>ppt_x</p:attrName>
                                        </p:attrNameLst>
                                      </p:cBhvr>
                                      <p:tavLst>
                                        <p:tav tm="0">
                                          <p:val>
                                            <p:strVal val="1+#ppt_w/2"/>
                                          </p:val>
                                        </p:tav>
                                        <p:tav tm="100000">
                                          <p:val>
                                            <p:strVal val="#ppt_x"/>
                                          </p:val>
                                        </p:tav>
                                      </p:tavLst>
                                    </p:anim>
                                    <p:anim calcmode="lin" valueType="num">
                                      <p:cBhvr additive="base">
                                        <p:cTn id="26" dur="500" fill="hold"/>
                                        <p:tgtEl>
                                          <p:spTgt spid="12698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26988">
                                            <p:txEl>
                                              <p:charRg st="0" end="48"/>
                                            </p:txEl>
                                          </p:spTgt>
                                        </p:tgtEl>
                                        <p:attrNameLst>
                                          <p:attrName>style.visibility</p:attrName>
                                        </p:attrNameLst>
                                      </p:cBhvr>
                                      <p:to>
                                        <p:strVal val="visible"/>
                                      </p:to>
                                    </p:set>
                                    <p:anim calcmode="lin" valueType="num">
                                      <p:cBhvr additive="base">
                                        <p:cTn id="31" dur="500" fill="hold"/>
                                        <p:tgtEl>
                                          <p:spTgt spid="126988">
                                            <p:txEl>
                                              <p:charRg st="0" end="48"/>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126988">
                                            <p:txEl>
                                              <p:charRg st="0" end="48"/>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6990"/>
                                        </p:tgtEl>
                                        <p:attrNameLst>
                                          <p:attrName>style.visibility</p:attrName>
                                        </p:attrNameLst>
                                      </p:cBhvr>
                                      <p:to>
                                        <p:strVal val="visible"/>
                                      </p:to>
                                    </p:set>
                                    <p:anim calcmode="lin" valueType="num">
                                      <p:cBhvr additive="base">
                                        <p:cTn id="37" dur="500" fill="hold"/>
                                        <p:tgtEl>
                                          <p:spTgt spid="126990"/>
                                        </p:tgtEl>
                                        <p:attrNameLst>
                                          <p:attrName>ppt_x</p:attrName>
                                        </p:attrNameLst>
                                      </p:cBhvr>
                                      <p:tavLst>
                                        <p:tav tm="0">
                                          <p:val>
                                            <p:strVal val="#ppt_x"/>
                                          </p:val>
                                        </p:tav>
                                        <p:tav tm="100000">
                                          <p:val>
                                            <p:strVal val="#ppt_x"/>
                                          </p:val>
                                        </p:tav>
                                      </p:tavLst>
                                    </p:anim>
                                    <p:anim calcmode="lin" valueType="num">
                                      <p:cBhvr additive="base">
                                        <p:cTn id="38" dur="500" fill="hold"/>
                                        <p:tgtEl>
                                          <p:spTgt spid="1269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84" grpId="0"/>
      <p:bldP spid="126985" grpId="0"/>
      <p:bldP spid="126986" grpId="0"/>
      <p:bldP spid="126987" grpId="0"/>
      <p:bldP spid="126990"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1138" name="Rectangle 2"/>
          <p:cNvSpPr>
            <a:spLocks noGrp="1"/>
          </p:cNvSpPr>
          <p:nvPr>
            <p:ph type="title"/>
          </p:nvPr>
        </p:nvSpPr>
        <p:spPr>
          <a:xfrm>
            <a:off x="0" y="500063"/>
            <a:ext cx="8540750" cy="1143000"/>
          </a:xfrm>
        </p:spPr>
        <p:txBody>
          <a:bodyPr vert="horz" wrap="square" lIns="91440" tIns="45720" rIns="91440" bIns="45720" anchor="ctr"/>
          <a:p>
            <a:r>
              <a:rPr lang="zh-CN" altLang="en-US" sz="3200" b="1" dirty="0">
                <a:latin typeface="微软雅黑" panose="020B0503020204020204" pitchFamily="34" charset="-122"/>
                <a:ea typeface="微软雅黑" panose="020B0503020204020204" pitchFamily="34" charset="-122"/>
              </a:rPr>
              <a:t>       启示：</a:t>
            </a:r>
            <a:endParaRPr lang="zh-CN" altLang="en-US" sz="3200" b="1" dirty="0">
              <a:latin typeface="微软雅黑" panose="020B0503020204020204" pitchFamily="34" charset="-122"/>
              <a:ea typeface="微软雅黑" panose="020B0503020204020204" pitchFamily="34" charset="-122"/>
            </a:endParaRPr>
          </a:p>
        </p:txBody>
      </p:sp>
      <p:sp>
        <p:nvSpPr>
          <p:cNvPr id="95235" name="Rectangle 3"/>
          <p:cNvSpPr>
            <a:spLocks noGrp="1"/>
          </p:cNvSpPr>
          <p:nvPr>
            <p:ph idx="1"/>
          </p:nvPr>
        </p:nvSpPr>
        <p:spPr>
          <a:xfrm>
            <a:off x="609600" y="1600200"/>
            <a:ext cx="8153400" cy="3471863"/>
          </a:xfrm>
        </p:spPr>
        <p:txBody>
          <a:bodyPr vert="horz" wrap="square" lIns="91440" tIns="45720" rIns="91440" bIns="45720" anchor="t"/>
          <a:p>
            <a:pPr>
              <a:lnSpc>
                <a:spcPct val="150000"/>
              </a:lnSpc>
              <a:buNone/>
            </a:pPr>
            <a:r>
              <a:rPr lang="zh-CN" altLang="en-US" sz="2800" b="1" dirty="0">
                <a:latin typeface="华文中宋" panose="02010600040101010101" pitchFamily="2" charset="-122"/>
                <a:ea typeface="华文中宋" panose="02010600040101010101" pitchFamily="2" charset="-122"/>
              </a:rPr>
              <a:t>① 任何一种思想要想永葆生机，必须与时俱进。</a:t>
            </a:r>
            <a:endParaRPr lang="zh-CN" altLang="en-US" sz="2800" b="1" dirty="0">
              <a:latin typeface="华文中宋" panose="02010600040101010101" pitchFamily="2" charset="-122"/>
              <a:ea typeface="华文中宋" panose="02010600040101010101" pitchFamily="2" charset="-122"/>
            </a:endParaRPr>
          </a:p>
          <a:p>
            <a:pPr>
              <a:lnSpc>
                <a:spcPct val="150000"/>
              </a:lnSpc>
              <a:buNone/>
            </a:pPr>
            <a:r>
              <a:rPr lang="zh-CN" altLang="en-US" sz="2800" b="1" dirty="0">
                <a:latin typeface="华文中宋" panose="02010600040101010101" pitchFamily="2" charset="-122"/>
                <a:ea typeface="华文中宋" panose="02010600040101010101" pitchFamily="2" charset="-122"/>
              </a:rPr>
              <a:t>② 任何一种思想要想为全社会所接受，必须要获得国家机器的支持。</a:t>
            </a:r>
            <a:endParaRPr lang="zh-CN" altLang="en-US" sz="2800" b="1" dirty="0">
              <a:latin typeface="华文中宋" panose="02010600040101010101" pitchFamily="2" charset="-122"/>
              <a:ea typeface="华文中宋" panose="02010600040101010101" pitchFamily="2" charset="-122"/>
            </a:endParaRPr>
          </a:p>
          <a:p>
            <a:pPr>
              <a:lnSpc>
                <a:spcPct val="150000"/>
              </a:lnSpc>
              <a:buNone/>
            </a:pPr>
            <a:r>
              <a:rPr lang="zh-CN" altLang="en-US" sz="2800" b="1" dirty="0">
                <a:latin typeface="华文中宋" panose="02010600040101010101" pitchFamily="2" charset="-122"/>
                <a:ea typeface="华文中宋" panose="02010600040101010101" pitchFamily="2" charset="-122"/>
              </a:rPr>
              <a:t>③ 任何一种思想，必须植根于群众的实践，否则将难以生存。</a:t>
            </a:r>
            <a:endParaRPr lang="zh-CN" altLang="en-US" sz="2800" b="1" dirty="0">
              <a:latin typeface="华文中宋" panose="02010600040101010101" pitchFamily="2" charset="-122"/>
              <a:ea typeface="华文中宋"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5235">
                                            <p:txEl>
                                              <p:charRg st="0" end="23"/>
                                            </p:txEl>
                                          </p:spTgt>
                                        </p:tgtEl>
                                        <p:attrNameLst>
                                          <p:attrName>style.visibility</p:attrName>
                                        </p:attrNameLst>
                                      </p:cBhvr>
                                      <p:to>
                                        <p:strVal val="visible"/>
                                      </p:to>
                                    </p:set>
                                    <p:animEffect transition="in" filter="blinds(horizontal)">
                                      <p:cBhvr>
                                        <p:cTn id="7" dur="500"/>
                                        <p:tgtEl>
                                          <p:spTgt spid="95235">
                                            <p:txEl>
                                              <p:charRg st="0" end="23"/>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5235">
                                            <p:txEl>
                                              <p:charRg st="23" end="55"/>
                                            </p:txEl>
                                          </p:spTgt>
                                        </p:tgtEl>
                                        <p:attrNameLst>
                                          <p:attrName>style.visibility</p:attrName>
                                        </p:attrNameLst>
                                      </p:cBhvr>
                                      <p:to>
                                        <p:strVal val="visible"/>
                                      </p:to>
                                    </p:set>
                                    <p:animEffect transition="in" filter="blinds(horizontal)">
                                      <p:cBhvr>
                                        <p:cTn id="12" dur="500"/>
                                        <p:tgtEl>
                                          <p:spTgt spid="95235">
                                            <p:txEl>
                                              <p:charRg st="23" end="5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5235">
                                            <p:txEl>
                                              <p:charRg st="55" end="84"/>
                                            </p:txEl>
                                          </p:spTgt>
                                        </p:tgtEl>
                                        <p:attrNameLst>
                                          <p:attrName>style.visibility</p:attrName>
                                        </p:attrNameLst>
                                      </p:cBhvr>
                                      <p:to>
                                        <p:strVal val="visible"/>
                                      </p:to>
                                    </p:set>
                                    <p:animEffect transition="in" filter="blinds(horizontal)">
                                      <p:cBhvr>
                                        <p:cTn id="17" dur="500"/>
                                        <p:tgtEl>
                                          <p:spTgt spid="95235">
                                            <p:txEl>
                                              <p:charRg st="55" end="8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build="p"/>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62" name="Text Box 2"/>
          <p:cNvSpPr txBox="1"/>
          <p:nvPr/>
        </p:nvSpPr>
        <p:spPr>
          <a:xfrm>
            <a:off x="827088" y="4149725"/>
            <a:ext cx="7632700" cy="519113"/>
          </a:xfrm>
          <a:prstGeom prst="rect">
            <a:avLst/>
          </a:prstGeom>
          <a:noFill/>
          <a:ln w="9525">
            <a:noFill/>
          </a:ln>
        </p:spPr>
        <p:txBody>
          <a:bodyPr>
            <a:spAutoFit/>
          </a:bodyPr>
          <a:p>
            <a:pPr lvl="0" eaLnBrk="1" hangingPunct="1"/>
            <a:r>
              <a:rPr lang="en-US" altLang="zh-CN" sz="2800" b="1">
                <a:solidFill>
                  <a:srgbClr val="0000FF"/>
                </a:solidFill>
                <a:latin typeface="黑体" panose="02010609060101010101" pitchFamily="49" charset="-122"/>
                <a:ea typeface="黑体" panose="02010609060101010101" pitchFamily="49" charset="-122"/>
              </a:rPr>
              <a:t>   </a:t>
            </a:r>
            <a:endParaRPr lang="en-US" altLang="zh-CN" sz="2400" b="1">
              <a:latin typeface="华文中宋" panose="02010600040101010101" pitchFamily="2" charset="-122"/>
              <a:ea typeface="华文中宋" panose="02010600040101010101" pitchFamily="2" charset="-122"/>
            </a:endParaRPr>
          </a:p>
        </p:txBody>
      </p:sp>
      <p:sp>
        <p:nvSpPr>
          <p:cNvPr id="92163" name="WordArt 4"/>
          <p:cNvSpPr>
            <a:spLocks noTextEdit="1"/>
          </p:cNvSpPr>
          <p:nvPr/>
        </p:nvSpPr>
        <p:spPr>
          <a:xfrm>
            <a:off x="827088" y="857250"/>
            <a:ext cx="7561262" cy="501650"/>
          </a:xfrm>
          <a:prstGeom prst="rect">
            <a:avLst/>
          </a:prstGeom>
        </p:spPr>
        <p:txBody>
          <a:bodyPr wrap="none" fromWordArt="1">
            <a:prstTxWarp prst="textPlain">
              <a:avLst>
                <a:gd name="adj" fmla="val 50000"/>
              </a:avLst>
            </a:prstTxWarp>
            <a:normAutofit/>
          </a:bodyPr>
          <a:p>
            <a:pPr algn="ctr" eaLnBrk="0" hangingPunct="0"/>
            <a:r>
              <a:rPr lang="zh-CN" altLang="en-US" sz="4000" b="1">
                <a:solidFill>
                  <a:srgbClr val="0000FF"/>
                </a:solidFill>
                <a:effectLst>
                  <a:outerShdw dist="45791" dir="2021404" algn="ctr" rotWithShape="0">
                    <a:srgbClr val="9999FF"/>
                  </a:outerShdw>
                </a:effectLst>
                <a:latin typeface="微软雅黑" panose="020B0503020204020204" pitchFamily="34" charset="-122"/>
                <a:ea typeface="微软雅黑" panose="020B0503020204020204" pitchFamily="34" charset="-122"/>
              </a:rPr>
              <a:t>儒家思想有什么现实意义？</a:t>
            </a:r>
            <a:endParaRPr lang="zh-CN" altLang="en-US" sz="4000" b="1">
              <a:solidFill>
                <a:srgbClr val="0000FF"/>
              </a:solidFill>
              <a:effectLst>
                <a:outerShdw dist="45791" dir="2021404" algn="ctr" rotWithShape="0">
                  <a:srgbClr val="9999FF"/>
                </a:outerShdw>
              </a:effectLst>
              <a:latin typeface="微软雅黑" panose="020B0503020204020204" pitchFamily="34" charset="-122"/>
              <a:ea typeface="微软雅黑" panose="020B0503020204020204" pitchFamily="34" charset="-122"/>
            </a:endParaRPr>
          </a:p>
        </p:txBody>
      </p:sp>
      <p:sp>
        <p:nvSpPr>
          <p:cNvPr id="113669" name="Text Box 5"/>
          <p:cNvSpPr txBox="1"/>
          <p:nvPr/>
        </p:nvSpPr>
        <p:spPr>
          <a:xfrm>
            <a:off x="684213" y="1628775"/>
            <a:ext cx="7704137" cy="4838700"/>
          </a:xfrm>
          <a:prstGeom prst="rect">
            <a:avLst/>
          </a:prstGeom>
          <a:solidFill>
            <a:schemeClr val="bg1"/>
          </a:solidFill>
          <a:ln w="9525">
            <a:noFill/>
          </a:ln>
        </p:spPr>
        <p:txBody>
          <a:bodyPr>
            <a:spAutoFit/>
          </a:bodyPr>
          <a:p>
            <a:pPr lvl="0" eaLnBrk="1" hangingPunct="1"/>
            <a:r>
              <a:rPr lang="en-US" altLang="zh-CN" sz="2400" b="1">
                <a:solidFill>
                  <a:srgbClr val="000000"/>
                </a:solidFill>
                <a:latin typeface="华文中宋" panose="02010600040101010101" pitchFamily="2" charset="-122"/>
                <a:ea typeface="华文中宋" panose="02010600040101010101" pitchFamily="2" charset="-122"/>
              </a:rPr>
              <a:t>(1)</a:t>
            </a:r>
            <a:r>
              <a:rPr lang="zh-CN" altLang="en-US" sz="2400" b="1" dirty="0">
                <a:solidFill>
                  <a:srgbClr val="000000"/>
                </a:solidFill>
                <a:latin typeface="华文中宋" panose="02010600040101010101" pitchFamily="2" charset="-122"/>
                <a:ea typeface="华文中宋" panose="02010600040101010101" pitchFamily="2" charset="-122"/>
              </a:rPr>
              <a:t>儒家强调“有教无类”、“因材施教”、“学思结合”的教育教学思想，对我国现代教育事业的发展和人才的培养有积极作用。</a:t>
            </a:r>
            <a:endParaRPr lang="zh-CN" altLang="en-US" sz="2400" b="1" dirty="0">
              <a:solidFill>
                <a:srgbClr val="000000"/>
              </a:solidFill>
              <a:latin typeface="华文中宋" panose="02010600040101010101" pitchFamily="2" charset="-122"/>
              <a:ea typeface="华文中宋" panose="02010600040101010101" pitchFamily="2" charset="-122"/>
            </a:endParaRPr>
          </a:p>
          <a:p>
            <a:pPr lvl="0" eaLnBrk="1" hangingPunct="1"/>
            <a:r>
              <a:rPr lang="en-US" altLang="zh-CN" sz="2400" b="1">
                <a:solidFill>
                  <a:srgbClr val="000000"/>
                </a:solidFill>
                <a:latin typeface="华文中宋" panose="02010600040101010101" pitchFamily="2" charset="-122"/>
                <a:ea typeface="华文中宋" panose="02010600040101010101" pitchFamily="2" charset="-122"/>
              </a:rPr>
              <a:t>(2)</a:t>
            </a:r>
            <a:r>
              <a:rPr lang="zh-CN" altLang="en-US" sz="2400" b="1" dirty="0">
                <a:solidFill>
                  <a:srgbClr val="000000"/>
                </a:solidFill>
                <a:latin typeface="华文中宋" panose="02010600040101010101" pitchFamily="2" charset="-122"/>
                <a:ea typeface="华文中宋" panose="02010600040101010101" pitchFamily="2" charset="-122"/>
              </a:rPr>
              <a:t>儒家提倡“孝”、“仁义”、“诚信”等道德伦理观，有助于构建和谐的人际关系，促进社会主义精神文明建设。</a:t>
            </a:r>
            <a:endParaRPr lang="zh-CN" altLang="en-US" sz="2400" b="1" dirty="0">
              <a:solidFill>
                <a:srgbClr val="000000"/>
              </a:solidFill>
              <a:latin typeface="华文中宋" panose="02010600040101010101" pitchFamily="2" charset="-122"/>
              <a:ea typeface="华文中宋" panose="02010600040101010101" pitchFamily="2" charset="-122"/>
            </a:endParaRPr>
          </a:p>
          <a:p>
            <a:pPr lvl="0" eaLnBrk="1" hangingPunct="1"/>
            <a:r>
              <a:rPr lang="en-US" altLang="zh-CN" sz="2400" b="1">
                <a:solidFill>
                  <a:srgbClr val="000000"/>
                </a:solidFill>
                <a:latin typeface="华文中宋" panose="02010600040101010101" pitchFamily="2" charset="-122"/>
                <a:ea typeface="华文中宋" panose="02010600040101010101" pitchFamily="2" charset="-122"/>
              </a:rPr>
              <a:t>(3)</a:t>
            </a:r>
            <a:r>
              <a:rPr lang="zh-CN" altLang="en-US" sz="2400" b="1" dirty="0">
                <a:solidFill>
                  <a:srgbClr val="000000"/>
                </a:solidFill>
                <a:latin typeface="华文中宋" panose="02010600040101010101" pitchFamily="2" charset="-122"/>
                <a:ea typeface="华文中宋" panose="02010600040101010101" pitchFamily="2" charset="-122"/>
              </a:rPr>
              <a:t>儒家强调“正身自省”、“修己安人”、加强道德修养，有助于约束和规范市场经济主体的交易活动和行为，使社会主义市场经济健康、正常、有序地进行。</a:t>
            </a:r>
            <a:endParaRPr lang="zh-CN" altLang="en-US" sz="2400" b="1" dirty="0">
              <a:solidFill>
                <a:srgbClr val="000000"/>
              </a:solidFill>
              <a:latin typeface="华文中宋" panose="02010600040101010101" pitchFamily="2" charset="-122"/>
              <a:ea typeface="华文中宋" panose="02010600040101010101" pitchFamily="2" charset="-122"/>
            </a:endParaRPr>
          </a:p>
          <a:p>
            <a:pPr lvl="0" eaLnBrk="1" hangingPunct="1"/>
            <a:r>
              <a:rPr lang="en-US" altLang="zh-CN" sz="2400" b="1">
                <a:solidFill>
                  <a:srgbClr val="000000"/>
                </a:solidFill>
                <a:latin typeface="华文中宋" panose="02010600040101010101" pitchFamily="2" charset="-122"/>
                <a:ea typeface="华文中宋" panose="02010600040101010101" pitchFamily="2" charset="-122"/>
              </a:rPr>
              <a:t>(4)</a:t>
            </a:r>
            <a:r>
              <a:rPr lang="zh-CN" altLang="en-US" sz="2400" b="1" dirty="0">
                <a:solidFill>
                  <a:srgbClr val="000000"/>
                </a:solidFill>
                <a:latin typeface="华文中宋" panose="02010600040101010101" pitchFamily="2" charset="-122"/>
                <a:ea typeface="华文中宋" panose="02010600040101010101" pitchFamily="2" charset="-122"/>
              </a:rPr>
              <a:t>儒家提倡的“仁”、“德治”、“民本”思想维护了社会稳定，促进了经济的发展。</a:t>
            </a:r>
            <a:endParaRPr lang="zh-CN" altLang="en-US" sz="2400" b="1" dirty="0">
              <a:solidFill>
                <a:srgbClr val="000000"/>
              </a:solidFill>
              <a:latin typeface="华文中宋" panose="02010600040101010101" pitchFamily="2" charset="-122"/>
              <a:ea typeface="华文中宋" panose="02010600040101010101" pitchFamily="2" charset="-122"/>
            </a:endParaRPr>
          </a:p>
          <a:p>
            <a:pPr lvl="0" eaLnBrk="1" hangingPunct="1"/>
            <a:r>
              <a:rPr lang="en-US" altLang="zh-CN" sz="2400" b="1">
                <a:solidFill>
                  <a:srgbClr val="000000"/>
                </a:solidFill>
                <a:latin typeface="华文中宋" panose="02010600040101010101" pitchFamily="2" charset="-122"/>
                <a:ea typeface="华文中宋" panose="02010600040101010101" pitchFamily="2" charset="-122"/>
              </a:rPr>
              <a:t>(5)</a:t>
            </a:r>
            <a:r>
              <a:rPr lang="zh-CN" altLang="en-US" sz="2400" b="1" dirty="0">
                <a:solidFill>
                  <a:srgbClr val="000000"/>
                </a:solidFill>
                <a:latin typeface="华文中宋" panose="02010600040101010101" pitchFamily="2" charset="-122"/>
                <a:ea typeface="华文中宋" panose="02010600040101010101" pitchFamily="2" charset="-122"/>
              </a:rPr>
              <a:t>儒家主张的“大一统”思想有利于巩固中华民族的统一，在今天更是有着深远的现实意义。</a:t>
            </a:r>
            <a:endParaRPr lang="zh-CN" altLang="en-US" sz="2400" b="1" dirty="0">
              <a:solidFill>
                <a:srgbClr val="000000"/>
              </a:solidFill>
              <a:latin typeface="华文中宋" panose="02010600040101010101" pitchFamily="2" charset="-122"/>
              <a:ea typeface="华文中宋"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113669"/>
                                        </p:tgtEl>
                                        <p:attrNameLst>
                                          <p:attrName>style.visibility</p:attrName>
                                        </p:attrNameLst>
                                      </p:cBhvr>
                                      <p:to>
                                        <p:strVal val="visible"/>
                                      </p:to>
                                    </p:set>
                                    <p:anim calcmode="lin" valueType="num">
                                      <p:cBhvr>
                                        <p:cTn id="7" dur="1000" fill="hold"/>
                                        <p:tgtEl>
                                          <p:spTgt spid="113669"/>
                                        </p:tgtEl>
                                        <p:attrNameLst>
                                          <p:attrName>ppt_w</p:attrName>
                                        </p:attrNameLst>
                                      </p:cBhvr>
                                      <p:tavLst>
                                        <p:tav tm="0">
                                          <p:val>
                                            <p:fltVal val="0.000000"/>
                                          </p:val>
                                        </p:tav>
                                        <p:tav tm="100000">
                                          <p:val>
                                            <p:strVal val="#ppt_w"/>
                                          </p:val>
                                        </p:tav>
                                      </p:tavLst>
                                    </p:anim>
                                    <p:anim calcmode="lin" valueType="num">
                                      <p:cBhvr>
                                        <p:cTn id="8" dur="1000" fill="hold"/>
                                        <p:tgtEl>
                                          <p:spTgt spid="113669"/>
                                        </p:tgtEl>
                                        <p:attrNameLst>
                                          <p:attrName>ppt_h</p:attrName>
                                        </p:attrNameLst>
                                      </p:cBhvr>
                                      <p:tavLst>
                                        <p:tav tm="0">
                                          <p:val>
                                            <p:fltVal val="0.000000"/>
                                          </p:val>
                                        </p:tav>
                                        <p:tav tm="100000">
                                          <p:val>
                                            <p:strVal val="#ppt_h"/>
                                          </p:val>
                                        </p:tav>
                                      </p:tavLst>
                                    </p:anim>
                                    <p:anim calcmode="lin" valueType="num">
                                      <p:cBhvr>
                                        <p:cTn id="9" dur="1000" fill="hold"/>
                                        <p:tgtEl>
                                          <p:spTgt spid="113669"/>
                                        </p:tgtEl>
                                        <p:attrNameLst>
                                          <p:attrName>style.rotation</p:attrName>
                                        </p:attrNameLst>
                                      </p:cBhvr>
                                      <p:tavLst>
                                        <p:tav tm="0">
                                          <p:val>
                                            <p:fltVal val="360.000000"/>
                                          </p:val>
                                        </p:tav>
                                        <p:tav tm="100000">
                                          <p:val>
                                            <p:fltVal val="0.000000"/>
                                          </p:val>
                                        </p:tav>
                                      </p:tavLst>
                                    </p:anim>
                                    <p:animEffect transition="in" filter="fade">
                                      <p:cBhvr>
                                        <p:cTn id="10" dur="1000"/>
                                        <p:tgtEl>
                                          <p:spTgt spid="1136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9"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1795" name="文本占位符 161794"/>
          <p:cNvSpPr>
            <a:spLocks noGrp="1" noRot="1"/>
          </p:cNvSpPr>
          <p:nvPr>
            <p:ph type="body" idx="1"/>
          </p:nvPr>
        </p:nvSpPr>
        <p:spPr>
          <a:xfrm>
            <a:off x="0" y="0"/>
            <a:ext cx="9144000" cy="6858000"/>
          </a:xfrm>
        </p:spPr>
        <p:txBody>
          <a:bodyPr/>
          <a:p>
            <a:pPr lvl="0">
              <a:buNone/>
            </a:pPr>
            <a:r>
              <a:rPr lang="en-US" altLang="zh-CN" sz="2800" b="1">
                <a:solidFill>
                  <a:srgbClr val="0000FF"/>
                </a:solidFill>
                <a:latin typeface="黑体" panose="02010609060101010101" pitchFamily="49" charset="-122"/>
                <a:ea typeface="黑体" panose="02010609060101010101" pitchFamily="49" charset="-122"/>
              </a:rPr>
              <a:t>1</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2015·</a:t>
            </a:r>
            <a:r>
              <a:rPr lang="zh-CN" altLang="en-US" sz="2800" b="1" dirty="0">
                <a:solidFill>
                  <a:srgbClr val="0000FF"/>
                </a:solidFill>
                <a:latin typeface="黑体" panose="02010609060101010101" pitchFamily="49" charset="-122"/>
                <a:ea typeface="黑体" panose="02010609060101010101" pitchFamily="49" charset="-122"/>
              </a:rPr>
              <a:t>福建文综</a:t>
            </a:r>
            <a:r>
              <a:rPr lang="en-US" altLang="zh-CN" sz="2800" b="1">
                <a:solidFill>
                  <a:srgbClr val="0000FF"/>
                </a:solidFill>
                <a:latin typeface="黑体" panose="02010609060101010101" pitchFamily="49" charset="-122"/>
                <a:ea typeface="黑体" panose="02010609060101010101" pitchFamily="49" charset="-122"/>
              </a:rPr>
              <a:t>·17</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顾炎武在</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日知录</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中说：“今将静百姓之心，而改其行，必在制民之产，使之甘其食，美其服，而后教化可行，风俗可善也”。在此，顾炎武强调</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．培养人才，经世致用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．弘扬道德，规范言行</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．富足百姓，移风易俗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．教化民众，静心明志</a:t>
            </a:r>
            <a:endParaRPr lang="zh-CN" altLang="en-US" sz="2800" b="1" dirty="0">
              <a:latin typeface="黑体" panose="02010609060101010101" pitchFamily="49" charset="-122"/>
              <a:ea typeface="黑体" panose="02010609060101010101" pitchFamily="49" charset="-122"/>
            </a:endParaRPr>
          </a:p>
          <a:p>
            <a:pPr lvl="0">
              <a:buNone/>
            </a:pPr>
            <a:r>
              <a:rPr lang="en-US" altLang="zh-CN" sz="2800" b="1">
                <a:solidFill>
                  <a:srgbClr val="0000FF"/>
                </a:solidFill>
                <a:latin typeface="黑体" panose="02010609060101010101" pitchFamily="49" charset="-122"/>
                <a:ea typeface="黑体" panose="02010609060101010101" pitchFamily="49" charset="-122"/>
              </a:rPr>
              <a:t>2.</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2011·</a:t>
            </a:r>
            <a:r>
              <a:rPr lang="zh-CN" altLang="en-US" sz="2800" b="1" dirty="0">
                <a:solidFill>
                  <a:srgbClr val="0000FF"/>
                </a:solidFill>
                <a:latin typeface="黑体" panose="02010609060101010101" pitchFamily="49" charset="-122"/>
                <a:ea typeface="黑体" panose="02010609060101010101" pitchFamily="49" charset="-122"/>
              </a:rPr>
              <a:t>新课标全国卷文综</a:t>
            </a:r>
            <a:r>
              <a:rPr lang="en-US" altLang="zh-CN" sz="2800" b="1">
                <a:solidFill>
                  <a:srgbClr val="0000FF"/>
                </a:solidFill>
                <a:latin typeface="黑体" panose="02010609060101010101" pitchFamily="49" charset="-122"/>
                <a:ea typeface="黑体" panose="02010609060101010101" pitchFamily="49" charset="-122"/>
              </a:rPr>
              <a:t>·26</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黄宗羲在</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明夷待访录</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中说：“使朝廷之上，闾阎之细（民间百姓），渐摩濡染，莫不有诗书宽大之气，天子之所是未必是，天子之所非未必非，天子亦遂不敢自为非是，而公其非是于学校。”与这一论述的精神实质最为接近的是</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．天下兴亡，匹夫有责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．民为邦本</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．天下为公                         </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．民贵君轻</a:t>
            </a:r>
            <a:endParaRPr lang="en-US" altLang="zh-CN" sz="2800" b="1">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2339975" y="1106488"/>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C</a:t>
            </a:r>
            <a:endParaRPr lang="en-US" altLang="zh-CN" sz="6600" b="1">
              <a:solidFill>
                <a:srgbClr val="FF0000"/>
              </a:solidFill>
              <a:effectLst>
                <a:outerShdw blurRad="38100" dist="38100" dir="2700000">
                  <a:srgbClr val="C0C0C0"/>
                </a:outerShdw>
              </a:effectLst>
            </a:endParaRPr>
          </a:p>
        </p:txBody>
      </p:sp>
      <p:sp>
        <p:nvSpPr>
          <p:cNvPr id="2" name="Rectangle 6"/>
          <p:cNvSpPr>
            <a:spLocks noChangeArrowheads="1"/>
          </p:cNvSpPr>
          <p:nvPr/>
        </p:nvSpPr>
        <p:spPr bwMode="auto">
          <a:xfrm>
            <a:off x="5151438" y="4941888"/>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C</a:t>
            </a:r>
            <a:endParaRPr lang="en-US" altLang="zh-CN" sz="6600" b="1">
              <a:solidFill>
                <a:srgbClr val="FF0000"/>
              </a:solidFill>
              <a:effectLst>
                <a:outerShdw blurRad="38100" dist="38100" dir="2700000">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000000"/>
                                          </p:val>
                                        </p:tav>
                                        <p:tav tm="100000">
                                          <p:val>
                                            <p:strVal val="#ppt_w"/>
                                          </p:val>
                                        </p:tav>
                                      </p:tavLst>
                                    </p:anim>
                                    <p:anim calcmode="lin" valueType="num">
                                      <p:cBhvr>
                                        <p:cTn id="16" dur="500" fill="hold"/>
                                        <p:tgtEl>
                                          <p:spTgt spid="2"/>
                                        </p:tgtEl>
                                        <p:attrNameLst>
                                          <p:attrName>ppt_h</p:attrName>
                                        </p:attrNameLst>
                                      </p:cBhvr>
                                      <p:tavLst>
                                        <p:tav tm="0">
                                          <p:val>
                                            <p:fltVal val="0.000000"/>
                                          </p:val>
                                        </p:tav>
                                        <p:tav tm="100000">
                                          <p:val>
                                            <p:strVal val="#ppt_h"/>
                                          </p:val>
                                        </p:tav>
                                      </p:tavLst>
                                    </p:anim>
                                    <p:anim calcmode="lin" valueType="num">
                                      <p:cBhvr>
                                        <p:cTn id="17" dur="500" fill="hold"/>
                                        <p:tgtEl>
                                          <p:spTgt spid="2"/>
                                        </p:tgtEl>
                                        <p:attrNameLst>
                                          <p:attrName>style.rotation</p:attrName>
                                        </p:attrNameLst>
                                      </p:cBhvr>
                                      <p:tavLst>
                                        <p:tav tm="0">
                                          <p:val>
                                            <p:fltVal val="360.000000"/>
                                          </p:val>
                                        </p:tav>
                                        <p:tav tm="100000">
                                          <p:val>
                                            <p:fltVal val="0.000000"/>
                                          </p:val>
                                        </p:tav>
                                      </p:tavLst>
                                    </p:anim>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4867" name="文本占位符 164866"/>
          <p:cNvSpPr>
            <a:spLocks noGrp="1" noRot="1"/>
          </p:cNvSpPr>
          <p:nvPr>
            <p:ph type="body" idx="1"/>
          </p:nvPr>
        </p:nvSpPr>
        <p:spPr>
          <a:xfrm>
            <a:off x="0" y="0"/>
            <a:ext cx="9144000" cy="6858000"/>
          </a:xfrm>
        </p:spPr>
        <p:txBody>
          <a:bodyPr/>
          <a:p>
            <a:pPr lvl="0"/>
            <a:r>
              <a:rPr lang="en-US" altLang="zh-CN" sz="2800" b="1">
                <a:solidFill>
                  <a:srgbClr val="0000FF"/>
                </a:solidFill>
                <a:latin typeface="黑体" panose="02010609060101010101" pitchFamily="49" charset="-122"/>
                <a:ea typeface="黑体" panose="02010609060101010101" pitchFamily="49" charset="-122"/>
              </a:rPr>
              <a:t>3.</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2011·</a:t>
            </a:r>
            <a:r>
              <a:rPr lang="zh-CN" altLang="en-US" sz="2800" b="1" dirty="0">
                <a:solidFill>
                  <a:srgbClr val="0000FF"/>
                </a:solidFill>
                <a:latin typeface="黑体" panose="02010609060101010101" pitchFamily="49" charset="-122"/>
                <a:ea typeface="黑体" panose="02010609060101010101" pitchFamily="49" charset="-122"/>
              </a:rPr>
              <a:t>海南单科</a:t>
            </a:r>
            <a:r>
              <a:rPr lang="en-US" altLang="zh-CN" sz="2800" b="1">
                <a:solidFill>
                  <a:srgbClr val="0000FF"/>
                </a:solidFill>
                <a:latin typeface="黑体" panose="02010609060101010101" pitchFamily="49" charset="-122"/>
                <a:ea typeface="黑体" panose="02010609060101010101" pitchFamily="49" charset="-122"/>
              </a:rPr>
              <a:t>·7</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明末清初黄宗羲、顾炎武、王夫之等人提倡经世致用，反对君主专制，这主要是基于他们</a:t>
            </a:r>
            <a:r>
              <a:rPr lang="en-US" altLang="zh-CN" sz="2800" b="1">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a:t>
            </a:r>
            <a:endParaRPr lang="en-US" altLang="zh-CN" sz="2800" b="1">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．对先秦诸子学说的阐释</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．对宋明理学的批判与继承</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．受西方启蒙思想的启发</a:t>
            </a:r>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．对现实政治与社会的叛逆</a:t>
            </a:r>
            <a:endParaRPr lang="zh-CN" altLang="en-US" sz="2800" b="1" dirty="0">
              <a:latin typeface="黑体" panose="02010609060101010101" pitchFamily="49" charset="-122"/>
              <a:ea typeface="黑体" panose="02010609060101010101" pitchFamily="49" charset="-122"/>
            </a:endParaRPr>
          </a:p>
          <a:p>
            <a:pPr lvl="0"/>
            <a:r>
              <a:rPr lang="en-US" altLang="zh-CN" sz="2800" b="1">
                <a:solidFill>
                  <a:srgbClr val="0000FF"/>
                </a:solidFill>
                <a:latin typeface="黑体" panose="02010609060101010101" pitchFamily="49" charset="-122"/>
                <a:ea typeface="黑体" panose="02010609060101010101" pitchFamily="49" charset="-122"/>
              </a:rPr>
              <a:t>4.</a:t>
            </a:r>
            <a:r>
              <a:rPr lang="zh-CN" altLang="en-US" sz="2800" b="1" dirty="0">
                <a:solidFill>
                  <a:srgbClr val="0000FF"/>
                </a:solidFill>
                <a:latin typeface="黑体" panose="02010609060101010101" pitchFamily="49" charset="-122"/>
                <a:ea typeface="黑体" panose="02010609060101010101" pitchFamily="49" charset="-122"/>
              </a:rPr>
              <a:t>（</a:t>
            </a:r>
            <a:r>
              <a:rPr lang="en-US" altLang="zh-CN" sz="2800" b="1">
                <a:solidFill>
                  <a:srgbClr val="0000FF"/>
                </a:solidFill>
                <a:latin typeface="黑体" panose="02010609060101010101" pitchFamily="49" charset="-122"/>
                <a:ea typeface="黑体" panose="02010609060101010101" pitchFamily="49" charset="-122"/>
              </a:rPr>
              <a:t>2013·</a:t>
            </a:r>
            <a:r>
              <a:rPr lang="zh-CN" altLang="en-US" sz="2800" b="1" dirty="0">
                <a:solidFill>
                  <a:srgbClr val="0000FF"/>
                </a:solidFill>
                <a:latin typeface="黑体" panose="02010609060101010101" pitchFamily="49" charset="-122"/>
                <a:ea typeface="黑体" panose="02010609060101010101" pitchFamily="49" charset="-122"/>
              </a:rPr>
              <a:t>山东文综</a:t>
            </a:r>
            <a:r>
              <a:rPr lang="en-US" altLang="zh-CN" sz="2800" b="1">
                <a:solidFill>
                  <a:srgbClr val="0000FF"/>
                </a:solidFill>
                <a:latin typeface="黑体" panose="02010609060101010101" pitchFamily="49" charset="-122"/>
                <a:ea typeface="黑体" panose="02010609060101010101" pitchFamily="49" charset="-122"/>
              </a:rPr>
              <a:t>·16</a:t>
            </a:r>
            <a:r>
              <a:rPr lang="zh-CN" altLang="en-US" sz="2800" b="1" dirty="0">
                <a:solidFill>
                  <a:srgbClr val="0000FF"/>
                </a:solidFill>
                <a:latin typeface="黑体" panose="02010609060101010101" pitchFamily="49" charset="-122"/>
                <a:ea typeface="黑体" panose="02010609060101010101" pitchFamily="49" charset="-122"/>
              </a:rPr>
              <a:t>）</a:t>
            </a:r>
            <a:r>
              <a:rPr lang="zh-CN" altLang="en-US" sz="2800" b="1" dirty="0">
                <a:latin typeface="黑体" panose="02010609060101010101" pitchFamily="49" charset="-122"/>
                <a:ea typeface="黑体" panose="02010609060101010101" pitchFamily="49" charset="-122"/>
              </a:rPr>
              <a:t>下列关于李贽思想与文艺复兴时期人文主义思想的表述，不正确的是（　　）</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A</a:t>
            </a:r>
            <a:r>
              <a:rPr lang="zh-CN" altLang="en-US" sz="2800" b="1" dirty="0">
                <a:latin typeface="黑体" panose="02010609060101010101" pitchFamily="49" charset="-122"/>
                <a:ea typeface="黑体" panose="02010609060101010101" pitchFamily="49" charset="-122"/>
              </a:rPr>
              <a:t>．都具有思想启蒙意义  </a:t>
            </a:r>
            <a:r>
              <a:rPr lang="en-US" altLang="zh-CN" sz="2800" b="1">
                <a:latin typeface="黑体" panose="02010609060101010101" pitchFamily="49" charset="-122"/>
                <a:ea typeface="黑体" panose="02010609060101010101" pitchFamily="49" charset="-122"/>
              </a:rPr>
              <a:t>B</a:t>
            </a:r>
            <a:r>
              <a:rPr lang="zh-CN" altLang="en-US" sz="2800" b="1" dirty="0">
                <a:latin typeface="黑体" panose="02010609060101010101" pitchFamily="49" charset="-122"/>
                <a:ea typeface="黑体" panose="02010609060101010101" pitchFamily="49" charset="-122"/>
              </a:rPr>
              <a:t>．都是商品经济发展的产物</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C</a:t>
            </a:r>
            <a:r>
              <a:rPr lang="zh-CN" altLang="en-US" sz="2800" b="1" dirty="0">
                <a:latin typeface="黑体" panose="02010609060101010101" pitchFamily="49" charset="-122"/>
                <a:ea typeface="黑体" panose="02010609060101010101" pitchFamily="49" charset="-122"/>
              </a:rPr>
              <a:t>．都体现了新兴资产阶级的愿望       </a:t>
            </a:r>
            <a:endParaRPr lang="zh-CN" altLang="en-US" sz="2800" b="1" dirty="0">
              <a:latin typeface="黑体" panose="02010609060101010101" pitchFamily="49" charset="-122"/>
              <a:ea typeface="黑体" panose="02010609060101010101" pitchFamily="49" charset="-122"/>
            </a:endParaRPr>
          </a:p>
          <a:p>
            <a:pPr lvl="0"/>
            <a:r>
              <a:rPr lang="en-US" altLang="zh-CN" sz="2800" b="1">
                <a:latin typeface="黑体" panose="02010609060101010101" pitchFamily="49" charset="-122"/>
                <a:ea typeface="黑体" panose="02010609060101010101" pitchFamily="49" charset="-122"/>
              </a:rPr>
              <a:t>D</a:t>
            </a:r>
            <a:r>
              <a:rPr lang="zh-CN" altLang="en-US" sz="2800" b="1" dirty="0">
                <a:latin typeface="黑体" panose="02010609060101010101" pitchFamily="49" charset="-122"/>
                <a:ea typeface="黑体" panose="02010609060101010101" pitchFamily="49" charset="-122"/>
              </a:rPr>
              <a:t>．都宣扬了个性自由和解放</a:t>
            </a:r>
            <a:endParaRPr lang="en-US" altLang="zh-CN" sz="2800" b="1">
              <a:latin typeface="黑体" panose="02010609060101010101" pitchFamily="49" charset="-122"/>
              <a:ea typeface="黑体" panose="02010609060101010101" pitchFamily="49" charset="-122"/>
            </a:endParaRPr>
          </a:p>
        </p:txBody>
      </p:sp>
      <p:sp>
        <p:nvSpPr>
          <p:cNvPr id="5" name="Rectangle 6"/>
          <p:cNvSpPr>
            <a:spLocks noChangeArrowheads="1"/>
          </p:cNvSpPr>
          <p:nvPr/>
        </p:nvSpPr>
        <p:spPr bwMode="auto">
          <a:xfrm>
            <a:off x="5151438" y="620713"/>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B</a:t>
            </a:r>
            <a:endParaRPr lang="en-US" altLang="zh-CN" sz="6600" b="1">
              <a:solidFill>
                <a:srgbClr val="FF0000"/>
              </a:solidFill>
              <a:effectLst>
                <a:outerShdw blurRad="38100" dist="38100" dir="2700000">
                  <a:srgbClr val="C0C0C0"/>
                </a:outerShdw>
              </a:effectLst>
            </a:endParaRPr>
          </a:p>
        </p:txBody>
      </p:sp>
      <p:sp>
        <p:nvSpPr>
          <p:cNvPr id="2" name="Rectangle 6"/>
          <p:cNvSpPr>
            <a:spLocks noChangeArrowheads="1"/>
          </p:cNvSpPr>
          <p:nvPr/>
        </p:nvSpPr>
        <p:spPr bwMode="auto">
          <a:xfrm>
            <a:off x="6088063" y="3625850"/>
            <a:ext cx="788988" cy="1098550"/>
          </a:xfrm>
          <a:prstGeom prst="rect">
            <a:avLst/>
          </a:prstGeom>
          <a:noFill/>
          <a:ln w="9525">
            <a:noFill/>
            <a:miter lim="800000"/>
          </a:ln>
          <a:effectLst/>
        </p:spPr>
        <p:txBody>
          <a:bodyPr wrap="none">
            <a:spAutoFit/>
          </a:bodyPr>
          <a:p>
            <a:pPr lvl="0" eaLnBrk="1" hangingPunct="1"/>
            <a:r>
              <a:rPr lang="en-US" altLang="zh-CN" sz="6600" b="1">
                <a:solidFill>
                  <a:srgbClr val="FF0000"/>
                </a:solidFill>
                <a:effectLst>
                  <a:outerShdw blurRad="38100" dist="38100" dir="2700000">
                    <a:srgbClr val="C0C0C0"/>
                  </a:outerShdw>
                </a:effectLst>
              </a:rPr>
              <a:t>C</a:t>
            </a:r>
            <a:endParaRPr lang="en-US" altLang="zh-CN" sz="6600" b="1">
              <a:solidFill>
                <a:srgbClr val="FF0000"/>
              </a:solidFill>
              <a:effectLst>
                <a:outerShdw blurRad="38100" dist="38100" dir="2700000">
                  <a:srgbClr val="C0C0C0"/>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000000"/>
                                          </p:val>
                                        </p:tav>
                                        <p:tav tm="100000">
                                          <p:val>
                                            <p:strVal val="#ppt_w"/>
                                          </p:val>
                                        </p:tav>
                                      </p:tavLst>
                                    </p:anim>
                                    <p:anim calcmode="lin" valueType="num">
                                      <p:cBhvr>
                                        <p:cTn id="8" dur="500" fill="hold"/>
                                        <p:tgtEl>
                                          <p:spTgt spid="5"/>
                                        </p:tgtEl>
                                        <p:attrNameLst>
                                          <p:attrName>ppt_h</p:attrName>
                                        </p:attrNameLst>
                                      </p:cBhvr>
                                      <p:tavLst>
                                        <p:tav tm="0">
                                          <p:val>
                                            <p:fltVal val="0.000000"/>
                                          </p:val>
                                        </p:tav>
                                        <p:tav tm="100000">
                                          <p:val>
                                            <p:strVal val="#ppt_h"/>
                                          </p:val>
                                        </p:tav>
                                      </p:tavLst>
                                    </p:anim>
                                    <p:anim calcmode="lin" valueType="num">
                                      <p:cBhvr>
                                        <p:cTn id="9" dur="500" fill="hold"/>
                                        <p:tgtEl>
                                          <p:spTgt spid="5"/>
                                        </p:tgtEl>
                                        <p:attrNameLst>
                                          <p:attrName>style.rotation</p:attrName>
                                        </p:attrNameLst>
                                      </p:cBhvr>
                                      <p:tavLst>
                                        <p:tav tm="0">
                                          <p:val>
                                            <p:fltVal val="360.000000"/>
                                          </p:val>
                                        </p:tav>
                                        <p:tav tm="100000">
                                          <p:val>
                                            <p:fltVal val="0.000000"/>
                                          </p:val>
                                        </p:tav>
                                      </p:tavLst>
                                    </p:anim>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000000"/>
                                          </p:val>
                                        </p:tav>
                                        <p:tav tm="100000">
                                          <p:val>
                                            <p:strVal val="#ppt_w"/>
                                          </p:val>
                                        </p:tav>
                                      </p:tavLst>
                                    </p:anim>
                                    <p:anim calcmode="lin" valueType="num">
                                      <p:cBhvr>
                                        <p:cTn id="16" dur="500" fill="hold"/>
                                        <p:tgtEl>
                                          <p:spTgt spid="2"/>
                                        </p:tgtEl>
                                        <p:attrNameLst>
                                          <p:attrName>ppt_h</p:attrName>
                                        </p:attrNameLst>
                                      </p:cBhvr>
                                      <p:tavLst>
                                        <p:tav tm="0">
                                          <p:val>
                                            <p:fltVal val="0.000000"/>
                                          </p:val>
                                        </p:tav>
                                        <p:tav tm="100000">
                                          <p:val>
                                            <p:strVal val="#ppt_h"/>
                                          </p:val>
                                        </p:tav>
                                      </p:tavLst>
                                    </p:anim>
                                    <p:anim calcmode="lin" valueType="num">
                                      <p:cBhvr>
                                        <p:cTn id="17" dur="500" fill="hold"/>
                                        <p:tgtEl>
                                          <p:spTgt spid="2"/>
                                        </p:tgtEl>
                                        <p:attrNameLst>
                                          <p:attrName>style.rotation</p:attrName>
                                        </p:attrNameLst>
                                      </p:cBhvr>
                                      <p:tavLst>
                                        <p:tav tm="0">
                                          <p:val>
                                            <p:fltVal val="360.000000"/>
                                          </p:val>
                                        </p:tav>
                                        <p:tav tm="100000">
                                          <p:val>
                                            <p:fltVal val="0.000000"/>
                                          </p:val>
                                        </p:tav>
                                      </p:tavLst>
                                    </p:anim>
                                    <p:animEffect transition="in" filter="fad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2819" name="文本占位符 162818"/>
          <p:cNvSpPr>
            <a:spLocks noGrp="1" noRot="1"/>
          </p:cNvSpPr>
          <p:nvPr>
            <p:ph type="body" sz="half" idx="1"/>
          </p:nvPr>
        </p:nvSpPr>
        <p:spPr>
          <a:xfrm>
            <a:off x="0" y="0"/>
            <a:ext cx="9144000" cy="6858000"/>
          </a:xfrm>
        </p:spPr>
        <p:txBody>
          <a:bodyPr/>
          <a:lstStyle>
            <a:lvl1pPr lvl="0">
              <a:defRPr sz="2800" kern="1200"/>
            </a:lvl1pPr>
            <a:lvl2pPr lvl="1">
              <a:defRPr sz="2400" kern="1200"/>
            </a:lvl2pPr>
            <a:lvl3pPr lvl="2">
              <a:defRPr sz="2000" kern="1200"/>
            </a:lvl3pPr>
            <a:lvl4pPr lvl="3">
              <a:defRPr sz="1800" kern="1200"/>
            </a:lvl4pPr>
            <a:lvl5pPr lvl="4">
              <a:defRPr sz="1800" kern="1200"/>
            </a:lvl5pPr>
          </a:lstStyle>
          <a:p>
            <a:pPr lvl="0">
              <a:buNone/>
            </a:pPr>
            <a:r>
              <a:rPr lang="en-US" altLang="zh-CN" sz="2400">
                <a:latin typeface="黑体" panose="02010609060101010101" pitchFamily="49" charset="-122"/>
                <a:ea typeface="黑体" panose="02010609060101010101" pitchFamily="49" charset="-122"/>
              </a:rPr>
              <a:t>5.</a:t>
            </a:r>
            <a:r>
              <a:rPr lang="zh-CN" altLang="en-US" sz="2400" dirty="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2015·</a:t>
            </a:r>
            <a:r>
              <a:rPr lang="zh-CN" altLang="en-US" sz="2400" dirty="0">
                <a:latin typeface="黑体" panose="02010609060101010101" pitchFamily="49" charset="-122"/>
                <a:ea typeface="黑体" panose="02010609060101010101" pitchFamily="49" charset="-122"/>
              </a:rPr>
              <a:t>安徽文综</a:t>
            </a:r>
            <a:r>
              <a:rPr lang="en-US" altLang="zh-CN" sz="2400">
                <a:latin typeface="黑体" panose="02010609060101010101" pitchFamily="49" charset="-122"/>
                <a:ea typeface="黑体" panose="02010609060101010101" pitchFamily="49" charset="-122"/>
              </a:rPr>
              <a:t>·36</a:t>
            </a:r>
            <a:r>
              <a:rPr lang="zh-CN" altLang="en-US" sz="2400" dirty="0">
                <a:latin typeface="黑体" panose="02010609060101010101" pitchFamily="49" charset="-122"/>
                <a:ea typeface="黑体" panose="02010609060101010101" pitchFamily="49" charset="-122"/>
              </a:rPr>
              <a:t>）（</a:t>
            </a:r>
            <a:r>
              <a:rPr lang="en-US" altLang="zh-CN" sz="2400">
                <a:latin typeface="黑体" panose="02010609060101010101" pitchFamily="49" charset="-122"/>
                <a:ea typeface="黑体" panose="02010609060101010101" pitchFamily="49" charset="-122"/>
              </a:rPr>
              <a:t>26</a:t>
            </a:r>
            <a:r>
              <a:rPr lang="zh-CN" altLang="en-US" sz="2400" dirty="0">
                <a:latin typeface="黑体" panose="02010609060101010101" pitchFamily="49" charset="-122"/>
                <a:ea typeface="黑体" panose="02010609060101010101" pitchFamily="49" charset="-122"/>
              </a:rPr>
              <a:t>分）阅读材料，回答问题。</a:t>
            </a:r>
            <a:endParaRPr lang="zh-CN" altLang="en-US" sz="2400" dirty="0">
              <a:latin typeface="黑体" panose="02010609060101010101" pitchFamily="49" charset="-122"/>
              <a:ea typeface="黑体" panose="02010609060101010101" pitchFamily="49" charset="-122"/>
            </a:endParaRPr>
          </a:p>
          <a:p>
            <a:pPr lvl="0">
              <a:buNone/>
            </a:pPr>
            <a:r>
              <a:rPr lang="zh-CN" altLang="en-US" sz="2400" dirty="0">
                <a:latin typeface="黑体" panose="02010609060101010101" pitchFamily="49" charset="-122"/>
                <a:ea typeface="黑体" panose="02010609060101010101" pitchFamily="49" charset="-122"/>
              </a:rPr>
              <a:t>材料善观水者，必观其澜。明末清初以来，中国社会发生深刻变化。一些有识之士，勇立潮头，审时度势，引领时代。下列代表人物的言论所体现的思想作为时代精神，推动了中国社会的进步。</a:t>
            </a:r>
            <a:endParaRPr lang="zh-CN" altLang="en-US" sz="2400" dirty="0">
              <a:latin typeface="黑体" panose="02010609060101010101" pitchFamily="49" charset="-122"/>
              <a:ea typeface="黑体" panose="02010609060101010101" pitchFamily="49" charset="-122"/>
            </a:endParaRPr>
          </a:p>
          <a:p>
            <a:pPr lvl="0"/>
            <a:endParaRPr lang="zh-CN" altLang="en-US" sz="2400" dirty="0">
              <a:latin typeface="黑体" panose="02010609060101010101" pitchFamily="49" charset="-122"/>
              <a:ea typeface="黑体" panose="02010609060101010101" pitchFamily="49" charset="-122"/>
            </a:endParaRPr>
          </a:p>
        </p:txBody>
      </p:sp>
      <p:graphicFrame>
        <p:nvGraphicFramePr>
          <p:cNvPr id="162873" name="内容占位符 162872"/>
          <p:cNvGraphicFramePr/>
          <p:nvPr>
            <p:ph sz="half" idx="2"/>
          </p:nvPr>
        </p:nvGraphicFramePr>
        <p:xfrm>
          <a:off x="107950" y="1773238"/>
          <a:ext cx="9036050" cy="4868863"/>
        </p:xfrm>
        <a:graphic>
          <a:graphicData uri="http://schemas.openxmlformats.org/drawingml/2006/table">
            <a:tbl>
              <a:tblPr/>
              <a:tblGrid>
                <a:gridCol w="935038"/>
                <a:gridCol w="1657350"/>
                <a:gridCol w="6443662"/>
              </a:tblGrid>
              <a:tr h="542925">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buNone/>
                      </a:pPr>
                      <a:r>
                        <a:rPr lang="zh-CN" altLang="en-US" sz="2400" b="1" dirty="0">
                          <a:latin typeface="黑体" panose="02010609060101010101" pitchFamily="49" charset="-122"/>
                          <a:ea typeface="黑体" panose="02010609060101010101" pitchFamily="49" charset="-122"/>
                        </a:rPr>
                        <a:t>学者</a:t>
                      </a:r>
                      <a:endParaRPr lang="zh-CN" altLang="en-US" sz="2400" b="1" dirty="0">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buNone/>
                      </a:pPr>
                      <a:r>
                        <a:rPr lang="zh-CN" altLang="en-US" sz="2400" b="1" dirty="0">
                          <a:latin typeface="黑体" panose="02010609060101010101" pitchFamily="49" charset="-122"/>
                          <a:ea typeface="黑体" panose="02010609060101010101" pitchFamily="49" charset="-122"/>
                        </a:rPr>
                        <a:t>生活年代</a:t>
                      </a:r>
                      <a:endParaRPr lang="zh-CN" altLang="en-US" sz="2400" b="1"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buNone/>
                      </a:pPr>
                      <a:r>
                        <a:rPr lang="zh-CN" altLang="en-US" sz="2400" b="1" dirty="0">
                          <a:latin typeface="黑体" panose="02010609060101010101" pitchFamily="49" charset="-122"/>
                          <a:ea typeface="黑体" panose="02010609060101010101" pitchFamily="49" charset="-122"/>
                        </a:rPr>
                        <a:t>言论</a:t>
                      </a:r>
                      <a:endParaRPr lang="zh-CN" altLang="en-US" sz="2400" b="1"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441450">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buNone/>
                      </a:pPr>
                      <a:r>
                        <a:rPr lang="zh-CN" altLang="en-US" sz="2400" b="1" dirty="0">
                          <a:latin typeface="黑体" panose="02010609060101010101" pitchFamily="49" charset="-122"/>
                          <a:ea typeface="黑体" panose="02010609060101010101" pitchFamily="49" charset="-122"/>
                        </a:rPr>
                        <a:t>顾炎武</a:t>
                      </a:r>
                      <a:endParaRPr lang="zh-CN" altLang="en-US" sz="2400" b="1" dirty="0">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buNone/>
                      </a:pPr>
                      <a:r>
                        <a:rPr lang="en-US" altLang="zh-CN" sz="2400" b="1">
                          <a:latin typeface="黑体" panose="02010609060101010101" pitchFamily="49" charset="-122"/>
                          <a:ea typeface="黑体" panose="02010609060101010101" pitchFamily="49" charset="-122"/>
                        </a:rPr>
                        <a:t>1613-1682</a:t>
                      </a:r>
                      <a:endParaRPr lang="en-US" altLang="zh-CN" sz="2400" b="1">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buNone/>
                      </a:pPr>
                      <a:r>
                        <a:rPr lang="zh-CN" altLang="en-US" sz="2400" b="1" dirty="0">
                          <a:latin typeface="黑体" panose="02010609060101010101" pitchFamily="49" charset="-122"/>
                          <a:ea typeface="黑体" panose="02010609060101010101" pitchFamily="49" charset="-122"/>
                        </a:rPr>
                        <a:t>文之不可绝于天地间者，曰：明道也，纪政事</a:t>
                      </a:r>
                      <a:endParaRPr lang="zh-CN" altLang="en-US" sz="2400" b="1" dirty="0">
                        <a:latin typeface="黑体" panose="02010609060101010101" pitchFamily="49" charset="-122"/>
                        <a:ea typeface="黑体" panose="02010609060101010101" pitchFamily="49" charset="-122"/>
                      </a:endParaRPr>
                    </a:p>
                    <a:p>
                      <a:pPr marL="0" lvl="0" indent="0">
                        <a:buNone/>
                      </a:pPr>
                      <a:r>
                        <a:rPr lang="zh-CN" altLang="en-US" sz="2400" b="1" dirty="0">
                          <a:latin typeface="黑体" panose="02010609060101010101" pitchFamily="49" charset="-122"/>
                          <a:ea typeface="黑体" panose="02010609060101010101" pitchFamily="49" charset="-122"/>
                        </a:rPr>
                        <a:t>也，察民隐也，乐道人之善也，若此者，有益</a:t>
                      </a:r>
                      <a:endParaRPr lang="zh-CN" altLang="en-US" sz="2400" b="1" dirty="0">
                        <a:latin typeface="黑体" panose="02010609060101010101" pitchFamily="49" charset="-122"/>
                        <a:ea typeface="黑体" panose="02010609060101010101" pitchFamily="49" charset="-122"/>
                      </a:endParaRPr>
                    </a:p>
                    <a:p>
                      <a:pPr marL="0" lvl="0" indent="0">
                        <a:buNone/>
                      </a:pPr>
                      <a:r>
                        <a:rPr lang="zh-CN" altLang="en-US" sz="2400" b="1" dirty="0">
                          <a:latin typeface="黑体" panose="02010609060101010101" pitchFamily="49" charset="-122"/>
                          <a:ea typeface="黑体" panose="02010609060101010101" pitchFamily="49" charset="-122"/>
                        </a:rPr>
                        <a:t>于天下，有益于将来。</a:t>
                      </a: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日知录</a:t>
                      </a:r>
                      <a:r>
                        <a:rPr lang="en-US" altLang="zh-CN" sz="2400" b="1">
                          <a:latin typeface="黑体" panose="02010609060101010101" pitchFamily="49" charset="-122"/>
                          <a:ea typeface="黑体" panose="02010609060101010101" pitchFamily="49" charset="-122"/>
                        </a:rPr>
                        <a:t>》 </a:t>
                      </a:r>
                      <a:endParaRPr lang="zh-CN" altLang="en-US" sz="2400" b="1"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443038">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buNone/>
                      </a:pPr>
                      <a:r>
                        <a:rPr lang="zh-CN" altLang="en-US" sz="2400" b="1" dirty="0">
                          <a:latin typeface="黑体" panose="02010609060101010101" pitchFamily="49" charset="-122"/>
                          <a:ea typeface="黑体" panose="02010609060101010101" pitchFamily="49" charset="-122"/>
                        </a:rPr>
                        <a:t>魏源</a:t>
                      </a:r>
                      <a:endParaRPr lang="zh-CN" altLang="en-US" sz="2400" b="1" dirty="0">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buNone/>
                      </a:pPr>
                      <a:r>
                        <a:rPr lang="en-US" altLang="zh-CN" sz="2400" b="1">
                          <a:latin typeface="黑体" panose="02010609060101010101" pitchFamily="49" charset="-122"/>
                          <a:ea typeface="黑体" panose="02010609060101010101" pitchFamily="49" charset="-122"/>
                        </a:rPr>
                        <a:t>1794-1857</a:t>
                      </a:r>
                      <a:endParaRPr lang="en-US" altLang="zh-CN" sz="2400" b="1">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buNone/>
                      </a:pPr>
                      <a:r>
                        <a:rPr lang="zh-CN" altLang="en-US" sz="2400" b="1" dirty="0">
                          <a:latin typeface="黑体" panose="02010609060101010101" pitchFamily="49" charset="-122"/>
                          <a:ea typeface="黑体" panose="02010609060101010101" pitchFamily="49" charset="-122"/>
                        </a:rPr>
                        <a:t>广东互市二百年，始则奇技淫巧受之，继则邪</a:t>
                      </a:r>
                      <a:endParaRPr lang="zh-CN" altLang="en-US" sz="2400" b="1" dirty="0">
                        <a:latin typeface="黑体" panose="02010609060101010101" pitchFamily="49" charset="-122"/>
                        <a:ea typeface="黑体" panose="02010609060101010101" pitchFamily="49" charset="-122"/>
                      </a:endParaRPr>
                    </a:p>
                    <a:p>
                      <a:pPr marL="0" lvl="0" indent="0">
                        <a:buNone/>
                      </a:pPr>
                      <a:r>
                        <a:rPr lang="zh-CN" altLang="en-US" sz="2400" b="1" dirty="0">
                          <a:latin typeface="黑体" panose="02010609060101010101" pitchFamily="49" charset="-122"/>
                          <a:ea typeface="黑体" panose="02010609060101010101" pitchFamily="49" charset="-122"/>
                        </a:rPr>
                        <a:t>教毒烟受之，独于行军利器则不一师其长技，</a:t>
                      </a:r>
                      <a:endParaRPr lang="zh-CN" altLang="en-US" sz="2400" b="1" dirty="0">
                        <a:latin typeface="黑体" panose="02010609060101010101" pitchFamily="49" charset="-122"/>
                        <a:ea typeface="黑体" panose="02010609060101010101" pitchFamily="49" charset="-122"/>
                      </a:endParaRPr>
                    </a:p>
                    <a:p>
                      <a:pPr marL="0" lvl="0" indent="0">
                        <a:buNone/>
                      </a:pPr>
                      <a:r>
                        <a:rPr lang="zh-CN" altLang="en-US" sz="2400" b="1" dirty="0">
                          <a:latin typeface="黑体" panose="02010609060101010101" pitchFamily="49" charset="-122"/>
                          <a:ea typeface="黑体" panose="02010609060101010101" pitchFamily="49" charset="-122"/>
                        </a:rPr>
                        <a:t>是但肯受害不肯受益也。</a:t>
                      </a: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海国图志</a:t>
                      </a:r>
                      <a:r>
                        <a:rPr lang="en-US" altLang="zh-CN" sz="2400" b="1">
                          <a:latin typeface="黑体" panose="02010609060101010101" pitchFamily="49" charset="-122"/>
                          <a:ea typeface="黑体" panose="02010609060101010101" pitchFamily="49" charset="-122"/>
                        </a:rPr>
                        <a:t>》 </a:t>
                      </a:r>
                      <a:endParaRPr lang="zh-CN" altLang="en-US" sz="2400" b="1"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441450">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buNone/>
                      </a:pPr>
                      <a:r>
                        <a:rPr lang="zh-CN" altLang="en-US" sz="2400" b="1" dirty="0">
                          <a:latin typeface="黑体" panose="02010609060101010101" pitchFamily="49" charset="-122"/>
                          <a:ea typeface="黑体" panose="02010609060101010101" pitchFamily="49" charset="-122"/>
                        </a:rPr>
                        <a:t>陈独秀</a:t>
                      </a:r>
                      <a:endParaRPr lang="zh-CN" altLang="en-US" sz="2400" b="1" dirty="0">
                        <a:latin typeface="黑体" panose="02010609060101010101" pitchFamily="49" charset="-122"/>
                        <a:ea typeface="黑体" panose="02010609060101010101" pitchFamily="49"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buNone/>
                      </a:pPr>
                      <a:r>
                        <a:rPr lang="en-US" altLang="zh-CN" sz="2400" b="1">
                          <a:latin typeface="黑体" panose="02010609060101010101" pitchFamily="49" charset="-122"/>
                          <a:ea typeface="黑体" panose="02010609060101010101" pitchFamily="49" charset="-122"/>
                        </a:rPr>
                        <a:t>1879-1942</a:t>
                      </a:r>
                      <a:endParaRPr lang="en-US" altLang="zh-CN" sz="2400" b="1">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lr>
                          <a:schemeClr val="hlink"/>
                        </a:buClr>
                        <a:buFont typeface="Wingdings" panose="05000000000000000000" pitchFamily="2" charset="2"/>
                        <a:buChar char="§"/>
                        <a:defRPr sz="2800" kern="1200">
                          <a:solidFill>
                            <a:schemeClr val="tx1"/>
                          </a:solidFill>
                          <a:latin typeface="+mn-lt"/>
                          <a:ea typeface="+mn-ea"/>
                          <a:cs typeface="+mn-cs"/>
                        </a:defRPr>
                      </a:lvl1pPr>
                      <a:lvl2pPr marL="742950" lvl="1" indent="-285750" algn="l" rtl="0" eaLnBrk="0" fontAlgn="base" hangingPunct="0">
                        <a:spcBef>
                          <a:spcPct val="20000"/>
                        </a:spcBef>
                        <a:spcAft>
                          <a:spcPct val="0"/>
                        </a:spcAft>
                        <a:buClr>
                          <a:schemeClr val="hlink"/>
                        </a:buClr>
                        <a:buSzPct val="85000"/>
                        <a:buFont typeface="Wingdings" panose="05000000000000000000" pitchFamily="2" charset="2"/>
                        <a:buChar char="Ø"/>
                        <a:defRPr sz="2400" kern="1200">
                          <a:solidFill>
                            <a:schemeClr val="tx1"/>
                          </a:solidFill>
                          <a:latin typeface="+mn-lt"/>
                          <a:ea typeface="+mn-ea"/>
                        </a:defRPr>
                      </a:lvl2pPr>
                      <a:lvl3pPr marL="1143000" lvl="2" indent="-228600" algn="l" rtl="0" eaLnBrk="0" fontAlgn="base" hangingPunct="0">
                        <a:spcBef>
                          <a:spcPct val="20000"/>
                        </a:spcBef>
                        <a:spcAft>
                          <a:spcPct val="0"/>
                        </a:spcAft>
                        <a:buClr>
                          <a:schemeClr val="hlink"/>
                        </a:buClr>
                        <a:buSzPct val="85000"/>
                        <a:buFont typeface="Wingdings" panose="05000000000000000000" pitchFamily="2" charset="2"/>
                        <a:buChar char="¡"/>
                        <a:defRPr sz="2000" kern="1200">
                          <a:solidFill>
                            <a:schemeClr val="tx1"/>
                          </a:solidFill>
                          <a:latin typeface="+mn-lt"/>
                          <a:ea typeface="+mn-ea"/>
                        </a:defRPr>
                      </a:lvl3pPr>
                      <a:lvl4pPr marL="1600200" lvl="3" indent="-228600" algn="l" rtl="0" eaLnBrk="0" fontAlgn="base" hangingPunct="0">
                        <a:spcBef>
                          <a:spcPct val="20000"/>
                        </a:spcBef>
                        <a:spcAft>
                          <a:spcPct val="0"/>
                        </a:spcAft>
                        <a:buClr>
                          <a:schemeClr val="hlink"/>
                        </a:buClr>
                        <a:buSzPct val="85000"/>
                        <a:buFont typeface="Wingdings" panose="05000000000000000000" pitchFamily="2" charset="2"/>
                        <a:buChar char="Ø"/>
                        <a:defRPr sz="1800" kern="1200">
                          <a:solidFill>
                            <a:schemeClr val="tx1"/>
                          </a:solidFill>
                          <a:latin typeface="+mn-lt"/>
                          <a:ea typeface="+mn-ea"/>
                        </a:defRPr>
                      </a:lvl4pPr>
                      <a:lvl5pPr marL="2057400" lvl="4" indent="-228600" algn="l" rtl="0" eaLnBrk="0" fontAlgn="base" hangingPunct="0">
                        <a:spcBef>
                          <a:spcPct val="20000"/>
                        </a:spcBef>
                        <a:spcAft>
                          <a:spcPct val="0"/>
                        </a:spcAft>
                        <a:buClr>
                          <a:schemeClr val="hlink"/>
                        </a:buClr>
                        <a:buFont typeface="Wingdings 2" panose="05020102010507070707" pitchFamily="18" charset="2"/>
                        <a:buChar char="¡"/>
                        <a:defRPr sz="1800" kern="1200">
                          <a:solidFill>
                            <a:schemeClr val="tx1"/>
                          </a:solidFill>
                          <a:latin typeface="+mn-lt"/>
                          <a:ea typeface="+mn-ea"/>
                        </a:defRPr>
                      </a:lvl5pPr>
                    </a:lstStyle>
                    <a:p>
                      <a:pPr marL="0" lvl="0" indent="0">
                        <a:buNone/>
                      </a:pPr>
                      <a:r>
                        <a:rPr lang="zh-CN" altLang="en-US" sz="2400" b="1" dirty="0">
                          <a:latin typeface="黑体" panose="02010609060101010101" pitchFamily="49" charset="-122"/>
                          <a:ea typeface="黑体" panose="02010609060101010101" pitchFamily="49" charset="-122"/>
                        </a:rPr>
                        <a:t>本志主旨，固不在批评时政，青年修养，亦不</a:t>
                      </a:r>
                      <a:endParaRPr lang="zh-CN" altLang="en-US" sz="2400" b="1" dirty="0">
                        <a:latin typeface="黑体" panose="02010609060101010101" pitchFamily="49" charset="-122"/>
                        <a:ea typeface="黑体" panose="02010609060101010101" pitchFamily="49" charset="-122"/>
                      </a:endParaRPr>
                    </a:p>
                    <a:p>
                      <a:pPr marL="0" lvl="0" indent="0">
                        <a:buNone/>
                      </a:pPr>
                      <a:r>
                        <a:rPr lang="zh-CN" altLang="en-US" sz="2400" b="1" dirty="0">
                          <a:latin typeface="黑体" panose="02010609060101010101" pitchFamily="49" charset="-122"/>
                          <a:ea typeface="黑体" panose="02010609060101010101" pitchFamily="49" charset="-122"/>
                        </a:rPr>
                        <a:t>在讨论政治，然有关国命存亡之大政，安忍默</a:t>
                      </a:r>
                      <a:endParaRPr lang="zh-CN" altLang="en-US" sz="2400" b="1" dirty="0">
                        <a:latin typeface="黑体" panose="02010609060101010101" pitchFamily="49" charset="-122"/>
                        <a:ea typeface="黑体" panose="02010609060101010101" pitchFamily="49" charset="-122"/>
                      </a:endParaRPr>
                    </a:p>
                    <a:p>
                      <a:pPr marL="0" lvl="0" indent="0">
                        <a:buNone/>
                      </a:pPr>
                      <a:r>
                        <a:rPr lang="zh-CN" altLang="en-US" sz="2400" b="1" dirty="0">
                          <a:latin typeface="黑体" panose="02010609060101010101" pitchFamily="49" charset="-122"/>
                          <a:ea typeface="黑体" panose="02010609060101010101" pitchFamily="49" charset="-122"/>
                        </a:rPr>
                        <a:t>不一言？</a:t>
                      </a: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新青年</a:t>
                      </a:r>
                      <a:r>
                        <a:rPr lang="en-US" altLang="zh-CN" sz="2400" b="1">
                          <a:latin typeface="黑体" panose="02010609060101010101" pitchFamily="49" charset="-122"/>
                          <a:ea typeface="黑体" panose="02010609060101010101" pitchFamily="49" charset="-122"/>
                        </a:rPr>
                        <a:t>》3</a:t>
                      </a:r>
                      <a:r>
                        <a:rPr lang="zh-CN" altLang="en-US" sz="2400" b="1" dirty="0">
                          <a:latin typeface="黑体" panose="02010609060101010101" pitchFamily="49" charset="-122"/>
                          <a:ea typeface="黑体" panose="02010609060101010101" pitchFamily="49" charset="-122"/>
                        </a:rPr>
                        <a:t>卷</a:t>
                      </a:r>
                      <a:r>
                        <a:rPr lang="en-US" altLang="zh-CN" sz="2400" b="1">
                          <a:latin typeface="黑体" panose="02010609060101010101" pitchFamily="49" charset="-122"/>
                          <a:ea typeface="黑体" panose="02010609060101010101" pitchFamily="49" charset="-122"/>
                        </a:rPr>
                        <a:t>5</a:t>
                      </a:r>
                      <a:r>
                        <a:rPr lang="zh-CN" altLang="en-US" sz="2400" b="1" dirty="0">
                          <a:latin typeface="黑体" panose="02010609060101010101" pitchFamily="49" charset="-122"/>
                          <a:ea typeface="黑体" panose="02010609060101010101" pitchFamily="49" charset="-122"/>
                        </a:rPr>
                        <a:t>号</a:t>
                      </a:r>
                      <a:r>
                        <a:rPr lang="en-US" altLang="zh-CN" sz="2400" b="1">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答顾克刚</a:t>
                      </a:r>
                      <a:r>
                        <a:rPr lang="en-US" altLang="zh-CN" sz="2400" b="1">
                          <a:latin typeface="黑体" panose="02010609060101010101" pitchFamily="49" charset="-122"/>
                          <a:ea typeface="黑体" panose="02010609060101010101" pitchFamily="49" charset="-122"/>
                        </a:rPr>
                        <a:t>》 </a:t>
                      </a:r>
                      <a:endParaRPr lang="zh-CN" altLang="en-US" sz="2400" b="1" dirty="0">
                        <a:latin typeface="黑体" panose="02010609060101010101" pitchFamily="49" charset="-122"/>
                        <a:ea typeface="黑体" panose="02010609060101010101" pitchFamily="49"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162874" name="矩形 162873"/>
          <p:cNvSpPr/>
          <p:nvPr/>
        </p:nvSpPr>
        <p:spPr>
          <a:xfrm>
            <a:off x="20638" y="400050"/>
            <a:ext cx="9088437" cy="1809750"/>
          </a:xfrm>
          <a:prstGeom prst="rect">
            <a:avLst/>
          </a:prstGeom>
          <a:solidFill>
            <a:schemeClr val="bg1"/>
          </a:solidFill>
          <a:ln w="9525" cap="flat" cmpd="sng">
            <a:solidFill>
              <a:schemeClr val="tx2"/>
            </a:solidFill>
            <a:prstDash val="solid"/>
            <a:miter/>
            <a:headEnd type="none" w="med" len="med"/>
            <a:tailEnd type="none" w="med" len="med"/>
          </a:ln>
        </p:spPr>
        <p:txBody>
          <a:bodyPr anchor="ctr">
            <a:spAutoFit/>
          </a:bodyPr>
          <a:p>
            <a:pPr lvl="0" algn="ctr" eaLnBrk="1" hangingPunct="1"/>
            <a:r>
              <a:rPr lang="zh-CN" altLang="en-US" sz="2800" dirty="0">
                <a:solidFill>
                  <a:srgbClr val="0000FF"/>
                </a:solidFill>
                <a:latin typeface="黑体" panose="02010609060101010101" pitchFamily="49" charset="-122"/>
                <a:ea typeface="黑体" panose="02010609060101010101" pitchFamily="49" charset="-122"/>
              </a:rPr>
              <a:t>（</a:t>
            </a:r>
            <a:r>
              <a:rPr lang="en-US" altLang="zh-CN" sz="2800">
                <a:solidFill>
                  <a:srgbClr val="0000FF"/>
                </a:solidFill>
                <a:latin typeface="黑体" panose="02010609060101010101" pitchFamily="49" charset="-122"/>
                <a:ea typeface="黑体" panose="02010609060101010101" pitchFamily="49" charset="-122"/>
              </a:rPr>
              <a:t>1</a:t>
            </a:r>
            <a:r>
              <a:rPr lang="zh-CN" altLang="en-US" sz="2800" dirty="0">
                <a:solidFill>
                  <a:srgbClr val="0000FF"/>
                </a:solidFill>
                <a:latin typeface="黑体" panose="02010609060101010101" pitchFamily="49" charset="-122"/>
                <a:ea typeface="黑体" panose="02010609060101010101" pitchFamily="49" charset="-122"/>
              </a:rPr>
              <a:t>）根据材料，结合所学知识，分析指出三位代表人物言论分别反映的社会问题及主张。（</a:t>
            </a:r>
            <a:r>
              <a:rPr lang="en-US" altLang="zh-CN" sz="2800">
                <a:solidFill>
                  <a:srgbClr val="0000FF"/>
                </a:solidFill>
                <a:latin typeface="黑体" panose="02010609060101010101" pitchFamily="49" charset="-122"/>
                <a:ea typeface="黑体" panose="02010609060101010101" pitchFamily="49" charset="-122"/>
              </a:rPr>
              <a:t>12</a:t>
            </a:r>
            <a:r>
              <a:rPr lang="zh-CN" altLang="en-US" sz="2800" dirty="0">
                <a:solidFill>
                  <a:srgbClr val="0000FF"/>
                </a:solidFill>
                <a:latin typeface="黑体" panose="02010609060101010101" pitchFamily="49" charset="-122"/>
                <a:ea typeface="黑体" panose="02010609060101010101" pitchFamily="49" charset="-122"/>
              </a:rPr>
              <a:t>分）</a:t>
            </a:r>
            <a:endParaRPr lang="zh-CN" altLang="en-US" sz="2800" dirty="0">
              <a:solidFill>
                <a:srgbClr val="0000FF"/>
              </a:solidFill>
              <a:latin typeface="黑体" panose="02010609060101010101" pitchFamily="49" charset="-122"/>
              <a:ea typeface="黑体" panose="02010609060101010101" pitchFamily="49" charset="-122"/>
            </a:endParaRPr>
          </a:p>
          <a:p>
            <a:pPr lvl="0" algn="ctr" eaLnBrk="1" hangingPunct="1"/>
            <a:r>
              <a:rPr lang="zh-CN" altLang="en-US" sz="2800" dirty="0">
                <a:solidFill>
                  <a:srgbClr val="0000FF"/>
                </a:solidFill>
                <a:latin typeface="黑体" panose="02010609060101010101" pitchFamily="49" charset="-122"/>
                <a:ea typeface="黑体" panose="02010609060101010101" pitchFamily="49" charset="-122"/>
              </a:rPr>
              <a:t>（</a:t>
            </a:r>
            <a:r>
              <a:rPr lang="en-US" altLang="zh-CN" sz="2800">
                <a:solidFill>
                  <a:srgbClr val="0000FF"/>
                </a:solidFill>
                <a:latin typeface="黑体" panose="02010609060101010101" pitchFamily="49" charset="-122"/>
                <a:ea typeface="黑体" panose="02010609060101010101" pitchFamily="49" charset="-122"/>
              </a:rPr>
              <a:t>2</a:t>
            </a:r>
            <a:r>
              <a:rPr lang="zh-CN" altLang="en-US" sz="2800" dirty="0">
                <a:solidFill>
                  <a:srgbClr val="0000FF"/>
                </a:solidFill>
                <a:latin typeface="黑体" panose="02010609060101010101" pitchFamily="49" charset="-122"/>
                <a:ea typeface="黑体" panose="02010609060101010101" pitchFamily="49" charset="-122"/>
              </a:rPr>
              <a:t>）根据材料，联系明清以来历史发展的趋势，简析有识之士引领时代的原因。（</a:t>
            </a:r>
            <a:r>
              <a:rPr lang="en-US" altLang="zh-CN" sz="2800">
                <a:solidFill>
                  <a:srgbClr val="0000FF"/>
                </a:solidFill>
                <a:latin typeface="黑体" panose="02010609060101010101" pitchFamily="49" charset="-122"/>
                <a:ea typeface="黑体" panose="02010609060101010101" pitchFamily="49" charset="-122"/>
              </a:rPr>
              <a:t>14</a:t>
            </a:r>
            <a:r>
              <a:rPr lang="zh-CN" altLang="en-US" sz="2800" dirty="0">
                <a:solidFill>
                  <a:srgbClr val="0000FF"/>
                </a:solidFill>
                <a:latin typeface="黑体" panose="02010609060101010101" pitchFamily="49" charset="-122"/>
                <a:ea typeface="黑体" panose="02010609060101010101" pitchFamily="49" charset="-122"/>
              </a:rPr>
              <a:t>分）</a:t>
            </a:r>
            <a:endParaRPr lang="zh-CN" altLang="en-US" sz="2800" dirty="0">
              <a:solidFill>
                <a:srgbClr val="0000FF"/>
              </a:solidFill>
              <a:latin typeface="黑体" panose="02010609060101010101" pitchFamily="49" charset="-122"/>
              <a:ea typeface="黑体" panose="02010609060101010101" pitchFamily="49" charset="-122"/>
            </a:endParaRPr>
          </a:p>
        </p:txBody>
      </p:sp>
      <p:sp>
        <p:nvSpPr>
          <p:cNvPr id="162875" name="矩形 162874"/>
          <p:cNvSpPr/>
          <p:nvPr/>
        </p:nvSpPr>
        <p:spPr>
          <a:xfrm>
            <a:off x="971550" y="2590800"/>
            <a:ext cx="8135938" cy="955675"/>
          </a:xfrm>
          <a:prstGeom prst="rect">
            <a:avLst/>
          </a:prstGeom>
          <a:solidFill>
            <a:schemeClr val="bg1"/>
          </a:solidFill>
          <a:ln w="9525" cap="flat" cmpd="sng">
            <a:solidFill>
              <a:schemeClr val="tx2"/>
            </a:solidFill>
            <a:prstDash val="solid"/>
            <a:miter/>
            <a:headEnd type="none" w="med" len="med"/>
            <a:tailEnd type="none" w="med" len="med"/>
          </a:ln>
        </p:spPr>
        <p:txBody>
          <a:bodyPr anchor="ctr">
            <a:spAutoFit/>
          </a:bodyPr>
          <a:p>
            <a:pPr lvl="0" defTabSz="0" eaLnBrk="0" hangingPunct="0">
              <a:tabLst>
                <a:tab pos="2628900" algn="l"/>
              </a:tabLst>
            </a:pPr>
            <a:r>
              <a:rPr lang="zh-CN" altLang="en-US" sz="2800" b="1" dirty="0">
                <a:latin typeface="黑体" panose="02010609060101010101" pitchFamily="49" charset="-122"/>
                <a:ea typeface="黑体" panose="02010609060101010101" pitchFamily="49" charset="-122"/>
              </a:rPr>
              <a:t>顾炎武：宋明理学脱离社会现实，明末文风空疏；提倡崇实致用的学风。（</a:t>
            </a:r>
            <a:r>
              <a:rPr lang="en-US" altLang="zh-CN" sz="2800" b="1">
                <a:latin typeface="黑体" panose="02010609060101010101" pitchFamily="49" charset="-122"/>
                <a:ea typeface="黑体" panose="02010609060101010101" pitchFamily="49" charset="-122"/>
              </a:rPr>
              <a:t>4</a:t>
            </a:r>
            <a:r>
              <a:rPr lang="zh-CN" altLang="en-US" sz="2800" b="1" dirty="0">
                <a:latin typeface="黑体" panose="02010609060101010101" pitchFamily="49" charset="-122"/>
                <a:ea typeface="黑体" panose="02010609060101010101" pitchFamily="49" charset="-122"/>
              </a:rPr>
              <a:t>分）</a:t>
            </a:r>
            <a:endParaRPr lang="zh-CN" altLang="en-US" sz="2800" b="1" dirty="0">
              <a:latin typeface="黑体" panose="02010609060101010101" pitchFamily="49" charset="-122"/>
              <a:ea typeface="黑体" panose="02010609060101010101" pitchFamily="49" charset="-122"/>
            </a:endParaRPr>
          </a:p>
        </p:txBody>
      </p:sp>
      <p:sp>
        <p:nvSpPr>
          <p:cNvPr id="162876" name="矩形 162875"/>
          <p:cNvSpPr/>
          <p:nvPr/>
        </p:nvSpPr>
        <p:spPr>
          <a:xfrm>
            <a:off x="827088" y="3917950"/>
            <a:ext cx="8281987" cy="955675"/>
          </a:xfrm>
          <a:prstGeom prst="rect">
            <a:avLst/>
          </a:prstGeom>
          <a:solidFill>
            <a:schemeClr val="bg1"/>
          </a:solidFill>
          <a:ln w="9525" cap="flat" cmpd="sng">
            <a:solidFill>
              <a:schemeClr val="tx2"/>
            </a:solidFill>
            <a:prstDash val="solid"/>
            <a:miter/>
            <a:headEnd type="none" w="med" len="med"/>
            <a:tailEnd type="none" w="med" len="med"/>
          </a:ln>
        </p:spPr>
        <p:txBody>
          <a:bodyPr anchor="ctr">
            <a:spAutoFit/>
          </a:bodyPr>
          <a:p>
            <a:pPr lvl="0" eaLnBrk="0" hangingPunct="0"/>
            <a:r>
              <a:rPr lang="zh-CN" altLang="en-US" sz="2800" b="1" dirty="0">
                <a:latin typeface="黑体" panose="02010609060101010101" pitchFamily="49" charset="-122"/>
                <a:ea typeface="黑体" panose="02010609060101010101" pitchFamily="49" charset="-122"/>
              </a:rPr>
              <a:t>魏源：西方列强入侵，清廷昧于大势，对西方文明缺乏正确认识；提出“师夷长技以制夷”。（</a:t>
            </a:r>
            <a:r>
              <a:rPr lang="en-US" altLang="zh-CN" sz="2800" b="1">
                <a:latin typeface="黑体" panose="02010609060101010101" pitchFamily="49" charset="-122"/>
                <a:ea typeface="黑体" panose="02010609060101010101" pitchFamily="49" charset="-122"/>
              </a:rPr>
              <a:t>4</a:t>
            </a:r>
            <a:r>
              <a:rPr lang="zh-CN" altLang="en-US" sz="2800" b="1" dirty="0">
                <a:latin typeface="黑体" panose="02010609060101010101" pitchFamily="49" charset="-122"/>
                <a:ea typeface="黑体" panose="02010609060101010101" pitchFamily="49" charset="-122"/>
              </a:rPr>
              <a:t>分）</a:t>
            </a:r>
            <a:endParaRPr lang="zh-CN" altLang="en-US" sz="2800" b="1" dirty="0">
              <a:latin typeface="黑体" panose="02010609060101010101" pitchFamily="49" charset="-122"/>
              <a:ea typeface="黑体" panose="02010609060101010101" pitchFamily="49" charset="-122"/>
            </a:endParaRPr>
          </a:p>
        </p:txBody>
      </p:sp>
      <p:sp>
        <p:nvSpPr>
          <p:cNvPr id="162877" name="矩形 162876"/>
          <p:cNvSpPr/>
          <p:nvPr/>
        </p:nvSpPr>
        <p:spPr>
          <a:xfrm>
            <a:off x="611188" y="5364163"/>
            <a:ext cx="8497887" cy="1382712"/>
          </a:xfrm>
          <a:prstGeom prst="rect">
            <a:avLst/>
          </a:prstGeom>
          <a:solidFill>
            <a:schemeClr val="bg1"/>
          </a:solidFill>
          <a:ln w="9525" cap="flat" cmpd="sng">
            <a:solidFill>
              <a:schemeClr val="tx2"/>
            </a:solidFill>
            <a:prstDash val="solid"/>
            <a:miter/>
            <a:headEnd type="none" w="med" len="med"/>
            <a:tailEnd type="none" w="med" len="med"/>
          </a:ln>
        </p:spPr>
        <p:txBody>
          <a:bodyPr anchor="ctr">
            <a:spAutoFit/>
          </a:bodyPr>
          <a:p>
            <a:pPr lvl="0" eaLnBrk="0" hangingPunct="0"/>
            <a:r>
              <a:rPr lang="zh-CN" altLang="en-US" sz="2800" b="1" dirty="0">
                <a:latin typeface="黑体" panose="02010609060101010101" pitchFamily="49" charset="-122"/>
                <a:ea typeface="黑体" panose="02010609060101010101" pitchFamily="49" charset="-122"/>
              </a:rPr>
              <a:t> 陈独秀：民族危机严重，北洋军阀专制统治，民主共和徒有虚名；关注国命存亡，提倡思想启蒙。（</a:t>
            </a:r>
            <a:r>
              <a:rPr lang="en-US" altLang="zh-CN" sz="2800" b="1">
                <a:latin typeface="黑体" panose="02010609060101010101" pitchFamily="49" charset="-122"/>
                <a:ea typeface="黑体" panose="02010609060101010101" pitchFamily="49" charset="-122"/>
              </a:rPr>
              <a:t>4</a:t>
            </a:r>
            <a:r>
              <a:rPr lang="zh-CN" altLang="en-US" sz="2800" b="1" dirty="0">
                <a:latin typeface="黑体" panose="02010609060101010101" pitchFamily="49" charset="-122"/>
                <a:ea typeface="黑体" panose="02010609060101010101" pitchFamily="49" charset="-122"/>
              </a:rPr>
              <a:t>分）</a:t>
            </a:r>
            <a:endParaRPr lang="zh-CN" altLang="en-US" sz="2800" b="1" dirty="0">
              <a:latin typeface="黑体" panose="02010609060101010101" pitchFamily="49" charset="-122"/>
              <a:ea typeface="黑体" panose="02010609060101010101" pitchFamily="49" charset="-122"/>
            </a:endParaRPr>
          </a:p>
        </p:txBody>
      </p:sp>
      <p:sp>
        <p:nvSpPr>
          <p:cNvPr id="162878" name="矩形 162877"/>
          <p:cNvSpPr/>
          <p:nvPr/>
        </p:nvSpPr>
        <p:spPr>
          <a:xfrm>
            <a:off x="-36512" y="2565400"/>
            <a:ext cx="9180512" cy="2236788"/>
          </a:xfrm>
          <a:prstGeom prst="rect">
            <a:avLst/>
          </a:prstGeom>
          <a:solidFill>
            <a:schemeClr val="bg1"/>
          </a:solidFill>
          <a:ln w="9525" cap="flat" cmpd="sng">
            <a:solidFill>
              <a:schemeClr val="tx2"/>
            </a:solidFill>
            <a:prstDash val="solid"/>
            <a:miter/>
            <a:headEnd type="none" w="med" len="med"/>
            <a:tailEnd type="none" w="med" len="med"/>
          </a:ln>
        </p:spPr>
        <p:txBody>
          <a:bodyPr anchor="ctr">
            <a:spAutoFit/>
          </a:bodyPr>
          <a:p>
            <a:pPr lvl="0" algn="ctr" eaLnBrk="1" hangingPunct="1"/>
            <a:r>
              <a:rPr lang="zh-CN" altLang="en-US" sz="2800" b="1" dirty="0">
                <a:latin typeface="黑体" panose="02010609060101010101" pitchFamily="49" charset="-122"/>
                <a:ea typeface="黑体" panose="02010609060101010101" pitchFamily="49" charset="-122"/>
              </a:rPr>
              <a:t>（</a:t>
            </a:r>
            <a:r>
              <a:rPr lang="en-US" altLang="zh-CN" sz="2800" b="1">
                <a:latin typeface="黑体" panose="02010609060101010101" pitchFamily="49" charset="-122"/>
                <a:ea typeface="黑体" panose="02010609060101010101" pitchFamily="49" charset="-122"/>
              </a:rPr>
              <a:t>2</a:t>
            </a:r>
            <a:r>
              <a:rPr lang="zh-CN" altLang="en-US" sz="2800" b="1" dirty="0">
                <a:latin typeface="黑体" panose="02010609060101010101" pitchFamily="49" charset="-122"/>
                <a:ea typeface="黑体" panose="02010609060101010101" pitchFamily="49" charset="-122"/>
              </a:rPr>
              <a:t>）趋势：中国处于社会转型时期，封建制度衰落，列强侵略不断加深，西学东渐。（</a:t>
            </a:r>
            <a:r>
              <a:rPr lang="en-US" altLang="zh-CN" sz="2800" b="1">
                <a:latin typeface="黑体" panose="02010609060101010101" pitchFamily="49" charset="-122"/>
                <a:ea typeface="黑体" panose="02010609060101010101" pitchFamily="49" charset="-122"/>
              </a:rPr>
              <a:t>6</a:t>
            </a:r>
            <a:r>
              <a:rPr lang="zh-CN" altLang="en-US" sz="2800" b="1" dirty="0">
                <a:latin typeface="黑体" panose="02010609060101010101" pitchFamily="49" charset="-122"/>
                <a:ea typeface="黑体" panose="02010609060101010101" pitchFamily="49" charset="-122"/>
              </a:rPr>
              <a:t>分）</a:t>
            </a:r>
            <a:endParaRPr lang="zh-CN" altLang="en-US" sz="2800" b="1" dirty="0">
              <a:latin typeface="黑体" panose="02010609060101010101" pitchFamily="49" charset="-122"/>
              <a:ea typeface="黑体" panose="02010609060101010101" pitchFamily="49" charset="-122"/>
            </a:endParaRPr>
          </a:p>
          <a:p>
            <a:pPr lvl="0" algn="ctr" eaLnBrk="1" hangingPunct="1"/>
            <a:r>
              <a:rPr lang="zh-CN" altLang="en-US" sz="2800" b="1" dirty="0">
                <a:latin typeface="黑体" panose="02010609060101010101" pitchFamily="49" charset="-122"/>
                <a:ea typeface="黑体" panose="02010609060101010101" pitchFamily="49" charset="-122"/>
              </a:rPr>
              <a:t>    原因：关注现实，以天下为己任；顺应时代，开拓创新；文化自觉，富于批判精神；才学卓越，善于吸纳其他文明。（</a:t>
            </a:r>
            <a:r>
              <a:rPr lang="en-US" altLang="zh-CN" sz="2800" b="1">
                <a:latin typeface="黑体" panose="02010609060101010101" pitchFamily="49" charset="-122"/>
                <a:ea typeface="黑体" panose="02010609060101010101" pitchFamily="49" charset="-122"/>
              </a:rPr>
              <a:t>8</a:t>
            </a:r>
            <a:r>
              <a:rPr lang="zh-CN" altLang="en-US" sz="2800" b="1" dirty="0">
                <a:latin typeface="黑体" panose="02010609060101010101" pitchFamily="49" charset="-122"/>
                <a:ea typeface="黑体" panose="02010609060101010101" pitchFamily="49" charset="-122"/>
              </a:rPr>
              <a:t>分）</a:t>
            </a:r>
            <a:endParaRPr lang="zh-CN" altLang="en-US" sz="28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62875"/>
                                        </p:tgtEl>
                                        <p:attrNameLst>
                                          <p:attrName>style.visibility</p:attrName>
                                        </p:attrNameLst>
                                      </p:cBhvr>
                                      <p:to>
                                        <p:strVal val="visible"/>
                                      </p:to>
                                    </p:set>
                                    <p:anim calcmode="discrete" valueType="clr">
                                      <p:cBhvr override="childStyle">
                                        <p:cTn id="7" dur="80"/>
                                        <p:tgtEl>
                                          <p:spTgt spid="16287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62875"/>
                                        </p:tgtEl>
                                        <p:attrNameLst>
                                          <p:attrName>fillcolor</p:attrName>
                                        </p:attrNameLst>
                                      </p:cBhvr>
                                      <p:tavLst>
                                        <p:tav tm="0">
                                          <p:val>
                                            <p:clrVal>
                                              <a:schemeClr val="accent2"/>
                                            </p:clrVal>
                                          </p:val>
                                        </p:tav>
                                        <p:tav tm="50000">
                                          <p:val>
                                            <p:clrVal>
                                              <a:schemeClr val="hlink"/>
                                            </p:clrVal>
                                          </p:val>
                                        </p:tav>
                                      </p:tavLst>
                                    </p:anim>
                                    <p:set>
                                      <p:cBhvr>
                                        <p:cTn id="9" dur="80"/>
                                        <p:tgtEl>
                                          <p:spTgt spid="162875"/>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62876"/>
                                        </p:tgtEl>
                                        <p:attrNameLst>
                                          <p:attrName>style.visibility</p:attrName>
                                        </p:attrNameLst>
                                      </p:cBhvr>
                                      <p:to>
                                        <p:strVal val="visible"/>
                                      </p:to>
                                    </p:set>
                                    <p:animEffect transition="in" filter="fade">
                                      <p:cBhvr>
                                        <p:cTn id="14" dur="2000"/>
                                        <p:tgtEl>
                                          <p:spTgt spid="162876"/>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62877"/>
                                        </p:tgtEl>
                                        <p:attrNameLst>
                                          <p:attrName>style.visibility</p:attrName>
                                        </p:attrNameLst>
                                      </p:cBhvr>
                                      <p:to>
                                        <p:strVal val="visible"/>
                                      </p:to>
                                    </p:set>
                                    <p:animEffect transition="in" filter="blinds(horizontal)">
                                      <p:cBhvr>
                                        <p:cTn id="19" dur="500"/>
                                        <p:tgtEl>
                                          <p:spTgt spid="162877"/>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62878"/>
                                        </p:tgtEl>
                                        <p:attrNameLst>
                                          <p:attrName>style.visibility</p:attrName>
                                        </p:attrNameLst>
                                      </p:cBhvr>
                                      <p:to>
                                        <p:strVal val="visible"/>
                                      </p:to>
                                    </p:set>
                                    <p:animEffect transition="in" filter="blinds(horizontal)">
                                      <p:cBhvr>
                                        <p:cTn id="24" dur="500"/>
                                        <p:tgtEl>
                                          <p:spTgt spid="162878"/>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xit" presetSubtype="10" fill="hold" grpId="1" nodeType="clickEffect">
                                  <p:stCondLst>
                                    <p:cond delay="0"/>
                                  </p:stCondLst>
                                  <p:childTnLst>
                                    <p:animEffect transition="out" filter="blinds(horizontal)">
                                      <p:cBhvr>
                                        <p:cTn id="28" dur="500"/>
                                        <p:tgtEl>
                                          <p:spTgt spid="162878"/>
                                        </p:tgtEl>
                                      </p:cBhvr>
                                    </p:animEffect>
                                    <p:set>
                                      <p:cBhvr>
                                        <p:cTn id="29" dur="1" fill="hold">
                                          <p:stCondLst>
                                            <p:cond delay="499"/>
                                          </p:stCondLst>
                                        </p:cTn>
                                        <p:tgtEl>
                                          <p:spTgt spid="16287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2875" grpId="0" animBg="1"/>
      <p:bldP spid="162876" grpId="0" animBg="1"/>
      <p:bldP spid="162877" grpId="0" animBg="1"/>
      <p:bldP spid="162878" grpId="0" animBg="1"/>
      <p:bldP spid="162878" grpId="1"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5410" name="Text Box 2"/>
          <p:cNvSpPr txBox="1"/>
          <p:nvPr/>
        </p:nvSpPr>
        <p:spPr>
          <a:xfrm>
            <a:off x="762000" y="1852613"/>
            <a:ext cx="7391400" cy="519112"/>
          </a:xfrm>
          <a:prstGeom prst="rect">
            <a:avLst/>
          </a:prstGeom>
          <a:noFill/>
          <a:ln w="9525">
            <a:noFill/>
          </a:ln>
        </p:spPr>
        <p:txBody>
          <a:bodyPr>
            <a:spAutoFit/>
          </a:bodyPr>
          <a:p>
            <a:pPr lvl="0" eaLnBrk="1" hangingPunct="1">
              <a:spcBef>
                <a:spcPct val="50000"/>
              </a:spcBef>
            </a:pPr>
            <a:r>
              <a:rPr lang="en-US" altLang="zh-CN" sz="2800" b="1">
                <a:solidFill>
                  <a:srgbClr val="FF0000"/>
                </a:solidFill>
                <a:latin typeface="华文中宋" panose="02010600040101010101" pitchFamily="2" charset="-122"/>
                <a:ea typeface="华文中宋" panose="02010600040101010101" pitchFamily="2" charset="-122"/>
              </a:rPr>
              <a:t>2.</a:t>
            </a:r>
            <a:r>
              <a:rPr lang="zh-CN" altLang="en-US" sz="2800" b="1" dirty="0">
                <a:solidFill>
                  <a:srgbClr val="FF0000"/>
                </a:solidFill>
                <a:latin typeface="华文中宋" panose="02010600040101010101" pitchFamily="2" charset="-122"/>
                <a:ea typeface="华文中宋" panose="02010600040101010101" pitchFamily="2" charset="-122"/>
              </a:rPr>
              <a:t>宋明理学对孔孟思想有哪些继承与发展？</a:t>
            </a:r>
            <a:endParaRPr lang="zh-CN" altLang="en-US" sz="2800" b="1" dirty="0">
              <a:solidFill>
                <a:srgbClr val="FF0000"/>
              </a:solidFill>
              <a:latin typeface="华文中宋" panose="02010600040101010101" pitchFamily="2" charset="-122"/>
              <a:ea typeface="华文中宋" panose="02010600040101010101" pitchFamily="2" charset="-122"/>
            </a:endParaRPr>
          </a:p>
        </p:txBody>
      </p:sp>
      <p:sp>
        <p:nvSpPr>
          <p:cNvPr id="145411" name="Text Box 3"/>
          <p:cNvSpPr txBox="1"/>
          <p:nvPr/>
        </p:nvSpPr>
        <p:spPr>
          <a:xfrm>
            <a:off x="762000" y="2386013"/>
            <a:ext cx="8001000" cy="1052512"/>
          </a:xfrm>
          <a:prstGeom prst="rect">
            <a:avLst/>
          </a:prstGeom>
          <a:noFill/>
          <a:ln w="9525">
            <a:noFill/>
          </a:ln>
        </p:spPr>
        <p:txBody>
          <a:bodyPr>
            <a:spAutoFit/>
          </a:bodyPr>
          <a:p>
            <a:pPr lvl="0" eaLnBrk="1" hangingPunct="1">
              <a:lnSpc>
                <a:spcPct val="130000"/>
              </a:lnSpc>
            </a:pPr>
            <a:r>
              <a:rPr lang="zh-CN" altLang="en-US" sz="2400" b="1" dirty="0">
                <a:latin typeface="华文中宋" panose="02010600040101010101" pitchFamily="2" charset="-122"/>
                <a:ea typeface="华文中宋" panose="02010600040101010101" pitchFamily="2" charset="-122"/>
              </a:rPr>
              <a:t>■继承：</a:t>
            </a:r>
            <a:endParaRPr lang="zh-CN" altLang="en-US" sz="2400" b="1" dirty="0">
              <a:latin typeface="华文中宋" panose="02010600040101010101" pitchFamily="2" charset="-122"/>
              <a:ea typeface="华文中宋" panose="02010600040101010101" pitchFamily="2" charset="-122"/>
            </a:endParaRPr>
          </a:p>
          <a:p>
            <a:pPr lvl="0" eaLnBrk="1" hangingPunct="1">
              <a:lnSpc>
                <a:spcPct val="130000"/>
              </a:lnSpc>
            </a:pPr>
            <a:r>
              <a:rPr lang="zh-CN" altLang="en-US" sz="2400" b="1" dirty="0">
                <a:latin typeface="华文中宋" panose="02010600040101010101" pitchFamily="2" charset="-122"/>
                <a:ea typeface="华文中宋" panose="02010600040101010101" pitchFamily="2" charset="-122"/>
              </a:rPr>
              <a:t>坚持儒家道德伦理、性善，追求圣贤、气节、德操等；</a:t>
            </a:r>
            <a:endParaRPr lang="zh-CN" altLang="en-US" sz="2400" b="1" dirty="0">
              <a:latin typeface="华文中宋" panose="02010600040101010101" pitchFamily="2" charset="-122"/>
              <a:ea typeface="华文中宋" panose="02010600040101010101" pitchFamily="2" charset="-122"/>
            </a:endParaRPr>
          </a:p>
        </p:txBody>
      </p:sp>
      <p:sp>
        <p:nvSpPr>
          <p:cNvPr id="145412" name="Text Box 4"/>
          <p:cNvSpPr txBox="1"/>
          <p:nvPr/>
        </p:nvSpPr>
        <p:spPr>
          <a:xfrm>
            <a:off x="762000" y="3452813"/>
            <a:ext cx="7162800" cy="1533525"/>
          </a:xfrm>
          <a:prstGeom prst="rect">
            <a:avLst/>
          </a:prstGeom>
          <a:noFill/>
          <a:ln w="9525">
            <a:noFill/>
          </a:ln>
        </p:spPr>
        <p:txBody>
          <a:bodyPr>
            <a:spAutoFit/>
          </a:bodyPr>
          <a:p>
            <a:pPr lvl="0" eaLnBrk="1" hangingPunct="1">
              <a:lnSpc>
                <a:spcPct val="130000"/>
              </a:lnSpc>
            </a:pPr>
            <a:r>
              <a:rPr lang="zh-CN" altLang="en-US" sz="2400" b="1" dirty="0">
                <a:latin typeface="华文中宋" panose="02010600040101010101" pitchFamily="2" charset="-122"/>
                <a:ea typeface="华文中宋" panose="02010600040101010101" pitchFamily="2" charset="-122"/>
              </a:rPr>
              <a:t>■发展：</a:t>
            </a:r>
            <a:endParaRPr lang="zh-CN" altLang="en-US" sz="2400" b="1" dirty="0">
              <a:latin typeface="华文中宋" panose="02010600040101010101" pitchFamily="2" charset="-122"/>
              <a:ea typeface="华文中宋" panose="02010600040101010101" pitchFamily="2" charset="-122"/>
            </a:endParaRPr>
          </a:p>
          <a:p>
            <a:pPr lvl="0" eaLnBrk="1" hangingPunct="1">
              <a:lnSpc>
                <a:spcPct val="130000"/>
              </a:lnSpc>
            </a:pPr>
            <a:r>
              <a:rPr lang="zh-CN" altLang="en-US" sz="2400" b="1" dirty="0">
                <a:latin typeface="华文中宋" panose="02010600040101010101" pitchFamily="2" charset="-122"/>
                <a:ea typeface="华文中宋" panose="02010600040101010101" pitchFamily="2" charset="-122"/>
              </a:rPr>
              <a:t>①高</a:t>
            </a:r>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把儒家伦理提高为天理；</a:t>
            </a:r>
            <a:endParaRPr lang="zh-CN" altLang="en-US" sz="2400" b="1" dirty="0">
              <a:latin typeface="华文中宋" panose="02010600040101010101" pitchFamily="2" charset="-122"/>
              <a:ea typeface="华文中宋" panose="02010600040101010101" pitchFamily="2" charset="-122"/>
            </a:endParaRPr>
          </a:p>
          <a:p>
            <a:pPr lvl="0" eaLnBrk="1" hangingPunct="1">
              <a:lnSpc>
                <a:spcPct val="130000"/>
              </a:lnSpc>
            </a:pPr>
            <a:r>
              <a:rPr lang="zh-CN" altLang="en-US" sz="2400" b="1" dirty="0">
                <a:latin typeface="华文中宋" panose="02010600040101010101" pitchFamily="2" charset="-122"/>
                <a:ea typeface="华文中宋" panose="02010600040101010101" pitchFamily="2" charset="-122"/>
              </a:rPr>
              <a:t>②深</a:t>
            </a:r>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把道德良知深植于内心；</a:t>
            </a:r>
            <a:endParaRPr lang="zh-CN" altLang="en-US" sz="2400" b="1" dirty="0">
              <a:latin typeface="华文中宋" panose="02010600040101010101" pitchFamily="2" charset="-122"/>
              <a:ea typeface="华文中宋" panose="02010600040101010101" pitchFamily="2" charset="-122"/>
            </a:endParaRPr>
          </a:p>
        </p:txBody>
      </p:sp>
      <p:sp>
        <p:nvSpPr>
          <p:cNvPr id="25605" name="Text Box 5"/>
          <p:cNvSpPr txBox="1"/>
          <p:nvPr/>
        </p:nvSpPr>
        <p:spPr>
          <a:xfrm>
            <a:off x="785813" y="4933950"/>
            <a:ext cx="7086600" cy="573088"/>
          </a:xfrm>
          <a:prstGeom prst="rect">
            <a:avLst/>
          </a:prstGeom>
          <a:noFill/>
          <a:ln w="9525">
            <a:noFill/>
          </a:ln>
        </p:spPr>
        <p:txBody>
          <a:bodyPr>
            <a:spAutoFit/>
          </a:bodyPr>
          <a:p>
            <a:pPr lvl="0" eaLnBrk="1" hangingPunct="1">
              <a:lnSpc>
                <a:spcPct val="130000"/>
              </a:lnSpc>
            </a:pPr>
            <a:r>
              <a:rPr lang="zh-CN" altLang="en-US" sz="2400" b="1" dirty="0">
                <a:latin typeface="华文中宋" panose="02010600040101010101" pitchFamily="2" charset="-122"/>
                <a:ea typeface="华文中宋" panose="02010600040101010101" pitchFamily="2" charset="-122"/>
              </a:rPr>
              <a:t>③广</a:t>
            </a:r>
            <a:r>
              <a:rPr lang="en-US" altLang="zh-CN" sz="2400" b="1">
                <a:latin typeface="华文中宋" panose="02010600040101010101" pitchFamily="2" charset="-122"/>
                <a:ea typeface="华文中宋" panose="02010600040101010101" pitchFamily="2" charset="-122"/>
              </a:rPr>
              <a:t>——</a:t>
            </a:r>
            <a:r>
              <a:rPr lang="zh-CN" altLang="en-US" sz="2400" b="1" dirty="0">
                <a:latin typeface="华文中宋" panose="02010600040101010101" pitchFamily="2" charset="-122"/>
                <a:ea typeface="华文中宋" panose="02010600040101010101" pitchFamily="2" charset="-122"/>
              </a:rPr>
              <a:t>把追求圣贤推广到民众。</a:t>
            </a:r>
            <a:endParaRPr lang="zh-CN" altLang="en-US" dirty="0">
              <a:latin typeface="华文中宋" panose="02010600040101010101" pitchFamily="2" charset="-122"/>
              <a:ea typeface="华文中宋" panose="02010600040101010101" pitchFamily="2" charset="-122"/>
            </a:endParaRPr>
          </a:p>
        </p:txBody>
      </p:sp>
      <p:sp>
        <p:nvSpPr>
          <p:cNvPr id="25606" name="Text Box 6"/>
          <p:cNvSpPr txBox="1"/>
          <p:nvPr/>
        </p:nvSpPr>
        <p:spPr>
          <a:xfrm>
            <a:off x="500063" y="5429250"/>
            <a:ext cx="6858000" cy="647700"/>
          </a:xfrm>
          <a:prstGeom prst="rect">
            <a:avLst/>
          </a:prstGeom>
          <a:noFill/>
          <a:ln w="9525">
            <a:noFill/>
          </a:ln>
        </p:spPr>
        <p:txBody>
          <a:bodyPr>
            <a:spAutoFit/>
          </a:bodyPr>
          <a:p>
            <a:pPr lvl="0" algn="ctr" eaLnBrk="1" hangingPunct="1">
              <a:lnSpc>
                <a:spcPct val="130000"/>
              </a:lnSpc>
            </a:pPr>
            <a:r>
              <a:rPr lang="zh-CN" altLang="en-US" sz="2800" b="1" dirty="0">
                <a:solidFill>
                  <a:srgbClr val="FF0000"/>
                </a:solidFill>
                <a:latin typeface="华文中宋" panose="02010600040101010101" pitchFamily="2" charset="-122"/>
                <a:ea typeface="华文中宋" panose="02010600040101010101" pitchFamily="2" charset="-122"/>
              </a:rPr>
              <a:t>汉朝</a:t>
            </a:r>
            <a:r>
              <a:rPr lang="en-US" altLang="zh-CN" sz="2800" b="1">
                <a:solidFill>
                  <a:srgbClr val="FF0000"/>
                </a:solidFill>
                <a:latin typeface="华文中宋" panose="02010600040101010101" pitchFamily="2" charset="-122"/>
                <a:ea typeface="华文中宋" panose="02010600040101010101" pitchFamily="2" charset="-122"/>
              </a:rPr>
              <a:t>——</a:t>
            </a:r>
            <a:r>
              <a:rPr lang="zh-CN" altLang="en-US" sz="2800" b="1" dirty="0">
                <a:solidFill>
                  <a:srgbClr val="FF0000"/>
                </a:solidFill>
                <a:latin typeface="华文中宋" panose="02010600040101010101" pitchFamily="2" charset="-122"/>
                <a:ea typeface="华文中宋" panose="02010600040101010101" pitchFamily="2" charset="-122"/>
              </a:rPr>
              <a:t>官方化；宋明</a:t>
            </a:r>
            <a:r>
              <a:rPr lang="en-US" altLang="zh-CN" sz="2800" b="1">
                <a:solidFill>
                  <a:srgbClr val="FF0000"/>
                </a:solidFill>
                <a:latin typeface="华文中宋" panose="02010600040101010101" pitchFamily="2" charset="-122"/>
                <a:ea typeface="华文中宋" panose="02010600040101010101" pitchFamily="2" charset="-122"/>
              </a:rPr>
              <a:t>——</a:t>
            </a:r>
            <a:r>
              <a:rPr lang="zh-CN" altLang="en-US" sz="2800" b="1" dirty="0">
                <a:solidFill>
                  <a:srgbClr val="FF0000"/>
                </a:solidFill>
                <a:latin typeface="华文中宋" panose="02010600040101010101" pitchFamily="2" charset="-122"/>
                <a:ea typeface="华文中宋" panose="02010600040101010101" pitchFamily="2" charset="-122"/>
              </a:rPr>
              <a:t>世俗化</a:t>
            </a:r>
            <a:endParaRPr lang="zh-CN" altLang="en-US" sz="2800" dirty="0">
              <a:solidFill>
                <a:srgbClr val="FF0000"/>
              </a:solidFill>
              <a:latin typeface="华文中宋" panose="02010600040101010101" pitchFamily="2" charset="-122"/>
              <a:ea typeface="华文中宋" panose="02010600040101010101" pitchFamily="2" charset="-122"/>
            </a:endParaRPr>
          </a:p>
        </p:txBody>
      </p:sp>
      <p:sp>
        <p:nvSpPr>
          <p:cNvPr id="10" name="矩形 9"/>
          <p:cNvSpPr/>
          <p:nvPr/>
        </p:nvSpPr>
        <p:spPr>
          <a:xfrm>
            <a:off x="357158" y="142852"/>
            <a:ext cx="2967479" cy="923330"/>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rPr>
              <a:t>考点诠释</a:t>
            </a:r>
            <a:endParaRPr kumimoji="0" lang="zh-CN" altLang="en-US" sz="5400" b="1" i="0" u="none" strike="noStrike" kern="1200" cap="all" spc="0" normalizeH="0" baseline="0" noProof="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uLnTx/>
              <a:uFillTx/>
              <a:latin typeface="Arial" panose="020B0604020202020204" pitchFamily="34" charset="0"/>
              <a:ea typeface="宋体" panose="02010600030101010101" pitchFamily="2" charset="-122"/>
              <a:cs typeface="+mn-cs"/>
            </a:endParaRPr>
          </a:p>
        </p:txBody>
      </p:sp>
      <p:sp>
        <p:nvSpPr>
          <p:cNvPr id="145416" name="Text Box 5"/>
          <p:cNvSpPr txBox="1"/>
          <p:nvPr/>
        </p:nvSpPr>
        <p:spPr>
          <a:xfrm>
            <a:off x="587375" y="1357313"/>
            <a:ext cx="7056438" cy="523875"/>
          </a:xfrm>
          <a:prstGeom prst="rect">
            <a:avLst/>
          </a:prstGeom>
          <a:noFill/>
          <a:ln w="9525">
            <a:noFill/>
          </a:ln>
        </p:spPr>
        <p:txBody>
          <a:bodyPr>
            <a:spAutoFit/>
          </a:bodyPr>
          <a:p>
            <a:pPr lvl="0" eaLnBrk="1" hangingPunct="1">
              <a:spcBef>
                <a:spcPct val="50000"/>
              </a:spcBef>
            </a:pPr>
            <a:r>
              <a:rPr lang="zh-CN" altLang="en-US" sz="2800" b="1" dirty="0">
                <a:solidFill>
                  <a:srgbClr val="0000FF"/>
                </a:solidFill>
                <a:latin typeface="Arial" panose="020B0604020202020204" pitchFamily="34" charset="0"/>
                <a:ea typeface="微软雅黑" panose="020B0503020204020204" pitchFamily="34" charset="-122"/>
              </a:rPr>
              <a:t>宋明理学的新特点及宋明理学对儒学的发展</a:t>
            </a:r>
            <a:endParaRPr lang="zh-CN" altLang="en-US" sz="2800" b="1" dirty="0">
              <a:solidFill>
                <a:srgbClr val="0000FF"/>
              </a:solidFill>
              <a:latin typeface="Arial" panose="020B0604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05"/>
                                        </p:tgtEl>
                                        <p:attrNameLst>
                                          <p:attrName>style.visibility</p:attrName>
                                        </p:attrNameLst>
                                      </p:cBhvr>
                                      <p:to>
                                        <p:strVal val="visible"/>
                                      </p:to>
                                    </p:set>
                                    <p:anim calcmode="lin" valueType="num">
                                      <p:cBhvr additive="base">
                                        <p:cTn id="7" dur="500" fill="hold"/>
                                        <p:tgtEl>
                                          <p:spTgt spid="25605"/>
                                        </p:tgtEl>
                                        <p:attrNameLst>
                                          <p:attrName>ppt_x</p:attrName>
                                        </p:attrNameLst>
                                      </p:cBhvr>
                                      <p:tavLst>
                                        <p:tav tm="0">
                                          <p:val>
                                            <p:strVal val="#ppt_x"/>
                                          </p:val>
                                        </p:tav>
                                        <p:tav tm="100000">
                                          <p:val>
                                            <p:strVal val="#ppt_x"/>
                                          </p:val>
                                        </p:tav>
                                      </p:tavLst>
                                    </p:anim>
                                    <p:anim calcmode="lin" valueType="num">
                                      <p:cBhvr additive="base">
                                        <p:cTn id="8" dur="500" fill="hold"/>
                                        <p:tgtEl>
                                          <p:spTgt spid="2560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25606"/>
                                        </p:tgtEl>
                                        <p:attrNameLst>
                                          <p:attrName>style.visibility</p:attrName>
                                        </p:attrNameLst>
                                      </p:cBhvr>
                                      <p:to>
                                        <p:strVal val="visible"/>
                                      </p:to>
                                    </p:set>
                                    <p:animEffect transition="in" filter="blinds(horizontal)">
                                      <p:cBhvr>
                                        <p:cTn id="13" dur="500"/>
                                        <p:tgtEl>
                                          <p:spTgt spid="256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p:bldP spid="25606" grpId="0"/>
    </p:bldLst>
  </p:timing>
</p:sld>
</file>

<file path=ppt/theme/theme1.xml><?xml version="1.0" encoding="utf-8"?>
<a:theme xmlns:a="http://schemas.openxmlformats.org/drawingml/2006/main" name="吉祥如意">
  <a:themeElements>
    <a:clrScheme name="吉祥如意 1">
      <a:dk1>
        <a:srgbClr val="000000"/>
      </a:dk1>
      <a:lt1>
        <a:srgbClr val="FFFFFF"/>
      </a:lt1>
      <a:dk2>
        <a:srgbClr val="E40000"/>
      </a:dk2>
      <a:lt2>
        <a:srgbClr val="DDDDDD"/>
      </a:lt2>
      <a:accent1>
        <a:srgbClr val="E1F4FF"/>
      </a:accent1>
      <a:accent2>
        <a:srgbClr val="FFE2C5"/>
      </a:accent2>
      <a:accent3>
        <a:srgbClr val="FFFFFF"/>
      </a:accent3>
      <a:accent4>
        <a:srgbClr val="000000"/>
      </a:accent4>
      <a:accent5>
        <a:srgbClr val="EEF8FF"/>
      </a:accent5>
      <a:accent6>
        <a:srgbClr val="E7CDB2"/>
      </a:accent6>
      <a:hlink>
        <a:srgbClr val="0066CC"/>
      </a:hlink>
      <a:folHlink>
        <a:srgbClr val="9F9FBF"/>
      </a:folHlink>
    </a:clrScheme>
    <a:fontScheme name="吉祥如意">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3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3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吉祥如意 1">
        <a:dk1>
          <a:srgbClr val="000000"/>
        </a:dk1>
        <a:lt1>
          <a:srgbClr val="FFFFFF"/>
        </a:lt1>
        <a:dk2>
          <a:srgbClr val="E40000"/>
        </a:dk2>
        <a:lt2>
          <a:srgbClr val="DDDDDD"/>
        </a:lt2>
        <a:accent1>
          <a:srgbClr val="E1F4FF"/>
        </a:accent1>
        <a:accent2>
          <a:srgbClr val="FFE2C5"/>
        </a:accent2>
        <a:accent3>
          <a:srgbClr val="FFFFFF"/>
        </a:accent3>
        <a:accent4>
          <a:srgbClr val="000000"/>
        </a:accent4>
        <a:accent5>
          <a:srgbClr val="EEF8FF"/>
        </a:accent5>
        <a:accent6>
          <a:srgbClr val="E7CDB2"/>
        </a:accent6>
        <a:hlink>
          <a:srgbClr val="0066CC"/>
        </a:hlink>
        <a:folHlink>
          <a:srgbClr val="9F9FBF"/>
        </a:folHlink>
      </a:clrScheme>
      <a:clrMap bg1="lt1" tx1="dk1" bg2="lt2" tx2="dk2" accent1="accent1" accent2="accent2" accent3="accent3" accent4="accent4" accent5="accent5" accent6="accent6" hlink="hlink" folHlink="folHlink"/>
    </a:extraClrScheme>
    <a:extraClrScheme>
      <a:clrScheme name="吉祥如意 2">
        <a:dk1>
          <a:srgbClr val="59582D"/>
        </a:dk1>
        <a:lt1>
          <a:srgbClr val="EAEAEA"/>
        </a:lt1>
        <a:dk2>
          <a:srgbClr val="666699"/>
        </a:dk2>
        <a:lt2>
          <a:srgbClr val="D9D9D9"/>
        </a:lt2>
        <a:accent1>
          <a:srgbClr val="CCECFF"/>
        </a:accent1>
        <a:accent2>
          <a:srgbClr val="B2D2C7"/>
        </a:accent2>
        <a:accent3>
          <a:srgbClr val="F3F3F3"/>
        </a:accent3>
        <a:accent4>
          <a:srgbClr val="4B4A25"/>
        </a:accent4>
        <a:accent5>
          <a:srgbClr val="E2F4FF"/>
        </a:accent5>
        <a:accent6>
          <a:srgbClr val="A1BEB4"/>
        </a:accent6>
        <a:hlink>
          <a:srgbClr val="993366"/>
        </a:hlink>
        <a:folHlink>
          <a:srgbClr val="92B9E0"/>
        </a:folHlink>
      </a:clrScheme>
      <a:clrMap bg1="lt1" tx1="dk1" bg2="lt2" tx2="dk2" accent1="accent1" accent2="accent2" accent3="accent3" accent4="accent4" accent5="accent5" accent6="accent6" hlink="hlink" folHlink="folHlink"/>
    </a:extraClrScheme>
    <a:extraClrScheme>
      <a:clrScheme name="吉祥如意 3">
        <a:dk1>
          <a:srgbClr val="000099"/>
        </a:dk1>
        <a:lt1>
          <a:srgbClr val="FFFFCC"/>
        </a:lt1>
        <a:dk2>
          <a:srgbClr val="004000"/>
        </a:dk2>
        <a:lt2>
          <a:srgbClr val="FFD9B3"/>
        </a:lt2>
        <a:accent1>
          <a:srgbClr val="FFD9D9"/>
        </a:accent1>
        <a:accent2>
          <a:srgbClr val="DDDDDD"/>
        </a:accent2>
        <a:accent3>
          <a:srgbClr val="FFFFE2"/>
        </a:accent3>
        <a:accent4>
          <a:srgbClr val="000082"/>
        </a:accent4>
        <a:accent5>
          <a:srgbClr val="FFE9E9"/>
        </a:accent5>
        <a:accent6>
          <a:srgbClr val="C8C8C8"/>
        </a:accent6>
        <a:hlink>
          <a:srgbClr val="FF0000"/>
        </a:hlink>
        <a:folHlink>
          <a:srgbClr val="FFAB57"/>
        </a:folHlink>
      </a:clrScheme>
      <a:clrMap bg1="lt1" tx1="dk1" bg2="lt2" tx2="dk2" accent1="accent1" accent2="accent2" accent3="accent3" accent4="accent4" accent5="accent5" accent6="accent6" hlink="hlink" folHlink="folHlink"/>
    </a:extraClrScheme>
    <a:extraClrScheme>
      <a:clrScheme name="吉祥如意 4">
        <a:dk1>
          <a:srgbClr val="000000"/>
        </a:dk1>
        <a:lt1>
          <a:srgbClr val="DCE8E2"/>
        </a:lt1>
        <a:dk2>
          <a:srgbClr val="0033CC"/>
        </a:dk2>
        <a:lt2>
          <a:srgbClr val="C4C4D8"/>
        </a:lt2>
        <a:accent1>
          <a:srgbClr val="FFFFFF"/>
        </a:accent1>
        <a:accent2>
          <a:srgbClr val="A9CFB1"/>
        </a:accent2>
        <a:accent3>
          <a:srgbClr val="EBF2EE"/>
        </a:accent3>
        <a:accent4>
          <a:srgbClr val="000000"/>
        </a:accent4>
        <a:accent5>
          <a:srgbClr val="FFFFFF"/>
        </a:accent5>
        <a:accent6>
          <a:srgbClr val="99BBA0"/>
        </a:accent6>
        <a:hlink>
          <a:srgbClr val="CC3300"/>
        </a:hlink>
        <a:folHlink>
          <a:srgbClr val="666699"/>
        </a:folHlink>
      </a:clrScheme>
      <a:clrMap bg1="lt1" tx1="dk1" bg2="lt2" tx2="dk2" accent1="accent1" accent2="accent2" accent3="accent3" accent4="accent4" accent5="accent5" accent6="accent6" hlink="hlink" folHlink="folHlink"/>
    </a:extraClrScheme>
    <a:extraClrScheme>
      <a:clrScheme name="吉祥如意 5">
        <a:dk1>
          <a:srgbClr val="606090"/>
        </a:dk1>
        <a:lt1>
          <a:srgbClr val="E5FFFF"/>
        </a:lt1>
        <a:dk2>
          <a:srgbClr val="0000CC"/>
        </a:dk2>
        <a:lt2>
          <a:srgbClr val="91DAFF"/>
        </a:lt2>
        <a:accent1>
          <a:srgbClr val="EAEAEA"/>
        </a:accent1>
        <a:accent2>
          <a:srgbClr val="FFE2C5"/>
        </a:accent2>
        <a:accent3>
          <a:srgbClr val="F0FFFF"/>
        </a:accent3>
        <a:accent4>
          <a:srgbClr val="51517A"/>
        </a:accent4>
        <a:accent5>
          <a:srgbClr val="F3F3F3"/>
        </a:accent5>
        <a:accent6>
          <a:srgbClr val="E7CDB2"/>
        </a:accent6>
        <a:hlink>
          <a:srgbClr val="000000"/>
        </a:hlink>
        <a:folHlink>
          <a:srgbClr val="3DB77A"/>
        </a:folHlink>
      </a:clrScheme>
      <a:clrMap bg1="lt1" tx1="dk1" bg2="lt2" tx2="dk2" accent1="accent1" accent2="accent2" accent3="accent3" accent4="accent4" accent5="accent5" accent6="accent6" hlink="hlink" folHlink="folHlink"/>
    </a:extraClrScheme>
    <a:extraClrScheme>
      <a:clrScheme name="吉祥如意 6">
        <a:dk1>
          <a:srgbClr val="CC0066"/>
        </a:dk1>
        <a:lt1>
          <a:srgbClr val="FFDDBB"/>
        </a:lt1>
        <a:dk2>
          <a:srgbClr val="000000"/>
        </a:dk2>
        <a:lt2>
          <a:srgbClr val="C0C0C0"/>
        </a:lt2>
        <a:accent1>
          <a:srgbClr val="FFFFCC"/>
        </a:accent1>
        <a:accent2>
          <a:srgbClr val="FFFFFF"/>
        </a:accent2>
        <a:accent3>
          <a:srgbClr val="FFEBDA"/>
        </a:accent3>
        <a:accent4>
          <a:srgbClr val="AE0056"/>
        </a:accent4>
        <a:accent5>
          <a:srgbClr val="FFFFE2"/>
        </a:accent5>
        <a:accent6>
          <a:srgbClr val="E7E7E7"/>
        </a:accent6>
        <a:hlink>
          <a:srgbClr val="0066CC"/>
        </a:hlink>
        <a:folHlink>
          <a:srgbClr val="8EB37D"/>
        </a:folHlink>
      </a:clrScheme>
      <a:clrMap bg1="lt1" tx1="dk1" bg2="lt2" tx2="dk2" accent1="accent1" accent2="accent2" accent3="accent3" accent4="accent4" accent5="accent5" accent6="accent6" hlink="hlink" folHlink="folHlink"/>
    </a:extraClrScheme>
    <a:extraClrScheme>
      <a:clrScheme name="吉祥如意 7">
        <a:dk1>
          <a:srgbClr val="B60000"/>
        </a:dk1>
        <a:lt1>
          <a:srgbClr val="FFFF99"/>
        </a:lt1>
        <a:dk2>
          <a:srgbClr val="800000"/>
        </a:dk2>
        <a:lt2>
          <a:srgbClr val="FFFFFF"/>
        </a:lt2>
        <a:accent1>
          <a:srgbClr val="9888A4"/>
        </a:accent1>
        <a:accent2>
          <a:srgbClr val="A9335D"/>
        </a:accent2>
        <a:accent3>
          <a:srgbClr val="C0AAAA"/>
        </a:accent3>
        <a:accent4>
          <a:srgbClr val="DADA82"/>
        </a:accent4>
        <a:accent5>
          <a:srgbClr val="CAC3CF"/>
        </a:accent5>
        <a:accent6>
          <a:srgbClr val="992D53"/>
        </a:accent6>
        <a:hlink>
          <a:srgbClr val="CCECFF"/>
        </a:hlink>
        <a:folHlink>
          <a:srgbClr val="FF6600"/>
        </a:folHlink>
      </a:clrScheme>
      <a:clrMap bg1="dk2" tx1="lt1" bg2="dk1" tx2="lt2" accent1="accent1" accent2="accent2" accent3="accent3" accent4="accent4" accent5="accent5" accent6="accent6" hlink="hlink" folHlink="folHlink"/>
    </a:extraClrScheme>
    <a:extraClrScheme>
      <a:clrScheme name="吉祥如意 8">
        <a:dk1>
          <a:srgbClr val="808080"/>
        </a:dk1>
        <a:lt1>
          <a:srgbClr val="FFFFFF"/>
        </a:lt1>
        <a:dk2>
          <a:srgbClr val="1C1C1C"/>
        </a:dk2>
        <a:lt2>
          <a:srgbClr val="FFFF66"/>
        </a:lt2>
        <a:accent1>
          <a:srgbClr val="9898BA"/>
        </a:accent1>
        <a:accent2>
          <a:srgbClr val="777777"/>
        </a:accent2>
        <a:accent3>
          <a:srgbClr val="ABABAB"/>
        </a:accent3>
        <a:accent4>
          <a:srgbClr val="DADADA"/>
        </a:accent4>
        <a:accent5>
          <a:srgbClr val="CACAD9"/>
        </a:accent5>
        <a:accent6>
          <a:srgbClr val="6B6B6B"/>
        </a:accent6>
        <a:hlink>
          <a:srgbClr val="CCFF99"/>
        </a:hlink>
        <a:folHlink>
          <a:srgbClr val="E436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25473</Words>
  <Application>WPS 演示</Application>
  <PresentationFormat>在屏幕上显示</PresentationFormat>
  <Paragraphs>1774</Paragraphs>
  <Slides>108</Slides>
  <Notes>3</Notes>
  <HiddenSlides>0</HiddenSlides>
  <MMClips>0</MMClips>
  <ScaleCrop>false</ScaleCrop>
  <HeadingPairs>
    <vt:vector size="8" baseType="variant">
      <vt:variant>
        <vt:lpstr>已用的字体</vt:lpstr>
      </vt:variant>
      <vt:variant>
        <vt:i4>24</vt:i4>
      </vt:variant>
      <vt:variant>
        <vt:lpstr>主题</vt:lpstr>
      </vt:variant>
      <vt:variant>
        <vt:i4>1</vt:i4>
      </vt:variant>
      <vt:variant>
        <vt:lpstr>嵌入 OLE 服务器</vt:lpstr>
      </vt:variant>
      <vt:variant>
        <vt:i4>5</vt:i4>
      </vt:variant>
      <vt:variant>
        <vt:lpstr>幻灯片标题</vt:lpstr>
      </vt:variant>
      <vt:variant>
        <vt:i4>108</vt:i4>
      </vt:variant>
    </vt:vector>
  </HeadingPairs>
  <TitlesOfParts>
    <vt:vector size="138" baseType="lpstr">
      <vt:lpstr>Arial</vt:lpstr>
      <vt:lpstr>宋体</vt:lpstr>
      <vt:lpstr>Wingdings</vt:lpstr>
      <vt:lpstr>Wingdings 2</vt:lpstr>
      <vt:lpstr>黑体</vt:lpstr>
      <vt:lpstr>微软雅黑</vt:lpstr>
      <vt:lpstr>华文中宋</vt:lpstr>
      <vt:lpstr>Arial Unicode MS</vt:lpstr>
      <vt:lpstr>楷体</vt:lpstr>
      <vt:lpstr>Verdana</vt:lpstr>
      <vt:lpstr>Times New Roman</vt:lpstr>
      <vt:lpstr>Garamond</vt:lpstr>
      <vt:lpstr>楷体_GB2312</vt:lpstr>
      <vt:lpstr>隶书</vt:lpstr>
      <vt:lpstr>华文新魏</vt:lpstr>
      <vt:lpstr>华文隶书</vt:lpstr>
      <vt:lpstr>汉仪醒示体简</vt:lpstr>
      <vt:lpstr>汉仪太极体简</vt:lpstr>
      <vt:lpstr>华文楷体</vt:lpstr>
      <vt:lpstr>仿宋_GB2312</vt:lpstr>
      <vt:lpstr>华文琥珀</vt:lpstr>
      <vt:lpstr>新宋体</vt:lpstr>
      <vt:lpstr>Segoe Print</vt:lpstr>
      <vt:lpstr>仿宋</vt:lpstr>
      <vt:lpstr>吉祥如意</vt:lpstr>
      <vt:lpstr>Photoshop.Image.8</vt:lpstr>
      <vt:lpstr>Photoshop.Image.8</vt:lpstr>
      <vt:lpstr>Photoshop.Image.8</vt:lpstr>
      <vt:lpstr>Photoshop.Image.8</vt:lpstr>
      <vt:lpstr>Photoshop.Image.8</vt:lpstr>
      <vt:lpstr>PowerPoint 演示文稿</vt:lpstr>
      <vt:lpstr>PowerPoint 演示文稿</vt:lpstr>
      <vt:lpstr>PowerPoint 演示文稿</vt:lpstr>
      <vt:lpstr>PowerPoint 演示文稿</vt:lpstr>
      <vt:lpstr>PowerPoint 演示文稿</vt:lpstr>
      <vt:lpstr>2015年高考考试说明（全国新课标卷）        ——文科综合 </vt:lpstr>
      <vt:lpstr>PowerPoint 演示文稿</vt:lpstr>
      <vt:lpstr>PowerPoint 演示文稿</vt:lpstr>
      <vt:lpstr>PowerPoint 演示文稿</vt:lpstr>
      <vt:lpstr>PowerPoint 演示文稿</vt:lpstr>
      <vt:lpstr>PowerPoint 演示文稿</vt:lpstr>
      <vt:lpstr>PowerPoint 演示文稿</vt:lpstr>
      <vt:lpstr>    以下材料都围绕着一个什么中心问题？分别概括材料一、二、三、四所提出主张的核心。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从“百家争鸣”到“焚书坑儒”</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教育＋选官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启示：</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gl</dc:creator>
  <cp:lastModifiedBy>新南蛮</cp:lastModifiedBy>
  <cp:revision>495</cp:revision>
  <dcterms:created xsi:type="dcterms:W3CDTF">2008-08-22T14:59:00Z</dcterms:created>
  <dcterms:modified xsi:type="dcterms:W3CDTF">2018-09-13T03:17:02Z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2052-10.1.0.7400</vt:lpwstr>
  </property>
</Properties>
</file>