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315" r:id="rId11"/>
    <p:sldId id="316" r:id="rId12"/>
    <p:sldId id="317" r:id="rId13"/>
    <p:sldId id="318" r:id="rId14"/>
    <p:sldId id="266" r:id="rId15"/>
    <p:sldId id="353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0" r:id="rId27"/>
    <p:sldId id="281" r:id="rId28"/>
    <p:sldId id="279" r:id="rId29"/>
    <p:sldId id="282" r:id="rId30"/>
    <p:sldId id="283" r:id="rId31"/>
    <p:sldId id="284" r:id="rId32"/>
    <p:sldId id="285" r:id="rId33"/>
    <p:sldId id="286" r:id="rId34"/>
    <p:sldId id="298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9" r:id="rId44"/>
    <p:sldId id="310" r:id="rId45"/>
    <p:sldId id="311" r:id="rId46"/>
    <p:sldId id="312" r:id="rId47"/>
    <p:sldId id="300" r:id="rId4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281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FFFFCC"/>
    <a:srgbClr val="FF99FF"/>
    <a:srgbClr val="FF9900"/>
    <a:srgbClr val="CCFFCC"/>
    <a:srgbClr val="CCE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80" d="100"/>
          <a:sy n="80" d="100"/>
        </p:scale>
        <p:origin x="1522" y="67"/>
      </p:cViewPr>
      <p:guideLst>
        <p:guide orient="horz" pos="2115"/>
        <p:guide pos="28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2021/2/27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368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t>10</a:t>
            </a:fld>
            <a:endParaRPr lang="en-US" altLang="zh-CN" sz="1200" dirty="0"/>
          </a:p>
        </p:txBody>
      </p:sp>
      <p:sp>
        <p:nvSpPr>
          <p:cNvPr id="2457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t>10</a:t>
            </a:fld>
            <a:endParaRPr lang="en-US" altLang="zh-CN" sz="1200" dirty="0"/>
          </a:p>
        </p:txBody>
      </p:sp>
      <p:sp>
        <p:nvSpPr>
          <p:cNvPr id="2458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8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  <p:sp>
        <p:nvSpPr>
          <p:cNvPr id="24582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t>10</a:t>
            </a:fld>
            <a:endParaRPr lang="en-US" altLang="zh-CN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t>11</a:t>
            </a:fld>
            <a:endParaRPr lang="en-US" altLang="zh-CN" sz="1200" dirty="0"/>
          </a:p>
        </p:txBody>
      </p:sp>
      <p:sp>
        <p:nvSpPr>
          <p:cNvPr id="25603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t>11</a:t>
            </a:fld>
            <a:endParaRPr lang="en-US" altLang="zh-CN" sz="1200" dirty="0"/>
          </a:p>
        </p:txBody>
      </p:sp>
      <p:sp>
        <p:nvSpPr>
          <p:cNvPr id="2560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  <p:sp>
        <p:nvSpPr>
          <p:cNvPr id="25606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t>11</a:t>
            </a:fld>
            <a:endParaRPr lang="en-US" alt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23975" y="79121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7772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6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66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 fontAlgn="base">
              <a:buChar char="•"/>
            </a:pPr>
            <a:fld id="{9A0DB2DC-4C9A-4742-B13C-FB6460FD3503}" type="slidenum">
              <a:rPr lang="zh-TW" altLang="en-US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zh-TW" altLang="en-US" strike="noStrike" noProof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9105" y="68580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-273050"/>
            <a:r>
              <a:rPr lang="zh-CN" altLang="en-US" dirty="0"/>
              <a:t>单击此处编辑母版文本样式</a:t>
            </a:r>
          </a:p>
          <a:p>
            <a:pPr lvl="1" indent="-246380"/>
            <a:r>
              <a:rPr lang="zh-CN" altLang="en-US" dirty="0"/>
              <a:t>第二级</a:t>
            </a:r>
          </a:p>
          <a:p>
            <a:pPr lvl="2" indent="-245745"/>
            <a:r>
              <a:rPr lang="zh-CN" altLang="en-US" dirty="0"/>
              <a:t>第三级</a:t>
            </a:r>
          </a:p>
          <a:p>
            <a:pPr lvl="3" indent="-209550"/>
            <a:r>
              <a:rPr lang="zh-CN" altLang="en-US" dirty="0"/>
              <a:t>第四级</a:t>
            </a:r>
          </a:p>
          <a:p>
            <a:pPr lvl="4" indent="-20955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  <p:pic>
        <p:nvPicPr>
          <p:cNvPr id="3" name="图片 2" descr="高分说PPT背景(25.4x19.05)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1 Grammar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4213" y="867728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Great explorations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7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920" y="2708275"/>
            <a:ext cx="4048125" cy="3031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2059305" y="779780"/>
            <a:ext cx="5048885" cy="72263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zh-CN" altLang="zh-CN" sz="4400" b="1" dirty="0">
                <a:solidFill>
                  <a:srgbClr val="0000FF"/>
                </a:solidFill>
              </a:rPr>
              <a:t>用</a:t>
            </a:r>
            <a:r>
              <a:rPr lang="en-US" altLang="zh-CN" sz="4400" b="1" dirty="0">
                <a:solidFill>
                  <a:srgbClr val="0000FF"/>
                </a:solidFill>
              </a:rPr>
              <a:t>such</a:t>
            </a:r>
            <a:r>
              <a:rPr lang="zh-CN" altLang="en-US" sz="4400" b="1" dirty="0">
                <a:solidFill>
                  <a:srgbClr val="0000FF"/>
                </a:solidFill>
              </a:rPr>
              <a:t>或</a:t>
            </a:r>
            <a:r>
              <a:rPr lang="en-US" altLang="zh-CN" sz="4400" b="1" dirty="0">
                <a:solidFill>
                  <a:srgbClr val="0000FF"/>
                </a:solidFill>
              </a:rPr>
              <a:t>so</a:t>
            </a:r>
            <a:r>
              <a:rPr lang="zh-CN" altLang="en-US" sz="4400" b="1" dirty="0">
                <a:solidFill>
                  <a:srgbClr val="0000FF"/>
                </a:solidFill>
              </a:rPr>
              <a:t>填空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519795" cy="4632325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This is ____ a difficult Maths problem that nobody in my class  can work it out.</a:t>
            </a: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My sister's hair is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long that it touches her waist.</a:t>
            </a: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He is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strong that he can lift the heavy box alone.</a:t>
            </a:r>
            <a:endParaRPr kumimoji="0" lang="en-US" altLang="zh-CN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04085" y="163385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such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213860" y="316801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51355" y="471233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2771775" y="549275"/>
            <a:ext cx="5048885" cy="72263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zh-CN" altLang="zh-CN" sz="4400" b="1" dirty="0">
                <a:solidFill>
                  <a:srgbClr val="0000FF"/>
                </a:solidFill>
              </a:rPr>
              <a:t>用</a:t>
            </a:r>
            <a:r>
              <a:rPr lang="en-US" altLang="zh-CN" sz="4400" b="1" dirty="0">
                <a:solidFill>
                  <a:srgbClr val="0000FF"/>
                </a:solidFill>
              </a:rPr>
              <a:t>such</a:t>
            </a:r>
            <a:r>
              <a:rPr lang="zh-CN" altLang="en-US" sz="4400" b="1" dirty="0">
                <a:solidFill>
                  <a:srgbClr val="0000FF"/>
                </a:solidFill>
              </a:rPr>
              <a:t>或</a:t>
            </a:r>
            <a:r>
              <a:rPr lang="en-US" altLang="zh-CN" sz="4400" b="1" dirty="0">
                <a:solidFill>
                  <a:srgbClr val="0000FF"/>
                </a:solidFill>
              </a:rPr>
              <a:t>so</a:t>
            </a:r>
            <a:r>
              <a:rPr lang="zh-CN" altLang="en-US" sz="4400" b="1" dirty="0">
                <a:solidFill>
                  <a:srgbClr val="0000FF"/>
                </a:solidFill>
              </a:rPr>
              <a:t>填空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632325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I live in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a noisy flat that I cannot sleep at night.</a:t>
            </a: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 The ground was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hot that you could cook an egg on it.</a:t>
            </a: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 The film was </a:t>
            </a:r>
            <a:r>
              <a:rPr lang="en-US" altLang="zh-CN" sz="3600" noProof="0" dirty="0">
                <a:ln>
                  <a:noFill/>
                </a:ln>
                <a:effectLst/>
                <a:uLnTx/>
                <a:uFillTx/>
                <a:sym typeface="+mn-ea"/>
              </a:rPr>
              <a:t>____ exciting that we were watching on the edge of our seats.</a:t>
            </a:r>
            <a:endParaRPr kumimoji="0" lang="en-US" altLang="zh-CN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11095" y="163385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such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017645" y="316801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520440" y="4699000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Adverbial clauses of result</a:t>
            </a:r>
            <a:endParaRPr lang="zh-CN" altLang="zh-CN" sz="5400" b="1" dirty="0">
              <a:latin typeface="Comic Sans MS" panose="030F0702030302020204" pitchFamily="66" charset="0"/>
            </a:endParaRPr>
          </a:p>
          <a:p>
            <a:pPr algn="ctr"/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1663"/>
            <a:ext cx="9144000" cy="1638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矩形 21"/>
          <p:cNvSpPr>
            <a:spLocks noChangeArrowheads="1"/>
          </p:cNvSpPr>
          <p:nvPr/>
        </p:nvSpPr>
        <p:spPr bwMode="auto">
          <a:xfrm>
            <a:off x="133350" y="1732280"/>
            <a:ext cx="8834755" cy="82994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so/such … that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talk about the result of an action or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situation. These clauses are called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adverbial clauses of result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696595" y="392430"/>
            <a:ext cx="7878445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A     </a:t>
            </a:r>
          </a:p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Adverbial clauses of result</a:t>
            </a:r>
          </a:p>
        </p:txBody>
      </p:sp>
      <p:sp>
        <p:nvSpPr>
          <p:cNvPr id="12" name="圆角矩形 11"/>
          <p:cNvSpPr/>
          <p:nvPr/>
        </p:nvSpPr>
        <p:spPr bwMode="auto">
          <a:xfrm>
            <a:off x="3059113" y="3141663"/>
            <a:ext cx="377825" cy="5476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 bwMode="auto">
          <a:xfrm>
            <a:off x="4572000" y="3194050"/>
            <a:ext cx="647700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5" name="圆角矩形 14"/>
          <p:cNvSpPr/>
          <p:nvPr/>
        </p:nvSpPr>
        <p:spPr bwMode="auto">
          <a:xfrm>
            <a:off x="2339975" y="3621088"/>
            <a:ext cx="322263" cy="54451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" name="圆角矩形 15"/>
          <p:cNvSpPr/>
          <p:nvPr/>
        </p:nvSpPr>
        <p:spPr bwMode="auto">
          <a:xfrm>
            <a:off x="3203575" y="37893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" name="圆角矩形 16"/>
          <p:cNvSpPr/>
          <p:nvPr/>
        </p:nvSpPr>
        <p:spPr bwMode="auto">
          <a:xfrm>
            <a:off x="2339975" y="42211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8" name="圆角矩形 17"/>
          <p:cNvSpPr/>
          <p:nvPr/>
        </p:nvSpPr>
        <p:spPr bwMode="auto">
          <a:xfrm>
            <a:off x="5148263" y="4149725"/>
            <a:ext cx="576263" cy="5667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65" y="631508"/>
            <a:ext cx="8688388" cy="1944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124075" y="1125538"/>
            <a:ext cx="4991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</a:p>
        </p:txBody>
      </p:sp>
      <p:sp>
        <p:nvSpPr>
          <p:cNvPr id="8" name="矩形 7"/>
          <p:cNvSpPr/>
          <p:nvPr/>
        </p:nvSpPr>
        <p:spPr>
          <a:xfrm>
            <a:off x="1979613" y="1844675"/>
            <a:ext cx="9477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</a:p>
        </p:txBody>
      </p:sp>
      <p:pic>
        <p:nvPicPr>
          <p:cNvPr id="614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2781300"/>
            <a:ext cx="8280400" cy="2371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/>
          <p:nvPr/>
        </p:nvSpPr>
        <p:spPr>
          <a:xfrm>
            <a:off x="117475" y="600075"/>
            <a:ext cx="8950325" cy="9366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so…that…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如此</a:t>
            </a:r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…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以至于</a:t>
            </a:r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… so 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是副词常常用来修饰形容词和副词</a:t>
            </a:r>
          </a:p>
        </p:txBody>
      </p:sp>
      <p:sp>
        <p:nvSpPr>
          <p:cNvPr id="15363" name="Text Box 3"/>
          <p:cNvSpPr txBox="1"/>
          <p:nvPr/>
        </p:nvSpPr>
        <p:spPr>
          <a:xfrm>
            <a:off x="175895" y="1586230"/>
            <a:ext cx="8831580" cy="52197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句型一：主语</a:t>
            </a:r>
            <a:r>
              <a:rPr lang="en-US" altLang="zh-CN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谓语</a:t>
            </a:r>
            <a:r>
              <a:rPr lang="en-US" altLang="zh-CN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+so+adj/adv+that </a:t>
            </a: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从句</a:t>
            </a:r>
          </a:p>
        </p:txBody>
      </p:sp>
      <p:sp>
        <p:nvSpPr>
          <p:cNvPr id="15364" name="Text Box 4"/>
          <p:cNvSpPr txBox="1"/>
          <p:nvPr/>
        </p:nvSpPr>
        <p:spPr>
          <a:xfrm>
            <a:off x="19050" y="1777048"/>
            <a:ext cx="9144000" cy="26149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1. </a:t>
            </a:r>
            <a:r>
              <a:rPr lang="zh-CN" altLang="en-US" sz="2400" b="1" dirty="0">
                <a:latin typeface="Arial" panose="020B0604020202020204" pitchFamily="34" charset="0"/>
              </a:rPr>
              <a:t>这个小男孩跑得如此快以至于我赶不上他。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 boy ran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fast that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I couldn’t catch up with him.</a:t>
            </a:r>
            <a:endParaRPr lang="en-US" altLang="zh-CN" sz="2400" b="1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+mj-lt"/>
                <a:cs typeface="+mj-lt"/>
              </a:rPr>
              <a:t>  2. </a:t>
            </a:r>
            <a:r>
              <a:rPr lang="zh-CN" altLang="en-US" sz="2400" b="1" dirty="0">
                <a:latin typeface="+mj-lt"/>
                <a:cs typeface="+mj-lt"/>
              </a:rPr>
              <a:t>他如此生气以至于一句话都说不出来。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+mj-lt"/>
                <a:cs typeface="+mj-lt"/>
              </a:rPr>
              <a:t> 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He was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angry that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he couldn’t say a word.</a:t>
            </a:r>
          </a:p>
          <a:p>
            <a:pPr>
              <a:spcBef>
                <a:spcPct val="50000"/>
              </a:spcBef>
            </a:pPr>
            <a:endParaRPr lang="en-US" altLang="zh-CN" sz="24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177165" y="3813175"/>
            <a:ext cx="8832215" cy="52197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句型二：主语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谓语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+so+adj+a/an+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单数名词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+that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从句</a:t>
            </a:r>
          </a:p>
        </p:txBody>
      </p:sp>
      <p:sp>
        <p:nvSpPr>
          <p:cNvPr id="15366" name="Text Box 6"/>
          <p:cNvSpPr txBox="1"/>
          <p:nvPr/>
        </p:nvSpPr>
        <p:spPr>
          <a:xfrm>
            <a:off x="20955" y="4335145"/>
            <a:ext cx="9144000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1. </a:t>
            </a:r>
            <a:r>
              <a:rPr lang="zh-CN" altLang="en-US" sz="2400" b="1" dirty="0">
                <a:latin typeface="Arial" panose="020B0604020202020204" pitchFamily="34" charset="0"/>
              </a:rPr>
              <a:t>昨天天气如此好，我们都出去野餐了。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It  was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fine a da</a:t>
            </a:r>
            <a:r>
              <a:rPr lang="zh-CN" altLang="en-US" sz="2800" dirty="0">
                <a:solidFill>
                  <a:srgbClr val="FF0000"/>
                </a:solidFill>
                <a:latin typeface="+mj-lt"/>
                <a:cs typeface="+mj-lt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we all went out to have a picnic.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2. </a:t>
            </a:r>
            <a:r>
              <a:rPr lang="zh-CN" altLang="en-US" sz="2400" b="1" dirty="0">
                <a:latin typeface="Arial" panose="020B0604020202020204" pitchFamily="34" charset="0"/>
              </a:rPr>
              <a:t>他是个如此调皮的孩子以至于他经常使他的父母陷入麻烦。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He is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naughty a boy that</a:t>
            </a:r>
            <a:r>
              <a:rPr lang="zh-CN" altLang="en-US" sz="2800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he always gets his parents     </a:t>
            </a: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into trouble.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5" grpId="0" bldLvl="0" animBg="1"/>
      <p:bldP spid="1536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AutoShape 8"/>
          <p:cNvSpPr/>
          <p:nvPr/>
        </p:nvSpPr>
        <p:spPr>
          <a:xfrm>
            <a:off x="147955" y="1028065"/>
            <a:ext cx="8864600" cy="106807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常用结构搭配： 当名词前有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many, little, few, much</a:t>
            </a:r>
          </a:p>
          <a:p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等表示大小多少的词来修饰时，只能用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so, 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不能用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such</a:t>
            </a:r>
          </a:p>
        </p:txBody>
      </p:sp>
      <p:sp>
        <p:nvSpPr>
          <p:cNvPr id="9228" name="Text Box 12"/>
          <p:cNvSpPr txBox="1"/>
          <p:nvPr/>
        </p:nvSpPr>
        <p:spPr>
          <a:xfrm>
            <a:off x="147955" y="2191385"/>
            <a:ext cx="8863965" cy="212280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缸里的水如此的少不够用。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There was 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so little water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 that it was not enough for all us to use.</a:t>
            </a: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+mj-lt"/>
                <a:cs typeface="+mj-lt"/>
              </a:rPr>
              <a:t>有这么多的工作要做，每个人都感觉很厌烦了。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There is 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so much work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 to do that everyone feels bored.</a:t>
            </a:r>
          </a:p>
        </p:txBody>
      </p:sp>
      <p:sp>
        <p:nvSpPr>
          <p:cNvPr id="9232" name="AutoShape 16"/>
          <p:cNvSpPr/>
          <p:nvPr/>
        </p:nvSpPr>
        <p:spPr>
          <a:xfrm>
            <a:off x="147320" y="4460240"/>
            <a:ext cx="8864600" cy="20161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注意： 当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little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表示“ 小”修饰名词时，还要用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such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en-US" altLang="zh-CN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They are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little puppie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s that all the children love them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very much.</a:t>
            </a:r>
            <a:endParaRPr lang="zh-CN" altLang="en-US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bldLvl="0" animBg="1"/>
      <p:bldP spid="9228" grpId="0" uiExpand="1" build="p"/>
      <p:bldP spid="923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4"/>
          <p:cNvSpPr/>
          <p:nvPr/>
        </p:nvSpPr>
        <p:spPr>
          <a:xfrm>
            <a:off x="239395" y="838835"/>
            <a:ext cx="8667115" cy="9366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such…that…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如此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…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以至于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…    such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是用来修饰名词的。</a:t>
            </a:r>
          </a:p>
        </p:txBody>
      </p:sp>
      <p:sp>
        <p:nvSpPr>
          <p:cNvPr id="17414" name="Text Box 6"/>
          <p:cNvSpPr txBox="1"/>
          <p:nvPr/>
        </p:nvSpPr>
        <p:spPr>
          <a:xfrm>
            <a:off x="238760" y="1968500"/>
            <a:ext cx="86671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句型一：主语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+such+a/an+adj+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单数名词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  <p:sp>
        <p:nvSpPr>
          <p:cNvPr id="17415" name="Text Box 7"/>
          <p:cNvSpPr txBox="1"/>
          <p:nvPr/>
        </p:nvSpPr>
        <p:spPr>
          <a:xfrm>
            <a:off x="90170" y="3322955"/>
            <a:ext cx="91440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 1. </a:t>
            </a:r>
            <a:r>
              <a:rPr lang="zh-CN" altLang="en-US" sz="2400" dirty="0">
                <a:latin typeface="Arial" panose="020B0604020202020204" pitchFamily="34" charset="0"/>
              </a:rPr>
              <a:t>这是如此有趣的一本书，以至于大家都喜欢读。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It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a good book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everyone likes to read it.</a:t>
            </a: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= It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so good a book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everyone likes to read it.</a:t>
            </a:r>
            <a:endParaRPr lang="en-US" altLang="zh-CN" sz="2800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dirty="0">
                <a:latin typeface="+mj-lt"/>
                <a:cs typeface="+mj-lt"/>
              </a:rPr>
              <a:t>  2. </a:t>
            </a:r>
            <a:r>
              <a:rPr lang="zh-CN" altLang="en-US" sz="2400" dirty="0">
                <a:latin typeface="+mj-lt"/>
                <a:cs typeface="+mj-lt"/>
              </a:rPr>
              <a:t>这是很有趣的一部电影， 我看了两次。</a:t>
            </a:r>
          </a:p>
          <a:p>
            <a:pPr>
              <a:spcBef>
                <a:spcPts val="0"/>
              </a:spcBef>
            </a:pPr>
            <a:r>
              <a:rPr lang="en-US" altLang="zh-CN" sz="2400" dirty="0">
                <a:latin typeface="+mj-lt"/>
                <a:cs typeface="+mj-lt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This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an interesting film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I saw it twice.</a:t>
            </a: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=This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so interesting an film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I saw it twice.</a:t>
            </a:r>
          </a:p>
        </p:txBody>
      </p:sp>
      <p:sp>
        <p:nvSpPr>
          <p:cNvPr id="17416" name="Text Box 8"/>
          <p:cNvSpPr txBox="1"/>
          <p:nvPr/>
        </p:nvSpPr>
        <p:spPr>
          <a:xfrm>
            <a:off x="238760" y="2638425"/>
            <a:ext cx="8667750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=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+so+adj+a/an+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单数名词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nimBg="1"/>
      <p:bldP spid="17414" grpId="0" bldLvl="0" animBg="1"/>
      <p:bldP spid="1741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/>
          <p:nvPr/>
        </p:nvSpPr>
        <p:spPr>
          <a:xfrm>
            <a:off x="168910" y="1078230"/>
            <a:ext cx="88068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句型二：主语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+such+adj+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名词复数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  <p:sp>
        <p:nvSpPr>
          <p:cNvPr id="18437" name="Text Box 5"/>
          <p:cNvSpPr txBox="1"/>
          <p:nvPr/>
        </p:nvSpPr>
        <p:spPr>
          <a:xfrm>
            <a:off x="57785" y="1752283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 1</a:t>
            </a:r>
            <a:r>
              <a:rPr lang="en-US" altLang="zh-CN" sz="2400" dirty="0">
                <a:latin typeface="+mj-lt"/>
                <a:cs typeface="+mj-lt"/>
              </a:rPr>
              <a:t>. </a:t>
            </a:r>
            <a:r>
              <a:rPr lang="zh-CN" altLang="en-US" sz="2400" dirty="0">
                <a:latin typeface="+mj-lt"/>
                <a:cs typeface="+mj-lt"/>
              </a:rPr>
              <a:t>他的手臂如此的长几乎能够得到膝盖了。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He has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long arms that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he could touch his knees.</a:t>
            </a:r>
          </a:p>
          <a:p>
            <a:pPr>
              <a:spcBef>
                <a:spcPct val="50000"/>
              </a:spcBef>
            </a:pP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8438" name="Text Box 6"/>
          <p:cNvSpPr txBox="1"/>
          <p:nvPr/>
        </p:nvSpPr>
        <p:spPr>
          <a:xfrm>
            <a:off x="168910" y="3195955"/>
            <a:ext cx="88068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句型三：主语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 such + adj.+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不可数名词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  <p:sp>
        <p:nvSpPr>
          <p:cNvPr id="18439" name="Text Box 7"/>
          <p:cNvSpPr txBox="1"/>
          <p:nvPr/>
        </p:nvSpPr>
        <p:spPr>
          <a:xfrm>
            <a:off x="168910" y="3986213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1. </a:t>
            </a:r>
            <a:r>
              <a:rPr lang="zh-CN" altLang="en-US" sz="2400" dirty="0">
                <a:latin typeface="Arial" panose="020B0604020202020204" pitchFamily="34" charset="0"/>
              </a:rPr>
              <a:t>这是如此好的一个消息，以至于我们听了都很激动。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It was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good news that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we all felt excited after hearing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nimBg="1"/>
      <p:bldP spid="18437" grpId="0" uiExpand="1" build="p"/>
      <p:bldP spid="18438" grpId="0" bldLvl="0" animBg="1"/>
      <p:bldP spid="18439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4658" y="1139190"/>
            <a:ext cx="8386763" cy="5189855"/>
          </a:xfrm>
        </p:spPr>
        <p:txBody>
          <a:bodyPr vert="horz" lIns="91440" tIns="45720" rIns="91440" bIns="45720" rtlCol="0"/>
          <a:lstStyle/>
          <a:p>
            <a:pPr marL="0" indent="0">
              <a:lnSpc>
                <a:spcPct val="8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她是如此疲惫，以致于很快就睡着了。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She was ____ ____ ____ she fell asleep quickly.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这是一本非常有趣的小说，以致于我读了三遍。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It was ______ ____ _________ novel that </a:t>
            </a:r>
            <a:r>
              <a:rPr lang="zh-CN" altLang="en-US" sz="2800" dirty="0">
                <a:latin typeface="Times New Roman" panose="02020603050405020304" pitchFamily="18" charset="0"/>
              </a:rPr>
              <a:t>I </a:t>
            </a:r>
            <a:r>
              <a:rPr lang="en-US" altLang="zh-CN" sz="2800">
                <a:latin typeface="Times New Roman" panose="02020603050405020304" pitchFamily="18" charset="0"/>
              </a:rPr>
              <a:t>read it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three times.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他跑得非常快，没人能追上他。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He runs ____ ____ ____ nobody can catch up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with him.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玛丽有如此多的工作要做，以致于她整天呆在办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室。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</a:rPr>
              <a:t>Mary had ____ _____ _____ to do that she stayed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in</a:t>
            </a:r>
            <a:r>
              <a:rPr lang="en-US" altLang="zh-CN" sz="2800">
                <a:latin typeface="Times New Roman" panose="02020603050405020304" pitchFamily="18" charset="0"/>
              </a:rPr>
              <a:t> her office all day.  </a:t>
            </a:r>
          </a:p>
        </p:txBody>
      </p:sp>
      <p:sp>
        <p:nvSpPr>
          <p:cNvPr id="9219" name="Text Box 4"/>
          <p:cNvSpPr txBox="1"/>
          <p:nvPr/>
        </p:nvSpPr>
        <p:spPr>
          <a:xfrm>
            <a:off x="1938338" y="1540193"/>
            <a:ext cx="26336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 tired   tha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t</a:t>
            </a:r>
          </a:p>
        </p:txBody>
      </p:sp>
      <p:sp>
        <p:nvSpPr>
          <p:cNvPr id="9220" name="Text Box 6"/>
          <p:cNvSpPr txBox="1"/>
          <p:nvPr/>
        </p:nvSpPr>
        <p:spPr>
          <a:xfrm>
            <a:off x="1692910" y="2373948"/>
            <a:ext cx="42148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such     an     interesting</a:t>
            </a:r>
          </a:p>
        </p:txBody>
      </p:sp>
      <p:sp>
        <p:nvSpPr>
          <p:cNvPr id="9221" name="Text Box 8"/>
          <p:cNvSpPr txBox="1"/>
          <p:nvPr/>
        </p:nvSpPr>
        <p:spPr>
          <a:xfrm>
            <a:off x="1938655" y="3675380"/>
            <a:ext cx="28495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fast   that</a:t>
            </a:r>
          </a:p>
        </p:txBody>
      </p:sp>
      <p:sp>
        <p:nvSpPr>
          <p:cNvPr id="9222" name="Text Box 11"/>
          <p:cNvSpPr txBox="1"/>
          <p:nvPr/>
        </p:nvSpPr>
        <p:spPr>
          <a:xfrm>
            <a:off x="2192655" y="5377180"/>
            <a:ext cx="32146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much work</a:t>
            </a:r>
          </a:p>
        </p:txBody>
      </p:sp>
      <p:sp>
        <p:nvSpPr>
          <p:cNvPr id="8199" name="文本框 9222"/>
          <p:cNvSpPr txBox="1"/>
          <p:nvPr/>
        </p:nvSpPr>
        <p:spPr>
          <a:xfrm>
            <a:off x="1908175" y="619443"/>
            <a:ext cx="69135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用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such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填空。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1" name="Rectangle 15"/>
          <p:cNvSpPr>
            <a:spLocks noGrp="1" noChangeArrowheads="1"/>
          </p:cNvSpPr>
          <p:nvPr/>
        </p:nvSpPr>
        <p:spPr>
          <a:xfrm>
            <a:off x="1133475" y="800100"/>
            <a:ext cx="6877050" cy="800100"/>
          </a:xfrm>
          <a:prstGeom prst="rect">
            <a:avLst/>
          </a:prstGeom>
          <a:solidFill>
            <a:srgbClr val="FFFF99"/>
          </a:solidFill>
          <a:ln w="22225">
            <a:solidFill>
              <a:srgbClr val="0000FF"/>
            </a:solidFill>
          </a:ln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so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…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that /</a:t>
            </a:r>
            <a:b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such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…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that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用法小结</a:t>
            </a:r>
          </a:p>
        </p:txBody>
      </p:sp>
      <p:graphicFrame>
        <p:nvGraphicFramePr>
          <p:cNvPr id="2" name="表格 1"/>
          <p:cNvGraphicFramePr/>
          <p:nvPr/>
        </p:nvGraphicFramePr>
        <p:xfrm>
          <a:off x="1132840" y="1758315"/>
          <a:ext cx="6878320" cy="38849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8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6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3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4990">
                <a:tc rowSpan="4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en-US" altLang="zh-CN" sz="2800" b="1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so</a:t>
                      </a:r>
                      <a:endParaRPr kumimoji="0" lang="en-US" altLang="zh-CN" sz="28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 that</a:t>
                      </a: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4990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</a:t>
                      </a:r>
                    </a:p>
                    <a:p>
                      <a:pPr>
                        <a:buNone/>
                      </a:pPr>
                      <a:endParaRPr lang="en-US" altLang="zh-CN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such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 that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681095" y="1824355"/>
            <a:ext cx="16598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/ adv.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825115" y="2338070"/>
            <a:ext cx="3983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many / few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可数名词复数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890520" y="2980055"/>
            <a:ext cx="36874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much / little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不可数名词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40050" y="3515360"/>
            <a:ext cx="3638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adj+a/an+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可数名词单数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66390" y="4034155"/>
            <a:ext cx="38303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a/an + 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可数名词单数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38475" y="4571365"/>
            <a:ext cx="34861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可数名词复数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220085" y="5108575"/>
            <a:ext cx="29260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不可数名词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标题 1331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20713"/>
            <a:ext cx="8229600" cy="633413"/>
          </a:xfrm>
        </p:spPr>
        <p:txBody>
          <a:bodyPr vert="horz" lIns="91440" tIns="45720" rIns="91440" bIns="45720" rtlCol="0" anchor="ctr"/>
          <a:lstStyle/>
          <a:p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Join the sentences in column A and column B with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so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or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such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zh-CN" altLang="en-US" sz="3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文本占位符 13314"/>
          <p:cNvSpPr>
            <a:spLocks noGrp="1"/>
          </p:cNvSpPr>
          <p:nvPr>
            <p:ph type="body"/>
          </p:nvPr>
        </p:nvSpPr>
        <p:spPr>
          <a:xfrm>
            <a:off x="395288" y="1412875"/>
            <a:ext cx="4402137" cy="1786255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fleet of ships was huge. 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Silk Road was long. 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Pacific is a big ocean. 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There were many men on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ship. </a:t>
            </a:r>
            <a:endParaRPr lang="zh-CN" altLang="en-US" sz="1900" dirty="0">
              <a:latin typeface="Times New Roman" panose="02020603050405020304" pitchFamily="18" charset="0"/>
            </a:endParaRPr>
          </a:p>
        </p:txBody>
      </p:sp>
      <p:sp>
        <p:nvSpPr>
          <p:cNvPr id="12292" name="矩形 13315"/>
          <p:cNvSpPr/>
          <p:nvPr/>
        </p:nvSpPr>
        <p:spPr>
          <a:xfrm>
            <a:off x="4284663" y="1412875"/>
            <a:ext cx="4464050" cy="20161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passed through many countries.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takes many days to cross it.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The ship’s cook was always busy.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People could see it from far away.</a:t>
            </a:r>
            <a:endParaRPr lang="zh-CN" altLang="en-US" sz="2200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2200">
              <a:latin typeface="Times New Roman" panose="02020603050405020304" pitchFamily="18" charset="0"/>
            </a:endParaRPr>
          </a:p>
        </p:txBody>
      </p:sp>
      <p:sp>
        <p:nvSpPr>
          <p:cNvPr id="12293" name="文本框 13316"/>
          <p:cNvSpPr txBox="1"/>
          <p:nvPr/>
        </p:nvSpPr>
        <p:spPr>
          <a:xfrm>
            <a:off x="395288" y="3429000"/>
            <a:ext cx="8064500" cy="3068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1________________________________________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2________________________________________</a:t>
            </a: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3________________________________________</a:t>
            </a: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4________________________________________</a:t>
            </a:r>
          </a:p>
        </p:txBody>
      </p:sp>
      <p:sp>
        <p:nvSpPr>
          <p:cNvPr id="13318" name="文本框 13317"/>
          <p:cNvSpPr txBox="1"/>
          <p:nvPr/>
        </p:nvSpPr>
        <p:spPr>
          <a:xfrm>
            <a:off x="611188" y="330835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fleet of ships was so huge that people could see it from far away.</a:t>
            </a:r>
          </a:p>
        </p:txBody>
      </p:sp>
      <p:sp>
        <p:nvSpPr>
          <p:cNvPr id="13319" name="文本框 13318"/>
          <p:cNvSpPr txBox="1"/>
          <p:nvPr/>
        </p:nvSpPr>
        <p:spPr>
          <a:xfrm>
            <a:off x="611188" y="407670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Silk Road was so long that it passed through many countries.</a:t>
            </a:r>
          </a:p>
        </p:txBody>
      </p:sp>
      <p:sp>
        <p:nvSpPr>
          <p:cNvPr id="13320" name="矩形 13319"/>
          <p:cNvSpPr/>
          <p:nvPr/>
        </p:nvSpPr>
        <p:spPr>
          <a:xfrm>
            <a:off x="611188" y="4868863"/>
            <a:ext cx="7704137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Pacific is such a big ocean that it takes many days to cross it.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矩形 13320"/>
          <p:cNvSpPr/>
          <p:nvPr/>
        </p:nvSpPr>
        <p:spPr>
          <a:xfrm>
            <a:off x="642938" y="5572125"/>
            <a:ext cx="817721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There were so many men on the ship that the ship’s cook was always busy.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  <p:bldP spid="133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/>
          <p:nvPr/>
        </p:nvSpPr>
        <p:spPr>
          <a:xfrm>
            <a:off x="436563" y="723900"/>
            <a:ext cx="8239125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buAutoNum type="arabicPeriod"/>
            </a:pPr>
            <a:r>
              <a:rPr lang="en-US" altLang="zh-CN" sz="2800" b="1">
                <a:latin typeface="Times New Roman" panose="02020603050405020304" pitchFamily="18" charset="0"/>
              </a:rPr>
              <a:t>Use “so…that…/ such…that” to rewrite the sentences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/>
            <a:r>
              <a:rPr lang="zh-CN" altLang="en-US" sz="2800" dirty="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Times New Roman" panose="02020603050405020304" pitchFamily="18" charset="0"/>
              </a:rPr>
              <a:t>1)The story was so funny that it made us laugh.</a:t>
            </a: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</a:p>
          <a:p>
            <a:pPr marL="457200" indent="-457200"/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2)It is such an interesting book that I want to </a:t>
            </a: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    read it again.</a:t>
            </a: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</a:p>
        </p:txBody>
      </p:sp>
      <p:sp>
        <p:nvSpPr>
          <p:cNvPr id="83971" name="Text Box 3"/>
          <p:cNvSpPr txBox="1"/>
          <p:nvPr/>
        </p:nvSpPr>
        <p:spPr>
          <a:xfrm>
            <a:off x="766763" y="2060575"/>
            <a:ext cx="7621587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It was such a funny story that it made us laugh. </a:t>
            </a:r>
          </a:p>
        </p:txBody>
      </p:sp>
      <p:sp>
        <p:nvSpPr>
          <p:cNvPr id="13316" name="Text Box 4"/>
          <p:cNvSpPr txBox="1"/>
          <p:nvPr/>
        </p:nvSpPr>
        <p:spPr>
          <a:xfrm>
            <a:off x="827088" y="3732213"/>
            <a:ext cx="7518400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 book is so interesting that I want to read...</a:t>
            </a:r>
          </a:p>
        </p:txBody>
      </p:sp>
      <p:sp>
        <p:nvSpPr>
          <p:cNvPr id="83973" name="Text Box 5"/>
          <p:cNvSpPr txBox="1"/>
          <p:nvPr/>
        </p:nvSpPr>
        <p:spPr>
          <a:xfrm>
            <a:off x="468313" y="4292600"/>
            <a:ext cx="8455025" cy="19862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2. so many/ much/ little/ few  + N … that…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1)He made _______mistakes that he didn’t pass the exam.</a:t>
            </a: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2) There is ________time left that we had to hurry up .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2266950" y="4797425"/>
            <a:ext cx="1944688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many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339975" y="5676900"/>
            <a:ext cx="1655763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little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4" grpId="0"/>
      <p:bldP spid="839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605" y="1192848"/>
            <a:ext cx="7772400" cy="1143000"/>
          </a:xfrm>
        </p:spPr>
        <p:txBody>
          <a:bodyPr vert="horz" wrap="square" lIns="91440" tIns="45720" rIns="91440" bIns="45720" anchor="ctr"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3.Use “so… that…/such…that…” to make sentences.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body" sz="half"/>
          </p:nvPr>
        </p:nvSpPr>
        <p:spPr>
          <a:xfrm>
            <a:off x="307340" y="2274570"/>
            <a:ext cx="4875530" cy="1174115"/>
          </a:xfrm>
        </p:spPr>
        <p:txBody>
          <a:bodyPr vert="horz" wrap="square" lIns="91440" tIns="45720" rIns="91440" bIns="45720" anchor="t"/>
          <a:lstStyle>
            <a:lvl1pPr lvl="0">
              <a:defRPr sz="2200"/>
            </a:lvl1pPr>
            <a:lvl2pPr lvl="1">
              <a:defRPr sz="2000"/>
            </a:lvl2pPr>
            <a:lvl3pPr lvl="2">
              <a:defRPr sz="19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>
              <a:buNone/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For example</a:t>
            </a:r>
            <a:r>
              <a:rPr lang="en-US" altLang="zh-CN" sz="3200">
                <a:latin typeface="Times New Roman" panose="02020603050405020304" pitchFamily="18" charset="0"/>
              </a:rPr>
              <a:t>:</a:t>
            </a:r>
          </a:p>
          <a:p>
            <a:pPr lvl="0">
              <a:buNone/>
            </a:pPr>
            <a:r>
              <a:rPr lang="en-US" altLang="zh-CN" sz="3200" b="1">
                <a:latin typeface="Times New Roman" panose="02020603050405020304" pitchFamily="18" charset="0"/>
              </a:rPr>
              <a:t>music…soft…feel relaxed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288" y="3448368"/>
            <a:ext cx="5184775" cy="2304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music was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soft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soft music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4342" name="Text Box 11"/>
          <p:cNvSpPr txBox="1"/>
          <p:nvPr/>
        </p:nvSpPr>
        <p:spPr>
          <a:xfrm>
            <a:off x="1367155" y="67405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  <p:pic>
        <p:nvPicPr>
          <p:cNvPr id="14344" name="图片 14343" descr="$1NPGZ0U8[YW[%YK{T(DY8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0388" y="3141663"/>
            <a:ext cx="3503612" cy="3716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"/>
          <p:cNvSpPr/>
          <p:nvPr/>
        </p:nvSpPr>
        <p:spPr>
          <a:xfrm>
            <a:off x="3667125" y="1384300"/>
            <a:ext cx="4321175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food…delicious…can’t stop eating</a:t>
            </a:r>
          </a:p>
        </p:txBody>
      </p:sp>
      <p:pic>
        <p:nvPicPr>
          <p:cNvPr id="15364" name="Picture 1" descr="C:\Users\Administrator\AppData\Roaming\Tencent\Users\1522524720\QQ\WinTemp\RichOle\[OLBT$M{OKL$0_]LJJ2R{4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384300"/>
            <a:ext cx="2625725" cy="2765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178175" y="2611438"/>
            <a:ext cx="5426075" cy="2287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food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delicious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  <a:r>
              <a:rPr lang="en-US" altLang="zh-CN" sz="3200">
                <a:latin typeface="Times New Roman" panose="02020603050405020304" pitchFamily="18" charset="0"/>
              </a:rPr>
              <a:t> delicious food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5367" name="Text Box 11"/>
          <p:cNvSpPr txBox="1"/>
          <p:nvPr/>
        </p:nvSpPr>
        <p:spPr>
          <a:xfrm>
            <a:off x="1928495" y="68294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/>
          <p:nvPr/>
        </p:nvSpPr>
        <p:spPr>
          <a:xfrm>
            <a:off x="4158615" y="2148205"/>
            <a:ext cx="51828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The Great Wall … famous…millions of …</a:t>
            </a:r>
          </a:p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every day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288" y="3716338"/>
            <a:ext cx="8353425" cy="2386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 dirty="0">
                <a:latin typeface="Times New Roman" panose="02020603050405020304" pitchFamily="18" charset="0"/>
              </a:rPr>
              <a:t> famous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dirty="0">
                <a:latin typeface="Times New Roman" panose="02020603050405020304" pitchFamily="18" charset="0"/>
              </a:rPr>
              <a:t> millions of people visit it every day.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 dirty="0">
                <a:latin typeface="Times New Roman" panose="02020603050405020304" pitchFamily="18" charset="0"/>
              </a:rPr>
              <a:t>a famous place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dirty="0">
                <a:latin typeface="Times New Roman" panose="02020603050405020304" pitchFamily="18" charset="0"/>
              </a:rPr>
              <a:t> millions of people visit it every day.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6391" name="Text Box 11"/>
          <p:cNvSpPr txBox="1"/>
          <p:nvPr/>
        </p:nvSpPr>
        <p:spPr>
          <a:xfrm>
            <a:off x="1854200" y="699453"/>
            <a:ext cx="640873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  <p:pic>
        <p:nvPicPr>
          <p:cNvPr id="16393" name="图片 16392" descr="U11304P693DT201507291109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90" y="1325245"/>
            <a:ext cx="3744913" cy="2498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/>
          <p:nvPr/>
        </p:nvSpPr>
        <p:spPr>
          <a:xfrm>
            <a:off x="3563938" y="2596357"/>
            <a:ext cx="4968875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her hairstyle … strange … can’t help(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忍不住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)looking 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4653" y="3873500"/>
            <a:ext cx="8353425" cy="2287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strange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 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a strange one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7415" name="Text Box 11"/>
          <p:cNvSpPr txBox="1"/>
          <p:nvPr/>
        </p:nvSpPr>
        <p:spPr>
          <a:xfrm>
            <a:off x="1876108" y="641668"/>
            <a:ext cx="640873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  <p:pic>
        <p:nvPicPr>
          <p:cNvPr id="17417" name="图片 17416" descr="middle_9f2de7193ccc40cb81ef369afbe80ad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13" y="1277620"/>
            <a:ext cx="2736850" cy="248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too...to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0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30" y="3655060"/>
            <a:ext cx="8883015" cy="19323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9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30" y="2276475"/>
            <a:ext cx="8883650" cy="1304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022158" y="536893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B     </a:t>
            </a:r>
            <a:r>
              <a:rPr kumimoji="0" lang="en-US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too … to</a:t>
            </a: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138430" y="1341755"/>
            <a:ext cx="8883015" cy="82994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too ...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results. We sometimes add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for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+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noun/pronoun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before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-infinitives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867400" y="2781300"/>
            <a:ext cx="2174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V="1">
            <a:off x="3492500" y="2781300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2484438" y="3357563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4211638" y="3357563"/>
            <a:ext cx="2889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818" y="4313555"/>
            <a:ext cx="8077200" cy="155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" name="圆角矩形 67"/>
          <p:cNvSpPr/>
          <p:nvPr/>
        </p:nvSpPr>
        <p:spPr bwMode="auto">
          <a:xfrm>
            <a:off x="2537460" y="4511617"/>
            <a:ext cx="1031240" cy="56717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68" grpId="1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5"/>
          <p:cNvSpPr txBox="1"/>
          <p:nvPr/>
        </p:nvSpPr>
        <p:spPr>
          <a:xfrm>
            <a:off x="395605" y="688975"/>
            <a:ext cx="8351838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Complete the following conversation with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 and the words in brackets.</a:t>
            </a:r>
          </a:p>
        </p:txBody>
      </p:sp>
      <p:sp>
        <p:nvSpPr>
          <p:cNvPr id="19459" name="Text Box 27"/>
          <p:cNvSpPr txBox="1"/>
          <p:nvPr/>
        </p:nvSpPr>
        <p:spPr>
          <a:xfrm>
            <a:off x="229870" y="1484630"/>
            <a:ext cx="8303260" cy="47059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Did you hear what the teacher said at the end of 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the class?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No. I was 1)______________________(far  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away/hear) her.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She told us to hand in our homework on Friday, 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so I need to talk to you about it.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Well, I’m afraid it’s 2)______________________           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 (noisy here/us/talk).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 : </a:t>
            </a:r>
            <a:r>
              <a:rPr lang="en-US" altLang="zh-CN" sz="2600">
                <a:latin typeface="Times New Roman" panose="02020603050405020304" pitchFamily="18" charset="0"/>
              </a:rPr>
              <a:t>Let’s go to the library then.</a:t>
            </a:r>
          </a:p>
        </p:txBody>
      </p:sp>
      <p:sp>
        <p:nvSpPr>
          <p:cNvPr id="15364" name="Text Box 7"/>
          <p:cNvSpPr txBox="1"/>
          <p:nvPr/>
        </p:nvSpPr>
        <p:spPr>
          <a:xfrm>
            <a:off x="3490913" y="2565400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far away to hear</a:t>
            </a:r>
          </a:p>
        </p:txBody>
      </p:sp>
      <p:sp>
        <p:nvSpPr>
          <p:cNvPr id="15365" name="Text Box 7"/>
          <p:cNvSpPr txBox="1"/>
          <p:nvPr/>
        </p:nvSpPr>
        <p:spPr>
          <a:xfrm>
            <a:off x="4668838" y="4632643"/>
            <a:ext cx="3863975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noisy here for us to talk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占位符 16385"/>
          <p:cNvSpPr>
            <a:spLocks noGrp="1"/>
          </p:cNvSpPr>
          <p:nvPr>
            <p:ph type="body"/>
          </p:nvPr>
        </p:nvSpPr>
        <p:spPr>
          <a:xfrm>
            <a:off x="539750" y="765175"/>
            <a:ext cx="8208963" cy="536956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 </a:t>
            </a:r>
            <a:r>
              <a:rPr lang="en-US" altLang="zh-CN">
                <a:latin typeface="Times New Roman" panose="02020603050405020304" pitchFamily="18" charset="0"/>
              </a:rPr>
              <a:t>It’s 3)______________(early/go) to the library. 	    It isn’t open yet.</a:t>
            </a:r>
            <a:endParaRPr lang="en-US" altLang="zh-CN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 don’t we just sit in the garden and talk 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here?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Jason:   </a:t>
            </a:r>
            <a:r>
              <a:rPr lang="en-US" altLang="zh-CN">
                <a:latin typeface="Times New Roman" panose="02020603050405020304" pitchFamily="18" charset="0"/>
              </a:rPr>
              <a:t>But it’s 4)__________________(cold/us/sit)  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outside. By the way, what’s the topic of the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homework?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It’s a question: “Would you like to be a great 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explorer?”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</a:t>
            </a:r>
            <a:r>
              <a:rPr lang="en-US" altLang="zh-CN">
                <a:latin typeface="Times New Roman" panose="02020603050405020304" pitchFamily="18" charset="0"/>
              </a:rPr>
              <a:t>My answer is “no”! I’m 5)________________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(afraid/explore) new places.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Why? It must be so exciting to be an explorer!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6387" name="Text Box 7"/>
          <p:cNvSpPr txBox="1"/>
          <p:nvPr/>
        </p:nvSpPr>
        <p:spPr>
          <a:xfrm>
            <a:off x="2627313" y="769938"/>
            <a:ext cx="2376487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early to go</a:t>
            </a:r>
          </a:p>
        </p:txBody>
      </p:sp>
      <p:sp>
        <p:nvSpPr>
          <p:cNvPr id="16388" name="Text Box 7"/>
          <p:cNvSpPr txBox="1"/>
          <p:nvPr/>
        </p:nvSpPr>
        <p:spPr>
          <a:xfrm>
            <a:off x="3203575" y="2492375"/>
            <a:ext cx="3097213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cold for us to sit</a:t>
            </a:r>
          </a:p>
        </p:txBody>
      </p:sp>
      <p:sp>
        <p:nvSpPr>
          <p:cNvPr id="16389" name="Text Box 7"/>
          <p:cNvSpPr txBox="1"/>
          <p:nvPr/>
        </p:nvSpPr>
        <p:spPr>
          <a:xfrm>
            <a:off x="5291138" y="4657725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afraid to explore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421393" y="1874300"/>
            <a:ext cx="8639825" cy="4471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1. I’m very sleepy. I can’t do my homework.   </a:t>
            </a:r>
          </a:p>
          <a:p>
            <a:pPr marL="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I’m too sleepy to do my homework.</a:t>
            </a: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2. My grandfather is very old. He can’t travel.</a:t>
            </a: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My grandfather is too old to travel.</a:t>
            </a: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3. I’m very bored. I can’t listen to this lecture any      </a:t>
            </a: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    longer.</a:t>
            </a: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I’m too bored to listen to this lecture any longer.</a:t>
            </a:r>
            <a:endParaRPr kumimoji="0" lang="en-US" altLang="zh-CN" sz="2800" b="1" i="0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4. Sally</a:t>
            </a:r>
            <a:r>
              <a:rPr kumimoji="0" lang="zh-CN" altLang="en-US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 </a:t>
            </a: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is very tired. She can’t climb the mountain.</a:t>
            </a: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Sally is too tired to climb the mountain.</a:t>
            </a:r>
            <a:endParaRPr kumimoji="0" lang="en-US" altLang="zh-CN" sz="2800" b="1" i="0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5. I was very afraid. I couldn’t move.</a:t>
            </a: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I was too afraid to move.</a:t>
            </a:r>
            <a:endParaRPr kumimoji="0" lang="en-US" altLang="zh-CN" sz="2800" b="1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  <a:sym typeface="+mn-ea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21640" y="765175"/>
            <a:ext cx="8401685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too … to according to the example.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312173" y="949740"/>
            <a:ext cx="8639825" cy="60064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AutoNum type="arabicPlain" startAt="7"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6.</a:t>
            </a: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Molly was very ill last week. She couldn’t go to    </a:t>
            </a: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school.</a:t>
            </a: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Molly was too ill to go to school last week.</a:t>
            </a:r>
            <a:endParaRPr kumimoji="0" lang="en-US" altLang="zh-CN" sz="2800" b="1" i="0" u="none" strike="noStrike" kern="1200" cap="none" spc="5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7. My pet dog is very fat. It can’t run.</a:t>
            </a: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My pet dog is too fat to run.</a:t>
            </a:r>
            <a:endParaRPr kumimoji="0" lang="en-US" altLang="zh-CN" sz="2800" b="1" i="0" u="none" strike="noStrike" kern="1200" cap="none" spc="5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8. My grandmother is very deaf. She doesn’t hear     </a:t>
            </a: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what people say.</a:t>
            </a: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My grandmother is too deaf to hear what people    </a:t>
            </a: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 say.</a:t>
            </a: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indent="-26543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90855" y="825500"/>
            <a:ext cx="8162290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too … to according to the example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C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enough 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85" y="3500438"/>
            <a:ext cx="8496300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0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00" y="2205355"/>
            <a:ext cx="879030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289368" y="678498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C    </a:t>
            </a:r>
            <a:r>
              <a:rPr kumimoji="0" lang="en-US" altLang="zh-CN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enough to</a:t>
            </a: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554355" y="1440815"/>
            <a:ext cx="8049895" cy="46037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also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enough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2484438" y="2636838"/>
            <a:ext cx="10795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916238" y="3500438"/>
            <a:ext cx="10810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8" name="圆角矩形 67"/>
          <p:cNvSpPr/>
          <p:nvPr/>
        </p:nvSpPr>
        <p:spPr bwMode="auto">
          <a:xfrm>
            <a:off x="3887470" y="4255453"/>
            <a:ext cx="719138" cy="568325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9472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355" y="4941888"/>
            <a:ext cx="7885112" cy="1916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2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68" grpId="1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5"/>
          <p:cNvSpPr txBox="1"/>
          <p:nvPr/>
        </p:nvSpPr>
        <p:spPr>
          <a:xfrm>
            <a:off x="407988" y="908050"/>
            <a:ext cx="8412162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C1.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When are you old enough to do these things? Fill in the table below.</a:t>
            </a:r>
          </a:p>
        </p:txBody>
      </p:sp>
      <p:graphicFrame>
        <p:nvGraphicFramePr>
          <p:cNvPr id="22531" name="表格 22530"/>
          <p:cNvGraphicFramePr/>
          <p:nvPr/>
        </p:nvGraphicFramePr>
        <p:xfrm>
          <a:off x="499110" y="2277110"/>
          <a:ext cx="8035925" cy="2117725"/>
        </p:xfrm>
        <a:graphic>
          <a:graphicData uri="http://schemas.openxmlformats.org/drawingml/2006/table">
            <a:tbl>
              <a:tblPr/>
              <a:tblGrid>
                <a:gridCol w="364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17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37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choose your own clothes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travel alone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stay at home alone</a:t>
                      </a: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learn to drive a car</a:t>
                      </a: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have a part-time job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live on your own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5"/>
          <p:cNvSpPr txBox="1"/>
          <p:nvPr/>
        </p:nvSpPr>
        <p:spPr>
          <a:xfrm>
            <a:off x="395288" y="828675"/>
            <a:ext cx="8496300" cy="65563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Work in groups of four. Compare your table in C1 with   your group members’. Then talk about it. Follow the example.</a:t>
            </a:r>
          </a:p>
        </p:txBody>
      </p:sp>
      <p:pic>
        <p:nvPicPr>
          <p:cNvPr id="23555" name="图片 19458" descr="QQ截图201411241344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38" y="2060575"/>
            <a:ext cx="8532812" cy="3705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627060" y="476672"/>
            <a:ext cx="3433445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Pair Work </a:t>
            </a:r>
          </a:p>
        </p:txBody>
      </p:sp>
      <p:sp>
        <p:nvSpPr>
          <p:cNvPr id="24579" name="TextBox 5"/>
          <p:cNvSpPr txBox="1"/>
          <p:nvPr/>
        </p:nvSpPr>
        <p:spPr>
          <a:xfrm>
            <a:off x="468313" y="4221163"/>
            <a:ext cx="8208962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Pick a number from 12, 13, 15, 16, 17, 18,20, 21 for your partner, and your partner have to make up a sentence with “be (not) old enough to do ” according to the graph on the next page, then you two switch to make another sentence. 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pic>
        <p:nvPicPr>
          <p:cNvPr id="24580" name="Picture 1" descr="C:\Users\Administrator\AppData\Roaming\Tencent\Users\1522524720\QQ\WinTemp\RichOle\]5DUG[[{ONV~VC25P18V$]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1400175"/>
            <a:ext cx="3352800" cy="2667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36" name="表格 25635"/>
          <p:cNvGraphicFramePr/>
          <p:nvPr/>
        </p:nvGraphicFramePr>
        <p:xfrm>
          <a:off x="718820" y="1417320"/>
          <a:ext cx="7705725" cy="3427200"/>
        </p:xfrm>
        <a:graphic>
          <a:graphicData uri="http://schemas.openxmlformats.org/drawingml/2006/table">
            <a:tbl>
              <a:tblPr/>
              <a:tblGrid>
                <a:gridCol w="34972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8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When you are …3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you can …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13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Work part-time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16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home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17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school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car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vote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Change your name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21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bus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5631" name="TextBox 4"/>
          <p:cNvSpPr txBox="1"/>
          <p:nvPr/>
        </p:nvSpPr>
        <p:spPr>
          <a:xfrm>
            <a:off x="1429703" y="678180"/>
            <a:ext cx="6562725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</a:rPr>
              <a:t>In Britain ——Can you …at the age of …?</a:t>
            </a:r>
            <a:endParaRPr lang="en-US" altLang="zh-CN" sz="30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2" name="TextBox 6"/>
          <p:cNvSpPr txBox="1"/>
          <p:nvPr/>
        </p:nvSpPr>
        <p:spPr>
          <a:xfrm>
            <a:off x="461963" y="5139373"/>
            <a:ext cx="84978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err="1">
                <a:latin typeface="Times New Roman" panose="02020603050405020304" pitchFamily="18" charset="0"/>
              </a:rPr>
              <a:t>Eg</a:t>
            </a:r>
            <a:r>
              <a:rPr lang="en-US" altLang="zh-CN" sz="2800">
                <a:latin typeface="Times New Roman" panose="02020603050405020304" pitchFamily="18" charset="0"/>
              </a:rPr>
              <a:t>: You are ______ years old ,you __________________ to work part-time.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4588" y="5070793"/>
            <a:ext cx="57150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16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76570" y="5008880"/>
            <a:ext cx="2605088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are old enough 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763588"/>
            <a:ext cx="6703060" cy="4984750"/>
          </a:xfrm>
        </p:spPr>
        <p:txBody>
          <a:bodyPr vert="horz" wrap="none" lIns="91440" tIns="45720" rIns="91440" bIns="45720" rtlCol="0"/>
          <a:lstStyle/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             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too…to…</a:t>
            </a:r>
          </a:p>
          <a:p>
            <a:pPr>
              <a:buNone/>
            </a:pP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so…that…</a:t>
            </a:r>
          </a:p>
          <a:p>
            <a:pPr>
              <a:buNone/>
            </a:pP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not…enough to…</a:t>
            </a:r>
            <a:endParaRPr lang="en-US" altLang="zh-CN" sz="30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三个句型的相互转换：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他太小而不能上学。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>
                <a:latin typeface="Times New Roman" panose="02020603050405020304" pitchFamily="18" charset="0"/>
              </a:rPr>
              <a:t> 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go to school.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latin typeface="Times New Roman" panose="02020603050405020304" pitchFamily="18" charset="0"/>
              </a:rPr>
              <a:t>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he can’t go to school.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r>
              <a:rPr lang="en-US" altLang="zh-CN" sz="3000">
                <a:latin typeface="Times New Roman" panose="02020603050405020304" pitchFamily="18" charset="0"/>
              </a:rPr>
              <a:t> old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enough</a:t>
            </a:r>
            <a:r>
              <a:rPr lang="en-US" altLang="zh-CN" sz="3000">
                <a:latin typeface="Times New Roman" panose="02020603050405020304" pitchFamily="18" charset="0"/>
              </a:rPr>
              <a:t> to go to school.</a:t>
            </a:r>
          </a:p>
          <a:p>
            <a:pPr>
              <a:buNone/>
            </a:pP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在什么情况下三者可以相互转换呢？</a:t>
            </a:r>
            <a:r>
              <a:rPr lang="en-US" altLang="zh-CN" sz="3000">
                <a:latin typeface="Times New Roman" panose="02020603050405020304" pitchFamily="18" charset="0"/>
              </a:rPr>
              <a:t>  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6061" y="714103"/>
            <a:ext cx="19442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拓展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1856423" y="566103"/>
            <a:ext cx="6264275" cy="782637"/>
          </a:xfrm>
        </p:spPr>
        <p:txBody>
          <a:bodyPr vert="horz" wrap="square" lIns="91440" tIns="45720" rIns="91440" bIns="45720" anchor="ctr"/>
          <a:lstStyle/>
          <a:p>
            <a:pPr algn="ctr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so…that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too…to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的转换</a:t>
            </a:r>
          </a:p>
        </p:txBody>
      </p:sp>
      <p:sp>
        <p:nvSpPr>
          <p:cNvPr id="156675" name="Rectangle 3"/>
          <p:cNvSpPr>
            <a:spLocks noGrp="1"/>
          </p:cNvSpPr>
          <p:nvPr>
            <p:ph type="body"/>
          </p:nvPr>
        </p:nvSpPr>
        <p:spPr>
          <a:xfrm>
            <a:off x="502920" y="1348740"/>
            <a:ext cx="8679815" cy="4846955"/>
          </a:xfrm>
        </p:spPr>
        <p:txBody>
          <a:bodyPr vert="horz" wrap="square" lIns="91440" tIns="45720" rIns="91440" bIns="45720" anchor="t"/>
          <a:lstStyle/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引导的从句为否定式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且从句主语与主句的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主语相同时，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too…to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young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she can’t go to school. 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young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go to school.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若从句主语与主句的主语不相同时，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too…for 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heavy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can’t carry it. 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heavy for him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arry.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1625600" y="486728"/>
            <a:ext cx="6546850" cy="936625"/>
          </a:xfrm>
        </p:spPr>
        <p:txBody>
          <a:bodyPr vert="horz" wrap="square" lIns="91440" tIns="45720" rIns="91440" bIns="45720" anchor="ctr"/>
          <a:lstStyle/>
          <a:p>
            <a:pPr algn="ctr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so…that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enough to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的转换</a:t>
            </a:r>
          </a:p>
        </p:txBody>
      </p:sp>
      <p:sp>
        <p:nvSpPr>
          <p:cNvPr id="157699" name="Rectangle 3"/>
          <p:cNvSpPr>
            <a:spLocks noGrp="1"/>
          </p:cNvSpPr>
          <p:nvPr>
            <p:ph type="body"/>
          </p:nvPr>
        </p:nvSpPr>
        <p:spPr>
          <a:xfrm>
            <a:off x="572135" y="1423353"/>
            <a:ext cx="8170863" cy="543115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一、当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引导的从句为肯定式时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 Lin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 go to school. 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 Lin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enough to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 to school.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light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 carry it. 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 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him 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carry.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/>
          </p:cNvSpPr>
          <p:nvPr>
            <p:ph type="body"/>
          </p:nvPr>
        </p:nvSpPr>
        <p:spPr>
          <a:xfrm>
            <a:off x="449580" y="833438"/>
            <a:ext cx="8243888" cy="519049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二、当</a:t>
            </a:r>
            <a:r>
              <a:rPr lang="en-US" altLang="zh-CN" sz="2800" b="1">
                <a:latin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引导的从句为否定式时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的否定结构；同时要注意，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转换后的形容词（副词）要用其相应的反义词。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man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old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he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can’t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go to work.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=The man isn’t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young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enough to go to work. 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的否定结构。同时要注意，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转换后的形容词（副词）要用其相应的反义词。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The desk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heavy 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I can’t move it. 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desk isn’t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light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enough for me to move.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/>
          </p:cNvSpPr>
          <p:nvPr>
            <p:ph type="body"/>
          </p:nvPr>
        </p:nvSpPr>
        <p:spPr>
          <a:xfrm>
            <a:off x="498793" y="741680"/>
            <a:ext cx="8145462" cy="4570730"/>
          </a:xfrm>
        </p:spPr>
        <p:txBody>
          <a:bodyPr vert="horz" wrap="square" lIns="91440" tIns="45720" rIns="91440" bIns="45720" anchor="t"/>
          <a:lstStyle/>
          <a:p>
            <a:pPr algn="l">
              <a:buNone/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的句式为否定式时，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可以转</a:t>
            </a: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换为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结构。</a:t>
            </a: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但转换后的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结构中的形容词（副词）要用相</a:t>
            </a: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应的反义词。例如：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old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to do the work. </a:t>
            </a:r>
          </a:p>
          <a:p>
            <a:pPr algn="l"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 is too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young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to do the work.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problem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difficult for me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work out. </a:t>
            </a: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=The problem is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n’t easy 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for me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work out.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body"/>
          </p:nvPr>
        </p:nvSpPr>
        <p:spPr>
          <a:xfrm>
            <a:off x="576580" y="1174433"/>
            <a:ext cx="8135938" cy="3665855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The soup is so hot that l can't have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 …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not ... enough to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This question is too difficult for us to work out. 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 ... 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br>
              <a:rPr lang="zh-CN" altLang="en-US" sz="2800" dirty="0">
                <a:latin typeface="Times New Roman" panose="02020603050405020304" pitchFamily="18" charset="0"/>
              </a:rPr>
            </a:b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9939" name="Text Box 8"/>
          <p:cNvSpPr txBox="1"/>
          <p:nvPr/>
        </p:nvSpPr>
        <p:spPr>
          <a:xfrm>
            <a:off x="611188" y="674688"/>
            <a:ext cx="2808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Practice</a:t>
            </a:r>
          </a:p>
        </p:txBody>
      </p:sp>
      <p:sp>
        <p:nvSpPr>
          <p:cNvPr id="39941" name="矩形 39940"/>
          <p:cNvSpPr/>
          <p:nvPr/>
        </p:nvSpPr>
        <p:spPr>
          <a:xfrm>
            <a:off x="611188" y="1808163"/>
            <a:ext cx="7704137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latin typeface="Times New Roman" panose="02020603050405020304" pitchFamily="18" charset="0"/>
              </a:rPr>
              <a:t>   </a:t>
            </a:r>
          </a:p>
          <a:p>
            <a:r>
              <a:rPr lang="en-US" altLang="zh-CN" sz="3000">
                <a:latin typeface="Times New Roman" panose="02020603050405020304" pitchFamily="18" charset="0"/>
              </a:rPr>
              <a:t>  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soup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hot for me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to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have.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   The soup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cool enough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 for me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have it</a:t>
            </a:r>
            <a:r>
              <a:rPr lang="en-US" altLang="zh-CN" sz="300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39942" name="矩形 39941"/>
          <p:cNvSpPr/>
          <p:nvPr/>
        </p:nvSpPr>
        <p:spPr>
          <a:xfrm>
            <a:off x="756285" y="4409440"/>
            <a:ext cx="777716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This question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difficult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we can't work it out.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This question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easy enough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for us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work out.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文本占位符 52226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147050" cy="336423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The forest is so big that we can‘t walk out of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too…to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2228" name="矩形 52227"/>
          <p:cNvSpPr/>
          <p:nvPr/>
        </p:nvSpPr>
        <p:spPr>
          <a:xfrm>
            <a:off x="611188" y="1989138"/>
            <a:ext cx="8137525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forest is</a:t>
            </a:r>
            <a:r>
              <a:rPr lang="en-US" altLang="zh-CN" sz="30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big for us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walk out of it.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forest is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not small enough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for us</a:t>
            </a:r>
            <a:r>
              <a:rPr lang="en-US" altLang="zh-CN" sz="30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walk out of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/>
          </p:cNvSpPr>
          <p:nvPr>
            <p:ph type="body"/>
          </p:nvPr>
        </p:nvSpPr>
        <p:spPr>
          <a:xfrm>
            <a:off x="539750" y="620713"/>
            <a:ext cx="8243888" cy="4399915"/>
          </a:xfrm>
        </p:spPr>
        <p:txBody>
          <a:bodyPr vert="horz" wrap="square" lIns="91440" tIns="45720" rIns="91440" bIns="45720" anchor="t"/>
          <a:lstStyle/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The diver drinks too much beer to drive the car safely.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boy is too young to go to school.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40964" name="矩形 40963"/>
          <p:cNvSpPr/>
          <p:nvPr/>
        </p:nvSpPr>
        <p:spPr>
          <a:xfrm>
            <a:off x="683578" y="5020628"/>
            <a:ext cx="813593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boy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young that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 can't go to school.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boy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old enough to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go to school.</a:t>
            </a:r>
          </a:p>
        </p:txBody>
      </p:sp>
      <p:sp>
        <p:nvSpPr>
          <p:cNvPr id="40965" name="矩形 40964"/>
          <p:cNvSpPr/>
          <p:nvPr/>
        </p:nvSpPr>
        <p:spPr>
          <a:xfrm>
            <a:off x="827088" y="2060575"/>
            <a:ext cx="78486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driver drink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much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beer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 can't driver the car safely.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driver drinks beer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less enough to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drive the car safely.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572135" y="662305"/>
            <a:ext cx="7999413" cy="568896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一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用so, such, such a或such an填空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1. He was ________ excited that he couldn't get sleep.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2.There is ________ much food in the fridge that we don’t need to buy anything.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3. This is_________ funny story that we all enjoy listening to it.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4. It was ________ bad weather that he had to stay at home.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5. They are __________ lazy boys that they never do anything.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5235" y="1217930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</a:p>
        </p:txBody>
      </p:sp>
      <p:sp>
        <p:nvSpPr>
          <p:cNvPr id="2" name="TextBox 10"/>
          <p:cNvSpPr txBox="1"/>
          <p:nvPr/>
        </p:nvSpPr>
        <p:spPr>
          <a:xfrm>
            <a:off x="2434590" y="1791335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</a:p>
        </p:txBody>
      </p:sp>
      <p:sp>
        <p:nvSpPr>
          <p:cNvPr id="3" name="TextBox 10"/>
          <p:cNvSpPr txBox="1"/>
          <p:nvPr/>
        </p:nvSpPr>
        <p:spPr>
          <a:xfrm>
            <a:off x="2127885" y="2938145"/>
            <a:ext cx="17170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 a</a:t>
            </a:r>
          </a:p>
        </p:txBody>
      </p:sp>
      <p:sp>
        <p:nvSpPr>
          <p:cNvPr id="4" name="TextBox 10"/>
          <p:cNvSpPr txBox="1"/>
          <p:nvPr/>
        </p:nvSpPr>
        <p:spPr>
          <a:xfrm>
            <a:off x="2127885" y="4034790"/>
            <a:ext cx="1531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2590165" y="5151120"/>
            <a:ext cx="15932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  <p:bldP spid="4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334010" y="694055"/>
            <a:ext cx="8475345" cy="530098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二、将下列句子改为同义句。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The book is interesting enough for everybody to read.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book is ____ interesting ____ everybody likes to read it.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The boy is so short that he can’t reach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 ____ short ____ _____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isn’t ____ ______ ____ _____ the buttons of the lift.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42185" y="190563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56760" y="190563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that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1993265" y="426021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</a:t>
            </a:r>
          </a:p>
        </p:txBody>
      </p:sp>
      <p:sp>
        <p:nvSpPr>
          <p:cNvPr id="8" name="TextBox 10"/>
          <p:cNvSpPr txBox="1"/>
          <p:nvPr/>
        </p:nvSpPr>
        <p:spPr>
          <a:xfrm>
            <a:off x="3585845" y="4260215"/>
            <a:ext cx="23075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     reach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327275" y="4782185"/>
            <a:ext cx="40754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tall    enough   to    reach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7" grpId="0"/>
      <p:bldP spid="8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444500" y="750570"/>
            <a:ext cx="8475345" cy="564451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三、根据中文意思完成句子。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他年纪太小了还不能够上学。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He is  ____ ____ ____  go to school.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你的建议是如此有帮助以至于我们及时完成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了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任务。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Your suggestions were ____ useful ____ we finished the task in time.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3. 这个会议室足够大可以容纳500人。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meeting room  ____ ____ ______ ____  hold 500 people.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1341755" y="2028825"/>
            <a:ext cx="2865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    young   to</a:t>
            </a:r>
          </a:p>
        </p:txBody>
      </p:sp>
      <p:sp>
        <p:nvSpPr>
          <p:cNvPr id="2" name="TextBox 10"/>
          <p:cNvSpPr txBox="1"/>
          <p:nvPr/>
        </p:nvSpPr>
        <p:spPr>
          <a:xfrm>
            <a:off x="3823335" y="3312160"/>
            <a:ext cx="31026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                that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3328670" y="5138420"/>
            <a:ext cx="47047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      big   enough  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3138</Words>
  <Application>Microsoft Office PowerPoint</Application>
  <PresentationFormat>全屏显示(4:3)</PresentationFormat>
  <Paragraphs>360</Paragraphs>
  <Slides>47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56" baseType="lpstr">
      <vt:lpstr>宋体</vt:lpstr>
      <vt:lpstr>Arial</vt:lpstr>
      <vt:lpstr>Bodoni MT Black</vt:lpstr>
      <vt:lpstr>Calibri</vt:lpstr>
      <vt:lpstr>Comic Sans MS</vt:lpstr>
      <vt:lpstr>Times New Roman</vt:lpstr>
      <vt:lpstr>Wingdings</vt:lpstr>
      <vt:lpstr>Wingdings 2</vt:lpstr>
      <vt:lpstr>u7模板</vt:lpstr>
      <vt:lpstr>PowerPoint 演示文稿</vt:lpstr>
      <vt:lpstr>PowerPoint 演示文稿</vt:lpstr>
      <vt:lpstr>PowerPoint 演示文稿</vt:lpstr>
      <vt:lpstr>用such或so填空</vt:lpstr>
      <vt:lpstr>用such或so填空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Join the sentences in column A and column B with so … that or such … that.</vt:lpstr>
      <vt:lpstr>PowerPoint 演示文稿</vt:lpstr>
      <vt:lpstr>3.Use “so… that…/such…that…” to make sentences.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A. so…that与too…to的转换</vt:lpstr>
      <vt:lpstr>B. so…that与enough to的转换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acer</cp:lastModifiedBy>
  <cp:revision>3</cp:revision>
  <dcterms:created xsi:type="dcterms:W3CDTF">2017-01-09T01:06:00Z</dcterms:created>
  <dcterms:modified xsi:type="dcterms:W3CDTF">2021-02-27T01:33:48Z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