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2"/>
    <p:sldId id="256" r:id="rId3"/>
    <p:sldId id="259" r:id="rId4"/>
    <p:sldId id="279" r:id="rId5"/>
    <p:sldId id="261" r:id="rId6"/>
    <p:sldId id="273" r:id="rId7"/>
    <p:sldId id="262" r:id="rId8"/>
    <p:sldId id="274" r:id="rId9"/>
    <p:sldId id="263" r:id="rId10"/>
    <p:sldId id="278" r:id="rId11"/>
    <p:sldId id="275" r:id="rId12"/>
    <p:sldId id="264" r:id="rId13"/>
    <p:sldId id="269" r:id="rId14"/>
    <p:sldId id="271" r:id="rId15"/>
    <p:sldId id="272" r:id="rId16"/>
    <p:sldId id="277" r:id="rId17"/>
    <p:sldId id="266"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0">
          <p15:clr>
            <a:srgbClr val="A4A3A4"/>
          </p15:clr>
        </p15:guide>
        <p15:guide id="2" pos="384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120" y="32"/>
      </p:cViewPr>
      <p:guideLst>
        <p:guide orient="horz" pos="2150"/>
        <p:guide pos="384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CN" altLang="en-US"/>
              <a:t>单击此处编辑母版标题样式</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CN" altLang="en-US"/>
              <a:t>单击此处编辑母版标题样式</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a:t>单击此处编辑母版标题样式</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07474C6-4EF6-456B-8363-99A56A6CEF7D}" type="slidenum">
              <a:rPr lang="zh-CN" altLang="en-US" smtClean="0"/>
              <a:t>‹#›</a:t>
            </a:fld>
            <a:endParaRPr lang="zh-CN"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CN" altLang="en-US"/>
              <a:t>单击此处编辑母版标题样式</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p>
        </p:txBody>
      </p:sp>
      <p:sp>
        <p:nvSpPr>
          <p:cNvPr id="5" name="Date Placeholder 4"/>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言名片">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a:t>单击此处编辑母版标题样式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p>
        </p:txBody>
      </p:sp>
      <p:sp>
        <p:nvSpPr>
          <p:cNvPr id="5" name="Date Placeholder 4"/>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7474C6-4EF6-456B-8363-99A56A6CEF7D}" type="slidenum">
              <a:rPr lang="zh-CN" altLang="en-US" smtClean="0"/>
              <a:t>‹#›</a:t>
            </a:fld>
            <a:endParaRPr lang="zh-CN"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或假">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CN" altLang="en-US"/>
              <a:t>单击此处编辑母版标题样式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p>
        </p:txBody>
      </p:sp>
      <p:sp>
        <p:nvSpPr>
          <p:cNvPr id="5" name="Date Placeholder 4"/>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ncho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A4A6F027-D9F4-49A4-A196-2BB41A59ED4F}" type="datetimeFigureOut">
              <a:rPr lang="zh-CN" altLang="en-US" smtClean="0"/>
              <a:t>2021/4/13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07474C6-4EF6-456B-8363-99A56A6CEF7D}"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914400" y="609600"/>
            <a:ext cx="10363200" cy="54864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p:txBody>
          <a:bodyPr/>
          <a:lstStyle/>
          <a:p>
            <a:pPr lvl="0"/>
            <a:endParaRPr lang="zh-CN" altLang="en-US">
              <a:latin typeface="Times New Roman" panose="02020603050405020304" pitchFamily="2" charset="0"/>
            </a:endParaRPr>
          </a:p>
        </p:txBody>
      </p:sp>
      <p:sp>
        <p:nvSpPr>
          <p:cNvPr id="4" name="页脚占位符 3"/>
          <p:cNvSpPr>
            <a:spLocks noGrp="1"/>
          </p:cNvSpPr>
          <p:nvPr>
            <p:ph type="ftr" sz="quarter" idx="11"/>
          </p:nvPr>
        </p:nvSpPr>
        <p:spPr/>
        <p:txBody>
          <a:bodyPr/>
          <a:lstStyle/>
          <a:p>
            <a:pPr lvl="0"/>
            <a:endParaRPr lang="zh-CN" altLang="en-US">
              <a:latin typeface="Times New Roman" panose="02020603050405020304" pitchFamily="2"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latin typeface="Times New Roman" panose="02020603050405020304" pitchFamily="2" charset="0"/>
              </a:rPr>
              <a:t>‹#›</a:t>
            </a:fld>
            <a:endParaRPr lang="zh-CN" altLang="en-US">
              <a:latin typeface="Times New Roman" panose="02020603050405020304" pitchFamily="2" charset="0"/>
            </a:endParaRP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4A6F027-D9F4-49A4-A196-2BB41A59ED4F}" type="datetimeFigureOut">
              <a:rPr lang="zh-CN" altLang="en-US" smtClean="0"/>
              <a:t>2021/4/13</a:t>
            </a:fld>
            <a:endParaRPr lang="zh-CN"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07474C6-4EF6-456B-8363-99A56A6CEF7D}"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xmlns:p14="http://schemas.microsoft.com/office/powerpoint/2010/main">
    <mc:Choice Requires="p14">
      <p:transition>
        <p:random/>
      </p:transition>
    </mc:Choice>
    <mc:Fallback xmlns="">
      <p:transition>
        <p:random/>
      </p:transition>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panose="05040102010807070707"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panose="05040102010807070707"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panose="05040102010807070707"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HFQ058"/>
          <p:cNvPicPr>
            <a:picLocks noChangeAspect="1" noChangeArrowheads="1"/>
          </p:cNvPicPr>
          <p:nvPr/>
        </p:nvPicPr>
        <p:blipFill>
          <a:blip r:embed="rId2">
            <a:lum bright="6000" contrast="12000"/>
            <a:extLst>
              <a:ext uri="{28A0092B-C50C-407E-A947-70E740481C1C}">
                <a14:useLocalDpi xmlns:a14="http://schemas.microsoft.com/office/drawing/2010/main" val="0"/>
              </a:ext>
            </a:extLst>
          </a:blip>
          <a:srcRect/>
          <a:stretch>
            <a:fillRect/>
          </a:stretch>
        </p:blipFill>
        <p:spPr bwMode="auto">
          <a:xfrm>
            <a:off x="0" y="-26194"/>
            <a:ext cx="12192000" cy="69103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4139719" y="1321904"/>
            <a:ext cx="5825918" cy="2262781"/>
          </a:xfrm>
        </p:spPr>
        <p:txBody>
          <a:bodyPr>
            <a:normAutofit/>
          </a:bodyPr>
          <a:lstStyle/>
          <a:p>
            <a:r>
              <a:rPr lang="zh-CN" altLang="en-US" sz="9600" dirty="0">
                <a:latin typeface="方正大黑简体" panose="02010601030101010101" pitchFamily="2" charset="-122"/>
                <a:ea typeface="方正大黑简体" panose="02010601030101010101" pitchFamily="2" charset="-122"/>
              </a:rPr>
              <a:t>大雁归来</a:t>
            </a:r>
          </a:p>
        </p:txBody>
      </p:sp>
      <p:sp>
        <p:nvSpPr>
          <p:cNvPr id="3" name="副标题 2"/>
          <p:cNvSpPr>
            <a:spLocks noGrp="1"/>
          </p:cNvSpPr>
          <p:nvPr>
            <p:ph type="subTitle" idx="1"/>
          </p:nvPr>
        </p:nvSpPr>
        <p:spPr>
          <a:xfrm>
            <a:off x="6193806" y="4181031"/>
            <a:ext cx="3361014" cy="1126283"/>
          </a:xfrm>
        </p:spPr>
        <p:txBody>
          <a:bodyPr>
            <a:normAutofit/>
          </a:bodyPr>
          <a:lstStyle/>
          <a:p>
            <a:r>
              <a:rPr lang="zh-CN" altLang="en-US" sz="5400" b="1" dirty="0">
                <a:latin typeface="Adobe 楷体 Std R" panose="02020400000000000000" pitchFamily="18" charset="-122"/>
                <a:ea typeface="Adobe 楷体 Std R" panose="02020400000000000000" pitchFamily="18" charset="-122"/>
              </a:rPr>
              <a:t>利奥波德</a:t>
            </a:r>
          </a:p>
        </p:txBody>
      </p:sp>
      <p:pic>
        <p:nvPicPr>
          <p:cNvPr id="4" name="Picture 4" descr="用图!"/>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14029" y="853074"/>
            <a:ext cx="2520950" cy="1865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ChangeArrowheads="1"/>
          </p:cNvSpPr>
          <p:nvPr/>
        </p:nvSpPr>
        <p:spPr bwMode="auto">
          <a:xfrm>
            <a:off x="3630929" y="1643855"/>
            <a:ext cx="6480175" cy="4211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zh-CN" altLang="en-US" sz="3600" b="1" dirty="0">
                <a:latin typeface="方正大黑简体" panose="02010601030101010101" pitchFamily="2" charset="-122"/>
                <a:ea typeface="方正大黑简体" panose="02010601030101010101" pitchFamily="2" charset="-122"/>
              </a:rPr>
              <a:t>迁</a:t>
            </a:r>
            <a:r>
              <a:rPr lang="zh-CN" altLang="en-US" sz="3600" b="1" u="sng" dirty="0">
                <a:solidFill>
                  <a:srgbClr val="FF0000"/>
                </a:solidFill>
                <a:latin typeface="方正大黑简体" panose="02010601030101010101" pitchFamily="2" charset="-122"/>
                <a:ea typeface="方正大黑简体" panose="02010601030101010101" pitchFamily="2" charset="-122"/>
              </a:rPr>
              <a:t>徙</a:t>
            </a:r>
            <a:r>
              <a:rPr lang="zh-CN" altLang="en-US" sz="3600" b="1" dirty="0">
                <a:latin typeface="方正大黑简体" panose="02010601030101010101" pitchFamily="2" charset="-122"/>
                <a:ea typeface="方正大黑简体" panose="02010601030101010101" pitchFamily="2" charset="-122"/>
              </a:rPr>
              <a:t>			雾</a:t>
            </a:r>
            <a:r>
              <a:rPr lang="zh-CN" altLang="en-US" sz="3600" b="1" u="sng" dirty="0">
                <a:solidFill>
                  <a:srgbClr val="FF0000"/>
                </a:solidFill>
                <a:latin typeface="方正大黑简体" panose="02010601030101010101" pitchFamily="2" charset="-122"/>
                <a:ea typeface="方正大黑简体" panose="02010601030101010101" pitchFamily="2" charset="-122"/>
              </a:rPr>
              <a:t>霭</a:t>
            </a:r>
          </a:p>
          <a:p>
            <a:pPr>
              <a:lnSpc>
                <a:spcPct val="150000"/>
              </a:lnSpc>
            </a:pPr>
            <a:r>
              <a:rPr lang="zh-CN" altLang="en-US" sz="3600" b="1" u="sng" dirty="0">
                <a:solidFill>
                  <a:srgbClr val="FF0000"/>
                </a:solidFill>
                <a:latin typeface="方正大黑简体" panose="02010601030101010101" pitchFamily="2" charset="-122"/>
                <a:ea typeface="方正大黑简体" panose="02010601030101010101" pitchFamily="2" charset="-122"/>
              </a:rPr>
              <a:t>窥</a:t>
            </a:r>
            <a:r>
              <a:rPr lang="zh-CN" altLang="en-US" sz="3600" b="1" dirty="0">
                <a:latin typeface="方正大黑简体" panose="02010601030101010101" pitchFamily="2" charset="-122"/>
                <a:ea typeface="方正大黑简体" panose="02010601030101010101" pitchFamily="2" charset="-122"/>
              </a:rPr>
              <a:t>探			</a:t>
            </a:r>
            <a:r>
              <a:rPr lang="zh-CN" altLang="en-US" sz="3600" b="1" u="sng" dirty="0">
                <a:solidFill>
                  <a:srgbClr val="FF0000"/>
                </a:solidFill>
                <a:latin typeface="方正大黑简体" panose="02010601030101010101" pitchFamily="2" charset="-122"/>
                <a:ea typeface="方正大黑简体" panose="02010601030101010101" pitchFamily="2" charset="-122"/>
              </a:rPr>
              <a:t>缄</a:t>
            </a:r>
            <a:r>
              <a:rPr lang="zh-CN" altLang="en-US" sz="3600" b="1" dirty="0">
                <a:latin typeface="方正大黑简体" panose="02010601030101010101" pitchFamily="2" charset="-122"/>
                <a:ea typeface="方正大黑简体" panose="02010601030101010101" pitchFamily="2" charset="-122"/>
              </a:rPr>
              <a:t>默</a:t>
            </a:r>
          </a:p>
          <a:p>
            <a:pPr>
              <a:lnSpc>
                <a:spcPct val="150000"/>
              </a:lnSpc>
            </a:pPr>
            <a:r>
              <a:rPr lang="zh-CN" altLang="en-US" sz="3600" b="1" u="sng" dirty="0">
                <a:solidFill>
                  <a:srgbClr val="FF0000"/>
                </a:solidFill>
                <a:latin typeface="方正大黑简体" panose="02010601030101010101" pitchFamily="2" charset="-122"/>
                <a:ea typeface="方正大黑简体" panose="02010601030101010101" pitchFamily="2" charset="-122"/>
              </a:rPr>
              <a:t>狩</a:t>
            </a:r>
            <a:r>
              <a:rPr lang="zh-CN" altLang="en-US" sz="3600" b="1" dirty="0">
                <a:latin typeface="方正大黑简体" panose="02010601030101010101" pitchFamily="2" charset="-122"/>
                <a:ea typeface="方正大黑简体" panose="02010601030101010101" pitchFamily="2" charset="-122"/>
              </a:rPr>
              <a:t>猎			</a:t>
            </a:r>
            <a:r>
              <a:rPr lang="zh-CN" altLang="en-US" sz="3600" b="1" u="sng" dirty="0">
                <a:solidFill>
                  <a:srgbClr val="FF0000"/>
                </a:solidFill>
                <a:latin typeface="方正大黑简体" panose="02010601030101010101" pitchFamily="2" charset="-122"/>
                <a:ea typeface="方正大黑简体" panose="02010601030101010101" pitchFamily="2" charset="-122"/>
              </a:rPr>
              <a:t>沼</a:t>
            </a:r>
            <a:r>
              <a:rPr lang="zh-CN" altLang="en-US" sz="3600" b="1" u="sng" dirty="0">
                <a:latin typeface="方正大黑简体" panose="02010601030101010101" pitchFamily="2" charset="-122"/>
                <a:ea typeface="方正大黑简体" panose="02010601030101010101" pitchFamily="2" charset="-122"/>
              </a:rPr>
              <a:t>泽</a:t>
            </a:r>
            <a:endParaRPr lang="zh-CN" altLang="en-US" sz="3600" b="1" dirty="0">
              <a:latin typeface="方正大黑简体" panose="02010601030101010101" pitchFamily="2" charset="-122"/>
              <a:ea typeface="方正大黑简体" panose="02010601030101010101" pitchFamily="2" charset="-122"/>
            </a:endParaRPr>
          </a:p>
          <a:p>
            <a:pPr>
              <a:lnSpc>
                <a:spcPct val="150000"/>
              </a:lnSpc>
            </a:pPr>
            <a:r>
              <a:rPr lang="zh-CN" altLang="en-US" sz="3600" b="1" dirty="0">
                <a:solidFill>
                  <a:srgbClr val="FF0000"/>
                </a:solidFill>
                <a:latin typeface="方正大黑简体" panose="02010601030101010101" pitchFamily="2" charset="-122"/>
                <a:ea typeface="方正大黑简体" panose="02010601030101010101" pitchFamily="2" charset="-122"/>
              </a:rPr>
              <a:t>瞄</a:t>
            </a:r>
            <a:r>
              <a:rPr lang="zh-CN" altLang="en-US" sz="3600" b="1" dirty="0">
                <a:latin typeface="方正大黑简体" panose="02010601030101010101" pitchFamily="2" charset="-122"/>
                <a:ea typeface="方正大黑简体" panose="02010601030101010101" pitchFamily="2" charset="-122"/>
              </a:rPr>
              <a:t>准			喧</a:t>
            </a:r>
            <a:r>
              <a:rPr lang="zh-CN" altLang="en-US" sz="3600" b="1" u="sng" dirty="0">
                <a:solidFill>
                  <a:srgbClr val="FF0000"/>
                </a:solidFill>
                <a:ea typeface="方正大黑简体" panose="02010601030101010101" pitchFamily="2" charset="-122"/>
              </a:rPr>
              <a:t>嚷</a:t>
            </a:r>
          </a:p>
          <a:p>
            <a:pPr>
              <a:lnSpc>
                <a:spcPct val="150000"/>
              </a:lnSpc>
            </a:pPr>
            <a:r>
              <a:rPr lang="zh-CN" altLang="en-US" sz="3600" b="1" dirty="0">
                <a:latin typeface="方正大黑简体" panose="02010601030101010101" pitchFamily="2" charset="-122"/>
                <a:ea typeface="方正大黑简体" panose="02010601030101010101" pitchFamily="2" charset="-122"/>
              </a:rPr>
              <a:t>枯</a:t>
            </a:r>
            <a:r>
              <a:rPr lang="zh-CN" altLang="en-US" sz="3600" b="1" u="sng" dirty="0">
                <a:solidFill>
                  <a:srgbClr val="FF0000"/>
                </a:solidFill>
                <a:ea typeface="方正大黑简体" panose="02010601030101010101" pitchFamily="2" charset="-122"/>
              </a:rPr>
              <a:t>燥 </a:t>
            </a:r>
            <a:r>
              <a:rPr lang="zh-CN" altLang="en-US" sz="3600" b="1" dirty="0">
                <a:latin typeface="方正大黑简体" panose="02010601030101010101" pitchFamily="2" charset="-122"/>
                <a:ea typeface="方正大黑简体" panose="02010601030101010101" pitchFamily="2" charset="-122"/>
              </a:rPr>
              <a:t>                    </a:t>
            </a:r>
            <a:r>
              <a:rPr lang="zh-CN" altLang="en-US" sz="3600" b="1" dirty="0">
                <a:ea typeface="方正大黑简体" panose="02010601030101010101" pitchFamily="2" charset="-122"/>
              </a:rPr>
              <a:t>暴</a:t>
            </a:r>
            <a:r>
              <a:rPr lang="zh-CN" altLang="en-US" sz="3600" b="1" u="sng" dirty="0">
                <a:solidFill>
                  <a:srgbClr val="FF0000"/>
                </a:solidFill>
                <a:ea typeface="方正大黑简体" panose="02010601030101010101" pitchFamily="2" charset="-122"/>
              </a:rPr>
              <a:t>躁</a:t>
            </a:r>
          </a:p>
        </p:txBody>
      </p:sp>
      <p:sp>
        <p:nvSpPr>
          <p:cNvPr id="114691" name="Rectangle 3"/>
          <p:cNvSpPr>
            <a:spLocks noChangeArrowheads="1"/>
          </p:cNvSpPr>
          <p:nvPr/>
        </p:nvSpPr>
        <p:spPr bwMode="auto">
          <a:xfrm>
            <a:off x="5008562" y="1789746"/>
            <a:ext cx="14954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xǐ</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2" name="Rectangle 4"/>
          <p:cNvSpPr>
            <a:spLocks noChangeArrowheads="1"/>
          </p:cNvSpPr>
          <p:nvPr/>
        </p:nvSpPr>
        <p:spPr bwMode="auto">
          <a:xfrm>
            <a:off x="8565667" y="1812925"/>
            <a:ext cx="11160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ǎi</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3" name="Rectangle 5"/>
          <p:cNvSpPr>
            <a:spLocks noChangeArrowheads="1"/>
          </p:cNvSpPr>
          <p:nvPr/>
        </p:nvSpPr>
        <p:spPr bwMode="auto">
          <a:xfrm>
            <a:off x="5008562" y="2632652"/>
            <a:ext cx="13160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kuī</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4" name="Rectangle 6"/>
          <p:cNvSpPr>
            <a:spLocks noChangeArrowheads="1"/>
          </p:cNvSpPr>
          <p:nvPr/>
        </p:nvSpPr>
        <p:spPr bwMode="auto">
          <a:xfrm>
            <a:off x="8499404" y="2620962"/>
            <a:ext cx="16541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jiān</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5" name="Rectangle 7"/>
          <p:cNvSpPr>
            <a:spLocks noChangeArrowheads="1"/>
          </p:cNvSpPr>
          <p:nvPr/>
        </p:nvSpPr>
        <p:spPr bwMode="auto">
          <a:xfrm>
            <a:off x="4932296" y="3397874"/>
            <a:ext cx="17414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shòu</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6" name="Rectangle 8"/>
          <p:cNvSpPr>
            <a:spLocks noChangeArrowheads="1"/>
          </p:cNvSpPr>
          <p:nvPr/>
        </p:nvSpPr>
        <p:spPr bwMode="auto">
          <a:xfrm>
            <a:off x="8434283" y="3428999"/>
            <a:ext cx="1577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zhǎo</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7" name="Rectangle 9"/>
          <p:cNvSpPr>
            <a:spLocks noChangeArrowheads="1"/>
          </p:cNvSpPr>
          <p:nvPr/>
        </p:nvSpPr>
        <p:spPr bwMode="auto">
          <a:xfrm>
            <a:off x="4976815" y="4221163"/>
            <a:ext cx="2108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miáo</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8" name="Rectangle 10"/>
          <p:cNvSpPr>
            <a:spLocks noChangeArrowheads="1"/>
          </p:cNvSpPr>
          <p:nvPr/>
        </p:nvSpPr>
        <p:spPr bwMode="auto">
          <a:xfrm>
            <a:off x="8434283" y="4212087"/>
            <a:ext cx="234763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3600" b="1" i="1" dirty="0">
                <a:solidFill>
                  <a:srgbClr val="FF0000"/>
                </a:solidFill>
                <a:latin typeface="华文细黑" panose="02010600040101010101" pitchFamily="2" charset="-122"/>
                <a:ea typeface="华文细黑" panose="02010600040101010101" pitchFamily="2" charset="-122"/>
              </a:rPr>
              <a:t> </a:t>
            </a:r>
            <a:r>
              <a:rPr lang="en-US" altLang="zh-CN" sz="3600" b="1" i="1" dirty="0" err="1">
                <a:solidFill>
                  <a:srgbClr val="FF0000"/>
                </a:solidFill>
                <a:latin typeface="华文细黑" panose="02010600040101010101" pitchFamily="2" charset="-122"/>
                <a:ea typeface="华文细黑" panose="02010600040101010101" pitchFamily="2" charset="-122"/>
              </a:rPr>
              <a:t>rǎng</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9" name="Text Box 11"/>
          <p:cNvSpPr txBox="1">
            <a:spLocks noChangeArrowheads="1"/>
          </p:cNvSpPr>
          <p:nvPr/>
        </p:nvSpPr>
        <p:spPr bwMode="auto">
          <a:xfrm>
            <a:off x="3613785" y="527050"/>
            <a:ext cx="6514465"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4000" b="1" dirty="0">
                <a:latin typeface="方正大黑简体" panose="02010601030101010101" pitchFamily="2" charset="-122"/>
                <a:ea typeface="方正大黑简体" panose="02010601030101010101" pitchFamily="2" charset="-122"/>
              </a:rPr>
              <a:t>初读课文，读准字音</a:t>
            </a:r>
          </a:p>
        </p:txBody>
      </p:sp>
      <p:pic>
        <p:nvPicPr>
          <p:cNvPr id="16" name="Picture 4" descr="用图!"/>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7483" y="-52387"/>
            <a:ext cx="2520950" cy="1865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469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469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469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469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469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1469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1469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146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autoUpdateAnimBg="0"/>
      <p:bldP spid="114692" grpId="0" autoUpdateAnimBg="0"/>
      <p:bldP spid="114693" grpId="0" autoUpdateAnimBg="0"/>
      <p:bldP spid="114694" grpId="0" autoUpdateAnimBg="0"/>
      <p:bldP spid="114695" grpId="0" autoUpdateAnimBg="0"/>
      <p:bldP spid="114696" grpId="0" autoUpdateAnimBg="0"/>
      <p:bldP spid="114697" grpId="0" autoUpdateAnimBg="0"/>
      <p:bldP spid="114698"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282384F7-DCD7-4E62-B276-343D3986FEB3}"/>
              </a:ext>
            </a:extLst>
          </p:cNvPr>
          <p:cNvSpPr txBox="1"/>
          <p:nvPr/>
        </p:nvSpPr>
        <p:spPr>
          <a:xfrm>
            <a:off x="2458278" y="1252328"/>
            <a:ext cx="7669696" cy="3046988"/>
          </a:xfrm>
          <a:prstGeom prst="rect">
            <a:avLst/>
          </a:prstGeom>
          <a:noFill/>
        </p:spPr>
        <p:txBody>
          <a:bodyPr wrap="square" rtlCol="0">
            <a:spAutoFit/>
          </a:bodyPr>
          <a:lstStyle/>
          <a:p>
            <a:r>
              <a:rPr lang="zh-CN" altLang="en-US" sz="3200" b="1" dirty="0">
                <a:solidFill>
                  <a:srgbClr val="FF0000"/>
                </a:solidFill>
              </a:rPr>
              <a:t>雾霭：</a:t>
            </a:r>
            <a:r>
              <a:rPr lang="zh-CN" altLang="en-US" sz="3200" b="1" i="0" dirty="0">
                <a:solidFill>
                  <a:srgbClr val="333333"/>
                </a:solidFill>
                <a:effectLst/>
                <a:latin typeface="Arial" panose="020B0604020202020204" pitchFamily="34" charset="0"/>
              </a:rPr>
              <a:t>雾气</a:t>
            </a:r>
            <a:endParaRPr lang="en-US" altLang="zh-CN" sz="3200" b="1" dirty="0"/>
          </a:p>
          <a:p>
            <a:r>
              <a:rPr lang="zh-CN" altLang="en-US" sz="3200" b="1" dirty="0">
                <a:solidFill>
                  <a:srgbClr val="FF0000"/>
                </a:solidFill>
              </a:rPr>
              <a:t>缄默：</a:t>
            </a:r>
            <a:r>
              <a:rPr lang="zh-CN" altLang="en-US" sz="3200" b="1" i="0" dirty="0">
                <a:solidFill>
                  <a:srgbClr val="333333"/>
                </a:solidFill>
                <a:effectLst/>
                <a:latin typeface="Arial" panose="020B0604020202020204" pitchFamily="34" charset="0"/>
              </a:rPr>
              <a:t>闭口不说话</a:t>
            </a:r>
            <a:endParaRPr lang="en-US" altLang="zh-CN" sz="3200" b="1" dirty="0"/>
          </a:p>
          <a:p>
            <a:r>
              <a:rPr lang="zh-CN" altLang="en-US" sz="3200" b="1" dirty="0">
                <a:solidFill>
                  <a:srgbClr val="FF0000"/>
                </a:solidFill>
              </a:rPr>
              <a:t>弥漫：</a:t>
            </a:r>
            <a:r>
              <a:rPr lang="zh-CN" altLang="en-US" sz="3200" b="1" i="0" dirty="0">
                <a:solidFill>
                  <a:srgbClr val="333333"/>
                </a:solidFill>
                <a:effectLst/>
                <a:latin typeface="Arial" panose="020B0604020202020204" pitchFamily="34" charset="0"/>
              </a:rPr>
              <a:t>充满；布满</a:t>
            </a:r>
            <a:endParaRPr lang="en-US" altLang="zh-CN" sz="3200" b="1" dirty="0"/>
          </a:p>
          <a:p>
            <a:r>
              <a:rPr lang="zh-CN" altLang="en-US" sz="3200" b="1" dirty="0">
                <a:solidFill>
                  <a:srgbClr val="FF0000"/>
                </a:solidFill>
              </a:rPr>
              <a:t>目空一切：</a:t>
            </a:r>
            <a:r>
              <a:rPr lang="zh-CN" altLang="en-US" sz="3200" b="1" dirty="0"/>
              <a:t>一切都不放在眼里。形容狂妄自大，谁都看不起。</a:t>
            </a:r>
          </a:p>
          <a:p>
            <a:endParaRPr lang="zh-CN" altLang="en-US" sz="3200" dirty="0"/>
          </a:p>
        </p:txBody>
      </p:sp>
    </p:spTree>
    <p:extLst>
      <p:ext uri="{BB962C8B-B14F-4D97-AF65-F5344CB8AC3E}">
        <p14:creationId xmlns:p14="http://schemas.microsoft.com/office/powerpoint/2010/main" val="743947132"/>
      </p:ext>
    </p:extLst>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3596381" y="2302567"/>
            <a:ext cx="5415098" cy="1646582"/>
          </a:xfrm>
          <a:prstGeom prst="rect">
            <a:avLst/>
          </a:prstGeom>
        </p:spPr>
        <p:txBody>
          <a:bodyPr>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zh-CN" altLang="en-US" sz="6600" u="sng" dirty="0">
                <a:latin typeface="方正大黑简体" panose="02010601030101010101" pitchFamily="2" charset="-122"/>
                <a:ea typeface="方正大黑简体" panose="02010601030101010101" pitchFamily="2" charset="-122"/>
              </a:rPr>
              <a:t>大雁</a:t>
            </a:r>
            <a:r>
              <a:rPr lang="zh-CN" altLang="en-US" sz="6600" u="sng" dirty="0">
                <a:solidFill>
                  <a:schemeClr val="tx1"/>
                </a:solidFill>
                <a:latin typeface="方正大黑简体" panose="02010601030101010101" pitchFamily="2" charset="-122"/>
                <a:ea typeface="方正大黑简体" panose="02010601030101010101" pitchFamily="2" charset="-122"/>
              </a:rPr>
              <a:t>归来</a:t>
            </a:r>
          </a:p>
        </p:txBody>
      </p:sp>
      <p:sp>
        <p:nvSpPr>
          <p:cNvPr id="4" name="标题 1"/>
          <p:cNvSpPr txBox="1"/>
          <p:nvPr/>
        </p:nvSpPr>
        <p:spPr>
          <a:xfrm>
            <a:off x="4073525" y="3949065"/>
            <a:ext cx="7609840" cy="1646555"/>
          </a:xfrm>
          <a:prstGeom prst="rect">
            <a:avLst/>
          </a:prstGeom>
        </p:spPr>
        <p:txBody>
          <a:bodyPr>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zh-CN" altLang="en-US" sz="6600" dirty="0">
                <a:latin typeface="方正大黑简体" panose="02010601030101010101" pitchFamily="2" charset="-122"/>
                <a:ea typeface="方正大黑简体" panose="02010601030101010101" pitchFamily="2" charset="-122"/>
              </a:rPr>
              <a:t>加一个叹词和标点</a:t>
            </a:r>
            <a:endParaRPr lang="zh-CN" altLang="en-US" sz="6600" dirty="0">
              <a:solidFill>
                <a:schemeClr val="accent1"/>
              </a:solidFill>
              <a:latin typeface="方正大黑简体" panose="02010601030101010101" pitchFamily="2" charset="-122"/>
              <a:ea typeface="方正大黑简体" panose="02010601030101010101" pitchFamily="2" charset="-122"/>
            </a:endParaRPr>
          </a:p>
        </p:txBody>
      </p:sp>
      <p:pic>
        <p:nvPicPr>
          <p:cNvPr id="5" name="Picture 4" descr="用图!"/>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52370" y="212657"/>
            <a:ext cx="2520950" cy="18653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073320" y="899886"/>
            <a:ext cx="4562680" cy="769441"/>
          </a:xfrm>
          <a:prstGeom prst="rect">
            <a:avLst/>
          </a:prstGeom>
          <a:noFill/>
        </p:spPr>
        <p:txBody>
          <a:bodyPr wrap="square" rtlCol="0">
            <a:spAutoFit/>
          </a:bodyPr>
          <a:lstStyle/>
          <a:p>
            <a:r>
              <a:rPr lang="zh-CN" altLang="en-US" sz="4400" b="1" dirty="0"/>
              <a:t>品味标题</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本框 12289"/>
          <p:cNvSpPr txBox="1"/>
          <p:nvPr/>
        </p:nvSpPr>
        <p:spPr>
          <a:xfrm>
            <a:off x="1785620" y="181610"/>
            <a:ext cx="5255895" cy="706755"/>
          </a:xfrm>
          <a:prstGeom prst="rect">
            <a:avLst/>
          </a:prstGeom>
          <a:noFill/>
          <a:ln w="9525">
            <a:noFill/>
          </a:ln>
        </p:spPr>
        <p:txBody>
          <a:bodyPr wrap="square">
            <a:spAutoFit/>
          </a:bodyPr>
          <a:lstStyle/>
          <a:p>
            <a:pPr>
              <a:spcBef>
                <a:spcPct val="50000"/>
              </a:spcBef>
            </a:pPr>
            <a:r>
              <a:rPr lang="zh-CN" altLang="en-US" sz="4000" b="1" dirty="0">
                <a:latin typeface="方正大黑简体" panose="02010601030101010101" pitchFamily="2" charset="-122"/>
                <a:ea typeface="方正大黑简体" panose="02010601030101010101" pitchFamily="2" charset="-122"/>
              </a:rPr>
              <a:t>整体感知</a:t>
            </a:r>
            <a:r>
              <a:rPr lang="en-US" altLang="zh-CN" sz="4000" b="1" dirty="0">
                <a:latin typeface="方正大黑简体" panose="02010601030101010101" pitchFamily="2" charset="-122"/>
                <a:ea typeface="方正大黑简体" panose="02010601030101010101" pitchFamily="2" charset="-122"/>
              </a:rPr>
              <a:t>,</a:t>
            </a:r>
            <a:r>
              <a:rPr lang="zh-CN" altLang="en-US" sz="4000" b="1" dirty="0">
                <a:latin typeface="方正大黑简体" panose="02010601030101010101" pitchFamily="2" charset="-122"/>
                <a:ea typeface="方正大黑简体" panose="02010601030101010101" pitchFamily="2" charset="-122"/>
              </a:rPr>
              <a:t>抢答知识</a:t>
            </a:r>
          </a:p>
        </p:txBody>
      </p:sp>
      <p:sp>
        <p:nvSpPr>
          <p:cNvPr id="12291" name="文本框 12290"/>
          <p:cNvSpPr txBox="1"/>
          <p:nvPr/>
        </p:nvSpPr>
        <p:spPr>
          <a:xfrm>
            <a:off x="1785620" y="1040765"/>
            <a:ext cx="9694545" cy="5692775"/>
          </a:xfrm>
          <a:prstGeom prst="rect">
            <a:avLst/>
          </a:prstGeom>
          <a:noFill/>
          <a:ln w="9525">
            <a:noFill/>
          </a:ln>
        </p:spPr>
        <p:txBody>
          <a:bodyPr wrap="square">
            <a:spAutoFit/>
          </a:bodyPr>
          <a:lstStyle/>
          <a:p>
            <a:pPr>
              <a:spcBef>
                <a:spcPct val="50000"/>
              </a:spcBef>
            </a:pPr>
            <a:r>
              <a:rPr lang="zh-CN" altLang="en-US" sz="2800" b="1" u="none" dirty="0">
                <a:latin typeface="Times New Roman" panose="02020603050405020304" pitchFamily="2" charset="0"/>
              </a:rPr>
              <a:t>让我们一起走进利奥波德的大雁世界</a:t>
            </a:r>
            <a:r>
              <a:rPr lang="en-US" altLang="zh-CN" sz="2800" b="1" u="none" dirty="0">
                <a:latin typeface="Times New Roman" panose="02020603050405020304" pitchFamily="2" charset="0"/>
              </a:rPr>
              <a:t>,</a:t>
            </a:r>
            <a:r>
              <a:rPr lang="zh-CN" altLang="en-US" sz="2800" b="1" u="none" dirty="0">
                <a:latin typeface="Times New Roman" panose="02020603050405020304" pitchFamily="2" charset="0"/>
              </a:rPr>
              <a:t>看看大雁的习性</a:t>
            </a:r>
          </a:p>
          <a:p>
            <a:pPr>
              <a:spcBef>
                <a:spcPct val="50000"/>
              </a:spcBef>
            </a:pPr>
            <a:r>
              <a:rPr lang="en-US" altLang="zh-CN" sz="2800" b="1" u="none" dirty="0">
                <a:latin typeface="Times New Roman" panose="02020603050405020304" pitchFamily="2" charset="0"/>
              </a:rPr>
              <a:t>(1)</a:t>
            </a:r>
            <a:r>
              <a:rPr lang="zh-CN" altLang="en-US" sz="2800" b="1" u="none" dirty="0">
                <a:latin typeface="Times New Roman" panose="02020603050405020304" pitchFamily="2" charset="0"/>
              </a:rPr>
              <a:t>大雁归来的季节是</a:t>
            </a:r>
            <a:r>
              <a:rPr lang="en-US" altLang="zh-CN" sz="2800" b="1" u="none" dirty="0">
                <a:latin typeface="Times New Roman" panose="02020603050405020304" pitchFamily="2" charset="0"/>
              </a:rPr>
              <a:t>_________.</a:t>
            </a:r>
          </a:p>
          <a:p>
            <a:pPr>
              <a:spcBef>
                <a:spcPct val="50000"/>
              </a:spcBef>
            </a:pPr>
            <a:r>
              <a:rPr lang="en-US" altLang="zh-CN" sz="2800" b="1" u="none" dirty="0">
                <a:latin typeface="Times New Roman" panose="02020603050405020304" pitchFamily="2" charset="0"/>
              </a:rPr>
              <a:t>(2)</a:t>
            </a:r>
            <a:r>
              <a:rPr lang="zh-CN" altLang="en-US" sz="2800" b="1" u="none" dirty="0">
                <a:latin typeface="Times New Roman" panose="02020603050405020304" pitchFamily="2" charset="0"/>
              </a:rPr>
              <a:t>大雁飞行的路</a:t>
            </a:r>
            <a:r>
              <a:rPr lang="zh-CN" altLang="en-US" sz="2800" b="1" u="none" dirty="0">
                <a:solidFill>
                  <a:schemeClr val="tx1"/>
                </a:solidFill>
                <a:latin typeface="Times New Roman" panose="02020603050405020304" pitchFamily="2" charset="0"/>
              </a:rPr>
              <a:t>线是</a:t>
            </a:r>
            <a:r>
              <a:rPr lang="en-US" altLang="zh-CN" sz="2800" b="1" u="none" dirty="0">
                <a:solidFill>
                  <a:schemeClr val="tx1"/>
                </a:solidFill>
                <a:latin typeface="Times New Roman" panose="02020603050405020304" pitchFamily="2" charset="0"/>
              </a:rPr>
              <a:t>_________.</a:t>
            </a:r>
          </a:p>
          <a:p>
            <a:pPr>
              <a:spcBef>
                <a:spcPct val="50000"/>
              </a:spcBef>
            </a:pPr>
            <a:r>
              <a:rPr lang="en-US" altLang="zh-CN" sz="2800" b="1" u="none" dirty="0">
                <a:latin typeface="Times New Roman" panose="02020603050405020304" pitchFamily="2" charset="0"/>
              </a:rPr>
              <a:t>(3)</a:t>
            </a:r>
            <a:r>
              <a:rPr lang="zh-CN" altLang="en-US" sz="2800" b="1" u="none" dirty="0">
                <a:latin typeface="Times New Roman" panose="02020603050405020304" pitchFamily="2" charset="0"/>
              </a:rPr>
              <a:t>三月的大雁一触到水就</a:t>
            </a:r>
            <a:r>
              <a:rPr lang="en-US" altLang="zh-CN" sz="2800" b="1" u="none" dirty="0">
                <a:latin typeface="Times New Roman" panose="02020603050405020304" pitchFamily="2" charset="0"/>
              </a:rPr>
              <a:t>________.</a:t>
            </a:r>
          </a:p>
          <a:p>
            <a:pPr>
              <a:spcBef>
                <a:spcPct val="50000"/>
              </a:spcBef>
            </a:pPr>
            <a:r>
              <a:rPr lang="en-US" altLang="zh-CN" sz="2800" b="1" u="none" dirty="0">
                <a:latin typeface="Times New Roman" panose="02020603050405020304" pitchFamily="2" charset="0"/>
              </a:rPr>
              <a:t>(4)</a:t>
            </a:r>
            <a:r>
              <a:rPr lang="zh-CN" altLang="en-US" sz="2800" b="1" u="none" dirty="0">
                <a:latin typeface="Times New Roman" panose="02020603050405020304" pitchFamily="2" charset="0"/>
              </a:rPr>
              <a:t>十一月份的大雁</a:t>
            </a:r>
            <a:r>
              <a:rPr lang="en-US" altLang="zh-CN" sz="2800" b="1" u="none" dirty="0">
                <a:latin typeface="Times New Roman" panose="02020603050405020304" pitchFamily="2" charset="0"/>
              </a:rPr>
              <a:t>_____________.</a:t>
            </a:r>
          </a:p>
          <a:p>
            <a:pPr>
              <a:spcBef>
                <a:spcPct val="50000"/>
              </a:spcBef>
            </a:pPr>
            <a:r>
              <a:rPr lang="en-US" altLang="zh-CN" sz="2800" b="1" u="none" dirty="0">
                <a:latin typeface="Times New Roman" panose="02020603050405020304" pitchFamily="2" charset="0"/>
              </a:rPr>
              <a:t>(5)</a:t>
            </a:r>
            <a:r>
              <a:rPr lang="zh-CN" altLang="en-US" sz="2800" b="1" u="none" dirty="0">
                <a:latin typeface="Times New Roman" panose="02020603050405020304" pitchFamily="2" charset="0"/>
              </a:rPr>
              <a:t>大雁特喜欢寻食</a:t>
            </a:r>
            <a:r>
              <a:rPr lang="en-US" altLang="zh-CN" sz="2800" b="1" u="none" dirty="0">
                <a:latin typeface="Times New Roman" panose="02020603050405020304" pitchFamily="2" charset="0"/>
              </a:rPr>
              <a:t>______________.</a:t>
            </a:r>
          </a:p>
          <a:p>
            <a:pPr>
              <a:spcBef>
                <a:spcPct val="50000"/>
              </a:spcBef>
            </a:pPr>
            <a:r>
              <a:rPr lang="en-US" altLang="zh-CN" sz="2800" b="1" u="none" dirty="0">
                <a:latin typeface="Times New Roman" panose="02020603050405020304" pitchFamily="2" charset="0"/>
              </a:rPr>
              <a:t>(6)</a:t>
            </a:r>
            <a:r>
              <a:rPr lang="zh-CN" altLang="en-US" sz="2800" b="1" u="none" dirty="0">
                <a:latin typeface="Times New Roman" panose="02020603050405020304" pitchFamily="2" charset="0"/>
              </a:rPr>
              <a:t>大雁常</a:t>
            </a:r>
            <a:r>
              <a:rPr lang="en-US" altLang="zh-CN" sz="2800" b="1" u="none" dirty="0">
                <a:latin typeface="Times New Roman" panose="02020603050405020304" pitchFamily="2" charset="0"/>
              </a:rPr>
              <a:t>_____</a:t>
            </a:r>
            <a:r>
              <a:rPr lang="zh-CN" altLang="en-US" sz="2800" b="1" u="none" dirty="0">
                <a:latin typeface="Times New Roman" panose="02020603050405020304" pitchFamily="2" charset="0"/>
              </a:rPr>
              <a:t>只列队飞</a:t>
            </a:r>
            <a:r>
              <a:rPr lang="en-US" altLang="zh-CN" sz="2800" b="1" u="none" dirty="0">
                <a:latin typeface="Times New Roman" panose="02020603050405020304" pitchFamily="2" charset="0"/>
              </a:rPr>
              <a:t>.</a:t>
            </a:r>
          </a:p>
          <a:p>
            <a:pPr>
              <a:spcBef>
                <a:spcPct val="50000"/>
              </a:spcBef>
            </a:pPr>
            <a:r>
              <a:rPr lang="en-US" altLang="zh-CN" sz="2800" b="1" u="none" dirty="0">
                <a:latin typeface="Times New Roman" panose="02020603050405020304" pitchFamily="2" charset="0"/>
              </a:rPr>
              <a:t>(7)</a:t>
            </a:r>
            <a:r>
              <a:rPr lang="zh-CN" altLang="en-US" sz="2800" b="1" u="none" dirty="0">
                <a:latin typeface="Times New Roman" panose="02020603050405020304" pitchFamily="2" charset="0"/>
              </a:rPr>
              <a:t>四月的夜间</a:t>
            </a:r>
            <a:r>
              <a:rPr lang="en-US" altLang="zh-CN" sz="2800" b="1" u="none" dirty="0">
                <a:latin typeface="Times New Roman" panose="02020603050405020304" pitchFamily="2" charset="0"/>
              </a:rPr>
              <a:t>,</a:t>
            </a:r>
            <a:r>
              <a:rPr lang="zh-CN" altLang="en-US" sz="2800" b="1" u="none" dirty="0">
                <a:latin typeface="Times New Roman" panose="02020603050405020304" pitchFamily="2" charset="0"/>
              </a:rPr>
              <a:t>大雁会在沼泽</a:t>
            </a:r>
            <a:r>
              <a:rPr lang="en-US" altLang="zh-CN" sz="2800" b="1" u="none" dirty="0">
                <a:latin typeface="Times New Roman" panose="02020603050405020304" pitchFamily="2" charset="0"/>
              </a:rPr>
              <a:t>___________.</a:t>
            </a:r>
          </a:p>
          <a:p>
            <a:pPr>
              <a:spcBef>
                <a:spcPct val="50000"/>
              </a:spcBef>
            </a:pPr>
            <a:r>
              <a:rPr lang="en-US" altLang="zh-CN" sz="2800" b="1" u="none" dirty="0">
                <a:latin typeface="Times New Roman" panose="02020603050405020304" pitchFamily="2" charset="0"/>
              </a:rPr>
              <a:t>(8)</a:t>
            </a:r>
            <a:r>
              <a:rPr lang="zh-CN" altLang="en-US" sz="2800" b="1" u="none" dirty="0">
                <a:latin typeface="Times New Roman" panose="02020603050405020304" pitchFamily="2" charset="0"/>
              </a:rPr>
              <a:t>大雁被作者称为</a:t>
            </a:r>
            <a:r>
              <a:rPr lang="en-US" altLang="zh-CN" sz="2800" b="1" u="none" dirty="0">
                <a:latin typeface="Times New Roman" panose="02020603050405020304" pitchFamily="2" charset="0"/>
              </a:rPr>
              <a:t>________     </a:t>
            </a:r>
            <a:r>
              <a:rPr lang="zh-CN" altLang="en-US" sz="2800" b="1" u="none" dirty="0">
                <a:latin typeface="Times New Roman" panose="02020603050405020304" pitchFamily="2" charset="0"/>
              </a:rPr>
              <a:t>他和学生自称</a:t>
            </a:r>
            <a:r>
              <a:rPr lang="en-US" altLang="zh-CN" sz="2800" b="1" u="none" dirty="0">
                <a:latin typeface="Times New Roman" panose="02020603050405020304" pitchFamily="2" charset="0"/>
              </a:rPr>
              <a:t>_________.</a:t>
            </a:r>
          </a:p>
        </p:txBody>
      </p:sp>
      <p:sp>
        <p:nvSpPr>
          <p:cNvPr id="12292" name="文本框 12291"/>
          <p:cNvSpPr txBox="1"/>
          <p:nvPr/>
        </p:nvSpPr>
        <p:spPr>
          <a:xfrm>
            <a:off x="5202555" y="1629410"/>
            <a:ext cx="2447290" cy="521970"/>
          </a:xfrm>
          <a:prstGeom prst="rect">
            <a:avLst/>
          </a:prstGeom>
          <a:noFill/>
          <a:ln w="9525">
            <a:noFill/>
          </a:ln>
        </p:spPr>
        <p:txBody>
          <a:bodyPr wrap="square">
            <a:spAutoFit/>
          </a:bodyPr>
          <a:lstStyle/>
          <a:p>
            <a:pPr eaLnBrk="0" hangingPunct="0">
              <a:spcBef>
                <a:spcPct val="50000"/>
              </a:spcBef>
            </a:pPr>
            <a:r>
              <a:rPr lang="zh-CN" altLang="en-US" sz="2800" b="1" u="none" dirty="0">
                <a:solidFill>
                  <a:srgbClr val="FF0000"/>
                </a:solidFill>
                <a:latin typeface="Times New Roman" panose="02020603050405020304" pitchFamily="2" charset="0"/>
              </a:rPr>
              <a:t>三月春天</a:t>
            </a:r>
          </a:p>
        </p:txBody>
      </p:sp>
      <p:sp>
        <p:nvSpPr>
          <p:cNvPr id="12293" name="文本框 12292"/>
          <p:cNvSpPr txBox="1"/>
          <p:nvPr/>
        </p:nvSpPr>
        <p:spPr>
          <a:xfrm>
            <a:off x="5202873" y="2260918"/>
            <a:ext cx="1296987" cy="521970"/>
          </a:xfrm>
          <a:prstGeom prst="rect">
            <a:avLst/>
          </a:prstGeom>
          <a:noFill/>
          <a:ln w="9525">
            <a:noFill/>
          </a:ln>
        </p:spPr>
        <p:txBody>
          <a:bodyPr>
            <a:spAutoFit/>
          </a:bodyPr>
          <a:lstStyle/>
          <a:p>
            <a:pPr eaLnBrk="0" hangingPunct="0">
              <a:spcBef>
                <a:spcPct val="50000"/>
              </a:spcBef>
            </a:pPr>
            <a:r>
              <a:rPr lang="zh-CN" altLang="en-US" sz="2800" b="1" u="none">
                <a:solidFill>
                  <a:srgbClr val="FF0000"/>
                </a:solidFill>
                <a:latin typeface="Times New Roman" panose="02020603050405020304" pitchFamily="2" charset="0"/>
              </a:rPr>
              <a:t>笔直的</a:t>
            </a:r>
          </a:p>
        </p:txBody>
      </p:sp>
      <p:sp>
        <p:nvSpPr>
          <p:cNvPr id="12294" name="文本框 12293"/>
          <p:cNvSpPr txBox="1"/>
          <p:nvPr/>
        </p:nvSpPr>
        <p:spPr>
          <a:xfrm>
            <a:off x="5808028" y="2892425"/>
            <a:ext cx="1943100" cy="521970"/>
          </a:xfrm>
          <a:prstGeom prst="rect">
            <a:avLst/>
          </a:prstGeom>
          <a:noFill/>
          <a:ln w="9525">
            <a:noFill/>
          </a:ln>
        </p:spPr>
        <p:txBody>
          <a:bodyPr>
            <a:spAutoFit/>
          </a:bodyPr>
          <a:lstStyle/>
          <a:p>
            <a:pPr eaLnBrk="0" hangingPunct="0">
              <a:spcBef>
                <a:spcPct val="50000"/>
              </a:spcBef>
            </a:pPr>
            <a:r>
              <a:rPr lang="zh-CN" altLang="en-US" sz="2800" b="1" u="none">
                <a:solidFill>
                  <a:srgbClr val="FF0000"/>
                </a:solidFill>
                <a:latin typeface="Times New Roman" panose="02020603050405020304" pitchFamily="2" charset="0"/>
              </a:rPr>
              <a:t>叫,喧嚷</a:t>
            </a:r>
          </a:p>
        </p:txBody>
      </p:sp>
      <p:sp>
        <p:nvSpPr>
          <p:cNvPr id="12295" name="文本框 12294"/>
          <p:cNvSpPr txBox="1"/>
          <p:nvPr/>
        </p:nvSpPr>
        <p:spPr>
          <a:xfrm>
            <a:off x="4986655" y="3541078"/>
            <a:ext cx="1728788" cy="521970"/>
          </a:xfrm>
          <a:prstGeom prst="rect">
            <a:avLst/>
          </a:prstGeom>
          <a:noFill/>
          <a:ln w="9525">
            <a:noFill/>
          </a:ln>
        </p:spPr>
        <p:txBody>
          <a:bodyPr>
            <a:spAutoFit/>
          </a:bodyPr>
          <a:lstStyle/>
          <a:p>
            <a:pPr algn="l" eaLnBrk="0" hangingPunct="0">
              <a:spcBef>
                <a:spcPct val="50000"/>
              </a:spcBef>
            </a:pPr>
            <a:r>
              <a:rPr lang="zh-CN" altLang="en-US" sz="2800" b="1" u="none" dirty="0">
                <a:solidFill>
                  <a:srgbClr val="FF0000"/>
                </a:solidFill>
                <a:latin typeface="Times New Roman" panose="02020603050405020304" pitchFamily="2" charset="0"/>
              </a:rPr>
              <a:t>往南迁徙</a:t>
            </a:r>
          </a:p>
        </p:txBody>
      </p:sp>
      <p:sp>
        <p:nvSpPr>
          <p:cNvPr id="12296" name="文本框 12295"/>
          <p:cNvSpPr txBox="1"/>
          <p:nvPr/>
        </p:nvSpPr>
        <p:spPr>
          <a:xfrm>
            <a:off x="5090160" y="4190365"/>
            <a:ext cx="1626235" cy="521970"/>
          </a:xfrm>
          <a:prstGeom prst="rect">
            <a:avLst/>
          </a:prstGeom>
          <a:noFill/>
          <a:ln w="9525">
            <a:noFill/>
          </a:ln>
        </p:spPr>
        <p:txBody>
          <a:bodyPr wrap="square">
            <a:spAutoFit/>
          </a:bodyPr>
          <a:lstStyle/>
          <a:p>
            <a:pPr algn="l" eaLnBrk="0" hangingPunct="0">
              <a:spcBef>
                <a:spcPct val="50000"/>
              </a:spcBef>
            </a:pPr>
            <a:r>
              <a:rPr lang="zh-CN" altLang="en-US" sz="2800" b="1" u="none">
                <a:solidFill>
                  <a:srgbClr val="FF0000"/>
                </a:solidFill>
                <a:latin typeface="Times New Roman" panose="02020603050405020304" pitchFamily="2" charset="0"/>
              </a:rPr>
              <a:t>玉米粒</a:t>
            </a:r>
          </a:p>
        </p:txBody>
      </p:sp>
      <p:sp>
        <p:nvSpPr>
          <p:cNvPr id="12297" name="文本框 12296"/>
          <p:cNvSpPr txBox="1"/>
          <p:nvPr/>
        </p:nvSpPr>
        <p:spPr>
          <a:xfrm>
            <a:off x="3503613" y="4792663"/>
            <a:ext cx="1296987" cy="521970"/>
          </a:xfrm>
          <a:prstGeom prst="rect">
            <a:avLst/>
          </a:prstGeom>
          <a:noFill/>
          <a:ln w="9525">
            <a:noFill/>
          </a:ln>
        </p:spPr>
        <p:txBody>
          <a:bodyPr>
            <a:spAutoFit/>
          </a:bodyPr>
          <a:lstStyle/>
          <a:p>
            <a:pPr algn="l" eaLnBrk="0" hangingPunct="0">
              <a:spcBef>
                <a:spcPct val="50000"/>
              </a:spcBef>
            </a:pPr>
            <a:r>
              <a:rPr lang="zh-CN" altLang="en-US" sz="2800" b="1" u="none">
                <a:solidFill>
                  <a:srgbClr val="FF0000"/>
                </a:solidFill>
                <a:latin typeface="Times New Roman" panose="02020603050405020304" pitchFamily="2" charset="0"/>
              </a:rPr>
              <a:t>六</a:t>
            </a:r>
          </a:p>
        </p:txBody>
      </p:sp>
      <p:sp>
        <p:nvSpPr>
          <p:cNvPr id="12298" name="文本框 12297"/>
          <p:cNvSpPr txBox="1"/>
          <p:nvPr/>
        </p:nvSpPr>
        <p:spPr>
          <a:xfrm>
            <a:off x="6312535" y="5488305"/>
            <a:ext cx="2480945" cy="521970"/>
          </a:xfrm>
          <a:prstGeom prst="rect">
            <a:avLst/>
          </a:prstGeom>
          <a:noFill/>
          <a:ln w="9525">
            <a:noFill/>
          </a:ln>
        </p:spPr>
        <p:txBody>
          <a:bodyPr wrap="square">
            <a:spAutoFit/>
          </a:bodyPr>
          <a:lstStyle/>
          <a:p>
            <a:pPr eaLnBrk="0" hangingPunct="0">
              <a:spcBef>
                <a:spcPct val="50000"/>
              </a:spcBef>
            </a:pPr>
            <a:r>
              <a:rPr lang="zh-CN" altLang="en-US" sz="2800" b="1" u="none">
                <a:solidFill>
                  <a:srgbClr val="FF0000"/>
                </a:solidFill>
                <a:latin typeface="Times New Roman" panose="02020603050405020304" pitchFamily="2" charset="0"/>
              </a:rPr>
              <a:t>一阵阵喧闹</a:t>
            </a:r>
          </a:p>
        </p:txBody>
      </p:sp>
      <p:grpSp>
        <p:nvGrpSpPr>
          <p:cNvPr id="12299" name="组合 12298"/>
          <p:cNvGrpSpPr/>
          <p:nvPr/>
        </p:nvGrpSpPr>
        <p:grpSpPr>
          <a:xfrm>
            <a:off x="4781550" y="6106795"/>
            <a:ext cx="5946775" cy="522288"/>
            <a:chOff x="52" y="-48"/>
            <a:chExt cx="3746" cy="329"/>
          </a:xfrm>
        </p:grpSpPr>
        <p:sp>
          <p:nvSpPr>
            <p:cNvPr id="12300" name="文本框 12299"/>
            <p:cNvSpPr txBox="1"/>
            <p:nvPr/>
          </p:nvSpPr>
          <p:spPr>
            <a:xfrm>
              <a:off x="52" y="-48"/>
              <a:ext cx="1348" cy="329"/>
            </a:xfrm>
            <a:prstGeom prst="rect">
              <a:avLst/>
            </a:prstGeom>
            <a:noFill/>
            <a:ln w="9525">
              <a:noFill/>
            </a:ln>
          </p:spPr>
          <p:txBody>
            <a:bodyPr wrap="square">
              <a:spAutoFit/>
            </a:bodyPr>
            <a:lstStyle/>
            <a:p>
              <a:pPr eaLnBrk="0" hangingPunct="0">
                <a:spcBef>
                  <a:spcPct val="50000"/>
                </a:spcBef>
              </a:pPr>
              <a:r>
                <a:rPr lang="zh-CN" altLang="en-US" sz="2800" b="1" u="none">
                  <a:solidFill>
                    <a:srgbClr val="FF0000"/>
                  </a:solidFill>
                  <a:latin typeface="Times New Roman" panose="02020603050405020304" pitchFamily="2" charset="0"/>
                </a:rPr>
                <a:t>我们的朋友</a:t>
              </a:r>
            </a:p>
          </p:txBody>
        </p:sp>
        <p:sp>
          <p:nvSpPr>
            <p:cNvPr id="12301" name="文本框 12300"/>
            <p:cNvSpPr txBox="1"/>
            <p:nvPr/>
          </p:nvSpPr>
          <p:spPr>
            <a:xfrm>
              <a:off x="2664" y="-48"/>
              <a:ext cx="1134" cy="329"/>
            </a:xfrm>
            <a:prstGeom prst="rect">
              <a:avLst/>
            </a:prstGeom>
            <a:noFill/>
            <a:ln w="9525">
              <a:noFill/>
            </a:ln>
          </p:spPr>
          <p:txBody>
            <a:bodyPr>
              <a:spAutoFit/>
            </a:bodyPr>
            <a:lstStyle/>
            <a:p>
              <a:pPr algn="l" eaLnBrk="0" hangingPunct="0">
                <a:spcBef>
                  <a:spcPct val="50000"/>
                </a:spcBef>
              </a:pPr>
              <a:r>
                <a:rPr lang="zh-CN" altLang="en-US" sz="2800" b="1" u="none" dirty="0">
                  <a:solidFill>
                    <a:srgbClr val="FF0000"/>
                  </a:solidFill>
                  <a:latin typeface="Times New Roman" panose="02020603050405020304" pitchFamily="2" charset="0"/>
                </a:rPr>
                <a:t>爱鸟者</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additive="base">
                                        <p:cTn id="7" dur="500" fill="hold"/>
                                        <p:tgtEl>
                                          <p:spTgt spid="12292"/>
                                        </p:tgtEl>
                                        <p:attrNameLst>
                                          <p:attrName>ppt_x</p:attrName>
                                        </p:attrNameLst>
                                      </p:cBhvr>
                                      <p:tavLst>
                                        <p:tav tm="0">
                                          <p:val>
                                            <p:strVal val="#ppt_x"/>
                                          </p:val>
                                        </p:tav>
                                        <p:tav tm="100000">
                                          <p:val>
                                            <p:strVal val="#ppt_x"/>
                                          </p:val>
                                        </p:tav>
                                      </p:tavLst>
                                    </p:anim>
                                    <p:anim calcmode="lin" valueType="num">
                                      <p:cBhvr additive="base">
                                        <p:cTn id="8"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93"/>
                                        </p:tgtEl>
                                        <p:attrNameLst>
                                          <p:attrName>style.visibility</p:attrName>
                                        </p:attrNameLst>
                                      </p:cBhvr>
                                      <p:to>
                                        <p:strVal val="visible"/>
                                      </p:to>
                                    </p:set>
                                    <p:anim calcmode="lin" valueType="num">
                                      <p:cBhvr additive="base">
                                        <p:cTn id="13" dur="500" fill="hold"/>
                                        <p:tgtEl>
                                          <p:spTgt spid="12293"/>
                                        </p:tgtEl>
                                        <p:attrNameLst>
                                          <p:attrName>ppt_x</p:attrName>
                                        </p:attrNameLst>
                                      </p:cBhvr>
                                      <p:tavLst>
                                        <p:tav tm="0">
                                          <p:val>
                                            <p:strVal val="#ppt_x"/>
                                          </p:val>
                                        </p:tav>
                                        <p:tav tm="100000">
                                          <p:val>
                                            <p:strVal val="#ppt_x"/>
                                          </p:val>
                                        </p:tav>
                                      </p:tavLst>
                                    </p:anim>
                                    <p:anim calcmode="lin" valueType="num">
                                      <p:cBhvr additive="base">
                                        <p:cTn id="14"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294"/>
                                        </p:tgtEl>
                                        <p:attrNameLst>
                                          <p:attrName>style.visibility</p:attrName>
                                        </p:attrNameLst>
                                      </p:cBhvr>
                                      <p:to>
                                        <p:strVal val="visible"/>
                                      </p:to>
                                    </p:set>
                                    <p:anim calcmode="lin" valueType="num">
                                      <p:cBhvr additive="base">
                                        <p:cTn id="19" dur="500" fill="hold"/>
                                        <p:tgtEl>
                                          <p:spTgt spid="12294"/>
                                        </p:tgtEl>
                                        <p:attrNameLst>
                                          <p:attrName>ppt_x</p:attrName>
                                        </p:attrNameLst>
                                      </p:cBhvr>
                                      <p:tavLst>
                                        <p:tav tm="0">
                                          <p:val>
                                            <p:strVal val="#ppt_x"/>
                                          </p:val>
                                        </p:tav>
                                        <p:tav tm="100000">
                                          <p:val>
                                            <p:strVal val="#ppt_x"/>
                                          </p:val>
                                        </p:tav>
                                      </p:tavLst>
                                    </p:anim>
                                    <p:anim calcmode="lin" valueType="num">
                                      <p:cBhvr additive="base">
                                        <p:cTn id="20"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295"/>
                                        </p:tgtEl>
                                        <p:attrNameLst>
                                          <p:attrName>style.visibility</p:attrName>
                                        </p:attrNameLst>
                                      </p:cBhvr>
                                      <p:to>
                                        <p:strVal val="visible"/>
                                      </p:to>
                                    </p:set>
                                    <p:anim calcmode="lin" valueType="num">
                                      <p:cBhvr additive="base">
                                        <p:cTn id="25" dur="500" fill="hold"/>
                                        <p:tgtEl>
                                          <p:spTgt spid="12295"/>
                                        </p:tgtEl>
                                        <p:attrNameLst>
                                          <p:attrName>ppt_x</p:attrName>
                                        </p:attrNameLst>
                                      </p:cBhvr>
                                      <p:tavLst>
                                        <p:tav tm="0">
                                          <p:val>
                                            <p:strVal val="#ppt_x"/>
                                          </p:val>
                                        </p:tav>
                                        <p:tav tm="100000">
                                          <p:val>
                                            <p:strVal val="#ppt_x"/>
                                          </p:val>
                                        </p:tav>
                                      </p:tavLst>
                                    </p:anim>
                                    <p:anim calcmode="lin" valueType="num">
                                      <p:cBhvr additive="base">
                                        <p:cTn id="26"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12296"/>
                                        </p:tgtEl>
                                        <p:attrNameLst>
                                          <p:attrName>style.visibility</p:attrName>
                                        </p:attrNameLst>
                                      </p:cBhvr>
                                      <p:to>
                                        <p:strVal val="visible"/>
                                      </p:to>
                                    </p:set>
                                    <p:animEffect transition="in" filter="box(in)">
                                      <p:cBhvr>
                                        <p:cTn id="31" dur="2000"/>
                                        <p:tgtEl>
                                          <p:spTgt spid="12296"/>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12297"/>
                                        </p:tgtEl>
                                        <p:attrNameLst>
                                          <p:attrName>style.visibility</p:attrName>
                                        </p:attrNameLst>
                                      </p:cBhvr>
                                      <p:to>
                                        <p:strVal val="visible"/>
                                      </p:to>
                                    </p:set>
                                    <p:animEffect transition="in" filter="box(in)">
                                      <p:cBhvr>
                                        <p:cTn id="36" dur="2000"/>
                                        <p:tgtEl>
                                          <p:spTgt spid="12297"/>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298"/>
                                        </p:tgtEl>
                                        <p:attrNameLst>
                                          <p:attrName>style.visibility</p:attrName>
                                        </p:attrNameLst>
                                      </p:cBhvr>
                                      <p:to>
                                        <p:strVal val="visible"/>
                                      </p:to>
                                    </p:set>
                                    <p:anim calcmode="lin" valueType="num">
                                      <p:cBhvr additive="base">
                                        <p:cTn id="41" dur="500" fill="hold"/>
                                        <p:tgtEl>
                                          <p:spTgt spid="12298"/>
                                        </p:tgtEl>
                                        <p:attrNameLst>
                                          <p:attrName>ppt_x</p:attrName>
                                        </p:attrNameLst>
                                      </p:cBhvr>
                                      <p:tavLst>
                                        <p:tav tm="0">
                                          <p:val>
                                            <p:strVal val="#ppt_x"/>
                                          </p:val>
                                        </p:tav>
                                        <p:tav tm="100000">
                                          <p:val>
                                            <p:strVal val="#ppt_x"/>
                                          </p:val>
                                        </p:tav>
                                      </p:tavLst>
                                    </p:anim>
                                    <p:anim calcmode="lin" valueType="num">
                                      <p:cBhvr additive="base">
                                        <p:cTn id="42" dur="500" fill="hold"/>
                                        <p:tgtEl>
                                          <p:spTgt spid="12298"/>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2299"/>
                                        </p:tgtEl>
                                        <p:attrNameLst>
                                          <p:attrName>style.visibility</p:attrName>
                                        </p:attrNameLst>
                                      </p:cBhvr>
                                      <p:to>
                                        <p:strVal val="visible"/>
                                      </p:to>
                                    </p:set>
                                    <p:anim calcmode="lin" valueType="num">
                                      <p:cBhvr additive="base">
                                        <p:cTn id="47" dur="500" fill="hold"/>
                                        <p:tgtEl>
                                          <p:spTgt spid="12299"/>
                                        </p:tgtEl>
                                        <p:attrNameLst>
                                          <p:attrName>ppt_x</p:attrName>
                                        </p:attrNameLst>
                                      </p:cBhvr>
                                      <p:tavLst>
                                        <p:tav tm="0">
                                          <p:val>
                                            <p:strVal val="#ppt_x"/>
                                          </p:val>
                                        </p:tav>
                                        <p:tav tm="100000">
                                          <p:val>
                                            <p:strVal val="#ppt_x"/>
                                          </p:val>
                                        </p:tav>
                                      </p:tavLst>
                                    </p:anim>
                                    <p:anim calcmode="lin" valueType="num">
                                      <p:cBhvr additive="base">
                                        <p:cTn id="48" dur="500" fill="hold"/>
                                        <p:tgtEl>
                                          <p:spTgt spid="122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12293" grpId="0"/>
      <p:bldP spid="12294" grpId="0"/>
      <p:bldP spid="12295" grpId="0"/>
      <p:bldP spid="12296" grpId="0"/>
      <p:bldP spid="12297" grpId="0"/>
      <p:bldP spid="1229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34818" y="1815548"/>
            <a:ext cx="9369286" cy="1753235"/>
          </a:xfrm>
          <a:prstGeom prst="rect">
            <a:avLst/>
          </a:prstGeom>
          <a:noFill/>
        </p:spPr>
        <p:txBody>
          <a:bodyPr wrap="square" rtlCol="0">
            <a:spAutoFit/>
          </a:bodyPr>
          <a:lstStyle/>
          <a:p>
            <a:r>
              <a:rPr lang="zh-CN" altLang="en-US" sz="3600" dirty="0">
                <a:latin typeface="方正大黑简体" panose="02010601030101010101" pitchFamily="2" charset="-122"/>
                <a:ea typeface="方正大黑简体" panose="02010601030101010101" pitchFamily="2" charset="-122"/>
              </a:rPr>
              <a:t>除了基本习性之外，作者赋予了大雁很多</a:t>
            </a:r>
            <a:r>
              <a:rPr lang="zh-CN" altLang="en-US" sz="3600" dirty="0">
                <a:solidFill>
                  <a:srgbClr val="FF0000"/>
                </a:solidFill>
                <a:latin typeface="方正大黑简体" panose="02010601030101010101" pitchFamily="2" charset="-122"/>
                <a:ea typeface="方正大黑简体" panose="02010601030101010101" pitchFamily="2" charset="-122"/>
              </a:rPr>
              <a:t>人的特征</a:t>
            </a:r>
            <a:r>
              <a:rPr lang="zh-CN" altLang="en-US" sz="3600" dirty="0">
                <a:latin typeface="方正大黑简体" panose="02010601030101010101" pitchFamily="2" charset="-122"/>
                <a:ea typeface="方正大黑简体" panose="02010601030101010101" pitchFamily="2" charset="-122"/>
              </a:rPr>
              <a:t>，请默读课文，勾画出表现大雁</a:t>
            </a:r>
            <a:r>
              <a:rPr lang="zh-CN" altLang="en-US" sz="3600" dirty="0">
                <a:solidFill>
                  <a:srgbClr val="FF0000"/>
                </a:solidFill>
                <a:latin typeface="方正大黑简体" panose="02010601030101010101" pitchFamily="2" charset="-122"/>
                <a:ea typeface="方正大黑简体" panose="02010601030101010101" pitchFamily="2" charset="-122"/>
              </a:rPr>
              <a:t>特征</a:t>
            </a:r>
            <a:r>
              <a:rPr lang="zh-CN" altLang="en-US" sz="3600" dirty="0">
                <a:latin typeface="方正大黑简体" panose="02010601030101010101" pitchFamily="2" charset="-122"/>
                <a:ea typeface="方正大黑简体" panose="02010601030101010101" pitchFamily="2" charset="-122"/>
              </a:rPr>
              <a:t>的句子，并用一个词或短语来概括大雁的特征。</a:t>
            </a:r>
          </a:p>
        </p:txBody>
      </p:sp>
      <p:sp>
        <p:nvSpPr>
          <p:cNvPr id="3" name="文本框 2"/>
          <p:cNvSpPr txBox="1"/>
          <p:nvPr/>
        </p:nvSpPr>
        <p:spPr>
          <a:xfrm>
            <a:off x="2067339" y="4055055"/>
            <a:ext cx="9236765" cy="1200329"/>
          </a:xfrm>
          <a:prstGeom prst="rect">
            <a:avLst/>
          </a:prstGeom>
          <a:noFill/>
        </p:spPr>
        <p:txBody>
          <a:bodyPr wrap="square" rtlCol="0">
            <a:spAutoFit/>
          </a:bodyPr>
          <a:lstStyle/>
          <a:p>
            <a:r>
              <a:rPr lang="zh-CN" altLang="en-US" sz="3600" dirty="0">
                <a:solidFill>
                  <a:schemeClr val="accent1"/>
                </a:solidFill>
                <a:latin typeface="方正大黑简体" panose="02010601030101010101" pitchFamily="2" charset="-122"/>
                <a:ea typeface="方正大黑简体" panose="02010601030101010101" pitchFamily="2" charset="-122"/>
              </a:rPr>
              <a:t>这是一群</a:t>
            </a:r>
            <a:r>
              <a:rPr lang="zh-CN" altLang="en-US" sz="3600" dirty="0">
                <a:solidFill>
                  <a:schemeClr val="accent1"/>
                </a:solidFill>
                <a:latin typeface="Adobe 明體 Std L" panose="02020300000000000000" pitchFamily="18" charset="-128"/>
                <a:ea typeface="Adobe 明體 Std L" panose="02020300000000000000" pitchFamily="18" charset="-128"/>
              </a:rPr>
              <a:t>＿＿＿</a:t>
            </a:r>
            <a:r>
              <a:rPr lang="zh-CN" altLang="en-US" sz="3600" dirty="0">
                <a:solidFill>
                  <a:schemeClr val="accent1"/>
                </a:solidFill>
                <a:latin typeface="方正大黑简体" panose="02010601030101010101" pitchFamily="2" charset="-122"/>
                <a:ea typeface="方正大黑简体" panose="02010601030101010101" pitchFamily="2" charset="-122"/>
              </a:rPr>
              <a:t>的大雁，我是从</a:t>
            </a:r>
            <a:r>
              <a:rPr lang="zh-CN" altLang="en-US" sz="3600" dirty="0">
                <a:solidFill>
                  <a:schemeClr val="accent1"/>
                </a:solidFill>
                <a:latin typeface="Adobe 明體 Std L" panose="02020300000000000000" pitchFamily="18" charset="-128"/>
                <a:ea typeface="Adobe 明體 Std L" panose="02020300000000000000" pitchFamily="18" charset="-128"/>
              </a:rPr>
              <a:t>＿＿＿＿＿</a:t>
            </a:r>
            <a:r>
              <a:rPr lang="zh-CN" altLang="en-US" sz="3600" dirty="0">
                <a:solidFill>
                  <a:schemeClr val="accent1"/>
                </a:solidFill>
                <a:latin typeface="方正大黑简体" panose="02010601030101010101" pitchFamily="2" charset="-122"/>
                <a:ea typeface="方正大黑简体" panose="02010601030101010101" pitchFamily="2" charset="-122"/>
              </a:rPr>
              <a:t>中看出来的。</a:t>
            </a:r>
          </a:p>
        </p:txBody>
      </p:sp>
      <p:pic>
        <p:nvPicPr>
          <p:cNvPr id="4" name="Picture 4" descr="用图!"/>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5247" y="110952"/>
            <a:ext cx="2520950" cy="1865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文本框 15361"/>
          <p:cNvSpPr txBox="1"/>
          <p:nvPr/>
        </p:nvSpPr>
        <p:spPr>
          <a:xfrm>
            <a:off x="1847850" y="333375"/>
            <a:ext cx="6408738" cy="1322070"/>
          </a:xfrm>
          <a:prstGeom prst="rect">
            <a:avLst/>
          </a:prstGeom>
          <a:noFill/>
          <a:ln w="9525">
            <a:noFill/>
          </a:ln>
        </p:spPr>
        <p:txBody>
          <a:bodyPr>
            <a:spAutoFit/>
          </a:bodyPr>
          <a:lstStyle/>
          <a:p>
            <a:pPr>
              <a:spcBef>
                <a:spcPct val="50000"/>
              </a:spcBef>
              <a:buClrTx/>
            </a:pPr>
            <a:r>
              <a:rPr lang="zh-CN" altLang="en-US" sz="4000" b="1" u="none">
                <a:latin typeface="Arial" panose="020B0604020202020204" pitchFamily="34" charset="0"/>
                <a:ea typeface="幼圆" panose="02010509060101010101" pitchFamily="1" charset="-122"/>
              </a:rPr>
              <a:t>作者笔下是一群＿＿＿＿＿＿＿＿＿＿＿＿的大雁</a:t>
            </a:r>
          </a:p>
        </p:txBody>
      </p:sp>
      <p:sp>
        <p:nvSpPr>
          <p:cNvPr id="15363" name="文本框 15362"/>
          <p:cNvSpPr txBox="1"/>
          <p:nvPr/>
        </p:nvSpPr>
        <p:spPr>
          <a:xfrm>
            <a:off x="2036445" y="2140585"/>
            <a:ext cx="7710805" cy="3138170"/>
          </a:xfrm>
          <a:prstGeom prst="rect">
            <a:avLst/>
          </a:prstGeom>
          <a:noFill/>
          <a:ln w="9525">
            <a:noFill/>
          </a:ln>
        </p:spPr>
        <p:txBody>
          <a:bodyPr wrap="square">
            <a:spAutoFit/>
          </a:bodyPr>
          <a:lstStyle/>
          <a:p>
            <a:pPr>
              <a:spcBef>
                <a:spcPct val="50000"/>
              </a:spcBef>
              <a:buClrTx/>
            </a:pPr>
            <a:r>
              <a:rPr lang="zh-CN" altLang="en-US" sz="2800" u="none" dirty="0">
                <a:solidFill>
                  <a:srgbClr val="CC0000"/>
                </a:solidFill>
                <a:latin typeface="Arial" panose="020B0604020202020204" pitchFamily="34" charset="0"/>
                <a:ea typeface="楷体_GB2312" panose="02010609030101010101" pitchFamily="49" charset="-122"/>
              </a:rPr>
              <a:t>●</a:t>
            </a:r>
            <a:r>
              <a:rPr lang="zh-CN" altLang="en-US" sz="3600" b="1" u="none" dirty="0">
                <a:solidFill>
                  <a:srgbClr val="CC0000"/>
                </a:solidFill>
                <a:latin typeface="Arial" panose="020B0604020202020204" pitchFamily="34" charset="0"/>
                <a:ea typeface="楷体_GB2312" panose="02010609030101010101" pitchFamily="49" charset="-122"/>
              </a:rPr>
              <a:t>友好、热情、</a:t>
            </a:r>
            <a:r>
              <a:rPr lang="zh-CN" altLang="en-US" sz="3600" b="1" dirty="0">
                <a:solidFill>
                  <a:srgbClr val="CC0000"/>
                </a:solidFill>
                <a:latin typeface="Arial" panose="020B0604020202020204" pitchFamily="34" charset="0"/>
                <a:ea typeface="楷体_GB2312" panose="02010609030101010101" pitchFamily="49" charset="-122"/>
                <a:sym typeface="+mn-ea"/>
              </a:rPr>
              <a:t>无私</a:t>
            </a:r>
            <a:endParaRPr lang="zh-CN" altLang="en-US" sz="3600" b="1" u="none" dirty="0">
              <a:solidFill>
                <a:srgbClr val="CC0000"/>
              </a:solidFill>
              <a:latin typeface="Arial" panose="020B0604020202020204" pitchFamily="34" charset="0"/>
              <a:ea typeface="楷体_GB2312" panose="02010609030101010101" pitchFamily="49" charset="-122"/>
            </a:endParaRPr>
          </a:p>
          <a:p>
            <a:pPr>
              <a:spcBef>
                <a:spcPct val="50000"/>
              </a:spcBef>
              <a:buClrTx/>
            </a:pPr>
            <a:r>
              <a:rPr lang="zh-CN" altLang="en-US" sz="2800" u="none" dirty="0">
                <a:solidFill>
                  <a:srgbClr val="CC0000"/>
                </a:solidFill>
                <a:latin typeface="Arial" panose="020B0604020202020204" pitchFamily="34" charset="0"/>
                <a:ea typeface="楷体_GB2312" panose="02010609030101010101" pitchFamily="49" charset="-122"/>
              </a:rPr>
              <a:t>●</a:t>
            </a:r>
            <a:r>
              <a:rPr lang="zh-CN" altLang="en-US" sz="3600" b="1" u="none" dirty="0">
                <a:solidFill>
                  <a:srgbClr val="CC0000"/>
                </a:solidFill>
                <a:latin typeface="Arial" panose="020B0604020202020204" pitchFamily="34" charset="0"/>
                <a:ea typeface="楷体_GB2312" panose="02010609030101010101" pitchFamily="49" charset="-122"/>
              </a:rPr>
              <a:t>开朗、活泼、乐观</a:t>
            </a:r>
          </a:p>
          <a:p>
            <a:pPr>
              <a:spcBef>
                <a:spcPct val="50000"/>
              </a:spcBef>
              <a:buClrTx/>
            </a:pPr>
            <a:r>
              <a:rPr lang="zh-CN" altLang="en-US" sz="2800" u="none" dirty="0">
                <a:solidFill>
                  <a:srgbClr val="CC0000"/>
                </a:solidFill>
                <a:latin typeface="Arial" panose="020B0604020202020204" pitchFamily="34" charset="0"/>
                <a:ea typeface="楷体_GB2312" panose="02010609030101010101" pitchFamily="49" charset="-122"/>
              </a:rPr>
              <a:t>●</a:t>
            </a:r>
            <a:r>
              <a:rPr lang="zh-CN" altLang="en-US" sz="3600" b="1" u="none" dirty="0">
                <a:solidFill>
                  <a:srgbClr val="CC0000"/>
                </a:solidFill>
                <a:latin typeface="Arial" panose="020B0604020202020204" pitchFamily="34" charset="0"/>
                <a:ea typeface="楷体_GB2312" panose="02010609030101010101" pitchFamily="49" charset="-122"/>
              </a:rPr>
              <a:t>注重亲情，家庭观念强</a:t>
            </a:r>
          </a:p>
          <a:p>
            <a:pPr>
              <a:spcBef>
                <a:spcPct val="50000"/>
              </a:spcBef>
              <a:buClrTx/>
            </a:pPr>
            <a:r>
              <a:rPr lang="zh-CN" altLang="en-US" sz="2800" u="none" dirty="0">
                <a:solidFill>
                  <a:srgbClr val="CC0000"/>
                </a:solidFill>
                <a:latin typeface="Arial" panose="020B0604020202020204" pitchFamily="34" charset="0"/>
                <a:ea typeface="楷体_GB2312" panose="02010609030101010101" pitchFamily="49" charset="-122"/>
              </a:rPr>
              <a:t>●</a:t>
            </a:r>
            <a:r>
              <a:rPr lang="zh-CN" altLang="en-US" sz="3600" b="1" u="none" dirty="0">
                <a:solidFill>
                  <a:srgbClr val="CC0000"/>
                </a:solidFill>
                <a:latin typeface="Arial" panose="020B0604020202020204" pitchFamily="34" charset="0"/>
                <a:ea typeface="楷体_GB2312" panose="02010609030101010101" pitchFamily="49" charset="-122"/>
              </a:rPr>
              <a:t>具有联合观念</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checkerboard(across)">
                                      <p:cBhvr>
                                        <p:cTn id="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930939" y="1992990"/>
            <a:ext cx="8163339" cy="1200329"/>
          </a:xfrm>
          <a:prstGeom prst="rect">
            <a:avLst/>
          </a:prstGeom>
          <a:noFill/>
        </p:spPr>
        <p:txBody>
          <a:bodyPr wrap="square" rtlCol="0">
            <a:spAutoFit/>
          </a:bodyPr>
          <a:lstStyle/>
          <a:p>
            <a:r>
              <a:rPr lang="zh-CN" altLang="en-US" sz="3600" dirty="0">
                <a:latin typeface="方正大黑简体" panose="02010601030101010101" pitchFamily="2" charset="-122"/>
                <a:ea typeface="方正大黑简体" panose="02010601030101010101" pitchFamily="2" charset="-122"/>
              </a:rPr>
              <a:t>对于这样的一群大雁，作者抱有</a:t>
            </a:r>
            <a:r>
              <a:rPr lang="zh-CN" altLang="en-US" sz="3600" dirty="0">
                <a:solidFill>
                  <a:srgbClr val="C00000"/>
                </a:solidFill>
                <a:latin typeface="方正大黑简体" panose="02010601030101010101" pitchFamily="2" charset="-122"/>
                <a:ea typeface="方正大黑简体" panose="02010601030101010101" pitchFamily="2" charset="-122"/>
              </a:rPr>
              <a:t>怎样的情感</a:t>
            </a:r>
            <a:r>
              <a:rPr lang="zh-CN" altLang="en-US" sz="3600" dirty="0">
                <a:latin typeface="方正大黑简体" panose="02010601030101010101" pitchFamily="2" charset="-122"/>
                <a:ea typeface="方正大黑简体" panose="02010601030101010101" pitchFamily="2" charset="-122"/>
              </a:rPr>
              <a:t>？作者是</a:t>
            </a:r>
            <a:r>
              <a:rPr lang="zh-CN" altLang="en-US" sz="3600" dirty="0">
                <a:solidFill>
                  <a:srgbClr val="C00000"/>
                </a:solidFill>
                <a:latin typeface="方正大黑简体" panose="02010601030101010101" pitchFamily="2" charset="-122"/>
                <a:ea typeface="方正大黑简体" panose="02010601030101010101" pitchFamily="2" charset="-122"/>
              </a:rPr>
              <a:t>怎样表达</a:t>
            </a:r>
            <a:r>
              <a:rPr lang="zh-CN" altLang="en-US" sz="3600" dirty="0">
                <a:latin typeface="方正大黑简体" panose="02010601030101010101" pitchFamily="2" charset="-122"/>
                <a:ea typeface="方正大黑简体" panose="02010601030101010101" pitchFamily="2" charset="-122"/>
              </a:rPr>
              <a:t>自己的情感的？</a:t>
            </a:r>
          </a:p>
        </p:txBody>
      </p:sp>
      <p:pic>
        <p:nvPicPr>
          <p:cNvPr id="3" name="Picture 4" descr="用图!"/>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66682" y="128097"/>
            <a:ext cx="2520950" cy="1865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75740" y="2799715"/>
            <a:ext cx="10584815" cy="829945"/>
          </a:xfrm>
          <a:prstGeom prst="rect">
            <a:avLst/>
          </a:prstGeom>
          <a:noFill/>
        </p:spPr>
        <p:txBody>
          <a:bodyPr wrap="square" rtlCol="0" anchor="t">
            <a:spAutoFit/>
          </a:bodyPr>
          <a:lstStyle/>
          <a:p>
            <a:r>
              <a:rPr lang="en-US" altLang="zh-CN"/>
              <a:t>   </a:t>
            </a:r>
            <a:r>
              <a:rPr lang="zh-CN" altLang="en-US" sz="2400"/>
              <a:t> </a:t>
            </a:r>
            <a:r>
              <a:rPr lang="zh-CN" altLang="en-US" sz="2400" b="1">
                <a:solidFill>
                  <a:srgbClr val="FF0000"/>
                </a:solidFill>
                <a:sym typeface="+mn-ea"/>
              </a:rPr>
              <a:t>段13：</a:t>
            </a:r>
            <a:r>
              <a:rPr lang="zh-CN" altLang="en-US" sz="2400" b="1">
                <a:sym typeface="+mn-ea"/>
              </a:rPr>
              <a:t>在这每年一度的迁徙中，整个大陆所获得的是从三月的天空洒下来的一首</a:t>
            </a:r>
            <a:r>
              <a:rPr lang="zh-CN" altLang="en-US" sz="2400" b="1">
                <a:solidFill>
                  <a:srgbClr val="FF0000"/>
                </a:solidFill>
                <a:sym typeface="+mn-ea"/>
              </a:rPr>
              <a:t>有益无损</a:t>
            </a:r>
            <a:r>
              <a:rPr lang="zh-CN" altLang="en-US" sz="2400" b="1">
                <a:sym typeface="+mn-ea"/>
              </a:rPr>
              <a:t>的带着</a:t>
            </a:r>
            <a:r>
              <a:rPr lang="zh-CN" altLang="en-US" sz="2400" b="1">
                <a:solidFill>
                  <a:srgbClr val="FF0000"/>
                </a:solidFill>
                <a:sym typeface="+mn-ea"/>
              </a:rPr>
              <a:t>野性</a:t>
            </a:r>
            <a:r>
              <a:rPr lang="zh-CN" altLang="en-US" sz="2400" b="1">
                <a:sym typeface="+mn-ea"/>
              </a:rPr>
              <a:t>的诗歌。</a:t>
            </a:r>
            <a:endParaRPr lang="zh-CN" altLang="en-US" sz="2400" b="1"/>
          </a:p>
        </p:txBody>
      </p:sp>
      <p:sp>
        <p:nvSpPr>
          <p:cNvPr id="3" name="文本框 2"/>
          <p:cNvSpPr txBox="1"/>
          <p:nvPr/>
        </p:nvSpPr>
        <p:spPr>
          <a:xfrm>
            <a:off x="1611630" y="366395"/>
            <a:ext cx="10313035" cy="1198880"/>
          </a:xfrm>
          <a:prstGeom prst="rect">
            <a:avLst/>
          </a:prstGeom>
          <a:noFill/>
        </p:spPr>
        <p:txBody>
          <a:bodyPr wrap="square" rtlCol="0" anchor="t">
            <a:spAutoFit/>
          </a:bodyPr>
          <a:lstStyle/>
          <a:p>
            <a:r>
              <a:rPr lang="en-US" altLang="zh-CN"/>
              <a:t>   </a:t>
            </a:r>
            <a:r>
              <a:rPr lang="zh-CN" altLang="en-US" sz="2400" b="1">
                <a:solidFill>
                  <a:srgbClr val="FF0000"/>
                </a:solidFill>
              </a:rPr>
              <a:t>段2：</a:t>
            </a:r>
            <a:r>
              <a:rPr lang="zh-CN" altLang="en-US" sz="2400" b="1">
                <a:solidFill>
                  <a:schemeClr val="tx1"/>
                </a:solidFill>
              </a:rPr>
              <a:t>如果一只花鼠想出来晒太阳，却遇到了一阵暴风雪，也可以再回去睡觉;而一只定期迁徙的大雁，下定了在黑夜飞行200英里的赌注，它一旦起程再要撤回去就不那么容易了。</a:t>
            </a:r>
          </a:p>
        </p:txBody>
      </p:sp>
      <p:sp>
        <p:nvSpPr>
          <p:cNvPr id="4" name="文本框 3"/>
          <p:cNvSpPr txBox="1"/>
          <p:nvPr/>
        </p:nvSpPr>
        <p:spPr>
          <a:xfrm>
            <a:off x="1611630" y="3922395"/>
            <a:ext cx="10312400" cy="1198880"/>
          </a:xfrm>
          <a:prstGeom prst="rect">
            <a:avLst/>
          </a:prstGeom>
          <a:noFill/>
        </p:spPr>
        <p:txBody>
          <a:bodyPr wrap="square" rtlCol="0" anchor="t">
            <a:spAutoFit/>
          </a:bodyPr>
          <a:lstStyle/>
          <a:p>
            <a:r>
              <a:rPr lang="en-US" altLang="zh-CN"/>
              <a:t>    </a:t>
            </a:r>
            <a:r>
              <a:rPr lang="zh-CN" altLang="en-US" sz="2400" b="1">
                <a:solidFill>
                  <a:srgbClr val="FF0000"/>
                </a:solidFill>
              </a:rPr>
              <a:t>段12：</a:t>
            </a:r>
            <a:r>
              <a:rPr lang="zh-CN" altLang="en-US" sz="2400" b="1"/>
              <a:t>自更新世〔第四纪的早期，自160万年前至1万年前。)以来，每年3月，从中国海到西伯利亚，从幼发拉底河到伏尔加河，从尼罗河到摩尔曼斯克，从林肯郡到斯匹次卑尔根群岛，大雁都要吹起联合的号角。</a:t>
            </a:r>
          </a:p>
        </p:txBody>
      </p:sp>
      <p:sp>
        <p:nvSpPr>
          <p:cNvPr id="5" name="文本框 4"/>
          <p:cNvSpPr txBox="1"/>
          <p:nvPr/>
        </p:nvSpPr>
        <p:spPr>
          <a:xfrm>
            <a:off x="2549525" y="5686425"/>
            <a:ext cx="8708390" cy="706755"/>
          </a:xfrm>
          <a:prstGeom prst="rect">
            <a:avLst/>
          </a:prstGeom>
          <a:noFill/>
        </p:spPr>
        <p:txBody>
          <a:bodyPr wrap="square" rtlCol="0">
            <a:spAutoFit/>
          </a:bodyPr>
          <a:lstStyle/>
          <a:p>
            <a:r>
              <a:rPr lang="zh-CN" altLang="en-US" sz="4000" b="1">
                <a:solidFill>
                  <a:srgbClr val="C00000"/>
                </a:solidFill>
              </a:rPr>
              <a:t>喜爱与赞美</a:t>
            </a:r>
          </a:p>
        </p:txBody>
      </p:sp>
      <p:sp>
        <p:nvSpPr>
          <p:cNvPr id="6" name="文本框 5"/>
          <p:cNvSpPr txBox="1"/>
          <p:nvPr/>
        </p:nvSpPr>
        <p:spPr>
          <a:xfrm>
            <a:off x="1746885" y="1677670"/>
            <a:ext cx="10041255" cy="829945"/>
          </a:xfrm>
          <a:prstGeom prst="rect">
            <a:avLst/>
          </a:prstGeom>
          <a:noFill/>
        </p:spPr>
        <p:txBody>
          <a:bodyPr wrap="square" rtlCol="0" anchor="t">
            <a:spAutoFit/>
          </a:bodyPr>
          <a:lstStyle/>
          <a:p>
            <a:r>
              <a:rPr lang="zh-CN" altLang="en-US" sz="2400" b="1">
                <a:solidFill>
                  <a:srgbClr val="FF0000"/>
                </a:solidFill>
              </a:rPr>
              <a:t>段4：</a:t>
            </a:r>
            <a:r>
              <a:rPr lang="zh-CN" altLang="en-US" sz="2400" b="1"/>
              <a:t>一触到水，我们刚到的客人就会叫起来，似乎它们溅起的水花能抖掉那脆弱的香蒲身上的冬天。</a:t>
            </a:r>
            <a:r>
              <a:rPr lang="zh-CN" altLang="en-US" sz="2400" b="1">
                <a:solidFill>
                  <a:srgbClr val="C00000"/>
                </a:solidFill>
              </a:rPr>
              <a:t>我们的大雁又回来了。</a:t>
            </a: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0" dur="1000" fill="hold"/>
                                        <p:tgtEl>
                                          <p:spTgt spid="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18433" descr="46b"/>
          <p:cNvPicPr>
            <a:picLocks noChangeAspect="1"/>
          </p:cNvPicPr>
          <p:nvPr/>
        </p:nvPicPr>
        <p:blipFill>
          <a:blip r:embed="rId2"/>
          <a:stretch>
            <a:fillRect/>
          </a:stretch>
        </p:blipFill>
        <p:spPr>
          <a:xfrm>
            <a:off x="1819275" y="685800"/>
            <a:ext cx="390525" cy="390525"/>
          </a:xfrm>
          <a:prstGeom prst="rect">
            <a:avLst/>
          </a:prstGeom>
          <a:noFill/>
          <a:ln w="9525">
            <a:noFill/>
          </a:ln>
        </p:spPr>
      </p:pic>
      <p:sp>
        <p:nvSpPr>
          <p:cNvPr id="18435" name="文本框 18434"/>
          <p:cNvSpPr txBox="1"/>
          <p:nvPr/>
        </p:nvSpPr>
        <p:spPr>
          <a:xfrm>
            <a:off x="1524000" y="476250"/>
            <a:ext cx="9555480" cy="1153160"/>
          </a:xfrm>
          <a:prstGeom prst="rect">
            <a:avLst/>
          </a:prstGeom>
          <a:noFill/>
          <a:ln w="9525">
            <a:noFill/>
          </a:ln>
        </p:spPr>
        <p:txBody>
          <a:bodyPr wrap="none" anchor="t">
            <a:spAutoFit/>
          </a:bodyPr>
          <a:lstStyle/>
          <a:p>
            <a:r>
              <a:rPr lang="zh-CN" altLang="en-US" sz="3600" u="none" dirty="0">
                <a:latin typeface="Times New Roman" panose="02020603050405020304" pitchFamily="2" charset="0"/>
              </a:rPr>
              <a:t>      文中作者运用了哪些表现手法来写大雁的？</a:t>
            </a:r>
          </a:p>
          <a:p>
            <a:endParaRPr lang="zh-CN" altLang="en-US" sz="3300" u="none" dirty="0">
              <a:latin typeface="Times New Roman" panose="02020603050405020304" pitchFamily="2" charset="0"/>
            </a:endParaRPr>
          </a:p>
        </p:txBody>
      </p:sp>
      <p:pic>
        <p:nvPicPr>
          <p:cNvPr id="18436" name="图片 18435" descr="46b"/>
          <p:cNvPicPr>
            <a:picLocks noChangeAspect="1"/>
          </p:cNvPicPr>
          <p:nvPr/>
        </p:nvPicPr>
        <p:blipFill>
          <a:blip r:embed="rId2"/>
          <a:stretch>
            <a:fillRect/>
          </a:stretch>
        </p:blipFill>
        <p:spPr>
          <a:xfrm>
            <a:off x="1828800" y="2073275"/>
            <a:ext cx="390525" cy="390525"/>
          </a:xfrm>
          <a:prstGeom prst="rect">
            <a:avLst/>
          </a:prstGeom>
          <a:noFill/>
          <a:ln w="9525">
            <a:noFill/>
          </a:ln>
        </p:spPr>
      </p:pic>
      <p:sp>
        <p:nvSpPr>
          <p:cNvPr id="18437" name="文本框 18436"/>
          <p:cNvSpPr txBox="1"/>
          <p:nvPr/>
        </p:nvSpPr>
        <p:spPr>
          <a:xfrm>
            <a:off x="2498090" y="1945323"/>
            <a:ext cx="1554480" cy="645160"/>
          </a:xfrm>
          <a:prstGeom prst="rect">
            <a:avLst/>
          </a:prstGeom>
          <a:noFill/>
          <a:ln w="9525">
            <a:noFill/>
          </a:ln>
        </p:spPr>
        <p:txBody>
          <a:bodyPr wrap="none" anchor="t">
            <a:spAutoFit/>
          </a:bodyPr>
          <a:lstStyle/>
          <a:p>
            <a:r>
              <a:rPr lang="zh-CN" altLang="en-US" sz="3600" u="none">
                <a:solidFill>
                  <a:schemeClr val="tx1"/>
                </a:solidFill>
                <a:latin typeface="Times New Roman" panose="02020603050405020304" pitchFamily="2" charset="0"/>
                <a:ea typeface="华文新魏" panose="02010800040101010101" pitchFamily="2" charset="-122"/>
              </a:rPr>
              <a:t>作用：</a:t>
            </a:r>
          </a:p>
        </p:txBody>
      </p:sp>
      <p:pic>
        <p:nvPicPr>
          <p:cNvPr id="18438" name="图片 18437" descr="SHFQ021"/>
          <p:cNvPicPr>
            <a:picLocks noChangeAspect="1"/>
          </p:cNvPicPr>
          <p:nvPr/>
        </p:nvPicPr>
        <p:blipFill>
          <a:blip r:embed="rId3">
            <a:lum bright="17999" contrast="36000"/>
          </a:blip>
          <a:stretch>
            <a:fillRect/>
          </a:stretch>
        </p:blipFill>
        <p:spPr>
          <a:xfrm>
            <a:off x="6001385" y="2044700"/>
            <a:ext cx="5602605" cy="4201795"/>
          </a:xfrm>
          <a:prstGeom prst="rect">
            <a:avLst/>
          </a:prstGeom>
          <a:noFill/>
          <a:ln w="9525" cap="flat" cmpd="sng">
            <a:solidFill>
              <a:srgbClr val="0066FF"/>
            </a:solidFill>
            <a:prstDash val="solid"/>
            <a:miter/>
            <a:headEnd type="none" w="med" len="med"/>
            <a:tailEnd type="none" w="med" len="med"/>
          </a:ln>
        </p:spPr>
      </p:pic>
      <p:sp>
        <p:nvSpPr>
          <p:cNvPr id="18439" name="文本框 18438"/>
          <p:cNvSpPr txBox="1"/>
          <p:nvPr/>
        </p:nvSpPr>
        <p:spPr>
          <a:xfrm>
            <a:off x="2855913" y="1196975"/>
            <a:ext cx="6192837" cy="645160"/>
          </a:xfrm>
          <a:prstGeom prst="rect">
            <a:avLst/>
          </a:prstGeom>
          <a:noFill/>
          <a:ln w="9525">
            <a:noFill/>
          </a:ln>
        </p:spPr>
        <p:txBody>
          <a:bodyPr>
            <a:spAutoFit/>
          </a:bodyPr>
          <a:lstStyle/>
          <a:p>
            <a:pPr>
              <a:spcBef>
                <a:spcPct val="50000"/>
              </a:spcBef>
            </a:pPr>
            <a:r>
              <a:rPr lang="zh-CN" altLang="en-US" sz="3600" u="sng" dirty="0">
                <a:solidFill>
                  <a:srgbClr val="C00000"/>
                </a:solidFill>
                <a:latin typeface="Times New Roman" panose="02020603050405020304" pitchFamily="2" charset="0"/>
              </a:rPr>
              <a:t>对比   拟人  比喻</a:t>
            </a:r>
          </a:p>
        </p:txBody>
      </p:sp>
      <p:sp>
        <p:nvSpPr>
          <p:cNvPr id="18440" name="文本框 18439"/>
          <p:cNvSpPr txBox="1"/>
          <p:nvPr/>
        </p:nvSpPr>
        <p:spPr>
          <a:xfrm>
            <a:off x="2219325" y="2708275"/>
            <a:ext cx="3001963" cy="3538220"/>
          </a:xfrm>
          <a:prstGeom prst="rect">
            <a:avLst/>
          </a:prstGeom>
          <a:noFill/>
          <a:ln w="9525">
            <a:noFill/>
          </a:ln>
          <a:effectLst>
            <a:outerShdw dist="35921" dir="2699999" algn="ctr" rotWithShape="0">
              <a:schemeClr val="bg2"/>
            </a:outerShdw>
          </a:effectLst>
        </p:spPr>
        <p:txBody>
          <a:bodyPr>
            <a:spAutoFit/>
          </a:bodyPr>
          <a:lstStyle/>
          <a:p>
            <a:r>
              <a:rPr lang="zh-CN" altLang="en-US" sz="3200" b="1" u="none" dirty="0">
                <a:solidFill>
                  <a:srgbClr val="FF0000"/>
                </a:solidFill>
                <a:latin typeface="Times New Roman" panose="02020603050405020304" pitchFamily="2" charset="0"/>
              </a:rPr>
              <a:t>（1）使文章介绍的内容清晰，充满文学性和趣味性。</a:t>
            </a:r>
          </a:p>
          <a:p>
            <a:r>
              <a:rPr lang="zh-CN" altLang="en-US" sz="3200" b="1" u="none" dirty="0">
                <a:solidFill>
                  <a:srgbClr val="FF0000"/>
                </a:solidFill>
                <a:latin typeface="Times New Roman" panose="02020603050405020304" pitchFamily="2" charset="0"/>
              </a:rPr>
              <a:t>（2）表达了作者对大雁的喜爱之情。</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39">
                                            <p:txEl>
                                              <p:pRg st="0" end="0"/>
                                            </p:txEl>
                                          </p:spTgt>
                                        </p:tgtEl>
                                        <p:attrNameLst>
                                          <p:attrName>style.visibility</p:attrName>
                                        </p:attrNameLst>
                                      </p:cBhvr>
                                      <p:to>
                                        <p:strVal val="visible"/>
                                      </p:to>
                                    </p:set>
                                    <p:anim calcmode="lin" valueType="num">
                                      <p:cBhvr additive="base">
                                        <p:cTn id="7" dur="500" fill="hold"/>
                                        <p:tgtEl>
                                          <p:spTgt spid="184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437">
                                            <p:txEl>
                                              <p:pRg st="0" end="0"/>
                                            </p:txEl>
                                          </p:spTgt>
                                        </p:tgtEl>
                                        <p:attrNameLst>
                                          <p:attrName>style.visibility</p:attrName>
                                        </p:attrNameLst>
                                      </p:cBhvr>
                                      <p:to>
                                        <p:strVal val="visible"/>
                                      </p:to>
                                    </p:set>
                                    <p:anim calcmode="lin" valueType="num">
                                      <p:cBhvr additive="base">
                                        <p:cTn id="13" dur="500" fill="hold"/>
                                        <p:tgtEl>
                                          <p:spTgt spid="1843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43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8440">
                                            <p:txEl>
                                              <p:pRg st="0" end="0"/>
                                            </p:txEl>
                                          </p:spTgt>
                                        </p:tgtEl>
                                        <p:attrNameLst>
                                          <p:attrName>style.visibility</p:attrName>
                                        </p:attrNameLst>
                                      </p:cBhvr>
                                      <p:to>
                                        <p:strVal val="visible"/>
                                      </p:to>
                                    </p:set>
                                    <p:anim calcmode="lin" valueType="num">
                                      <p:cBhvr additive="base">
                                        <p:cTn id="19" dur="500" fill="hold"/>
                                        <p:tgtEl>
                                          <p:spTgt spid="1844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44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5" presetClass="entr" presetSubtype="0" fill="hold" nodeType="clickEffect">
                                  <p:stCondLst>
                                    <p:cond delay="0"/>
                                  </p:stCondLst>
                                  <p:childTnLst>
                                    <p:set>
                                      <p:cBhvr>
                                        <p:cTn id="24" dur="1" fill="hold">
                                          <p:stCondLst>
                                            <p:cond delay="0"/>
                                          </p:stCondLst>
                                        </p:cTn>
                                        <p:tgtEl>
                                          <p:spTgt spid="18440">
                                            <p:txEl>
                                              <p:pRg st="1" end="1"/>
                                            </p:txEl>
                                          </p:spTgt>
                                        </p:tgtEl>
                                        <p:attrNameLst>
                                          <p:attrName>style.visibility</p:attrName>
                                        </p:attrNameLst>
                                      </p:cBhvr>
                                      <p:to>
                                        <p:strVal val="visible"/>
                                      </p:to>
                                    </p:set>
                                    <p:anim calcmode="lin" valueType="num">
                                      <p:cBhvr>
                                        <p:cTn id="25" dur="500" decel="50000" fill="hold">
                                          <p:stCondLst>
                                            <p:cond delay="0"/>
                                          </p:stCondLst>
                                        </p:cTn>
                                        <p:tgtEl>
                                          <p:spTgt spid="18440">
                                            <p:txEl>
                                              <p:pRg st="1" end="1"/>
                                            </p:txEl>
                                          </p:spTgt>
                                        </p:tgtEl>
                                        <p:attrNameLst>
                                          <p:attrName>style.rotation</p:attrName>
                                        </p:attrNameLst>
                                      </p:cBhvr>
                                      <p:tavLst>
                                        <p:tav tm="0">
                                          <p:val>
                                            <p:fltVal val="-90"/>
                                          </p:val>
                                        </p:tav>
                                        <p:tav tm="100000">
                                          <p:val>
                                            <p:fltVal val="0"/>
                                          </p:val>
                                        </p:tav>
                                      </p:tavLst>
                                    </p:anim>
                                    <p:anim calcmode="lin" valueType="num">
                                      <p:cBhvr>
                                        <p:cTn id="26" dur="500" decel="50000" fill="hold">
                                          <p:stCondLst>
                                            <p:cond delay="0"/>
                                          </p:stCondLst>
                                        </p:cTn>
                                        <p:tgtEl>
                                          <p:spTgt spid="18440">
                                            <p:txEl>
                                              <p:pRg st="1" end="1"/>
                                            </p:txEl>
                                          </p:spTgt>
                                        </p:tgtEl>
                                        <p:attrNameLst>
                                          <p:attrName>ppt_w</p:attrName>
                                        </p:attrNameLst>
                                      </p:cBhvr>
                                      <p:tavLst>
                                        <p:tav tm="0">
                                          <p:val>
                                            <p:strVal val="#ppt_w"/>
                                          </p:val>
                                        </p:tav>
                                        <p:tav tm="100000">
                                          <p:val>
                                            <p:strVal val="#ppt_w*.05"/>
                                          </p:val>
                                        </p:tav>
                                      </p:tavLst>
                                    </p:anim>
                                    <p:anim calcmode="lin" valueType="num">
                                      <p:cBhvr>
                                        <p:cTn id="27" dur="500" accel="50000" fill="hold">
                                          <p:stCondLst>
                                            <p:cond delay="500"/>
                                          </p:stCondLst>
                                        </p:cTn>
                                        <p:tgtEl>
                                          <p:spTgt spid="18440">
                                            <p:txEl>
                                              <p:pRg st="1" end="1"/>
                                            </p:txEl>
                                          </p:spTgt>
                                        </p:tgtEl>
                                        <p:attrNameLst>
                                          <p:attrName>ppt_w</p:attrName>
                                        </p:attrNameLst>
                                      </p:cBhvr>
                                      <p:tavLst>
                                        <p:tav tm="0">
                                          <p:val>
                                            <p:strVal val="#ppt_w*.05"/>
                                          </p:val>
                                        </p:tav>
                                        <p:tav tm="100000">
                                          <p:val>
                                            <p:strVal val="#ppt_w"/>
                                          </p:val>
                                        </p:tav>
                                      </p:tavLst>
                                    </p:anim>
                                    <p:anim calcmode="lin" valueType="num">
                                      <p:cBhvr>
                                        <p:cTn id="28" dur="1000" fill="hold"/>
                                        <p:tgtEl>
                                          <p:spTgt spid="18440">
                                            <p:txEl>
                                              <p:pRg st="1" end="1"/>
                                            </p:txEl>
                                          </p:spTgt>
                                        </p:tgtEl>
                                        <p:attrNameLst>
                                          <p:attrName>ppt_h</p:attrName>
                                        </p:attrNameLst>
                                      </p:cBhvr>
                                      <p:tavLst>
                                        <p:tav tm="0">
                                          <p:val>
                                            <p:strVal val="#ppt_h"/>
                                          </p:val>
                                        </p:tav>
                                        <p:tav tm="100000">
                                          <p:val>
                                            <p:strVal val="#ppt_h"/>
                                          </p:val>
                                        </p:tav>
                                      </p:tavLst>
                                    </p:anim>
                                    <p:anim calcmode="lin" valueType="num">
                                      <p:cBhvr>
                                        <p:cTn id="29" dur="500" decel="50000" fill="hold">
                                          <p:stCondLst>
                                            <p:cond delay="0"/>
                                          </p:stCondLst>
                                        </p:cTn>
                                        <p:tgtEl>
                                          <p:spTgt spid="18440">
                                            <p:txEl>
                                              <p:pRg st="1" end="1"/>
                                            </p:txEl>
                                          </p:spTgt>
                                        </p:tgtEl>
                                        <p:attrNameLst>
                                          <p:attrName>ppt_x</p:attrName>
                                        </p:attrNameLst>
                                      </p:cBhvr>
                                      <p:tavLst>
                                        <p:tav tm="0">
                                          <p:val>
                                            <p:strVal val="#ppt_x+.4"/>
                                          </p:val>
                                        </p:tav>
                                        <p:tav tm="100000">
                                          <p:val>
                                            <p:strVal val="#ppt_x"/>
                                          </p:val>
                                        </p:tav>
                                      </p:tavLst>
                                    </p:anim>
                                    <p:anim calcmode="lin" valueType="num">
                                      <p:cBhvr>
                                        <p:cTn id="30" dur="500" decel="50000" fill="hold">
                                          <p:stCondLst>
                                            <p:cond delay="0"/>
                                          </p:stCondLst>
                                        </p:cTn>
                                        <p:tgtEl>
                                          <p:spTgt spid="18440">
                                            <p:txEl>
                                              <p:pRg st="1" end="1"/>
                                            </p:txEl>
                                          </p:spTgt>
                                        </p:tgtEl>
                                        <p:attrNameLst>
                                          <p:attrName>ppt_y</p:attrName>
                                        </p:attrNameLst>
                                      </p:cBhvr>
                                      <p:tavLst>
                                        <p:tav tm="0">
                                          <p:val>
                                            <p:strVal val="#ppt_y-.2"/>
                                          </p:val>
                                        </p:tav>
                                        <p:tav tm="100000">
                                          <p:val>
                                            <p:strVal val="#ppt_y+.1"/>
                                          </p:val>
                                        </p:tav>
                                      </p:tavLst>
                                    </p:anim>
                                    <p:anim calcmode="lin" valueType="num">
                                      <p:cBhvr>
                                        <p:cTn id="31" dur="500" accel="50000" fill="hold">
                                          <p:stCondLst>
                                            <p:cond delay="500"/>
                                          </p:stCondLst>
                                        </p:cTn>
                                        <p:tgtEl>
                                          <p:spTgt spid="18440">
                                            <p:txEl>
                                              <p:pRg st="1" end="1"/>
                                            </p:txEl>
                                          </p:spTgt>
                                        </p:tgtEl>
                                        <p:attrNameLst>
                                          <p:attrName>ppt_y</p:attrName>
                                        </p:attrNameLst>
                                      </p:cBhvr>
                                      <p:tavLst>
                                        <p:tav tm="0">
                                          <p:val>
                                            <p:strVal val="#ppt_y+.1"/>
                                          </p:val>
                                        </p:tav>
                                        <p:tav tm="100000">
                                          <p:val>
                                            <p:strVal val="#ppt_y"/>
                                          </p:val>
                                        </p:tav>
                                      </p:tavLst>
                                    </p:anim>
                                    <p:animEffect transition="in" filter="fade">
                                      <p:cBhvr>
                                        <p:cTn id="32" dur="1000" decel="50000">
                                          <p:stCondLst>
                                            <p:cond delay="0"/>
                                          </p:stCondLst>
                                        </p:cTn>
                                        <p:tgtEl>
                                          <p:spTgt spid="1844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514475" y="173990"/>
            <a:ext cx="10471785" cy="2245360"/>
          </a:xfrm>
          <a:prstGeom prst="rect">
            <a:avLst/>
          </a:prstGeom>
          <a:noFill/>
        </p:spPr>
        <p:txBody>
          <a:bodyPr wrap="square" rtlCol="0">
            <a:spAutoFit/>
          </a:bodyPr>
          <a:lstStyle/>
          <a:p>
            <a:pPr algn="l"/>
            <a:r>
              <a:rPr lang="zh-CN" altLang="en-US" sz="2400" dirty="0">
                <a:latin typeface="仿宋" panose="02010609060101010101" charset="-122"/>
                <a:ea typeface="仿宋" panose="02010609060101010101" charset="-122"/>
              </a:rPr>
              <a:t>    </a:t>
            </a:r>
            <a:r>
              <a:rPr lang="zh-CN" altLang="en-US" sz="2800" b="1" dirty="0">
                <a:solidFill>
                  <a:srgbClr val="FF0000"/>
                </a:solidFill>
                <a:latin typeface="仿宋" panose="02010609060101010101" charset="-122"/>
                <a:ea typeface="仿宋" panose="02010609060101010101" charset="-122"/>
              </a:rPr>
              <a:t>段</a:t>
            </a:r>
            <a:r>
              <a:rPr lang="en-US" altLang="zh-CN" sz="2800" b="1" dirty="0">
                <a:solidFill>
                  <a:srgbClr val="FF0000"/>
                </a:solidFill>
                <a:latin typeface="仿宋" panose="02010609060101010101" charset="-122"/>
                <a:ea typeface="仿宋" panose="02010609060101010101" charset="-122"/>
              </a:rPr>
              <a:t>3</a:t>
            </a:r>
            <a:r>
              <a:rPr lang="zh-CN" altLang="en-US" sz="2800" b="1" dirty="0">
                <a:solidFill>
                  <a:srgbClr val="FF0000"/>
                </a:solidFill>
                <a:latin typeface="仿宋" panose="02010609060101010101" charset="-122"/>
                <a:ea typeface="仿宋" panose="02010609060101010101" charset="-122"/>
              </a:rPr>
              <a:t>、</a:t>
            </a:r>
            <a:r>
              <a:rPr lang="en-US" altLang="zh-CN" sz="2800" b="1" dirty="0">
                <a:solidFill>
                  <a:srgbClr val="FF0000"/>
                </a:solidFill>
                <a:latin typeface="仿宋" panose="02010609060101010101" charset="-122"/>
                <a:ea typeface="仿宋" panose="02010609060101010101" charset="-122"/>
              </a:rPr>
              <a:t>4</a:t>
            </a:r>
            <a:r>
              <a:rPr lang="zh-CN" altLang="en-US" sz="2800" dirty="0">
                <a:latin typeface="仿宋" panose="02010609060101010101" charset="-122"/>
                <a:ea typeface="仿宋" panose="02010609060101010101" charset="-122"/>
              </a:rPr>
              <a:t>：</a:t>
            </a:r>
            <a:r>
              <a:rPr lang="zh-CN" altLang="en-US" sz="2800" b="1" dirty="0">
                <a:latin typeface="Adobe 楷体 Std R" panose="02020400000000000000" pitchFamily="18" charset="-122"/>
                <a:ea typeface="Adobe 楷体 Std R" panose="02020400000000000000" pitchFamily="18" charset="-122"/>
              </a:rPr>
              <a:t>大雁知道，从黎明到夜幕降临，在每个沼泽地和池塘边，都有瞄准它们的猎枪。3月的大雁则不同。尽管它们在冬天的大部分时间里都可能受到枪击，但现在却是休战时刻。它们顺着弯曲的河流拐来拐去，穿过现在已经没有猎枪的狩猎点和小洲，向每个沙滩低语着，如同向久别的朋友低语一样。</a:t>
            </a:r>
          </a:p>
        </p:txBody>
      </p:sp>
      <p:pic>
        <p:nvPicPr>
          <p:cNvPr id="3" name="Picture 4" descr="用图!"/>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3195" y="1955165"/>
            <a:ext cx="1899920" cy="1405890"/>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nvSpPr>
        <p:spPr>
          <a:xfrm>
            <a:off x="2306955" y="5478780"/>
            <a:ext cx="10092055" cy="521970"/>
          </a:xfrm>
          <a:prstGeom prst="rect">
            <a:avLst/>
          </a:prstGeom>
          <a:noFill/>
        </p:spPr>
        <p:txBody>
          <a:bodyPr wrap="square" rtlCol="0">
            <a:spAutoFit/>
          </a:bodyPr>
          <a:lstStyle/>
          <a:p>
            <a:pPr>
              <a:spcBef>
                <a:spcPct val="50000"/>
              </a:spcBef>
              <a:buClrTx/>
              <a:buNone/>
            </a:pPr>
            <a:r>
              <a:rPr lang="zh-CN" altLang="en-US" sz="2800" b="1" dirty="0">
                <a:solidFill>
                  <a:srgbClr val="FF0000"/>
                </a:solidFill>
                <a:latin typeface="方正大黑简体" panose="02010601030101010101" pitchFamily="2" charset="-122"/>
                <a:ea typeface="方正大黑简体" panose="02010601030101010101" pitchFamily="2" charset="-122"/>
                <a:sym typeface="+mn-ea"/>
              </a:rPr>
              <a:t>保护野生动物，珍爱野生动物</a:t>
            </a:r>
          </a:p>
        </p:txBody>
      </p:sp>
      <p:sp>
        <p:nvSpPr>
          <p:cNvPr id="5" name="文本框 4"/>
          <p:cNvSpPr txBox="1"/>
          <p:nvPr/>
        </p:nvSpPr>
        <p:spPr>
          <a:xfrm>
            <a:off x="1598295" y="3093085"/>
            <a:ext cx="10304780" cy="2245360"/>
          </a:xfrm>
          <a:prstGeom prst="rect">
            <a:avLst/>
          </a:prstGeom>
          <a:noFill/>
        </p:spPr>
        <p:txBody>
          <a:bodyPr wrap="square" rtlCol="0">
            <a:spAutoFit/>
          </a:bodyPr>
          <a:lstStyle/>
          <a:p>
            <a:r>
              <a:rPr lang="en-US" altLang="zh-CN" sz="2400" b="1" dirty="0">
                <a:latin typeface="仿宋" panose="02010609060101010101" charset="-122"/>
                <a:ea typeface="仿宋" panose="02010609060101010101" charset="-122"/>
              </a:rPr>
              <a:t>    </a:t>
            </a:r>
            <a:r>
              <a:rPr lang="zh-CN" altLang="en-US" sz="2800" b="1" dirty="0">
                <a:solidFill>
                  <a:srgbClr val="FF0000"/>
                </a:solidFill>
                <a:latin typeface="Adobe 楷体 Std R" panose="02020400000000000000" pitchFamily="18" charset="-122"/>
                <a:ea typeface="Adobe 楷体 Std R" panose="02020400000000000000" pitchFamily="18" charset="-122"/>
              </a:rPr>
              <a:t>段9：</a:t>
            </a:r>
            <a:r>
              <a:rPr lang="zh-CN" altLang="en-US" sz="2800" b="1" dirty="0">
                <a:latin typeface="Adobe 楷体 Std R" panose="02020400000000000000" pitchFamily="18" charset="-122"/>
                <a:ea typeface="Adobe 楷体 Std R" panose="02020400000000000000" pitchFamily="18" charset="-122"/>
              </a:rPr>
              <a:t>在4月的夜间，当天气暖和得可以呆在屋外时，我们喜欢倾听大雁在沼泽中集会时的鸣叫。在那儿，有很长一段时间都是静悄悄的，人们听到的只是沙锥鸟扇动翅膀的声音，远处的一只猫头鹰的叫声，或者是某只多情的美洲半蹼鹬从鼻子里发出的咯咯声。</a:t>
            </a:r>
          </a:p>
        </p:txBody>
      </p:sp>
      <p:sp>
        <p:nvSpPr>
          <p:cNvPr id="6" name="文本框 5"/>
          <p:cNvSpPr txBox="1"/>
          <p:nvPr/>
        </p:nvSpPr>
        <p:spPr>
          <a:xfrm>
            <a:off x="1925955" y="2419350"/>
            <a:ext cx="9207500" cy="521970"/>
          </a:xfrm>
          <a:prstGeom prst="rect">
            <a:avLst/>
          </a:prstGeom>
          <a:noFill/>
        </p:spPr>
        <p:txBody>
          <a:bodyPr wrap="square" rtlCol="0" anchor="t">
            <a:spAutoFit/>
          </a:bodyPr>
          <a:lstStyle/>
          <a:p>
            <a:r>
              <a:rPr lang="en-US" altLang="zh-CN" sz="2800" b="1" dirty="0">
                <a:latin typeface="Adobe 楷体 Std R" panose="02020400000000000000" pitchFamily="18" charset="-122"/>
                <a:ea typeface="Adobe 楷体 Std R" panose="02020400000000000000" pitchFamily="18" charset="-122"/>
              </a:rPr>
              <a:t> </a:t>
            </a:r>
            <a:r>
              <a:rPr lang="en-US" altLang="zh-CN" sz="2800" b="1" dirty="0">
                <a:solidFill>
                  <a:srgbClr val="FF0000"/>
                </a:solidFill>
                <a:latin typeface="仿宋" panose="02010609060101010101" charset="-122"/>
                <a:ea typeface="仿宋" panose="02010609060101010101" charset="-122"/>
              </a:rPr>
              <a:t>段8：</a:t>
            </a:r>
            <a:r>
              <a:rPr lang="zh-CN" altLang="en-US" sz="2800" b="1" dirty="0">
                <a:latin typeface="Adobe 楷体 Std R" panose="02020400000000000000" pitchFamily="18" charset="-122"/>
                <a:ea typeface="Adobe 楷体 Std R" panose="02020400000000000000" pitchFamily="18" charset="-122"/>
              </a:rPr>
              <a:t>单调枯燥的数字竟能如此进一步激发爱鸟者的感伤。</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p:cTn id="19" dur="500" decel="50000" fill="hold">
                                          <p:stCondLst>
                                            <p:cond delay="0"/>
                                          </p:stCondLst>
                                        </p:cTn>
                                        <p:tgtEl>
                                          <p:spTgt spid="5">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5">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5">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5">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5">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5">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5">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5">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 calcmode="lin" valueType="num">
                                      <p:cBhvr additive="base">
                                        <p:cTn id="3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p:cNvSpPr txBox="1">
            <a:spLocks noChangeArrowheads="1"/>
          </p:cNvSpPr>
          <p:nvPr/>
        </p:nvSpPr>
        <p:spPr bwMode="auto">
          <a:xfrm>
            <a:off x="4373216" y="1809750"/>
            <a:ext cx="6718853" cy="471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05000"/>
              </a:lnSpc>
            </a:pPr>
            <a:r>
              <a:rPr kumimoji="0" lang="en-US" altLang="zh-CN" sz="3600" b="1" dirty="0">
                <a:latin typeface="楷体_GB2312" panose="02010609030101010101" pitchFamily="49" charset="-122"/>
                <a:ea typeface="楷体_GB2312" panose="02010609030101010101" pitchFamily="49" charset="-122"/>
              </a:rPr>
              <a:t>    </a:t>
            </a:r>
            <a:r>
              <a:rPr kumimoji="0" lang="zh-CN" altLang="en-US" sz="3600" b="1" dirty="0">
                <a:latin typeface="方正大黑简体" panose="02010601030101010101" pitchFamily="2" charset="-122"/>
                <a:ea typeface="方正大黑简体" panose="02010601030101010101" pitchFamily="2" charset="-122"/>
              </a:rPr>
              <a:t>奥尔多</a:t>
            </a:r>
            <a:r>
              <a:rPr kumimoji="0" lang="en-US" altLang="zh-CN" sz="3600" b="1" dirty="0">
                <a:latin typeface="方正大黑简体" panose="02010601030101010101" pitchFamily="2" charset="-122"/>
                <a:ea typeface="方正大黑简体" panose="02010601030101010101" pitchFamily="2" charset="-122"/>
              </a:rPr>
              <a:t>·</a:t>
            </a:r>
            <a:r>
              <a:rPr kumimoji="0" lang="zh-CN" altLang="en-US" sz="3600" b="1" dirty="0">
                <a:latin typeface="方正大黑简体" panose="02010601030101010101" pitchFamily="2" charset="-122"/>
                <a:ea typeface="方正大黑简体" panose="02010601030101010101" pitchFamily="2" charset="-122"/>
              </a:rPr>
              <a:t>利奥波德</a:t>
            </a:r>
            <a:r>
              <a:rPr kumimoji="0" lang="en-US" altLang="zh-CN" sz="3600" b="1" dirty="0">
                <a:latin typeface="方正大黑简体" panose="02010601030101010101" pitchFamily="2" charset="-122"/>
                <a:ea typeface="方正大黑简体" panose="02010601030101010101" pitchFamily="2" charset="-122"/>
              </a:rPr>
              <a:t>(1887</a:t>
            </a:r>
            <a:r>
              <a:rPr kumimoji="0" lang="zh-CN" altLang="en-US" sz="3600" b="1" dirty="0">
                <a:latin typeface="方正大黑简体" panose="02010601030101010101" pitchFamily="2" charset="-122"/>
                <a:ea typeface="方正大黑简体" panose="02010601030101010101" pitchFamily="2" charset="-122"/>
              </a:rPr>
              <a:t>～</a:t>
            </a:r>
            <a:r>
              <a:rPr kumimoji="0" lang="en-US" altLang="zh-CN" sz="3600" b="1" dirty="0">
                <a:latin typeface="方正大黑简体" panose="02010601030101010101" pitchFamily="2" charset="-122"/>
                <a:ea typeface="方正大黑简体" panose="02010601030101010101" pitchFamily="2" charset="-122"/>
              </a:rPr>
              <a:t>1948)</a:t>
            </a:r>
            <a:r>
              <a:rPr kumimoji="0" lang="zh-CN" altLang="en-US" sz="3600" b="1" dirty="0">
                <a:latin typeface="方正大黑简体" panose="02010601030101010101" pitchFamily="2" charset="-122"/>
                <a:ea typeface="方正大黑简体" panose="02010601030101010101" pitchFamily="2" charset="-122"/>
              </a:rPr>
              <a:t> 享誉世界的美国伦理学家、</a:t>
            </a:r>
            <a:r>
              <a:rPr kumimoji="0" lang="zh-CN" altLang="en-US" sz="3600" b="1" dirty="0">
                <a:solidFill>
                  <a:srgbClr val="FF0000"/>
                </a:solidFill>
                <a:latin typeface="方正大黑简体" panose="02010601030101010101" pitchFamily="2" charset="-122"/>
                <a:ea typeface="方正大黑简体" panose="02010601030101010101" pitchFamily="2" charset="-122"/>
              </a:rPr>
              <a:t>著名环境保护主义者、</a:t>
            </a:r>
            <a:r>
              <a:rPr kumimoji="0" lang="zh-CN" altLang="en-US" sz="3600" b="1" dirty="0">
                <a:latin typeface="方正大黑简体" panose="02010601030101010101" pitchFamily="2" charset="-122"/>
                <a:ea typeface="方正大黑简体" panose="02010601030101010101" pitchFamily="2" charset="-122"/>
              </a:rPr>
              <a:t>科普作家，被誉为“</a:t>
            </a:r>
            <a:r>
              <a:rPr kumimoji="0" lang="zh-CN" altLang="en-US" sz="3600" b="1" dirty="0">
                <a:solidFill>
                  <a:srgbClr val="FF0000"/>
                </a:solidFill>
                <a:latin typeface="方正大黑简体" panose="02010601030101010101" pitchFamily="2" charset="-122"/>
                <a:ea typeface="方正大黑简体" panose="02010601030101010101" pitchFamily="2" charset="-122"/>
              </a:rPr>
              <a:t>美国自然保护之父</a:t>
            </a:r>
            <a:r>
              <a:rPr kumimoji="0" lang="zh-CN" altLang="en-US" sz="3600" b="1" dirty="0">
                <a:latin typeface="方正大黑简体" panose="02010601030101010101" pitchFamily="2" charset="-122"/>
                <a:ea typeface="方正大黑简体" panose="02010601030101010101" pitchFamily="2" charset="-122"/>
              </a:rPr>
              <a:t>” 。在他的文章里，可以看到大自然的威力，也可以看出他对人类为自身利益蹂躏自然而发出的悲叹。</a:t>
            </a:r>
          </a:p>
          <a:p>
            <a:endParaRPr kumimoji="0" lang="en-US" altLang="zh-CN" sz="3600" b="1" dirty="0">
              <a:latin typeface="方正大黑简体" panose="02010601030101010101" pitchFamily="2" charset="-122"/>
              <a:ea typeface="方正大黑简体" panose="02010601030101010101" pitchFamily="2" charset="-122"/>
            </a:endParaRPr>
          </a:p>
        </p:txBody>
      </p:sp>
      <p:pic>
        <p:nvPicPr>
          <p:cNvPr id="3" name="Picture 4" descr="图片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1496" y="2186609"/>
            <a:ext cx="2420179" cy="338559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用图!"/>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51496" y="159648"/>
            <a:ext cx="2520950" cy="1865312"/>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4"/>
          <p:cNvSpPr txBox="1"/>
          <p:nvPr/>
        </p:nvSpPr>
        <p:spPr>
          <a:xfrm>
            <a:off x="4373216" y="1101864"/>
            <a:ext cx="2796210" cy="707886"/>
          </a:xfrm>
          <a:prstGeom prst="rect">
            <a:avLst/>
          </a:prstGeom>
          <a:noFill/>
        </p:spPr>
        <p:txBody>
          <a:bodyPr wrap="square" rtlCol="0">
            <a:spAutoFit/>
          </a:bodyPr>
          <a:lstStyle/>
          <a:p>
            <a:r>
              <a:rPr lang="zh-CN" altLang="en-US" sz="4000" dirty="0">
                <a:latin typeface="方正大黑简体" panose="02010601030101010101" pitchFamily="2" charset="-122"/>
                <a:ea typeface="方正大黑简体" panose="02010601030101010101" pitchFamily="2" charset="-122"/>
              </a:rPr>
              <a:t>作者简介</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文本占位符 8194"/>
          <p:cNvSpPr>
            <a:spLocks noGrp="1"/>
          </p:cNvSpPr>
          <p:nvPr>
            <p:ph type="body" idx="1"/>
          </p:nvPr>
        </p:nvSpPr>
        <p:spPr>
          <a:xfrm>
            <a:off x="1415415" y="138430"/>
            <a:ext cx="10652125" cy="4104005"/>
          </a:xfrm>
        </p:spPr>
        <p:txBody>
          <a:bodyPr/>
          <a:lstStyle/>
          <a:p>
            <a:pPr marL="0" indent="0">
              <a:lnSpc>
                <a:spcPct val="80000"/>
              </a:lnSpc>
              <a:buNone/>
            </a:pPr>
            <a:r>
              <a:rPr lang="zh-CN" altLang="en-US" sz="2800" b="1">
                <a:solidFill>
                  <a:srgbClr val="008000"/>
                </a:solidFill>
              </a:rPr>
              <a:t>   </a:t>
            </a:r>
            <a:r>
              <a:rPr lang="zh-CN" altLang="en-US" sz="2800" b="1">
                <a:solidFill>
                  <a:schemeClr val="tx1"/>
                </a:solidFill>
                <a:latin typeface="楷体" panose="02010609060101010101" charset="-122"/>
                <a:ea typeface="楷体" panose="02010609060101010101" charset="-122"/>
              </a:rPr>
              <a:t>“沙乡” 是威斯康星河畔的一个被耕种者遗弃的荒芜农场，是利奥波德考察与研究自然生态的一个场所。</a:t>
            </a:r>
            <a:r>
              <a:rPr lang="en-US" altLang="zh-CN" sz="2800" b="1">
                <a:solidFill>
                  <a:srgbClr val="FF0000"/>
                </a:solidFill>
                <a:latin typeface="楷体" panose="02010609060101010101" charset="-122"/>
                <a:ea typeface="楷体" panose="02010609060101010101" charset="-122"/>
              </a:rPr>
              <a:t>《</a:t>
            </a:r>
            <a:r>
              <a:rPr lang="zh-CN" altLang="en-US" sz="2800" b="1">
                <a:solidFill>
                  <a:srgbClr val="FF0000"/>
                </a:solidFill>
                <a:latin typeface="楷体" panose="02010609060101010101" charset="-122"/>
                <a:ea typeface="楷体" panose="02010609060101010101" charset="-122"/>
              </a:rPr>
              <a:t>沙乡年鉴</a:t>
            </a:r>
            <a:r>
              <a:rPr lang="en-US" altLang="zh-CN" sz="2800" b="1">
                <a:solidFill>
                  <a:srgbClr val="FF0000"/>
                </a:solidFill>
                <a:latin typeface="楷体" panose="02010609060101010101" charset="-122"/>
                <a:ea typeface="楷体" panose="02010609060101010101" charset="-122"/>
              </a:rPr>
              <a:t>》</a:t>
            </a:r>
            <a:r>
              <a:rPr lang="zh-CN" altLang="en-US" sz="2800" b="1">
                <a:solidFill>
                  <a:schemeClr val="tx1"/>
                </a:solidFill>
                <a:latin typeface="楷体" panose="02010609060101010101" charset="-122"/>
                <a:ea typeface="楷体" panose="02010609060101010101" charset="-122"/>
              </a:rPr>
              <a:t>是一部被称为“美国资源保护运动的圣书”，是一部关怀人类在自然家园的命运和万物在人类社会中的命运的博爱之书。</a:t>
            </a:r>
          </a:p>
          <a:p>
            <a:pPr>
              <a:lnSpc>
                <a:spcPct val="80000"/>
              </a:lnSpc>
            </a:pPr>
            <a:endParaRPr lang="zh-CN" altLang="en-US" sz="2800" b="1">
              <a:solidFill>
                <a:schemeClr val="tx1"/>
              </a:solidFill>
              <a:latin typeface="楷体" panose="02010609060101010101" charset="-122"/>
              <a:ea typeface="楷体" panose="02010609060101010101" charset="-122"/>
            </a:endParaRPr>
          </a:p>
          <a:p>
            <a:pPr>
              <a:lnSpc>
                <a:spcPct val="80000"/>
              </a:lnSpc>
            </a:pPr>
            <a:endParaRPr lang="zh-CN" altLang="en-US" sz="2400" b="1">
              <a:solidFill>
                <a:srgbClr val="FF0066"/>
              </a:solidFill>
              <a:latin typeface="楷体" panose="02010609060101010101" charset="-122"/>
              <a:ea typeface="楷体" panose="02010609060101010101" charset="-122"/>
            </a:endParaRPr>
          </a:p>
          <a:p>
            <a:pPr>
              <a:lnSpc>
                <a:spcPct val="80000"/>
              </a:lnSpc>
              <a:buNone/>
            </a:pPr>
            <a:endParaRPr lang="zh-CN" altLang="en-US" sz="2400" b="1">
              <a:solidFill>
                <a:srgbClr val="FFFF00"/>
              </a:solidFill>
              <a:latin typeface="楷体" panose="02010609060101010101" charset="-122"/>
              <a:ea typeface="楷体" panose="02010609060101010101" charset="-122"/>
            </a:endParaRPr>
          </a:p>
        </p:txBody>
      </p:sp>
      <p:pic>
        <p:nvPicPr>
          <p:cNvPr id="8196" name="图片 8195" descr="bird12"/>
          <p:cNvPicPr>
            <a:picLocks noChangeAspect="1"/>
          </p:cNvPicPr>
          <p:nvPr/>
        </p:nvPicPr>
        <p:blipFill>
          <a:blip r:embed="rId2"/>
          <a:stretch>
            <a:fillRect/>
          </a:stretch>
        </p:blipFill>
        <p:spPr>
          <a:xfrm>
            <a:off x="9409113" y="5805488"/>
            <a:ext cx="1258887" cy="1052512"/>
          </a:xfrm>
          <a:prstGeom prst="rect">
            <a:avLst/>
          </a:prstGeom>
          <a:noFill/>
          <a:ln w="9525">
            <a:noFill/>
          </a:ln>
        </p:spPr>
      </p:pic>
      <p:pic>
        <p:nvPicPr>
          <p:cNvPr id="6146" name="图片 6145" descr="SHFQ027"/>
          <p:cNvPicPr>
            <a:picLocks noChangeAspect="1"/>
          </p:cNvPicPr>
          <p:nvPr/>
        </p:nvPicPr>
        <p:blipFill>
          <a:blip r:embed="rId3">
            <a:lum bright="12000" contrast="12000"/>
          </a:blip>
          <a:stretch>
            <a:fillRect/>
          </a:stretch>
        </p:blipFill>
        <p:spPr>
          <a:xfrm>
            <a:off x="759460" y="1894840"/>
            <a:ext cx="10979150" cy="4963160"/>
          </a:xfrm>
          <a:prstGeom prst="rect">
            <a:avLst/>
          </a:prstGeom>
          <a:noFill/>
          <a:ln w="9525">
            <a:noFill/>
          </a:ln>
        </p:spPr>
      </p:pic>
    </p:spTree>
  </p:cSld>
  <p:clrMapOvr>
    <a:masterClrMapping/>
  </p:clrMapOvr>
  <p:transition>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内容占位符 9217" descr="200656165224249"/>
          <p:cNvPicPr>
            <a:picLocks noGrp="1" noChangeAspect="1"/>
          </p:cNvPicPr>
          <p:nvPr>
            <p:ph/>
          </p:nvPr>
        </p:nvPicPr>
        <p:blipFill>
          <a:blip r:embed="rId2"/>
          <a:stretch>
            <a:fillRect/>
          </a:stretch>
        </p:blipFill>
        <p:spPr>
          <a:xfrm>
            <a:off x="2063750" y="1406525"/>
            <a:ext cx="2733675" cy="3841750"/>
          </a:xfrm>
        </p:spPr>
      </p:pic>
      <p:sp>
        <p:nvSpPr>
          <p:cNvPr id="9219" name="文本框 9218"/>
          <p:cNvSpPr txBox="1"/>
          <p:nvPr/>
        </p:nvSpPr>
        <p:spPr>
          <a:xfrm>
            <a:off x="2135188" y="5805488"/>
            <a:ext cx="2520950" cy="645160"/>
          </a:xfrm>
          <a:prstGeom prst="rect">
            <a:avLst/>
          </a:prstGeom>
          <a:noFill/>
          <a:ln w="9525">
            <a:noFill/>
          </a:ln>
        </p:spPr>
        <p:txBody>
          <a:bodyPr>
            <a:spAutoFit/>
          </a:bodyPr>
          <a:lstStyle/>
          <a:p>
            <a:pPr algn="ctr">
              <a:spcBef>
                <a:spcPct val="50000"/>
              </a:spcBef>
            </a:pPr>
            <a:r>
              <a:rPr lang="zh-CN" altLang="en-US" b="0" u="none">
                <a:latin typeface="Times New Roman" panose="02020603050405020304" pitchFamily="2" charset="0"/>
                <a:ea typeface="黑体" panose="02010609060101010101" charset="-122"/>
              </a:rPr>
              <a:t>美国伦理学家奥尔多</a:t>
            </a:r>
            <a:r>
              <a:rPr lang="en-US" altLang="zh-CN" b="0" u="none">
                <a:latin typeface="Times New Roman" panose="02020603050405020304" pitchFamily="2" charset="0"/>
                <a:ea typeface="黑体" panose="02010609060101010101" charset="-122"/>
              </a:rPr>
              <a:t>·</a:t>
            </a:r>
            <a:r>
              <a:rPr lang="zh-CN" altLang="en-US" b="0" u="none">
                <a:latin typeface="Times New Roman" panose="02020603050405020304" pitchFamily="2" charset="0"/>
                <a:ea typeface="黑体" panose="02010609060101010101" charset="-122"/>
              </a:rPr>
              <a:t>利奥波德</a:t>
            </a:r>
            <a:r>
              <a:rPr lang="zh-CN" altLang="en-US" b="0" u="none">
                <a:latin typeface="Times New Roman" panose="02020603050405020304" pitchFamily="2" charset="0"/>
              </a:rPr>
              <a:t> </a:t>
            </a:r>
          </a:p>
        </p:txBody>
      </p:sp>
      <p:sp>
        <p:nvSpPr>
          <p:cNvPr id="9220" name="文本框 9219"/>
          <p:cNvSpPr txBox="1"/>
          <p:nvPr/>
        </p:nvSpPr>
        <p:spPr>
          <a:xfrm>
            <a:off x="4967605" y="1998345"/>
            <a:ext cx="4820285" cy="2861310"/>
          </a:xfrm>
          <a:prstGeom prst="rect">
            <a:avLst/>
          </a:prstGeom>
          <a:noFill/>
          <a:ln w="9525">
            <a:noFill/>
          </a:ln>
        </p:spPr>
        <p:txBody>
          <a:bodyPr wrap="square">
            <a:spAutoFit/>
          </a:bodyPr>
          <a:lstStyle/>
          <a:p>
            <a:pPr>
              <a:spcBef>
                <a:spcPct val="50000"/>
              </a:spcBef>
            </a:pPr>
            <a:r>
              <a:rPr lang="zh-CN" altLang="en-US" sz="3600" b="0" u="none">
                <a:latin typeface="Times New Roman" panose="02020603050405020304" pitchFamily="2" charset="0"/>
              </a:rPr>
              <a:t>人只是大地共同体的一个成员，而不是土地的统治者，我们需要尊重土地。</a:t>
            </a:r>
            <a:br>
              <a:rPr lang="zh-CN" altLang="en-US" sz="3600" b="0" u="none">
                <a:latin typeface="Times New Roman" panose="02020603050405020304" pitchFamily="2" charset="0"/>
              </a:rPr>
            </a:br>
            <a:br>
              <a:rPr lang="zh-CN" altLang="en-US" b="0" u="none">
                <a:latin typeface="Times New Roman" panose="02020603050405020304" pitchFamily="2" charset="0"/>
              </a:rPr>
            </a:br>
            <a:endParaRPr lang="zh-CN" altLang="en-US" b="0" u="none">
              <a:latin typeface="Times New Roman" panose="02020603050405020304" pitchFamily="2" charset="0"/>
            </a:endParaRPr>
          </a:p>
        </p:txBody>
      </p:sp>
    </p:spTree>
  </p:cSld>
  <p:clrMapOvr>
    <a:masterClrMapping/>
  </p:clrMapOvr>
  <p:transition>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930939" y="1634850"/>
            <a:ext cx="8163339" cy="1200329"/>
          </a:xfrm>
          <a:prstGeom prst="rect">
            <a:avLst/>
          </a:prstGeom>
          <a:noFill/>
        </p:spPr>
        <p:txBody>
          <a:bodyPr wrap="square" rtlCol="0">
            <a:spAutoFit/>
          </a:bodyPr>
          <a:lstStyle/>
          <a:p>
            <a:r>
              <a:rPr lang="zh-CN" altLang="en-US" sz="3600" dirty="0">
                <a:solidFill>
                  <a:schemeClr val="tx1"/>
                </a:solidFill>
                <a:latin typeface="方正大黑简体" panose="02010601030101010101" pitchFamily="2" charset="-122"/>
                <a:ea typeface="方正大黑简体" panose="02010601030101010101" pitchFamily="2" charset="-122"/>
              </a:rPr>
              <a:t>对于这样的一群大雁，作者抱有怎样的情感？作者是怎样表达自己的情感的？</a:t>
            </a:r>
          </a:p>
        </p:txBody>
      </p:sp>
      <p:pic>
        <p:nvPicPr>
          <p:cNvPr id="3" name="Picture 4" descr="用图!"/>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20962" y="-39543"/>
            <a:ext cx="2520950" cy="1865312"/>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nvSpPr>
        <p:spPr>
          <a:xfrm>
            <a:off x="2989580" y="3082290"/>
            <a:ext cx="6213475" cy="3138170"/>
          </a:xfrm>
          <a:prstGeom prst="rect">
            <a:avLst/>
          </a:prstGeom>
          <a:noFill/>
        </p:spPr>
        <p:txBody>
          <a:bodyPr wrap="square" rtlCol="0" anchor="t">
            <a:spAutoFit/>
          </a:bodyPr>
          <a:lstStyle/>
          <a:p>
            <a:pPr>
              <a:spcBef>
                <a:spcPct val="50000"/>
              </a:spcBef>
              <a:buClrTx/>
              <a:buNone/>
            </a:pPr>
            <a:r>
              <a:rPr lang="zh-CN" altLang="en-US" sz="3600" dirty="0">
                <a:solidFill>
                  <a:srgbClr val="C00000"/>
                </a:solidFill>
                <a:latin typeface="方正大黑简体" panose="02010601030101010101" pitchFamily="2" charset="-122"/>
                <a:ea typeface="方正大黑简体" panose="02010601030101010101" pitchFamily="2" charset="-122"/>
                <a:sym typeface="+mn-ea"/>
              </a:rPr>
              <a:t>喜爱和赞美</a:t>
            </a:r>
          </a:p>
          <a:p>
            <a:pPr>
              <a:spcBef>
                <a:spcPct val="50000"/>
              </a:spcBef>
              <a:buClrTx/>
              <a:buNone/>
            </a:pPr>
            <a:r>
              <a:rPr lang="zh-CN" altLang="en-US" sz="3600" dirty="0">
                <a:solidFill>
                  <a:srgbClr val="C00000"/>
                </a:solidFill>
                <a:latin typeface="方正大黑简体" panose="02010601030101010101" pitchFamily="2" charset="-122"/>
                <a:ea typeface="方正大黑简体" panose="02010601030101010101" pitchFamily="2" charset="-122"/>
                <a:sym typeface="+mn-ea"/>
              </a:rPr>
              <a:t>保护野生动物，珍爱野生动物</a:t>
            </a:r>
          </a:p>
          <a:p>
            <a:pPr>
              <a:spcBef>
                <a:spcPct val="50000"/>
              </a:spcBef>
              <a:buClrTx/>
              <a:buNone/>
            </a:pPr>
            <a:r>
              <a:rPr lang="zh-CN" altLang="en-US" sz="3600" dirty="0">
                <a:solidFill>
                  <a:srgbClr val="C00000"/>
                </a:solidFill>
                <a:latin typeface="方正大黑简体" panose="02010601030101010101" pitchFamily="2" charset="-122"/>
                <a:ea typeface="方正大黑简体" panose="02010601030101010101" pitchFamily="2" charset="-122"/>
                <a:sym typeface="+mn-ea"/>
              </a:rPr>
              <a:t>敬畏生命，关爱自然</a:t>
            </a:r>
          </a:p>
          <a:p>
            <a:pPr>
              <a:spcBef>
                <a:spcPct val="50000"/>
              </a:spcBef>
              <a:buClrTx/>
              <a:buNone/>
            </a:pPr>
            <a:r>
              <a:rPr lang="zh-CN" altLang="en-US" sz="3600" dirty="0">
                <a:solidFill>
                  <a:srgbClr val="C00000"/>
                </a:solidFill>
                <a:latin typeface="方正大黑简体" panose="02010601030101010101" pitchFamily="2" charset="-122"/>
                <a:ea typeface="方正大黑简体" panose="02010601030101010101" pitchFamily="2" charset="-122"/>
                <a:sym typeface="+mn-ea"/>
              </a:rPr>
              <a:t>人与自然和谐相处</a:t>
            </a:r>
          </a:p>
        </p:txBody>
      </p:sp>
    </p:spTree>
  </p:cSld>
  <p:clrMapOvr>
    <a:masterClrMapping/>
  </p:clrMapOvr>
  <p:transition>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279374" y="2187822"/>
            <a:ext cx="8097078" cy="645160"/>
          </a:xfrm>
          <a:prstGeom prst="rect">
            <a:avLst/>
          </a:prstGeom>
          <a:noFill/>
        </p:spPr>
        <p:txBody>
          <a:bodyPr wrap="square" rtlCol="0">
            <a:spAutoFit/>
          </a:bodyPr>
          <a:lstStyle/>
          <a:p>
            <a:r>
              <a:rPr lang="zh-CN" altLang="en-US" sz="3600" b="1" dirty="0">
                <a:latin typeface="方正大黑简体" panose="02010601030101010101" pitchFamily="2" charset="-122"/>
                <a:ea typeface="方正大黑简体" panose="02010601030101010101" pitchFamily="2" charset="-122"/>
              </a:rPr>
              <a:t>积累课文美句、美段，不少于</a:t>
            </a:r>
            <a:r>
              <a:rPr lang="en-US" altLang="zh-CN" sz="3600" b="1" dirty="0">
                <a:latin typeface="方正大黑简体" panose="02010601030101010101" pitchFamily="2" charset="-122"/>
                <a:ea typeface="方正大黑简体" panose="02010601030101010101" pitchFamily="2" charset="-122"/>
              </a:rPr>
              <a:t>200</a:t>
            </a:r>
            <a:r>
              <a:rPr lang="zh-CN" altLang="en-US" sz="3600" b="1" dirty="0">
                <a:latin typeface="方正大黑简体" panose="02010601030101010101" pitchFamily="2" charset="-122"/>
                <a:ea typeface="方正大黑简体" panose="02010601030101010101" pitchFamily="2" charset="-122"/>
              </a:rPr>
              <a:t>字。</a:t>
            </a:r>
          </a:p>
        </p:txBody>
      </p:sp>
      <p:sp>
        <p:nvSpPr>
          <p:cNvPr id="4" name="文本框 3"/>
          <p:cNvSpPr txBox="1"/>
          <p:nvPr/>
        </p:nvSpPr>
        <p:spPr>
          <a:xfrm>
            <a:off x="2279374" y="940904"/>
            <a:ext cx="3723861" cy="706755"/>
          </a:xfrm>
          <a:prstGeom prst="rect">
            <a:avLst/>
          </a:prstGeom>
          <a:noFill/>
        </p:spPr>
        <p:txBody>
          <a:bodyPr wrap="square" rtlCol="0">
            <a:spAutoFit/>
          </a:bodyPr>
          <a:lstStyle/>
          <a:p>
            <a:r>
              <a:rPr lang="zh-CN" altLang="en-US" sz="4000" dirty="0">
                <a:latin typeface="方正大黑简体" panose="02010601030101010101" pitchFamily="2" charset="-122"/>
                <a:ea typeface="方正大黑简体" panose="02010601030101010101" pitchFamily="2" charset="-122"/>
              </a:rPr>
              <a:t>作业</a:t>
            </a:r>
          </a:p>
        </p:txBody>
      </p:sp>
    </p:spTree>
  </p:cSld>
  <p:clrMapOvr>
    <a:masterClrMapping/>
  </p:clrMapOvr>
  <p:transition>
    <p:random/>
  </p:transition>
</p:sld>
</file>

<file path=ppt/theme/theme1.xml><?xml version="1.0" encoding="utf-8"?>
<a:theme xmlns:a="http://schemas.openxmlformats.org/drawingml/2006/main" name="丝状">
  <a:themeElements>
    <a:clrScheme name="丝状">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丝状">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丝状">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32</TotalTime>
  <Words>953</Words>
  <Application>Microsoft Office PowerPoint</Application>
  <PresentationFormat>宽屏</PresentationFormat>
  <Paragraphs>77</Paragraphs>
  <Slides>17</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17</vt:i4>
      </vt:variant>
    </vt:vector>
  </HeadingPairs>
  <TitlesOfParts>
    <vt:vector size="29" baseType="lpstr">
      <vt:lpstr>Adobe 楷体 Std R</vt:lpstr>
      <vt:lpstr>Adobe 明體 Std L</vt:lpstr>
      <vt:lpstr>方正大黑简体</vt:lpstr>
      <vt:lpstr>仿宋</vt:lpstr>
      <vt:lpstr>华文细黑</vt:lpstr>
      <vt:lpstr>楷体</vt:lpstr>
      <vt:lpstr>楷体_GB2312</vt:lpstr>
      <vt:lpstr>Arial</vt:lpstr>
      <vt:lpstr>Century Gothic</vt:lpstr>
      <vt:lpstr>Times New Roman</vt:lpstr>
      <vt:lpstr>Wingdings 3</vt:lpstr>
      <vt:lpstr>丝状</vt:lpstr>
      <vt:lpstr>PowerPoint 演示文稿</vt:lpstr>
      <vt:lpstr>大雁归来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Jacky</dc:creator>
  <cp:lastModifiedBy>谢 文源</cp:lastModifiedBy>
  <cp:revision>38</cp:revision>
  <dcterms:created xsi:type="dcterms:W3CDTF">2017-04-10T09:50:00Z</dcterms:created>
  <dcterms:modified xsi:type="dcterms:W3CDTF">2021-04-13T00:36:46Z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