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61" r:id="rId2"/>
    <p:sldMasterId id="2147483685" r:id="rId3"/>
  </p:sldMasterIdLst>
  <p:sldIdLst>
    <p:sldId id="320" r:id="rId4"/>
    <p:sldId id="337" r:id="rId5"/>
    <p:sldId id="321" r:id="rId6"/>
    <p:sldId id="279" r:id="rId7"/>
    <p:sldId id="338" r:id="rId8"/>
    <p:sldId id="336" r:id="rId9"/>
    <p:sldId id="325" r:id="rId10"/>
    <p:sldId id="276" r:id="rId11"/>
    <p:sldId id="332" r:id="rId12"/>
    <p:sldId id="331" r:id="rId13"/>
    <p:sldId id="261" r:id="rId14"/>
  </p:sldIdLst>
  <p:sldSz cx="12192000" cy="6858000"/>
  <p:notesSz cx="7104063" cy="10234613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CC"/>
    <a:srgbClr val="CC0000"/>
    <a:srgbClr val="0000FF"/>
    <a:srgbClr val="9900FF"/>
    <a:srgbClr val="99FF99"/>
    <a:srgbClr val="99CC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72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76" y="1122397"/>
            <a:ext cx="9144453" cy="2387671"/>
          </a:xfrm>
        </p:spPr>
        <p:txBody>
          <a:bodyPr anchor="b"/>
          <a:lstStyle>
            <a:lvl1pPr algn="ctr">
              <a:defRPr sz="599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76" y="3602146"/>
            <a:ext cx="9144453" cy="165581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1995"/>
            </a:lvl2pPr>
            <a:lvl3pPr marL="915035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88353-6CBF-40E7-9C5A-CB73BD985CEC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2812F-655B-4E6C-9097-B1D3965BEE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92" y="1709789"/>
            <a:ext cx="10516121" cy="2852822"/>
          </a:xfrm>
        </p:spPr>
        <p:txBody>
          <a:bodyPr anchor="b"/>
          <a:lstStyle>
            <a:lvl1pPr>
              <a:defRPr sz="599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92" y="4589600"/>
            <a:ext cx="10516121" cy="150023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8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4447E-A509-4BC5-A73A-38746E6FAF5B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8ECC-1961-4676-8303-0B494D2EB6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42" y="1825679"/>
            <a:ext cx="5181857" cy="435146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506" y="1825679"/>
            <a:ext cx="5181857" cy="435146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2207E-0CFC-49CB-AF9B-C789FF1E64D0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71CD0-19B7-40D7-A9EE-5EED3D17B2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30" y="365136"/>
            <a:ext cx="10516121" cy="132560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833" y="1778492"/>
            <a:ext cx="4873816" cy="823937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5035" indent="0">
              <a:buNone/>
              <a:defRPr sz="1995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833" y="2665459"/>
            <a:ext cx="4873816" cy="35243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7248" y="1778492"/>
            <a:ext cx="4897819" cy="823937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5035" indent="0">
              <a:buNone/>
              <a:defRPr sz="1995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7248" y="2665459"/>
            <a:ext cx="4897819" cy="35243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36559-1DD3-460A-8D7E-D14EF60636EE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A6046-3CD1-48FC-A003-2C20C5FC5C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638DF-FD4A-447C-B049-1C1A84AE1060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6644E-2861-4D9C-9DE7-947116101B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EC433-8143-4448-AD4C-FBCE78063C17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BDD1C-E025-4C01-84E0-92A69A0F33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30" y="457214"/>
            <a:ext cx="4165556" cy="1600248"/>
          </a:xfrm>
        </p:spPr>
        <p:txBody>
          <a:bodyPr anchor="b"/>
          <a:lstStyle>
            <a:lvl1pPr>
              <a:defRPr sz="320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446" y="457216"/>
            <a:ext cx="6172505" cy="5404011"/>
          </a:xfrm>
        </p:spPr>
        <p:txBody>
          <a:bodyPr rtlCol="0">
            <a:normAutofit/>
          </a:bodyPr>
          <a:lstStyle>
            <a:lvl1pPr marL="0" indent="0">
              <a:buNone/>
              <a:defRPr sz="3205"/>
            </a:lvl1pPr>
            <a:lvl2pPr marL="457200" indent="0">
              <a:buNone/>
              <a:defRPr sz="2800"/>
            </a:lvl2pPr>
            <a:lvl3pPr marL="915035" indent="0">
              <a:buNone/>
              <a:defRPr sz="2400"/>
            </a:lvl3pPr>
            <a:lvl4pPr marL="1371600" indent="0">
              <a:buNone/>
              <a:defRPr sz="1995"/>
            </a:lvl4pPr>
            <a:lvl5pPr marL="1828800" indent="0">
              <a:buNone/>
              <a:defRPr sz="1995"/>
            </a:lvl5pPr>
            <a:lvl6pPr marL="2286000" indent="0">
              <a:buNone/>
              <a:defRPr sz="1995"/>
            </a:lvl6pPr>
            <a:lvl7pPr marL="2743835" indent="0">
              <a:buNone/>
              <a:defRPr sz="1995"/>
            </a:lvl7pPr>
            <a:lvl8pPr marL="3200400" indent="0">
              <a:buNone/>
              <a:defRPr sz="1995"/>
            </a:lvl8pPr>
            <a:lvl9pPr marL="3657600" indent="0">
              <a:buNone/>
              <a:defRPr sz="1995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830" y="2057462"/>
            <a:ext cx="4165556" cy="3811701"/>
          </a:xfrm>
        </p:spPr>
        <p:txBody>
          <a:bodyPr/>
          <a:lstStyle>
            <a:lvl1pPr marL="0" indent="0">
              <a:buNone/>
              <a:defRPr sz="1995"/>
            </a:lvl1pPr>
            <a:lvl2pPr marL="457200" indent="0">
              <a:buNone/>
              <a:defRPr sz="1800"/>
            </a:lvl2pPr>
            <a:lvl3pPr marL="915035" indent="0">
              <a:buNone/>
              <a:defRPr sz="1600"/>
            </a:lvl3pPr>
            <a:lvl4pPr marL="1371600" indent="0">
              <a:buNone/>
              <a:defRPr sz="1395"/>
            </a:lvl4pPr>
            <a:lvl5pPr marL="1828800" indent="0">
              <a:buNone/>
              <a:defRPr sz="1395"/>
            </a:lvl5pPr>
            <a:lvl6pPr marL="2286000" indent="0">
              <a:buNone/>
              <a:defRPr sz="1395"/>
            </a:lvl6pPr>
            <a:lvl7pPr marL="2743835" indent="0">
              <a:buNone/>
              <a:defRPr sz="1395"/>
            </a:lvl7pPr>
            <a:lvl8pPr marL="3200400" indent="0">
              <a:buNone/>
              <a:defRPr sz="1395"/>
            </a:lvl8pPr>
            <a:lvl9pPr marL="3657600" indent="0">
              <a:buNone/>
              <a:defRPr sz="139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3A39-08C5-4EA6-BDC6-403D030CE18F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3C58E-8946-498B-8E9C-671BCA5143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5333" y="365137"/>
            <a:ext cx="2629031" cy="581201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42" y="365137"/>
            <a:ext cx="7734684" cy="581201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1CFFB-DEB6-45AE-A12B-53EF26B8CD5A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6D83C-FE5C-4C27-AF90-28E6628BB7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42" y="365137"/>
            <a:ext cx="10516121" cy="581201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0B5BC-4218-4C64-B260-9CC9DCC0FF39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528D-75D6-4D4A-98C0-2CE66DCFD3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14400" y="3196686"/>
            <a:ext cx="103632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1676401"/>
            <a:ext cx="103632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214686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FE32AF-DF3C-4F5F-8BC9-59EC56601799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8EBEC5-9805-4441-9120-D1F8AAAF93C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09600" y="1410736"/>
            <a:ext cx="109728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7536" y="6400800"/>
            <a:ext cx="4267200" cy="283800"/>
          </a:xfrm>
        </p:spPr>
        <p:txBody>
          <a:bodyPr/>
          <a:lstStyle/>
          <a:p>
            <a:pPr>
              <a:defRPr/>
            </a:pPr>
            <a:fld id="{F9B793D9-DD7D-490F-9F43-177061480796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7107936" y="6400800"/>
            <a:ext cx="4978400" cy="283800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35B9A6-3DAA-4F46-80CE-14F30C9DE92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14400" y="3143248"/>
            <a:ext cx="103632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3143249"/>
            <a:ext cx="103632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1643062"/>
            <a:ext cx="103632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E4C0AE-31BD-4F52-88DD-4B0310790B8B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6A96A0-1045-4D67-BC4C-980039BF622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09600" y="1410736"/>
            <a:ext cx="109728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25AA07-2C23-4330-87F8-4A0F142B70A2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288EFE-3B9D-49D2-A76A-2E8F1F65861A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609600" y="1410736"/>
            <a:ext cx="109728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88A55A-546C-4000-BE07-E77D2E77863C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A11135-B943-411E-868B-66B61F2F874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09600" y="1410736"/>
            <a:ext cx="109728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5F5FDF-0ED8-4271-B72E-2C2ADF7F03C1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F9E96B-4BBB-467B-A2A0-EAFF54FB308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861365-7751-4776-AAA4-1A6EDE99D506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94CDA-0A4D-483C-ADA7-DF305BF40A2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714733" y="1053546"/>
            <a:ext cx="7872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14734" y="228600"/>
            <a:ext cx="7867669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14733" y="1142984"/>
            <a:ext cx="7867667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7" y="1142984"/>
            <a:ext cx="3009877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A61C7F-2E3A-4C03-A5E5-EC3587CBF0C2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EAD1F-A3A5-4325-9064-314FFDD8783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200" y="304800"/>
            <a:ext cx="85344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35403" y="1143000"/>
            <a:ext cx="9630997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149600" y="5410200"/>
            <a:ext cx="7543851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C6122E-73E1-4EA5-A04B-6C8ECD4A97BC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CB705-32B0-451F-9D63-ECE0A0ABF9C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A61C7F-2E3A-4C03-A5E5-EC3587CBF0C2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EAD1F-A3A5-4325-9064-314FFDD8783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09600" y="1410736"/>
            <a:ext cx="109728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620275" y="274638"/>
            <a:ext cx="1962125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915424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A61C7F-2E3A-4C03-A5E5-EC3587CBF0C2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EAD1F-A3A5-4325-9064-314FFDD8783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7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7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7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7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7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457200" indent="-457200" algn="l" rtl="0" eaLnBrk="0" fontAlgn="base" hangingPunct="0">
        <a:spcBef>
          <a:spcPts val="125"/>
        </a:spcBef>
        <a:spcAft>
          <a:spcPct val="0"/>
        </a:spcAft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ts val="125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ts val="125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ts val="125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ts val="125"/>
        </a:spcBef>
        <a:spcAft>
          <a:spcPct val="0"/>
        </a:spcAft>
        <a:buFont typeface="Arial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63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72A2C8B-4E43-4FBC-A5F0-F1399D89D2F8}" type="datetimeFigureOut">
              <a:rPr lang="zh-CN" altLang="en-US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E6A8382-FA78-4160-88BB-7B769C0BC4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228600" indent="-227013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2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7330" algn="l" defTabSz="9150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5035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50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12192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01600" y="6400800"/>
            <a:ext cx="42672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79A61C7F-2E3A-4C03-A5E5-EC3587CBF0C2}" type="datetimeFigureOut">
              <a:rPr lang="zh-CN" altLang="en-US" smtClean="0"/>
              <a:pPr>
                <a:defRPr/>
              </a:pPr>
              <a:t>2018/7/10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112000" y="6400800"/>
            <a:ext cx="49784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5486400" y="6400800"/>
            <a:ext cx="12192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FDEAD1F-A3A5-4325-9064-314FFDD8783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副标题 2"/>
          <p:cNvSpPr txBox="1"/>
          <p:nvPr/>
        </p:nvSpPr>
        <p:spPr>
          <a:xfrm>
            <a:off x="3125788" y="2611438"/>
            <a:ext cx="5534025" cy="584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66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R·</a:t>
            </a:r>
            <a:r>
              <a:rPr lang="zh-CN" altLang="en-US" sz="266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七年级下册</a:t>
            </a:r>
          </a:p>
        </p:txBody>
      </p:sp>
      <p:sp>
        <p:nvSpPr>
          <p:cNvPr id="1027" name="标题 1"/>
          <p:cNvSpPr txBox="1"/>
          <p:nvPr/>
        </p:nvSpPr>
        <p:spPr>
          <a:xfrm>
            <a:off x="2703513" y="1611313"/>
            <a:ext cx="6489700" cy="1036637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533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r>
              <a:rPr lang="zh-CN" altLang="en-US" sz="5335" b="1" baseline="300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en-US" altLang="zh-CN" sz="533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5335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带上她的眼睛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19400" y="2601913"/>
            <a:ext cx="6342063" cy="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>
          <a:xfrm>
            <a:off x="638628" y="637495"/>
            <a:ext cx="10972800" cy="114300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dirty="0">
                <a:solidFill>
                  <a:srgbClr val="FF0000"/>
                </a:solidFill>
              </a:rPr>
              <a:t>设置悬念：</a:t>
            </a:r>
            <a:r>
              <a:rPr lang="zh-CN" altLang="en-US" sz="3200" dirty="0">
                <a:solidFill>
                  <a:srgbClr val="0000CC"/>
                </a:solidFill>
              </a:rPr>
              <a:t>通过对情节做悬而未决和结局难料的安排，以引起读者急欲知其结果的迫切期待心理的一种写作技巧。</a:t>
            </a:r>
            <a:endParaRPr lang="zh-CN" altLang="en-US" sz="3200" dirty="0" smtClean="0">
              <a:solidFill>
                <a:srgbClr val="0000CC"/>
              </a:solidFill>
            </a:endParaRPr>
          </a:p>
        </p:txBody>
      </p:sp>
      <p:sp>
        <p:nvSpPr>
          <p:cNvPr id="37891" name="Rectangle 3"/>
          <p:cNvSpPr>
            <a:spLocks noGrp="1"/>
          </p:cNvSpPr>
          <p:nvPr>
            <p:ph idx="1"/>
          </p:nvPr>
        </p:nvSpPr>
        <p:spPr>
          <a:xfrm>
            <a:off x="609600" y="2122714"/>
            <a:ext cx="10972800" cy="3450771"/>
          </a:xfrm>
        </p:spPr>
        <p:txBody>
          <a:bodyPr/>
          <a:lstStyle/>
          <a:p>
            <a:r>
              <a:rPr lang="zh-CN" altLang="en-US" dirty="0" smtClean="0"/>
              <a:t>悬念：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１．“眼睛”是什么？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２．小姑娘是谁？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．“起航前”是在哪里？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．“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落曰六号”会怎样？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8" descr="F:\资源包\空白课件模版图片\56_37_ee508b7510975c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66875"/>
            <a:ext cx="11957050" cy="471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2"/>
          <p:cNvSpPr txBox="1">
            <a:spLocks noRot="1" noChangeArrowheads="1"/>
          </p:cNvSpPr>
          <p:nvPr/>
        </p:nvSpPr>
        <p:spPr bwMode="auto">
          <a:xfrm>
            <a:off x="719138" y="260350"/>
            <a:ext cx="106680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6600" b="1">
                <a:solidFill>
                  <a:srgbClr val="000000"/>
                </a:solidFill>
                <a:latin typeface="Calibri Light" pitchFamily="34" charset="0"/>
              </a:rPr>
              <a:t> </a:t>
            </a:r>
            <a:endParaRPr lang="en-US" altLang="zh-CN" sz="4400" b="1">
              <a:solidFill>
                <a:srgbClr val="000000"/>
              </a:solidFill>
              <a:latin typeface="宋体" charset="-122"/>
            </a:endParaRPr>
          </a:p>
        </p:txBody>
      </p:sp>
      <p:sp>
        <p:nvSpPr>
          <p:cNvPr id="14" name="Rectangle 3"/>
          <p:cNvSpPr txBox="1">
            <a:spLocks noRot="1" noChangeArrowheads="1"/>
          </p:cNvSpPr>
          <p:nvPr/>
        </p:nvSpPr>
        <p:spPr bwMode="auto">
          <a:xfrm>
            <a:off x="2363788" y="1922463"/>
            <a:ext cx="8545512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457200" algn="just">
              <a:lnSpc>
                <a:spcPct val="150000"/>
              </a:lnSpc>
            </a:pPr>
            <a:endParaRPr lang="en-US" altLang="zh-CN" sz="2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457200" algn="just">
              <a:lnSpc>
                <a:spcPct val="130000"/>
              </a:lnSpc>
            </a:pPr>
            <a:r>
              <a:rPr lang="en-US" alt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浏览课文，把握故事内容，熟悉科幻小说基本特点，理清   </a:t>
            </a:r>
          </a:p>
          <a:p>
            <a:pPr indent="457200" algn="just">
              <a:lnSpc>
                <a:spcPct val="130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小说情节结构。</a:t>
            </a:r>
          </a:p>
          <a:p>
            <a:pPr indent="457200">
              <a:lnSpc>
                <a:spcPct val="130000"/>
              </a:lnSpc>
            </a:pPr>
            <a:r>
              <a:rPr lang="en-US" altLang="zh-CN"/>
              <a:t>       </a:t>
            </a:r>
            <a:r>
              <a:rPr lang="en-US" altLang="zh-CN" sz="240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能找出文中精彩的悬念与伏笔，并能说出其作用。       </a:t>
            </a:r>
          </a:p>
          <a:p>
            <a:pPr indent="457200">
              <a:lnSpc>
                <a:spcPct val="130000"/>
              </a:lnSpc>
            </a:pPr>
            <a:r>
              <a:rPr lang="en-US" altLang="zh-CN" sz="2400">
                <a:latin typeface="微软雅黑" pitchFamily="34" charset="-122"/>
                <a:ea typeface="微软雅黑" pitchFamily="34" charset="-122"/>
              </a:rPr>
              <a:t>     3.</a:t>
            </a:r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能通过关键句把握本文的主旨。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438899" y="692697"/>
            <a:ext cx="2968831" cy="584775"/>
          </a:xfrm>
          <a:prstGeom prst="rect">
            <a:avLst/>
          </a:prstGeom>
          <a:solidFill>
            <a:srgbClr val="FFFF99"/>
          </a:solidFill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oolSlant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50" dirty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学 习 目 标</a:t>
            </a:r>
          </a:p>
        </p:txBody>
      </p:sp>
      <p:pic>
        <p:nvPicPr>
          <p:cNvPr id="27653" name="Picture 8" descr="https://timgsa.baidu.com/timg?image&amp;quality=80&amp;size=b10000_10000&amp;sec=1489727263&amp;di=c2f05d33ec0c20d6edcb01b7c3a1e3f8&amp;src=http://paper.jmnews.cn/jmwb/res/1/2/2014-07/08/19/res04_attpic_brief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31150" y="5278438"/>
            <a:ext cx="28352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9"/>
          <p:cNvSpPr txBox="1"/>
          <p:nvPr/>
        </p:nvSpPr>
        <p:spPr>
          <a:xfrm>
            <a:off x="1581150" y="1325563"/>
            <a:ext cx="51022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小说的情节结构：</a:t>
            </a:r>
          </a:p>
        </p:txBody>
      </p:sp>
      <p:sp>
        <p:nvSpPr>
          <p:cNvPr id="29698" name="矩形 6"/>
          <p:cNvSpPr>
            <a:spLocks noChangeArrowheads="1"/>
          </p:cNvSpPr>
          <p:nvPr/>
        </p:nvSpPr>
        <p:spPr bwMode="auto">
          <a:xfrm>
            <a:off x="1581150" y="2239963"/>
            <a:ext cx="9596438" cy="391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开端（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1-5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</a:t>
            </a:r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要去度假，主任让</a:t>
            </a:r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再带一双眼睛去。 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发展（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6-24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：“我”带着小姑娘的眼睛到草原度假以及小姑娘的不正常表现。</a:t>
            </a:r>
          </a:p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高潮（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25-45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 “我” 发现了小姑娘的真实身份，插叙 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落日六号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失事的情况。</a:t>
            </a:r>
            <a:endParaRPr lang="en-US" altLang="zh-CN" sz="28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结局（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46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47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）：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“我” 挂念小姑娘，带着无限的伤感和怀念。</a:t>
            </a:r>
          </a:p>
        </p:txBody>
      </p:sp>
      <p:grpSp>
        <p:nvGrpSpPr>
          <p:cNvPr id="28675" name="Group 10"/>
          <p:cNvGrpSpPr>
            <a:grpSpLocks/>
          </p:cNvGrpSpPr>
          <p:nvPr/>
        </p:nvGrpSpPr>
        <p:grpSpPr bwMode="auto">
          <a:xfrm>
            <a:off x="79375" y="119063"/>
            <a:ext cx="3405188" cy="754062"/>
            <a:chOff x="0" y="269"/>
            <a:chExt cx="1913" cy="634"/>
          </a:xfrm>
        </p:grpSpPr>
        <p:sp>
          <p:nvSpPr>
            <p:cNvPr id="28676" name="圆角矩形 2"/>
            <p:cNvSpPr>
              <a:spLocks noChangeArrowheads="1"/>
            </p:cNvSpPr>
            <p:nvPr/>
          </p:nvSpPr>
          <p:spPr bwMode="auto">
            <a:xfrm>
              <a:off x="617" y="378"/>
              <a:ext cx="1296" cy="432"/>
            </a:xfrm>
            <a:prstGeom prst="roundRect">
              <a:avLst>
                <a:gd name="adj" fmla="val 6394"/>
              </a:avLst>
            </a:prstGeom>
            <a:solidFill>
              <a:srgbClr val="FFFF99"/>
            </a:solidFill>
            <a:ln w="28575">
              <a:solidFill>
                <a:srgbClr val="404040"/>
              </a:solidFill>
              <a:prstDash val="dashDot"/>
              <a:round/>
              <a:headEnd/>
              <a:tailEnd/>
            </a:ln>
          </p:spPr>
          <p:txBody>
            <a:bodyPr lIns="91438" tIns="45719" rIns="91438" bIns="45719" anchor="ctr"/>
            <a:lstStyle/>
            <a:p>
              <a:pPr algn="ctr"/>
              <a:r>
                <a:rPr lang="zh-CN" altLang="en-US" sz="3600" b="1">
                  <a:solidFill>
                    <a:srgbClr val="008000"/>
                  </a:solidFill>
                  <a:latin typeface="Franklin Gothic Medium" pitchFamily="34" charset="0"/>
                  <a:ea typeface="黑体" pitchFamily="2" charset="-122"/>
                </a:rPr>
                <a:t>检查预习</a:t>
              </a:r>
            </a:p>
          </p:txBody>
        </p:sp>
        <p:pic>
          <p:nvPicPr>
            <p:cNvPr id="28677" name="图片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69"/>
              <a:ext cx="672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话题</a:t>
            </a:r>
            <a:r>
              <a:rPr lang="zh-CN" altLang="en-US" b="1" dirty="0" smtClean="0">
                <a:solidFill>
                  <a:srgbClr val="FF0000"/>
                </a:solidFill>
              </a:rPr>
              <a:t>讨论：</a:t>
            </a:r>
          </a:p>
        </p:txBody>
      </p:sp>
      <p:sp>
        <p:nvSpPr>
          <p:cNvPr id="3891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CN" altLang="zh-CN" b="1" dirty="0" smtClean="0"/>
              <a:t>（</a:t>
            </a:r>
            <a:r>
              <a:rPr lang="en-US" altLang="zh-CN" b="1" dirty="0"/>
              <a:t>1</a:t>
            </a:r>
            <a:r>
              <a:rPr lang="zh-CN" altLang="zh-CN" b="1" dirty="0"/>
              <a:t>）请你用简洁的文字从</a:t>
            </a:r>
            <a:r>
              <a:rPr lang="en-US" altLang="zh-CN" b="1" dirty="0"/>
              <a:t>“</a:t>
            </a:r>
            <a:r>
              <a:rPr lang="zh-CN" altLang="zh-CN" b="1" dirty="0"/>
              <a:t>小姑娘</a:t>
            </a:r>
            <a:r>
              <a:rPr lang="en-US" altLang="zh-CN" b="1" dirty="0"/>
              <a:t>”</a:t>
            </a:r>
            <a:r>
              <a:rPr lang="zh-CN" altLang="zh-CN" b="1" dirty="0"/>
              <a:t>的角度讲述故事。</a:t>
            </a:r>
            <a:endParaRPr lang="zh-CN" altLang="zh-CN" dirty="0"/>
          </a:p>
          <a:p>
            <a:pPr>
              <a:lnSpc>
                <a:spcPct val="150000"/>
              </a:lnSpc>
            </a:pPr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）从</a:t>
            </a:r>
            <a:r>
              <a:rPr lang="en-US" altLang="zh-CN" b="1" dirty="0"/>
              <a:t>“</a:t>
            </a:r>
            <a:r>
              <a:rPr lang="zh-CN" altLang="zh-CN" b="1" dirty="0"/>
              <a:t>我</a:t>
            </a:r>
            <a:r>
              <a:rPr lang="en-US" altLang="zh-CN" b="1" dirty="0"/>
              <a:t>”</a:t>
            </a:r>
            <a:r>
              <a:rPr lang="zh-CN" altLang="zh-CN" b="1" dirty="0"/>
              <a:t>的叙述角度叙述的故事和从</a:t>
            </a:r>
            <a:r>
              <a:rPr lang="en-US" altLang="zh-CN" b="1" dirty="0"/>
              <a:t>“</a:t>
            </a:r>
            <a:r>
              <a:rPr lang="zh-CN" altLang="zh-CN" b="1" dirty="0"/>
              <a:t>小姑娘</a:t>
            </a:r>
            <a:r>
              <a:rPr lang="en-US" altLang="zh-CN" b="1" dirty="0"/>
              <a:t>”</a:t>
            </a:r>
            <a:r>
              <a:rPr lang="zh-CN" altLang="zh-CN" b="1" dirty="0"/>
              <a:t>的叙述角度叙述的故事，哪个更吸引你？说说你的看法。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Group 10"/>
          <p:cNvGrpSpPr>
            <a:grpSpLocks/>
          </p:cNvGrpSpPr>
          <p:nvPr/>
        </p:nvGrpSpPr>
        <p:grpSpPr bwMode="auto">
          <a:xfrm>
            <a:off x="630238" y="627063"/>
            <a:ext cx="3405187" cy="754062"/>
            <a:chOff x="0" y="269"/>
            <a:chExt cx="1913" cy="634"/>
          </a:xfrm>
        </p:grpSpPr>
        <p:sp>
          <p:nvSpPr>
            <p:cNvPr id="29701" name="圆角矩形 2"/>
            <p:cNvSpPr>
              <a:spLocks noChangeArrowheads="1"/>
            </p:cNvSpPr>
            <p:nvPr/>
          </p:nvSpPr>
          <p:spPr bwMode="auto">
            <a:xfrm>
              <a:off x="617" y="378"/>
              <a:ext cx="1296" cy="432"/>
            </a:xfrm>
            <a:prstGeom prst="roundRect">
              <a:avLst>
                <a:gd name="adj" fmla="val 6394"/>
              </a:avLst>
            </a:prstGeom>
            <a:solidFill>
              <a:srgbClr val="FFFF99"/>
            </a:solidFill>
            <a:ln w="28575">
              <a:solidFill>
                <a:srgbClr val="404040"/>
              </a:solidFill>
              <a:prstDash val="dashDot"/>
              <a:round/>
              <a:headEnd/>
              <a:tailEnd/>
            </a:ln>
          </p:spPr>
          <p:txBody>
            <a:bodyPr lIns="91438" tIns="45719" rIns="91438" bIns="45719" anchor="ctr"/>
            <a:lstStyle/>
            <a:p>
              <a:pPr algn="ctr"/>
              <a:r>
                <a:rPr lang="zh-CN" altLang="en-US" sz="3600" b="1">
                  <a:solidFill>
                    <a:srgbClr val="008000"/>
                  </a:solidFill>
                  <a:latin typeface="Franklin Gothic Medium" pitchFamily="34" charset="0"/>
                  <a:ea typeface="黑体" pitchFamily="2" charset="-122"/>
                </a:rPr>
                <a:t>细读感悟</a:t>
              </a:r>
            </a:p>
          </p:txBody>
        </p:sp>
        <p:pic>
          <p:nvPicPr>
            <p:cNvPr id="29702" name="图片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69"/>
              <a:ext cx="672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22" name="Text Box 7"/>
          <p:cNvSpPr txBox="1">
            <a:spLocks noChangeArrowheads="1"/>
          </p:cNvSpPr>
          <p:nvPr/>
        </p:nvSpPr>
        <p:spPr bwMode="auto">
          <a:xfrm>
            <a:off x="893763" y="2478088"/>
            <a:ext cx="785336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使情节环环相扣，一波三折。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突显人物形象，达到震撼人心的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效果。</a:t>
            </a:r>
            <a:endParaRPr lang="zh-CN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3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激发读者阅读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兴趣。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endParaRPr lang="zh-CN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9699" name="Picture 8" descr="u=3418154995,4094456566&amp;fm=200&amp;gp=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64588" y="2992438"/>
            <a:ext cx="3427412" cy="386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4813300" y="1244600"/>
            <a:ext cx="37512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a typeface="黑体" pitchFamily="2" charset="-122"/>
              </a:rPr>
              <a:t>设置悬念的作用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1"/>
      <p:bldP spid="307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3"/>
          <p:cNvSpPr txBox="1">
            <a:spLocks noChangeArrowheads="1"/>
          </p:cNvSpPr>
          <p:nvPr/>
        </p:nvSpPr>
        <p:spPr bwMode="auto">
          <a:xfrm>
            <a:off x="1163638" y="1206500"/>
            <a:ext cx="9867900" cy="13589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539750" eaLnBrk="0" hangingPunct="0">
              <a:lnSpc>
                <a:spcPct val="130000"/>
              </a:lnSpc>
              <a:spcBef>
                <a:spcPts val="1000"/>
              </a:spcBef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  科学</a:t>
            </a: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幻想</a:t>
            </a:r>
            <a:r>
              <a:rPr lang="zh-CN" altLang="en-US" sz="3200" b="1">
                <a:ea typeface="黑体" pitchFamily="2" charset="-122"/>
              </a:rPr>
              <a:t>，是依据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科学技术的原理、发展趋势以及科学假说</a:t>
            </a:r>
            <a:r>
              <a:rPr lang="zh-CN" altLang="en-US" sz="3200" b="1">
                <a:ea typeface="黑体" pitchFamily="2" charset="-122"/>
              </a:rPr>
              <a:t>，展示的</a:t>
            </a: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人类对未来的大胆想象。</a:t>
            </a:r>
            <a:endParaRPr lang="zh-CN" altLang="en-US" sz="3200" b="1">
              <a:solidFill>
                <a:srgbClr val="CC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303338" y="3187474"/>
            <a:ext cx="9963150" cy="258641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CC0000"/>
                </a:solidFill>
                <a:ea typeface="黑体" pitchFamily="2" charset="-122"/>
              </a:rPr>
              <a:t>        </a:t>
            </a:r>
            <a:r>
              <a:rPr lang="zh-CN" altLang="en-US" dirty="0"/>
              <a:t> </a:t>
            </a:r>
            <a:r>
              <a:rPr lang="zh-CN" altLang="en-US" sz="3200" b="1" dirty="0">
                <a:ea typeface="黑体" pitchFamily="2" charset="-122"/>
              </a:rPr>
              <a:t>科幻小说将</a:t>
            </a:r>
            <a:r>
              <a:rPr lang="zh-CN" altLang="en-US" sz="3200" b="1" dirty="0">
                <a:solidFill>
                  <a:srgbClr val="CC0000"/>
                </a:solidFill>
                <a:ea typeface="黑体" pitchFamily="2" charset="-122"/>
              </a:rPr>
              <a:t>科学</a:t>
            </a:r>
            <a:r>
              <a:rPr lang="zh-CN" altLang="en-US" sz="3200" b="1" dirty="0">
                <a:ea typeface="黑体" pitchFamily="2" charset="-122"/>
              </a:rPr>
              <a:t>与</a:t>
            </a:r>
            <a:r>
              <a:rPr lang="zh-CN" altLang="en-US" sz="3200" b="1" dirty="0">
                <a:solidFill>
                  <a:srgbClr val="CC0000"/>
                </a:solidFill>
                <a:ea typeface="黑体" pitchFamily="2" charset="-122"/>
              </a:rPr>
              <a:t>幻想</a:t>
            </a:r>
            <a:r>
              <a:rPr lang="zh-CN" altLang="en-US" sz="3200" b="1" dirty="0">
                <a:ea typeface="黑体" pitchFamily="2" charset="-122"/>
              </a:rPr>
              <a:t>结合起来</a:t>
            </a:r>
            <a:r>
              <a:rPr lang="zh-CN" altLang="en-US" sz="3200" b="1" dirty="0" smtClean="0">
                <a:ea typeface="黑体" pitchFamily="2" charset="-122"/>
              </a:rPr>
              <a:t>，作用：</a:t>
            </a:r>
            <a:endParaRPr lang="en-US" altLang="zh-CN" sz="3200" b="1" dirty="0" smtClean="0">
              <a:ea typeface="黑体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dirty="0" smtClean="0">
                <a:ea typeface="黑体" pitchFamily="2" charset="-122"/>
              </a:rPr>
              <a:t>1</a:t>
            </a:r>
            <a:r>
              <a:rPr lang="en-US" altLang="zh-CN" sz="3200" b="1" dirty="0">
                <a:ea typeface="黑体" pitchFamily="2" charset="-122"/>
              </a:rPr>
              <a:t>.</a:t>
            </a:r>
            <a:r>
              <a:rPr lang="zh-CN" altLang="en-US" sz="3200" b="1" dirty="0">
                <a:ea typeface="黑体" pitchFamily="2" charset="-122"/>
              </a:rPr>
              <a:t>让文章显得</a:t>
            </a:r>
            <a:r>
              <a:rPr lang="zh-CN" altLang="en-US" sz="3200" b="1" dirty="0" smtClean="0">
                <a:solidFill>
                  <a:srgbClr val="FF0000"/>
                </a:solidFill>
                <a:ea typeface="黑体" pitchFamily="2" charset="-122"/>
              </a:rPr>
              <a:t>真实又合理</a:t>
            </a:r>
            <a:r>
              <a:rPr lang="zh-CN" altLang="en-US" sz="3200" b="1" dirty="0">
                <a:ea typeface="黑体" pitchFamily="2" charset="-122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ea typeface="黑体" pitchFamily="2" charset="-122"/>
              </a:rPr>
              <a:t>2.</a:t>
            </a:r>
            <a:r>
              <a:rPr lang="zh-CN" altLang="en-US" sz="3200" b="1" dirty="0">
                <a:ea typeface="黑体" pitchFamily="2" charset="-122"/>
              </a:rPr>
              <a:t>创造出一片</a:t>
            </a:r>
            <a:r>
              <a:rPr lang="zh-CN" altLang="en-US" sz="3200" b="1" dirty="0" smtClean="0">
                <a:solidFill>
                  <a:srgbClr val="FF0000"/>
                </a:solidFill>
                <a:ea typeface="黑体" pitchFamily="2" charset="-122"/>
              </a:rPr>
              <a:t>奇妙又</a:t>
            </a:r>
            <a:r>
              <a:rPr lang="zh-CN" altLang="en-US" sz="3200" b="1" dirty="0">
                <a:solidFill>
                  <a:srgbClr val="FF0000"/>
                </a:solidFill>
                <a:ea typeface="黑体" pitchFamily="2" charset="-122"/>
              </a:rPr>
              <a:t>有趣</a:t>
            </a:r>
            <a:r>
              <a:rPr lang="zh-CN" altLang="en-US" sz="3200" b="1" dirty="0">
                <a:ea typeface="黑体" pitchFamily="2" charset="-122"/>
              </a:rPr>
              <a:t>的想象天地。</a:t>
            </a:r>
          </a:p>
          <a:p>
            <a:pPr>
              <a:lnSpc>
                <a:spcPct val="130000"/>
              </a:lnSpc>
            </a:pPr>
            <a:endParaRPr lang="zh-CN" altLang="en-US" sz="3200" b="1" dirty="0"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 animBg="1"/>
      <p:bldP spid="409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20029" y="579938"/>
            <a:ext cx="1422185" cy="830997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rgbClr val="9BBB59">
                  <a:tint val="100000"/>
                  <a:shade val="100000"/>
                  <a:satMod val="100000"/>
                  <a:hueMod val="100000"/>
                </a:srgbClr>
              </a:contourClr>
            </a:sp3d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ea"/>
              </a:rPr>
              <a:t>伏笔</a:t>
            </a:r>
          </a:p>
        </p:txBody>
      </p:sp>
      <p:sp>
        <p:nvSpPr>
          <p:cNvPr id="33794" name="Text Box 6"/>
          <p:cNvSpPr txBox="1">
            <a:spLocks noChangeArrowheads="1"/>
          </p:cNvSpPr>
          <p:nvPr/>
        </p:nvSpPr>
        <p:spPr bwMode="auto">
          <a:xfrm>
            <a:off x="522513" y="978881"/>
            <a:ext cx="10885715" cy="206210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埋伏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笔：指文章或文艺作品中，在前段里为后段所作的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提示  </a:t>
            </a:r>
            <a:endParaRPr lang="en-US" altLang="zh-CN" sz="32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或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暗示。它常常与“照应”配合使用，即所谓前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有</a:t>
            </a:r>
            <a:endParaRPr lang="en-US" altLang="zh-CN" sz="3200" b="1" dirty="0" smtClean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伏笔</a:t>
            </a:r>
            <a:r>
              <a:rPr lang="zh-CN" altLang="en-US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，后有照应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522514" y="3524250"/>
            <a:ext cx="10885714" cy="186512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伏笔</a:t>
            </a:r>
            <a:r>
              <a:rPr lang="zh-CN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和</a:t>
            </a:r>
            <a:r>
              <a:rPr lang="zh-CN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照应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的作用：</a:t>
            </a:r>
            <a:r>
              <a:rPr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营造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一种出乎意料又在情理之中的艺术</a:t>
            </a:r>
            <a:r>
              <a:rPr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效果，</a:t>
            </a:r>
            <a:r>
              <a:rPr lang="zh-CN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表现</a:t>
            </a:r>
            <a:r>
              <a:rPr lang="zh-CN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出</a:t>
            </a:r>
            <a:r>
              <a:rPr lang="zh-CN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小姑娘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所处环境的绝望，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从而与其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内心的平静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形成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强烈的反差，突出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小姑娘这一人物形象的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itchFamily="2" charset="-122"/>
              </a:rPr>
              <a:t>崇高和伟大。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>
          <a:xfrm>
            <a:off x="4581525" y="381000"/>
            <a:ext cx="3490913" cy="1020763"/>
          </a:xfrm>
          <a:solidFill>
            <a:srgbClr val="FFFF99"/>
          </a:solidFill>
          <a:ln>
            <a:solidFill>
              <a:srgbClr val="99FF99"/>
            </a:solidFill>
          </a:ln>
        </p:spPr>
        <p:txBody>
          <a:bodyPr/>
          <a:lstStyle/>
          <a:p>
            <a:pPr algn="ctr"/>
            <a:r>
              <a:rPr lang="zh-CN" altLang="en-US" b="1" smtClean="0">
                <a:solidFill>
                  <a:srgbClr val="0000FF"/>
                </a:solidFill>
                <a:ea typeface="黑体" pitchFamily="2" charset="-122"/>
              </a:rPr>
              <a:t>小说主旨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866900" y="2133600"/>
            <a:ext cx="89027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号召人们学习科学家的敬业和献身精神。</a:t>
            </a: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要学会发现和珍惜生活中的美与诗意。</a:t>
            </a: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</a:rPr>
              <a:t>……</a:t>
            </a:r>
            <a:r>
              <a:rPr lang="zh-CN" altLang="en-US" sz="3600" b="1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7" descr="t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14575"/>
            <a:ext cx="4208463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 Box 8"/>
          <p:cNvSpPr txBox="1">
            <a:spLocks noChangeArrowheads="1"/>
          </p:cNvSpPr>
          <p:nvPr/>
        </p:nvSpPr>
        <p:spPr bwMode="auto">
          <a:xfrm>
            <a:off x="4727575" y="701675"/>
            <a:ext cx="3359150" cy="833438"/>
          </a:xfrm>
          <a:prstGeom prst="rect">
            <a:avLst/>
          </a:prstGeom>
          <a:solidFill>
            <a:srgbClr val="FFFF99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CC0000"/>
                </a:solidFill>
                <a:ea typeface="黑体" pitchFamily="2" charset="-122"/>
              </a:rPr>
              <a:t>思考与质疑</a:t>
            </a:r>
          </a:p>
        </p:txBody>
      </p:sp>
      <p:sp>
        <p:nvSpPr>
          <p:cNvPr id="43011" name="Text Box 10"/>
          <p:cNvSpPr txBox="1">
            <a:spLocks noChangeArrowheads="1"/>
          </p:cNvSpPr>
          <p:nvPr/>
        </p:nvSpPr>
        <p:spPr bwMode="auto">
          <a:xfrm>
            <a:off x="4291013" y="2505075"/>
            <a:ext cx="671195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宋代大学者朱熹有言： </a:t>
            </a: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学贵有疑</a:t>
            </a: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”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。对于课文，你还有什么思考和疑问吗？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Group 10"/>
          <p:cNvGrpSpPr>
            <a:grpSpLocks/>
          </p:cNvGrpSpPr>
          <p:nvPr/>
        </p:nvGrpSpPr>
        <p:grpSpPr bwMode="auto">
          <a:xfrm>
            <a:off x="1035050" y="380883"/>
            <a:ext cx="3810000" cy="754062"/>
            <a:chOff x="0" y="269"/>
            <a:chExt cx="1913" cy="634"/>
          </a:xfrm>
        </p:grpSpPr>
        <p:sp>
          <p:nvSpPr>
            <p:cNvPr id="29700" name="圆角矩形 2"/>
            <p:cNvSpPr/>
            <p:nvPr/>
          </p:nvSpPr>
          <p:spPr>
            <a:xfrm>
              <a:off x="617" y="378"/>
              <a:ext cx="1296" cy="431"/>
            </a:xfrm>
            <a:prstGeom prst="roundRect">
              <a:avLst>
                <a:gd name="adj" fmla="val 6394"/>
              </a:avLst>
            </a:prstGeom>
            <a:solidFill>
              <a:srgbClr val="FFFF99"/>
            </a:solidFill>
            <a:ln w="28575" cap="flat" cmpd="sng">
              <a:solidFill>
                <a:srgbClr val="404040"/>
              </a:solidFill>
              <a:prstDash val="dashDot"/>
              <a:headEnd type="none" w="med" len="med"/>
              <a:tailEnd type="none" w="med" len="med"/>
            </a:ln>
          </p:spPr>
          <p:txBody>
            <a:bodyPr lIns="91438" tIns="45719" rIns="91438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klin Gothic Medium" panose="020B0603020102020204" pitchFamily="34" charset="0"/>
                  <a:ea typeface="黑体" panose="02010609060101010101" pitchFamily="49" charset="-122"/>
                </a:rPr>
                <a:t>探究</a:t>
              </a:r>
              <a:endPara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  <p:pic>
          <p:nvPicPr>
            <p:cNvPr id="34821" name="图片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69"/>
              <a:ext cx="672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1336675" y="1582738"/>
            <a:ext cx="10242550" cy="342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6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目前来看，身陷绝境的小姑娘获救的希望是渺茫的。但科技的飞速发展给人们带来希望。经过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年的研制，第一艘能够进入地心航行的地航飞船“落日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号”研制成功。你很荣幸，成为了“落日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号”地航飞船的地航员，进入地心，找到了“落日六号”并同它成功对接。接下来会发生什么呢？请展开你的想象，续写一段文字。</a:t>
            </a:r>
          </a:p>
        </p:txBody>
      </p:sp>
      <p:pic>
        <p:nvPicPr>
          <p:cNvPr id="34819" name="Picture 6" descr="u=3418154995,4094456566&amp;fm=200&amp;gp=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20125" y="4502150"/>
            <a:ext cx="357187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616</Words>
  <Application>Microsoft Office PowerPoint</Application>
  <PresentationFormat>自定义</PresentationFormat>
  <Paragraphs>46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14" baseType="lpstr">
      <vt:lpstr>2_Office 主题​​</vt:lpstr>
      <vt:lpstr>1_Office 主题</vt:lpstr>
      <vt:lpstr>暗香扑面</vt:lpstr>
      <vt:lpstr>PowerPoint 演示文稿</vt:lpstr>
      <vt:lpstr>设置悬念：通过对情节做悬而未决和结局难料的安排，以引起读者急欲知其结果的迫切期待心理的一种写作技巧。</vt:lpstr>
      <vt:lpstr>PowerPoint 演示文稿</vt:lpstr>
      <vt:lpstr>PowerPoint 演示文稿</vt:lpstr>
      <vt:lpstr>话题讨论：</vt:lpstr>
      <vt:lpstr>PowerPoint 演示文稿</vt:lpstr>
      <vt:lpstr>PowerPoint 演示文稿</vt:lpstr>
      <vt:lpstr>PowerPoint 演示文稿</vt:lpstr>
      <vt:lpstr>小说主旨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apple</cp:lastModifiedBy>
  <cp:revision>93</cp:revision>
  <dcterms:created xsi:type="dcterms:W3CDTF">2018-02-21T09:32:00Z</dcterms:created>
  <dcterms:modified xsi:type="dcterms:W3CDTF">2018-07-10T00:23:52Z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