
<file path=[Content_Types].xml><?xml version="1.0" encoding="utf-8"?>
<Types xmlns="http://schemas.openxmlformats.org/package/2006/content-types">
  <Default Extension="jpeg" ContentType="image/jpeg"/>
  <Default Extension="JPG" ContentType="image/.jpg"/>
  <Default Extension="gif" ContentType="image/gi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0" r:id="rId3"/>
    <p:sldMasterId id="2147483652" r:id="rId4"/>
    <p:sldMasterId id="2147483655" r:id="rId5"/>
  </p:sldMasterIdLst>
  <p:notesMasterIdLst>
    <p:notesMasterId r:id="rId13"/>
  </p:notesMasterIdLst>
  <p:sldIdLst>
    <p:sldId id="1673" r:id="rId6"/>
    <p:sldId id="1736" r:id="rId7"/>
    <p:sldId id="902" r:id="rId8"/>
    <p:sldId id="1627" r:id="rId9"/>
    <p:sldId id="1629" r:id="rId10"/>
    <p:sldId id="1625" r:id="rId11"/>
    <p:sldId id="1831" r:id="rId12"/>
    <p:sldId id="1833" r:id="rId14"/>
    <p:sldId id="1834" r:id="rId15"/>
    <p:sldId id="1345" r:id="rId16"/>
    <p:sldId id="1660" r:id="rId17"/>
    <p:sldId id="1772" r:id="rId18"/>
    <p:sldId id="1835" r:id="rId19"/>
    <p:sldId id="1773" r:id="rId20"/>
    <p:sldId id="1774" r:id="rId21"/>
    <p:sldId id="1775" r:id="rId22"/>
    <p:sldId id="1758" r:id="rId23"/>
    <p:sldId id="1662" r:id="rId24"/>
    <p:sldId id="1677" r:id="rId25"/>
    <p:sldId id="1602" r:id="rId26"/>
    <p:sldId id="1626" r:id="rId27"/>
    <p:sldId id="1663" r:id="rId28"/>
    <p:sldId id="1630" r:id="rId29"/>
    <p:sldId id="1836" r:id="rId30"/>
    <p:sldId id="1735" r:id="rId31"/>
    <p:sldId id="1665" r:id="rId32"/>
    <p:sldId id="1838" r:id="rId33"/>
    <p:sldId id="1738" r:id="rId34"/>
    <p:sldId id="1840" r:id="rId35"/>
    <p:sldId id="1839" r:id="rId36"/>
    <p:sldId id="1668" r:id="rId37"/>
    <p:sldId id="1700" r:id="rId38"/>
    <p:sldId id="1695" r:id="rId39"/>
    <p:sldId id="1696" r:id="rId40"/>
    <p:sldId id="1762" r:id="rId41"/>
    <p:sldId id="1727" r:id="rId42"/>
    <p:sldId id="1728" r:id="rId43"/>
    <p:sldId id="1776" r:id="rId44"/>
    <p:sldId id="1763" r:id="rId45"/>
    <p:sldId id="1777" r:id="rId46"/>
    <p:sldId id="1764" r:id="rId47"/>
    <p:sldId id="1726" r:id="rId48"/>
    <p:sldId id="1768" r:id="rId49"/>
    <p:sldId id="1729" r:id="rId50"/>
    <p:sldId id="1778" r:id="rId51"/>
    <p:sldId id="1745" r:id="rId52"/>
    <p:sldId id="1779" r:id="rId53"/>
    <p:sldId id="1746" r:id="rId54"/>
    <p:sldId id="1747" r:id="rId55"/>
    <p:sldId id="1780" r:id="rId56"/>
    <p:sldId id="1748" r:id="rId57"/>
    <p:sldId id="1769" r:id="rId58"/>
    <p:sldId id="1749" r:id="rId59"/>
    <p:sldId id="1781" r:id="rId60"/>
    <p:sldId id="1750" r:id="rId61"/>
    <p:sldId id="1751" r:id="rId62"/>
    <p:sldId id="1632" r:id="rId63"/>
    <p:sldId id="334" r:id="rId64"/>
  </p:sldIdLst>
  <p:sldSz cx="9144000" cy="5143500" type="screen16x9"/>
  <p:notesSz cx="6858000" cy="9144000"/>
  <p:custDataLst>
    <p:tags r:id="rId68"/>
  </p:custDataLst>
  <p:defaultTextStyle>
    <a:defPPr>
      <a:defRPr lang="zh-CN"/>
    </a:defPPr>
    <a:lvl1pPr algn="l" rtl="0" fontAlgn="base">
      <a:lnSpc>
        <a:spcPct val="130000"/>
      </a:lnSpc>
      <a:spcBef>
        <a:spcPct val="0"/>
      </a:spcBef>
      <a:spcAft>
        <a:spcPct val="0"/>
      </a:spcAft>
      <a:defRPr sz="19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1pPr>
    <a:lvl2pPr marL="439420" algn="l" rtl="0" fontAlgn="base">
      <a:lnSpc>
        <a:spcPct val="130000"/>
      </a:lnSpc>
      <a:spcBef>
        <a:spcPct val="0"/>
      </a:spcBef>
      <a:spcAft>
        <a:spcPct val="0"/>
      </a:spcAft>
      <a:defRPr sz="19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2pPr>
    <a:lvl3pPr marL="879475" algn="l" rtl="0" fontAlgn="base">
      <a:lnSpc>
        <a:spcPct val="130000"/>
      </a:lnSpc>
      <a:spcBef>
        <a:spcPct val="0"/>
      </a:spcBef>
      <a:spcAft>
        <a:spcPct val="0"/>
      </a:spcAft>
      <a:defRPr sz="19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3pPr>
    <a:lvl4pPr marL="1318895" algn="l" rtl="0" fontAlgn="base">
      <a:lnSpc>
        <a:spcPct val="130000"/>
      </a:lnSpc>
      <a:spcBef>
        <a:spcPct val="0"/>
      </a:spcBef>
      <a:spcAft>
        <a:spcPct val="0"/>
      </a:spcAft>
      <a:defRPr sz="19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4pPr>
    <a:lvl5pPr marL="1758315" algn="l" rtl="0" fontAlgn="base">
      <a:lnSpc>
        <a:spcPct val="130000"/>
      </a:lnSpc>
      <a:spcBef>
        <a:spcPct val="0"/>
      </a:spcBef>
      <a:spcAft>
        <a:spcPct val="0"/>
      </a:spcAft>
      <a:defRPr sz="19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5pPr>
    <a:lvl6pPr marL="2197735" algn="l" defTabSz="879475" rtl="0" eaLnBrk="1" latinLnBrk="0" hangingPunct="1">
      <a:defRPr sz="19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6pPr>
    <a:lvl7pPr marL="2637790" algn="l" defTabSz="879475" rtl="0" eaLnBrk="1" latinLnBrk="0" hangingPunct="1">
      <a:defRPr sz="19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7pPr>
    <a:lvl8pPr marL="3077210" algn="l" defTabSz="879475" rtl="0" eaLnBrk="1" latinLnBrk="0" hangingPunct="1">
      <a:defRPr sz="19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8pPr>
    <a:lvl9pPr marL="3516630" algn="l" defTabSz="879475" rtl="0" eaLnBrk="1" latinLnBrk="0" hangingPunct="1">
      <a:defRPr sz="19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12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3300"/>
    <a:srgbClr val="66CCFF"/>
    <a:srgbClr val="F9C5A5"/>
    <a:srgbClr val="FFFA9F"/>
    <a:srgbClr val="0099FF"/>
    <a:srgbClr val="00FF00"/>
    <a:srgbClr val="DDEFED"/>
    <a:srgbClr val="008000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 horzBarState="maximized">
    <p:restoredLeft sz="15009" autoAdjust="0"/>
    <p:restoredTop sz="98707" autoAdjust="0"/>
  </p:normalViewPr>
  <p:slideViewPr>
    <p:cSldViewPr showGuides="1">
      <p:cViewPr>
        <p:scale>
          <a:sx n="125" d="100"/>
          <a:sy n="125" d="100"/>
        </p:scale>
        <p:origin x="-1140" y="-450"/>
      </p:cViewPr>
      <p:guideLst>
        <p:guide orient="horz" pos="1612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5" d="100"/>
        <a:sy n="25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3960" y="-102"/>
      </p:cViewPr>
      <p:guideLst>
        <p:guide orient="horz" pos="2865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4.xml"/><Relationship Id="rId8" Type="http://schemas.openxmlformats.org/officeDocument/2006/relationships/slide" Target="slides/slide3.xml"/><Relationship Id="rId7" Type="http://schemas.openxmlformats.org/officeDocument/2006/relationships/slide" Target="slides/slide2.xml"/><Relationship Id="rId68" Type="http://schemas.openxmlformats.org/officeDocument/2006/relationships/tags" Target="tags/tag18.xml"/><Relationship Id="rId67" Type="http://schemas.openxmlformats.org/officeDocument/2006/relationships/tableStyles" Target="tableStyles.xml"/><Relationship Id="rId66" Type="http://schemas.openxmlformats.org/officeDocument/2006/relationships/viewProps" Target="viewProps.xml"/><Relationship Id="rId65" Type="http://schemas.openxmlformats.org/officeDocument/2006/relationships/presProps" Target="presProps.xml"/><Relationship Id="rId64" Type="http://schemas.openxmlformats.org/officeDocument/2006/relationships/slide" Target="slides/slide58.xml"/><Relationship Id="rId63" Type="http://schemas.openxmlformats.org/officeDocument/2006/relationships/slide" Target="slides/slide57.xml"/><Relationship Id="rId62" Type="http://schemas.openxmlformats.org/officeDocument/2006/relationships/slide" Target="slides/slide56.xml"/><Relationship Id="rId61" Type="http://schemas.openxmlformats.org/officeDocument/2006/relationships/slide" Target="slides/slide55.xml"/><Relationship Id="rId60" Type="http://schemas.openxmlformats.org/officeDocument/2006/relationships/slide" Target="slides/slide54.xml"/><Relationship Id="rId6" Type="http://schemas.openxmlformats.org/officeDocument/2006/relationships/slide" Target="slides/slide1.xml"/><Relationship Id="rId59" Type="http://schemas.openxmlformats.org/officeDocument/2006/relationships/slide" Target="slides/slide53.xml"/><Relationship Id="rId58" Type="http://schemas.openxmlformats.org/officeDocument/2006/relationships/slide" Target="slides/slide52.xml"/><Relationship Id="rId57" Type="http://schemas.openxmlformats.org/officeDocument/2006/relationships/slide" Target="slides/slide51.xml"/><Relationship Id="rId56" Type="http://schemas.openxmlformats.org/officeDocument/2006/relationships/slide" Target="slides/slide50.xml"/><Relationship Id="rId55" Type="http://schemas.openxmlformats.org/officeDocument/2006/relationships/slide" Target="slides/slide49.xml"/><Relationship Id="rId54" Type="http://schemas.openxmlformats.org/officeDocument/2006/relationships/slide" Target="slides/slide48.xml"/><Relationship Id="rId53" Type="http://schemas.openxmlformats.org/officeDocument/2006/relationships/slide" Target="slides/slide47.xml"/><Relationship Id="rId52" Type="http://schemas.openxmlformats.org/officeDocument/2006/relationships/slide" Target="slides/slide46.xml"/><Relationship Id="rId51" Type="http://schemas.openxmlformats.org/officeDocument/2006/relationships/slide" Target="slides/slide45.xml"/><Relationship Id="rId50" Type="http://schemas.openxmlformats.org/officeDocument/2006/relationships/slide" Target="slides/slide44.xml"/><Relationship Id="rId5" Type="http://schemas.openxmlformats.org/officeDocument/2006/relationships/slideMaster" Target="slideMasters/slideMaster4.xml"/><Relationship Id="rId49" Type="http://schemas.openxmlformats.org/officeDocument/2006/relationships/slide" Target="slides/slide43.xml"/><Relationship Id="rId48" Type="http://schemas.openxmlformats.org/officeDocument/2006/relationships/slide" Target="slides/slide42.xml"/><Relationship Id="rId47" Type="http://schemas.openxmlformats.org/officeDocument/2006/relationships/slide" Target="slides/slide41.xml"/><Relationship Id="rId46" Type="http://schemas.openxmlformats.org/officeDocument/2006/relationships/slide" Target="slides/slide40.xml"/><Relationship Id="rId45" Type="http://schemas.openxmlformats.org/officeDocument/2006/relationships/slide" Target="slides/slide39.xml"/><Relationship Id="rId44" Type="http://schemas.openxmlformats.org/officeDocument/2006/relationships/slide" Target="slides/slide38.xml"/><Relationship Id="rId43" Type="http://schemas.openxmlformats.org/officeDocument/2006/relationships/slide" Target="slides/slide37.xml"/><Relationship Id="rId42" Type="http://schemas.openxmlformats.org/officeDocument/2006/relationships/slide" Target="slides/slide36.xml"/><Relationship Id="rId41" Type="http://schemas.openxmlformats.org/officeDocument/2006/relationships/slide" Target="slides/slide35.xml"/><Relationship Id="rId40" Type="http://schemas.openxmlformats.org/officeDocument/2006/relationships/slide" Target="slides/slide34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33.xml"/><Relationship Id="rId38" Type="http://schemas.openxmlformats.org/officeDocument/2006/relationships/slide" Target="slides/slide32.xml"/><Relationship Id="rId37" Type="http://schemas.openxmlformats.org/officeDocument/2006/relationships/slide" Target="slides/slide31.xml"/><Relationship Id="rId36" Type="http://schemas.openxmlformats.org/officeDocument/2006/relationships/slide" Target="slides/slide30.xml"/><Relationship Id="rId35" Type="http://schemas.openxmlformats.org/officeDocument/2006/relationships/slide" Target="slides/slide29.xml"/><Relationship Id="rId34" Type="http://schemas.openxmlformats.org/officeDocument/2006/relationships/slide" Target="slides/slide28.xml"/><Relationship Id="rId33" Type="http://schemas.openxmlformats.org/officeDocument/2006/relationships/slide" Target="slides/slide27.xml"/><Relationship Id="rId32" Type="http://schemas.openxmlformats.org/officeDocument/2006/relationships/slide" Target="slides/slide26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3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0" Type="http://schemas.openxmlformats.org/officeDocument/2006/relationships/slide" Target="slides/slide14.xml"/><Relationship Id="rId2" Type="http://schemas.openxmlformats.org/officeDocument/2006/relationships/theme" Target="theme/theme1.xml"/><Relationship Id="rId19" Type="http://schemas.openxmlformats.org/officeDocument/2006/relationships/slide" Target="slides/slide13.xml"/><Relationship Id="rId18" Type="http://schemas.openxmlformats.org/officeDocument/2006/relationships/slide" Target="slides/slide12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3" Type="http://schemas.openxmlformats.org/officeDocument/2006/relationships/notesMaster" Target="notesMasters/notesMaster1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lnSpc>
                <a:spcPct val="100000"/>
              </a:lnSpc>
              <a:defRPr sz="12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lnSpc>
                <a:spcPct val="100000"/>
              </a:lnSpc>
              <a:defRPr sz="12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22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 smtClean="0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lnSpc>
                <a:spcPct val="100000"/>
              </a:lnSpc>
              <a:defRPr sz="12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>
              <a:lnSpc>
                <a:spcPct val="100000"/>
              </a:lnSpc>
              <a:defRPr sz="12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34670FB2-006C-4847-BB90-20723631ED0B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3942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879475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18895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758315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197735" algn="l" defTabSz="8794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637790" algn="l" defTabSz="8794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077210" algn="l" defTabSz="8794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516630" algn="l" defTabSz="87947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减少决策失误</a:t>
            </a:r>
            <a:r>
              <a:rPr lang="en-US" altLang="zh-CN" b="1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，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防止个人权力过分膨胀</a:t>
            </a:r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defTabSz="685800">
              <a:spcBef>
                <a:spcPct val="50000"/>
              </a:spcBef>
            </a:pPr>
            <a:r>
              <a:rPr lang="zh-CN" altLang="en-US" dirty="0">
                <a:latin typeface="楷体_GB2312" pitchFamily="49" charset="-122"/>
                <a:ea typeface="楷体_GB2312" pitchFamily="49" charset="-122"/>
                <a:sym typeface="+mn-ea"/>
              </a:rPr>
              <a:t>分析题表可知</a:t>
            </a:r>
            <a:r>
              <a:rPr lang="en-US" altLang="zh-CN">
                <a:latin typeface="楷体_GB2312" pitchFamily="49" charset="-122"/>
                <a:ea typeface="楷体_GB2312" pitchFamily="49" charset="-122"/>
                <a:sym typeface="+mn-ea"/>
              </a:rPr>
              <a:t>，</a:t>
            </a:r>
            <a:r>
              <a:rPr lang="zh-CN" altLang="en-US" dirty="0">
                <a:latin typeface="楷体_GB2312" pitchFamily="49" charset="-122"/>
                <a:ea typeface="楷体_GB2312" pitchFamily="49" charset="-122"/>
                <a:sym typeface="+mn-ea"/>
              </a:rPr>
              <a:t>政治上</a:t>
            </a:r>
            <a:r>
              <a:rPr lang="en-US" altLang="zh-CN">
                <a:latin typeface="楷体_GB2312" pitchFamily="49" charset="-122"/>
                <a:ea typeface="楷体_GB2312" pitchFamily="49" charset="-122"/>
                <a:sym typeface="+mn-ea"/>
              </a:rPr>
              <a:t>，</a:t>
            </a:r>
            <a:r>
              <a:rPr lang="zh-CN" altLang="en-US" dirty="0">
                <a:latin typeface="楷体_GB2312" pitchFamily="49" charset="-122"/>
                <a:ea typeface="楷体_GB2312" pitchFamily="49" charset="-122"/>
                <a:sym typeface="+mn-ea"/>
              </a:rPr>
              <a:t>大部分藩镇的官员由“朝廷任命”</a:t>
            </a:r>
            <a:r>
              <a:rPr lang="en-US" altLang="zh-CN">
                <a:latin typeface="楷体_GB2312" pitchFamily="49" charset="-122"/>
                <a:ea typeface="楷体_GB2312" pitchFamily="49" charset="-122"/>
                <a:sym typeface="+mn-ea"/>
              </a:rPr>
              <a:t>，</a:t>
            </a:r>
            <a:r>
              <a:rPr lang="zh-CN" altLang="en-US" dirty="0">
                <a:latin typeface="楷体_GB2312" pitchFamily="49" charset="-122"/>
                <a:ea typeface="楷体_GB2312" pitchFamily="49" charset="-122"/>
                <a:sym typeface="+mn-ea"/>
              </a:rPr>
              <a:t>接受朝廷的政治统治。经济上</a:t>
            </a:r>
            <a:r>
              <a:rPr lang="en-US" altLang="zh-CN">
                <a:latin typeface="楷体_GB2312" pitchFamily="49" charset="-122"/>
                <a:ea typeface="楷体_GB2312" pitchFamily="49" charset="-122"/>
                <a:sym typeface="+mn-ea"/>
              </a:rPr>
              <a:t>，</a:t>
            </a:r>
            <a:r>
              <a:rPr lang="zh-CN" altLang="en-US" dirty="0">
                <a:latin typeface="楷体_GB2312" pitchFamily="49" charset="-122"/>
                <a:ea typeface="楷体_GB2312" pitchFamily="49" charset="-122"/>
                <a:sym typeface="+mn-ea"/>
              </a:rPr>
              <a:t>大部分藩镇把地方赋税上供朝廷</a:t>
            </a:r>
            <a:r>
              <a:rPr lang="en-US" altLang="zh-CN">
                <a:latin typeface="楷体_GB2312" pitchFamily="49" charset="-122"/>
                <a:ea typeface="楷体_GB2312" pitchFamily="49" charset="-122"/>
                <a:sym typeface="+mn-ea"/>
              </a:rPr>
              <a:t>(</a:t>
            </a:r>
            <a:r>
              <a:rPr lang="zh-CN" altLang="en-US" dirty="0">
                <a:latin typeface="楷体_GB2312" pitchFamily="49" charset="-122"/>
                <a:ea typeface="楷体_GB2312" pitchFamily="49" charset="-122"/>
                <a:sym typeface="+mn-ea"/>
              </a:rPr>
              <a:t>或多或少</a:t>
            </a:r>
            <a:r>
              <a:rPr lang="en-US" altLang="zh-CN">
                <a:latin typeface="楷体_GB2312" pitchFamily="49" charset="-122"/>
                <a:ea typeface="楷体_GB2312" pitchFamily="49" charset="-122"/>
                <a:sym typeface="+mn-ea"/>
              </a:rPr>
              <a:t>)，</a:t>
            </a:r>
            <a:r>
              <a:rPr lang="zh-CN" altLang="en-US" dirty="0">
                <a:latin typeface="楷体_GB2312" pitchFamily="49" charset="-122"/>
                <a:ea typeface="楷体_GB2312" pitchFamily="49" charset="-122"/>
                <a:sym typeface="+mn-ea"/>
              </a:rPr>
              <a:t>特别是唐朝中后期经济重心逐渐南移</a:t>
            </a:r>
            <a:r>
              <a:rPr lang="en-US" altLang="zh-CN">
                <a:latin typeface="楷体_GB2312" pitchFamily="49" charset="-122"/>
                <a:ea typeface="楷体_GB2312" pitchFamily="49" charset="-122"/>
                <a:sym typeface="+mn-ea"/>
              </a:rPr>
              <a:t>，</a:t>
            </a:r>
            <a:r>
              <a:rPr lang="zh-CN" altLang="en-US" dirty="0">
                <a:latin typeface="楷体_GB2312" pitchFamily="49" charset="-122"/>
                <a:ea typeface="楷体_GB2312" pitchFamily="49" charset="-122"/>
                <a:sym typeface="+mn-ea"/>
              </a:rPr>
              <a:t>东南</a:t>
            </a:r>
            <a:r>
              <a:rPr lang="en-US" altLang="zh-CN">
                <a:latin typeface="楷体_GB2312" pitchFamily="49" charset="-122"/>
                <a:ea typeface="楷体_GB2312" pitchFamily="49" charset="-122"/>
                <a:sym typeface="+mn-ea"/>
              </a:rPr>
              <a:t>9</a:t>
            </a:r>
            <a:r>
              <a:rPr lang="zh-CN" altLang="en-US" dirty="0">
                <a:latin typeface="楷体_GB2312" pitchFamily="49" charset="-122"/>
                <a:ea typeface="楷体_GB2312" pitchFamily="49" charset="-122"/>
                <a:sym typeface="+mn-ea"/>
              </a:rPr>
              <a:t>个藩镇把地方赋税上供朝廷</a:t>
            </a:r>
            <a:r>
              <a:rPr lang="en-US" altLang="zh-CN">
                <a:latin typeface="楷体_GB2312" pitchFamily="49" charset="-122"/>
                <a:ea typeface="楷体_GB2312" pitchFamily="49" charset="-122"/>
                <a:sym typeface="+mn-ea"/>
              </a:rPr>
              <a:t>，</a:t>
            </a:r>
            <a:r>
              <a:rPr lang="zh-CN" altLang="en-US" dirty="0">
                <a:latin typeface="楷体_GB2312" pitchFamily="49" charset="-122"/>
                <a:ea typeface="楷体_GB2312" pitchFamily="49" charset="-122"/>
                <a:sym typeface="+mn-ea"/>
              </a:rPr>
              <a:t>为唐朝后期的统治延续提供了物质基础。军事上</a:t>
            </a:r>
            <a:r>
              <a:rPr lang="en-US" altLang="zh-CN">
                <a:latin typeface="楷体_GB2312" pitchFamily="49" charset="-122"/>
                <a:ea typeface="楷体_GB2312" pitchFamily="49" charset="-122"/>
                <a:sym typeface="+mn-ea"/>
              </a:rPr>
              <a:t>，</a:t>
            </a:r>
            <a:r>
              <a:rPr lang="zh-CN" altLang="en-US" dirty="0">
                <a:latin typeface="楷体_GB2312" pitchFamily="49" charset="-122"/>
                <a:ea typeface="楷体_GB2312" pitchFamily="49" charset="-122"/>
                <a:sym typeface="+mn-ea"/>
              </a:rPr>
              <a:t>大部分藩镇在为中央政府履行地方官府的责任</a:t>
            </a:r>
            <a:r>
              <a:rPr lang="en-US" altLang="zh-CN">
                <a:latin typeface="楷体_GB2312" pitchFamily="49" charset="-122"/>
                <a:ea typeface="楷体_GB2312" pitchFamily="49" charset="-122"/>
                <a:sym typeface="+mn-ea"/>
              </a:rPr>
              <a:t>，</a:t>
            </a:r>
            <a:r>
              <a:rPr lang="zh-CN" altLang="en-US" dirty="0">
                <a:latin typeface="楷体_GB2312" pitchFamily="49" charset="-122"/>
                <a:ea typeface="楷体_GB2312" pitchFamily="49" charset="-122"/>
                <a:sym typeface="+mn-ea"/>
              </a:rPr>
              <a:t>如“防骄藩”“守边疆”“防盗贼”。这些客观上“延续了唐朝的统治”</a:t>
            </a:r>
            <a:r>
              <a:rPr lang="en-US" altLang="zh-CN">
                <a:latin typeface="楷体_GB2312" pitchFamily="49" charset="-122"/>
                <a:ea typeface="楷体_GB2312" pitchFamily="49" charset="-122"/>
                <a:sym typeface="+mn-ea"/>
              </a:rPr>
              <a:t>，D</a:t>
            </a:r>
            <a:r>
              <a:rPr lang="zh-CN" altLang="en-US" dirty="0">
                <a:latin typeface="楷体_GB2312" pitchFamily="49" charset="-122"/>
                <a:ea typeface="楷体_GB2312" pitchFamily="49" charset="-122"/>
                <a:sym typeface="+mn-ea"/>
              </a:rPr>
              <a:t>项正确。</a:t>
            </a:r>
            <a:endParaRPr lang="zh-CN" altLang="en-US" dirty="0">
              <a:latin typeface="楷体_GB2312" pitchFamily="49" charset="-122"/>
              <a:ea typeface="楷体_GB2312" pitchFamily="49" charset="-122"/>
              <a:sym typeface="+mn-ea"/>
            </a:endParaRPr>
          </a:p>
          <a:p>
            <a:pPr defTabSz="685800">
              <a:spcBef>
                <a:spcPct val="50000"/>
              </a:spcBef>
            </a:pPr>
            <a:endParaRPr lang="zh-CN" altLang="en-US" dirty="0">
              <a:latin typeface="楷体_GB2312" pitchFamily="49" charset="-122"/>
              <a:ea typeface="楷体_GB2312" pitchFamily="49" charset="-122"/>
              <a:sym typeface="+mn-ea"/>
            </a:endParaRPr>
          </a:p>
          <a:p>
            <a:pPr defTabSz="685800">
              <a:spcBef>
                <a:spcPct val="50000"/>
              </a:spcBef>
            </a:pPr>
            <a:r>
              <a:rPr lang="zh-CN" altLang="en-US" dirty="0">
                <a:latin typeface="楷体_GB2312" pitchFamily="49" charset="-122"/>
                <a:ea typeface="楷体_GB2312" pitchFamily="49" charset="-122"/>
                <a:sym typeface="+mn-ea"/>
              </a:rPr>
              <a:t>题干表格只是介绍了藩镇向朝廷交纳赋税的三种情况</a:t>
            </a:r>
            <a:r>
              <a:rPr lang="en-US" altLang="zh-CN">
                <a:latin typeface="楷体_GB2312" pitchFamily="49" charset="-122"/>
                <a:ea typeface="楷体_GB2312" pitchFamily="49" charset="-122"/>
                <a:sym typeface="+mn-ea"/>
              </a:rPr>
              <a:t>，</a:t>
            </a:r>
            <a:r>
              <a:rPr lang="zh-CN" altLang="en-US" dirty="0">
                <a:latin typeface="楷体_GB2312" pitchFamily="49" charset="-122"/>
                <a:ea typeface="楷体_GB2312" pitchFamily="49" charset="-122"/>
                <a:sym typeface="+mn-ea"/>
              </a:rPr>
              <a:t>没有介绍“朝廷财政收入”的支配、使用情况</a:t>
            </a:r>
            <a:r>
              <a:rPr lang="en-US" altLang="zh-CN">
                <a:latin typeface="楷体_GB2312" pitchFamily="49" charset="-122"/>
                <a:ea typeface="楷体_GB2312" pitchFamily="49" charset="-122"/>
                <a:sym typeface="+mn-ea"/>
              </a:rPr>
              <a:t>，</a:t>
            </a:r>
            <a:r>
              <a:rPr lang="zh-CN" altLang="en-US" dirty="0">
                <a:latin typeface="楷体_GB2312" pitchFamily="49" charset="-122"/>
                <a:ea typeface="楷体_GB2312" pitchFamily="49" charset="-122"/>
                <a:sym typeface="+mn-ea"/>
              </a:rPr>
              <a:t>不能得出“藩镇控制了朝廷财政收入”的结论</a:t>
            </a:r>
            <a:r>
              <a:rPr lang="en-US" altLang="zh-CN">
                <a:latin typeface="楷体_GB2312" pitchFamily="49" charset="-122"/>
                <a:ea typeface="楷体_GB2312" pitchFamily="49" charset="-122"/>
                <a:sym typeface="+mn-ea"/>
              </a:rPr>
              <a:t>，A</a:t>
            </a:r>
            <a:r>
              <a:rPr lang="zh-CN" altLang="en-US" dirty="0">
                <a:latin typeface="楷体_GB2312" pitchFamily="49" charset="-122"/>
                <a:ea typeface="楷体_GB2312" pitchFamily="49" charset="-122"/>
                <a:sym typeface="+mn-ea"/>
              </a:rPr>
              <a:t>项错误。</a:t>
            </a:r>
            <a:endParaRPr lang="zh-CN" altLang="en-US" dirty="0">
              <a:latin typeface="楷体_GB2312" pitchFamily="49" charset="-122"/>
              <a:ea typeface="楷体_GB2312" pitchFamily="49" charset="-122"/>
              <a:sym typeface="+mn-ea"/>
            </a:endParaRPr>
          </a:p>
          <a:p>
            <a:pPr defTabSz="685800">
              <a:spcBef>
                <a:spcPct val="50000"/>
              </a:spcBef>
            </a:pPr>
            <a:r>
              <a:rPr lang="zh-CN" altLang="en-US" dirty="0">
                <a:latin typeface="楷体_GB2312" pitchFamily="49" charset="-122"/>
                <a:ea typeface="楷体_GB2312" pitchFamily="49" charset="-122"/>
                <a:sym typeface="+mn-ea"/>
              </a:rPr>
              <a:t>材料中只有河朔型和中原型藩镇互防</a:t>
            </a:r>
            <a:r>
              <a:rPr lang="en-US" altLang="zh-CN">
                <a:latin typeface="楷体_GB2312" pitchFamily="49" charset="-122"/>
                <a:ea typeface="楷体_GB2312" pitchFamily="49" charset="-122"/>
                <a:sym typeface="+mn-ea"/>
              </a:rPr>
              <a:t>，</a:t>
            </a:r>
            <a:r>
              <a:rPr lang="zh-CN" altLang="en-US" dirty="0">
                <a:latin typeface="楷体_GB2312" pitchFamily="49" charset="-122"/>
                <a:ea typeface="楷体_GB2312" pitchFamily="49" charset="-122"/>
                <a:sym typeface="+mn-ea"/>
              </a:rPr>
              <a:t>但也并未反映出其相互攻伐</a:t>
            </a:r>
            <a:r>
              <a:rPr lang="en-US" altLang="zh-CN">
                <a:latin typeface="楷体_GB2312" pitchFamily="49" charset="-122"/>
                <a:ea typeface="楷体_GB2312" pitchFamily="49" charset="-122"/>
                <a:sym typeface="+mn-ea"/>
              </a:rPr>
              <a:t>，B</a:t>
            </a:r>
            <a:r>
              <a:rPr lang="zh-CN" altLang="en-US" dirty="0">
                <a:latin typeface="楷体_GB2312" pitchFamily="49" charset="-122"/>
                <a:ea typeface="楷体_GB2312" pitchFamily="49" charset="-122"/>
                <a:sym typeface="+mn-ea"/>
              </a:rPr>
              <a:t>项错误。</a:t>
            </a:r>
            <a:endParaRPr lang="zh-CN" altLang="en-US" dirty="0">
              <a:latin typeface="楷体_GB2312" pitchFamily="49" charset="-122"/>
              <a:ea typeface="楷体_GB2312" pitchFamily="49" charset="-122"/>
              <a:sym typeface="+mn-ea"/>
            </a:endParaRPr>
          </a:p>
          <a:p>
            <a:pPr defTabSz="685800">
              <a:spcBef>
                <a:spcPct val="50000"/>
              </a:spcBef>
            </a:pPr>
            <a:r>
              <a:rPr lang="zh-CN" altLang="en-US" dirty="0">
                <a:latin typeface="楷体_GB2312" pitchFamily="49" charset="-122"/>
                <a:ea typeface="楷体_GB2312" pitchFamily="49" charset="-122"/>
                <a:sym typeface="+mn-ea"/>
              </a:rPr>
              <a:t>“安史之乱”后百余年间的藩镇割据</a:t>
            </a:r>
            <a:r>
              <a:rPr lang="en-US" altLang="zh-CN">
                <a:latin typeface="楷体_GB2312" pitchFamily="49" charset="-122"/>
                <a:ea typeface="楷体_GB2312" pitchFamily="49" charset="-122"/>
                <a:sym typeface="+mn-ea"/>
              </a:rPr>
              <a:t>，</a:t>
            </a:r>
            <a:r>
              <a:rPr lang="zh-CN" altLang="en-US" b="1" dirty="0">
                <a:latin typeface="宋体" panose="02010600030101010101" pitchFamily="2" charset="-122"/>
                <a:cs typeface="Calibri" panose="020F0502020204030204" pitchFamily="34" charset="0"/>
                <a:sym typeface="+mn-ea"/>
              </a:rPr>
              <a:t>河朔型拥重兵以自立，</a:t>
            </a:r>
            <a:r>
              <a:rPr lang="zh-CN" altLang="en-US" dirty="0">
                <a:latin typeface="楷体_GB2312" pitchFamily="49" charset="-122"/>
                <a:ea typeface="楷体_GB2312" pitchFamily="49" charset="-122"/>
                <a:sym typeface="+mn-ea"/>
              </a:rPr>
              <a:t>严重削弱了中央集权</a:t>
            </a:r>
            <a:r>
              <a:rPr lang="en-US" altLang="zh-CN">
                <a:latin typeface="楷体_GB2312" pitchFamily="49" charset="-122"/>
                <a:ea typeface="楷体_GB2312" pitchFamily="49" charset="-122"/>
                <a:sym typeface="+mn-ea"/>
              </a:rPr>
              <a:t>，C</a:t>
            </a:r>
            <a:r>
              <a:rPr lang="zh-CN" altLang="en-US" dirty="0">
                <a:latin typeface="楷体_GB2312" pitchFamily="49" charset="-122"/>
                <a:ea typeface="楷体_GB2312" pitchFamily="49" charset="-122"/>
                <a:sym typeface="+mn-ea"/>
              </a:rPr>
              <a:t>项错误。 </a:t>
            </a:r>
            <a:endParaRPr lang="en-US" altLang="zh-CN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>
                <a:sym typeface="+mn-ea"/>
              </a:rPr>
              <a:t>藩镇跋扈桀骜虽然是唐朝后期的常见现象，但具体各个藩镇的割据程度有强有弱，不可一概而论。</a:t>
            </a:r>
            <a:r>
              <a:rPr lang="zh-CN" altLang="en-US" b="1">
                <a:sym typeface="+mn-ea"/>
              </a:rPr>
              <a:t>诸藩镇彼此之间矛盾以及其各自的内部矛盾也都十分严重</a:t>
            </a:r>
            <a:r>
              <a:rPr lang="zh-CN" altLang="en-US">
                <a:sym typeface="+mn-ea"/>
              </a:rPr>
              <a:t>。</a:t>
            </a:r>
            <a:r>
              <a:rPr lang="zh-CN" altLang="en-US" b="1">
                <a:solidFill>
                  <a:srgbClr val="FF0000"/>
                </a:solidFill>
                <a:sym typeface="+mn-ea"/>
              </a:rPr>
              <a:t>唐朝中央因此也才能绵延百余年，勉强维持形式上的一统</a:t>
            </a:r>
            <a:r>
              <a:rPr lang="zh-CN" altLang="en-US">
                <a:sym typeface="+mn-ea"/>
              </a:rPr>
              <a:t>。 </a:t>
            </a:r>
            <a:endParaRPr lang="zh-CN" altLang="en-US">
              <a:sym typeface="+mn-ea"/>
            </a:endParaRPr>
          </a:p>
          <a:p>
            <a:endParaRPr lang="zh-CN" altLang="en-US"/>
          </a:p>
          <a:p>
            <a:endParaRPr lang="zh-CN" altLang="en-US"/>
          </a:p>
          <a:p>
            <a:r>
              <a:rPr lang="zh-CN" altLang="en-US" dirty="0">
                <a:latin typeface="宋体" panose="02010600030101010101" pitchFamily="2" charset="-122"/>
                <a:sym typeface="+mn-ea"/>
              </a:rPr>
              <a:t>防遏[è]型：藩镇具有军事职能</a:t>
            </a:r>
            <a:r>
              <a:rPr lang="en-US" altLang="zh-CN">
                <a:latin typeface="宋体" panose="02010600030101010101" pitchFamily="2" charset="-122"/>
                <a:sym typeface="+mn-ea"/>
              </a:rPr>
              <a:t>，</a:t>
            </a:r>
            <a:r>
              <a:rPr lang="zh-CN" altLang="en-US" b="1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防遏[è]型，制遏[è]骄藩，</a:t>
            </a:r>
            <a:r>
              <a:rPr lang="zh-CN" altLang="en-US" dirty="0">
                <a:latin typeface="宋体" panose="02010600030101010101" pitchFamily="2" charset="-122"/>
                <a:sym typeface="+mn-ea"/>
              </a:rPr>
              <a:t>有利于中央平定藩镇叛乱</a:t>
            </a:r>
            <a:r>
              <a:rPr lang="en-US" altLang="zh-CN">
                <a:latin typeface="宋体" panose="02010600030101010101" pitchFamily="2" charset="-122"/>
                <a:sym typeface="+mn-ea"/>
              </a:rPr>
              <a:t>，</a:t>
            </a:r>
            <a:r>
              <a:rPr lang="zh-CN" altLang="en-US" dirty="0">
                <a:latin typeface="宋体" panose="02010600030101010101" pitchFamily="2" charset="-122"/>
                <a:sym typeface="+mn-ea"/>
              </a:rPr>
              <a:t>这类型藩镇构成了一个制衡结构</a:t>
            </a:r>
            <a:r>
              <a:rPr lang="en-US" altLang="zh-CN">
                <a:latin typeface="宋体" panose="02010600030101010101" pitchFamily="2" charset="-122"/>
                <a:sym typeface="+mn-ea"/>
              </a:rPr>
              <a:t>，</a:t>
            </a:r>
            <a:r>
              <a:rPr lang="zh-CN" altLang="en-US" dirty="0">
                <a:latin typeface="宋体" panose="02010600030101010101" pitchFamily="2" charset="-122"/>
                <a:sym typeface="+mn-ea"/>
              </a:rPr>
              <a:t>从而维系唐王朝稳定统治了一百多年。</a:t>
            </a:r>
            <a:endParaRPr lang="zh-CN" altLang="en-US"/>
          </a:p>
          <a:p>
            <a:r>
              <a:rPr lang="zh-CN" altLang="en-US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御边型：</a:t>
            </a:r>
            <a:r>
              <a:rPr lang="zh-CN" altLang="en-US" dirty="0">
                <a:latin typeface="宋体" panose="02010600030101010101" pitchFamily="2" charset="-122"/>
                <a:sym typeface="+mn-ea"/>
              </a:rPr>
              <a:t>有利于抵御外族的进攻。</a:t>
            </a:r>
            <a:endParaRPr lang="zh-CN" altLang="en-US"/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靺鞨 [mò hé]</a:t>
            </a:r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dirty="0" smtClean="0">
                <a:solidFill>
                  <a:srgbClr val="FF0000"/>
                </a:solidFill>
                <a:latin typeface="Calibri" panose="020F0502020204030204"/>
                <a:cs typeface="Times New Roman" panose="02020603050405020304"/>
                <a:sym typeface="+mn-ea"/>
              </a:rPr>
              <a:t>大索貌阅：</a:t>
            </a:r>
            <a:r>
              <a:rPr lang="zh-CN" altLang="en-US"/>
              <a:t>按户籍上登记的年龄和本人体貌进行核对</a:t>
            </a:r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algn="just"/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[</a:t>
            </a:r>
            <a:r>
              <a:rPr lang="zh-CN" alt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结论</a:t>
            </a:r>
            <a:r>
              <a:rPr lang="en-US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] </a:t>
            </a:r>
            <a:r>
              <a:rPr lang="en-US" dirty="0" smtClean="0">
                <a:sym typeface="+mn-ea"/>
              </a:rPr>
              <a:t>(1)</a:t>
            </a:r>
            <a:r>
              <a:rPr lang="zh-CN" altLang="en-US" dirty="0" smtClean="0">
                <a:sym typeface="+mn-ea"/>
              </a:rPr>
              <a:t>修改建议一</a:t>
            </a:r>
            <a:r>
              <a:rPr lang="en-US" dirty="0" smtClean="0">
                <a:sym typeface="+mn-ea"/>
              </a:rPr>
              <a:t>:</a:t>
            </a:r>
            <a:r>
              <a:rPr lang="zh-CN" altLang="en-US" dirty="0" smtClean="0">
                <a:sym typeface="+mn-ea"/>
              </a:rPr>
              <a:t>将举孝廉的察举制度下的“朝廷掌握官员任命权”修改为“察举制度下地方有一定的选官权”。</a:t>
            </a:r>
            <a:endParaRPr lang="zh-CN" altLang="en-US" dirty="0" smtClean="0"/>
          </a:p>
          <a:p>
            <a:pPr algn="just"/>
            <a:r>
              <a:rPr lang="zh-CN" altLang="en-US" dirty="0" smtClean="0">
                <a:sym typeface="+mn-ea"/>
              </a:rPr>
              <a:t>理由</a:t>
            </a:r>
            <a:r>
              <a:rPr lang="en-US" dirty="0" smtClean="0">
                <a:sym typeface="+mn-ea"/>
              </a:rPr>
              <a:t>:</a:t>
            </a:r>
            <a:r>
              <a:rPr lang="zh-CN" altLang="en-US" dirty="0" smtClean="0">
                <a:sym typeface="+mn-ea"/>
              </a:rPr>
              <a:t>察举制是地方官员经考察后依据品德、才能向中央举荐人才为官的制度</a:t>
            </a:r>
            <a:r>
              <a:rPr lang="en-US" dirty="0" smtClean="0">
                <a:sym typeface="+mn-ea"/>
              </a:rPr>
              <a:t>,</a:t>
            </a:r>
            <a:r>
              <a:rPr lang="zh-CN" altLang="en-US" dirty="0" smtClean="0">
                <a:sym typeface="+mn-ea"/>
              </a:rPr>
              <a:t>为两汉选拔了大量人才。</a:t>
            </a:r>
            <a:endParaRPr lang="zh-CN" altLang="en-US" dirty="0" smtClean="0"/>
          </a:p>
          <a:p>
            <a:pPr algn="just"/>
            <a:endParaRPr lang="zh-CN" altLang="en-US" dirty="0" smtClean="0">
              <a:sym typeface="+mn-ea"/>
            </a:endParaRPr>
          </a:p>
          <a:p>
            <a:pPr algn="just"/>
            <a:r>
              <a:rPr lang="zh-CN" altLang="en-US" dirty="0" smtClean="0">
                <a:sym typeface="+mn-ea"/>
              </a:rPr>
              <a:t>修改建议二</a:t>
            </a:r>
            <a:r>
              <a:rPr lang="en-US" dirty="0" smtClean="0">
                <a:sym typeface="+mn-ea"/>
              </a:rPr>
              <a:t>:</a:t>
            </a:r>
            <a:r>
              <a:rPr lang="zh-CN" altLang="en-US" dirty="0" smtClean="0">
                <a:sym typeface="+mn-ea"/>
              </a:rPr>
              <a:t>在举孝廉之后补充九品中正制及其评价。</a:t>
            </a:r>
            <a:endParaRPr lang="zh-CN" altLang="en-US" dirty="0" smtClean="0"/>
          </a:p>
          <a:p>
            <a:pPr algn="just"/>
            <a:r>
              <a:rPr lang="zh-CN" altLang="en-US" dirty="0" smtClean="0">
                <a:sym typeface="+mn-ea"/>
              </a:rPr>
              <a:t>理由</a:t>
            </a:r>
            <a:r>
              <a:rPr lang="en-US" dirty="0" smtClean="0">
                <a:sym typeface="+mn-ea"/>
              </a:rPr>
              <a:t>:</a:t>
            </a:r>
            <a:r>
              <a:rPr lang="zh-CN" altLang="en-US" dirty="0" smtClean="0">
                <a:sym typeface="+mn-ea"/>
              </a:rPr>
              <a:t>古代中国选官制度经历了世官制</a:t>
            </a:r>
            <a:r>
              <a:rPr lang="en-US" altLang="zh-CN" dirty="0" smtClean="0">
                <a:sym typeface="+mn-ea"/>
              </a:rPr>
              <a:t>—</a:t>
            </a:r>
            <a:r>
              <a:rPr lang="zh-CN" altLang="en-US" dirty="0" smtClean="0">
                <a:sym typeface="+mn-ea"/>
              </a:rPr>
              <a:t>军功爵制</a:t>
            </a:r>
            <a:r>
              <a:rPr lang="en-US" altLang="zh-CN" dirty="0" smtClean="0">
                <a:sym typeface="+mn-ea"/>
              </a:rPr>
              <a:t>—</a:t>
            </a:r>
            <a:r>
              <a:rPr lang="zh-CN" altLang="en-US" dirty="0" smtClean="0">
                <a:sym typeface="+mn-ea"/>
              </a:rPr>
              <a:t>察举制</a:t>
            </a:r>
            <a:r>
              <a:rPr lang="en-US" altLang="zh-CN" dirty="0" smtClean="0">
                <a:sym typeface="+mn-ea"/>
              </a:rPr>
              <a:t>—</a:t>
            </a:r>
            <a:r>
              <a:rPr lang="zh-CN" altLang="en-US" dirty="0" smtClean="0">
                <a:sym typeface="+mn-ea"/>
              </a:rPr>
              <a:t>九品中正制</a:t>
            </a:r>
            <a:r>
              <a:rPr lang="en-US" altLang="zh-CN" dirty="0" smtClean="0">
                <a:sym typeface="+mn-ea"/>
              </a:rPr>
              <a:t>—</a:t>
            </a:r>
            <a:r>
              <a:rPr lang="zh-CN" altLang="en-US" dirty="0" smtClean="0">
                <a:sym typeface="+mn-ea"/>
              </a:rPr>
              <a:t>科举制的发展历程</a:t>
            </a:r>
            <a:r>
              <a:rPr lang="en-US" dirty="0" smtClean="0">
                <a:sym typeface="+mn-ea"/>
              </a:rPr>
              <a:t>,</a:t>
            </a:r>
            <a:r>
              <a:rPr lang="zh-CN" altLang="en-US" dirty="0" smtClean="0">
                <a:sym typeface="+mn-ea"/>
              </a:rPr>
              <a:t>九品中正制是魏晋南北朝时期的选官制度。九品中正制的评价</a:t>
            </a:r>
            <a:r>
              <a:rPr lang="en-US" dirty="0" smtClean="0">
                <a:sym typeface="+mn-ea"/>
              </a:rPr>
              <a:t>:</a:t>
            </a:r>
            <a:r>
              <a:rPr lang="zh-CN" altLang="en-US" dirty="0" smtClean="0">
                <a:sym typeface="+mn-ea"/>
              </a:rPr>
              <a:t>看重家世门第</a:t>
            </a:r>
            <a:r>
              <a:rPr lang="en-US" dirty="0" smtClean="0">
                <a:sym typeface="+mn-ea"/>
              </a:rPr>
              <a:t>,</a:t>
            </a:r>
            <a:r>
              <a:rPr lang="zh-CN" altLang="en-US" dirty="0" smtClean="0">
                <a:sym typeface="+mn-ea"/>
              </a:rPr>
              <a:t>成为维护士族特权的工具</a:t>
            </a:r>
            <a:r>
              <a:rPr lang="en-US" dirty="0" smtClean="0">
                <a:sym typeface="+mn-ea"/>
              </a:rPr>
              <a:t>,</a:t>
            </a:r>
            <a:r>
              <a:rPr lang="zh-CN" altLang="en-US" dirty="0" smtClean="0">
                <a:sym typeface="+mn-ea"/>
              </a:rPr>
              <a:t>不利于选拔出真正的人才。</a:t>
            </a:r>
            <a:endParaRPr lang="zh-CN" altLang="en-US" dirty="0"/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algn="just"/>
            <a:r>
              <a:rPr lang="zh-CN" altLang="en-US" dirty="0" smtClean="0">
                <a:sym typeface="+mn-ea"/>
              </a:rPr>
              <a:t>体系完整</a:t>
            </a:r>
            <a:r>
              <a:rPr lang="en-US" dirty="0" smtClean="0">
                <a:sym typeface="+mn-ea"/>
              </a:rPr>
              <a:t>,</a:t>
            </a:r>
            <a:r>
              <a:rPr lang="zh-CN" altLang="en-US" dirty="0" smtClean="0">
                <a:sym typeface="+mn-ea"/>
              </a:rPr>
              <a:t>职责分明。中书省负责草拟皇帝的诏令</a:t>
            </a:r>
            <a:r>
              <a:rPr lang="en-US" dirty="0" smtClean="0">
                <a:sym typeface="+mn-ea"/>
              </a:rPr>
              <a:t>;</a:t>
            </a:r>
            <a:r>
              <a:rPr lang="zh-CN" altLang="en-US" dirty="0" smtClean="0">
                <a:sym typeface="+mn-ea"/>
              </a:rPr>
              <a:t>门下省负责审核诏令</a:t>
            </a:r>
            <a:r>
              <a:rPr lang="en-US" dirty="0" smtClean="0">
                <a:sym typeface="+mn-ea"/>
              </a:rPr>
              <a:t>,</a:t>
            </a:r>
            <a:r>
              <a:rPr lang="zh-CN" altLang="en-US" dirty="0" smtClean="0">
                <a:sym typeface="+mn-ea"/>
              </a:rPr>
              <a:t>有不妥者驳回</a:t>
            </a:r>
            <a:r>
              <a:rPr lang="en-US" dirty="0" smtClean="0">
                <a:sym typeface="+mn-ea"/>
              </a:rPr>
              <a:t>;</a:t>
            </a:r>
            <a:r>
              <a:rPr lang="zh-CN" altLang="en-US" dirty="0" smtClean="0">
                <a:sym typeface="+mn-ea"/>
              </a:rPr>
              <a:t>尚书省负责执行</a:t>
            </a:r>
            <a:r>
              <a:rPr lang="en-US" dirty="0" smtClean="0">
                <a:sym typeface="+mn-ea"/>
              </a:rPr>
              <a:t>,</a:t>
            </a:r>
            <a:r>
              <a:rPr lang="zh-CN" altLang="en-US" dirty="0" smtClean="0">
                <a:sym typeface="+mn-ea"/>
              </a:rPr>
              <a:t>下设吏、户、礼、兵、刑、工六部</a:t>
            </a:r>
            <a:r>
              <a:rPr lang="en-US" dirty="0" smtClean="0">
                <a:sym typeface="+mn-ea"/>
              </a:rPr>
              <a:t>,</a:t>
            </a:r>
            <a:r>
              <a:rPr lang="zh-CN" altLang="en-US" dirty="0" smtClean="0">
                <a:sym typeface="+mn-ea"/>
              </a:rPr>
              <a:t>分工处理各项具体政务。</a:t>
            </a:r>
            <a:endParaRPr lang="zh-CN" altLang="en-US" dirty="0" smtClean="0"/>
          </a:p>
          <a:p>
            <a:pPr algn="just"/>
            <a:r>
              <a:rPr lang="zh-CN" altLang="en-US" dirty="0" smtClean="0">
                <a:sym typeface="+mn-ea"/>
              </a:rPr>
              <a:t>三分相权，彼此制约，能够避免权臣专政，</a:t>
            </a:r>
            <a:r>
              <a:rPr lang="zh-CN" altLang="en-US" dirty="0" smtClean="0">
                <a:sym typeface="+mn-ea"/>
              </a:rPr>
              <a:t>有利于加强皇权。</a:t>
            </a:r>
            <a:endParaRPr lang="zh-CN" altLang="en-US" dirty="0" smtClean="0"/>
          </a:p>
          <a:p>
            <a:pPr algn="just"/>
            <a:r>
              <a:rPr lang="zh-CN" altLang="en-US" dirty="0" smtClean="0">
                <a:sym typeface="+mn-ea"/>
              </a:rPr>
              <a:t>三省共议国事，集思广益；门下省封驳审议，一定程度上约束皇权；</a:t>
            </a:r>
            <a:r>
              <a:rPr lang="zh-CN" altLang="en-US" dirty="0" smtClean="0">
                <a:sym typeface="+mn-ea"/>
              </a:rPr>
              <a:t>有利于有效决策与执行。</a:t>
            </a:r>
            <a:endParaRPr lang="zh-CN" altLang="en-US" dirty="0" smtClean="0"/>
          </a:p>
          <a:p>
            <a:pPr algn="just"/>
            <a:r>
              <a:rPr lang="zh-CN" altLang="en-US" dirty="0" smtClean="0">
                <a:sym typeface="+mn-ea"/>
              </a:rPr>
              <a:t>总之</a:t>
            </a:r>
            <a:r>
              <a:rPr lang="en-US" dirty="0" smtClean="0">
                <a:sym typeface="+mn-ea"/>
              </a:rPr>
              <a:t>,</a:t>
            </a:r>
            <a:r>
              <a:rPr lang="zh-CN" altLang="en-US" dirty="0" smtClean="0">
                <a:sym typeface="+mn-ea"/>
              </a:rPr>
              <a:t>三省六部制组织比较完善</a:t>
            </a:r>
            <a:r>
              <a:rPr lang="en-US" dirty="0" smtClean="0">
                <a:sym typeface="+mn-ea"/>
              </a:rPr>
              <a:t>,</a:t>
            </a:r>
            <a:r>
              <a:rPr lang="zh-CN" altLang="en-US" dirty="0" smtClean="0">
                <a:sym typeface="+mn-ea"/>
              </a:rPr>
              <a:t>形成既分工合作</a:t>
            </a:r>
            <a:r>
              <a:rPr lang="en-US" dirty="0" smtClean="0">
                <a:sym typeface="+mn-ea"/>
              </a:rPr>
              <a:t>,</a:t>
            </a:r>
            <a:r>
              <a:rPr lang="zh-CN" altLang="en-US" dirty="0" smtClean="0">
                <a:sym typeface="+mn-ea"/>
              </a:rPr>
              <a:t>又互相纠正的机制</a:t>
            </a:r>
            <a:r>
              <a:rPr lang="en-US" dirty="0" smtClean="0">
                <a:sym typeface="+mn-ea"/>
              </a:rPr>
              <a:t>,</a:t>
            </a:r>
            <a:r>
              <a:rPr lang="zh-CN" altLang="en-US" dirty="0" smtClean="0">
                <a:sym typeface="+mn-ea"/>
              </a:rPr>
              <a:t>说明中央决策和行政体系日臻完备。</a:t>
            </a:r>
            <a:endParaRPr lang="zh-CN" altLang="en-US" dirty="0"/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algn="just"/>
            <a:r>
              <a:rPr lang="zh-CN" altLang="en-US" dirty="0" smtClean="0">
                <a:sym typeface="+mn-ea"/>
              </a:rPr>
              <a:t>总之</a:t>
            </a:r>
            <a:r>
              <a:rPr lang="en-US" dirty="0" smtClean="0">
                <a:sym typeface="+mn-ea"/>
              </a:rPr>
              <a:t>,</a:t>
            </a:r>
            <a:r>
              <a:rPr lang="zh-CN" altLang="en-US" dirty="0" smtClean="0">
                <a:sym typeface="+mn-ea"/>
              </a:rPr>
              <a:t>三省六部制组织比较完善</a:t>
            </a:r>
            <a:r>
              <a:rPr lang="en-US" dirty="0" smtClean="0">
                <a:sym typeface="+mn-ea"/>
              </a:rPr>
              <a:t>,</a:t>
            </a:r>
            <a:r>
              <a:rPr lang="zh-CN" altLang="en-US" dirty="0" smtClean="0">
                <a:sym typeface="+mn-ea"/>
              </a:rPr>
              <a:t>形成既分工合作</a:t>
            </a:r>
            <a:r>
              <a:rPr lang="en-US" dirty="0" smtClean="0">
                <a:sym typeface="+mn-ea"/>
              </a:rPr>
              <a:t>,</a:t>
            </a:r>
            <a:r>
              <a:rPr lang="zh-CN" altLang="en-US" dirty="0" smtClean="0">
                <a:sym typeface="+mn-ea"/>
              </a:rPr>
              <a:t>又互相纠正的机制</a:t>
            </a:r>
            <a:r>
              <a:rPr lang="en-US" dirty="0" smtClean="0">
                <a:sym typeface="+mn-ea"/>
              </a:rPr>
              <a:t>,</a:t>
            </a:r>
            <a:r>
              <a:rPr lang="zh-CN" altLang="en-US" dirty="0" smtClean="0">
                <a:sym typeface="+mn-ea"/>
              </a:rPr>
              <a:t>说明中央决策和行政体系日臻完备。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以国家财政开支所需为总额【特点①】</a:t>
            </a:r>
            <a:endParaRPr lang="zh-CN" altLang="en-US" dirty="0" smtClean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r>
              <a:rPr lang="zh-CN" altLang="en-US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【</a:t>
            </a:r>
            <a:r>
              <a:rPr lang="zh-CN" altLang="en-US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对农民依财产多少征收赋税</a:t>
            </a:r>
            <a:r>
              <a:rPr lang="zh-CN" altLang="en-US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】</a:t>
            </a:r>
            <a:endParaRPr lang="zh-CN" altLang="en-US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  <a:p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分夏秋两季征收</a:t>
            </a:r>
            <a:r>
              <a:rPr lang="zh-CN" altLang="en-US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【特点③】</a:t>
            </a:r>
            <a:endParaRPr lang="zh-CN" altLang="en-US" dirty="0" smtClean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r>
              <a:rPr lang="zh-CN" altLang="en-US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【</a:t>
            </a:r>
            <a:r>
              <a:rPr lang="zh-CN" altLang="en-US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征收商税</a:t>
            </a:r>
            <a:r>
              <a:rPr lang="zh-CN" altLang="en-US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】</a:t>
            </a:r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dirty="0" smtClean="0">
                <a:sym typeface="+mn-ea"/>
              </a:rPr>
              <a:t>作用</a:t>
            </a:r>
            <a:r>
              <a:rPr lang="en-US" dirty="0" smtClean="0">
                <a:sym typeface="+mn-ea"/>
              </a:rPr>
              <a:t>:</a:t>
            </a:r>
            <a:r>
              <a:rPr lang="zh-CN" altLang="en-US" dirty="0" smtClean="0">
                <a:sym typeface="+mn-ea"/>
              </a:rPr>
              <a:t>简化税收名目</a:t>
            </a:r>
            <a:r>
              <a:rPr lang="en-US" dirty="0" smtClean="0">
                <a:sym typeface="+mn-ea"/>
              </a:rPr>
              <a:t>,</a:t>
            </a:r>
            <a:r>
              <a:rPr lang="zh-CN" altLang="en-US" dirty="0" smtClean="0">
                <a:sym typeface="+mn-ea"/>
              </a:rPr>
              <a:t>扩大收税对象</a:t>
            </a:r>
            <a:r>
              <a:rPr lang="en-US" dirty="0" smtClean="0">
                <a:sym typeface="+mn-ea"/>
              </a:rPr>
              <a:t>;</a:t>
            </a:r>
            <a:r>
              <a:rPr lang="zh-CN" altLang="en-US" dirty="0" smtClean="0">
                <a:sym typeface="+mn-ea"/>
              </a:rPr>
              <a:t>保证国家财政收入</a:t>
            </a:r>
            <a:r>
              <a:rPr lang="en-US" dirty="0" smtClean="0">
                <a:sym typeface="+mn-ea"/>
              </a:rPr>
              <a:t>;</a:t>
            </a:r>
            <a:r>
              <a:rPr lang="zh-CN" altLang="en-US" dirty="0" smtClean="0">
                <a:sym typeface="+mn-ea"/>
              </a:rPr>
              <a:t>促进了商品经济发展</a:t>
            </a:r>
            <a:r>
              <a:rPr lang="en-US" dirty="0" smtClean="0">
                <a:sym typeface="+mn-ea"/>
              </a:rPr>
              <a:t>;</a:t>
            </a:r>
            <a:r>
              <a:rPr lang="zh-CN" altLang="en-US" dirty="0" smtClean="0">
                <a:sym typeface="+mn-ea"/>
              </a:rPr>
              <a:t>确立从以人丁为主到以财产为主的合理的征税标准</a:t>
            </a:r>
            <a:r>
              <a:rPr lang="en-US" dirty="0" smtClean="0">
                <a:sym typeface="+mn-ea"/>
              </a:rPr>
              <a:t>,</a:t>
            </a:r>
            <a:r>
              <a:rPr lang="zh-CN" altLang="en-US" dirty="0" smtClean="0">
                <a:sym typeface="+mn-ea"/>
              </a:rPr>
              <a:t>民众赋税负担相对公平</a:t>
            </a:r>
            <a:r>
              <a:rPr lang="en-US" dirty="0" smtClean="0">
                <a:sym typeface="+mn-ea"/>
              </a:rPr>
              <a:t>,</a:t>
            </a:r>
            <a:r>
              <a:rPr lang="zh-CN" altLang="en-US" dirty="0" smtClean="0">
                <a:sym typeface="+mn-ea"/>
              </a:rPr>
              <a:t>也减轻了政府对农民的人身控制。</a:t>
            </a:r>
            <a:endParaRPr lang="zh-CN" altLang="en-US" dirty="0"/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dirty="0" smtClean="0">
                <a:sym typeface="+mn-ea"/>
              </a:rPr>
              <a:t>解释</a:t>
            </a:r>
            <a:r>
              <a:rPr lang="en-US" dirty="0" smtClean="0">
                <a:sym typeface="+mn-ea"/>
              </a:rPr>
              <a:t>:</a:t>
            </a:r>
            <a:r>
              <a:rPr lang="zh-CN" altLang="en-US" dirty="0" smtClean="0">
                <a:sym typeface="+mn-ea"/>
              </a:rPr>
              <a:t>敦煌壁画飞天的多元特征表现在西域文化与中原文化相融</a:t>
            </a:r>
            <a:r>
              <a:rPr lang="en-US" dirty="0" smtClean="0">
                <a:sym typeface="+mn-ea"/>
              </a:rPr>
              <a:t>,</a:t>
            </a:r>
            <a:r>
              <a:rPr lang="zh-CN" altLang="en-US" b="1" dirty="0" smtClean="0">
                <a:sym typeface="+mn-ea"/>
              </a:rPr>
              <a:t>佛、道、儒三教文化相融</a:t>
            </a:r>
            <a:r>
              <a:rPr lang="en-US" dirty="0" smtClean="0">
                <a:sym typeface="+mn-ea"/>
              </a:rPr>
              <a:t>,</a:t>
            </a:r>
            <a:r>
              <a:rPr lang="zh-CN" altLang="en-US" dirty="0" smtClean="0">
                <a:sym typeface="+mn-ea"/>
              </a:rPr>
              <a:t>宗教文化与世俗生活相融。多元特征的出现</a:t>
            </a:r>
            <a:r>
              <a:rPr lang="en-US" dirty="0" smtClean="0">
                <a:sym typeface="+mn-ea"/>
              </a:rPr>
              <a:t>,</a:t>
            </a:r>
            <a:r>
              <a:rPr lang="zh-CN" altLang="en-US" dirty="0" smtClean="0">
                <a:sym typeface="+mn-ea"/>
              </a:rPr>
              <a:t>是</a:t>
            </a:r>
            <a:r>
              <a:rPr lang="zh-CN" altLang="en-US" b="1" dirty="0" smtClean="0">
                <a:sym typeface="+mn-ea"/>
              </a:rPr>
              <a:t>丝绸之路畅通</a:t>
            </a:r>
            <a:r>
              <a:rPr lang="en-US" b="1" dirty="0" smtClean="0">
                <a:sym typeface="+mn-ea"/>
              </a:rPr>
              <a:t>,</a:t>
            </a:r>
            <a:r>
              <a:rPr lang="zh-CN" altLang="en-US" b="1" dirty="0" smtClean="0">
                <a:sym typeface="+mn-ea"/>
              </a:rPr>
              <a:t>佛教文化传入</a:t>
            </a:r>
            <a:r>
              <a:rPr lang="en-US" b="1" dirty="0" smtClean="0">
                <a:sym typeface="+mn-ea"/>
              </a:rPr>
              <a:t>,</a:t>
            </a:r>
            <a:r>
              <a:rPr lang="zh-CN" altLang="en-US" b="1" dirty="0" smtClean="0">
                <a:sym typeface="+mn-ea"/>
              </a:rPr>
              <a:t>民族交流的结果</a:t>
            </a:r>
            <a:r>
              <a:rPr lang="en-US" dirty="0" smtClean="0">
                <a:sym typeface="+mn-ea"/>
              </a:rPr>
              <a:t>;</a:t>
            </a:r>
            <a:r>
              <a:rPr lang="zh-CN" altLang="en-US" dirty="0" smtClean="0">
                <a:sym typeface="+mn-ea"/>
              </a:rPr>
              <a:t>是古代艺术家们智慧和想象力的结晶</a:t>
            </a:r>
            <a:r>
              <a:rPr lang="en-US" dirty="0" smtClean="0">
                <a:sym typeface="+mn-ea"/>
              </a:rPr>
              <a:t>,</a:t>
            </a:r>
            <a:r>
              <a:rPr lang="zh-CN" altLang="en-US" dirty="0" smtClean="0">
                <a:sym typeface="+mn-ea"/>
              </a:rPr>
              <a:t>更是劳动人民追求自由和美好生活的具体呈现。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【</a:t>
            </a:r>
            <a:r>
              <a:rPr lang="zh-CN" altLang="en-US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佛教文化传入</a:t>
            </a:r>
            <a:r>
              <a:rPr lang="zh-CN" altLang="en-US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】</a:t>
            </a:r>
            <a:endParaRPr lang="zh-CN" altLang="en-US" dirty="0" smtClean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r>
              <a:rPr lang="zh-CN" altLang="en-US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【</a:t>
            </a:r>
            <a:r>
              <a:rPr lang="zh-CN" altLang="en-US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西域文化与中原文化相融，佛、道、儒三教文化相融</a:t>
            </a:r>
            <a:r>
              <a:rPr lang="zh-CN" altLang="en-US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】</a:t>
            </a:r>
            <a:endParaRPr lang="zh-CN" altLang="en-US" dirty="0" smtClean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r>
              <a:rPr lang="zh-CN" altLang="en-US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【宗教文化与世俗生活相融】</a:t>
            </a:r>
            <a:endParaRPr lang="zh-CN" altLang="en-US" dirty="0" smtClean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r>
              <a:rPr lang="zh-CN" altLang="en-US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【丝绸之路畅通】</a:t>
            </a:r>
            <a:endParaRPr lang="zh-CN" altLang="en-US" dirty="0" smtClean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dirty="0" smtClean="0">
                <a:sym typeface="+mn-ea"/>
              </a:rPr>
              <a:t>为我们研究古代音乐、舞蹈、绘画等艺术提供了不可多得的第一手资料。敦煌不同时代的壁画</a:t>
            </a:r>
            <a:r>
              <a:rPr lang="en-US" dirty="0" smtClean="0">
                <a:sym typeface="+mn-ea"/>
              </a:rPr>
              <a:t>,</a:t>
            </a:r>
            <a:r>
              <a:rPr lang="zh-CN" altLang="en-US" dirty="0" smtClean="0">
                <a:sym typeface="+mn-ea"/>
              </a:rPr>
              <a:t>对于研究古代民族交融、中外文化交流、社会发展状况及时代变迁具有重要史料价值。</a:t>
            </a:r>
            <a:endParaRPr lang="zh-CN" altLang="en-US" dirty="0"/>
          </a:p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7" y="1282303"/>
            <a:ext cx="7886700" cy="2139553"/>
          </a:xfrm>
          <a:prstGeom prst="rect">
            <a:avLst/>
          </a:prstGeom>
        </p:spPr>
        <p:txBody>
          <a:bodyPr anchor="b"/>
          <a:lstStyle>
            <a:lvl1pPr>
              <a:defRPr sz="405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7" y="3442098"/>
            <a:ext cx="7886700" cy="112514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20">
                <a:solidFill>
                  <a:schemeClr val="tx1">
                    <a:tint val="75000"/>
                  </a:schemeClr>
                </a:solidFill>
              </a:defRPr>
            </a:lvl1pPr>
            <a:lvl2pPr marL="309245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17220" indent="0">
              <a:buNone/>
              <a:defRPr sz="1215">
                <a:solidFill>
                  <a:schemeClr val="tx1">
                    <a:tint val="75000"/>
                  </a:schemeClr>
                </a:solidFill>
              </a:defRPr>
            </a:lvl3pPr>
            <a:lvl4pPr marL="926465" indent="0">
              <a:buNone/>
              <a:defRPr sz="1080">
                <a:solidFill>
                  <a:schemeClr val="tx1">
                    <a:tint val="75000"/>
                  </a:schemeClr>
                </a:solidFill>
              </a:defRPr>
            </a:lvl4pPr>
            <a:lvl5pPr marL="1234440" indent="0">
              <a:buNone/>
              <a:defRPr sz="1080">
                <a:solidFill>
                  <a:schemeClr val="tx1">
                    <a:tint val="75000"/>
                  </a:schemeClr>
                </a:solidFill>
              </a:defRPr>
            </a:lvl5pPr>
            <a:lvl6pPr marL="1544320" indent="0">
              <a:buNone/>
              <a:defRPr sz="1080">
                <a:solidFill>
                  <a:schemeClr val="tx1">
                    <a:tint val="75000"/>
                  </a:schemeClr>
                </a:solidFill>
              </a:defRPr>
            </a:lvl6pPr>
            <a:lvl7pPr marL="1852295" indent="0">
              <a:buNone/>
              <a:defRPr sz="1080">
                <a:solidFill>
                  <a:schemeClr val="tx1">
                    <a:tint val="75000"/>
                  </a:schemeClr>
                </a:solidFill>
              </a:defRPr>
            </a:lvl7pPr>
            <a:lvl8pPr marL="2161540" indent="0">
              <a:buNone/>
              <a:defRPr sz="1080">
                <a:solidFill>
                  <a:schemeClr val="tx1">
                    <a:tint val="75000"/>
                  </a:schemeClr>
                </a:solidFill>
              </a:defRPr>
            </a:lvl8pPr>
            <a:lvl9pPr marL="2470150" indent="0">
              <a:buNone/>
              <a:defRPr sz="10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4" Type="http://schemas.openxmlformats.org/officeDocument/2006/relationships/theme" Target="../theme/theme1.xml"/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5" Type="http://schemas.openxmlformats.org/officeDocument/2006/relationships/theme" Target="../theme/theme2.xml"/><Relationship Id="rId4" Type="http://schemas.openxmlformats.org/officeDocument/2006/relationships/image" Target="../media/image5.png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mg.pptjia.com/image/20190424/67814c43894d3385b07e0d3b4d367a6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7362" cy="5143500"/>
          </a:xfrm>
          <a:prstGeom prst="rect">
            <a:avLst/>
          </a:prstGeom>
          <a:noFill/>
        </p:spPr>
      </p:pic>
      <p:pic>
        <p:nvPicPr>
          <p:cNvPr id="8" name="Picture 2" descr="E:\版式\23版—版式\23版一轮光盘版式12.2\23版一轮光盘版式--导与练内文用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084" y="131790"/>
            <a:ext cx="1143008" cy="391118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iming>
    <p:tnLst>
      <p:par>
        <p:cTn id="1" dur="indefinite" restart="never" nodeType="tmRoot"/>
      </p:par>
    </p:tnLst>
  </p:timing>
  <p:txStyles>
    <p:titleStyle>
      <a:lvl1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39420" algn="ctr" defTabSz="659130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879475" algn="ctr" defTabSz="659130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18895" algn="ctr" defTabSz="659130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758315" algn="ctr" defTabSz="659130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247015" indent="-247015" algn="l" defTabSz="659130" rtl="0" eaLnBrk="0" fontAlgn="base" hangingPunct="0">
        <a:spcBef>
          <a:spcPct val="20000"/>
        </a:spcBef>
        <a:spcAft>
          <a:spcPct val="0"/>
        </a:spcAft>
        <a:buChar char="•"/>
        <a:defRPr sz="2300">
          <a:solidFill>
            <a:schemeClr val="tx1"/>
          </a:solidFill>
          <a:latin typeface="+mn-lt"/>
          <a:ea typeface="+mn-ea"/>
          <a:cs typeface="+mn-cs"/>
        </a:defRPr>
      </a:lvl1pPr>
      <a:lvl2pPr marL="535940" indent="-206375" algn="l" defTabSz="65913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2pPr>
      <a:lvl3pPr marL="824230" indent="-165100" algn="l" defTabSz="659130" rtl="0" eaLnBrk="0" fontAlgn="base" hangingPunct="0">
        <a:spcBef>
          <a:spcPct val="20000"/>
        </a:spcBef>
        <a:spcAft>
          <a:spcPct val="0"/>
        </a:spcAft>
        <a:buChar char="•"/>
        <a:defRPr sz="2300">
          <a:solidFill>
            <a:schemeClr val="tx1"/>
          </a:solidFill>
          <a:latin typeface="+mn-lt"/>
          <a:ea typeface="+mn-ea"/>
        </a:defRPr>
      </a:lvl3pPr>
      <a:lvl4pPr marL="1153795" indent="-165100" algn="l" defTabSz="659130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1483360" indent="-165100" algn="l" defTabSz="659130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1923415" indent="-165100" algn="l" defTabSz="659130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362835" indent="-165100" algn="l" defTabSz="659130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2802255" indent="-165100" algn="l" defTabSz="659130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242310" indent="-165100" algn="l" defTabSz="659130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942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9475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8895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58315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97735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3779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7721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51663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C:\Users\Administrator\Desktop\图片1.png"/>
          <p:cNvPicPr>
            <a:picLocks noChangeAspect="1" noChangeArrowheads="1"/>
          </p:cNvPicPr>
          <p:nvPr/>
        </p:nvPicPr>
        <p:blipFill>
          <a:blip r:embed="rId2"/>
          <a:srcRect l="6944"/>
          <a:stretch>
            <a:fillRect/>
          </a:stretch>
        </p:blipFill>
        <p:spPr bwMode="auto">
          <a:xfrm>
            <a:off x="1095596" y="3214692"/>
            <a:ext cx="8077000" cy="1928826"/>
          </a:xfrm>
          <a:prstGeom prst="rect">
            <a:avLst/>
          </a:prstGeom>
          <a:noFill/>
        </p:spPr>
      </p:pic>
      <p:sp>
        <p:nvSpPr>
          <p:cNvPr id="6" name="矩形 5"/>
          <p:cNvSpPr/>
          <p:nvPr/>
        </p:nvSpPr>
        <p:spPr bwMode="auto">
          <a:xfrm>
            <a:off x="428596" y="3447889"/>
            <a:ext cx="8715404" cy="1692771"/>
          </a:xfrm>
          <a:prstGeom prst="rect">
            <a:avLst/>
          </a:prstGeom>
          <a:solidFill>
            <a:schemeClr val="bg1"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  <p:txBody>
          <a:bodyPr vert="horz" wrap="square" lIns="91440" tIns="45720" rIns="91440" bIns="45720" numCol="1" rtlCol="0" anchor="t" anchorCtr="0" compatLnSpc="1">
            <a:spAutoFit/>
          </a:bodyPr>
          <a:lstStyle/>
          <a:p>
            <a:pPr marL="0" marR="0" indent="0" algn="l" defTabSz="6858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altLang="zh-CN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marR="0" indent="0" algn="l" defTabSz="6858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altLang="zh-CN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marR="0" indent="0" algn="l" defTabSz="6858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altLang="zh-CN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marR="0" indent="0" algn="l" defTabSz="6858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564329" y="0"/>
            <a:ext cx="8579671" cy="168085"/>
            <a:chOff x="564329" y="0"/>
            <a:chExt cx="8508265" cy="166686"/>
          </a:xfrm>
        </p:grpSpPr>
        <p:pic>
          <p:nvPicPr>
            <p:cNvPr id="55301" name="Picture 5" descr="C:\Users\Administrator\Desktop\320.png"/>
            <p:cNvPicPr>
              <a:picLocks noChangeAspect="1" noChangeArrowheads="1"/>
            </p:cNvPicPr>
            <p:nvPr userDrawn="1"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64329" y="0"/>
              <a:ext cx="927885" cy="166686"/>
            </a:xfrm>
            <a:prstGeom prst="rect">
              <a:avLst/>
            </a:prstGeom>
            <a:noFill/>
          </p:spPr>
        </p:pic>
        <p:pic>
          <p:nvPicPr>
            <p:cNvPr id="12" name="Picture 5" descr="C:\Users\Administrator\Desktop\320.png"/>
            <p:cNvPicPr>
              <a:picLocks noChangeAspect="1" noChangeArrowheads="1"/>
            </p:cNvPicPr>
            <p:nvPr userDrawn="1"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485057" y="0"/>
              <a:ext cx="927885" cy="166686"/>
            </a:xfrm>
            <a:prstGeom prst="rect">
              <a:avLst/>
            </a:prstGeom>
            <a:noFill/>
          </p:spPr>
        </p:pic>
        <p:pic>
          <p:nvPicPr>
            <p:cNvPr id="13" name="Picture 5" descr="C:\Users\Administrator\Desktop\320.png"/>
            <p:cNvPicPr>
              <a:picLocks noChangeAspect="1" noChangeArrowheads="1"/>
            </p:cNvPicPr>
            <p:nvPr userDrawn="1"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404167" y="0"/>
              <a:ext cx="927885" cy="166686"/>
            </a:xfrm>
            <a:prstGeom prst="rect">
              <a:avLst/>
            </a:prstGeom>
            <a:noFill/>
          </p:spPr>
        </p:pic>
        <p:pic>
          <p:nvPicPr>
            <p:cNvPr id="14" name="Picture 5" descr="C:\Users\Administrator\Desktop\320.png"/>
            <p:cNvPicPr>
              <a:picLocks noChangeAspect="1" noChangeArrowheads="1"/>
            </p:cNvPicPr>
            <p:nvPr userDrawn="1"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320263" y="0"/>
              <a:ext cx="927885" cy="166686"/>
            </a:xfrm>
            <a:prstGeom prst="rect">
              <a:avLst/>
            </a:prstGeom>
            <a:noFill/>
          </p:spPr>
        </p:pic>
        <p:pic>
          <p:nvPicPr>
            <p:cNvPr id="15" name="Picture 5" descr="C:\Users\Administrator\Desktop\320.png"/>
            <p:cNvPicPr>
              <a:picLocks noChangeAspect="1" noChangeArrowheads="1"/>
            </p:cNvPicPr>
            <p:nvPr userDrawn="1"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239432" y="0"/>
              <a:ext cx="927885" cy="166686"/>
            </a:xfrm>
            <a:prstGeom prst="rect">
              <a:avLst/>
            </a:prstGeom>
            <a:noFill/>
          </p:spPr>
        </p:pic>
        <p:pic>
          <p:nvPicPr>
            <p:cNvPr id="16" name="Picture 5" descr="C:\Users\Administrator\Desktop\320.png"/>
            <p:cNvPicPr>
              <a:picLocks noChangeAspect="1" noChangeArrowheads="1"/>
            </p:cNvPicPr>
            <p:nvPr userDrawn="1"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158601" y="0"/>
              <a:ext cx="927885" cy="166686"/>
            </a:xfrm>
            <a:prstGeom prst="rect">
              <a:avLst/>
            </a:prstGeom>
            <a:noFill/>
          </p:spPr>
        </p:pic>
        <p:pic>
          <p:nvPicPr>
            <p:cNvPr id="17" name="Picture 5" descr="C:\Users\Administrator\Desktop\320.png"/>
            <p:cNvPicPr>
              <a:picLocks noChangeAspect="1" noChangeArrowheads="1"/>
            </p:cNvPicPr>
            <p:nvPr userDrawn="1"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072198" y="0"/>
              <a:ext cx="927885" cy="166686"/>
            </a:xfrm>
            <a:prstGeom prst="rect">
              <a:avLst/>
            </a:prstGeom>
            <a:noFill/>
          </p:spPr>
        </p:pic>
        <p:pic>
          <p:nvPicPr>
            <p:cNvPr id="18" name="Picture 5" descr="C:\Users\Administrator\Desktop\320.png"/>
            <p:cNvPicPr>
              <a:picLocks noChangeAspect="1" noChangeArrowheads="1"/>
            </p:cNvPicPr>
            <p:nvPr userDrawn="1"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991368" y="0"/>
              <a:ext cx="927885" cy="166686"/>
            </a:xfrm>
            <a:prstGeom prst="rect">
              <a:avLst/>
            </a:prstGeom>
            <a:noFill/>
          </p:spPr>
        </p:pic>
        <p:pic>
          <p:nvPicPr>
            <p:cNvPr id="19" name="Picture 5" descr="C:\Users\Administrator\Desktop\320.png"/>
            <p:cNvPicPr>
              <a:picLocks noChangeAspect="1" noChangeArrowheads="1"/>
            </p:cNvPicPr>
            <p:nvPr userDrawn="1"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910538" y="0"/>
              <a:ext cx="927885" cy="166686"/>
            </a:xfrm>
            <a:prstGeom prst="rect">
              <a:avLst/>
            </a:prstGeom>
            <a:noFill/>
          </p:spPr>
        </p:pic>
        <p:pic>
          <p:nvPicPr>
            <p:cNvPr id="20" name="Picture 5" descr="C:\Users\Administrator\Desktop\320.png"/>
            <p:cNvPicPr>
              <a:picLocks noChangeAspect="1" noChangeArrowheads="1"/>
            </p:cNvPicPr>
            <p:nvPr userDrawn="1"/>
          </p:nvPicPr>
          <p:blipFill>
            <a:blip r:embed="rId3"/>
            <a:srcRect r="73911"/>
            <a:stretch>
              <a:fillRect/>
            </a:stretch>
          </p:blipFill>
          <p:spPr bwMode="auto">
            <a:xfrm>
              <a:off x="8830517" y="0"/>
              <a:ext cx="242077" cy="166686"/>
            </a:xfrm>
            <a:prstGeom prst="rect">
              <a:avLst/>
            </a:prstGeom>
            <a:noFill/>
          </p:spPr>
        </p:pic>
      </p:grpSp>
      <p:pic>
        <p:nvPicPr>
          <p:cNvPr id="55299" name="Picture 3" descr="C:\Users\Administrator\Desktop\78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7620" y="-30480"/>
            <a:ext cx="579092" cy="887718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-11040" y="86660"/>
            <a:ext cx="646331" cy="78581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历史</a:t>
            </a:r>
            <a:endParaRPr lang="zh-CN" altLang="en-US" sz="2000" dirty="0" smtClean="0">
              <a:solidFill>
                <a:schemeClr val="bg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iming>
    <p:tnLst>
      <p:par>
        <p:cTn id="1" dur="indefinite" restart="never" nodeType="tmRoot"/>
      </p:par>
    </p:tnLst>
  </p:timing>
  <p:txStyles>
    <p:titleStyle>
      <a:lvl1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39420" algn="ctr" defTabSz="659130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879475" algn="ctr" defTabSz="659130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18895" algn="ctr" defTabSz="659130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758315" algn="ctr" defTabSz="659130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247015" indent="-247015" algn="l" defTabSz="659130" rtl="0" eaLnBrk="0" fontAlgn="base" hangingPunct="0">
        <a:spcBef>
          <a:spcPct val="20000"/>
        </a:spcBef>
        <a:spcAft>
          <a:spcPct val="0"/>
        </a:spcAft>
        <a:buChar char="•"/>
        <a:defRPr sz="2300">
          <a:solidFill>
            <a:schemeClr val="tx1"/>
          </a:solidFill>
          <a:latin typeface="+mn-lt"/>
          <a:ea typeface="+mn-ea"/>
          <a:cs typeface="+mn-cs"/>
        </a:defRPr>
      </a:lvl1pPr>
      <a:lvl2pPr marL="535940" indent="-206375" algn="l" defTabSz="65913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2pPr>
      <a:lvl3pPr marL="824230" indent="-165100" algn="l" defTabSz="659130" rtl="0" eaLnBrk="0" fontAlgn="base" hangingPunct="0">
        <a:spcBef>
          <a:spcPct val="20000"/>
        </a:spcBef>
        <a:spcAft>
          <a:spcPct val="0"/>
        </a:spcAft>
        <a:buChar char="•"/>
        <a:defRPr sz="2300">
          <a:solidFill>
            <a:schemeClr val="tx1"/>
          </a:solidFill>
          <a:latin typeface="+mn-lt"/>
          <a:ea typeface="+mn-ea"/>
        </a:defRPr>
      </a:lvl3pPr>
      <a:lvl4pPr marL="1153795" indent="-165100" algn="l" defTabSz="659130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1483360" indent="-165100" algn="l" defTabSz="659130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1923415" indent="-165100" algn="l" defTabSz="659130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362835" indent="-165100" algn="l" defTabSz="659130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2802255" indent="-165100" algn="l" defTabSz="659130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242310" indent="-165100" algn="l" defTabSz="659130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942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9475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8895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58315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97735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3779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7721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51663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</p:sldLayoutIdLst>
  <p:timing>
    <p:tnLst>
      <p:par>
        <p:cTn id="1" dur="indefinite" restart="never" nodeType="tmRoot"/>
      </p:par>
    </p:tnLst>
  </p:timing>
  <p:txStyles>
    <p:titleStyle>
      <a:lvl1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defTabSz="65913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39420" algn="ctr" defTabSz="659130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879475" algn="ctr" defTabSz="659130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18895" algn="ctr" defTabSz="659130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758315" algn="ctr" defTabSz="659130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247015" indent="-247015" algn="l" defTabSz="659130" rtl="0" eaLnBrk="0" fontAlgn="base" hangingPunct="0">
        <a:spcBef>
          <a:spcPct val="20000"/>
        </a:spcBef>
        <a:spcAft>
          <a:spcPct val="0"/>
        </a:spcAft>
        <a:buChar char="•"/>
        <a:defRPr sz="2300">
          <a:solidFill>
            <a:schemeClr val="tx1"/>
          </a:solidFill>
          <a:latin typeface="+mn-lt"/>
          <a:ea typeface="+mn-ea"/>
          <a:cs typeface="+mn-cs"/>
        </a:defRPr>
      </a:lvl1pPr>
      <a:lvl2pPr marL="535940" indent="-206375" algn="l" defTabSz="659130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2pPr>
      <a:lvl3pPr marL="824230" indent="-165100" algn="l" defTabSz="659130" rtl="0" eaLnBrk="0" fontAlgn="base" hangingPunct="0">
        <a:spcBef>
          <a:spcPct val="20000"/>
        </a:spcBef>
        <a:spcAft>
          <a:spcPct val="0"/>
        </a:spcAft>
        <a:buChar char="•"/>
        <a:defRPr sz="2300">
          <a:solidFill>
            <a:schemeClr val="tx1"/>
          </a:solidFill>
          <a:latin typeface="+mn-lt"/>
          <a:ea typeface="+mn-ea"/>
        </a:defRPr>
      </a:lvl3pPr>
      <a:lvl4pPr marL="1153795" indent="-165100" algn="l" defTabSz="659130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1483360" indent="-165100" algn="l" defTabSz="659130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1923415" indent="-165100" algn="l" defTabSz="659130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362835" indent="-165100" algn="l" defTabSz="659130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2802255" indent="-165100" algn="l" defTabSz="659130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242310" indent="-165100" algn="l" defTabSz="659130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942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9475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8895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58315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97735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3779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7721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516630" algn="l" defTabSz="87947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0" y="1571618"/>
            <a:ext cx="9144000" cy="1785950"/>
            <a:chOff x="0" y="1571618"/>
            <a:chExt cx="9144000" cy="1785950"/>
          </a:xfrm>
        </p:grpSpPr>
        <p:sp>
          <p:nvSpPr>
            <p:cNvPr id="8" name="矩形 7"/>
            <p:cNvSpPr/>
            <p:nvPr/>
          </p:nvSpPr>
          <p:spPr bwMode="auto">
            <a:xfrm>
              <a:off x="0" y="1571618"/>
              <a:ext cx="9144000" cy="1785950"/>
            </a:xfrm>
            <a:prstGeom prst="rect">
              <a:avLst/>
            </a:prstGeom>
            <a:solidFill>
              <a:srgbClr val="003399">
                <a:alpha val="76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spAutoFit/>
            </a:bodyPr>
            <a:lstStyle/>
            <a:p>
              <a:pPr marL="0" marR="0" indent="0" algn="l" defTabSz="685800" rtl="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zh-CN" altLang="en-US" sz="20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341918" y="1643056"/>
              <a:ext cx="8501122" cy="13777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6600" dirty="0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谢谢观赏</a:t>
              </a:r>
              <a:endParaRPr lang="zh-CN" altLang="en-US" sz="66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3.xml"/><Relationship Id="rId2" Type="http://schemas.openxmlformats.org/officeDocument/2006/relationships/tags" Target="../tags/tag4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tags" Target="../tags/tag9.xml"/><Relationship Id="rId1" Type="http://schemas.openxmlformats.org/officeDocument/2006/relationships/tags" Target="../tags/tag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6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15.xml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2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16.xml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3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17.xml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9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0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1.jpe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2.jpe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5.jpe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6.jpeg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7.jpe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hyperlink" Target="../../../&#27169;&#25311;&#24378;&#21270;&#32451;/&#31532;&#19968;&#37096;&#20998;&#12288;&#20013;&#22269;&#21490;/&#31532;&#19977;&#21333;&#20803;&#12288;&#19977;&#22269;&#20004;&#26187;&#21335;&#21271;&#26397;&#30340;&#27665;&#26063;&#20132;&#34701;&#19982;&#38539;&#21776;&#32479;&#19968;&#22810;&#27665;&#26063;&#23553;&#24314;&#22269;&#23478;&#30340;&#21457;&#23637;/&#31532;6&#35838;&#26102;&#12288;&#20174;&#38539;&#21776;&#30427;&#19990;&#21040;&#20116;&#20195;&#21313;&#22269;&#8212;&#21046;&#24230;&#21019;&#26032;&#19982;&#32479;&#19968;&#22810;&#27665;&#26063;&#23553;&#24314;&#22269;&#23478;&#30340;&#21457;&#23637;.docx" TargetMode="Externa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27604" y="1616344"/>
            <a:ext cx="8929750" cy="14305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3600" dirty="0" smtClean="0">
                <a:ln w="11430"/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3600" dirty="0" smtClean="0">
                <a:ln w="11430"/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6</a:t>
            </a:r>
            <a:r>
              <a:rPr lang="zh-CN" altLang="en-US" sz="3600" dirty="0" smtClean="0">
                <a:ln w="11430"/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课时　从隋唐盛世到五代十国</a:t>
            </a:r>
            <a:r>
              <a:rPr lang="en-US" altLang="zh-CN" sz="3600" dirty="0" smtClean="0">
                <a:ln w="11430"/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endParaRPr lang="en-US" altLang="zh-CN" sz="3600" dirty="0" smtClean="0">
              <a:ln w="11430"/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600" dirty="0" smtClean="0">
                <a:ln w="11430"/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制度创新与统一多民族封建国家的发展</a:t>
            </a:r>
            <a:endParaRPr lang="zh-CN" altLang="en-US" sz="3600" dirty="0" smtClean="0">
              <a:ln w="11430"/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0016" y="98720"/>
            <a:ext cx="8858280" cy="401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8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18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阶段特征</a:t>
            </a:r>
            <a:r>
              <a:rPr lang="en-US" altLang="zh-CN" sz="18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]</a:t>
            </a:r>
            <a:endParaRPr lang="en-US" altLang="zh-CN" sz="1800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142844" y="647710"/>
          <a:ext cx="8858312" cy="4138618"/>
        </p:xfrm>
        <a:graphic>
          <a:graphicData uri="http://schemas.openxmlformats.org/drawingml/2006/table">
            <a:tbl>
              <a:tblPr/>
              <a:tblGrid>
                <a:gridCol w="775335"/>
                <a:gridCol w="8082977"/>
              </a:tblGrid>
              <a:tr h="75247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总体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特征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隋唐统一多民族国家发展</a:t>
                      </a: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以中国为中心的</a:t>
                      </a:r>
                      <a:r>
                        <a:rPr lang="zh-CN" sz="2000" b="1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中华文化圈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形成。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0495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政治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统一多民族封建国家继续发展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国力强盛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疆域拓展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统治者奉行</a:t>
                      </a:r>
                      <a:r>
                        <a:rPr lang="zh-CN" sz="2000" b="1" dirty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开明的民族政策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民族交融加强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出现贞观之治</a:t>
                      </a:r>
                      <a:r>
                        <a:rPr lang="zh-CN" sz="2000" b="1" dirty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【唐太宗李世民】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与开元盛世</a:t>
                      </a:r>
                      <a:r>
                        <a:rPr lang="zh-CN" sz="2000" b="1" dirty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【唐玄宗李隆基】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制度创新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科举制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和</a:t>
                      </a:r>
                      <a:r>
                        <a:rPr lang="zh-CN" sz="2000" b="1" dirty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三省六部制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创立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实行</a:t>
                      </a:r>
                      <a:r>
                        <a:rPr lang="zh-CN" sz="2000" b="1" dirty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租庸调制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后改为</a:t>
                      </a:r>
                      <a:r>
                        <a:rPr lang="zh-CN" sz="2000" b="1" dirty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两税法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安史之乱后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藩镇割据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中央对地方的控制削弱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最终形成五代十国分裂局面。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2871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经济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封建农耕经济</a:t>
                      </a:r>
                      <a:r>
                        <a:rPr lang="zh-CN" sz="2000" b="1" dirty="0"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全面繁荣</a:t>
                      </a: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农业、手工业、商业成就辉煌</a:t>
                      </a: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土地制度和赋役制度的调整</a:t>
                      </a: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促进了经济的发展</a:t>
                      </a: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自唐中叶以来</a:t>
                      </a: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南方的经济实力渐渐超过北方</a:t>
                      </a: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海陆丝绸之路发达</a:t>
                      </a: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对外贸易繁荣。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247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思想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儒学家提出“三教合归儒”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韩愈提出</a:t>
                      </a:r>
                      <a:r>
                        <a:rPr lang="zh-CN" sz="2000" b="1" dirty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复兴儒学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。书法、绘画、文学等趋向繁盛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科举取士推动了文学艺术的进步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中华文化圈总体格局形成。</a:t>
                      </a:r>
                      <a:endParaRPr lang="zh-CN" sz="2000" b="1" dirty="0">
                        <a:solidFill>
                          <a:srgbClr val="FF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000100" y="1714494"/>
            <a:ext cx="7072330" cy="77905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必备知识</a:t>
            </a:r>
            <a:endParaRPr lang="zh-CN" altLang="en-US" sz="400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2366" y="142858"/>
            <a:ext cx="8858312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0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一、从隋唐盛世到五代十国</a:t>
            </a:r>
            <a:endParaRPr lang="zh-CN" altLang="en-US" sz="2000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隋朝兴亡</a:t>
            </a: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en-US" sz="2000" dirty="0" smtClean="0"/>
              <a:t>581</a:t>
            </a:r>
            <a:r>
              <a:rPr lang="zh-CN" altLang="en-US" sz="2000" dirty="0" smtClean="0"/>
              <a:t>年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北周外戚杨坚建立</a:t>
            </a:r>
            <a:r>
              <a:rPr lang="zh-CN" altLang="en-US" sz="2000" u="sng" dirty="0" smtClean="0"/>
              <a:t>      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定都长安。</a:t>
            </a:r>
            <a:r>
              <a:rPr lang="en-US" sz="2000" dirty="0" smtClean="0"/>
              <a:t>589</a:t>
            </a:r>
            <a:r>
              <a:rPr lang="zh-CN" altLang="en-US" sz="2000" dirty="0" smtClean="0"/>
              <a:t>年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隋灭陈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结束了南北长期     的局面</a:t>
            </a:r>
            <a:r>
              <a:rPr lang="en-US" sz="2000" dirty="0" smtClean="0"/>
              <a:t>;618 </a:t>
            </a:r>
            <a:r>
              <a:rPr lang="zh-CN" altLang="en-US" sz="2000" dirty="0" smtClean="0"/>
              <a:t>年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隋朝灭亡。</a:t>
            </a:r>
            <a:endParaRPr lang="zh-CN" altLang="en-US" sz="2000" dirty="0" smtClean="0"/>
          </a:p>
          <a:p>
            <a:pPr algn="just"/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唐朝兴亡</a:t>
            </a:r>
            <a:endParaRPr lang="zh-CN" altLang="en-US" sz="20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r>
              <a:rPr lang="en-US" sz="2000" dirty="0" smtClean="0"/>
              <a:t>(1)</a:t>
            </a:r>
            <a:r>
              <a:rPr lang="zh-CN" altLang="en-US" sz="2000" dirty="0" smtClean="0"/>
              <a:t>建立</a:t>
            </a:r>
            <a:r>
              <a:rPr lang="en-US" sz="2000" dirty="0" smtClean="0"/>
              <a:t>:618 </a:t>
            </a:r>
            <a:r>
              <a:rPr lang="zh-CN" altLang="en-US" sz="2000" dirty="0" smtClean="0"/>
              <a:t>年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李渊在长安称帝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建立唐朝。</a:t>
            </a:r>
            <a:endParaRPr lang="zh-CN" altLang="en-US" sz="2000" dirty="0" smtClean="0"/>
          </a:p>
          <a:p>
            <a:pPr algn="just"/>
            <a:r>
              <a:rPr lang="en-US" sz="2000" dirty="0" smtClean="0"/>
              <a:t>(2)</a:t>
            </a:r>
            <a:r>
              <a:rPr lang="zh-CN" altLang="en-US" sz="2000" dirty="0" smtClean="0"/>
              <a:t>繁盛</a:t>
            </a:r>
            <a:endParaRPr lang="zh-CN" altLang="en-US" sz="2000" dirty="0" smtClean="0"/>
          </a:p>
          <a:p>
            <a:pPr algn="just"/>
            <a:r>
              <a:rPr lang="zh-CN" altLang="en-US" sz="2000" dirty="0" smtClean="0"/>
              <a:t>①贞观之治</a:t>
            </a:r>
            <a:r>
              <a:rPr lang="en-US" sz="2000" dirty="0" smtClean="0"/>
              <a:t>:</a:t>
            </a:r>
            <a:r>
              <a:rPr lang="zh-CN" altLang="en-US" sz="2000" dirty="0" smtClean="0"/>
              <a:t>唐太宗经济上</a:t>
            </a:r>
            <a:r>
              <a:rPr lang="zh-CN" altLang="en-US" sz="2000" u="sng" dirty="0" smtClean="0"/>
              <a:t>              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劝课农桑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戒奢从简</a:t>
            </a:r>
            <a:r>
              <a:rPr lang="en-US" sz="2000" dirty="0" smtClean="0"/>
              <a:t>;</a:t>
            </a:r>
            <a:r>
              <a:rPr lang="zh-CN" altLang="en-US" sz="2000" dirty="0" smtClean="0"/>
              <a:t>政治上知人善任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虚怀纳谏。</a:t>
            </a:r>
            <a:endParaRPr lang="zh-CN" altLang="en-US" sz="2000" dirty="0" smtClean="0"/>
          </a:p>
          <a:p>
            <a:pPr algn="just"/>
            <a:r>
              <a:rPr lang="zh-CN" altLang="en-US" sz="2000" dirty="0" smtClean="0"/>
              <a:t>②武则天统治</a:t>
            </a:r>
            <a:r>
              <a:rPr lang="en-US" sz="2000" dirty="0" smtClean="0"/>
              <a:t>:</a:t>
            </a:r>
            <a:r>
              <a:rPr lang="zh-CN" altLang="en-US" sz="2000" dirty="0" smtClean="0"/>
              <a:t>废唐称帝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改国号为周。在她当权期间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社会经济持续发展。</a:t>
            </a:r>
            <a:endParaRPr lang="zh-CN" altLang="en-US" sz="2000" dirty="0" smtClean="0"/>
          </a:p>
          <a:p>
            <a:pPr algn="just"/>
            <a:r>
              <a:rPr lang="zh-CN" altLang="en-US" sz="2000" dirty="0" smtClean="0"/>
              <a:t>③开元盛世</a:t>
            </a:r>
            <a:r>
              <a:rPr lang="en-US" sz="2000" dirty="0" smtClean="0"/>
              <a:t>:</a:t>
            </a:r>
            <a:r>
              <a:rPr lang="zh-CN" altLang="en-US" sz="2000" dirty="0" smtClean="0"/>
              <a:t>唐玄宗政治上</a:t>
            </a:r>
            <a:r>
              <a:rPr lang="zh-CN" altLang="en-US" sz="2000" u="sng" dirty="0" smtClean="0"/>
              <a:t>            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改革吏治</a:t>
            </a:r>
            <a:r>
              <a:rPr lang="en-US" sz="2000" dirty="0" smtClean="0"/>
              <a:t>;</a:t>
            </a:r>
            <a:r>
              <a:rPr lang="zh-CN" altLang="en-US" sz="2000" dirty="0" smtClean="0"/>
              <a:t>经济上发展生产</a:t>
            </a:r>
            <a:r>
              <a:rPr lang="en-US" sz="2000" dirty="0" smtClean="0"/>
              <a:t>;</a:t>
            </a:r>
            <a:r>
              <a:rPr lang="zh-CN" altLang="en-US" sz="2000" dirty="0" smtClean="0"/>
              <a:t>文化上大兴文治</a:t>
            </a:r>
            <a:r>
              <a:rPr lang="en-US" sz="2000" dirty="0" smtClean="0"/>
              <a:t>;</a:t>
            </a:r>
            <a:r>
              <a:rPr lang="zh-CN" altLang="en-US" sz="2000" dirty="0" smtClean="0"/>
              <a:t>军事上改革兵制。</a:t>
            </a:r>
            <a:endParaRPr lang="zh-CN" altLang="en-US" sz="2000" dirty="0"/>
          </a:p>
        </p:txBody>
      </p:sp>
      <p:sp>
        <p:nvSpPr>
          <p:cNvPr id="24" name="TextBox 23"/>
          <p:cNvSpPr txBox="1"/>
          <p:nvPr/>
        </p:nvSpPr>
        <p:spPr>
          <a:xfrm>
            <a:off x="4490084" y="500048"/>
            <a:ext cx="1000132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</a:rPr>
              <a:t>隋朝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00166" y="921607"/>
            <a:ext cx="1000132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/>
              <a:t>分裂</a:t>
            </a:r>
            <a:endParaRPr lang="zh-CN" altLang="en-US" sz="2000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3500430" y="2436497"/>
            <a:ext cx="164307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</a:rPr>
              <a:t>轻徭薄赋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28992" y="3643320"/>
            <a:ext cx="1643074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</a:rPr>
              <a:t>选贤任能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7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1406" y="71420"/>
            <a:ext cx="8858312" cy="3673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(3)</a:t>
            </a:r>
            <a:r>
              <a:rPr lang="zh-CN" altLang="en-US" sz="2000" dirty="0" smtClean="0"/>
              <a:t>衰亡</a:t>
            </a:r>
            <a:endParaRPr lang="zh-CN" altLang="en-US" sz="2000" dirty="0" smtClean="0"/>
          </a:p>
          <a:p>
            <a:r>
              <a:rPr lang="zh-CN" altLang="en-US" sz="2000" dirty="0" smtClean="0"/>
              <a:t>①安史之乱</a:t>
            </a:r>
            <a:r>
              <a:rPr lang="en-US" sz="2000" dirty="0" smtClean="0"/>
              <a:t>:755</a:t>
            </a:r>
            <a:r>
              <a:rPr lang="en-US" altLang="zh-CN" sz="2000" dirty="0" smtClean="0"/>
              <a:t>—</a:t>
            </a:r>
            <a:r>
              <a:rPr lang="en-US" sz="2000" dirty="0" smtClean="0"/>
              <a:t>763</a:t>
            </a:r>
            <a:r>
              <a:rPr lang="zh-CN" altLang="en-US" sz="2000" dirty="0" smtClean="0"/>
              <a:t>年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中央集权被削弱</a:t>
            </a:r>
            <a:r>
              <a:rPr lang="en-US" sz="2000" dirty="0" smtClean="0"/>
              <a:t>;</a:t>
            </a:r>
            <a:r>
              <a:rPr lang="zh-CN" altLang="en-US" sz="2000" dirty="0" smtClean="0"/>
              <a:t>边防空虚</a:t>
            </a:r>
            <a:r>
              <a:rPr lang="en-US" sz="2000" dirty="0" smtClean="0"/>
              <a:t>;</a:t>
            </a:r>
            <a:r>
              <a:rPr lang="zh-CN" altLang="en-US" sz="2000" dirty="0" smtClean="0"/>
              <a:t>唐朝</a:t>
            </a:r>
            <a:r>
              <a:rPr lang="zh-CN" altLang="en-US" sz="2000" u="sng" dirty="0" smtClean="0"/>
              <a:t>            </a:t>
            </a:r>
            <a:r>
              <a:rPr lang="zh-CN" altLang="en-US" sz="2000" dirty="0" smtClean="0"/>
              <a:t>。</a:t>
            </a:r>
            <a:endParaRPr lang="zh-CN" altLang="en-US" sz="2000" dirty="0" smtClean="0"/>
          </a:p>
          <a:p>
            <a:r>
              <a:rPr lang="zh-CN" altLang="en-US" sz="2000" dirty="0" smtClean="0"/>
              <a:t>②藩镇割据</a:t>
            </a:r>
            <a:r>
              <a:rPr lang="en-US" sz="2000" dirty="0" smtClean="0"/>
              <a:t>:</a:t>
            </a:r>
            <a:r>
              <a:rPr lang="zh-CN" altLang="en-US" sz="2000" dirty="0" smtClean="0"/>
              <a:t>严重削弱唐朝统治力量。</a:t>
            </a:r>
            <a:endParaRPr lang="zh-CN" altLang="en-US" sz="2000" dirty="0" smtClean="0"/>
          </a:p>
          <a:p>
            <a:r>
              <a:rPr lang="zh-CN" altLang="en-US" sz="2000" dirty="0" smtClean="0"/>
              <a:t>③黄巢起义</a:t>
            </a:r>
            <a:r>
              <a:rPr lang="en-US" sz="2000" dirty="0" smtClean="0"/>
              <a:t>:</a:t>
            </a:r>
            <a:r>
              <a:rPr lang="zh-CN" altLang="en-US" sz="2000" dirty="0" smtClean="0"/>
              <a:t>沉重打击唐朝统治。</a:t>
            </a:r>
            <a:endParaRPr lang="zh-CN" altLang="en-US" sz="2000" dirty="0" smtClean="0"/>
          </a:p>
          <a:p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五代十国</a:t>
            </a:r>
            <a:endParaRPr lang="zh-CN" altLang="en-US" sz="20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sz="2000" dirty="0" smtClean="0"/>
              <a:t>(1)</a:t>
            </a:r>
            <a:r>
              <a:rPr lang="zh-CN" altLang="en-US" sz="2000" dirty="0" smtClean="0"/>
              <a:t>唐朝灭亡</a:t>
            </a:r>
            <a:r>
              <a:rPr lang="en-US" sz="2000" dirty="0" smtClean="0"/>
              <a:t>:</a:t>
            </a:r>
            <a:r>
              <a:rPr lang="en-US" sz="2000" u="sng" dirty="0" smtClean="0"/>
              <a:t>       </a:t>
            </a:r>
            <a:r>
              <a:rPr lang="zh-CN" altLang="en-US" sz="2000" dirty="0" smtClean="0"/>
              <a:t>年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节度使朱温废唐称帝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国号梁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史称后梁。唐朝灭亡。</a:t>
            </a:r>
            <a:endParaRPr lang="zh-CN" altLang="en-US" sz="2000" dirty="0" smtClean="0"/>
          </a:p>
          <a:p>
            <a:r>
              <a:rPr lang="en-US" sz="2000" dirty="0" smtClean="0"/>
              <a:t>(2)</a:t>
            </a:r>
            <a:r>
              <a:rPr lang="zh-CN" altLang="en-US" sz="2000" dirty="0" smtClean="0"/>
              <a:t>五代十国</a:t>
            </a:r>
            <a:r>
              <a:rPr lang="en-US" sz="2000" dirty="0" smtClean="0"/>
              <a:t>:</a:t>
            </a:r>
            <a:r>
              <a:rPr lang="zh-CN" altLang="en-US" sz="2000" dirty="0" smtClean="0"/>
              <a:t>后梁、后唐、后晋、后汉、后周称为“五代”。南方的九个割据政权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连同在山西建立的北汉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称为“十国”。</a:t>
            </a:r>
            <a:endParaRPr lang="zh-CN" altLang="en-US" sz="2000" dirty="0" smtClean="0"/>
          </a:p>
          <a:p>
            <a:r>
              <a:rPr lang="en-US" sz="2000" dirty="0" smtClean="0"/>
              <a:t>(3)</a:t>
            </a:r>
            <a:r>
              <a:rPr lang="zh-CN" altLang="en-US" sz="2000" dirty="0" smtClean="0"/>
              <a:t>后周世宗改革</a:t>
            </a:r>
            <a:r>
              <a:rPr lang="en-US" sz="2000" dirty="0" smtClean="0"/>
              <a:t>:</a:t>
            </a:r>
            <a:r>
              <a:rPr lang="zh-CN" altLang="en-US" sz="2000" dirty="0" smtClean="0"/>
              <a:t>为后来北宋结束五代十国分裂局面奠定了基础。</a:t>
            </a:r>
            <a:endParaRPr lang="zh-CN" altLang="en-US" sz="2000" dirty="0"/>
          </a:p>
        </p:txBody>
      </p:sp>
      <p:sp>
        <p:nvSpPr>
          <p:cNvPr id="11" name="TextBox 10"/>
          <p:cNvSpPr txBox="1"/>
          <p:nvPr/>
        </p:nvSpPr>
        <p:spPr>
          <a:xfrm>
            <a:off x="6715140" y="428610"/>
            <a:ext cx="1928826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cs typeface="Times New Roman" panose="02020603050405020304"/>
              </a:rPr>
              <a:t>由盛转衰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57356" y="2000246"/>
            <a:ext cx="92869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FF0000"/>
                </a:solidFill>
                <a:cs typeface="Times New Roman" panose="02020603050405020304"/>
              </a:rPr>
              <a:t>907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1406" y="149914"/>
            <a:ext cx="9001188" cy="401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8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二、隋唐时期国家制度与社会治理</a:t>
            </a:r>
            <a:endParaRPr lang="zh-CN" altLang="en-US" sz="1800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14612" y="857238"/>
            <a:ext cx="1285884" cy="401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dirty="0" smtClean="0">
                <a:solidFill>
                  <a:srgbClr val="FF0000"/>
                </a:solidFill>
                <a:cs typeface="Times New Roman" panose="02020603050405020304"/>
              </a:rPr>
              <a:t>决策机构</a:t>
            </a:r>
            <a:endParaRPr lang="zh-CN" altLang="en-US" sz="1800" dirty="0" smtClean="0">
              <a:solidFill>
                <a:srgbClr val="FF0000"/>
              </a:solidFill>
            </a:endParaRPr>
          </a:p>
        </p:txBody>
      </p:sp>
      <p:graphicFrame>
        <p:nvGraphicFramePr>
          <p:cNvPr id="12" name="表格 11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214282" y="642924"/>
          <a:ext cx="8786874" cy="4286280"/>
        </p:xfrm>
        <a:graphic>
          <a:graphicData uri="http://schemas.openxmlformats.org/drawingml/2006/table">
            <a:tbl>
              <a:tblPr/>
              <a:tblGrid>
                <a:gridCol w="700722"/>
                <a:gridCol w="8086152"/>
              </a:tblGrid>
              <a:tr h="314327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中枢机构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三省六部制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(1)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内容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中书省</a:t>
                      </a:r>
                      <a:r>
                        <a:rPr lang="en-US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en-US" altLang="zh-CN" sz="18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</a:t>
                      </a:r>
                      <a:r>
                        <a:rPr lang="en-US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草拟皇帝诏令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门下省</a:t>
                      </a:r>
                      <a:r>
                        <a:rPr lang="en-US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en-US" altLang="zh-CN" sz="18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</a:t>
                      </a:r>
                      <a:r>
                        <a:rPr lang="en-US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尚书省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执行机构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下设吏、户、礼、兵、刑、工六部</a:t>
                      </a:r>
                      <a:r>
                        <a:rPr lang="en-US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en-US" altLang="zh-CN" sz="18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 </a:t>
                      </a:r>
                      <a:r>
                        <a:rPr lang="en-US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后称中书门下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)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是宰相们集体议政的地方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(2)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特点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三</a:t>
                      </a:r>
                      <a:r>
                        <a:rPr lang="zh-CN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省</a:t>
                      </a:r>
                      <a:r>
                        <a:rPr lang="en-US" altLang="zh-CN" sz="18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     </a:t>
                      </a:r>
                      <a:r>
                        <a:rPr lang="en-US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相互制约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(3)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评价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①积极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分工明确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提高</a:t>
                      </a:r>
                      <a:r>
                        <a:rPr lang="zh-CN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了</a:t>
                      </a:r>
                      <a:r>
                        <a:rPr lang="en-US" altLang="zh-CN" sz="18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  </a:t>
                      </a:r>
                      <a:r>
                        <a:rPr lang="en-US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分割相权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有利于加强皇权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相权一定程度上也能</a:t>
                      </a:r>
                      <a:r>
                        <a:rPr lang="zh-CN" sz="1800" b="1" dirty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制约皇权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皇帝所颁政令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未经政事堂通过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不能施行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);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中央决策和行政体系日臻完备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唐代六部与秦代九卿相比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皇家事务与国家事务趋向分离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)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②消极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三省间互相责难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影响办事效率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政事堂的设立减少三省之间的责难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有利于提高效率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) 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6286512" y="857238"/>
            <a:ext cx="1285884" cy="450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dirty="0" smtClean="0">
                <a:solidFill>
                  <a:srgbClr val="FF0000"/>
                </a:solidFill>
                <a:cs typeface="Times New Roman" panose="02020603050405020304"/>
              </a:rPr>
              <a:t>封驳审议</a:t>
            </a:r>
            <a:endParaRPr lang="zh-CN" altLang="en-US" sz="1800" dirty="0" smtClean="0">
              <a:solidFill>
                <a:srgbClr val="FF0000"/>
              </a:solidFill>
              <a:cs typeface="Times New Roman" panose="0202060305040502030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57818" y="1142990"/>
            <a:ext cx="1285884" cy="401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dirty="0" smtClean="0">
                <a:solidFill>
                  <a:srgbClr val="FF0000"/>
                </a:solidFill>
                <a:cs typeface="Times New Roman" panose="02020603050405020304"/>
              </a:rPr>
              <a:t>政事堂</a:t>
            </a:r>
            <a:endParaRPr lang="zh-CN" altLang="en-US" sz="1800" dirty="0" smtClean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643174" y="1714494"/>
            <a:ext cx="1285884" cy="401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dirty="0" smtClean="0">
                <a:solidFill>
                  <a:srgbClr val="FF0000"/>
                </a:solidFill>
                <a:cs typeface="Times New Roman" panose="02020603050405020304"/>
              </a:rPr>
              <a:t>分工明确</a:t>
            </a:r>
            <a:endParaRPr lang="zh-CN" altLang="en-US" sz="1800" dirty="0" smtClean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643306" y="2214560"/>
            <a:ext cx="1285884" cy="401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dirty="0" smtClean="0">
                <a:solidFill>
                  <a:srgbClr val="FF0000"/>
                </a:solidFill>
                <a:cs typeface="Times New Roman" panose="02020603050405020304"/>
              </a:rPr>
              <a:t>行政效率</a:t>
            </a:r>
            <a:endParaRPr lang="zh-CN" altLang="en-US" sz="1800" dirty="0" smtClean="0">
              <a:solidFill>
                <a:srgbClr val="FF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1120" y="3940175"/>
            <a:ext cx="879475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ea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800" dirty="0" smtClean="0">
                <a:solidFill>
                  <a:prstClr val="black"/>
                </a:solidFill>
                <a:cs typeface="宋体" panose="02010600030101010101" pitchFamily="2" charset="-122"/>
                <a:sym typeface="+mn-ea"/>
              </a:rPr>
              <a:t>材料</a:t>
            </a:r>
            <a:r>
              <a:rPr lang="en-US" altLang="zh-CN" sz="1800" dirty="0" smtClean="0">
                <a:solidFill>
                  <a:prstClr val="black"/>
                </a:solidFill>
                <a:cs typeface="宋体" panose="02010600030101010101" pitchFamily="2" charset="-122"/>
                <a:sym typeface="+mn-ea"/>
              </a:rPr>
              <a:t>   </a:t>
            </a:r>
            <a:r>
              <a:rPr lang="zh-CN" altLang="en-US" sz="1800" dirty="0" smtClean="0">
                <a:solidFill>
                  <a:prstClr val="black"/>
                </a:solidFill>
                <a:cs typeface="宋体" panose="02010600030101010101" pitchFamily="2" charset="-122"/>
                <a:sym typeface="+mn-ea"/>
              </a:rPr>
              <a:t>唐中宗不经中书省和门下省而径自封拜官职，因心怯，故他装置诏敕的封袋，</a:t>
            </a:r>
            <a:r>
              <a:rPr lang="zh-CN" altLang="en-US" sz="1800" dirty="0" smtClean="0">
                <a:solidFill>
                  <a:srgbClr val="FF0000"/>
                </a:solidFill>
                <a:cs typeface="宋体" panose="02010600030101010101" pitchFamily="2" charset="-122"/>
                <a:sym typeface="+mn-ea"/>
              </a:rPr>
              <a:t>不敢照常式封发</a:t>
            </a:r>
            <a:r>
              <a:rPr lang="zh-CN" altLang="en-US" sz="1800" dirty="0" smtClean="0">
                <a:solidFill>
                  <a:prstClr val="black"/>
                </a:solidFill>
                <a:cs typeface="宋体" panose="02010600030101010101" pitchFamily="2" charset="-122"/>
                <a:sym typeface="+mn-ea"/>
              </a:rPr>
              <a:t>，而改用斜封，所书“敕”字也</a:t>
            </a:r>
            <a:r>
              <a:rPr lang="zh-CN" altLang="en-US" sz="1800" dirty="0" smtClean="0">
                <a:solidFill>
                  <a:srgbClr val="FF0000"/>
                </a:solidFill>
                <a:cs typeface="宋体" panose="02010600030101010101" pitchFamily="2" charset="-122"/>
                <a:sym typeface="+mn-ea"/>
              </a:rPr>
              <a:t>不敢用朱笔</a:t>
            </a:r>
            <a:r>
              <a:rPr lang="zh-CN" altLang="en-US" sz="1800" dirty="0" smtClean="0">
                <a:solidFill>
                  <a:prstClr val="black"/>
                </a:solidFill>
                <a:cs typeface="宋体" panose="02010600030101010101" pitchFamily="2" charset="-122"/>
                <a:sym typeface="+mn-ea"/>
              </a:rPr>
              <a:t>，而改用墨笔，当时称为“斜封墨敕”。 </a:t>
            </a:r>
            <a:r>
              <a:rPr lang="en-US" altLang="zh-CN" sz="1800" dirty="0" smtClean="0">
                <a:solidFill>
                  <a:prstClr val="black"/>
                </a:solidFill>
                <a:cs typeface="宋体" panose="02010600030101010101" pitchFamily="2" charset="-122"/>
              </a:rPr>
              <a:t>                             </a:t>
            </a:r>
            <a:r>
              <a:rPr lang="en-US" altLang="zh-CN" sz="1800" dirty="0" smtClean="0">
                <a:solidFill>
                  <a:prstClr val="black"/>
                </a:solidFill>
                <a:cs typeface="宋体" panose="02010600030101010101" pitchFamily="2" charset="-122"/>
                <a:sym typeface="+mn-ea"/>
              </a:rPr>
              <a:t>——</a:t>
            </a:r>
            <a:r>
              <a:rPr lang="zh-CN" altLang="en-US" sz="1800" dirty="0" smtClean="0">
                <a:solidFill>
                  <a:prstClr val="black"/>
                </a:solidFill>
                <a:cs typeface="宋体" panose="02010600030101010101" pitchFamily="2" charset="-122"/>
                <a:sym typeface="+mn-ea"/>
              </a:rPr>
              <a:t>钱穆</a:t>
            </a:r>
            <a:r>
              <a:rPr lang="en-US" altLang="zh-CN" sz="1800" dirty="0" smtClean="0">
                <a:solidFill>
                  <a:prstClr val="black"/>
                </a:solidFill>
                <a:cs typeface="宋体" panose="02010600030101010101" pitchFamily="2" charset="-122"/>
                <a:sym typeface="+mn-ea"/>
              </a:rPr>
              <a:t>《</a:t>
            </a:r>
            <a:r>
              <a:rPr lang="zh-CN" altLang="en-US" sz="1800" dirty="0" smtClean="0">
                <a:solidFill>
                  <a:prstClr val="black"/>
                </a:solidFill>
                <a:cs typeface="宋体" panose="02010600030101010101" pitchFamily="2" charset="-122"/>
                <a:sym typeface="+mn-ea"/>
              </a:rPr>
              <a:t>中国历代政治得失</a:t>
            </a:r>
            <a:r>
              <a:rPr lang="en-US" altLang="zh-CN" sz="1800" dirty="0" smtClean="0">
                <a:solidFill>
                  <a:prstClr val="black"/>
                </a:solidFill>
                <a:cs typeface="宋体" panose="02010600030101010101" pitchFamily="2" charset="-122"/>
                <a:sym typeface="+mn-ea"/>
              </a:rPr>
              <a:t>》</a:t>
            </a:r>
            <a:endParaRPr lang="en-US" altLang="zh-CN" sz="1800" dirty="0" smtClean="0">
              <a:solidFill>
                <a:prstClr val="black"/>
              </a:solidFill>
              <a:cs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3" grpId="0"/>
      <p:bldP spid="14" grpId="0"/>
      <p:bldP spid="15" grpId="0"/>
      <p:bldP spid="16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表格 11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214282" y="642924"/>
          <a:ext cx="8786874" cy="4286280"/>
        </p:xfrm>
        <a:graphic>
          <a:graphicData uri="http://schemas.openxmlformats.org/drawingml/2006/table">
            <a:tbl>
              <a:tblPr/>
              <a:tblGrid>
                <a:gridCol w="700722"/>
                <a:gridCol w="8086152"/>
              </a:tblGrid>
              <a:tr h="114300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8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地方行政</a:t>
                      </a:r>
                      <a:endParaRPr lang="zh-CN" sz="18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(1)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隋朝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废郡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以州统县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实行</a:t>
                      </a:r>
                      <a:r>
                        <a:rPr lang="en-US" altLang="zh-CN" sz="18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</a:t>
                      </a:r>
                      <a:r>
                        <a:rPr lang="zh-CN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二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级制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(2)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唐朝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沿用州、县二级制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设</a:t>
                      </a:r>
                      <a:r>
                        <a:rPr lang="en-US" altLang="zh-CN" sz="18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</a:t>
                      </a:r>
                      <a:r>
                        <a:rPr lang="zh-CN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作为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中央派出的</a:t>
                      </a:r>
                      <a:r>
                        <a:rPr lang="zh-CN" sz="1800" b="1" dirty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监察机构</a:t>
                      </a:r>
                      <a:r>
                        <a:rPr lang="en-US" sz="1800" b="1" dirty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后道成为州、县以上的一级行政实体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中期以后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设</a:t>
                      </a:r>
                      <a:r>
                        <a:rPr lang="zh-CN" sz="1800" b="1" dirty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节度使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形成</a:t>
                      </a:r>
                      <a:r>
                        <a:rPr lang="en-US" altLang="zh-CN" sz="18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    </a:t>
                      </a:r>
                      <a:r>
                        <a:rPr lang="zh-CN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的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局面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严重削弱中央集权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3995416" y="555633"/>
            <a:ext cx="1285884" cy="401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dirty="0" smtClean="0">
                <a:solidFill>
                  <a:srgbClr val="FF0000"/>
                </a:solidFill>
                <a:cs typeface="Times New Roman" panose="02020603050405020304"/>
              </a:rPr>
              <a:t>州、县</a:t>
            </a:r>
            <a:endParaRPr lang="zh-CN" altLang="en-US" sz="1800" dirty="0" smtClean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138292" y="832821"/>
            <a:ext cx="78581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dirty="0" smtClean="0">
                <a:solidFill>
                  <a:srgbClr val="FF0000"/>
                </a:solidFill>
                <a:cs typeface="Times New Roman" panose="02020603050405020304"/>
              </a:rPr>
              <a:t>道</a:t>
            </a:r>
            <a:endParaRPr lang="zh-CN" altLang="en-US" sz="1800" dirty="0" smtClean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067118" y="1118573"/>
            <a:ext cx="142876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dirty="0" smtClean="0">
                <a:solidFill>
                  <a:srgbClr val="FF0000"/>
                </a:solidFill>
                <a:cs typeface="Times New Roman" panose="02020603050405020304"/>
              </a:rPr>
              <a:t>藩镇割据</a:t>
            </a:r>
            <a:endParaRPr lang="zh-CN" altLang="en-US" sz="1800" dirty="0" smtClean="0">
              <a:solidFill>
                <a:srgbClr val="FF0000"/>
              </a:solidFill>
            </a:endParaRPr>
          </a:p>
        </p:txBody>
      </p:sp>
      <p:sp>
        <p:nvSpPr>
          <p:cNvPr id="2" name="TextBox 5"/>
          <p:cNvSpPr txBox="1"/>
          <p:nvPr>
            <p:custDataLst>
              <p:tags r:id="rId2"/>
            </p:custDataLst>
          </p:nvPr>
        </p:nvSpPr>
        <p:spPr>
          <a:xfrm>
            <a:off x="71406" y="149914"/>
            <a:ext cx="9001188" cy="401328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just"/>
            <a:r>
              <a:rPr lang="zh-CN" altLang="en-US" sz="18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二、隋唐时期国家制度与社会治理</a:t>
            </a:r>
            <a:endParaRPr lang="zh-CN" altLang="en-US" sz="1800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14985" y="2138680"/>
            <a:ext cx="8055610" cy="24917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30000"/>
              </a:lnSpc>
            </a:pPr>
            <a:r>
              <a:rPr lang="zh-CN" altLang="en-US" sz="2000" dirty="0">
                <a:sym typeface="+mn-ea"/>
              </a:rPr>
              <a:t>材料</a:t>
            </a:r>
            <a:r>
              <a:rPr lang="en-US" altLang="zh-CN" sz="2000" dirty="0">
                <a:sym typeface="+mn-ea"/>
              </a:rPr>
              <a:t>    </a:t>
            </a:r>
            <a:r>
              <a:rPr lang="zh-CN" altLang="en-US" sz="2000" dirty="0">
                <a:solidFill>
                  <a:srgbClr val="FF0000"/>
                </a:solidFill>
                <a:sym typeface="+mn-ea"/>
              </a:rPr>
              <a:t>安史之乱</a:t>
            </a:r>
            <a:r>
              <a:rPr lang="zh-CN" altLang="en-US" sz="2000" dirty="0">
                <a:sym typeface="+mn-ea"/>
              </a:rPr>
              <a:t>起来后，300多个州导致地方力量太分散，根本没法组织有效抵抗，朝廷只好在地方上把</a:t>
            </a:r>
            <a:r>
              <a:rPr lang="zh-CN" altLang="en-US" sz="2000" dirty="0">
                <a:solidFill>
                  <a:srgbClr val="FF0000"/>
                </a:solidFill>
                <a:sym typeface="+mn-ea"/>
              </a:rPr>
              <a:t>道</a:t>
            </a:r>
            <a:r>
              <a:rPr lang="zh-CN" altLang="en-US" sz="2000" dirty="0">
                <a:sym typeface="+mn-ea"/>
              </a:rPr>
              <a:t>变成一级实际政府叫做</a:t>
            </a:r>
            <a:r>
              <a:rPr lang="zh-CN" altLang="en-US" sz="2000" b="1" dirty="0">
                <a:solidFill>
                  <a:srgbClr val="FF0000"/>
                </a:solidFill>
                <a:sym typeface="+mn-ea"/>
              </a:rPr>
              <a:t>方镇</a:t>
            </a:r>
            <a:r>
              <a:rPr lang="zh-CN" altLang="en-US" sz="2000" dirty="0">
                <a:sym typeface="+mn-ea"/>
              </a:rPr>
              <a:t>，任命了一大批集军权财权和人事权于一身的</a:t>
            </a:r>
            <a:r>
              <a:rPr lang="zh-CN" altLang="en-US" sz="2000" b="1" dirty="0">
                <a:solidFill>
                  <a:srgbClr val="FF0000"/>
                </a:solidFill>
                <a:sym typeface="+mn-ea"/>
              </a:rPr>
              <a:t>节度使</a:t>
            </a:r>
            <a:r>
              <a:rPr lang="zh-CN" altLang="en-US" sz="2000" dirty="0">
                <a:sym typeface="+mn-ea"/>
              </a:rPr>
              <a:t>来抵抗安史叛军，两年之间全国共设置40多个方镇。然而，安史之乱被平定后，方镇就成了州以上的一级政区，也就是</a:t>
            </a:r>
            <a:r>
              <a:rPr lang="zh-CN" altLang="en-US" sz="2000" b="1" dirty="0">
                <a:sym typeface="+mn-ea"/>
              </a:rPr>
              <a:t>藩镇</a:t>
            </a:r>
            <a:r>
              <a:rPr lang="zh-CN" altLang="en-US" sz="2000" dirty="0">
                <a:sym typeface="+mn-ea"/>
              </a:rPr>
              <a:t>，又回到了三级政府。</a:t>
            </a:r>
            <a:endParaRPr lang="zh-CN" altLang="en-US" sz="2000" dirty="0"/>
          </a:p>
          <a:p>
            <a:pPr algn="r">
              <a:lnSpc>
                <a:spcPct val="130000"/>
              </a:lnSpc>
            </a:pPr>
            <a:r>
              <a:rPr lang="en-US" altLang="zh-CN" sz="2000" dirty="0"/>
              <a:t>——</a:t>
            </a:r>
            <a:r>
              <a:rPr lang="zh-CN" altLang="en-US" sz="2000" dirty="0"/>
              <a:t>张宏杰《简读中国史》</a:t>
            </a:r>
            <a:endParaRPr lang="en-US" altLang="zh-CN" sz="2000" dirty="0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60130" name="文本框 560129"/>
          <p:cNvSpPr txBox="1"/>
          <p:nvPr/>
        </p:nvSpPr>
        <p:spPr>
          <a:xfrm>
            <a:off x="438525" y="334541"/>
            <a:ext cx="8364590" cy="899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defTabSz="685800">
              <a:lnSpc>
                <a:spcPct val="130000"/>
              </a:lnSpc>
            </a:pPr>
            <a:r>
              <a:rPr lang="en-US" altLang="zh-CN" sz="2015">
                <a:latin typeface="宋体" panose="02010600030101010101" pitchFamily="2" charset="-122"/>
              </a:rPr>
              <a:t>(</a:t>
            </a:r>
            <a:r>
              <a:rPr lang="en-US" altLang="zh-CN" sz="2015">
                <a:latin typeface="楷体_GB2312" pitchFamily="49" charset="-122"/>
                <a:ea typeface="楷体_GB2312" pitchFamily="49" charset="-122"/>
              </a:rPr>
              <a:t>2018</a:t>
            </a:r>
            <a:r>
              <a:rPr lang="en-US" altLang="zh-CN" sz="2015">
                <a:latin typeface="宋体" panose="02010600030101010101" pitchFamily="2" charset="-122"/>
                <a:ea typeface="楷体_GB2312" pitchFamily="49" charset="-122"/>
              </a:rPr>
              <a:t>·</a:t>
            </a:r>
            <a:r>
              <a:rPr lang="zh-CN" altLang="en-US" sz="2015" dirty="0">
                <a:latin typeface="楷体_GB2312" pitchFamily="49" charset="-122"/>
                <a:ea typeface="楷体_GB2312" pitchFamily="49" charset="-122"/>
              </a:rPr>
              <a:t>全国</a:t>
            </a:r>
            <a:r>
              <a:rPr lang="en-US" altLang="zh-CN" sz="2015">
                <a:latin typeface="楷体_GB2312" pitchFamily="49" charset="-122"/>
                <a:ea typeface="楷体_GB2312" pitchFamily="49" charset="-122"/>
              </a:rPr>
              <a:t>Ⅰ</a:t>
            </a:r>
            <a:r>
              <a:rPr lang="zh-CN" altLang="en-US" sz="2015" dirty="0">
                <a:latin typeface="楷体_GB2312" pitchFamily="49" charset="-122"/>
                <a:ea typeface="楷体_GB2312" pitchFamily="49" charset="-122"/>
              </a:rPr>
              <a:t>卷</a:t>
            </a:r>
            <a:r>
              <a:rPr lang="en-US" altLang="zh-CN" sz="2015">
                <a:latin typeface="楷体_GB2312" pitchFamily="49" charset="-122"/>
                <a:ea typeface="楷体_GB2312" pitchFamily="49" charset="-122"/>
              </a:rPr>
              <a:t>，25</a:t>
            </a:r>
            <a:r>
              <a:rPr lang="en-US" altLang="zh-CN" sz="2015">
                <a:latin typeface="宋体" panose="02010600030101010101" pitchFamily="2" charset="-122"/>
              </a:rPr>
              <a:t>)</a:t>
            </a:r>
            <a:r>
              <a:rPr lang="zh-CN" altLang="en-US" sz="2015" dirty="0">
                <a:latin typeface="宋体" panose="02010600030101010101" pitchFamily="2" charset="-122"/>
              </a:rPr>
              <a:t>据学者研究</a:t>
            </a:r>
            <a:r>
              <a:rPr lang="en-US" altLang="zh-CN" sz="2015">
                <a:latin typeface="宋体" panose="02010600030101010101" pitchFamily="2" charset="-122"/>
              </a:rPr>
              <a:t>，</a:t>
            </a:r>
            <a:r>
              <a:rPr lang="zh-CN" altLang="en-US" sz="2015" dirty="0">
                <a:latin typeface="宋体" panose="02010600030101010101" pitchFamily="2" charset="-122"/>
              </a:rPr>
              <a:t>唐朝“安史之乱”后百余年间的藩镇基本情况如下表所示。“安史之乱”后百余年间唐朝藩镇基本情况表</a:t>
            </a:r>
            <a:endParaRPr lang="zh-CN" altLang="en-US" sz="2015" dirty="0">
              <a:latin typeface="宋体" panose="02010600030101010101" pitchFamily="2" charset="-122"/>
            </a:endParaRPr>
          </a:p>
        </p:txBody>
      </p:sp>
      <p:graphicFrame>
        <p:nvGraphicFramePr>
          <p:cNvPr id="560408" name="表格 560407"/>
          <p:cNvGraphicFramePr/>
          <p:nvPr>
            <p:custDataLst>
              <p:tags r:id="rId1"/>
            </p:custDataLst>
          </p:nvPr>
        </p:nvGraphicFramePr>
        <p:xfrm>
          <a:off x="618341" y="1350621"/>
          <a:ext cx="7809230" cy="1915795"/>
        </p:xfrm>
        <a:graphic>
          <a:graphicData uri="http://schemas.openxmlformats.org/drawingml/2006/table">
            <a:tbl>
              <a:tblPr/>
              <a:tblGrid>
                <a:gridCol w="1224915"/>
                <a:gridCol w="1645920"/>
                <a:gridCol w="1645920"/>
                <a:gridCol w="1646555"/>
                <a:gridCol w="1645920"/>
              </a:tblGrid>
              <a:tr h="357505">
                <a:tc>
                  <a:txBody>
                    <a:bodyPr/>
                    <a:p>
                      <a:pPr algn="ctr" eaLnBrk="0" hangingPunct="0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1800" b="1" dirty="0">
                          <a:latin typeface="宋体" panose="02010600030101010101" pitchFamily="2" charset="-122"/>
                          <a:cs typeface="Calibri" panose="020F0502020204030204" pitchFamily="34" charset="0"/>
                        </a:rPr>
                        <a:t>藩镇类型</a:t>
                      </a:r>
                      <a:endParaRPr lang="zh-CN" altLang="en-US" sz="1800" dirty="0">
                        <a:latin typeface="Arial" panose="020B0604020202020204" pitchFamily="34" charset="0"/>
                      </a:endParaRPr>
                    </a:p>
                  </a:txBody>
                  <a:tcPr marL="82314" marR="82314" marT="41157" marB="4115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 eaLnBrk="0" hangingPunct="0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1800" b="1" dirty="0">
                          <a:latin typeface="宋体" panose="02010600030101010101" pitchFamily="2" charset="-122"/>
                          <a:cs typeface="Calibri" panose="020F0502020204030204" pitchFamily="34" charset="0"/>
                        </a:rPr>
                        <a:t>数量</a:t>
                      </a:r>
                      <a:r>
                        <a:rPr lang="en-US" altLang="zh-CN" sz="1800" b="1">
                          <a:latin typeface="宋体" panose="02010600030101010101" pitchFamily="2" charset="-122"/>
                          <a:cs typeface="Calibri" panose="020F0502020204030204" pitchFamily="34" charset="0"/>
                        </a:rPr>
                        <a:t>(</a:t>
                      </a:r>
                      <a:r>
                        <a:rPr lang="zh-CN" altLang="en-US" sz="1800" b="1" dirty="0">
                          <a:latin typeface="宋体" panose="02010600030101010101" pitchFamily="2" charset="-122"/>
                          <a:cs typeface="Calibri" panose="020F0502020204030204" pitchFamily="34" charset="0"/>
                        </a:rPr>
                        <a:t>个</a:t>
                      </a:r>
                      <a:r>
                        <a:rPr lang="en-US" altLang="zh-CN" sz="1800" b="1">
                          <a:latin typeface="宋体" panose="02010600030101010101" pitchFamily="2" charset="-122"/>
                          <a:cs typeface="Calibri" panose="020F0502020204030204" pitchFamily="34" charset="0"/>
                        </a:rPr>
                        <a:t>)</a:t>
                      </a:r>
                      <a:endParaRPr lang="en-US" altLang="zh-CN" sz="1800">
                        <a:latin typeface="Arial" panose="020B0604020202020204" pitchFamily="34" charset="0"/>
                      </a:endParaRPr>
                    </a:p>
                  </a:txBody>
                  <a:tcPr marL="82314" marR="82314" marT="41157" marB="4115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 eaLnBrk="0" hangingPunct="0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1800" b="1" dirty="0">
                          <a:latin typeface="宋体" panose="02010600030101010101" pitchFamily="2" charset="-122"/>
                          <a:cs typeface="Calibri" panose="020F0502020204030204" pitchFamily="34" charset="0"/>
                        </a:rPr>
                        <a:t>官员任免</a:t>
                      </a:r>
                      <a:endParaRPr lang="zh-CN" altLang="en-US" sz="1800" dirty="0">
                        <a:latin typeface="Arial" panose="020B0604020202020204" pitchFamily="34" charset="0"/>
                      </a:endParaRPr>
                    </a:p>
                  </a:txBody>
                  <a:tcPr marL="82314" marR="82314" marT="41157" marB="4115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 eaLnBrk="0" hangingPunct="0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1800" b="1" dirty="0">
                          <a:latin typeface="宋体" panose="02010600030101010101" pitchFamily="2" charset="-122"/>
                          <a:cs typeface="Calibri" panose="020F0502020204030204" pitchFamily="34" charset="0"/>
                        </a:rPr>
                        <a:t>赋税供纳</a:t>
                      </a:r>
                      <a:endParaRPr lang="zh-CN" altLang="en-US" sz="1800" dirty="0">
                        <a:latin typeface="Arial" panose="020B0604020202020204" pitchFamily="34" charset="0"/>
                      </a:endParaRPr>
                    </a:p>
                  </a:txBody>
                  <a:tcPr marL="82314" marR="82314" marT="41157" marB="4115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 eaLnBrk="0" hangingPunct="0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1800" b="1" dirty="0">
                          <a:latin typeface="宋体" panose="02010600030101010101" pitchFamily="2" charset="-122"/>
                          <a:cs typeface="Calibri" panose="020F0502020204030204" pitchFamily="34" charset="0"/>
                        </a:rPr>
                        <a:t>兵额与功能</a:t>
                      </a:r>
                      <a:endParaRPr lang="zh-CN" altLang="en-US" sz="1800" dirty="0">
                        <a:latin typeface="Arial" panose="020B0604020202020204" pitchFamily="34" charset="0"/>
                      </a:endParaRPr>
                    </a:p>
                  </a:txBody>
                  <a:tcPr marL="82314" marR="82314" marT="41157" marB="4115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9255">
                <a:tc>
                  <a:txBody>
                    <a:bodyPr/>
                    <a:p>
                      <a:pPr algn="ctr" eaLnBrk="0" hangingPunct="0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1800" b="1" dirty="0">
                          <a:latin typeface="宋体" panose="02010600030101010101" pitchFamily="2" charset="-122"/>
                          <a:cs typeface="Calibri" panose="020F0502020204030204" pitchFamily="34" charset="0"/>
                        </a:rPr>
                        <a:t>河朔型</a:t>
                      </a:r>
                      <a:endParaRPr lang="zh-CN" altLang="en-US" sz="1800" dirty="0">
                        <a:latin typeface="Arial" panose="020B0604020202020204" pitchFamily="34" charset="0"/>
                      </a:endParaRPr>
                    </a:p>
                  </a:txBody>
                  <a:tcPr marL="82314" marR="82314" marT="41157" marB="4115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 eaLnBrk="0" hangingPunct="0">
                        <a:lnSpc>
                          <a:spcPct val="100000"/>
                        </a:lnSpc>
                        <a:buNone/>
                      </a:pPr>
                      <a:r>
                        <a:rPr lang="en-US" altLang="zh-CN" sz="1800" b="1">
                          <a:latin typeface="宋体" panose="02010600030101010101" pitchFamily="2" charset="-122"/>
                          <a:cs typeface="Calibri" panose="020F0502020204030204" pitchFamily="34" charset="0"/>
                        </a:rPr>
                        <a:t>7</a:t>
                      </a:r>
                      <a:endParaRPr lang="en-US" altLang="zh-CN" sz="1800">
                        <a:latin typeface="Arial" panose="020B0604020202020204" pitchFamily="34" charset="0"/>
                      </a:endParaRPr>
                    </a:p>
                  </a:txBody>
                  <a:tcPr marL="82314" marR="82314" marT="41157" marB="4115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 eaLnBrk="0" hangingPunct="0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1800" b="1" dirty="0">
                          <a:latin typeface="宋体" panose="02010600030101010101" pitchFamily="2" charset="-122"/>
                          <a:cs typeface="Calibri" panose="020F0502020204030204" pitchFamily="34" charset="0"/>
                        </a:rPr>
                        <a:t>藩镇自擅</a:t>
                      </a:r>
                      <a:endParaRPr lang="zh-CN" altLang="en-US" sz="1800" dirty="0">
                        <a:latin typeface="Arial" panose="020B0604020202020204" pitchFamily="34" charset="0"/>
                      </a:endParaRPr>
                    </a:p>
                  </a:txBody>
                  <a:tcPr marL="82314" marR="82314" marT="41157" marB="4115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 eaLnBrk="0" hangingPunct="0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1800" b="1" dirty="0">
                          <a:latin typeface="宋体" panose="02010600030101010101" pitchFamily="2" charset="-122"/>
                          <a:cs typeface="Calibri" panose="020F0502020204030204" pitchFamily="34" charset="0"/>
                        </a:rPr>
                        <a:t>不上供</a:t>
                      </a:r>
                      <a:endParaRPr lang="zh-CN" altLang="en-US" sz="1800" dirty="0">
                        <a:latin typeface="Arial" panose="020B0604020202020204" pitchFamily="34" charset="0"/>
                      </a:endParaRPr>
                    </a:p>
                  </a:txBody>
                  <a:tcPr marL="82314" marR="82314" marT="41157" marB="4115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 eaLnBrk="0" hangingPunct="0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1800" b="1" dirty="0">
                          <a:latin typeface="宋体" panose="02010600030101010101" pitchFamily="2" charset="-122"/>
                          <a:cs typeface="Calibri" panose="020F0502020204030204" pitchFamily="34" charset="0"/>
                        </a:rPr>
                        <a:t>拥重兵以自立</a:t>
                      </a:r>
                      <a:endParaRPr lang="zh-CN" altLang="en-US" sz="1800" dirty="0">
                        <a:latin typeface="Arial" panose="020B0604020202020204" pitchFamily="34" charset="0"/>
                      </a:endParaRPr>
                    </a:p>
                  </a:txBody>
                  <a:tcPr marL="82314" marR="82314" marT="41157" marB="4115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9890">
                <a:tc>
                  <a:txBody>
                    <a:bodyPr/>
                    <a:p>
                      <a:pPr algn="ctr" eaLnBrk="0" hangingPunct="0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1800" b="1" dirty="0">
                          <a:latin typeface="宋体" panose="02010600030101010101" pitchFamily="2" charset="-122"/>
                          <a:cs typeface="Calibri" panose="020F0502020204030204" pitchFamily="34" charset="0"/>
                        </a:rPr>
                        <a:t>中原型</a:t>
                      </a:r>
                      <a:endParaRPr lang="zh-CN" altLang="en-US" sz="1800" dirty="0">
                        <a:latin typeface="Arial" panose="020B0604020202020204" pitchFamily="34" charset="0"/>
                      </a:endParaRPr>
                    </a:p>
                  </a:txBody>
                  <a:tcPr marL="82314" marR="82314" marT="41157" marB="4115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 eaLnBrk="0" hangingPunct="0">
                        <a:lnSpc>
                          <a:spcPct val="100000"/>
                        </a:lnSpc>
                        <a:buNone/>
                      </a:pPr>
                      <a:r>
                        <a:rPr lang="en-US" altLang="zh-CN" sz="1800" b="1">
                          <a:latin typeface="宋体" panose="02010600030101010101" pitchFamily="2" charset="-122"/>
                          <a:cs typeface="Calibri" panose="020F0502020204030204" pitchFamily="34" charset="0"/>
                        </a:rPr>
                        <a:t>8</a:t>
                      </a:r>
                      <a:endParaRPr lang="en-US" altLang="zh-CN" sz="1800">
                        <a:latin typeface="Arial" panose="020B0604020202020204" pitchFamily="34" charset="0"/>
                      </a:endParaRPr>
                    </a:p>
                  </a:txBody>
                  <a:tcPr marL="82314" marR="82314" marT="41157" marB="4115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 eaLnBrk="0" hangingPunct="0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1800" b="1" dirty="0">
                          <a:latin typeface="宋体" panose="02010600030101010101" pitchFamily="2" charset="-122"/>
                          <a:cs typeface="Calibri" panose="020F0502020204030204" pitchFamily="34" charset="0"/>
                        </a:rPr>
                        <a:t>朝廷任命</a:t>
                      </a:r>
                      <a:endParaRPr lang="zh-CN" altLang="en-US" sz="1800" dirty="0">
                        <a:latin typeface="Arial" panose="020B0604020202020204" pitchFamily="34" charset="0"/>
                      </a:endParaRPr>
                    </a:p>
                  </a:txBody>
                  <a:tcPr marL="82314" marR="82314" marT="41157" marB="4115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 eaLnBrk="0" hangingPunct="0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1800" b="1" dirty="0">
                          <a:latin typeface="宋体" panose="02010600030101010101" pitchFamily="2" charset="-122"/>
                          <a:cs typeface="Calibri" panose="020F0502020204030204" pitchFamily="34" charset="0"/>
                        </a:rPr>
                        <a:t>少上供</a:t>
                      </a:r>
                      <a:endParaRPr lang="zh-CN" altLang="en-US" sz="1800" dirty="0">
                        <a:latin typeface="Arial" panose="020B0604020202020204" pitchFamily="34" charset="0"/>
                      </a:endParaRPr>
                    </a:p>
                  </a:txBody>
                  <a:tcPr marL="82314" marR="82314" marT="41157" marB="4115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 eaLnBrk="0" hangingPunct="0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1800" b="1" dirty="0">
                          <a:latin typeface="宋体" panose="02010600030101010101" pitchFamily="2" charset="-122"/>
                          <a:cs typeface="Calibri" panose="020F0502020204030204" pitchFamily="34" charset="0"/>
                        </a:rPr>
                        <a:t>驻重兵防骄藩</a:t>
                      </a:r>
                      <a:endParaRPr lang="zh-CN" altLang="en-US" sz="1800" dirty="0">
                        <a:latin typeface="Arial" panose="020B0604020202020204" pitchFamily="34" charset="0"/>
                      </a:endParaRPr>
                    </a:p>
                  </a:txBody>
                  <a:tcPr marL="82314" marR="82314" marT="41157" marB="4115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9890">
                <a:tc>
                  <a:txBody>
                    <a:bodyPr/>
                    <a:p>
                      <a:pPr algn="ctr" eaLnBrk="0" hangingPunct="0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1800" b="1" dirty="0">
                          <a:latin typeface="宋体" panose="02010600030101010101" pitchFamily="2" charset="-122"/>
                          <a:cs typeface="Calibri" panose="020F0502020204030204" pitchFamily="34" charset="0"/>
                        </a:rPr>
                        <a:t>边疆型</a:t>
                      </a:r>
                      <a:endParaRPr lang="zh-CN" altLang="en-US" sz="1800" dirty="0">
                        <a:latin typeface="Arial" panose="020B0604020202020204" pitchFamily="34" charset="0"/>
                      </a:endParaRPr>
                    </a:p>
                  </a:txBody>
                  <a:tcPr marL="82314" marR="82314" marT="41157" marB="4115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 eaLnBrk="0" hangingPunct="0">
                        <a:lnSpc>
                          <a:spcPct val="100000"/>
                        </a:lnSpc>
                        <a:buNone/>
                      </a:pPr>
                      <a:r>
                        <a:rPr lang="en-US" altLang="zh-CN" sz="1800" b="1">
                          <a:latin typeface="宋体" panose="02010600030101010101" pitchFamily="2" charset="-122"/>
                          <a:cs typeface="Calibri" panose="020F0502020204030204" pitchFamily="34" charset="0"/>
                        </a:rPr>
                        <a:t>17</a:t>
                      </a:r>
                      <a:endParaRPr lang="en-US" altLang="zh-CN" sz="1800">
                        <a:latin typeface="Arial" panose="020B0604020202020204" pitchFamily="34" charset="0"/>
                      </a:endParaRPr>
                    </a:p>
                  </a:txBody>
                  <a:tcPr marL="82314" marR="82314" marT="41157" marB="4115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 eaLnBrk="0" hangingPunct="0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1800" b="1" dirty="0">
                          <a:latin typeface="宋体" panose="02010600030101010101" pitchFamily="2" charset="-122"/>
                          <a:cs typeface="Calibri" panose="020F0502020204030204" pitchFamily="34" charset="0"/>
                        </a:rPr>
                        <a:t>朝廷任命</a:t>
                      </a:r>
                      <a:endParaRPr lang="zh-CN" altLang="en-US" sz="1800" dirty="0">
                        <a:latin typeface="Arial" panose="020B0604020202020204" pitchFamily="34" charset="0"/>
                      </a:endParaRPr>
                    </a:p>
                  </a:txBody>
                  <a:tcPr marL="82314" marR="82314" marT="41157" marB="4115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 eaLnBrk="0" hangingPunct="0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1800" b="1" dirty="0">
                          <a:latin typeface="宋体" panose="02010600030101010101" pitchFamily="2" charset="-122"/>
                          <a:cs typeface="Calibri" panose="020F0502020204030204" pitchFamily="34" charset="0"/>
                        </a:rPr>
                        <a:t>少上供</a:t>
                      </a:r>
                      <a:endParaRPr lang="zh-CN" altLang="en-US" sz="1800" dirty="0">
                        <a:latin typeface="Arial" panose="020B0604020202020204" pitchFamily="34" charset="0"/>
                      </a:endParaRPr>
                    </a:p>
                  </a:txBody>
                  <a:tcPr marL="82314" marR="82314" marT="41157" marB="4115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 eaLnBrk="0" hangingPunct="0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1800" b="1" dirty="0">
                          <a:latin typeface="宋体" panose="02010600030101010101" pitchFamily="2" charset="-122"/>
                          <a:cs typeface="Calibri" panose="020F0502020204030204" pitchFamily="34" charset="0"/>
                        </a:rPr>
                        <a:t>驻重兵守边疆</a:t>
                      </a:r>
                      <a:endParaRPr lang="zh-CN" altLang="en-US" sz="1800" dirty="0">
                        <a:latin typeface="Arial" panose="020B0604020202020204" pitchFamily="34" charset="0"/>
                      </a:endParaRPr>
                    </a:p>
                  </a:txBody>
                  <a:tcPr marL="82314" marR="82314" marT="41157" marB="4115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9255">
                <a:tc>
                  <a:txBody>
                    <a:bodyPr/>
                    <a:p>
                      <a:pPr algn="ctr" eaLnBrk="0" hangingPunct="0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1800" b="1" dirty="0">
                          <a:latin typeface="宋体" panose="02010600030101010101" pitchFamily="2" charset="-122"/>
                          <a:cs typeface="Calibri" panose="020F0502020204030204" pitchFamily="34" charset="0"/>
                        </a:rPr>
                        <a:t>东南型</a:t>
                      </a:r>
                      <a:endParaRPr lang="zh-CN" altLang="en-US" sz="1800" dirty="0">
                        <a:latin typeface="Arial" panose="020B0604020202020204" pitchFamily="34" charset="0"/>
                      </a:endParaRPr>
                    </a:p>
                  </a:txBody>
                  <a:tcPr marL="82314" marR="82314" marT="41157" marB="4115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 eaLnBrk="0" hangingPunct="0">
                        <a:lnSpc>
                          <a:spcPct val="100000"/>
                        </a:lnSpc>
                        <a:buNone/>
                      </a:pPr>
                      <a:r>
                        <a:rPr lang="en-US" altLang="zh-CN" sz="1800" b="1">
                          <a:latin typeface="宋体" panose="02010600030101010101" pitchFamily="2" charset="-122"/>
                          <a:cs typeface="Calibri" panose="020F0502020204030204" pitchFamily="34" charset="0"/>
                        </a:rPr>
                        <a:t>9</a:t>
                      </a:r>
                      <a:endParaRPr lang="en-US" altLang="zh-CN" sz="1800">
                        <a:latin typeface="Arial" panose="020B0604020202020204" pitchFamily="34" charset="0"/>
                      </a:endParaRPr>
                    </a:p>
                  </a:txBody>
                  <a:tcPr marL="82314" marR="82314" marT="41157" marB="4115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 eaLnBrk="0" hangingPunct="0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1800" b="1" dirty="0">
                          <a:latin typeface="宋体" panose="02010600030101010101" pitchFamily="2" charset="-122"/>
                          <a:cs typeface="Calibri" panose="020F0502020204030204" pitchFamily="34" charset="0"/>
                        </a:rPr>
                        <a:t>朝廷任命</a:t>
                      </a:r>
                      <a:endParaRPr lang="zh-CN" altLang="en-US" sz="1800" dirty="0">
                        <a:latin typeface="Arial" panose="020B0604020202020204" pitchFamily="34" charset="0"/>
                      </a:endParaRPr>
                    </a:p>
                  </a:txBody>
                  <a:tcPr marL="82314" marR="82314" marT="41157" marB="4115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 eaLnBrk="0" hangingPunct="0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1800" b="1" dirty="0">
                          <a:latin typeface="宋体" panose="02010600030101010101" pitchFamily="2" charset="-122"/>
                          <a:cs typeface="Calibri" panose="020F0502020204030204" pitchFamily="34" charset="0"/>
                        </a:rPr>
                        <a:t>上供</a:t>
                      </a:r>
                      <a:endParaRPr lang="zh-CN" altLang="en-US" sz="1800" dirty="0">
                        <a:latin typeface="Arial" panose="020B0604020202020204" pitchFamily="34" charset="0"/>
                      </a:endParaRPr>
                    </a:p>
                  </a:txBody>
                  <a:tcPr marL="82314" marR="82314" marT="41157" marB="4115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algn="ctr" eaLnBrk="0" hangingPunct="0">
                        <a:lnSpc>
                          <a:spcPct val="100000"/>
                        </a:lnSpc>
                        <a:buNone/>
                      </a:pPr>
                      <a:r>
                        <a:rPr lang="zh-CN" altLang="en-US" sz="1800" b="1" dirty="0">
                          <a:latin typeface="宋体" panose="02010600030101010101" pitchFamily="2" charset="-122"/>
                          <a:cs typeface="Calibri" panose="020F0502020204030204" pitchFamily="34" charset="0"/>
                        </a:rPr>
                        <a:t>驻兵少防盗贼</a:t>
                      </a:r>
                      <a:endParaRPr lang="zh-CN" altLang="en-US" sz="1800" dirty="0">
                        <a:latin typeface="Arial" panose="020B0604020202020204" pitchFamily="34" charset="0"/>
                      </a:endParaRPr>
                    </a:p>
                  </a:txBody>
                  <a:tcPr marL="82314" marR="82314" marT="41157" marB="41157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0409" name="文本框 560408"/>
          <p:cNvSpPr txBox="1"/>
          <p:nvPr/>
        </p:nvSpPr>
        <p:spPr>
          <a:xfrm>
            <a:off x="552604" y="3410387"/>
            <a:ext cx="5736277" cy="12090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685800">
              <a:lnSpc>
                <a:spcPct val="120000"/>
              </a:lnSpc>
            </a:pPr>
            <a:r>
              <a:rPr lang="zh-CN" altLang="en-US" sz="2015" dirty="0">
                <a:latin typeface="宋体" panose="02010600030101010101" pitchFamily="2" charset="-122"/>
              </a:rPr>
              <a:t>由此可知</a:t>
            </a:r>
            <a:r>
              <a:rPr lang="en-US" altLang="zh-CN" sz="2015">
                <a:latin typeface="宋体" panose="02010600030101010101" pitchFamily="2" charset="-122"/>
              </a:rPr>
              <a:t>，</a:t>
            </a:r>
            <a:r>
              <a:rPr lang="zh-CN" altLang="en-US" sz="2015" dirty="0">
                <a:latin typeface="宋体" panose="02010600030101010101" pitchFamily="2" charset="-122"/>
              </a:rPr>
              <a:t>这一时期的藩镇</a:t>
            </a:r>
            <a:r>
              <a:rPr lang="en-US" altLang="zh-CN" sz="2015">
                <a:latin typeface="宋体" panose="02010600030101010101" pitchFamily="2" charset="-122"/>
              </a:rPr>
              <a:t>(</a:t>
            </a:r>
            <a:r>
              <a:rPr lang="zh-CN" altLang="en-US" sz="2015" dirty="0">
                <a:latin typeface="宋体" panose="02010600030101010101" pitchFamily="2" charset="-122"/>
              </a:rPr>
              <a:t>　　</a:t>
            </a:r>
            <a:r>
              <a:rPr lang="en-US" altLang="zh-CN" sz="2015">
                <a:latin typeface="宋体" panose="02010600030101010101" pitchFamily="2" charset="-122"/>
              </a:rPr>
              <a:t>)</a:t>
            </a:r>
            <a:endParaRPr lang="en-US" altLang="zh-CN" sz="2015">
              <a:latin typeface="宋体" panose="02010600030101010101" pitchFamily="2" charset="-122"/>
            </a:endParaRPr>
          </a:p>
          <a:p>
            <a:pPr defTabSz="685800">
              <a:lnSpc>
                <a:spcPct val="120000"/>
              </a:lnSpc>
            </a:pPr>
            <a:r>
              <a:rPr lang="en-US" altLang="zh-CN" sz="2015">
                <a:latin typeface="宋体" panose="02010600030101010101" pitchFamily="2" charset="-122"/>
              </a:rPr>
              <a:t>A.</a:t>
            </a:r>
            <a:r>
              <a:rPr lang="zh-CN" altLang="en-US" sz="2015" dirty="0">
                <a:latin typeface="宋体" panose="02010600030101010101" pitchFamily="2" charset="-122"/>
              </a:rPr>
              <a:t>控制了朝廷财政收入  </a:t>
            </a:r>
            <a:r>
              <a:rPr lang="en-US" altLang="zh-CN" sz="2015">
                <a:latin typeface="宋体" panose="02010600030101010101" pitchFamily="2" charset="-122"/>
              </a:rPr>
              <a:t>B.</a:t>
            </a:r>
            <a:r>
              <a:rPr lang="zh-CN" altLang="en-US" sz="2015" dirty="0">
                <a:latin typeface="宋体" panose="02010600030101010101" pitchFamily="2" charset="-122"/>
              </a:rPr>
              <a:t>彼此之间攻伐不已</a:t>
            </a:r>
            <a:endParaRPr lang="zh-CN" altLang="en-US" sz="2015" dirty="0">
              <a:latin typeface="宋体" panose="02010600030101010101" pitchFamily="2" charset="-122"/>
            </a:endParaRPr>
          </a:p>
          <a:p>
            <a:pPr defTabSz="685800">
              <a:lnSpc>
                <a:spcPct val="120000"/>
              </a:lnSpc>
            </a:pPr>
            <a:r>
              <a:rPr lang="en-US" altLang="zh-CN" sz="2015">
                <a:latin typeface="宋体" panose="02010600030101010101" pitchFamily="2" charset="-122"/>
              </a:rPr>
              <a:t>C.</a:t>
            </a:r>
            <a:r>
              <a:rPr lang="zh-CN" altLang="en-US" sz="2015" dirty="0">
                <a:latin typeface="宋体" panose="02010600030101010101" pitchFamily="2" charset="-122"/>
              </a:rPr>
              <a:t>注重维护中央的权威	</a:t>
            </a:r>
            <a:r>
              <a:rPr lang="en-US" altLang="zh-CN" sz="2015" dirty="0">
                <a:latin typeface="宋体" panose="02010600030101010101" pitchFamily="2" charset="-122"/>
              </a:rPr>
              <a:t> </a:t>
            </a:r>
            <a:r>
              <a:rPr lang="en-US" altLang="zh-CN" sz="2015">
                <a:latin typeface="宋体" panose="02010600030101010101" pitchFamily="2" charset="-122"/>
              </a:rPr>
              <a:t>D.</a:t>
            </a:r>
            <a:r>
              <a:rPr lang="zh-CN" altLang="en-US" sz="2015" dirty="0">
                <a:latin typeface="宋体" panose="02010600030101010101" pitchFamily="2" charset="-122"/>
              </a:rPr>
              <a:t>延续了唐朝的统治</a:t>
            </a:r>
            <a:endParaRPr lang="zh-CN" altLang="en-US" sz="2015" dirty="0">
              <a:latin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371944" y="4012072"/>
            <a:ext cx="2573351" cy="495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15" b="1">
                <a:solidFill>
                  <a:srgbClr val="FF0000"/>
                </a:solidFill>
              </a:rPr>
              <a:t>答案：</a:t>
            </a:r>
            <a:r>
              <a:rPr lang="en-US" altLang="zh-CN" sz="2015" b="1">
                <a:solidFill>
                  <a:srgbClr val="FF0000"/>
                </a:solidFill>
              </a:rPr>
              <a:t>D</a:t>
            </a:r>
            <a:endParaRPr lang="en-US" altLang="zh-CN" sz="2015" b="1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371944" y="3676467"/>
            <a:ext cx="2573351" cy="89916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p>
            <a:endParaRPr lang="en-US" altLang="zh-CN" sz="2015" b="1">
              <a:solidFill>
                <a:srgbClr val="FF0000"/>
              </a:solidFill>
            </a:endParaRPr>
          </a:p>
          <a:p>
            <a:endParaRPr lang="en-US" altLang="zh-CN" sz="2015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237374" y="128054"/>
            <a:ext cx="8669252" cy="6356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>
              <a:lnSpc>
                <a:spcPct val="150000"/>
              </a:lnSpc>
            </a:pPr>
            <a:r>
              <a:rPr lang="zh-CN" altLang="en-US" sz="2355" b="1">
                <a:solidFill>
                  <a:schemeClr val="tx1"/>
                </a:solidFill>
              </a:rPr>
              <a:t>【拓展阅读】</a:t>
            </a:r>
            <a:endParaRPr lang="zh-CN" altLang="en-US" sz="2355" b="1">
              <a:solidFill>
                <a:schemeClr val="tx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55290" y="794468"/>
            <a:ext cx="8452094" cy="38150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en-US" altLang="zh-CN" sz="2690"/>
              <a:t>       </a:t>
            </a:r>
            <a:r>
              <a:rPr lang="zh-CN" altLang="en-US" sz="2690"/>
              <a:t>河朔割据型、中原防遏型、边疆御边型，以及东南财源型四大类别藩镇。</a:t>
            </a:r>
            <a:r>
              <a:rPr lang="zh-CN" altLang="en-US" sz="2690" b="1">
                <a:solidFill>
                  <a:srgbClr val="FF0000"/>
                </a:solidFill>
              </a:rPr>
              <a:t>不同藩镇相互制约</a:t>
            </a:r>
            <a:r>
              <a:rPr lang="zh-CN" altLang="en-US" sz="2690"/>
              <a:t>，而依靠藩镇之间的</a:t>
            </a:r>
            <a:r>
              <a:rPr lang="zh-CN" altLang="en-US" sz="2690" b="1">
                <a:solidFill>
                  <a:srgbClr val="FF0000"/>
                </a:solidFill>
              </a:rPr>
              <a:t>平衡</a:t>
            </a:r>
            <a:r>
              <a:rPr lang="zh-CN" altLang="en-US" sz="2690"/>
              <a:t>维系着</a:t>
            </a:r>
            <a:r>
              <a:rPr lang="zh-CN" altLang="en-US" sz="2690" b="1">
                <a:solidFill>
                  <a:srgbClr val="FF0000"/>
                </a:solidFill>
              </a:rPr>
              <a:t>唐王朝的相对稳定</a:t>
            </a:r>
            <a:r>
              <a:rPr lang="zh-CN" altLang="en-US" sz="2690"/>
              <a:t>，虽然各个藩镇之间不断冲突，但是一直没再有安史之乱那样大动乱发生。 </a:t>
            </a:r>
            <a:endParaRPr lang="zh-CN" altLang="en-US" sz="2690"/>
          </a:p>
          <a:p>
            <a:pPr algn="r">
              <a:lnSpc>
                <a:spcPct val="150000"/>
              </a:lnSpc>
            </a:pPr>
            <a:r>
              <a:rPr lang="zh-CN" altLang="en-US" sz="2690"/>
              <a:t>——张国刚《唐代藩镇研究》 </a:t>
            </a:r>
            <a:endParaRPr lang="zh-CN" altLang="en-US" sz="269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6929454" y="500048"/>
            <a:ext cx="1857388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dirty="0" smtClean="0">
                <a:solidFill>
                  <a:srgbClr val="FF0000"/>
                </a:solidFill>
                <a:cs typeface="Times New Roman" panose="02020603050405020304"/>
              </a:rPr>
              <a:t>寒门庶族地主</a:t>
            </a:r>
            <a:endParaRPr lang="zh-CN" altLang="en-US" sz="1800" dirty="0" smtClean="0">
              <a:solidFill>
                <a:srgbClr val="FF0000"/>
              </a:solidFill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108898" y="214296"/>
          <a:ext cx="8892258" cy="4714908"/>
        </p:xfrm>
        <a:graphic>
          <a:graphicData uri="http://schemas.openxmlformats.org/drawingml/2006/table">
            <a:tbl>
              <a:tblPr/>
              <a:tblGrid>
                <a:gridCol w="700722"/>
                <a:gridCol w="8191536"/>
              </a:tblGrid>
              <a:tr h="4714908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选官制度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科举制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(1)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背景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随着士族的没落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九品中正制无法继续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南北朝以来</a:t>
                      </a:r>
                      <a:r>
                        <a:rPr lang="en-US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en-US" altLang="zh-CN" sz="18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    </a:t>
                      </a:r>
                      <a:r>
                        <a:rPr lang="zh-CN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势力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上升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希望打破门阀士族垄断政治的局面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要求参政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加强中央集权需要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(2)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建立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隋炀帝始建进士科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唐太宗增加考试科目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以进士和明经两科为主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武则天扩大科举取士的人数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首创武举和殿试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唐玄宗任用高官主持考试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提高了科举考试的地位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(3)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标准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考试成绩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才学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)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(4)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评价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①积极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打破</a:t>
                      </a:r>
                      <a:r>
                        <a:rPr lang="en-US" altLang="zh-CN" sz="18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</a:t>
                      </a:r>
                      <a:r>
                        <a:rPr lang="zh-CN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对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仕途的垄断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有利于</a:t>
                      </a:r>
                      <a:r>
                        <a:rPr lang="en-US" altLang="zh-CN" sz="18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   </a:t>
                      </a:r>
                      <a:r>
                        <a:rPr lang="en-US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使出身社会中下层的读书人通过相对公平的考试参与政权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扩大统治基础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提高</a:t>
                      </a:r>
                      <a:r>
                        <a:rPr lang="en-US" altLang="zh-CN" sz="18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  </a:t>
                      </a:r>
                      <a:r>
                        <a:rPr lang="en-US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加强中央集权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1800" b="1" dirty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促进社会重学风气的形成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对</a:t>
                      </a:r>
                      <a:r>
                        <a:rPr lang="zh-CN" sz="1800" b="1" dirty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西方近代文官考试制度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产生重要影响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di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②消极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考试内容以儒学经义为主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本质上是维护封建统治。明清科举制僵化</a:t>
                      </a:r>
                      <a:r>
                        <a:rPr lang="en-US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endParaRPr lang="en-US" sz="1800" b="1" dirty="0" smtClean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八股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取士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禁锢思想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扼杀人的创造性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不利于科技发展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重视才能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轻视品德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官本位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学而优则仕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143108" y="2803218"/>
            <a:ext cx="1285884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dirty="0" smtClean="0">
                <a:solidFill>
                  <a:srgbClr val="FF0000"/>
                </a:solidFill>
                <a:cs typeface="Times New Roman" panose="02020603050405020304"/>
              </a:rPr>
              <a:t>世家大族</a:t>
            </a:r>
            <a:endParaRPr lang="zh-CN" altLang="en-US" sz="1800" dirty="0" smtClean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29256" y="2803218"/>
            <a:ext cx="178595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dirty="0" smtClean="0">
                <a:solidFill>
                  <a:srgbClr val="FF0000"/>
                </a:solidFill>
                <a:cs typeface="Times New Roman" panose="02020603050405020304"/>
              </a:rPr>
              <a:t>社会阶层流动</a:t>
            </a:r>
            <a:endParaRPr lang="zh-CN" altLang="en-US" sz="1800" dirty="0" smtClean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000892" y="3120394"/>
            <a:ext cx="1643074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dirty="0" smtClean="0">
                <a:solidFill>
                  <a:srgbClr val="FF0000"/>
                </a:solidFill>
                <a:cs typeface="Times New Roman" panose="02020603050405020304"/>
              </a:rPr>
              <a:t>官员文化素质</a:t>
            </a:r>
            <a:endParaRPr lang="zh-CN" altLang="en-US" sz="18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00430" y="446708"/>
            <a:ext cx="857256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  <a:cs typeface="Times New Roman" panose="02020603050405020304"/>
              </a:rPr>
              <a:t>品德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142844" y="357172"/>
          <a:ext cx="8858312" cy="4357718"/>
        </p:xfrm>
        <a:graphic>
          <a:graphicData uri="http://schemas.openxmlformats.org/drawingml/2006/table">
            <a:tbl>
              <a:tblPr/>
              <a:tblGrid>
                <a:gridCol w="1286510"/>
                <a:gridCol w="7571802"/>
              </a:tblGrid>
              <a:tr h="72628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考核制度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吏部考核。唐朝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以</a:t>
                      </a: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和</a:t>
                      </a: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为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标准考核官员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5257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监察制度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隋唐</a:t>
                      </a: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为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最高监察机构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唐太宗将全国分为十道监察区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委派监察官巡回监察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885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法律教化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(1)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《</a:t>
                      </a: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   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》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是中国现存最早、最为完整的封建法典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是中华法系确立的标志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是礼法结合的典范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对儒家伦理中的“孝”特别重视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(2)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唐朝提倡礼治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颁行《大唐开元礼》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重视家训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强化基层教化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4500562" y="446708"/>
            <a:ext cx="857256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  <a:cs typeface="Times New Roman" panose="02020603050405020304"/>
              </a:rPr>
              <a:t>才能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071670" y="1303964"/>
            <a:ext cx="121444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  <a:cs typeface="Times New Roman" panose="02020603050405020304"/>
              </a:rPr>
              <a:t>御史台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428860" y="2650811"/>
            <a:ext cx="157163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  <a:cs typeface="Times New Roman" panose="02020603050405020304"/>
              </a:rPr>
              <a:t>唐律疏议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  <p:bldP spid="12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表格 6"/>
          <p:cNvGraphicFramePr>
            <a:graphicFrameLocks noGrp="1"/>
          </p:cNvGraphicFramePr>
          <p:nvPr/>
        </p:nvGraphicFramePr>
        <p:xfrm>
          <a:off x="142844" y="214296"/>
          <a:ext cx="8858312" cy="4714908"/>
        </p:xfrm>
        <a:graphic>
          <a:graphicData uri="http://schemas.openxmlformats.org/drawingml/2006/table">
            <a:tbl>
              <a:tblPr/>
              <a:tblGrid>
                <a:gridCol w="700722"/>
                <a:gridCol w="8157590"/>
              </a:tblGrid>
              <a:tr h="4714908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民族关系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(1)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隋朝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①机构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礼部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鸿胪寺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②内容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突厥、吐谷浑、党项等周边民族先后归附。加强</a:t>
                      </a:r>
                      <a:r>
                        <a:rPr lang="zh-CN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对</a:t>
                      </a:r>
                      <a:r>
                        <a:rPr lang="en-US" altLang="zh-CN" sz="18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</a:t>
                      </a:r>
                      <a:r>
                        <a:rPr lang="zh-CN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各族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治理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③治理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主要推行郡县制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但往往以边疆民族的豪酋大姓任郡守、县令。加强与流求接触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(2)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唐朝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①机构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礼部、鸿胪寺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大都护府、都督府、羁縻州等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②内容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突厥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东突厥汗国灭亡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唐高宗联合回纥灭西突厥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设置</a:t>
                      </a:r>
                      <a:r>
                        <a:rPr lang="en-US" altLang="zh-CN" sz="18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   </a:t>
                      </a:r>
                      <a:r>
                        <a:rPr lang="zh-CN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和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北庭都护府。回纥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册封。吐蕃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文成公主入藏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唐蕃</a:t>
                      </a:r>
                      <a:r>
                        <a:rPr lang="en-US" altLang="zh-CN" sz="18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  </a:t>
                      </a:r>
                      <a:r>
                        <a:rPr lang="zh-CN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。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靺鞨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册封。南诏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册封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遣子弟入唐学习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③特点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民族政策开明进步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以“怀柔”为主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措施灵活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方式多样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④作用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加强汉族与少数民族之间的经济文化交流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促进少数民族经济文化发展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促进唐朝经济文化繁荣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促进</a:t>
                      </a:r>
                      <a:r>
                        <a:rPr lang="en-US" altLang="zh-CN" sz="18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       </a:t>
                      </a:r>
                      <a:r>
                        <a:rPr lang="en-US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有利于祖国边疆地区开发</a:t>
                      </a:r>
                      <a:r>
                        <a:rPr lang="en-US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有利于</a:t>
                      </a:r>
                      <a:r>
                        <a:rPr lang="en-US" altLang="zh-CN" sz="18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      </a:t>
                      </a:r>
                      <a:r>
                        <a:rPr lang="zh-CN" sz="18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的</a:t>
                      </a:r>
                      <a:r>
                        <a:rPr lang="zh-CN" sz="18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巩固与发展</a:t>
                      </a:r>
                      <a:endParaRPr lang="zh-CN" sz="18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6786578" y="833434"/>
            <a:ext cx="13572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dirty="0" smtClean="0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  <a:cs typeface="Times New Roman" panose="02020603050405020304"/>
              </a:rPr>
              <a:t>岭南地区</a:t>
            </a:r>
            <a:endParaRPr lang="zh-CN" altLang="en-US" sz="1800" dirty="0" smtClean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286644" y="2476508"/>
            <a:ext cx="1571636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dirty="0" smtClean="0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  <a:cs typeface="Times New Roman" panose="02020603050405020304"/>
              </a:rPr>
              <a:t>安西都护府</a:t>
            </a:r>
            <a:endParaRPr lang="zh-CN" altLang="en-US" sz="1800" dirty="0" smtClean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215074" y="2786064"/>
            <a:ext cx="1571636" cy="401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dirty="0" smtClean="0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  <a:cs typeface="Times New Roman" panose="02020603050405020304"/>
              </a:rPr>
              <a:t>和亲会盟</a:t>
            </a:r>
            <a:endParaRPr lang="zh-CN" altLang="en-US" sz="1800" dirty="0" smtClean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143372" y="4120526"/>
            <a:ext cx="1571636" cy="401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dirty="0" smtClean="0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  <a:cs typeface="Times New Roman" panose="02020603050405020304"/>
              </a:rPr>
              <a:t>民族交融</a:t>
            </a:r>
            <a:endParaRPr lang="zh-CN" altLang="en-US" sz="1800" dirty="0" smtClean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428728" y="4459618"/>
            <a:ext cx="214314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dirty="0" smtClean="0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  <a:cs typeface="Times New Roman" panose="02020603050405020304"/>
              </a:rPr>
              <a:t>统一多民族国家</a:t>
            </a:r>
            <a:endParaRPr lang="zh-CN" altLang="en-US" sz="18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4" grpId="0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2844" y="142858"/>
            <a:ext cx="8858312" cy="44926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概念</a:t>
            </a: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羁縻mí政策</a:t>
            </a:r>
            <a:endParaRPr lang="zh-CN" altLang="en-US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/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内涵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: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“羁縻政策”源于秦汉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兴盛于唐宋。</a:t>
            </a:r>
            <a:r>
              <a:rPr lang="zh-CN" altLang="en-US" sz="2000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“羁”就是用军事和政治的压力加以控制</a:t>
            </a:r>
            <a:r>
              <a:rPr lang="en-US" sz="2000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“縻”就是以经济和物质利益给以抚慰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即在少数民族地区设立特殊的行政单位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保持或基本保持少数民族原有的社会组织形式和管理机构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承认其酋长、首领在本民族和本地区中的政治统治地位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任用少数民族地方首领为地方官吏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除在政治上隶属于中央王朝、经济上有朝贡的义务外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其余一切事务均由少数民族首领自己管理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具有因俗而治的特点。</a:t>
            </a:r>
            <a:endParaRPr lang="zh-CN" altLang="en-US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/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评价</a:t>
            </a:r>
            <a:endParaRPr lang="zh-CN" altLang="en-US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/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(1)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一定程度上保证王朝疆域内的统一、稳定。</a:t>
            </a:r>
            <a:endParaRPr lang="zh-CN" altLang="en-US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/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(2)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因俗而治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有利于中原地区与边疆民族地区的交流交融。</a:t>
            </a:r>
            <a:endParaRPr lang="zh-CN" altLang="en-US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/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(3)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对边疆少数民族地区控制较为松散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不利于边疆的充分开发。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表格 8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214282" y="642924"/>
          <a:ext cx="8715436" cy="3143272"/>
        </p:xfrm>
        <a:graphic>
          <a:graphicData uri="http://schemas.openxmlformats.org/drawingml/2006/table">
            <a:tbl>
              <a:tblPr/>
              <a:tblGrid>
                <a:gridCol w="1286510"/>
                <a:gridCol w="7428926"/>
              </a:tblGrid>
              <a:tr h="188596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对外交往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空前发展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经济文化交流活跃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(1)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与西域商路畅通。唐朝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时</a:t>
                      </a: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等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技术传到阿拉伯地区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(2)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海路活跃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唐朝与日本交往频繁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5730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户籍制度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(1)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隋朝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“</a:t>
                      </a: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   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”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重新核定户籍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(2)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唐朝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唐承隋制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管理更严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户籍三年一造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4857752" y="1319204"/>
            <a:ext cx="1357290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  <a:cs typeface="Times New Roman" panose="02020603050405020304"/>
              </a:rPr>
              <a:t>造纸术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71802" y="2643188"/>
            <a:ext cx="1357290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  <a:cs typeface="Times New Roman" panose="02020603050405020304"/>
              </a:rPr>
              <a:t>大索貌阅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142844" y="214296"/>
          <a:ext cx="8858312" cy="4786346"/>
        </p:xfrm>
        <a:graphic>
          <a:graphicData uri="http://schemas.openxmlformats.org/drawingml/2006/table">
            <a:tbl>
              <a:tblPr/>
              <a:tblGrid>
                <a:gridCol w="700722"/>
                <a:gridCol w="8157590"/>
              </a:tblGrid>
              <a:tr h="4786346"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赋税制度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(1)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隋朝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租调役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(2)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唐朝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租庸调制→两税法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①租庸调制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以</a:t>
                      </a:r>
                      <a:r>
                        <a:rPr lang="zh-CN" sz="2000" b="1" dirty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庸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代</a:t>
                      </a: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</a:t>
                      </a:r>
                      <a:r>
                        <a:rPr lang="en-US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保证农民有较充分的生产时间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政府赋税收入有了保障。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②两税法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dist"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a.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背景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唐中期以后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highlight>
                            <a:srgbClr val="FFFF00"/>
                          </a:highlight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土地兼并严重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均田制遭到破坏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highlight>
                            <a:srgbClr val="FFFF00"/>
                          </a:highlight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租庸调制难以</a:t>
                      </a:r>
                      <a:r>
                        <a:rPr lang="zh-CN" sz="2000" b="1" dirty="0" smtClean="0">
                          <a:highlight>
                            <a:srgbClr val="FFFF00"/>
                          </a:highlight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维</a:t>
                      </a:r>
                      <a:endParaRPr lang="en-US" altLang="zh-CN" sz="2000" b="1" dirty="0" smtClean="0">
                        <a:highlight>
                          <a:srgbClr val="FFFF00"/>
                        </a:highlight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 smtClean="0">
                          <a:highlight>
                            <a:srgbClr val="FFFF00"/>
                          </a:highlight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持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highlight>
                            <a:srgbClr val="FFFF00"/>
                          </a:highlight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国家财政紧张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。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b.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内容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每户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按</a:t>
                      </a: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和</a:t>
                      </a: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缴纳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户税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按田亩缴纳地税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取消租庸调和一切杂税、杂役。一年分夏季和秋季两次纳税。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3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c.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影响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简化</a:t>
                      </a: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</a:t>
                      </a:r>
                      <a:r>
                        <a:rPr lang="en-US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扩大收税对象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保证国家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的</a:t>
                      </a: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 </a:t>
                      </a:r>
                      <a:r>
                        <a:rPr lang="en-US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改变了自战国以来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以</a:t>
                      </a: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的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赋税制度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减轻政府对农民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的</a:t>
                      </a: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 </a:t>
                      </a:r>
                      <a:r>
                        <a:rPr lang="en-US" altLang="zh-CN" sz="2000" b="1" u="sng" dirty="0" smtClean="0">
                          <a:solidFill>
                            <a:schemeClr val="bg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.</a:t>
                      </a:r>
                      <a:endParaRPr lang="zh-CN" sz="2000" dirty="0">
                        <a:solidFill>
                          <a:schemeClr val="bg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3143240" y="1142990"/>
            <a:ext cx="57150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  <a:cs typeface="Times New Roman" panose="02020603050405020304"/>
              </a:rPr>
              <a:t>役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43174" y="3150877"/>
            <a:ext cx="100013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  <a:cs typeface="Times New Roman" panose="02020603050405020304"/>
              </a:rPr>
              <a:t>人丁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86182" y="3143254"/>
            <a:ext cx="1000132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  <a:cs typeface="Times New Roman" panose="02020603050405020304"/>
              </a:rPr>
              <a:t>资产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45026" y="3913835"/>
            <a:ext cx="121444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  <a:cs typeface="Times New Roman" panose="02020603050405020304"/>
              </a:rPr>
              <a:t>税收名目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572264" y="3929072"/>
            <a:ext cx="150019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  <a:cs typeface="Times New Roman" panose="02020603050405020304"/>
              </a:rPr>
              <a:t>财政收入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428860" y="4286262"/>
            <a:ext cx="135732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  <a:cs typeface="Times New Roman" panose="02020603050405020304"/>
              </a:rPr>
              <a:t>人丁为主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215206" y="4286262"/>
            <a:ext cx="1500198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  <a:cs typeface="Times New Roman" panose="02020603050405020304"/>
              </a:rPr>
              <a:t>人身控制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2" name="TextBox 10"/>
          <p:cNvSpPr txBox="1"/>
          <p:nvPr>
            <p:custDataLst>
              <p:tags r:id="rId1"/>
            </p:custDataLst>
          </p:nvPr>
        </p:nvSpPr>
        <p:spPr>
          <a:xfrm>
            <a:off x="2124075" y="1564005"/>
            <a:ext cx="1805940" cy="4914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/>
              </a:rPr>
              <a:t>庸：纳绢或布</a:t>
            </a:r>
            <a:endParaRPr lang="zh-CN" altLang="en-US" sz="2000" dirty="0" smtClean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/>
            </a:endParaRPr>
          </a:p>
        </p:txBody>
      </p:sp>
      <p:sp>
        <p:nvSpPr>
          <p:cNvPr id="3" name="TextBox 10"/>
          <p:cNvSpPr txBox="1"/>
          <p:nvPr>
            <p:custDataLst>
              <p:tags r:id="rId2"/>
            </p:custDataLst>
          </p:nvPr>
        </p:nvSpPr>
        <p:spPr>
          <a:xfrm>
            <a:off x="2251075" y="2016760"/>
            <a:ext cx="2787015" cy="4914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/>
              </a:rPr>
              <a:t>特别是安史之乱爆发</a:t>
            </a:r>
            <a:endParaRPr lang="zh-CN" altLang="en-US" sz="2000" dirty="0" smtClean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6" grpId="0"/>
      <p:bldP spid="7" grpId="0"/>
      <p:bldP spid="8" grpId="0"/>
      <p:bldP spid="10" grpId="0"/>
      <p:bldP spid="13" grpId="0"/>
      <p:bldP spid="14" grpId="0"/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3143240" y="2000246"/>
            <a:ext cx="114300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  <a:cs typeface="Times New Roman" panose="02020603050405020304"/>
              </a:rPr>
              <a:t>义仓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graphicFrame>
        <p:nvGraphicFramePr>
          <p:cNvPr id="12" name="表格 11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214282" y="285734"/>
          <a:ext cx="8786874" cy="2786082"/>
        </p:xfrm>
        <a:graphic>
          <a:graphicData uri="http://schemas.openxmlformats.org/drawingml/2006/table">
            <a:tbl>
              <a:tblPr/>
              <a:tblGrid>
                <a:gridCol w="1286510"/>
                <a:gridCol w="7500364"/>
              </a:tblGrid>
              <a:tr h="111443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基层治理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唐朝以百户为里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五里为乡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城内设坊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郊外设村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设里正、坊正、村正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实行邻保制度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以四家为邻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五邻为保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彼此之间相互监督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164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社会救济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与优抚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隋唐政府既重视官方储备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也大力提倡民间积储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隋文帝置仓积谷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鼓励民间自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置</a:t>
                      </a: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</a:t>
                      </a:r>
                      <a:r>
                        <a:rPr lang="en-US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唐朝政府设有收容贫老、孤儿和乞讨流浪人员的专门机构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2844" y="142858"/>
            <a:ext cx="8858312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三、隋唐时期的经济</a:t>
            </a:r>
            <a:endParaRPr lang="zh-CN" altLang="en-US" sz="20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142844" y="642924"/>
          <a:ext cx="8858312" cy="3786446"/>
        </p:xfrm>
        <a:graphic>
          <a:graphicData uri="http://schemas.openxmlformats.org/drawingml/2006/table">
            <a:tbl>
              <a:tblPr/>
              <a:tblGrid>
                <a:gridCol w="775335"/>
                <a:gridCol w="8082977"/>
              </a:tblGrid>
              <a:tr h="47327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农业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唐朝传统步犁基本定型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——</a:t>
                      </a: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</a:t>
                      </a:r>
                      <a:r>
                        <a:rPr lang="en-US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出现水力灌溉工具——筒车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327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商贸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陆上和海上丝绸之路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设置市舶司掌管对外贸易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唐朝柜坊与飞钱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327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集镇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主要服务于军事目的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678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城市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城市</a:t>
                      </a:r>
                      <a:r>
                        <a:rPr lang="en-US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制度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民居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有严格等级限制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1983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交通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隋朝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开通</a:t>
                      </a: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</a:t>
                      </a:r>
                      <a:r>
                        <a:rPr lang="en-US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对巩固统一、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促进</a:t>
                      </a: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      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以及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运河沿岸城市发展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起了重要作用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唐朝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驿道以长安为中心向各方辐射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214810" y="594346"/>
            <a:ext cx="1285884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cs typeface="Times New Roman" panose="02020603050405020304"/>
              </a:rPr>
              <a:t>曲辕犁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85918" y="2071684"/>
            <a:ext cx="1285884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cs typeface="Times New Roman" panose="02020603050405020304"/>
              </a:rPr>
              <a:t>坊市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43108" y="3143254"/>
            <a:ext cx="1285884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cs typeface="Times New Roman" panose="02020603050405020304"/>
              </a:rPr>
              <a:t>大运河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500694" y="3143254"/>
            <a:ext cx="207170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cs typeface="Times New Roman" panose="02020603050405020304"/>
              </a:rPr>
              <a:t>南北经济交流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1406" y="71420"/>
            <a:ext cx="8929750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四、隋唐时期的文化</a:t>
            </a:r>
            <a:endParaRPr lang="zh-CN" altLang="en-US" sz="2000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214282" y="642924"/>
          <a:ext cx="8715436" cy="4000528"/>
        </p:xfrm>
        <a:graphic>
          <a:graphicData uri="http://schemas.openxmlformats.org/drawingml/2006/table">
            <a:tbl>
              <a:tblPr/>
              <a:tblGrid>
                <a:gridCol w="775335"/>
                <a:gridCol w="7940101"/>
              </a:tblGrid>
              <a:tr h="200026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思想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(1)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隋朝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“三教合归儒”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(2)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唐朝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①三教并行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佛教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完成</a:t>
                      </a: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</a:t>
                      </a:r>
                      <a:r>
                        <a:rPr lang="en-US" altLang="zh-CN" sz="2000" b="1" u="sng" dirty="0" smtClean="0">
                          <a:solidFill>
                            <a:schemeClr val="bg1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.</a:t>
                      </a:r>
                      <a:endParaRPr lang="zh-CN" sz="2000" dirty="0">
                        <a:solidFill>
                          <a:schemeClr val="bg1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di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②儒学复兴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佛教和道教的发展使儒学正统地位受到挑战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韩愈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提出</a:t>
                      </a:r>
                      <a:endParaRPr lang="en-US" altLang="zh-CN" sz="2000" b="1" dirty="0" smtClean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  </a:t>
                      </a:r>
                      <a:r>
                        <a:rPr lang="en-US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巩固儒学主流思想的统治地位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026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文学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艺术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(1)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文学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唐朝是诗歌黄金时代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(2)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书法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楷书、草书流行。代表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颜真卿等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(3)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绘画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宗教画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人物画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山水、花鸟画。代表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“画圣”吴道子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(4)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雕塑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山西大同云冈石窟、河南洛阳龙门石窟、甘肃敦煌莫高窟等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(5)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舞蹈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西域胡旋舞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571868" y="1357304"/>
            <a:ext cx="135732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cs typeface="Times New Roman" panose="02020603050405020304"/>
              </a:rPr>
              <a:t>本土化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14414" y="1970317"/>
            <a:ext cx="1357322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  <a:cs typeface="Times New Roman" panose="02020603050405020304"/>
              </a:rPr>
              <a:t>复兴儒学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28992" y="571486"/>
            <a:ext cx="164307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FF0000"/>
                </a:solidFill>
              </a:rPr>
              <a:t>雕版印刷</a:t>
            </a:r>
            <a:endParaRPr lang="zh-CN" altLang="en-US" sz="2000" dirty="0" smtClean="0">
              <a:solidFill>
                <a:srgbClr val="FF0000"/>
              </a:solidFill>
            </a:endParaRPr>
          </a:p>
        </p:txBody>
      </p:sp>
      <p:graphicFrame>
        <p:nvGraphicFramePr>
          <p:cNvPr id="10" name="表格 9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207326" y="357172"/>
          <a:ext cx="8722392" cy="4357659"/>
        </p:xfrm>
        <a:graphic>
          <a:graphicData uri="http://schemas.openxmlformats.org/drawingml/2006/table">
            <a:tbl>
              <a:tblPr/>
              <a:tblGrid>
                <a:gridCol w="1030922"/>
                <a:gridCol w="7691470"/>
              </a:tblGrid>
              <a:tr h="272351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科技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(1)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印刷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唐朝已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有</a:t>
                      </a:r>
                      <a:r>
                        <a:rPr lang="en-US" altLang="zh-CN" sz="2000" b="1" u="sng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            </a:t>
                      </a: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的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佛经、日历和书籍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(2)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火药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唐末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火药开始用于战争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(3)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天文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唐朝天文学家僧一行测算出了地球子午线长度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(4)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医学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孙思邈《千金方》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《唐本草》是世界上最早由国家颁行的药典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3414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highlight>
                            <a:srgbClr val="FFFF00"/>
                          </a:highlight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中外文</a:t>
                      </a:r>
                      <a:endParaRPr lang="zh-CN" sz="2000">
                        <a:highlight>
                          <a:srgbClr val="FFFF00"/>
                        </a:highlight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highlight>
                            <a:srgbClr val="FFFF00"/>
                          </a:highlight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化交流</a:t>
                      </a:r>
                      <a:endParaRPr lang="zh-CN" sz="2000" b="1">
                        <a:highlight>
                          <a:srgbClr val="FFFF00"/>
                        </a:highlight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(1)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佛教传播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2000" b="1" dirty="0">
                          <a:highlight>
                            <a:srgbClr val="FFFF00"/>
                          </a:highlight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玄奘西行取经</a:t>
                      </a:r>
                      <a:r>
                        <a:rPr lang="en-US" sz="2000" b="1" dirty="0">
                          <a:highlight>
                            <a:srgbClr val="FFFF00"/>
                          </a:highlight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highlight>
                            <a:srgbClr val="FFFF00"/>
                          </a:highlight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鉴真东渡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等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(2)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其他方面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唐都城长安是国际大都会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影响新罗、日本两国文化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西亚商人在广州、泉州等南方港口城市定居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142976" y="1714494"/>
            <a:ext cx="7072330" cy="77905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主题探究</a:t>
            </a:r>
            <a:endParaRPr lang="zh-CN" altLang="en-US" sz="400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1438" y="71420"/>
            <a:ext cx="8929718" cy="63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主题　制度创新与文化新成就</a:t>
            </a:r>
            <a:endParaRPr lang="zh-CN" altLang="en-US" sz="2800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406" y="785800"/>
            <a:ext cx="892975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探究一　隋唐时期的制度创新与国家治理</a:t>
            </a:r>
            <a:endParaRPr lang="zh-CN" altLang="en-US" sz="2000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视角</a:t>
            </a: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　选官制度日益成熟</a:t>
            </a:r>
            <a:endParaRPr lang="zh-CN" altLang="en-US" sz="20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材料一</a:t>
            </a:r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" name="M231LTSAXJCLS23.eps"/>
          <p:cNvPicPr/>
          <p:nvPr/>
        </p:nvPicPr>
        <p:blipFill>
          <a:blip r:embed="rId1"/>
          <a:stretch>
            <a:fillRect/>
          </a:stretch>
        </p:blipFill>
        <p:spPr>
          <a:xfrm>
            <a:off x="1357290" y="1857370"/>
            <a:ext cx="4429156" cy="185776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2844" y="3879084"/>
            <a:ext cx="8929750" cy="8358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问题</a:t>
            </a: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en-US" sz="2000" dirty="0" smtClean="0"/>
              <a:t>(1)</a:t>
            </a:r>
            <a:r>
              <a:rPr lang="zh-CN" altLang="en-US" sz="2000" dirty="0" smtClean="0"/>
              <a:t>材料一反映了对古代中国选官制度发展演变历程的认识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对此认识提出你的修改建议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并说明理由。</a:t>
            </a:r>
            <a:r>
              <a:rPr lang="en-US" sz="2000" dirty="0" smtClean="0"/>
              <a:t>(</a:t>
            </a:r>
            <a:r>
              <a:rPr lang="zh-CN" altLang="en-US" sz="2000" dirty="0" smtClean="0"/>
              <a:t>要求</a:t>
            </a:r>
            <a:r>
              <a:rPr lang="en-US" sz="2000" dirty="0" smtClean="0"/>
              <a:t>:</a:t>
            </a:r>
            <a:r>
              <a:rPr lang="zh-CN" altLang="en-US" sz="2000" dirty="0" smtClean="0"/>
              <a:t>观点明确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持论有据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表述清晰</a:t>
            </a:r>
            <a:r>
              <a:rPr lang="en-US" sz="2000" dirty="0" smtClean="0"/>
              <a:t>)</a:t>
            </a:r>
            <a:endParaRPr lang="zh-CN" altLang="en-US" sz="2000" dirty="0"/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42844" y="428610"/>
            <a:ext cx="8786874" cy="3857652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20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5720" y="500048"/>
            <a:ext cx="857256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结论</a:t>
            </a:r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en-US" sz="2000" dirty="0" smtClean="0"/>
              <a:t>(1)</a:t>
            </a:r>
            <a:r>
              <a:rPr lang="zh-CN" altLang="en-US" sz="2000" dirty="0" smtClean="0"/>
              <a:t>修改建议一</a:t>
            </a:r>
            <a:r>
              <a:rPr lang="en-US" sz="2000" dirty="0" smtClean="0"/>
              <a:t>:</a:t>
            </a:r>
            <a:r>
              <a:rPr lang="zh-CN" altLang="en-US" sz="2000" dirty="0" smtClean="0"/>
              <a:t>将举孝廉的察举制度下的“朝廷掌握官员任命权”修改为“察举制度下地方有一定的选官权”。</a:t>
            </a:r>
            <a:endParaRPr lang="zh-CN" altLang="en-US" sz="2000" dirty="0" smtClean="0"/>
          </a:p>
          <a:p>
            <a:pPr algn="just"/>
            <a:r>
              <a:rPr lang="zh-CN" altLang="en-US" sz="2000" dirty="0" smtClean="0"/>
              <a:t>理由</a:t>
            </a:r>
            <a:r>
              <a:rPr lang="en-US" sz="2000" dirty="0" smtClean="0"/>
              <a:t>:</a:t>
            </a:r>
            <a:r>
              <a:rPr lang="zh-CN" altLang="en-US" sz="2000" dirty="0" smtClean="0"/>
              <a:t>察举制是地方官员经考察后依据品德、才能向中央举荐人才为官的制度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为两汉选拔了大量人才。</a:t>
            </a:r>
            <a:endParaRPr lang="zh-CN" altLang="en-US" sz="2000" dirty="0" smtClean="0"/>
          </a:p>
          <a:p>
            <a:pPr algn="just"/>
            <a:r>
              <a:rPr lang="zh-CN" altLang="en-US" sz="2000" dirty="0" smtClean="0"/>
              <a:t>修改建议二</a:t>
            </a:r>
            <a:r>
              <a:rPr lang="en-US" sz="2000" dirty="0" smtClean="0"/>
              <a:t>:</a:t>
            </a:r>
            <a:r>
              <a:rPr lang="zh-CN" altLang="en-US" sz="2000" dirty="0" smtClean="0"/>
              <a:t>在举孝廉之后补充九品中正制及其评价。</a:t>
            </a:r>
            <a:endParaRPr lang="zh-CN" altLang="en-US" sz="2000" dirty="0" smtClean="0"/>
          </a:p>
          <a:p>
            <a:pPr algn="just"/>
            <a:r>
              <a:rPr lang="zh-CN" altLang="en-US" sz="2000" dirty="0" smtClean="0"/>
              <a:t>理由</a:t>
            </a:r>
            <a:r>
              <a:rPr lang="en-US" sz="2000" dirty="0" smtClean="0"/>
              <a:t>:</a:t>
            </a:r>
            <a:r>
              <a:rPr lang="zh-CN" altLang="en-US" sz="2000" dirty="0" smtClean="0"/>
              <a:t>古代中国选官制度经历了世官制</a:t>
            </a:r>
            <a:r>
              <a:rPr lang="en-US" altLang="zh-CN" sz="2000" dirty="0" smtClean="0"/>
              <a:t>—</a:t>
            </a:r>
            <a:r>
              <a:rPr lang="zh-CN" altLang="en-US" sz="2000" dirty="0" smtClean="0"/>
              <a:t>军功爵制</a:t>
            </a:r>
            <a:r>
              <a:rPr lang="en-US" altLang="zh-CN" sz="2000" dirty="0" smtClean="0"/>
              <a:t>—</a:t>
            </a:r>
            <a:r>
              <a:rPr lang="zh-CN" altLang="en-US" sz="2000" dirty="0" smtClean="0"/>
              <a:t>察举制</a:t>
            </a:r>
            <a:r>
              <a:rPr lang="en-US" altLang="zh-CN" sz="2000" dirty="0" smtClean="0"/>
              <a:t>—</a:t>
            </a:r>
            <a:r>
              <a:rPr lang="zh-CN" altLang="en-US" sz="2000" dirty="0" smtClean="0"/>
              <a:t>九品中正制</a:t>
            </a:r>
            <a:r>
              <a:rPr lang="en-US" altLang="zh-CN" sz="2000" dirty="0" smtClean="0"/>
              <a:t>—</a:t>
            </a:r>
            <a:r>
              <a:rPr lang="zh-CN" altLang="en-US" sz="2000" dirty="0" smtClean="0"/>
              <a:t>科举制的发展历程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九品中正制是魏晋南北朝时期的选官制度。</a:t>
            </a:r>
            <a:endParaRPr lang="zh-CN" altLang="en-US" sz="2000" dirty="0" smtClean="0"/>
          </a:p>
          <a:p>
            <a:pPr algn="just"/>
            <a:r>
              <a:rPr lang="zh-CN" altLang="en-US" sz="2000" dirty="0" smtClean="0"/>
              <a:t>九品中正制的评价</a:t>
            </a:r>
            <a:r>
              <a:rPr lang="en-US" sz="2000" dirty="0" smtClean="0"/>
              <a:t>:</a:t>
            </a:r>
            <a:r>
              <a:rPr lang="zh-CN" altLang="en-US" sz="2000" dirty="0" smtClean="0"/>
              <a:t>看重家世门第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成为维护士族特权的工具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不利于选拔出真正的人才。</a:t>
            </a:r>
            <a:endParaRPr lang="zh-CN" altLang="en-US" sz="2000" dirty="0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1406" y="138564"/>
            <a:ext cx="8929750" cy="367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1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深化拓展</a:t>
            </a:r>
            <a:r>
              <a:rPr lang="en-US" sz="1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zh-CN" altLang="en-US" sz="1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中国古代选官制度的演变及趋势</a:t>
            </a:r>
            <a:endParaRPr lang="zh-CN" altLang="en-US" sz="1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142844" y="571486"/>
          <a:ext cx="8858312" cy="4359404"/>
        </p:xfrm>
        <a:graphic>
          <a:graphicData uri="http://schemas.openxmlformats.org/drawingml/2006/table">
            <a:tbl>
              <a:tblPr/>
              <a:tblGrid>
                <a:gridCol w="1262698"/>
                <a:gridCol w="1166194"/>
                <a:gridCol w="1572889"/>
                <a:gridCol w="1476385"/>
                <a:gridCol w="1951386"/>
                <a:gridCol w="1428760"/>
              </a:tblGrid>
              <a:tr h="25642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选官方式</a:t>
                      </a:r>
                      <a:endParaRPr lang="zh-CN" sz="16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盛行时期</a:t>
                      </a:r>
                      <a:endParaRPr lang="zh-CN" sz="16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选拔标准</a:t>
                      </a:r>
                      <a:endParaRPr lang="zh-CN" sz="16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优点</a:t>
                      </a:r>
                      <a:endParaRPr lang="zh-CN" sz="16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缺点</a:t>
                      </a:r>
                      <a:endParaRPr lang="zh-CN" sz="16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演变趋势</a:t>
                      </a:r>
                      <a:endParaRPr lang="zh-CN" sz="16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5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世卿世禄</a:t>
                      </a:r>
                      <a:endParaRPr lang="zh-CN" sz="16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夏商周</a:t>
                      </a:r>
                      <a:endParaRPr lang="zh-CN" sz="16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血缘</a:t>
                      </a:r>
                      <a:r>
                        <a:rPr lang="en-US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贵族世袭</a:t>
                      </a:r>
                      <a:endParaRPr lang="zh-CN" sz="16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稳固贵族统治</a:t>
                      </a:r>
                      <a:endParaRPr lang="zh-CN" sz="16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不利于选拔人才</a:t>
                      </a:r>
                      <a:endParaRPr lang="zh-CN" sz="16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 dirty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选拔标准</a:t>
                      </a:r>
                      <a:r>
                        <a:rPr lang="en-US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由家世、门第逐渐演变为学识、才能</a:t>
                      </a:r>
                      <a:endParaRPr lang="zh-CN" sz="16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di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 dirty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选拔方式</a:t>
                      </a:r>
                      <a:r>
                        <a:rPr lang="en-US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由地方评定、推荐逐渐演变成通过考试</a:t>
                      </a:r>
                      <a:r>
                        <a:rPr lang="zh-CN" sz="16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选</a:t>
                      </a:r>
                      <a:endParaRPr lang="en-US" altLang="zh-CN" sz="1600" b="1" dirty="0" smtClean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拔</a:t>
                      </a:r>
                      <a:r>
                        <a:rPr lang="en-US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;</a:t>
                      </a: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逐渐制度化</a:t>
                      </a:r>
                      <a:r>
                        <a:rPr lang="en-US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形式日益严密</a:t>
                      </a:r>
                      <a:endParaRPr lang="zh-CN" sz="16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di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 dirty="0">
                          <a:solidFill>
                            <a:srgbClr val="FF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选官基础</a:t>
                      </a:r>
                      <a:r>
                        <a:rPr lang="en-US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:</a:t>
                      </a: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日益扩大</a:t>
                      </a:r>
                      <a:r>
                        <a:rPr lang="en-US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官员的素质</a:t>
                      </a:r>
                      <a:r>
                        <a:rPr lang="zh-CN" sz="16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不断</a:t>
                      </a:r>
                      <a:endParaRPr lang="en-US" altLang="zh-CN" sz="1600" b="1" dirty="0" smtClean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提高</a:t>
                      </a:r>
                      <a:endParaRPr lang="zh-CN" sz="16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928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军功爵</a:t>
                      </a:r>
                      <a:endParaRPr lang="zh-CN" sz="16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秦国、秦朝</a:t>
                      </a:r>
                      <a:endParaRPr lang="zh-CN" sz="16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军功</a:t>
                      </a:r>
                      <a:endParaRPr lang="zh-CN" sz="16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打破了世卿世禄制度</a:t>
                      </a:r>
                      <a:endParaRPr lang="zh-CN" sz="16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适应于战时状态下</a:t>
                      </a:r>
                      <a:r>
                        <a:rPr lang="en-US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和平时期导致人事不相适应</a:t>
                      </a:r>
                      <a:endParaRPr lang="zh-CN" sz="16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cPr/>
                </a:tc>
              </a:tr>
              <a:tr h="76928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察举制</a:t>
                      </a:r>
                      <a:endParaRPr lang="zh-CN" sz="16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汉朝</a:t>
                      </a:r>
                      <a:endParaRPr lang="zh-CN" sz="16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品德、才能</a:t>
                      </a:r>
                      <a:r>
                        <a:rPr lang="en-US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由官吏察访推荐</a:t>
                      </a:r>
                      <a:endParaRPr lang="zh-CN" sz="16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客观上使社会更加稳定</a:t>
                      </a:r>
                      <a:r>
                        <a:rPr lang="en-US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有利于维护统治</a:t>
                      </a:r>
                      <a:endParaRPr lang="zh-CN" sz="16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东汉时期腐化</a:t>
                      </a:r>
                      <a:r>
                        <a:rPr lang="en-US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只看出身</a:t>
                      </a:r>
                      <a:endParaRPr lang="zh-CN" sz="16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cPr/>
                </a:tc>
              </a:tr>
              <a:tr h="102571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九品中正制</a:t>
                      </a:r>
                      <a:endParaRPr lang="zh-CN" sz="16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魏晋南北朝</a:t>
                      </a:r>
                      <a:endParaRPr lang="zh-CN" sz="16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由品评官评定授官</a:t>
                      </a:r>
                      <a:r>
                        <a:rPr lang="en-US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早期</a:t>
                      </a:r>
                      <a:r>
                        <a:rPr lang="zh-CN" sz="16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家世</a:t>
                      </a: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、才能并重</a:t>
                      </a:r>
                      <a:r>
                        <a:rPr lang="en-US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后期只看重门第</a:t>
                      </a:r>
                      <a:endParaRPr lang="zh-CN" sz="16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早期为国家选拔一定人才</a:t>
                      </a:r>
                      <a:r>
                        <a:rPr lang="en-US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加强中央集权</a:t>
                      </a:r>
                      <a:endParaRPr lang="zh-CN" sz="16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后期只看重门第</a:t>
                      </a:r>
                      <a:r>
                        <a:rPr lang="en-US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成为世家大族垄断高官的工具</a:t>
                      </a:r>
                      <a:endParaRPr lang="zh-CN" sz="16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cPr/>
                </a:tc>
              </a:tr>
              <a:tr h="128214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科举制</a:t>
                      </a:r>
                      <a:endParaRPr lang="zh-CN" sz="16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隋唐到明清</a:t>
                      </a:r>
                      <a:endParaRPr lang="zh-CN" sz="16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考试成绩</a:t>
                      </a:r>
                      <a:endParaRPr lang="zh-CN" sz="16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有利于打破特权垄断</a:t>
                      </a:r>
                      <a:r>
                        <a:rPr lang="en-US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扩大官吏来源</a:t>
                      </a:r>
                      <a:r>
                        <a:rPr lang="en-US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提高官员文化素质</a:t>
                      </a:r>
                      <a:r>
                        <a:rPr lang="en-US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推动阶层流动</a:t>
                      </a:r>
                      <a:endParaRPr lang="zh-CN" sz="16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明清时僵化</a:t>
                      </a:r>
                      <a:r>
                        <a:rPr lang="en-US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16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禁锢了人们的思想</a:t>
                      </a:r>
                      <a:endParaRPr lang="zh-CN" sz="16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push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1438" y="142858"/>
            <a:ext cx="9001156" cy="4831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视角</a:t>
            </a: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　中央决策和行政体系日臻完备</a:t>
            </a:r>
            <a:endParaRPr lang="zh-CN" altLang="en-US" sz="20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>
              <a:lnSpc>
                <a:spcPct val="140000"/>
              </a:lnSpc>
            </a:pP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材料二</a:t>
            </a:r>
            <a:r>
              <a:rPr lang="zh-CN" altLang="en-US" sz="2000" dirty="0" smtClean="0"/>
              <a:t>　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汉代宰相是采用领袖制的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而唐代宰相则采用委员制。换言之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汉代由宰相一人掌握全国行政大权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而唐代则把相权分别操纵于几个部门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由许多人来共同负责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凡事经各部门之会议而决定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唐代则把相权划分到几个机关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这几个机关便须常开会议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来决定政府一切最高政令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政府的最高机构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则在政事堂。凡属皇帝命令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在“敕”字之下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须加盖“中书门下之印”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即须政事堂会议正式通过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然后再送尚书省执行。若未加盖“中书门下之印”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而由皇帝直接发出的命令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在当时则被认为是违法的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不能为下面各级机关所承认。</a:t>
            </a:r>
            <a:endParaRPr lang="zh-CN" altLang="en-US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r">
              <a:lnSpc>
                <a:spcPct val="140000"/>
              </a:lnSpc>
            </a:pPr>
            <a:r>
              <a:rPr lang="en-US" altLang="zh-CN" sz="2000" dirty="0" smtClean="0"/>
              <a:t>——</a:t>
            </a:r>
            <a:r>
              <a:rPr lang="zh-CN" altLang="en-US" sz="2000" dirty="0" smtClean="0"/>
              <a:t>摘编自钱穆</a:t>
            </a:r>
            <a:r>
              <a:rPr lang="en-US" altLang="zh-CN" sz="2000" dirty="0" smtClean="0"/>
              <a:t>《</a:t>
            </a:r>
            <a:r>
              <a:rPr lang="zh-CN" altLang="en-US" sz="2000" dirty="0" smtClean="0"/>
              <a:t>中国历代政治得失</a:t>
            </a:r>
            <a:r>
              <a:rPr lang="en-US" altLang="zh-CN" sz="2000" dirty="0" smtClean="0"/>
              <a:t>》</a:t>
            </a:r>
            <a:endParaRPr lang="en-US" altLang="zh-CN" sz="2000" dirty="0" smtClean="0"/>
          </a:p>
          <a:p>
            <a:pPr>
              <a:lnSpc>
                <a:spcPct val="140000"/>
              </a:lnSpc>
            </a:pP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问题</a:t>
            </a: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en-US" sz="2000" dirty="0" smtClean="0"/>
              <a:t>(2)</a:t>
            </a:r>
            <a:r>
              <a:rPr lang="zh-CN" altLang="en-US" sz="2000" dirty="0" smtClean="0"/>
              <a:t>为什么说三省六部制的确立使得中央决策和行政体系日臻完备</a:t>
            </a:r>
            <a:r>
              <a:rPr lang="en-US" sz="2000" dirty="0" smtClean="0"/>
              <a:t>?</a:t>
            </a:r>
            <a:r>
              <a:rPr lang="zh-CN" altLang="en-US" sz="2000" dirty="0" smtClean="0"/>
              <a:t>据以上材料和所学知识加以解释。</a:t>
            </a:r>
            <a:endParaRPr lang="zh-CN" altLang="en-US" sz="2000" dirty="0"/>
          </a:p>
        </p:txBody>
      </p:sp>
    </p:spTree>
  </p:cSld>
  <p:clrMapOvr>
    <a:masterClrMapping/>
  </p:clrMapOvr>
  <p:transition>
    <p:push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1438" y="142858"/>
            <a:ext cx="9001156" cy="4831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视角</a:t>
            </a: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　中央决策和行政体系日臻完备</a:t>
            </a:r>
            <a:endParaRPr lang="zh-CN" altLang="en-US" sz="20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>
              <a:lnSpc>
                <a:spcPct val="110000"/>
              </a:lnSpc>
            </a:pP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材料二</a:t>
            </a:r>
            <a:r>
              <a:rPr lang="zh-CN" altLang="en-US" sz="2000" dirty="0" smtClean="0"/>
              <a:t>　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汉代宰相是采用领袖制的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而唐代宰相则采用委员制。换言之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汉代由宰相一人掌握全国行政大权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而唐代则</a:t>
            </a:r>
            <a:r>
              <a:rPr lang="zh-CN" altLang="en-US" sz="2000" u="sng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把相权分别操纵于几个部门</a:t>
            </a:r>
            <a:r>
              <a:rPr lang="en-US" sz="2000" u="sng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u="sng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由许多人来共同负责</a:t>
            </a:r>
            <a:r>
              <a:rPr lang="zh-CN" altLang="en-US" sz="20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【①</a:t>
            </a:r>
            <a:r>
              <a:rPr lang="zh-CN" altLang="en-US" sz="20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三分相权，避免权臣专政，加强皇权；②体系完整，职责分明：中书省负责草拟诏令；门下省负责审核封驳诏令；尚书省负责执行，下设六部，分工处理各项具体政务</a:t>
            </a:r>
            <a:r>
              <a:rPr lang="zh-CN" altLang="en-US" sz="20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】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凡事经各部门之会议而决定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唐代则把相权划分到几个机关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这几个机关便须常开会议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来决定政府一切最高政令</a:t>
            </a:r>
            <a:r>
              <a:rPr lang="zh-CN" altLang="en-US" sz="20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【</a:t>
            </a:r>
            <a:r>
              <a:rPr lang="zh-CN" altLang="en-US" sz="20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三省共议国事，集思广益，有利于有效决策与执行</a:t>
            </a:r>
            <a:r>
              <a:rPr lang="zh-CN" altLang="en-US" sz="20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】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政府的最高机构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则在政事堂。凡属皇帝命令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在“敕”字之下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须加盖“中书门下之印”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即须政事堂会议正式通过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然后再送尚书省执行。若未加盖“中书门下之印”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而由皇帝直接发出的命令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在当时则被认为是违法的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不能为下面各级机关所承认。</a:t>
            </a:r>
            <a:r>
              <a:rPr lang="zh-CN" altLang="en-US" sz="20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【</a:t>
            </a:r>
            <a:r>
              <a:rPr lang="zh-CN" altLang="en-US" sz="20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一定程度上约束皇权</a:t>
            </a:r>
            <a:r>
              <a:rPr lang="zh-CN" altLang="en-US" sz="20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】</a:t>
            </a:r>
            <a:endParaRPr lang="zh-CN" altLang="en-US" sz="2000" dirty="0" smtClean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r">
              <a:lnSpc>
                <a:spcPct val="110000"/>
              </a:lnSpc>
            </a:pPr>
            <a:r>
              <a:rPr lang="en-US" altLang="zh-CN" sz="2000" dirty="0" smtClean="0"/>
              <a:t>——</a:t>
            </a:r>
            <a:r>
              <a:rPr lang="zh-CN" altLang="en-US" sz="2000" dirty="0" smtClean="0"/>
              <a:t>摘编自钱穆</a:t>
            </a:r>
            <a:r>
              <a:rPr lang="en-US" altLang="zh-CN" sz="2000" dirty="0" smtClean="0"/>
              <a:t>《</a:t>
            </a:r>
            <a:r>
              <a:rPr lang="zh-CN" altLang="en-US" sz="2000" dirty="0" smtClean="0"/>
              <a:t>中国历代政治得失</a:t>
            </a:r>
            <a:r>
              <a:rPr lang="en-US" altLang="zh-CN" sz="2000" dirty="0" smtClean="0"/>
              <a:t>》</a:t>
            </a:r>
            <a:endParaRPr lang="en-US" altLang="zh-CN" sz="2000" dirty="0" smtClean="0"/>
          </a:p>
          <a:p>
            <a:pPr>
              <a:lnSpc>
                <a:spcPct val="110000"/>
              </a:lnSpc>
            </a:pP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问题</a:t>
            </a: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en-US" sz="2000" dirty="0" smtClean="0"/>
              <a:t>(2)</a:t>
            </a:r>
            <a:r>
              <a:rPr lang="zh-CN" altLang="en-US" sz="2000" dirty="0" smtClean="0"/>
              <a:t>为什么说三省六部制的确立使得中央决策和行政体系日臻完备</a:t>
            </a:r>
            <a:r>
              <a:rPr lang="en-US" sz="2000" dirty="0" smtClean="0"/>
              <a:t>?</a:t>
            </a:r>
            <a:r>
              <a:rPr lang="zh-CN" altLang="en-US" sz="2000" dirty="0" smtClean="0"/>
              <a:t>据以上材料和所学知识加以解释。</a:t>
            </a:r>
            <a:endParaRPr lang="zh-CN" altLang="en-US" sz="2000" dirty="0"/>
          </a:p>
        </p:txBody>
      </p:sp>
    </p:spTree>
  </p:cSld>
  <p:clrMapOvr>
    <a:masterClrMapping/>
  </p:clrMapOvr>
  <p:transition>
    <p:push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1438" y="71420"/>
            <a:ext cx="9001156" cy="4246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视角</a:t>
            </a: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　赋税制度调整</a:t>
            </a:r>
            <a:endParaRPr lang="zh-CN" altLang="en-US" sz="20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材料三</a:t>
            </a:r>
            <a:r>
              <a:rPr lang="zh-CN" altLang="en-US" sz="2000" dirty="0" smtClean="0"/>
              <a:t>　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780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唐朝推行两税法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以国家财政开支所需为总额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所谓“量出以制入”。所有民户在现居地登记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根据财产情况定户等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按户等高低缴纳赋税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“户无主客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以现居为簿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人无丁中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以贫富为差”。分夏秋两季征收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“为行商者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在所州县税三十之一”。结果“赋不加敛而增入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版籍不造而得其虚实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贪吏不诫而奸无所取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自是轻重之权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始归于朝廷”。每户负担并未增加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但国家财政总收入增加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对户口的掌握也更为准确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“天下便之”。</a:t>
            </a:r>
            <a:endParaRPr lang="zh-CN" altLang="en-US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2000" dirty="0" smtClean="0"/>
              <a:t>——</a:t>
            </a:r>
            <a:r>
              <a:rPr lang="zh-CN" altLang="en-US" sz="2000" dirty="0" smtClean="0"/>
              <a:t>摘编自白寿彝</a:t>
            </a:r>
            <a:r>
              <a:rPr lang="en-US" altLang="zh-CN" sz="2000" dirty="0" smtClean="0"/>
              <a:t>《</a:t>
            </a:r>
            <a:r>
              <a:rPr lang="zh-CN" altLang="en-US" sz="2000" dirty="0" smtClean="0"/>
              <a:t>中国通史</a:t>
            </a:r>
            <a:r>
              <a:rPr lang="en-US" altLang="zh-CN" sz="2000" dirty="0" smtClean="0"/>
              <a:t>》</a:t>
            </a:r>
            <a:endParaRPr lang="en-US" altLang="zh-CN" sz="2000" dirty="0" smtClean="0"/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问题</a:t>
            </a:r>
            <a:r>
              <a:rPr 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en-US" sz="2000" dirty="0" smtClean="0"/>
              <a:t>(3)</a:t>
            </a:r>
            <a:r>
              <a:rPr lang="zh-CN" altLang="en-US" sz="2000" dirty="0" smtClean="0"/>
              <a:t>根据材料三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指出唐朝两税法改革的特点及作用。</a:t>
            </a:r>
            <a:endParaRPr lang="zh-CN" altLang="en-US" sz="2000" dirty="0" smtClean="0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1438" y="71420"/>
            <a:ext cx="9001156" cy="3080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视角</a:t>
            </a:r>
            <a:r>
              <a:rPr 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　赋税制度调整</a:t>
            </a:r>
            <a:endParaRPr lang="zh-CN" altLang="en-US" sz="18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材料三</a:t>
            </a:r>
            <a:r>
              <a:rPr lang="zh-CN" altLang="en-US" sz="1800" dirty="0" smtClean="0"/>
              <a:t>　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780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唐朝推行两税法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以国家财政开支所需为总额【特点①】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所谓“量出以制入”。所有民户在现居地登记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根据财产情况定户等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按户等高低缴纳赋税</a:t>
            </a:r>
            <a:r>
              <a:rPr lang="zh-CN" altLang="en-US" sz="1800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18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对农民依财产多少征收赋税</a:t>
            </a:r>
            <a:r>
              <a:rPr lang="zh-CN" altLang="en-US" sz="1800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“户无主客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以现居为簿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人无丁中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以贫富为差”。分夏秋两季征收</a:t>
            </a:r>
            <a:r>
              <a:rPr lang="zh-CN" altLang="en-US" sz="18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【特点③】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“为行商者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在所州县税三十之一”</a:t>
            </a:r>
            <a:r>
              <a:rPr lang="zh-CN" altLang="en-US" sz="18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【</a:t>
            </a:r>
            <a:r>
              <a:rPr lang="zh-CN" altLang="en-US" sz="18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征收商税</a:t>
            </a:r>
            <a:r>
              <a:rPr lang="zh-CN" altLang="en-US" sz="18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】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。结果“赋不加敛而增入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版籍不造而得其虚实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贪吏不诫而奸无所取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自是轻重之权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始归于朝廷”。每户负担并未增加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但国家财政总收入增加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对户口的掌握也更为准确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“天下便之”。</a:t>
            </a:r>
            <a:endParaRPr lang="zh-CN" altLang="en-US" sz="18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r">
              <a:lnSpc>
                <a:spcPct val="120000"/>
              </a:lnSpc>
            </a:pPr>
            <a:r>
              <a:rPr lang="en-US" altLang="zh-CN" sz="1800" dirty="0" smtClean="0"/>
              <a:t>——</a:t>
            </a:r>
            <a:r>
              <a:rPr lang="zh-CN" altLang="en-US" sz="1800" dirty="0" smtClean="0"/>
              <a:t>摘编自白寿彝</a:t>
            </a:r>
            <a:r>
              <a:rPr lang="en-US" altLang="zh-CN" sz="1800" dirty="0" smtClean="0"/>
              <a:t>《</a:t>
            </a:r>
            <a:r>
              <a:rPr lang="zh-CN" altLang="en-US" sz="1800" dirty="0" smtClean="0"/>
              <a:t>中国通史</a:t>
            </a:r>
            <a:r>
              <a:rPr lang="en-US" altLang="zh-CN" sz="1800" dirty="0" smtClean="0"/>
              <a:t>》</a:t>
            </a:r>
            <a:endParaRPr lang="en-US" altLang="zh-CN" sz="1800" dirty="0" smtClean="0"/>
          </a:p>
          <a:p>
            <a:pPr algn="just">
              <a:lnSpc>
                <a:spcPct val="120000"/>
              </a:lnSpc>
            </a:pPr>
            <a:r>
              <a:rPr 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问题</a:t>
            </a:r>
            <a:r>
              <a:rPr 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en-US" sz="1800" dirty="0" smtClean="0"/>
              <a:t>(3)</a:t>
            </a:r>
            <a:r>
              <a:rPr lang="zh-CN" altLang="en-US" sz="1800" dirty="0" smtClean="0"/>
              <a:t>根据材料三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指出唐朝两税法改革的特点及作用。</a:t>
            </a:r>
            <a:endParaRPr lang="zh-CN" altLang="en-US" sz="1800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213995" y="3143250"/>
            <a:ext cx="8715375" cy="1277620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18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5720" y="3143254"/>
            <a:ext cx="8572560" cy="1170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800" dirty="0" smtClean="0"/>
              <a:t>作用</a:t>
            </a:r>
            <a:r>
              <a:rPr lang="en-US" sz="1800" dirty="0" smtClean="0"/>
              <a:t>:</a:t>
            </a:r>
            <a:r>
              <a:rPr lang="zh-CN" altLang="en-US" sz="1800" dirty="0" smtClean="0"/>
              <a:t>简化税收名目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扩大收税对象</a:t>
            </a:r>
            <a:r>
              <a:rPr lang="en-US" sz="1800" dirty="0" smtClean="0"/>
              <a:t>;</a:t>
            </a:r>
            <a:r>
              <a:rPr lang="zh-CN" altLang="en-US" sz="1800" dirty="0" smtClean="0"/>
              <a:t>保证国家财政收入</a:t>
            </a:r>
            <a:r>
              <a:rPr lang="en-US" sz="1800" dirty="0" smtClean="0"/>
              <a:t>;</a:t>
            </a:r>
            <a:r>
              <a:rPr lang="zh-CN" altLang="en-US" sz="1800" dirty="0" smtClean="0"/>
              <a:t>促进了商品经济发展</a:t>
            </a:r>
            <a:r>
              <a:rPr lang="en-US" sz="1800" dirty="0" smtClean="0"/>
              <a:t>;</a:t>
            </a:r>
            <a:r>
              <a:rPr lang="zh-CN" altLang="en-US" sz="1800" dirty="0" smtClean="0"/>
              <a:t>确立从以人丁为主到以财产为主的合理的征税标准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民众赋税负担相对公平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也减轻了政府对农民的人身控制。</a:t>
            </a:r>
            <a:endParaRPr lang="zh-CN" altLang="en-US" sz="1800" dirty="0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1438" y="142858"/>
            <a:ext cx="9001156" cy="2012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探究二　隋唐时期的文化成就</a:t>
            </a:r>
            <a:endParaRPr lang="zh-CN" altLang="en-US" sz="1600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“飞</a:t>
            </a:r>
            <a:r>
              <a:rPr lang="zh-CN" alt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天”是佛教中一种想象的飞神</a:t>
            </a:r>
            <a:r>
              <a:rPr 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纵观敦煌壁画中历代飞天形象的演变</a:t>
            </a:r>
            <a:r>
              <a:rPr 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可以从一个层面了解古代多元文化的变迁。</a:t>
            </a:r>
            <a:endParaRPr lang="zh-CN" altLang="en-US" sz="1600" dirty="0" smtClean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1600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材料一</a:t>
            </a:r>
            <a:r>
              <a:rPr lang="zh-CN" altLang="en-US" sz="1600" dirty="0" smtClean="0">
                <a:solidFill>
                  <a:schemeClr val="tx1"/>
                </a:solidFill>
              </a:rPr>
              <a:t>　</a:t>
            </a:r>
            <a:r>
              <a:rPr lang="zh-CN" alt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北魏时期的飞天</a:t>
            </a:r>
            <a:r>
              <a:rPr 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西域风格是主流</a:t>
            </a:r>
            <a:r>
              <a:rPr 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但具体形象上已流露出中原之风。西魏的飞天洞窟</a:t>
            </a:r>
            <a:r>
              <a:rPr 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窟顶绘有道教诸神</a:t>
            </a:r>
            <a:r>
              <a:rPr 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有羽人、雷公、电母、雨神等诸神</a:t>
            </a:r>
            <a:r>
              <a:rPr 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另有伏羲、女娲等均人面蛇身</a:t>
            </a:r>
            <a:r>
              <a:rPr 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展示了中国传统的天地宇宙观念。</a:t>
            </a:r>
            <a:endParaRPr lang="zh-CN" altLang="en-US" sz="1600" dirty="0" smtClean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3" name="M231LTSAXJCLS25B.eps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2928926" y="1829494"/>
            <a:ext cx="2286016" cy="95657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1406" y="2786064"/>
            <a:ext cx="9001156" cy="1370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材料二</a:t>
            </a:r>
            <a:r>
              <a:rPr lang="zh-CN" altLang="en-US" sz="1600" dirty="0" smtClean="0"/>
              <a:t>　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隋代莫高窟</a:t>
            </a:r>
            <a:r>
              <a:rPr lang="en-US" altLang="zh-CN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献花伎乐飞天</a:t>
            </a:r>
            <a:r>
              <a:rPr lang="en-US" altLang="zh-CN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洞窟四壁环窟带状飞天一周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飞天呈辐射形式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或奏乐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或撒花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千姿百态</a:t>
            </a:r>
            <a:r>
              <a:rPr lang="zh-CN" alt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、飘逸秀美</a:t>
            </a:r>
            <a:r>
              <a:rPr 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充分显示了古代民间画匠的功力和智慧。唐代飞天变化无穷的飞动之美与大唐奋发进取的时代精神完全吻合</a:t>
            </a:r>
            <a:r>
              <a:rPr 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画法较前代有很大的改变</a:t>
            </a:r>
            <a:r>
              <a:rPr 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:</a:t>
            </a:r>
            <a:r>
              <a:rPr lang="zh-CN" alt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由浪漫夸张步入现实</a:t>
            </a:r>
            <a:r>
              <a:rPr 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由天宫仙人转变为宫娥舞伎。</a:t>
            </a:r>
            <a:r>
              <a:rPr lang="en-US" altLang="zh-CN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</a:t>
            </a:r>
            <a:r>
              <a:rPr lang="en-US" altLang="zh-CN" sz="1600" dirty="0" smtClean="0">
                <a:solidFill>
                  <a:schemeClr val="tx1"/>
                </a:solidFill>
              </a:rPr>
              <a:t>——</a:t>
            </a:r>
            <a:r>
              <a:rPr lang="zh-CN" altLang="en-US" sz="1600" dirty="0" smtClean="0">
                <a:solidFill>
                  <a:schemeClr val="tx1"/>
                </a:solidFill>
              </a:rPr>
              <a:t>上述材料均摘编自刘蓉</a:t>
            </a:r>
            <a:r>
              <a:rPr lang="en-US" altLang="zh-CN" sz="1600" dirty="0" smtClean="0">
                <a:solidFill>
                  <a:schemeClr val="tx1"/>
                </a:solidFill>
              </a:rPr>
              <a:t>《</a:t>
            </a:r>
            <a:r>
              <a:rPr lang="zh-CN" altLang="en-US" sz="1600" dirty="0" smtClean="0">
                <a:solidFill>
                  <a:schemeClr val="tx1"/>
                </a:solidFill>
              </a:rPr>
              <a:t>丝路多元音乐文化在敦煌壁画</a:t>
            </a:r>
            <a:r>
              <a:rPr lang="zh-CN" altLang="en-US" sz="1600" dirty="0" smtClean="0"/>
              <a:t>中的呈现</a:t>
            </a:r>
            <a:r>
              <a:rPr lang="en-US" altLang="zh-CN" sz="1600" dirty="0" smtClean="0"/>
              <a:t>》</a:t>
            </a:r>
            <a:endParaRPr lang="zh-CN" altLang="en-US" sz="1600" dirty="0"/>
          </a:p>
        </p:txBody>
      </p:sp>
      <p:pic>
        <p:nvPicPr>
          <p:cNvPr id="5" name="M231LTSAXJCLS26B.eps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71472" y="4143386"/>
            <a:ext cx="1785950" cy="915990"/>
          </a:xfrm>
          <a:prstGeom prst="rect">
            <a:avLst/>
          </a:prstGeom>
        </p:spPr>
      </p:pic>
      <p:sp>
        <p:nvSpPr>
          <p:cNvPr id="2" name="TextBox 4"/>
          <p:cNvSpPr txBox="1"/>
          <p:nvPr>
            <p:custDataLst>
              <p:tags r:id="rId3"/>
            </p:custDataLst>
          </p:nvPr>
        </p:nvSpPr>
        <p:spPr>
          <a:xfrm>
            <a:off x="2484120" y="4211320"/>
            <a:ext cx="6449695" cy="8102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问题</a:t>
            </a:r>
            <a:r>
              <a:rPr 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zh-CN" altLang="en-US" sz="1800" dirty="0" smtClean="0"/>
              <a:t>根据材料并结合所学知识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对敦煌壁画飞天的多元特征予以解释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并说明敦煌壁画的史料价值。</a:t>
            </a:r>
            <a:endParaRPr lang="zh-CN" altLang="en-US" sz="1800" dirty="0" smtClean="0"/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1438" y="142858"/>
            <a:ext cx="9001156" cy="2011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探究二　隋唐时期的文化成就</a:t>
            </a:r>
            <a:endParaRPr lang="zh-CN" altLang="en-US" sz="1600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“飞天”是</a:t>
            </a:r>
            <a:r>
              <a:rPr lang="zh-CN" altLang="en-US" sz="1600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佛教</a:t>
            </a:r>
            <a:r>
              <a:rPr lang="zh-CN" altLang="en-US" sz="16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【</a:t>
            </a:r>
            <a:r>
              <a:rPr lang="zh-CN" altLang="en-US" sz="16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佛教文化传入</a:t>
            </a:r>
            <a:r>
              <a:rPr lang="zh-CN" altLang="en-US" sz="16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】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中一种想象的飞神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纵观敦煌壁画中历代飞天形象的演变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可以从一个层面了解古代多元文化的变迁。</a:t>
            </a:r>
            <a:endParaRPr lang="zh-CN" altLang="en-US" sz="16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1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材料一</a:t>
            </a:r>
            <a:r>
              <a:rPr lang="zh-CN" altLang="en-US" sz="1600" dirty="0" smtClean="0"/>
              <a:t>　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北魏时期的飞天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西域风格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是主流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但具体形象上已流露出</a:t>
            </a:r>
            <a:r>
              <a:rPr lang="zh-CN" altLang="en-US" sz="1600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中原之风</a:t>
            </a:r>
            <a:r>
              <a:rPr lang="zh-CN" altLang="en-US" sz="16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【</a:t>
            </a:r>
            <a:r>
              <a:rPr lang="zh-CN" altLang="en-US" sz="16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西域文化与中原文化相融，佛、道、儒三教文化相融</a:t>
            </a:r>
            <a:r>
              <a:rPr lang="zh-CN" altLang="en-US" sz="16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】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。西魏的飞天洞窟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窟顶绘有</a:t>
            </a:r>
            <a:r>
              <a:rPr lang="zh-CN" altLang="en-US" sz="1600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道教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诸神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有羽人、雷公、电母、雨神等诸神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另有伏羲、女娲等均人面蛇身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展示了中国传统的天地宇宙观念。</a:t>
            </a:r>
            <a:endParaRPr lang="zh-CN" altLang="en-US" sz="16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3" name="M231LTSAXJCLS25B.eps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6915785" y="1891030"/>
            <a:ext cx="2108200" cy="91694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1406" y="2786064"/>
            <a:ext cx="9001156" cy="2011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材料二</a:t>
            </a:r>
            <a:r>
              <a:rPr lang="zh-CN" altLang="en-US" sz="1600" dirty="0" smtClean="0"/>
              <a:t>　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隋代莫高窟</a:t>
            </a:r>
            <a:r>
              <a:rPr lang="en-US" altLang="zh-CN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献花伎乐飞天</a:t>
            </a:r>
            <a:r>
              <a:rPr lang="en-US" altLang="zh-CN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洞窟四壁环窟带状飞天一周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飞天呈辐射形式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或奏乐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或撒花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千姿百态、飘逸秀美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充分显示了</a:t>
            </a:r>
            <a:r>
              <a:rPr lang="zh-CN" altLang="en-US" sz="1600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古代民间画匠的功力和智慧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。唐代飞天变化无穷的飞动之美</a:t>
            </a:r>
            <a:r>
              <a:rPr lang="zh-CN" altLang="en-US" sz="1600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与大唐奋发进取的时代精神完全吻合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画法较前代有很大的改变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:</a:t>
            </a:r>
            <a:r>
              <a:rPr lang="zh-CN" altLang="en-US" sz="1600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由浪漫夸张步入现实</a:t>
            </a:r>
            <a:r>
              <a:rPr lang="zh-CN" altLang="en-US" sz="16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【</a:t>
            </a:r>
            <a:r>
              <a:rPr lang="zh-CN" altLang="en-US" sz="16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宗教文化与世俗生活相融</a:t>
            </a:r>
            <a:r>
              <a:rPr lang="zh-CN" altLang="en-US" sz="16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】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由天宫仙人转变为宫娥舞伎。</a:t>
            </a:r>
            <a:endParaRPr lang="zh-CN" altLang="en-US" sz="16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r"/>
            <a:r>
              <a:rPr lang="en-US" altLang="zh-CN" sz="1600" dirty="0" smtClean="0"/>
              <a:t>——</a:t>
            </a:r>
            <a:r>
              <a:rPr lang="zh-CN" altLang="en-US" sz="1600" dirty="0" smtClean="0"/>
              <a:t>上述材料均摘编自刘蓉</a:t>
            </a:r>
            <a:r>
              <a:rPr lang="en-US" altLang="zh-CN" sz="1600" dirty="0" smtClean="0"/>
              <a:t>《</a:t>
            </a:r>
            <a:r>
              <a:rPr lang="zh-CN" altLang="en-US" sz="1600" dirty="0" smtClean="0">
                <a:solidFill>
                  <a:srgbClr val="FF0000"/>
                </a:solidFill>
              </a:rPr>
              <a:t>丝路</a:t>
            </a:r>
            <a:r>
              <a:rPr lang="zh-CN" altLang="en-US" sz="1600" dirty="0" smtClean="0"/>
              <a:t>多元音乐文化在敦煌壁画中的呈现</a:t>
            </a:r>
            <a:r>
              <a:rPr lang="en-US" altLang="zh-CN" sz="1600" dirty="0" smtClean="0"/>
              <a:t>》</a:t>
            </a:r>
            <a:endParaRPr lang="en-US" altLang="zh-CN" sz="1600" dirty="0" smtClean="0"/>
          </a:p>
          <a:p>
            <a:pPr algn="l"/>
            <a:r>
              <a:rPr lang="en-US" altLang="zh-CN" sz="1600" dirty="0" smtClean="0"/>
              <a:t>                                          </a:t>
            </a:r>
            <a:endParaRPr lang="zh-CN" altLang="en-US" sz="1600" dirty="0"/>
          </a:p>
        </p:txBody>
      </p:sp>
      <p:pic>
        <p:nvPicPr>
          <p:cNvPr id="5" name="M231LTSAXJCLS26B.eps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71472" y="4143386"/>
            <a:ext cx="1785950" cy="91599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4932045" y="3724275"/>
            <a:ext cx="2249805" cy="4108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16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【丝绸之路畅通】</a:t>
            </a:r>
            <a:endParaRPr lang="zh-CN" altLang="en-US" sz="1600" dirty="0" smtClean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6" name="TextBox 4"/>
          <p:cNvSpPr txBox="1"/>
          <p:nvPr>
            <p:custDataLst>
              <p:tags r:id="rId3"/>
            </p:custDataLst>
          </p:nvPr>
        </p:nvSpPr>
        <p:spPr>
          <a:xfrm>
            <a:off x="2484120" y="4443730"/>
            <a:ext cx="64496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00000"/>
              </a:lnSpc>
            </a:pPr>
            <a:r>
              <a:rPr 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问题</a:t>
            </a:r>
            <a:r>
              <a:rPr 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zh-CN" altLang="en-US" sz="1800" dirty="0" smtClean="0"/>
              <a:t>根据材料并结合所学知识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对敦煌壁画飞天的多元特征予以解释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并说明敦煌壁画的史料价值。</a:t>
            </a:r>
            <a:endParaRPr lang="zh-CN" altLang="en-US" sz="1800" dirty="0" smtClean="0"/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1438" y="142858"/>
            <a:ext cx="9001156" cy="2011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探究二　隋唐时期的文化成就</a:t>
            </a:r>
            <a:endParaRPr lang="zh-CN" altLang="en-US" sz="1600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“飞天</a:t>
            </a:r>
            <a:r>
              <a:rPr lang="zh-CN" alt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”是佛教中一种想象的飞神</a:t>
            </a:r>
            <a:r>
              <a:rPr 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纵观</a:t>
            </a:r>
            <a:r>
              <a:rPr lang="zh-CN" altLang="en-US" sz="1600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敦煌壁画</a:t>
            </a:r>
            <a:r>
              <a:rPr lang="zh-CN" alt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中历代飞天形象的演变</a:t>
            </a:r>
            <a:r>
              <a:rPr 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可以从一个层面了解古代多元文化的变迁。</a:t>
            </a:r>
            <a:endParaRPr lang="zh-CN" altLang="en-US" sz="1600" dirty="0" smtClean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1600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材料一</a:t>
            </a:r>
            <a:r>
              <a:rPr lang="zh-CN" altLang="en-US" sz="1600" dirty="0" smtClean="0">
                <a:solidFill>
                  <a:schemeClr val="tx1"/>
                </a:solidFill>
              </a:rPr>
              <a:t>　</a:t>
            </a:r>
            <a:r>
              <a:rPr lang="zh-CN" alt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北魏时期的飞天</a:t>
            </a:r>
            <a:r>
              <a:rPr 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西域风格是主流</a:t>
            </a:r>
            <a:r>
              <a:rPr 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但具体形象上已流露出中原之风。西魏的飞天洞窟</a:t>
            </a:r>
            <a:r>
              <a:rPr 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窟顶绘有道教诸神</a:t>
            </a:r>
            <a:r>
              <a:rPr 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有羽人、雷公、电母、雨神等诸神</a:t>
            </a:r>
            <a:r>
              <a:rPr 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另有伏羲、女娲等均人面蛇身</a:t>
            </a:r>
            <a:r>
              <a:rPr 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展示了中国传统的天地宇宙观念。</a:t>
            </a:r>
            <a:endParaRPr lang="zh-CN" altLang="en-US" sz="1600" dirty="0" smtClean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3" name="M231LTSAXJCLS25B.eps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6915785" y="1891030"/>
            <a:ext cx="2108200" cy="91694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1120" y="2714625"/>
            <a:ext cx="9032240" cy="199072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zh-CN" altLang="en-US" sz="1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材料二</a:t>
            </a:r>
            <a:r>
              <a:rPr lang="zh-CN" altLang="en-US" sz="1600" dirty="0" smtClean="0"/>
              <a:t>　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隋代莫高窟</a:t>
            </a:r>
            <a:r>
              <a:rPr lang="en-US" altLang="zh-CN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献花伎乐飞天</a:t>
            </a:r>
            <a:r>
              <a:rPr lang="en-US" altLang="zh-CN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洞窟四壁环窟带状飞天一周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飞天呈辐射形式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或奏乐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或</a:t>
            </a:r>
            <a:r>
              <a:rPr lang="zh-CN" altLang="en-US" sz="1600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撒花</a:t>
            </a:r>
            <a:r>
              <a:rPr lang="en-US" sz="1600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千姿百态、飘逸秀美</a:t>
            </a:r>
            <a:r>
              <a:rPr 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充分显示了古代民间画匠的功力和智慧。唐代飞天变化无穷的飞动之美与大唐奋发进取的时代精神完全吻合</a:t>
            </a:r>
            <a:r>
              <a:rPr 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画法较前代有很大的改变</a:t>
            </a:r>
            <a:r>
              <a:rPr 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:</a:t>
            </a:r>
            <a:r>
              <a:rPr lang="zh-CN" alt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由浪漫夸张步入现实</a:t>
            </a:r>
            <a:r>
              <a:rPr 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由天宫仙人转变为宫娥舞伎。</a:t>
            </a:r>
            <a:endParaRPr lang="zh-CN" altLang="en-US" sz="1600" dirty="0" smtClean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r"/>
            <a:r>
              <a:rPr lang="en-US" altLang="zh-CN" sz="1600" dirty="0" smtClean="0">
                <a:solidFill>
                  <a:schemeClr val="tx1"/>
                </a:solidFill>
              </a:rPr>
              <a:t>——</a:t>
            </a:r>
            <a:r>
              <a:rPr lang="zh-CN" altLang="en-US" sz="1600" dirty="0" smtClean="0">
                <a:solidFill>
                  <a:schemeClr val="tx1"/>
                </a:solidFill>
              </a:rPr>
              <a:t>上述材料均摘编自刘蓉</a:t>
            </a:r>
            <a:r>
              <a:rPr lang="en-US" altLang="zh-CN" sz="1600" dirty="0" smtClean="0">
                <a:solidFill>
                  <a:schemeClr val="tx1"/>
                </a:solidFill>
              </a:rPr>
              <a:t>《</a:t>
            </a:r>
            <a:r>
              <a:rPr lang="zh-CN" altLang="en-US" sz="1600" dirty="0" smtClean="0">
                <a:solidFill>
                  <a:schemeClr val="tx1"/>
                </a:solidFill>
              </a:rPr>
              <a:t>丝路多元</a:t>
            </a:r>
            <a:r>
              <a:rPr lang="zh-CN" altLang="en-US" sz="1600" dirty="0" smtClean="0">
                <a:solidFill>
                  <a:srgbClr val="FF0000"/>
                </a:solidFill>
              </a:rPr>
              <a:t>音乐</a:t>
            </a:r>
            <a:r>
              <a:rPr lang="zh-CN" altLang="en-US" sz="1600" dirty="0" smtClean="0">
                <a:solidFill>
                  <a:schemeClr val="tx1"/>
                </a:solidFill>
              </a:rPr>
              <a:t>文化在敦煌壁画中的呈现</a:t>
            </a:r>
            <a:r>
              <a:rPr lang="en-US" altLang="zh-CN" sz="1600" dirty="0" smtClean="0">
                <a:solidFill>
                  <a:schemeClr val="tx1"/>
                </a:solidFill>
              </a:rPr>
              <a:t>》</a:t>
            </a:r>
            <a:endParaRPr lang="en-US" altLang="zh-CN" sz="1600" dirty="0" smtClean="0">
              <a:solidFill>
                <a:schemeClr val="tx1"/>
              </a:solidFill>
            </a:endParaRPr>
          </a:p>
          <a:p>
            <a:pPr algn="l"/>
            <a:r>
              <a:rPr lang="en-US" altLang="zh-CN" sz="1600" dirty="0" smtClean="0">
                <a:solidFill>
                  <a:schemeClr val="tx1"/>
                </a:solidFill>
              </a:rPr>
              <a:t>                                          </a:t>
            </a:r>
            <a:endParaRPr lang="en-US" altLang="zh-CN" sz="1600" dirty="0" smtClean="0">
              <a:solidFill>
                <a:schemeClr val="tx1"/>
              </a:solidFill>
            </a:endParaRPr>
          </a:p>
        </p:txBody>
      </p:sp>
      <p:pic>
        <p:nvPicPr>
          <p:cNvPr id="5" name="M231LTSAXJCLS26B.eps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71472" y="4143386"/>
            <a:ext cx="1785950" cy="915990"/>
          </a:xfrm>
          <a:prstGeom prst="rect">
            <a:avLst/>
          </a:prstGeom>
        </p:spPr>
      </p:pic>
      <p:sp>
        <p:nvSpPr>
          <p:cNvPr id="6" name="TextBox 4"/>
          <p:cNvSpPr txBox="1"/>
          <p:nvPr>
            <p:custDataLst>
              <p:tags r:id="rId3"/>
            </p:custDataLst>
          </p:nvPr>
        </p:nvSpPr>
        <p:spPr>
          <a:xfrm>
            <a:off x="2484120" y="4443730"/>
            <a:ext cx="64496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00000"/>
              </a:lnSpc>
            </a:pPr>
            <a:r>
              <a:rPr 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问题</a:t>
            </a:r>
            <a:r>
              <a:rPr 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zh-CN" altLang="en-US" sz="1800" dirty="0" smtClean="0"/>
              <a:t>根据材料并结合所学知识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对敦煌壁画飞天的多元特征予以解释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并说明敦煌壁画的史料价值。</a:t>
            </a:r>
            <a:endParaRPr lang="zh-CN" altLang="en-US" sz="1800" dirty="0" smtClean="0"/>
          </a:p>
        </p:txBody>
      </p:sp>
      <p:sp>
        <p:nvSpPr>
          <p:cNvPr id="8" name="文本框 7"/>
          <p:cNvSpPr txBox="1"/>
          <p:nvPr/>
        </p:nvSpPr>
        <p:spPr>
          <a:xfrm>
            <a:off x="354965" y="2067560"/>
            <a:ext cx="6392545" cy="1322070"/>
          </a:xfrm>
          <a:prstGeom prst="rect">
            <a:avLst/>
          </a:prstGeom>
          <a:solidFill>
            <a:schemeClr val="accent1"/>
          </a:solidFill>
        </p:spPr>
        <p:txBody>
          <a:bodyPr wrap="square" rtlCol="0" anchor="t">
            <a:spAutoFit/>
          </a:bodyPr>
          <a:p>
            <a:pPr>
              <a:lnSpc>
                <a:spcPct val="100000"/>
              </a:lnSpc>
            </a:pPr>
            <a:r>
              <a:rPr lang="zh-CN" altLang="en-US" sz="20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史料价值：为我们研究古代音乐、舞蹈、绘画等艺术提供了不可多得的第一手资料。</a:t>
            </a:r>
            <a:r>
              <a:rPr lang="zh-CN" altLang="en-US" sz="2000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敦煌不同时代的壁画，对于研究古代民族交融、中外文化交流、社会发展状况及时代变迁具有重要史料价值。</a:t>
            </a:r>
            <a:endParaRPr lang="zh-CN" altLang="en-US" sz="2000" dirty="0" smtClean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42876" y="142858"/>
            <a:ext cx="8858280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0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二、唐文化繁荣的原因</a:t>
            </a:r>
            <a:endParaRPr lang="zh-CN" altLang="en-US" sz="2000" dirty="0" smtClean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/>
            <a:r>
              <a:rPr lang="en-US" sz="2000" dirty="0" smtClean="0"/>
              <a:t>1.</a:t>
            </a:r>
            <a:r>
              <a:rPr lang="zh-CN" altLang="en-US" sz="2000" dirty="0" smtClean="0"/>
              <a:t>国家的统一和社会的安定。</a:t>
            </a:r>
            <a:endParaRPr lang="zh-CN" altLang="en-US" sz="2000" dirty="0" smtClean="0"/>
          </a:p>
          <a:p>
            <a:pPr algn="just"/>
            <a:r>
              <a:rPr lang="en-US" sz="2000" dirty="0" smtClean="0"/>
              <a:t>2.</a:t>
            </a:r>
            <a:r>
              <a:rPr lang="zh-CN" altLang="en-US" sz="2000" dirty="0" smtClean="0"/>
              <a:t>农耕经济的发展。</a:t>
            </a:r>
            <a:endParaRPr lang="zh-CN" altLang="en-US" sz="2000" dirty="0" smtClean="0"/>
          </a:p>
          <a:p>
            <a:pPr algn="just"/>
            <a:r>
              <a:rPr lang="en-US" sz="2000" dirty="0" smtClean="0"/>
              <a:t>3.</a:t>
            </a:r>
            <a:r>
              <a:rPr lang="zh-CN" altLang="en-US" sz="2000" dirty="0" smtClean="0"/>
              <a:t>民族交融。各地区之间的经济文化交流。</a:t>
            </a:r>
            <a:endParaRPr lang="zh-CN" altLang="en-US" sz="2000" dirty="0" smtClean="0"/>
          </a:p>
          <a:p>
            <a:pPr algn="just"/>
            <a:r>
              <a:rPr lang="en-US" sz="2000" dirty="0" smtClean="0"/>
              <a:t>4.</a:t>
            </a:r>
            <a:r>
              <a:rPr lang="zh-CN" altLang="en-US" sz="2000" dirty="0" smtClean="0"/>
              <a:t>对之前科技文化成就的继承和发展。</a:t>
            </a:r>
            <a:endParaRPr lang="zh-CN" altLang="en-US" sz="2000" dirty="0" smtClean="0"/>
          </a:p>
          <a:p>
            <a:pPr algn="just"/>
            <a:r>
              <a:rPr lang="en-US" sz="2000" dirty="0" smtClean="0"/>
              <a:t>5.</a:t>
            </a:r>
            <a:r>
              <a:rPr lang="zh-CN" altLang="en-US" sz="2000" dirty="0" smtClean="0"/>
              <a:t>科举制的推行以及统治者开明的文化政策。</a:t>
            </a:r>
            <a:endParaRPr lang="zh-CN" altLang="en-US" sz="2000" dirty="0" smtClean="0"/>
          </a:p>
          <a:p>
            <a:pPr algn="just"/>
            <a:r>
              <a:rPr lang="en-US" sz="2000" dirty="0" smtClean="0"/>
              <a:t>6.</a:t>
            </a:r>
            <a:r>
              <a:rPr lang="zh-CN" altLang="en-US" sz="2000" dirty="0" smtClean="0"/>
              <a:t>中国古代人民的主观努力。</a:t>
            </a:r>
            <a:endParaRPr lang="zh-CN" altLang="en-US" sz="2000" dirty="0"/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142976" y="1792691"/>
            <a:ext cx="7072330" cy="77905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zh-CN" altLang="en-US" sz="4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高考深化练</a:t>
            </a:r>
            <a:endParaRPr lang="zh-CN" altLang="en-US" sz="400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push dir="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71406" y="635863"/>
            <a:ext cx="892975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smtClean="0"/>
              <a:t>1.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(2022·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全国甲卷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,25)</a:t>
            </a:r>
            <a:r>
              <a:rPr lang="zh-CN" altLang="en-US" sz="2000" dirty="0" smtClean="0"/>
              <a:t>西晋至唐初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皇子皇弟封王开府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坐镇地方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手握重权。唐玄宗在京城专门修建一座大宅邸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集中安置诸王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由宦官管理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称为“十王宅”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又仿此建“百孙院”。此后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唐朝沿用该制度。由此可知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唐后期对皇子皇孙的安置</a:t>
            </a:r>
            <a:r>
              <a:rPr lang="en-US" sz="2000" dirty="0" smtClean="0"/>
              <a:t>(</a:t>
            </a:r>
            <a:r>
              <a:rPr lang="zh-CN" altLang="en-US" sz="2000" dirty="0" smtClean="0"/>
              <a:t>　　</a:t>
            </a:r>
            <a:r>
              <a:rPr lang="en-US" sz="2000" dirty="0" smtClean="0"/>
              <a:t>)</a:t>
            </a:r>
            <a:endParaRPr lang="zh-CN" altLang="en-US" sz="2000" dirty="0" smtClean="0"/>
          </a:p>
          <a:p>
            <a:pPr algn="just"/>
            <a:r>
              <a:rPr lang="en-US" sz="2000" dirty="0" smtClean="0"/>
              <a:t>A.</a:t>
            </a:r>
            <a:r>
              <a:rPr lang="zh-CN" altLang="en-US" sz="2000" dirty="0" smtClean="0"/>
              <a:t>削弱了藩镇势力</a:t>
            </a:r>
            <a:r>
              <a:rPr lang="en-US" sz="2000" dirty="0" smtClean="0"/>
              <a:t>	B.</a:t>
            </a:r>
            <a:r>
              <a:rPr lang="zh-CN" altLang="en-US" sz="2000" dirty="0" smtClean="0"/>
              <a:t>强化了分封体制</a:t>
            </a:r>
            <a:endParaRPr lang="zh-CN" altLang="en-US" sz="2000" dirty="0" smtClean="0"/>
          </a:p>
          <a:p>
            <a:pPr algn="just"/>
            <a:r>
              <a:rPr lang="en-US" sz="2000" dirty="0" smtClean="0"/>
              <a:t>C.</a:t>
            </a:r>
            <a:r>
              <a:rPr lang="zh-CN" altLang="en-US" sz="2000" dirty="0" smtClean="0"/>
              <a:t>凸显了专制集权</a:t>
            </a:r>
            <a:r>
              <a:rPr lang="en-US" sz="2000" dirty="0" smtClean="0"/>
              <a:t>	D.</a:t>
            </a:r>
            <a:r>
              <a:rPr lang="zh-CN" altLang="en-US" sz="2000" dirty="0" smtClean="0"/>
              <a:t>动摇了宗法制度</a:t>
            </a:r>
            <a:endParaRPr lang="zh-CN" altLang="en-US" sz="2000" dirty="0"/>
          </a:p>
        </p:txBody>
      </p:sp>
      <p:pic>
        <p:nvPicPr>
          <p:cNvPr id="10" name="考点一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1406" y="176196"/>
            <a:ext cx="1131185" cy="360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285852" y="142858"/>
            <a:ext cx="4000528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制度创新与国家治理</a:t>
            </a:r>
            <a:endParaRPr lang="zh-CN" altLang="en-US" sz="20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42844" y="3143254"/>
            <a:ext cx="8858312" cy="1857388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20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3221741"/>
            <a:ext cx="8643998" cy="1636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:C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　西晋至唐初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皇室诸王分封地方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拥有重权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这易导致地方割据。而唐玄宗时诸王于京城集中安置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由宦官管理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没有了坐镇一方的实权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这有利于专制集权的强化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,C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项正确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材料未涉及藩镇的相关信息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A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唐后期的做法削弱了分封体制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B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宗法制度瓦解于春秋战国时期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D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项。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42844" y="164308"/>
            <a:ext cx="8929750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2.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(2022·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湖南卷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,3)</a:t>
            </a:r>
            <a:r>
              <a:rPr lang="zh-CN" altLang="en-US" sz="2000" dirty="0" smtClean="0"/>
              <a:t>据下表可知</a:t>
            </a:r>
            <a:r>
              <a:rPr lang="en-US" sz="2000" dirty="0" smtClean="0"/>
              <a:t>(</a:t>
            </a:r>
            <a:r>
              <a:rPr lang="zh-CN" altLang="en-US" sz="2000" dirty="0" smtClean="0"/>
              <a:t>　　</a:t>
            </a:r>
            <a:r>
              <a:rPr lang="en-US" sz="2000" dirty="0" smtClean="0"/>
              <a:t>)</a:t>
            </a:r>
            <a:endParaRPr lang="zh-CN" altLang="en-US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71406" y="2857502"/>
            <a:ext cx="8929750" cy="8358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A.</a:t>
            </a:r>
            <a:r>
              <a:rPr lang="zh-CN" altLang="en-US" sz="2000" dirty="0" smtClean="0"/>
              <a:t>世家大族没落</a:t>
            </a:r>
            <a:r>
              <a:rPr lang="en-US" sz="2000" dirty="0" smtClean="0"/>
              <a:t>	   B.</a:t>
            </a:r>
            <a:r>
              <a:rPr lang="zh-CN" altLang="en-US" sz="2000" dirty="0" smtClean="0"/>
              <a:t>科举制存在严重弊端</a:t>
            </a:r>
            <a:endParaRPr lang="zh-CN" altLang="en-US" sz="2000" dirty="0" smtClean="0"/>
          </a:p>
          <a:p>
            <a:r>
              <a:rPr lang="en-US" sz="2000" dirty="0" smtClean="0"/>
              <a:t>C.</a:t>
            </a:r>
            <a:r>
              <a:rPr lang="zh-CN" altLang="en-US" sz="2000" dirty="0" smtClean="0"/>
              <a:t>门阀观念强化</a:t>
            </a:r>
            <a:r>
              <a:rPr lang="en-US" sz="2000" dirty="0" smtClean="0"/>
              <a:t>	   D.</a:t>
            </a:r>
            <a:r>
              <a:rPr lang="zh-CN" altLang="en-US" sz="2000" dirty="0" smtClean="0"/>
              <a:t>九品中正制仍可延续</a:t>
            </a:r>
            <a:endParaRPr lang="zh-CN" altLang="en-US" sz="2000" dirty="0"/>
          </a:p>
        </p:txBody>
      </p:sp>
      <p:graphicFrame>
        <p:nvGraphicFramePr>
          <p:cNvPr id="7" name="表格 6"/>
          <p:cNvGraphicFramePr>
            <a:graphicFrameLocks noGrp="1"/>
          </p:cNvGraphicFramePr>
          <p:nvPr/>
        </p:nvGraphicFramePr>
        <p:xfrm>
          <a:off x="214282" y="714362"/>
          <a:ext cx="8786874" cy="2000265"/>
        </p:xfrm>
        <a:graphic>
          <a:graphicData uri="http://schemas.openxmlformats.org/drawingml/2006/table">
            <a:tbl>
              <a:tblPr/>
              <a:tblGrid>
                <a:gridCol w="4393437"/>
                <a:gridCol w="4393437"/>
              </a:tblGrid>
              <a:tr h="40005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时间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事件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05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隋文帝开皇十五年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(595)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废除九品中正制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05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隋炀帝大业二年</a:t>
                      </a: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(606)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始置进士科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05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唐高祖武德七年</a:t>
                      </a: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(624)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恢复九品中正制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05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唐太宗贞观初年</a:t>
                      </a: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(627)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再度废除九品中正制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80944" y="642925"/>
            <a:ext cx="8786874" cy="2571768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20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2382" y="707010"/>
            <a:ext cx="8605898" cy="24362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:A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　依据材料表格可知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九品中正制被两度废除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结合所学可知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随着世家大族的没落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依靠门第选官的九品中正制已无法继续下去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故选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A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相比于九品中正制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科举制把读书、考试与做官紧密联系起来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有利于打破特权垄断、扩大官吏人才来源、提高官员素质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且表中未显示科举制的弊端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B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“强化”不符合史实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应为“减弱”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C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九品中正制仅是短暂恢复又很快被废止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这与“仍可延续”的逻辑不符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D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项。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42844" y="71420"/>
            <a:ext cx="8929750" cy="24362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3.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(2022·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广东卷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,3)</a:t>
            </a:r>
            <a:r>
              <a:rPr lang="zh-CN" altLang="en-US" sz="2000" dirty="0" smtClean="0"/>
              <a:t>下图为南北朝时期的北齐到隋唐政府机构变化示意图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这一变化</a:t>
            </a:r>
            <a:r>
              <a:rPr lang="en-US" sz="2000" dirty="0" smtClean="0"/>
              <a:t>(</a:t>
            </a:r>
            <a:r>
              <a:rPr lang="zh-CN" altLang="en-US" sz="2000" dirty="0" smtClean="0"/>
              <a:t>　　</a:t>
            </a:r>
            <a:r>
              <a:rPr lang="en-US" sz="2000" dirty="0" smtClean="0"/>
              <a:t>)</a:t>
            </a:r>
            <a:endParaRPr lang="en-US" sz="2000" dirty="0" smtClean="0"/>
          </a:p>
          <a:p>
            <a:r>
              <a:rPr lang="en-US" sz="2000" dirty="0" smtClean="0"/>
              <a:t>A.</a:t>
            </a:r>
            <a:r>
              <a:rPr lang="zh-CN" altLang="en-US" sz="2000" dirty="0" smtClean="0"/>
              <a:t>加强了中枢决策权</a:t>
            </a:r>
            <a:endParaRPr lang="zh-CN" altLang="en-US" sz="2000" dirty="0" smtClean="0"/>
          </a:p>
          <a:p>
            <a:r>
              <a:rPr lang="en-US" sz="2000" dirty="0" smtClean="0"/>
              <a:t>B.</a:t>
            </a:r>
            <a:r>
              <a:rPr lang="zh-CN" altLang="en-US" sz="2000" dirty="0" smtClean="0"/>
              <a:t>避免了相权被分割</a:t>
            </a:r>
            <a:endParaRPr lang="zh-CN" altLang="en-US" sz="2000" dirty="0" smtClean="0"/>
          </a:p>
          <a:p>
            <a:r>
              <a:rPr lang="en-US" sz="2000" dirty="0" smtClean="0"/>
              <a:t>C.</a:t>
            </a:r>
            <a:r>
              <a:rPr lang="zh-CN" altLang="en-US" sz="2000" dirty="0" smtClean="0"/>
              <a:t>降低了政令的执行效率</a:t>
            </a:r>
            <a:endParaRPr lang="zh-CN" altLang="en-US" sz="2000" dirty="0" smtClean="0"/>
          </a:p>
          <a:p>
            <a:r>
              <a:rPr lang="en-US" sz="2000" dirty="0" smtClean="0"/>
              <a:t>D.</a:t>
            </a:r>
            <a:r>
              <a:rPr lang="zh-CN" altLang="en-US" sz="2000" dirty="0" smtClean="0"/>
              <a:t>使中央机构分工更明确</a:t>
            </a:r>
            <a:endParaRPr lang="zh-CN" altLang="en-US" sz="2000" dirty="0" smtClean="0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180944" y="2727383"/>
            <a:ext cx="8820212" cy="2201821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18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2786065"/>
            <a:ext cx="8643998" cy="2036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:D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　根据图示内容可以看出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北齐时期的一系列机构被细化规范成为隋唐时期的三省六部制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六部属于中央机构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而且六部分工更明确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故选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D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图示信息属于行政机构的变化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不是中枢决策机构的变化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A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材料中机构变化属于宰相直辖部门的变化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与分割相权无关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B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材料中的行政机构职能更加明确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有利于提高政令的执行效率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C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项。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6" name="F22GKTGDLS1.eps"/>
          <p:cNvPicPr/>
          <p:nvPr/>
        </p:nvPicPr>
        <p:blipFill>
          <a:blip r:embed="rId1"/>
          <a:stretch>
            <a:fillRect/>
          </a:stretch>
        </p:blipFill>
        <p:spPr>
          <a:xfrm>
            <a:off x="5286380" y="549428"/>
            <a:ext cx="1636560" cy="2093760"/>
          </a:xfrm>
          <a:prstGeom prst="rect">
            <a:avLst/>
          </a:prstGeom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42844" y="71420"/>
            <a:ext cx="8929750" cy="8358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sz="2000" dirty="0" smtClean="0"/>
              <a:t>4.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(2020·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山东卷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,3)</a:t>
            </a:r>
            <a:r>
              <a:rPr lang="zh-CN" altLang="en-US" sz="2000" dirty="0" smtClean="0"/>
              <a:t>下表为唐代翰林学士的起源和演进概况。它反映了唐代</a:t>
            </a:r>
            <a:endParaRPr lang="en-US" altLang="zh-CN" sz="2000" dirty="0" smtClean="0"/>
          </a:p>
          <a:p>
            <a:r>
              <a:rPr lang="en-US" sz="2000" dirty="0" smtClean="0"/>
              <a:t>(</a:t>
            </a:r>
            <a:r>
              <a:rPr lang="zh-CN" altLang="en-US" sz="2000" dirty="0" smtClean="0"/>
              <a:t>　　</a:t>
            </a:r>
            <a:r>
              <a:rPr lang="en-US" sz="2000" dirty="0" smtClean="0"/>
              <a:t>)</a:t>
            </a:r>
            <a:endParaRPr lang="zh-CN" altLang="en-US" sz="2000" dirty="0"/>
          </a:p>
        </p:txBody>
      </p:sp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190512" y="990607"/>
          <a:ext cx="8739206" cy="2152649"/>
        </p:xfrm>
        <a:graphic>
          <a:graphicData uri="http://schemas.openxmlformats.org/drawingml/2006/table">
            <a:tbl>
              <a:tblPr/>
              <a:tblGrid>
                <a:gridCol w="2053272"/>
                <a:gridCol w="6685934"/>
              </a:tblGrid>
              <a:tr h="43053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时期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概况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053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高祖、太宗时期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设立文学馆、弘文馆等学士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备君主顾问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053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高宗、武后时期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学士开始参与决策事务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6105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玄宗时期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开元初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设翰林待诏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后改为翰林学士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建立学士院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专掌最机密的诏令起草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正式参与朝政决策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42844" y="3236433"/>
            <a:ext cx="892975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A.</a:t>
            </a:r>
            <a:r>
              <a:rPr lang="zh-CN" altLang="en-US" sz="2000" dirty="0" smtClean="0"/>
              <a:t>翰林学士逐渐控制了决策权</a:t>
            </a:r>
            <a:endParaRPr lang="zh-CN" altLang="en-US" sz="2000" dirty="0" smtClean="0"/>
          </a:p>
          <a:p>
            <a:r>
              <a:rPr lang="en-US" sz="2000" dirty="0" smtClean="0"/>
              <a:t>B.</a:t>
            </a:r>
            <a:r>
              <a:rPr lang="zh-CN" altLang="en-US" sz="2000" dirty="0" smtClean="0"/>
              <a:t>文官地位日益提高</a:t>
            </a:r>
            <a:endParaRPr lang="zh-CN" altLang="en-US" sz="2000" dirty="0" smtClean="0"/>
          </a:p>
          <a:p>
            <a:r>
              <a:rPr lang="en-US" sz="2000" dirty="0" smtClean="0"/>
              <a:t>C.</a:t>
            </a:r>
            <a:r>
              <a:rPr lang="zh-CN" altLang="en-US" sz="2000" dirty="0" smtClean="0"/>
              <a:t>三省六部制渐趋成熟</a:t>
            </a:r>
            <a:endParaRPr lang="zh-CN" altLang="en-US" sz="2000" dirty="0" smtClean="0"/>
          </a:p>
          <a:p>
            <a:r>
              <a:rPr lang="en-US" sz="2000" dirty="0" smtClean="0"/>
              <a:t>D.</a:t>
            </a:r>
            <a:r>
              <a:rPr lang="zh-CN" altLang="en-US" sz="2000" dirty="0" smtClean="0"/>
              <a:t>朝廷内部权力的再分配</a:t>
            </a:r>
            <a:endParaRPr lang="zh-CN" altLang="en-US" sz="2000" dirty="0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180944" y="642925"/>
            <a:ext cx="8786874" cy="2571768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20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2382" y="707010"/>
            <a:ext cx="8605898" cy="24362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:D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　根据表格材料的叙述以及唐朝政治制度演变的史实分析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翰林学士从“备君主顾问”到“正式参与朝政决策”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权力扩大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在某种程度上分割了其他集团的权力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故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D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项正确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根据表格材料以及所学知识可知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翰林学士并没有控制决策权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故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A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项错误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根据材料和所学知识可知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材料强调的是翰林学士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并未包括全部文官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,B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项材料依据不足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根据史实可知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翰林学士逐渐参与朝政决策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不利于三省六部制的发展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故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C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项错误。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42844" y="71420"/>
            <a:ext cx="8929750" cy="2012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5.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(2022·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山东卷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,16)</a:t>
            </a:r>
            <a:r>
              <a:rPr lang="zh-CN" altLang="en-US" sz="1600" dirty="0" smtClean="0"/>
              <a:t>阅读材料</a:t>
            </a:r>
            <a:r>
              <a:rPr lang="en-US" sz="1600" dirty="0" smtClean="0"/>
              <a:t>,</a:t>
            </a:r>
            <a:r>
              <a:rPr lang="zh-CN" altLang="en-US" sz="1600" dirty="0" smtClean="0"/>
              <a:t>回答问题。</a:t>
            </a:r>
            <a:endParaRPr lang="en-US" altLang="zh-CN" sz="1600" dirty="0" smtClean="0"/>
          </a:p>
          <a:p>
            <a:r>
              <a:rPr lang="zh-CN" altLang="en-US" sz="16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材料一</a:t>
            </a:r>
            <a:r>
              <a:rPr lang="zh-CN" altLang="en-US" sz="1600" dirty="0" smtClean="0"/>
              <a:t>　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多维视角下的隋代政区改革</a:t>
            </a:r>
            <a:endParaRPr lang="zh-CN" altLang="en-US" sz="16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dist"/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高祖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文帝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受终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惟新朝政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开皇三年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遂废诸郡。洎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到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于九载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廓定江表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寻以户口滋多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析置州县。炀帝嗣位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又平林邑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更置三州。既而并省诸州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寻即改州为郡。乃置司隶刺史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分部巡察。</a:t>
            </a:r>
            <a:endParaRPr lang="en-US" altLang="zh-CN" sz="16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五年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平定吐谷浑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更置四郡。大凡郡一百九十</a:t>
            </a:r>
            <a:r>
              <a:rPr 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6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县一千二百五十五。</a:t>
            </a:r>
            <a:endParaRPr lang="zh-CN" altLang="en-US" sz="16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r"/>
            <a:r>
              <a:rPr lang="en-US" altLang="zh-CN" sz="1600" dirty="0" smtClean="0"/>
              <a:t>——《</a:t>
            </a:r>
            <a:r>
              <a:rPr lang="zh-CN" altLang="en-US" sz="1600" dirty="0" smtClean="0"/>
              <a:t>隋书</a:t>
            </a:r>
            <a:r>
              <a:rPr lang="en-US" altLang="zh-CN" sz="1600" dirty="0" smtClean="0"/>
              <a:t>》</a:t>
            </a:r>
            <a:r>
              <a:rPr lang="zh-CN" altLang="en-US" sz="1600" dirty="0" smtClean="0"/>
              <a:t>卷</a:t>
            </a:r>
            <a:r>
              <a:rPr lang="en-US" sz="1600" dirty="0" smtClean="0"/>
              <a:t>29</a:t>
            </a:r>
            <a:r>
              <a:rPr lang="en-US" altLang="zh-CN" sz="1600" dirty="0" smtClean="0"/>
              <a:t>《</a:t>
            </a:r>
            <a:r>
              <a:rPr lang="zh-CN" altLang="en-US" sz="1600" dirty="0" smtClean="0"/>
              <a:t>地理志</a:t>
            </a:r>
            <a:r>
              <a:rPr lang="en-US" altLang="zh-CN" sz="1600" dirty="0" smtClean="0"/>
              <a:t>》</a:t>
            </a:r>
            <a:endParaRPr lang="en-US" altLang="zh-CN" sz="1600" dirty="0" smtClean="0"/>
          </a:p>
        </p:txBody>
      </p:sp>
      <p:pic>
        <p:nvPicPr>
          <p:cNvPr id="3" name="2022山东卷T16隋代分郡图.eps"/>
          <p:cNvPicPr/>
          <p:nvPr/>
        </p:nvPicPr>
        <p:blipFill>
          <a:blip r:embed="rId1"/>
          <a:stretch>
            <a:fillRect/>
          </a:stretch>
        </p:blipFill>
        <p:spPr>
          <a:xfrm>
            <a:off x="2214546" y="1794588"/>
            <a:ext cx="2373480" cy="227736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1406" y="4347866"/>
            <a:ext cx="8929750" cy="367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 smtClean="0"/>
              <a:t>——</a:t>
            </a:r>
            <a:r>
              <a:rPr lang="zh-CN" altLang="en-US" sz="1600" dirty="0" smtClean="0"/>
              <a:t>周振鹤</a:t>
            </a:r>
            <a:r>
              <a:rPr lang="en-US" altLang="zh-CN" sz="1600" dirty="0" smtClean="0"/>
              <a:t>《</a:t>
            </a:r>
            <a:r>
              <a:rPr lang="zh-CN" altLang="en-US" sz="1600" dirty="0" smtClean="0"/>
              <a:t>中国历代行政区划的变迁</a:t>
            </a:r>
            <a:r>
              <a:rPr lang="en-US" altLang="zh-CN" sz="1600" dirty="0" smtClean="0"/>
              <a:t>》</a:t>
            </a:r>
            <a:endParaRPr lang="zh-CN" altLang="en-US" sz="1600" dirty="0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42844" y="71420"/>
            <a:ext cx="8929750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材料二</a:t>
            </a:r>
            <a:r>
              <a:rPr lang="zh-CN" altLang="en-US" sz="2000" dirty="0" smtClean="0"/>
              <a:t>　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研究行政区划至少与三个学科有基本关系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一是历史学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二是地理学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三是政治学。</a:t>
            </a:r>
            <a:endParaRPr lang="zh-CN" altLang="en-US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行政区划不但是一种现实存在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而且是一种历史现象。行政区划本身是历史的产物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而且在历史过程中不断发生变化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没有哪一个政区不是前代的沿袭或变革。</a:t>
            </a:r>
            <a:endParaRPr lang="zh-CN" altLang="en-US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行政区划又是一种地理区域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是一种人为的空间概念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它的存在与变迁都与其他地理因素有密切的关系。行政区划既是划定于地球表面之上的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当然要与自然地理环境相关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而行政区划之中又必须有一定数量的人口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实际上包含了人文地理环境。</a:t>
            </a:r>
            <a:endParaRPr lang="zh-CN" altLang="en-US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行政区划又是中央与地方之间发生行政关系的产物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行政区划的变迁往往是政治过程造成的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也就是说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政治的需要往往是行政区划变迁的主要原因。</a:t>
            </a:r>
            <a:endParaRPr lang="zh-CN" altLang="en-US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r"/>
            <a:r>
              <a:rPr lang="en-US" altLang="zh-CN" sz="2000" dirty="0" smtClean="0"/>
              <a:t>——</a:t>
            </a:r>
            <a:r>
              <a:rPr lang="zh-CN" altLang="en-US" sz="2000" dirty="0" smtClean="0"/>
              <a:t>摘自周振鹤</a:t>
            </a:r>
            <a:r>
              <a:rPr lang="en-US" altLang="zh-CN" sz="2000" dirty="0" smtClean="0"/>
              <a:t>《</a:t>
            </a:r>
            <a:r>
              <a:rPr lang="zh-CN" altLang="en-US" sz="2000" dirty="0" smtClean="0"/>
              <a:t>中国行政区划通史</a:t>
            </a:r>
            <a:r>
              <a:rPr lang="en-US" altLang="zh-CN" sz="2000" dirty="0" smtClean="0"/>
              <a:t>》</a:t>
            </a:r>
            <a:endParaRPr lang="zh-CN" altLang="en-US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71406" y="4493507"/>
            <a:ext cx="8929750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/>
              <a:t>结合隋代政区改革的史实分析说明材料二的观点。</a:t>
            </a:r>
            <a:endParaRPr lang="zh-CN" altLang="en-US" sz="2000" dirty="0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42844" y="142876"/>
            <a:ext cx="8820212" cy="4857766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18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2382" y="224145"/>
            <a:ext cx="8677336" cy="47736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8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答案</a:t>
            </a:r>
            <a:r>
              <a:rPr lang="en-US" sz="18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sz="1800" dirty="0" smtClean="0"/>
              <a:t>改革史实举例</a:t>
            </a:r>
            <a:endParaRPr lang="zh-CN" altLang="en-US" sz="1800" dirty="0" smtClean="0"/>
          </a:p>
          <a:p>
            <a:pPr algn="just"/>
            <a:r>
              <a:rPr lang="zh-CN" altLang="en-US" sz="1800" dirty="0" smtClean="0"/>
              <a:t>改革措施方面</a:t>
            </a:r>
            <a:r>
              <a:rPr lang="en-US" sz="1800" dirty="0" smtClean="0"/>
              <a:t>:</a:t>
            </a:r>
            <a:r>
              <a:rPr lang="zh-CN" altLang="en-US" sz="1800" dirty="0" smtClean="0"/>
              <a:t>改州郡县三级制为州县两级制</a:t>
            </a:r>
            <a:r>
              <a:rPr lang="en-US" sz="1800" dirty="0" smtClean="0"/>
              <a:t>;</a:t>
            </a:r>
            <a:r>
              <a:rPr lang="zh-CN" altLang="en-US" sz="1800" dirty="0" smtClean="0"/>
              <a:t>改州为郡</a:t>
            </a:r>
            <a:r>
              <a:rPr lang="en-US" sz="1800" dirty="0" smtClean="0"/>
              <a:t>;</a:t>
            </a:r>
            <a:r>
              <a:rPr lang="zh-CN" altLang="en-US" sz="1800" dirty="0" smtClean="0"/>
              <a:t>多次增置、裁并州</a:t>
            </a:r>
            <a:r>
              <a:rPr lang="en-US" sz="1800" dirty="0" smtClean="0"/>
              <a:t>(</a:t>
            </a:r>
            <a:r>
              <a:rPr lang="zh-CN" altLang="en-US" sz="1800" dirty="0" smtClean="0"/>
              <a:t>郡</a:t>
            </a:r>
            <a:r>
              <a:rPr lang="en-US" sz="1800" dirty="0" smtClean="0"/>
              <a:t>)</a:t>
            </a:r>
            <a:r>
              <a:rPr lang="zh-CN" altLang="en-US" sz="1800" dirty="0" smtClean="0"/>
              <a:t>县</a:t>
            </a:r>
            <a:r>
              <a:rPr lang="en-US" sz="1800" dirty="0" smtClean="0"/>
              <a:t>;</a:t>
            </a:r>
            <a:r>
              <a:rPr lang="zh-CN" altLang="en-US" sz="1800" dirty="0" smtClean="0"/>
              <a:t>建立了地方政区巡察制度。</a:t>
            </a:r>
            <a:endParaRPr lang="zh-CN" altLang="en-US" sz="1800" dirty="0" smtClean="0"/>
          </a:p>
          <a:p>
            <a:pPr algn="just"/>
            <a:r>
              <a:rPr lang="zh-CN" altLang="en-US" sz="1800" dirty="0" smtClean="0"/>
              <a:t>改革结果方面</a:t>
            </a:r>
            <a:r>
              <a:rPr lang="en-US" sz="1800" dirty="0" smtClean="0"/>
              <a:t>:</a:t>
            </a:r>
            <a:r>
              <a:rPr lang="zh-CN" altLang="en-US" sz="1800" dirty="0" smtClean="0"/>
              <a:t>郡县分布北密南疏</a:t>
            </a:r>
            <a:r>
              <a:rPr lang="en-US" sz="1800" dirty="0" smtClean="0"/>
              <a:t>;</a:t>
            </a:r>
            <a:r>
              <a:rPr lang="zh-CN" altLang="en-US" sz="1800" dirty="0" smtClean="0"/>
              <a:t>黄河中下游等地区郡县相对密集。</a:t>
            </a:r>
            <a:endParaRPr lang="zh-CN" altLang="en-US" sz="1800" dirty="0" smtClean="0"/>
          </a:p>
          <a:p>
            <a:pPr algn="just"/>
            <a:r>
              <a:rPr lang="zh-CN" altLang="en-US" sz="1800" dirty="0" smtClean="0"/>
              <a:t>分析说明</a:t>
            </a:r>
            <a:endParaRPr lang="zh-CN" altLang="en-US" sz="1800" dirty="0" smtClean="0"/>
          </a:p>
          <a:p>
            <a:pPr algn="just"/>
            <a:r>
              <a:rPr lang="zh-CN" altLang="en-US" sz="1800" dirty="0" smtClean="0"/>
              <a:t>层次</a:t>
            </a:r>
            <a:r>
              <a:rPr lang="en-US" sz="1800" dirty="0" smtClean="0"/>
              <a:t>1:</a:t>
            </a:r>
            <a:r>
              <a:rPr lang="zh-CN" altLang="en-US" sz="1800" dirty="0" smtClean="0"/>
              <a:t>只列举隋代政区改革的具体史实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不能在史实与材料二之间建立联系。</a:t>
            </a:r>
            <a:endParaRPr lang="zh-CN" altLang="en-US" sz="1800" dirty="0" smtClean="0"/>
          </a:p>
          <a:p>
            <a:pPr algn="just"/>
            <a:r>
              <a:rPr lang="zh-CN" altLang="en-US" sz="1800" dirty="0" smtClean="0"/>
              <a:t>层次</a:t>
            </a:r>
            <a:r>
              <a:rPr lang="en-US" sz="1800" dirty="0" smtClean="0"/>
              <a:t>2:</a:t>
            </a:r>
            <a:r>
              <a:rPr lang="zh-CN" altLang="en-US" sz="1800" dirty="0" smtClean="0"/>
              <a:t>结合隋代政区改革的具体史实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能在史实与材料二之间建立起联系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但只是从历史、地理、政治三个角度对材料二的观点加以印证。</a:t>
            </a:r>
            <a:endParaRPr lang="zh-CN" altLang="en-US" sz="1800" dirty="0" smtClean="0"/>
          </a:p>
          <a:p>
            <a:pPr algn="just"/>
            <a:r>
              <a:rPr lang="zh-CN" altLang="en-US" sz="1800" dirty="0" smtClean="0"/>
              <a:t>层次</a:t>
            </a:r>
            <a:r>
              <a:rPr lang="en-US" sz="1800" dirty="0" smtClean="0"/>
              <a:t>3:</a:t>
            </a:r>
            <a:r>
              <a:rPr lang="zh-CN" altLang="en-US" sz="1800" dirty="0" smtClean="0"/>
              <a:t>结合隋代政区改革的具体史实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从历史、地理和政治角度在史实与材料二之间建立起逻辑联系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能对材料二的观点进行综合评述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并提出创新性认识。</a:t>
            </a:r>
            <a:endParaRPr lang="zh-CN" altLang="en-US" sz="1800" dirty="0" smtClean="0"/>
          </a:p>
          <a:p>
            <a:pPr algn="just"/>
            <a:r>
              <a:rPr lang="zh-CN" altLang="en-US" sz="1800" dirty="0" smtClean="0"/>
              <a:t>例如</a:t>
            </a:r>
            <a:r>
              <a:rPr lang="en-US" sz="1800" dirty="0" smtClean="0"/>
              <a:t>:</a:t>
            </a:r>
            <a:r>
              <a:rPr lang="zh-CN" altLang="en-US" sz="1800" dirty="0" smtClean="0"/>
              <a:t>行政区划改革是多种因素综合作用的结果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不能单从某一方面进行解释</a:t>
            </a:r>
            <a:r>
              <a:rPr lang="en-US" sz="1800" dirty="0" smtClean="0"/>
              <a:t>;</a:t>
            </a:r>
            <a:r>
              <a:rPr lang="zh-CN" altLang="en-US" sz="1800" dirty="0" smtClean="0"/>
              <a:t>除历史、政治、地理的角度外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还可以从其他角度进行解释等。</a:t>
            </a:r>
            <a:endParaRPr lang="zh-CN" altLang="en-US" sz="1800" dirty="0" smtClean="0"/>
          </a:p>
          <a:p>
            <a:pPr algn="just"/>
            <a:r>
              <a:rPr lang="en-US" sz="1800" dirty="0" smtClean="0"/>
              <a:t>(</a:t>
            </a:r>
            <a:r>
              <a:rPr lang="zh-CN" altLang="en-US" sz="1800" dirty="0" smtClean="0"/>
              <a:t>若从其他角度作答</a:t>
            </a:r>
            <a:r>
              <a:rPr lang="en-US" sz="1800" dirty="0" smtClean="0"/>
              <a:t>,</a:t>
            </a:r>
            <a:r>
              <a:rPr lang="zh-CN" altLang="en-US" sz="1800" dirty="0" smtClean="0"/>
              <a:t>言之有理即可</a:t>
            </a:r>
            <a:r>
              <a:rPr lang="en-US" sz="1800" dirty="0" smtClean="0"/>
              <a:t>)</a:t>
            </a:r>
            <a:endParaRPr lang="zh-CN" altLang="en-US" sz="1800" dirty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42844" y="550307"/>
            <a:ext cx="8929750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6.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(2021·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湖南卷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,3)</a:t>
            </a:r>
            <a:r>
              <a:rPr lang="zh-CN" altLang="en-US" sz="2000" dirty="0" smtClean="0"/>
              <a:t>西晋的占田制、南朝刘宋的占山护泽令均规定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官员可按品级高低占有数目不等的农田、山地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助长了大土地所有制发展。至隋唐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实行均田制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普遍授田。据此可知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西晋至唐</a:t>
            </a:r>
            <a:r>
              <a:rPr lang="en-US" sz="2000" dirty="0" smtClean="0"/>
              <a:t>(</a:t>
            </a:r>
            <a:r>
              <a:rPr lang="zh-CN" altLang="en-US" sz="2000" dirty="0" smtClean="0"/>
              <a:t>　　</a:t>
            </a:r>
            <a:r>
              <a:rPr lang="en-US" sz="2000" dirty="0" smtClean="0"/>
              <a:t>)</a:t>
            </a:r>
            <a:endParaRPr lang="zh-CN" altLang="en-US" sz="2000" dirty="0" smtClean="0"/>
          </a:p>
          <a:p>
            <a:r>
              <a:rPr lang="en-US" sz="2000" dirty="0" smtClean="0"/>
              <a:t>A.</a:t>
            </a:r>
            <a:r>
              <a:rPr lang="zh-CN" altLang="en-US" sz="2000" dirty="0" smtClean="0"/>
              <a:t>自耕农数量存在反复</a:t>
            </a:r>
            <a:endParaRPr lang="zh-CN" altLang="en-US" sz="2000" dirty="0" smtClean="0"/>
          </a:p>
          <a:p>
            <a:r>
              <a:rPr lang="en-US" sz="2000" dirty="0" smtClean="0"/>
              <a:t>B.</a:t>
            </a:r>
            <a:r>
              <a:rPr lang="zh-CN" altLang="en-US" sz="2000" dirty="0" smtClean="0"/>
              <a:t>皇权与世族势力互相依赖</a:t>
            </a:r>
            <a:endParaRPr lang="zh-CN" altLang="en-US" sz="2000" dirty="0" smtClean="0"/>
          </a:p>
          <a:p>
            <a:r>
              <a:rPr lang="en-US" sz="2000" dirty="0" smtClean="0"/>
              <a:t>C.</a:t>
            </a:r>
            <a:r>
              <a:rPr lang="zh-CN" altLang="en-US" sz="2000" dirty="0" smtClean="0"/>
              <a:t>九品中正制遭到破坏</a:t>
            </a:r>
            <a:endParaRPr lang="zh-CN" altLang="en-US" sz="2000" dirty="0" smtClean="0"/>
          </a:p>
          <a:p>
            <a:r>
              <a:rPr lang="en-US" sz="2000" dirty="0" smtClean="0"/>
              <a:t>D.</a:t>
            </a:r>
            <a:r>
              <a:rPr lang="zh-CN" altLang="en-US" sz="2000" dirty="0" smtClean="0"/>
              <a:t>田制改革目的是开发土地</a:t>
            </a:r>
            <a:endParaRPr lang="zh-CN" altLang="en-US" sz="2000" dirty="0"/>
          </a:p>
        </p:txBody>
      </p:sp>
      <p:pic>
        <p:nvPicPr>
          <p:cNvPr id="6" name="考点二_1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2844" y="92936"/>
            <a:ext cx="1131185" cy="360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28728" y="32077"/>
            <a:ext cx="6286544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经济发展与社会生活</a:t>
            </a:r>
            <a:endParaRPr lang="zh-CN" altLang="en-US" sz="20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42844" y="500048"/>
            <a:ext cx="8858312" cy="2286016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20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4282" y="571486"/>
            <a:ext cx="8643998" cy="2036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:A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　由题干中的“助长了大土地所有制发展”可知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“占田制”和“占山护泽令”不利于自耕农经济的发展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而“均田制”下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封建王朝将其掌握的无主土地分配给小农耕作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促进了自耕农经济的发展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故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A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项正确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题干中未提及皇权与世族关系的变化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B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题干中未提及选官制度的变化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C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西晋至唐田制改革的目的是维护统治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D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项。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cover dir="ld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71406" y="93161"/>
            <a:ext cx="892975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7.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(2020·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北京卷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,4)</a:t>
            </a:r>
            <a:r>
              <a:rPr lang="zh-CN" altLang="en-US" sz="2000" dirty="0" smtClean="0"/>
              <a:t>下图为唐代长安城商业分布示意图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阴影部分为“市”以外的商业区域。与“安史之乱”前相比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“安史之乱”后的长安城内</a:t>
            </a:r>
            <a:r>
              <a:rPr lang="en-US" sz="2000" dirty="0" smtClean="0"/>
              <a:t>(</a:t>
            </a:r>
            <a:r>
              <a:rPr lang="zh-CN" altLang="en-US" sz="2000" dirty="0" smtClean="0"/>
              <a:t>　　</a:t>
            </a:r>
            <a:r>
              <a:rPr lang="en-US" sz="2000" dirty="0" smtClean="0"/>
              <a:t>)</a:t>
            </a:r>
            <a:endParaRPr lang="zh-CN" altLang="en-US" sz="2000" dirty="0"/>
          </a:p>
        </p:txBody>
      </p:sp>
      <p:pic>
        <p:nvPicPr>
          <p:cNvPr id="5" name="F23ZFX1LTSBLS10.eps"/>
          <p:cNvPicPr/>
          <p:nvPr/>
        </p:nvPicPr>
        <p:blipFill>
          <a:blip r:embed="rId1"/>
          <a:stretch>
            <a:fillRect/>
          </a:stretch>
        </p:blipFill>
        <p:spPr>
          <a:xfrm>
            <a:off x="1500166" y="1071552"/>
            <a:ext cx="2487960" cy="2157840"/>
          </a:xfrm>
          <a:prstGeom prst="rect">
            <a:avLst/>
          </a:prstGeom>
        </p:spPr>
      </p:pic>
      <p:pic>
        <p:nvPicPr>
          <p:cNvPr id="6" name="F23ZFX1LTSBLS11.eps"/>
          <p:cNvPicPr/>
          <p:nvPr/>
        </p:nvPicPr>
        <p:blipFill>
          <a:blip r:embed="rId2"/>
          <a:stretch>
            <a:fillRect/>
          </a:stretch>
        </p:blipFill>
        <p:spPr>
          <a:xfrm>
            <a:off x="4596610" y="1071552"/>
            <a:ext cx="2475720" cy="217152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42844" y="3286130"/>
            <a:ext cx="892975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A.</a:t>
            </a:r>
            <a:r>
              <a:rPr lang="zh-CN" altLang="en-US" sz="2000" dirty="0" smtClean="0"/>
              <a:t>市以外经营行业的种类大大增加</a:t>
            </a:r>
            <a:endParaRPr lang="zh-CN" altLang="en-US" sz="2000" dirty="0" smtClean="0"/>
          </a:p>
          <a:p>
            <a:r>
              <a:rPr lang="en-US" sz="2000" dirty="0" smtClean="0"/>
              <a:t>B.</a:t>
            </a:r>
            <a:r>
              <a:rPr lang="zh-CN" altLang="en-US" sz="2000" dirty="0" smtClean="0"/>
              <a:t>商业活动日趋突破坊市功能的界限</a:t>
            </a:r>
            <a:endParaRPr lang="zh-CN" altLang="en-US" sz="2000" dirty="0" smtClean="0"/>
          </a:p>
          <a:p>
            <a:r>
              <a:rPr lang="en-US" sz="2000" dirty="0" smtClean="0"/>
              <a:t>C.</a:t>
            </a:r>
            <a:r>
              <a:rPr lang="zh-CN" altLang="en-US" sz="2000" dirty="0" smtClean="0"/>
              <a:t>官府对交易场所的限制更加严格</a:t>
            </a:r>
            <a:endParaRPr lang="zh-CN" altLang="en-US" sz="2000" dirty="0" smtClean="0"/>
          </a:p>
          <a:p>
            <a:r>
              <a:rPr lang="en-US" sz="2000" dirty="0" smtClean="0"/>
              <a:t>D.</a:t>
            </a:r>
            <a:r>
              <a:rPr lang="zh-CN" altLang="en-US" sz="2000" dirty="0" smtClean="0"/>
              <a:t>官府设市数量增加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坊的数量减少</a:t>
            </a:r>
            <a:endParaRPr lang="zh-CN" altLang="en-US" sz="2000" dirty="0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180944" y="785800"/>
            <a:ext cx="8786874" cy="3071834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20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2382" y="835497"/>
            <a:ext cx="8572560" cy="28363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:B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　通过对比题干中两幅示意图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“安史之乱”后的长安城内“市”以外的商业区域明显增多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说明商业活动日趋突破“市”的限制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坊市功能界限日趋被打破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故选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B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对比两幅示意图上的经营行业种类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并未显示“安史之乱”后“市”以外经营行业的种类大大增加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A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由“安史之乱”后“市”以外商业区域的增多可推知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官府对交易场所的限制应该有所松弛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且材料体现不出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C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对比两幅图示可知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官府设市数量未有增加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只是市以外商业区域增多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D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项。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71406" y="93161"/>
            <a:ext cx="892975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8.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(2021·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山东卷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,3)</a:t>
            </a:r>
            <a:r>
              <a:rPr lang="zh-CN" altLang="en-US" sz="2000" dirty="0" smtClean="0"/>
              <a:t>下图是中国古代某一历史时期主要产粮区示意图。该时期是</a:t>
            </a:r>
            <a:r>
              <a:rPr lang="en-US" sz="2000" dirty="0" smtClean="0"/>
              <a:t>(</a:t>
            </a:r>
            <a:r>
              <a:rPr lang="zh-CN" altLang="en-US" sz="2000" dirty="0" smtClean="0"/>
              <a:t>　　</a:t>
            </a:r>
            <a:r>
              <a:rPr lang="en-US" sz="2000" dirty="0" smtClean="0"/>
              <a:t>)</a:t>
            </a:r>
            <a:endParaRPr lang="en-US" sz="2000" dirty="0" smtClean="0"/>
          </a:p>
          <a:p>
            <a:endParaRPr lang="en-US" sz="2000" dirty="0" smtClean="0"/>
          </a:p>
          <a:p>
            <a:endParaRPr lang="en-US" sz="2000" dirty="0" smtClean="0"/>
          </a:p>
          <a:p>
            <a:endParaRPr lang="en-US" sz="2000" dirty="0" smtClean="0"/>
          </a:p>
          <a:p>
            <a:endParaRPr lang="en-US" sz="2000" dirty="0" smtClean="0"/>
          </a:p>
          <a:p>
            <a:endParaRPr lang="en-US" sz="2000" dirty="0" smtClean="0"/>
          </a:p>
          <a:p>
            <a:r>
              <a:rPr lang="en-US" sz="2000" dirty="0" smtClean="0"/>
              <a:t>A.</a:t>
            </a:r>
            <a:r>
              <a:rPr lang="zh-CN" altLang="en-US" sz="2000" dirty="0" smtClean="0"/>
              <a:t>秦汉时期</a:t>
            </a:r>
            <a:r>
              <a:rPr lang="en-US" sz="2000" dirty="0" smtClean="0"/>
              <a:t>	B.</a:t>
            </a:r>
            <a:r>
              <a:rPr lang="zh-CN" altLang="en-US" sz="2000" dirty="0" smtClean="0"/>
              <a:t>隋唐时期</a:t>
            </a:r>
            <a:endParaRPr lang="zh-CN" altLang="en-US" sz="2000" dirty="0" smtClean="0"/>
          </a:p>
          <a:p>
            <a:r>
              <a:rPr lang="en-US" sz="2000" dirty="0" smtClean="0"/>
              <a:t>C.</a:t>
            </a:r>
            <a:r>
              <a:rPr lang="zh-CN" altLang="en-US" sz="2000" dirty="0" smtClean="0"/>
              <a:t>宋元时期</a:t>
            </a:r>
            <a:r>
              <a:rPr lang="en-US" sz="2000" dirty="0" smtClean="0"/>
              <a:t>	D.</a:t>
            </a:r>
            <a:r>
              <a:rPr lang="zh-CN" altLang="en-US" sz="2000" dirty="0" smtClean="0"/>
              <a:t>明清时期</a:t>
            </a:r>
            <a:endParaRPr lang="zh-CN" altLang="en-US" sz="2000" dirty="0" smtClean="0"/>
          </a:p>
        </p:txBody>
      </p:sp>
      <p:pic>
        <p:nvPicPr>
          <p:cNvPr id="7" name="Y21GKTLS1B.eps"/>
          <p:cNvPicPr/>
          <p:nvPr/>
        </p:nvPicPr>
        <p:blipFill>
          <a:blip r:embed="rId1"/>
          <a:stretch>
            <a:fillRect/>
          </a:stretch>
        </p:blipFill>
        <p:spPr>
          <a:xfrm>
            <a:off x="4500562" y="714362"/>
            <a:ext cx="2643206" cy="3651058"/>
          </a:xfrm>
          <a:prstGeom prst="rect">
            <a:avLst/>
          </a:prstGeom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80944" y="571486"/>
            <a:ext cx="8786874" cy="3429024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20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2382" y="621184"/>
            <a:ext cx="8572560" cy="32364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:B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　图中主要产粮区集中分布于黄河中下游地区和长江下游地区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还有黄河中游和长江中上游的一些地方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但主要分布在黄河流域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表明图示时期我国的经济重心已经有南移迹象但仍在北方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结合所学可知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经济重心南移开始于安史之乱之后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故选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B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秦汉时期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我国经济重心是在北方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而且西北地区应该是主要产粮区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这与示意图的分布不一致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A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宋元时期我国经济重心南移已经完成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所以主要产粮区应该分布在长江流域及其以南地</a:t>
            </a:r>
            <a:endParaRPr lang="en-US" altLang="zh-CN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/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区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与示意图的分布不符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C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明清时期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我国经济重心稳定在南方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所以主要产粮区集中在长江流域及其以南地区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与示意图的分布不符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D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项。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1406" y="142858"/>
            <a:ext cx="892975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smtClean="0"/>
              <a:t>9.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(2019·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全国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Ⅰ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卷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,26)</a:t>
            </a:r>
            <a:r>
              <a:rPr lang="zh-CN" altLang="en-US" sz="2000" dirty="0" smtClean="0"/>
              <a:t>唐代之前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荆楚民间存在一种祈求丰收的“牵钩之戏”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至唐代称作“拔河”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广为流传。唐玄宗</a:t>
            </a:r>
            <a:r>
              <a:rPr lang="en-US" altLang="zh-CN" sz="2000" dirty="0" smtClean="0"/>
              <a:t>《</a:t>
            </a:r>
            <a:r>
              <a:rPr lang="zh-CN" altLang="en-US" sz="2000" dirty="0" smtClean="0"/>
              <a:t>观拔河俗戏</a:t>
            </a:r>
            <a:r>
              <a:rPr lang="en-US" altLang="zh-CN" sz="2000" dirty="0" smtClean="0"/>
              <a:t>》</a:t>
            </a:r>
            <a:r>
              <a:rPr lang="zh-CN" altLang="en-US" sz="2000" dirty="0" smtClean="0"/>
              <a:t>诗云</a:t>
            </a:r>
            <a:r>
              <a:rPr lang="en-US" sz="2000" dirty="0" smtClean="0"/>
              <a:t>:</a:t>
            </a:r>
            <a:r>
              <a:rPr lang="zh-CN" altLang="en-US" sz="2000" dirty="0" smtClean="0"/>
              <a:t>“壮徒恒贾勇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拔拒抵长河。欲练英雄志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须明胜负多</a:t>
            </a:r>
            <a:r>
              <a:rPr lang="en-US" altLang="zh-CN" sz="2000" dirty="0" smtClean="0"/>
              <a:t>……</a:t>
            </a:r>
            <a:r>
              <a:rPr lang="zh-CN" altLang="en-US" sz="2000" dirty="0" smtClean="0"/>
              <a:t>预期年岁稔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先此乐时和。”据此可知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在唐代</a:t>
            </a:r>
            <a:r>
              <a:rPr lang="en-US" sz="2000" dirty="0" smtClean="0"/>
              <a:t>(</a:t>
            </a:r>
            <a:r>
              <a:rPr lang="zh-CN" altLang="en-US" sz="2000" dirty="0" smtClean="0"/>
              <a:t>　　</a:t>
            </a:r>
            <a:r>
              <a:rPr lang="en-US" sz="2000" dirty="0" smtClean="0"/>
              <a:t>)</a:t>
            </a:r>
            <a:endParaRPr lang="zh-CN" altLang="en-US" sz="2000" dirty="0" smtClean="0"/>
          </a:p>
          <a:p>
            <a:pPr algn="just"/>
            <a:r>
              <a:rPr lang="en-US" sz="2000" dirty="0" smtClean="0"/>
              <a:t>A.</a:t>
            </a:r>
            <a:r>
              <a:rPr lang="zh-CN" altLang="en-US" sz="2000" dirty="0" smtClean="0"/>
              <a:t>江南文化成为主流</a:t>
            </a:r>
            <a:endParaRPr lang="zh-CN" altLang="en-US" sz="2000" dirty="0" smtClean="0"/>
          </a:p>
          <a:p>
            <a:pPr algn="just"/>
            <a:r>
              <a:rPr lang="en-US" sz="2000" dirty="0" smtClean="0"/>
              <a:t>B.</a:t>
            </a:r>
            <a:r>
              <a:rPr lang="zh-CN" altLang="en-US" sz="2000" dirty="0" smtClean="0"/>
              <a:t>耕战结合观念深入人心</a:t>
            </a:r>
            <a:endParaRPr lang="zh-CN" altLang="en-US" sz="2000" dirty="0" smtClean="0"/>
          </a:p>
          <a:p>
            <a:r>
              <a:rPr lang="en-US" sz="2000" dirty="0" smtClean="0"/>
              <a:t>C.</a:t>
            </a:r>
            <a:r>
              <a:rPr lang="zh-CN" altLang="en-US" sz="2000" dirty="0" smtClean="0"/>
              <a:t>阳刚与力量受到推崇</a:t>
            </a:r>
            <a:endParaRPr lang="zh-CN" altLang="en-US" sz="2000" dirty="0" smtClean="0"/>
          </a:p>
          <a:p>
            <a:r>
              <a:rPr lang="en-US" sz="2000" dirty="0" smtClean="0"/>
              <a:t>D.</a:t>
            </a:r>
            <a:r>
              <a:rPr lang="zh-CN" altLang="en-US" sz="2000" dirty="0" smtClean="0"/>
              <a:t>诗歌以描写宫廷生活为主</a:t>
            </a:r>
            <a:endParaRPr lang="zh-CN" altLang="en-US" sz="2000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42844" y="214296"/>
            <a:ext cx="8858312" cy="4214842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20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4282" y="285734"/>
            <a:ext cx="8643998" cy="40366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:C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　“贾勇”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鼓足勇气。“稔”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庄稼成熟。“时和”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天气和顺。“拔河”源于荆楚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属于江南文化。但文化是个大概念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仅此一条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不足以说明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A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项。再者唐代经济重心尚未完成南移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江南文化成为主流可能性不大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,A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项不正确。“拔河”起源于春秋战国时期的楚国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主要是军事训练的项目。唐代之前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已经从军营传播到民间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成为厌胜辟邪、祈求五谷丰登的民俗文化活动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赋予了新的内涵和寓意。到唐代发展到一个顶峰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从民间传播到宫廷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成为朝野民间皆受欢迎的大众运动。“预期年岁稔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先此乐时和”有祈求庄稼丰收、风调雨顺之意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已失去了最初军事训练的功能了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,B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项不正确。题干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观拔河俗戏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诗中的“壮徒”“贾勇”“抵长河”“英雄志”“明胜负”等信息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说明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C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项正确。唐代诗歌题材广泛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且仅据材料无法得出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D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项结论。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1406" y="283948"/>
            <a:ext cx="9001188" cy="4002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深化认知</a:t>
            </a:r>
            <a:r>
              <a:rPr lang="en-US" sz="18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隋唐时期经济、政治、军事制度的变化</a:t>
            </a:r>
            <a:endParaRPr lang="zh-CN" altLang="en-US" sz="18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/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(1)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土地制度的变化。在生产力发展的基础上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均田制崩溃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,8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世纪中叶地主土地所有制开始空前发展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主要体现为随着地主庄园经济的迅速发展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土地兼并愈演愈烈。</a:t>
            </a:r>
            <a:endParaRPr lang="zh-CN" altLang="en-US" sz="18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/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(2)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赋税制度的变化。从租庸调制到两税法的变化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是地主土地所有制高度发展的结果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符合土地集中和贫富分化的社会现实。这一变化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不仅是唐朝赋税制度的变革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而且也是汉代以来课役重丁口、轻田产转变到此后轻丁口、重田产的分水岭。</a:t>
            </a:r>
            <a:endParaRPr lang="zh-CN" altLang="en-US" sz="18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/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(3)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选官制度的变化。隋朝建立、唐代完善的科举制度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反映了士族地主势力的衰落以及庶族地主势力的上升。各阶层知识分子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特别是庶族地主参政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扩大了封建政权的统治基础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极大地改变了秦汉至南北朝时期豪强地主垄断政权的局面。</a:t>
            </a:r>
            <a:endParaRPr lang="zh-CN" altLang="en-US" sz="18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/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(4)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军事制度的变化。由府兵制到募兵制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既是制度的革新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也是封建政治经济发展的要求和产物</a:t>
            </a:r>
            <a:r>
              <a:rPr 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1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同时形成藩镇割据。</a:t>
            </a:r>
            <a:endParaRPr lang="zh-CN" altLang="en-US" sz="18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44" y="589650"/>
            <a:ext cx="8929750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dirty="0" smtClean="0"/>
              <a:t>10.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(2014·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全国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Ⅰ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卷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,25)</a:t>
            </a:r>
            <a:r>
              <a:rPr lang="zh-CN" altLang="en-US" sz="2000" dirty="0" smtClean="0"/>
              <a:t>唐高祖李渊自认为是老子后裔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规定老子地位在孔子之上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佛教位居第三</a:t>
            </a:r>
            <a:r>
              <a:rPr lang="en-US" sz="2000" dirty="0" smtClean="0"/>
              <a:t>;</a:t>
            </a:r>
            <a:r>
              <a:rPr lang="zh-CN" altLang="en-US" sz="2000" dirty="0" smtClean="0"/>
              <a:t>武则天时明令佛教位在道教之上</a:t>
            </a:r>
            <a:r>
              <a:rPr lang="en-US" sz="2000" dirty="0" smtClean="0"/>
              <a:t>;</a:t>
            </a:r>
            <a:r>
              <a:rPr lang="zh-CN" altLang="en-US" sz="2000" dirty="0" smtClean="0"/>
              <a:t>后来唐武宗又大规模地“灭佛”。这反映出唐代</a:t>
            </a:r>
            <a:r>
              <a:rPr lang="en-US" sz="2000" dirty="0" smtClean="0"/>
              <a:t>(</a:t>
            </a:r>
            <a:r>
              <a:rPr lang="zh-CN" altLang="en-US" sz="2000" dirty="0" smtClean="0"/>
              <a:t>　　</a:t>
            </a:r>
            <a:r>
              <a:rPr lang="en-US" sz="2000" dirty="0" smtClean="0"/>
              <a:t>)</a:t>
            </a:r>
            <a:endParaRPr lang="zh-CN" altLang="en-US" sz="2000" dirty="0" smtClean="0"/>
          </a:p>
          <a:p>
            <a:pPr algn="just"/>
            <a:r>
              <a:rPr lang="en-US" sz="2000" dirty="0" smtClean="0"/>
              <a:t>A.</a:t>
            </a:r>
            <a:r>
              <a:rPr lang="zh-CN" altLang="en-US" sz="2000" dirty="0" smtClean="0"/>
              <a:t>皇帝的好恶决定宗教兴亡</a:t>
            </a:r>
            <a:endParaRPr lang="zh-CN" altLang="en-US" sz="2000" dirty="0" smtClean="0"/>
          </a:p>
          <a:p>
            <a:pPr algn="just"/>
            <a:r>
              <a:rPr lang="en-US" sz="2000" dirty="0" smtClean="0"/>
              <a:t>B.</a:t>
            </a:r>
            <a:r>
              <a:rPr lang="zh-CN" altLang="en-US" sz="2000" dirty="0" smtClean="0"/>
              <a:t>道教的社会影响最大</a:t>
            </a:r>
            <a:endParaRPr lang="zh-CN" altLang="en-US" sz="2000" dirty="0" smtClean="0"/>
          </a:p>
          <a:p>
            <a:pPr algn="just"/>
            <a:r>
              <a:rPr lang="en-US" sz="2000" dirty="0" smtClean="0"/>
              <a:t>C.</a:t>
            </a:r>
            <a:r>
              <a:rPr lang="zh-CN" altLang="en-US" sz="2000" dirty="0" smtClean="0"/>
              <a:t>儒学的政治地位最为稳固</a:t>
            </a:r>
            <a:endParaRPr lang="zh-CN" altLang="en-US" sz="2000" dirty="0" smtClean="0"/>
          </a:p>
          <a:p>
            <a:pPr algn="just"/>
            <a:r>
              <a:rPr lang="en-US" sz="2000" dirty="0" smtClean="0"/>
              <a:t>D.</a:t>
            </a:r>
            <a:r>
              <a:rPr lang="zh-CN" altLang="en-US" sz="2000" dirty="0" smtClean="0"/>
              <a:t>佛教的社会基础薄弱</a:t>
            </a:r>
            <a:endParaRPr lang="zh-CN" altLang="en-US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1428728" y="71420"/>
            <a:ext cx="6286544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latin typeface="黑体" panose="02010609060101010101" pitchFamily="49" charset="-122"/>
                <a:ea typeface="黑体" panose="02010609060101010101" pitchFamily="49" charset="-122"/>
              </a:rPr>
              <a:t>思想文化的发展</a:t>
            </a:r>
            <a:endParaRPr lang="zh-CN" altLang="en-US" sz="2000" dirty="0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9" name="考点三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4360" y="150806"/>
            <a:ext cx="1131185" cy="360000"/>
          </a:xfrm>
          <a:prstGeom prst="rect">
            <a:avLst/>
          </a:prstGeom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42844" y="214296"/>
            <a:ext cx="8858312" cy="2286016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20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285734"/>
            <a:ext cx="8643998" cy="2036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:C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　皇帝的好恶不可能决定宗教的兴亡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A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武则天时佛教位居道教之上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B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汉武帝以后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儒学在统治者的大力提倡下呈现繁盛之势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唐朝虽然尊道、礼佛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儒学的正统地位受到挑战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但并未丧失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从材料看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佛、道地位均有变化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也从侧面体现了儒学的政治地位最为稳固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,C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项正确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魏晋南北朝以来佛教广泛传播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,D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项既不符合所学也不符合材料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D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项。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44" y="71420"/>
            <a:ext cx="8929750" cy="435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11.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(2020·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海南卷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,3)</a:t>
            </a:r>
            <a:r>
              <a:rPr lang="zh-CN" altLang="en-US" sz="2000" dirty="0" smtClean="0"/>
              <a:t>下表唐诗</a:t>
            </a:r>
            <a:r>
              <a:rPr lang="en-US" sz="2000" dirty="0" smtClean="0"/>
              <a:t>(</a:t>
            </a:r>
            <a:r>
              <a:rPr lang="zh-CN" altLang="en-US" sz="2000" dirty="0" smtClean="0"/>
              <a:t>摘录</a:t>
            </a:r>
            <a:r>
              <a:rPr lang="en-US" sz="2000" dirty="0" smtClean="0"/>
              <a:t>)</a:t>
            </a:r>
            <a:endParaRPr lang="zh-CN" altLang="en-US" sz="2000" dirty="0"/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191458" y="642924"/>
          <a:ext cx="8666822" cy="2071704"/>
        </p:xfrm>
        <a:graphic>
          <a:graphicData uri="http://schemas.openxmlformats.org/drawingml/2006/table">
            <a:tbl>
              <a:tblPr/>
              <a:tblGrid>
                <a:gridCol w="1753671"/>
                <a:gridCol w="4966767"/>
                <a:gridCol w="1946384"/>
              </a:tblGrid>
              <a:tr h="51792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诗人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诗句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出处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792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李绅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“锄禾日当午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汗滴禾下土。”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 smtClean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《全唐诗》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792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杜甫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“渔人漾舟沈</a:t>
                      </a: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(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沉</a:t>
                      </a: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)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大网</a:t>
                      </a:r>
                      <a:r>
                        <a:rPr lang="en-US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截江一拥数百鳞。”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cPr/>
                </a:tc>
              </a:tr>
              <a:tr h="51792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刘禹锡</a:t>
                      </a:r>
                      <a:endParaRPr lang="zh-CN" sz="200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“美人首饰侯王印</a:t>
                      </a:r>
                      <a:r>
                        <a:rPr lang="en-US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,</a:t>
                      </a:r>
                      <a:r>
                        <a:rPr lang="zh-CN" sz="2000" b="1" dirty="0"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/>
                        </a:rPr>
                        <a:t>尽是沙中浪底来。”</a:t>
                      </a:r>
                      <a:endParaRPr lang="zh-CN" sz="20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cPr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42844" y="2786064"/>
            <a:ext cx="892975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/>
              <a:t>由上表可见</a:t>
            </a:r>
            <a:r>
              <a:rPr lang="en-US" sz="2000" dirty="0" smtClean="0"/>
              <a:t>(</a:t>
            </a:r>
            <a:r>
              <a:rPr lang="zh-CN" altLang="en-US" sz="2000" dirty="0" smtClean="0"/>
              <a:t>　　</a:t>
            </a:r>
            <a:r>
              <a:rPr lang="en-US" sz="2000" dirty="0" smtClean="0"/>
              <a:t>)</a:t>
            </a:r>
            <a:endParaRPr lang="zh-CN" altLang="en-US" sz="2000" dirty="0" smtClean="0"/>
          </a:p>
          <a:p>
            <a:r>
              <a:rPr lang="en-US" sz="2000" dirty="0" smtClean="0"/>
              <a:t>A.</a:t>
            </a:r>
            <a:r>
              <a:rPr lang="zh-CN" altLang="en-US" sz="2000" dirty="0" smtClean="0"/>
              <a:t>民族交融促进了文化的发展</a:t>
            </a:r>
            <a:endParaRPr lang="zh-CN" altLang="en-US" sz="2000" dirty="0" smtClean="0"/>
          </a:p>
          <a:p>
            <a:r>
              <a:rPr lang="en-US" sz="2000" dirty="0" smtClean="0"/>
              <a:t>B.</a:t>
            </a:r>
            <a:r>
              <a:rPr lang="zh-CN" altLang="en-US" sz="2000" dirty="0" smtClean="0"/>
              <a:t>宫廷文化已经普及民间</a:t>
            </a:r>
            <a:endParaRPr lang="zh-CN" altLang="en-US" sz="2000" dirty="0" smtClean="0"/>
          </a:p>
          <a:p>
            <a:r>
              <a:rPr lang="en-US" sz="2000" dirty="0" smtClean="0"/>
              <a:t>C.</a:t>
            </a:r>
            <a:r>
              <a:rPr lang="zh-CN" altLang="en-US" sz="2000" dirty="0" smtClean="0"/>
              <a:t>文学创作推动社会阶层流动</a:t>
            </a:r>
            <a:endParaRPr lang="zh-CN" altLang="en-US" sz="2000" dirty="0" smtClean="0"/>
          </a:p>
          <a:p>
            <a:r>
              <a:rPr lang="en-US" sz="2000" dirty="0" smtClean="0"/>
              <a:t>D.</a:t>
            </a:r>
            <a:r>
              <a:rPr lang="zh-CN" altLang="en-US" sz="2000" dirty="0" smtClean="0"/>
              <a:t>劳动生活是诗歌创作来源</a:t>
            </a:r>
            <a:endParaRPr lang="zh-CN" altLang="en-US" sz="2000" dirty="0"/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42844" y="428610"/>
            <a:ext cx="8858312" cy="1857388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20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4282" y="500048"/>
            <a:ext cx="8643998" cy="1636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:D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　材料分别体现了农民、渔者、淘沙客的辛苦劳作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说明劳动生活是诗歌创作的来源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故选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D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材料涉及下层人民生活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与民族交融无关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endParaRPr lang="en-US" altLang="zh-CN" sz="2000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/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A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材料是对下层百姓生活的描写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非宫廷文化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B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材料强调劳动生活是诗歌创作来源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不涉及文学创作推动社会阶层流动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C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项。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44" y="141685"/>
            <a:ext cx="892975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sz="2000" dirty="0" smtClean="0"/>
              <a:t>12.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(2022·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全国乙卷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,25)</a:t>
            </a:r>
            <a:r>
              <a:rPr lang="zh-CN" altLang="en-US" sz="2000" dirty="0" smtClean="0"/>
              <a:t>盛唐洋溢着刚健丰伟、庄重博大的时代气象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这在书法艺术上亦有体现。宋代书法家米芾推崇唐代某位书法家的作品“如项羽挂</a:t>
            </a:r>
            <a:endParaRPr lang="en-US" altLang="zh-CN" sz="2000" dirty="0" smtClean="0"/>
          </a:p>
          <a:p>
            <a:r>
              <a:rPr lang="zh-CN" altLang="en-US" sz="2000" dirty="0" smtClean="0"/>
              <a:t>甲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樊哙排突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硬弩欲张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铁柱将立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昂然有不可犯之色”。能够突出体现这一风格的书体是</a:t>
            </a:r>
            <a:r>
              <a:rPr lang="en-US" sz="2000" dirty="0" smtClean="0"/>
              <a:t>(</a:t>
            </a:r>
            <a:r>
              <a:rPr lang="zh-CN" altLang="en-US" sz="2000" dirty="0" smtClean="0"/>
              <a:t>　　</a:t>
            </a:r>
            <a:r>
              <a:rPr lang="en-US" sz="2000" dirty="0" smtClean="0"/>
              <a:t>)</a:t>
            </a:r>
            <a:endParaRPr lang="zh-CN" altLang="en-US" sz="2000" dirty="0" smtClean="0"/>
          </a:p>
          <a:p>
            <a:r>
              <a:rPr lang="en-US" sz="2000" dirty="0" smtClean="0"/>
              <a:t>A.</a:t>
            </a:r>
            <a:r>
              <a:rPr lang="zh-CN" altLang="en-US" sz="2000" dirty="0" smtClean="0"/>
              <a:t>小篆</a:t>
            </a:r>
            <a:r>
              <a:rPr lang="en-US" sz="2000" dirty="0" smtClean="0"/>
              <a:t>	   B.</a:t>
            </a:r>
            <a:r>
              <a:rPr lang="zh-CN" altLang="en-US" sz="2000" dirty="0" smtClean="0"/>
              <a:t>楷书</a:t>
            </a:r>
            <a:endParaRPr lang="zh-CN" altLang="en-US" sz="2000" dirty="0" smtClean="0"/>
          </a:p>
          <a:p>
            <a:r>
              <a:rPr lang="en-US" sz="2000" dirty="0" smtClean="0"/>
              <a:t>C.</a:t>
            </a:r>
            <a:r>
              <a:rPr lang="zh-CN" altLang="en-US" sz="2000" dirty="0" smtClean="0"/>
              <a:t>行书</a:t>
            </a:r>
            <a:r>
              <a:rPr lang="en-US" sz="2000" dirty="0" smtClean="0"/>
              <a:t>	   D.</a:t>
            </a:r>
            <a:r>
              <a:rPr lang="zh-CN" altLang="en-US" sz="2000" dirty="0" smtClean="0"/>
              <a:t>草书</a:t>
            </a:r>
            <a:endParaRPr lang="zh-CN" altLang="en-US" sz="2000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42844" y="2643188"/>
            <a:ext cx="8858312" cy="1857388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20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4282" y="2714626"/>
            <a:ext cx="8643998" cy="1636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:B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　结合所学可知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楷书具有字体方正、笔画工整、遒劲有力的特点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与材料盛唐“刚健丰伟、庄重博大的时代气象”相符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,B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项正确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小篆是秦朝统一字体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具有曲线美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A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行书与草书都具有灵活、流动的特点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以适意为主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不受法度之限制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与材料信息不相符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排除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C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、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D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两项。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2844" y="192834"/>
            <a:ext cx="8929750" cy="24362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13.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(2020·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全国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Ⅰ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卷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,25)</a:t>
            </a:r>
            <a:r>
              <a:rPr lang="zh-CN" altLang="en-US" sz="2000" dirty="0" smtClean="0"/>
              <a:t>下图为唐代著名画家阎立本的</a:t>
            </a:r>
            <a:r>
              <a:rPr lang="en-US" altLang="zh-CN" sz="2000" dirty="0" smtClean="0"/>
              <a:t>《</a:t>
            </a:r>
            <a:r>
              <a:rPr lang="zh-CN" altLang="en-US" sz="2000" dirty="0" smtClean="0"/>
              <a:t>步辇图</a:t>
            </a:r>
            <a:r>
              <a:rPr lang="en-US" altLang="zh-CN" sz="2000" dirty="0" smtClean="0"/>
              <a:t>》</a:t>
            </a:r>
            <a:r>
              <a:rPr lang="en-US" sz="2000" dirty="0" smtClean="0"/>
              <a:t>,</a:t>
            </a:r>
            <a:r>
              <a:rPr lang="zh-CN" altLang="en-US" sz="2000" dirty="0" smtClean="0"/>
              <a:t>描绘了唐太宗李世民接见吐蕃使臣的情景。该作品体现了</a:t>
            </a:r>
            <a:r>
              <a:rPr lang="en-US" sz="2000" dirty="0" smtClean="0"/>
              <a:t>(</a:t>
            </a:r>
            <a:r>
              <a:rPr lang="zh-CN" altLang="en-US" sz="2000" dirty="0" smtClean="0"/>
              <a:t>　　</a:t>
            </a:r>
            <a:r>
              <a:rPr lang="en-US" sz="2000" dirty="0" smtClean="0"/>
              <a:t>)</a:t>
            </a:r>
            <a:endParaRPr lang="en-US" sz="2000" dirty="0" smtClean="0"/>
          </a:p>
          <a:p>
            <a:r>
              <a:rPr lang="en-US" sz="2000" dirty="0" smtClean="0"/>
              <a:t>A.</a:t>
            </a:r>
            <a:r>
              <a:rPr lang="zh-CN" altLang="en-US" sz="2000" dirty="0" smtClean="0"/>
              <a:t>西域风情与中土文化的交汇</a:t>
            </a:r>
            <a:endParaRPr lang="zh-CN" altLang="en-US" sz="2000" dirty="0" smtClean="0"/>
          </a:p>
          <a:p>
            <a:r>
              <a:rPr lang="en-US" sz="2000" dirty="0" smtClean="0"/>
              <a:t>B.</a:t>
            </a:r>
            <a:r>
              <a:rPr lang="zh-CN" altLang="en-US" sz="2000" dirty="0" smtClean="0"/>
              <a:t>文人意趣与市井风情的杂糅</a:t>
            </a:r>
            <a:endParaRPr lang="zh-CN" altLang="en-US" sz="2000" dirty="0" smtClean="0"/>
          </a:p>
          <a:p>
            <a:r>
              <a:rPr lang="en-US" sz="2000" dirty="0" smtClean="0"/>
              <a:t>C.</a:t>
            </a:r>
            <a:r>
              <a:rPr lang="zh-CN" altLang="en-US" sz="2000" dirty="0" smtClean="0"/>
              <a:t>艺术审美与史料价值的统一</a:t>
            </a:r>
            <a:endParaRPr lang="zh-CN" altLang="en-US" sz="2000" dirty="0" smtClean="0"/>
          </a:p>
          <a:p>
            <a:r>
              <a:rPr lang="en-US" sz="2000" dirty="0" smtClean="0"/>
              <a:t>D.</a:t>
            </a:r>
            <a:r>
              <a:rPr lang="zh-CN" altLang="en-US" sz="2000" dirty="0" smtClean="0"/>
              <a:t>现实主义与浪漫主义的融合</a:t>
            </a:r>
            <a:endParaRPr lang="zh-CN" altLang="en-US" sz="2000" dirty="0" smtClean="0"/>
          </a:p>
        </p:txBody>
      </p:sp>
      <p:pic>
        <p:nvPicPr>
          <p:cNvPr id="6" name="Y23ZFX1LTSALS62.eps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5357818" y="1142990"/>
            <a:ext cx="2143140" cy="1368134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142844" y="2786064"/>
            <a:ext cx="8858312" cy="1071570"/>
          </a:xfrm>
          <a:prstGeom prst="rect">
            <a:avLst/>
          </a:prstGeom>
          <a:solidFill>
            <a:schemeClr val="bg1">
              <a:alpha val="0"/>
            </a:schemeClr>
          </a:solidFill>
          <a:ln w="15875" cap="flat" cmpd="sng">
            <a:solidFill>
              <a:srgbClr val="008000"/>
            </a:solidFill>
            <a:prstDash val="solid"/>
            <a:bevel/>
          </a:ln>
        </p:spPr>
        <p:txBody>
          <a:bodyPr wrap="none" lIns="91422" tIns="45712" rIns="91422" bIns="45712" anchor="ctr"/>
          <a:lstStyle/>
          <a:p>
            <a:pPr algn="ctr">
              <a:lnSpc>
                <a:spcPct val="100000"/>
              </a:lnSpc>
              <a:buFont typeface="Arial" panose="020B0604020202020204" pitchFamily="34" charset="0"/>
              <a:buNone/>
            </a:pPr>
            <a:endParaRPr lang="zh-CN" altLang="en-US" sz="2000" b="0">
              <a:solidFill>
                <a:srgbClr val="0099FF"/>
              </a:solidFill>
              <a:latin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4282" y="2857502"/>
            <a:ext cx="8643998" cy="8358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解析</a:t>
            </a:r>
            <a:r>
              <a:rPr lang="en-US" sz="2000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:C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　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步辇图</a:t>
            </a:r>
            <a:r>
              <a:rPr lang="en-US" altLang="zh-CN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是画家阎立本的作品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具有绘画艺术审美价值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该作品描绘了唐太宗李世民接见吐蕃使臣的情景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又具有一定的史料价值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故</a:t>
            </a:r>
            <a:r>
              <a:rPr 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C</a:t>
            </a:r>
            <a:r>
              <a:rPr lang="zh-CN" altLang="en-US" sz="20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项正确。</a:t>
            </a:r>
            <a:endParaRPr lang="zh-CN" altLang="en-US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hlinkClick r:id="rId1" action="ppaction://hlinkfile"/>
          </p:cNvPr>
          <p:cNvSpPr>
            <a:spLocks noChangeArrowheads="1"/>
          </p:cNvSpPr>
          <p:nvPr/>
        </p:nvSpPr>
        <p:spPr bwMode="auto">
          <a:xfrm>
            <a:off x="2143108" y="1643056"/>
            <a:ext cx="5143536" cy="1428760"/>
          </a:xfrm>
          <a:prstGeom prst="rect">
            <a:avLst/>
          </a:prstGeom>
          <a:solidFill>
            <a:schemeClr val="accent1">
              <a:alpha val="0"/>
            </a:schemeClr>
          </a:solidFill>
          <a:ln w="25400" algn="ctr">
            <a:noFill/>
            <a:miter lim="800000"/>
          </a:ln>
        </p:spPr>
        <p:txBody>
          <a:bodyPr lIns="91422" tIns="45712" rIns="91422" bIns="45712" anchor="ctr"/>
          <a:lstStyle/>
          <a:p>
            <a:pPr algn="ctr">
              <a:lnSpc>
                <a:spcPct val="100000"/>
              </a:lnSpc>
            </a:pPr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点击</a:t>
            </a:r>
            <a:r>
              <a:rPr lang="zh-CN" altLang="en-US" sz="3600" dirty="0" smtClean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进入   模拟强化练</a:t>
            </a:r>
            <a:endParaRPr lang="en-US" altLang="zh-CN" sz="36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19"/>
                            </p:stCondLst>
                            <p:childTnLst>
                              <p:par>
                                <p:cTn id="11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UNIT_TABLE_BEAUTIFY" val="smartTable{65e92224-1d62-4945-ab3d-7df55a364eb2}"/>
</p:tagLst>
</file>

<file path=ppt/tags/tag2.xml><?xml version="1.0" encoding="utf-8"?>
<p:tagLst xmlns:p="http://schemas.openxmlformats.org/presentationml/2006/main">
  <p:tag name="KSO_WM_UNIT_TABLE_BEAUTIFY" val="smartTable{c97953f4-b54f-4830-b1fd-2ae09764001f}"/>
</p:tagLst>
</file>

<file path=ppt/tags/tag3.xml><?xml version="1.0" encoding="utf-8"?>
<p:tagLst xmlns:p="http://schemas.openxmlformats.org/presentationml/2006/main">
  <p:tag name="KSO_WM_UNIT_TABLE_BEAUTIFY" val="smartTable{c97953f4-b54f-4830-b1fd-2ae09764001f}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UNIT_TABLE_BEAUTIFY" val="smartTable{11fa856e-ddc2-440a-91f2-e64aa50909d8}"/>
</p:tagLst>
</file>

<file path=ppt/tags/tag6.xml><?xml version="1.0" encoding="utf-8"?>
<p:tagLst xmlns:p="http://schemas.openxmlformats.org/presentationml/2006/main">
  <p:tag name="KSO_WM_UNIT_TABLE_BEAUTIFY" val="smartTable{edad12e8-8374-482f-abf0-be0a9ceedffd}"/>
</p:tagLst>
</file>

<file path=ppt/tags/tag7.xml><?xml version="1.0" encoding="utf-8"?>
<p:tagLst xmlns:p="http://schemas.openxmlformats.org/presentationml/2006/main">
  <p:tag name="KSO_WM_UNIT_TABLE_BEAUTIFY" val="smartTable{cc2e5aea-ae36-471a-821c-b85a3761bf3d}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BEAUTIFY_FLAG" val=""/>
</p:tagLst>
</file>

<file path=ppt/tags/tag10.xml><?xml version="1.0" encoding="utf-8"?>
<p:tagLst xmlns:p="http://schemas.openxmlformats.org/presentationml/2006/main">
  <p:tag name="KSO_WM_UNIT_TABLE_BEAUTIFY" val="smartTable{656d2426-7e7d-42b5-aad3-831f76690adf}"/>
</p:tagLst>
</file>

<file path=ppt/tags/tag11.xml><?xml version="1.0" encoding="utf-8"?>
<p:tagLst xmlns:p="http://schemas.openxmlformats.org/presentationml/2006/main">
  <p:tag name="KSO_WM_UNIT_TABLE_BEAUTIFY" val="smartTable{84cf9293-0f14-48fe-bb12-0a7ae14ab669}"/>
</p:tagLst>
</file>

<file path=ppt/tags/tag12.xml><?xml version="1.0" encoding="utf-8"?>
<p:tagLst xmlns:p="http://schemas.openxmlformats.org/presentationml/2006/main">
  <p:tag name="KSO_WM_UNIT_TABLE_BEAUTIFY" val="smartTable{8f2673eb-b9d2-4bc0-aae8-5ead76711919}"/>
</p:tagLst>
</file>

<file path=ppt/tags/tag13.xml><?xml version="1.0" encoding="utf-8"?>
<p:tagLst xmlns:p="http://schemas.openxmlformats.org/presentationml/2006/main">
  <p:tag name="KSO_WM_UNIT_TABLE_BEAUTIFY" val="smartTable{26ade94e-dab2-4c85-b165-4c92e750c0d4}"/>
</p:tagLst>
</file>

<file path=ppt/tags/tag14.xml><?xml version="1.0" encoding="utf-8"?>
<p:tagLst xmlns:p="http://schemas.openxmlformats.org/presentationml/2006/main">
  <p:tag name="KSO_WM_UNIT_TABLE_BEAUTIFY" val="smartTable{c155570f-3dfa-454f-a73c-89317f8c5823}"/>
</p:tagLst>
</file>

<file path=ppt/tags/tag15.xml><?xml version="1.0" encoding="utf-8"?>
<p:tagLst xmlns:p="http://schemas.openxmlformats.org/presentationml/2006/main">
  <p:tag name="KSO_WM_BEAUTIFY_FLAG" val="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BEAUTIFY_FLAG" val=""/>
</p:tagLst>
</file>

<file path=ppt/tags/tag18.xml><?xml version="1.0" encoding="utf-8"?>
<p:tagLst xmlns:p="http://schemas.openxmlformats.org/presentationml/2006/main">
  <p:tag name="KSO_WPP_MARK_KEY" val="34f10730-613b-4d0e-ab07-ff89c1e45939"/>
  <p:tag name="COMMONDATA" val="eyJoZGlkIjoiYmQ3NjQxYmZmN2ZkODIxYWNiNTEzMzQyMTZmNzQ1MmMifQ=="/>
</p:tagLst>
</file>

<file path=ppt/theme/theme1.xml><?xml version="1.0" encoding="utf-8"?>
<a:theme xmlns:a="http://schemas.openxmlformats.org/drawingml/2006/main" name="5_自定义设计方案">
  <a:themeElements>
    <a:clrScheme name="5_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5_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lnDef>
    <a:txDef>
      <a:spPr>
        <a:noFill/>
      </a:spPr>
      <a:bodyPr wrap="square" rtlCol="0">
        <a:spAutoFit/>
      </a:bodyPr>
      <a:lstStyle>
        <a:defPPr>
          <a:defRPr dirty="0" smtClean="0"/>
        </a:defPPr>
      </a:lstStyle>
    </a:txDef>
  </a:objectDefaults>
  <a:extraClrSchemeLst>
    <a:extraClrScheme>
      <a:clrScheme name="5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7_自定义设计方案">
  <a:themeElements>
    <a:clrScheme name="7_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7_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lnDef>
    <a:txDef>
      <a:spPr>
        <a:noFill/>
      </a:spPr>
      <a:bodyPr wrap="square" rtlCol="0">
        <a:spAutoFit/>
      </a:bodyPr>
      <a:lstStyle>
        <a:defPPr>
          <a:lnSpc>
            <a:spcPct val="150000"/>
          </a:lnSpc>
          <a:defRPr sz="2000" dirty="0" smtClean="0">
            <a:solidFill>
              <a:srgbClr val="0000FF"/>
            </a:solidFill>
            <a:latin typeface="黑体" panose="02010609060101010101" pitchFamily="49" charset="-122"/>
            <a:ea typeface="黑体" panose="02010609060101010101" pitchFamily="49" charset="-122"/>
          </a:defRPr>
        </a:defPPr>
      </a:lstStyle>
    </a:txDef>
  </a:objectDefaults>
  <a:extraClrSchemeLst>
    <a:extraClrScheme>
      <a:clrScheme name="7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8_自定义设计方案">
  <a:themeElements>
    <a:clrScheme name="7_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7_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685800" rtl="0" eaLnBrk="1" fontAlgn="base" latinLnBrk="0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lnDef>
    <a:txDef>
      <a:spPr>
        <a:noFill/>
      </a:spPr>
      <a:bodyPr wrap="square" rtlCol="0">
        <a:spAutoFit/>
      </a:bodyPr>
      <a:lstStyle>
        <a:defPPr>
          <a:defRPr sz="2000" dirty="0" smtClean="0"/>
        </a:defPPr>
      </a:lstStyle>
    </a:txDef>
  </a:objectDefaults>
  <a:extraClrSchemeLst>
    <a:extraClrScheme>
      <a:clrScheme name="7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13448</Words>
  <Application>WPS 演示</Application>
  <PresentationFormat>全屏显示(16:9)</PresentationFormat>
  <Paragraphs>728</Paragraphs>
  <Slides>58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58</vt:i4>
      </vt:variant>
    </vt:vector>
  </HeadingPairs>
  <TitlesOfParts>
    <vt:vector size="74" baseType="lpstr">
      <vt:lpstr>Arial</vt:lpstr>
      <vt:lpstr>宋体</vt:lpstr>
      <vt:lpstr>Wingdings</vt:lpstr>
      <vt:lpstr>黑体</vt:lpstr>
      <vt:lpstr>楷体</vt:lpstr>
      <vt:lpstr>Times New Roman</vt:lpstr>
      <vt:lpstr>楷体_GB2312</vt:lpstr>
      <vt:lpstr>新宋体</vt:lpstr>
      <vt:lpstr>Calibri</vt:lpstr>
      <vt:lpstr>微软雅黑</vt:lpstr>
      <vt:lpstr>Arial Unicode MS</vt:lpstr>
      <vt:lpstr>Calibri</vt:lpstr>
      <vt:lpstr>5_自定义设计方案</vt:lpstr>
      <vt:lpstr>7_自定义设计方案</vt:lpstr>
      <vt:lpstr>8_自定义设计方案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微软用户</dc:creator>
  <cp:lastModifiedBy>嘉泳</cp:lastModifiedBy>
  <cp:revision>4368</cp:revision>
  <dcterms:created xsi:type="dcterms:W3CDTF">2013-07-26T02:41:00Z</dcterms:created>
  <dcterms:modified xsi:type="dcterms:W3CDTF">2023-05-12T01:13:40Z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4ECAA24BADE04303B3BA874D29EDAC06_13</vt:lpwstr>
  </property>
  <property fmtid="{D5CDD505-2E9C-101B-9397-08002B2CF9AE}" pid="3" name="KSOProductBuildVer">
    <vt:lpwstr>2052-11.1.0.14309</vt:lpwstr>
  </property>
</Properties>
</file>