
<file path=[Content_Types].xml><?xml version="1.0" encoding="utf-8"?>
<Types xmlns="http://schemas.openxmlformats.org/package/2006/content-types">
  <Default Extension="jpeg" ContentType="image/jpeg"/>
  <Default Extension="JPG" ContentType="image/.jpg"/>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64"/>
  </p:handoutMasterIdLst>
  <p:sldIdLst>
    <p:sldId id="469" r:id="rId3"/>
    <p:sldId id="470" r:id="rId4"/>
    <p:sldId id="471" r:id="rId5"/>
    <p:sldId id="472" r:id="rId6"/>
    <p:sldId id="473" r:id="rId7"/>
    <p:sldId id="474" r:id="rId8"/>
    <p:sldId id="475" r:id="rId9"/>
    <p:sldId id="476" r:id="rId10"/>
    <p:sldId id="477" r:id="rId11"/>
    <p:sldId id="478" r:id="rId12"/>
    <p:sldId id="479" r:id="rId13"/>
    <p:sldId id="480" r:id="rId14"/>
    <p:sldId id="481" r:id="rId15"/>
    <p:sldId id="482" r:id="rId16"/>
    <p:sldId id="483" r:id="rId17"/>
    <p:sldId id="484" r:id="rId18"/>
    <p:sldId id="485" r:id="rId19"/>
    <p:sldId id="486" r:id="rId20"/>
    <p:sldId id="487" r:id="rId21"/>
    <p:sldId id="488" r:id="rId22"/>
    <p:sldId id="489" r:id="rId23"/>
    <p:sldId id="490" r:id="rId24"/>
    <p:sldId id="491" r:id="rId25"/>
    <p:sldId id="492" r:id="rId26"/>
    <p:sldId id="493" r:id="rId27"/>
    <p:sldId id="494" r:id="rId28"/>
    <p:sldId id="495" r:id="rId29"/>
    <p:sldId id="496" r:id="rId30"/>
    <p:sldId id="497" r:id="rId31"/>
    <p:sldId id="498" r:id="rId32"/>
    <p:sldId id="499" r:id="rId33"/>
    <p:sldId id="500" r:id="rId34"/>
    <p:sldId id="501" r:id="rId35"/>
    <p:sldId id="502" r:id="rId36"/>
    <p:sldId id="503" r:id="rId37"/>
    <p:sldId id="504" r:id="rId38"/>
    <p:sldId id="505" r:id="rId39"/>
    <p:sldId id="506" r:id="rId40"/>
    <p:sldId id="507" r:id="rId41"/>
    <p:sldId id="508" r:id="rId42"/>
    <p:sldId id="509" r:id="rId43"/>
    <p:sldId id="510" r:id="rId44"/>
    <p:sldId id="511" r:id="rId45"/>
    <p:sldId id="512" r:id="rId46"/>
    <p:sldId id="513" r:id="rId47"/>
    <p:sldId id="514" r:id="rId48"/>
    <p:sldId id="515" r:id="rId49"/>
    <p:sldId id="516" r:id="rId50"/>
    <p:sldId id="517" r:id="rId51"/>
    <p:sldId id="518" r:id="rId52"/>
    <p:sldId id="519" r:id="rId53"/>
    <p:sldId id="520" r:id="rId54"/>
    <p:sldId id="521" r:id="rId55"/>
    <p:sldId id="522" r:id="rId56"/>
    <p:sldId id="523" r:id="rId57"/>
    <p:sldId id="524" r:id="rId58"/>
    <p:sldId id="525" r:id="rId59"/>
    <p:sldId id="526" r:id="rId60"/>
    <p:sldId id="527" r:id="rId61"/>
    <p:sldId id="528" r:id="rId62"/>
    <p:sldId id="529" r:id="rId63"/>
  </p:sldIdLst>
  <p:sldSz cx="9144000" cy="5143500" type="screen16x9"/>
  <p:notesSz cx="6858000" cy="9144000"/>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3429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685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0287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714500" algn="l" defTabSz="6858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057400" algn="l" defTabSz="6858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400300" algn="l" defTabSz="6858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743200" algn="l" defTabSz="6858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6" autoAdjust="0"/>
    <p:restoredTop sz="94660" autoAdjust="0"/>
  </p:normalViewPr>
  <p:slideViewPr>
    <p:cSldViewPr snapToObjects="1">
      <p:cViewPr>
        <p:scale>
          <a:sx n="140" d="100"/>
          <a:sy n="140" d="100"/>
        </p:scale>
        <p:origin x="-804" y="-330"/>
      </p:cViewPr>
      <p:guideLst>
        <p:guide orient="horz" pos="1620"/>
        <p:guide pos="2880"/>
      </p:guideLst>
    </p:cSldViewPr>
  </p:slideViewPr>
  <p:notesTextViewPr>
    <p:cViewPr>
      <p:scale>
        <a:sx n="1" d="1"/>
        <a:sy n="1" d="1"/>
      </p:scale>
      <p:origin x="0" y="0"/>
    </p:cViewPr>
  </p:notesTextViewPr>
  <p:gridSpacing cx="216024" cy="216024"/>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7" Type="http://schemas.openxmlformats.org/officeDocument/2006/relationships/tableStyles" Target="tableStyles.xml"/><Relationship Id="rId66" Type="http://schemas.openxmlformats.org/officeDocument/2006/relationships/viewProps" Target="viewProps.xml"/><Relationship Id="rId65" Type="http://schemas.openxmlformats.org/officeDocument/2006/relationships/presProps" Target="presProps.xml"/><Relationship Id="rId64" Type="http://schemas.openxmlformats.org/officeDocument/2006/relationships/handoutMaster" Target="handoutMasters/handoutMaster1.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defRPr sz="1200" noProof="1"/>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defRPr sz="1200" noProof="1" smtClean="0">
                <a:latin typeface="+mn-lt"/>
                <a:ea typeface="+mn-ea"/>
              </a:defRPr>
            </a:lvl1pPr>
          </a:lstStyle>
          <a:p>
            <a:fld id="{F725AEDA-E179-4278-998D-D9EC8DB06D52}" type="datetimeFigureOut">
              <a:rPr lang="zh-CN" altLang="en-US"/>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defRPr sz="1200" noProof="1"/>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lvl1pPr algn="r">
              <a:defRPr sz="1200">
                <a:solidFill>
                  <a:srgbClr val="898989"/>
                </a:solidFill>
              </a:defRPr>
            </a:lvl1pPr>
          </a:lstStyle>
          <a:p>
            <a:fld id="{1382B0BF-5E1B-4069-A5DB-1A2A627B725D}" type="slidenum">
              <a:rPr lang="zh-CN" altLang="en-US"/>
            </a:fld>
            <a:endParaRPr lang="zh-CN"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endParaRPr lang="zh-CN" altLang="en-US"/>
          </a:p>
        </p:txBody>
      </p:sp>
      <p:sp>
        <p:nvSpPr>
          <p:cNvPr id="4" name="灯片编号占位符 5"/>
          <p:cNvSpPr>
            <a:spLocks noGrp="1"/>
          </p:cNvSpPr>
          <p:nvPr>
            <p:ph type="sldNum" sz="quarter" idx="12"/>
          </p:nvPr>
        </p:nvSpPr>
        <p:spPr/>
        <p:txBody>
          <a:bodyPr/>
          <a:lstStyle>
            <a:lvl1pPr>
              <a:defRPr/>
            </a:lvl1pPr>
          </a:lstStyle>
          <a:p>
            <a:fld id="{7ECE1BDB-78EC-4136-BA33-5D77C9C7EFCE}"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grpSp>
        <p:nvGrpSpPr>
          <p:cNvPr id="3" name="组合 3"/>
          <p:cNvGrpSpPr/>
          <p:nvPr userDrawn="1"/>
        </p:nvGrpSpPr>
        <p:grpSpPr bwMode="auto">
          <a:xfrm>
            <a:off x="85726" y="1431132"/>
            <a:ext cx="2270522" cy="2178844"/>
            <a:chOff x="71850" y="1261711"/>
            <a:chExt cx="3026493" cy="2905010"/>
          </a:xfrm>
        </p:grpSpPr>
        <p:grpSp>
          <p:nvGrpSpPr>
            <p:cNvPr id="4" name="Group 1"/>
            <p:cNvGrpSpPr/>
            <p:nvPr userDrawn="1"/>
          </p:nvGrpSpPr>
          <p:grpSpPr bwMode="auto">
            <a:xfrm>
              <a:off x="129104" y="1261711"/>
              <a:ext cx="2969239" cy="2905010"/>
              <a:chOff x="-949635" y="0"/>
              <a:chExt cx="7009631" cy="6858000"/>
            </a:xfrm>
          </p:grpSpPr>
          <p:sp>
            <p:nvSpPr>
              <p:cNvPr id="10" name="Diamond 3"/>
              <p:cNvSpPr>
                <a:spLocks noChangeArrowheads="1"/>
              </p:cNvSpPr>
              <p:nvPr/>
            </p:nvSpPr>
            <p:spPr bwMode="auto">
              <a:xfrm>
                <a:off x="-949635" y="0"/>
                <a:ext cx="7009631" cy="6858000"/>
              </a:xfrm>
              <a:prstGeom prst="diamond">
                <a:avLst/>
              </a:prstGeom>
              <a:solidFill>
                <a:srgbClr val="D6DCE5">
                  <a:alpha val="34999"/>
                </a:srgbClr>
              </a:solidFill>
              <a:ln>
                <a:noFill/>
              </a:ln>
              <a:extLst>
                <a:ext uri="{91240B29-F687-4F45-9708-019B960494DF}">
                  <a14:hiddenLine xmlns:a14="http://schemas.microsoft.com/office/drawing/2010/main" w="19050">
                    <a:solidFill>
                      <a:srgbClr val="000000"/>
                    </a:solidFill>
                    <a:miter lim="800000"/>
                    <a:headEnd/>
                    <a:tailEnd/>
                  </a14:hiddenLine>
                </a:ext>
              </a:extLst>
            </p:spPr>
            <p:txBody>
              <a:bodyPr anchor="ctr"/>
              <a:lstStyle/>
              <a:p>
                <a:pPr algn="ctr"/>
                <a:endParaRPr lang="zh-CN" altLang="zh-CN"/>
              </a:p>
            </p:txBody>
          </p:sp>
          <p:sp>
            <p:nvSpPr>
              <p:cNvPr id="11" name="Diamond 4"/>
              <p:cNvSpPr>
                <a:spLocks noChangeArrowheads="1"/>
              </p:cNvSpPr>
              <p:nvPr/>
            </p:nvSpPr>
            <p:spPr bwMode="auto">
              <a:xfrm>
                <a:off x="-176517" y="653134"/>
                <a:ext cx="5647878" cy="5525706"/>
              </a:xfrm>
              <a:prstGeom prst="diamond">
                <a:avLst/>
              </a:prstGeom>
              <a:solidFill>
                <a:srgbClr val="D6DCE5"/>
              </a:solidFill>
              <a:ln>
                <a:noFill/>
              </a:ln>
              <a:extLst>
                <a:ext uri="{91240B29-F687-4F45-9708-019B960494DF}">
                  <a14:hiddenLine xmlns:a14="http://schemas.microsoft.com/office/drawing/2010/main" w="19050">
                    <a:solidFill>
                      <a:srgbClr val="000000"/>
                    </a:solidFill>
                    <a:miter lim="800000"/>
                    <a:headEnd/>
                    <a:tailEnd/>
                  </a14:hiddenLine>
                </a:ext>
              </a:extLst>
            </p:spPr>
            <p:txBody>
              <a:bodyPr anchor="ctr"/>
              <a:lstStyle/>
              <a:p>
                <a:pPr algn="ctr"/>
                <a:endParaRPr lang="zh-CN" altLang="zh-CN"/>
              </a:p>
            </p:txBody>
          </p:sp>
        </p:grpSp>
        <p:grpSp>
          <p:nvGrpSpPr>
            <p:cNvPr id="5" name="Group 2"/>
            <p:cNvGrpSpPr/>
            <p:nvPr userDrawn="1"/>
          </p:nvGrpSpPr>
          <p:grpSpPr bwMode="auto">
            <a:xfrm>
              <a:off x="71850" y="1824845"/>
              <a:ext cx="1778742" cy="1778742"/>
              <a:chOff x="990600" y="2044717"/>
              <a:chExt cx="2768566" cy="2768566"/>
            </a:xfrm>
          </p:grpSpPr>
          <p:sp>
            <p:nvSpPr>
              <p:cNvPr id="6" name="Diamond 5"/>
              <p:cNvSpPr>
                <a:spLocks noChangeArrowheads="1"/>
              </p:cNvSpPr>
              <p:nvPr/>
            </p:nvSpPr>
            <p:spPr bwMode="auto">
              <a:xfrm>
                <a:off x="990600" y="2044717"/>
                <a:ext cx="2768566" cy="2768566"/>
              </a:xfrm>
              <a:prstGeom prst="diamond">
                <a:avLst/>
              </a:prstGeom>
              <a:solidFill>
                <a:schemeClr val="accent1"/>
              </a:solidFill>
              <a:ln>
                <a:noFill/>
              </a:ln>
              <a:extLst>
                <a:ext uri="{91240B29-F687-4F45-9708-019B960494DF}">
                  <a14:hiddenLine xmlns:a14="http://schemas.microsoft.com/office/drawing/2010/main" w="50800">
                    <a:solidFill>
                      <a:srgbClr val="000000"/>
                    </a:solidFill>
                    <a:miter lim="800000"/>
                    <a:headEnd/>
                    <a:tailEnd/>
                  </a14:hiddenLine>
                </a:ext>
              </a:extLst>
            </p:spPr>
            <p:txBody>
              <a:bodyPr anchor="ctr"/>
              <a:lstStyle/>
              <a:p>
                <a:pPr algn="ctr"/>
                <a:endParaRPr lang="zh-CN" altLang="zh-CN"/>
              </a:p>
            </p:txBody>
          </p:sp>
          <p:grpSp>
            <p:nvGrpSpPr>
              <p:cNvPr id="7" name="Group 9"/>
              <p:cNvGrpSpPr/>
              <p:nvPr/>
            </p:nvGrpSpPr>
            <p:grpSpPr bwMode="auto">
              <a:xfrm>
                <a:off x="1429100" y="2771847"/>
                <a:ext cx="1800200" cy="992584"/>
                <a:chOff x="2345143" y="2365645"/>
                <a:chExt cx="1800200" cy="992584"/>
              </a:xfrm>
            </p:grpSpPr>
            <p:sp>
              <p:nvSpPr>
                <p:cNvPr id="8" name="TextBox 7"/>
                <p:cNvSpPr txBox="1"/>
                <p:nvPr/>
              </p:nvSpPr>
              <p:spPr>
                <a:xfrm>
                  <a:off x="2346338" y="2365566"/>
                  <a:ext cx="1798300" cy="677001"/>
                </a:xfrm>
                <a:prstGeom prst="rect">
                  <a:avLst/>
                </a:prstGeom>
                <a:noFill/>
              </p:spPr>
              <p:txBody>
                <a:bodyPr lIns="0" tIns="0" rIns="0" bIns="0">
                  <a:normAutofit fontScale="77500" lnSpcReduction="20000"/>
                </a:bodyPr>
                <a:lstStyle/>
                <a:p>
                  <a:pPr algn="ctr" fontAlgn="auto"/>
                  <a:r>
                    <a:rPr lang="zh-CN" altLang="en-US" sz="3300" noProof="1">
                      <a:solidFill>
                        <a:schemeClr val="bg1"/>
                      </a:solidFill>
                      <a:latin typeface="+mn-lt"/>
                      <a:ea typeface="+mn-ea"/>
                    </a:rPr>
                    <a:t>目录</a:t>
                  </a:r>
                  <a:endParaRPr lang="zh-CN" altLang="en-US" sz="3300" noProof="1">
                    <a:solidFill>
                      <a:schemeClr val="bg1"/>
                    </a:solidFill>
                  </a:endParaRPr>
                </a:p>
              </p:txBody>
            </p:sp>
            <p:sp>
              <p:nvSpPr>
                <p:cNvPr id="9" name="TextBox 8"/>
                <p:cNvSpPr txBox="1"/>
                <p:nvPr/>
              </p:nvSpPr>
              <p:spPr>
                <a:xfrm>
                  <a:off x="2346338" y="3143869"/>
                  <a:ext cx="1798300" cy="214961"/>
                </a:xfrm>
                <a:prstGeom prst="rect">
                  <a:avLst/>
                </a:prstGeom>
                <a:noFill/>
              </p:spPr>
              <p:txBody>
                <a:bodyPr lIns="0" tIns="0" rIns="0" bIns="0">
                  <a:normAutofit fontScale="70000" lnSpcReduction="20000"/>
                </a:bodyPr>
                <a:lstStyle/>
                <a:p>
                  <a:pPr algn="ctr" fontAlgn="auto"/>
                  <a:r>
                    <a:rPr lang="en-US" altLang="zh-CN" sz="1100" noProof="1">
                      <a:solidFill>
                        <a:schemeClr val="bg1"/>
                      </a:solidFill>
                      <a:latin typeface="+mn-lt"/>
                      <a:ea typeface="+mn-ea"/>
                    </a:rPr>
                    <a:t>CONTENTS</a:t>
                  </a:r>
                  <a:endParaRPr lang="en-US" altLang="zh-CN" sz="1100" noProof="1">
                    <a:solidFill>
                      <a:schemeClr val="bg1"/>
                    </a:solidFill>
                  </a:endParaRPr>
                </a:p>
              </p:txBody>
            </p:sp>
          </p:grpSp>
        </p:grpSp>
      </p:grpSp>
      <p:sp>
        <p:nvSpPr>
          <p:cNvPr id="12" name="动作按钮: 后退或前一项 11">
            <a:hlinkClick r:id="" action="ppaction://hlinkshowjump?jump=previousslide"/>
          </p:cNvPr>
          <p:cNvSpPr/>
          <p:nvPr userDrawn="1"/>
        </p:nvSpPr>
        <p:spPr>
          <a:xfrm>
            <a:off x="8242697" y="4885135"/>
            <a:ext cx="209550" cy="2286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13" name="动作按钮: 前进或下一项 12">
            <a:hlinkClick r:id="" action="ppaction://hlinkshowjump?jump=nextslide"/>
          </p:cNvPr>
          <p:cNvSpPr/>
          <p:nvPr userDrawn="1"/>
        </p:nvSpPr>
        <p:spPr>
          <a:xfrm>
            <a:off x="8515351" y="4894660"/>
            <a:ext cx="202406" cy="20955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14" name="动作按钮: 结束 13">
            <a:hlinkClick r:id="" action="ppaction://hlinkshowjump?jump=endshow"/>
          </p:cNvPr>
          <p:cNvSpPr/>
          <p:nvPr userDrawn="1"/>
        </p:nvSpPr>
        <p:spPr>
          <a:xfrm>
            <a:off x="878086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2" name="标题 1"/>
          <p:cNvSpPr>
            <a:spLocks noGrp="1"/>
          </p:cNvSpPr>
          <p:nvPr>
            <p:ph type="ctrTitle" hasCustomPrompt="1"/>
          </p:nvPr>
        </p:nvSpPr>
        <p:spPr>
          <a:xfrm>
            <a:off x="2105891" y="238020"/>
            <a:ext cx="6858000" cy="571391"/>
          </a:xfrm>
        </p:spPr>
        <p:txBody>
          <a:bodyPr anchor="b">
            <a:normAutofit/>
          </a:bodyPr>
          <a:lstStyle>
            <a:lvl1pPr algn="ctr">
              <a:defRPr sz="2400" b="1"/>
            </a:lvl1pPr>
          </a:lstStyle>
          <a:p>
            <a:endParaRPr lang="zh-CN" altLang="en-US" noProof="1"/>
          </a:p>
        </p:txBody>
      </p:sp>
      <p:sp>
        <p:nvSpPr>
          <p:cNvPr id="15" name="日期占位符 2"/>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16" name="页脚占位符 3"/>
          <p:cNvSpPr>
            <a:spLocks noGrp="1"/>
          </p:cNvSpPr>
          <p:nvPr>
            <p:ph type="ftr" sz="quarter" idx="11"/>
          </p:nvPr>
        </p:nvSpPr>
        <p:spPr/>
        <p:txBody>
          <a:bodyPr/>
          <a:lstStyle>
            <a:lvl1pPr>
              <a:defRPr/>
            </a:lvl1pPr>
          </a:lstStyle>
          <a:p>
            <a:endParaRPr lang="zh-CN" altLang="en-US"/>
          </a:p>
        </p:txBody>
      </p:sp>
      <p:sp>
        <p:nvSpPr>
          <p:cNvPr id="17" name="灯片编号占位符 4"/>
          <p:cNvSpPr>
            <a:spLocks noGrp="1"/>
          </p:cNvSpPr>
          <p:nvPr>
            <p:ph type="sldNum" sz="quarter" idx="12"/>
          </p:nvPr>
        </p:nvSpPr>
        <p:spPr/>
        <p:txBody>
          <a:bodyPr/>
          <a:lstStyle>
            <a:lvl1pPr>
              <a:defRPr/>
            </a:lvl1pPr>
          </a:lstStyle>
          <a:p>
            <a:fld id="{065C7AB8-7852-4F2B-B873-6161A0DCDEFB}"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2" name="Group 2"/>
          <p:cNvGrpSpPr/>
          <p:nvPr userDrawn="1"/>
        </p:nvGrpSpPr>
        <p:grpSpPr bwMode="auto">
          <a:xfrm>
            <a:off x="573881" y="1369219"/>
            <a:ext cx="1333500" cy="1333500"/>
            <a:chOff x="990600" y="2044717"/>
            <a:chExt cx="2768566" cy="2768566"/>
          </a:xfrm>
        </p:grpSpPr>
        <p:sp>
          <p:nvSpPr>
            <p:cNvPr id="3" name="Diamond 5"/>
            <p:cNvSpPr>
              <a:spLocks noChangeArrowheads="1"/>
            </p:cNvSpPr>
            <p:nvPr/>
          </p:nvSpPr>
          <p:spPr bwMode="auto">
            <a:xfrm>
              <a:off x="990600" y="2044717"/>
              <a:ext cx="2768566" cy="2768566"/>
            </a:xfrm>
            <a:prstGeom prst="diamond">
              <a:avLst/>
            </a:prstGeom>
            <a:solidFill>
              <a:schemeClr val="accent1"/>
            </a:solidFill>
            <a:ln>
              <a:noFill/>
            </a:ln>
            <a:extLst>
              <a:ext uri="{91240B29-F687-4F45-9708-019B960494DF}">
                <a14:hiddenLine xmlns:a14="http://schemas.microsoft.com/office/drawing/2010/main" w="50800">
                  <a:solidFill>
                    <a:srgbClr val="000000"/>
                  </a:solidFill>
                  <a:miter lim="800000"/>
                  <a:headEnd/>
                  <a:tailEnd/>
                </a14:hiddenLine>
              </a:ext>
            </a:extLst>
          </p:spPr>
          <p:txBody>
            <a:bodyPr anchor="ctr"/>
            <a:lstStyle/>
            <a:p>
              <a:pPr algn="ctr"/>
              <a:endParaRPr lang="zh-CN" altLang="zh-CN"/>
            </a:p>
          </p:txBody>
        </p:sp>
        <p:grpSp>
          <p:nvGrpSpPr>
            <p:cNvPr id="4" name="Group 9"/>
            <p:cNvGrpSpPr/>
            <p:nvPr/>
          </p:nvGrpSpPr>
          <p:grpSpPr bwMode="auto">
            <a:xfrm>
              <a:off x="1429100" y="2771847"/>
              <a:ext cx="1800200" cy="992584"/>
              <a:chOff x="2345143" y="2365645"/>
              <a:chExt cx="1800200" cy="992584"/>
            </a:xfrm>
          </p:grpSpPr>
          <p:sp>
            <p:nvSpPr>
              <p:cNvPr id="5" name="TextBox 7"/>
              <p:cNvSpPr txBox="1"/>
              <p:nvPr/>
            </p:nvSpPr>
            <p:spPr>
              <a:xfrm>
                <a:off x="2344176" y="2365264"/>
                <a:ext cx="1802039" cy="677310"/>
              </a:xfrm>
              <a:prstGeom prst="rect">
                <a:avLst/>
              </a:prstGeom>
              <a:noFill/>
            </p:spPr>
            <p:txBody>
              <a:bodyPr lIns="0" tIns="0" rIns="0" bIns="0">
                <a:normAutofit fontScale="77500" lnSpcReduction="20000"/>
              </a:bodyPr>
              <a:lstStyle/>
              <a:p>
                <a:pPr algn="ctr" fontAlgn="auto"/>
                <a:r>
                  <a:rPr lang="zh-CN" altLang="en-US" sz="3300" noProof="1">
                    <a:solidFill>
                      <a:schemeClr val="bg1"/>
                    </a:solidFill>
                    <a:latin typeface="+mn-lt"/>
                    <a:ea typeface="+mn-ea"/>
                  </a:rPr>
                  <a:t>目录</a:t>
                </a:r>
                <a:endParaRPr lang="zh-CN" altLang="en-US" sz="3300" noProof="1">
                  <a:solidFill>
                    <a:schemeClr val="bg1"/>
                  </a:solidFill>
                </a:endParaRPr>
              </a:p>
            </p:txBody>
          </p:sp>
          <p:sp>
            <p:nvSpPr>
              <p:cNvPr id="6" name="TextBox 8"/>
              <p:cNvSpPr txBox="1"/>
              <p:nvPr/>
            </p:nvSpPr>
            <p:spPr>
              <a:xfrm>
                <a:off x="2344176" y="3143924"/>
                <a:ext cx="1802039" cy="215058"/>
              </a:xfrm>
              <a:prstGeom prst="rect">
                <a:avLst/>
              </a:prstGeom>
              <a:noFill/>
            </p:spPr>
            <p:txBody>
              <a:bodyPr lIns="0" tIns="0" rIns="0" bIns="0">
                <a:normAutofit fontScale="70000" lnSpcReduction="20000"/>
              </a:bodyPr>
              <a:lstStyle/>
              <a:p>
                <a:pPr algn="ctr" fontAlgn="auto"/>
                <a:r>
                  <a:rPr lang="en-US" altLang="zh-CN" sz="1100" noProof="1">
                    <a:solidFill>
                      <a:schemeClr val="bg1"/>
                    </a:solidFill>
                    <a:latin typeface="+mn-lt"/>
                    <a:ea typeface="+mn-ea"/>
                  </a:rPr>
                  <a:t>CONTENTS</a:t>
                </a:r>
                <a:endParaRPr lang="en-US" altLang="zh-CN" sz="1100" noProof="1">
                  <a:solidFill>
                    <a:schemeClr val="bg1"/>
                  </a:solidFill>
                </a:endParaRPr>
              </a:p>
            </p:txBody>
          </p:sp>
        </p:grpSp>
      </p:grpSp>
      <p:sp>
        <p:nvSpPr>
          <p:cNvPr id="7" name="动作按钮: 后退或前一项 6">
            <a:hlinkClick r:id="" action="ppaction://hlinkshowjump?jump=previousslide"/>
          </p:cNvPr>
          <p:cNvSpPr/>
          <p:nvPr userDrawn="1"/>
        </p:nvSpPr>
        <p:spPr>
          <a:xfrm>
            <a:off x="8281988" y="4885135"/>
            <a:ext cx="209550" cy="2286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8" name="动作按钮: 前进或下一项 7">
            <a:hlinkClick r:id="" action="ppaction://hlinkshowjump?jump=nextslide"/>
          </p:cNvPr>
          <p:cNvSpPr/>
          <p:nvPr userDrawn="1"/>
        </p:nvSpPr>
        <p:spPr>
          <a:xfrm>
            <a:off x="8554642" y="4894660"/>
            <a:ext cx="202406" cy="20955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9" name="动作按钮: 结束 8">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grpSp>
        <p:nvGrpSpPr>
          <p:cNvPr id="10" name="Group 1"/>
          <p:cNvGrpSpPr/>
          <p:nvPr userDrawn="1"/>
        </p:nvGrpSpPr>
        <p:grpSpPr bwMode="auto">
          <a:xfrm>
            <a:off x="616744" y="946548"/>
            <a:ext cx="2226469" cy="2178844"/>
            <a:chOff x="-949635" y="0"/>
            <a:chExt cx="7009631" cy="6858000"/>
          </a:xfrm>
        </p:grpSpPr>
        <p:sp>
          <p:nvSpPr>
            <p:cNvPr id="11" name="Diamond 3"/>
            <p:cNvSpPr>
              <a:spLocks noChangeArrowheads="1"/>
            </p:cNvSpPr>
            <p:nvPr/>
          </p:nvSpPr>
          <p:spPr bwMode="auto">
            <a:xfrm>
              <a:off x="-949635" y="0"/>
              <a:ext cx="7009631" cy="6858000"/>
            </a:xfrm>
            <a:prstGeom prst="diamond">
              <a:avLst/>
            </a:prstGeom>
            <a:solidFill>
              <a:srgbClr val="D6DCE5">
                <a:alpha val="34999"/>
              </a:srgbClr>
            </a:solidFill>
            <a:ln>
              <a:noFill/>
            </a:ln>
            <a:extLst>
              <a:ext uri="{91240B29-F687-4F45-9708-019B960494DF}">
                <a14:hiddenLine xmlns:a14="http://schemas.microsoft.com/office/drawing/2010/main" w="19050">
                  <a:solidFill>
                    <a:srgbClr val="000000"/>
                  </a:solidFill>
                  <a:miter lim="800000"/>
                  <a:headEnd/>
                  <a:tailEnd/>
                </a14:hiddenLine>
              </a:ext>
            </a:extLst>
          </p:spPr>
          <p:txBody>
            <a:bodyPr anchor="ctr"/>
            <a:lstStyle/>
            <a:p>
              <a:pPr algn="ctr"/>
              <a:endParaRPr lang="zh-CN" altLang="zh-CN"/>
            </a:p>
          </p:txBody>
        </p:sp>
        <p:sp>
          <p:nvSpPr>
            <p:cNvPr id="12" name="Diamond 4"/>
            <p:cNvSpPr>
              <a:spLocks noChangeArrowheads="1"/>
            </p:cNvSpPr>
            <p:nvPr/>
          </p:nvSpPr>
          <p:spPr bwMode="auto">
            <a:xfrm>
              <a:off x="-176517" y="653134"/>
              <a:ext cx="5647878" cy="5525706"/>
            </a:xfrm>
            <a:prstGeom prst="diamond">
              <a:avLst/>
            </a:prstGeom>
            <a:solidFill>
              <a:srgbClr val="D6DCE5"/>
            </a:solidFill>
            <a:ln>
              <a:noFill/>
            </a:ln>
            <a:extLst>
              <a:ext uri="{91240B29-F687-4F45-9708-019B960494DF}">
                <a14:hiddenLine xmlns:a14="http://schemas.microsoft.com/office/drawing/2010/main" w="19050">
                  <a:solidFill>
                    <a:srgbClr val="000000"/>
                  </a:solidFill>
                  <a:miter lim="800000"/>
                  <a:headEnd/>
                  <a:tailEnd/>
                </a14:hiddenLine>
              </a:ext>
            </a:extLst>
          </p:spPr>
          <p:txBody>
            <a:bodyPr anchor="ctr"/>
            <a:lstStyle/>
            <a:p>
              <a:pPr algn="ctr"/>
              <a:endParaRPr lang="zh-CN" altLang="zh-CN"/>
            </a:p>
          </p:txBody>
        </p:sp>
      </p:grpSp>
      <p:sp>
        <p:nvSpPr>
          <p:cNvPr id="13"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14" name="页脚占位符 2"/>
          <p:cNvSpPr>
            <a:spLocks noGrp="1"/>
          </p:cNvSpPr>
          <p:nvPr>
            <p:ph type="ftr" sz="quarter" idx="11"/>
          </p:nvPr>
        </p:nvSpPr>
        <p:spPr/>
        <p:txBody>
          <a:bodyPr/>
          <a:lstStyle>
            <a:lvl1pPr>
              <a:defRPr/>
            </a:lvl1pPr>
          </a:lstStyle>
          <a:p>
            <a:endParaRPr lang="zh-CN" altLang="en-US"/>
          </a:p>
        </p:txBody>
      </p:sp>
      <p:sp>
        <p:nvSpPr>
          <p:cNvPr id="15" name="灯片编号占位符 3"/>
          <p:cNvSpPr>
            <a:spLocks noGrp="1"/>
          </p:cNvSpPr>
          <p:nvPr>
            <p:ph type="sldNum" sz="quarter" idx="12"/>
          </p:nvPr>
        </p:nvSpPr>
        <p:spPr/>
        <p:txBody>
          <a:bodyPr/>
          <a:lstStyle>
            <a:lvl1pPr>
              <a:defRPr/>
            </a:lvl1pPr>
          </a:lstStyle>
          <a:p>
            <a:fld id="{B30C4B55-D1D3-4EA4-AC53-541D60AE28D8}" type="slidenum">
              <a:rPr lang="zh-CN" altLang="en-US"/>
            </a:fld>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randombar(horizontal)">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动作按钮: 后退或前一项 2">
            <a:hlinkClick r:id="" action="ppaction://hlinkshowjump?jump=previousslide"/>
          </p:cNvPr>
          <p:cNvSpPr/>
          <p:nvPr userDrawn="1"/>
        </p:nvSpPr>
        <p:spPr>
          <a:xfrm>
            <a:off x="8281988" y="4885135"/>
            <a:ext cx="209550" cy="2286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4" name="动作按钮: 前进或下一项 3">
            <a:hlinkClick r:id="" action="ppaction://hlinkshowjump?jump=nextslide"/>
          </p:cNvPr>
          <p:cNvSpPr/>
          <p:nvPr userDrawn="1"/>
        </p:nvSpPr>
        <p:spPr>
          <a:xfrm>
            <a:off x="8554642" y="4894660"/>
            <a:ext cx="202406" cy="20955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5" name="动作按钮: 结束 4">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cxnSp>
        <p:nvCxnSpPr>
          <p:cNvPr id="6" name="直接连接符 5"/>
          <p:cNvCxnSpPr/>
          <p:nvPr userDrawn="1"/>
        </p:nvCxnSpPr>
        <p:spPr>
          <a:xfrm>
            <a:off x="2347913" y="916782"/>
            <a:ext cx="0" cy="3480197"/>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7" name="组合 42"/>
          <p:cNvGrpSpPr/>
          <p:nvPr userDrawn="1"/>
        </p:nvGrpSpPr>
        <p:grpSpPr bwMode="auto">
          <a:xfrm>
            <a:off x="80963" y="1579960"/>
            <a:ext cx="2270522" cy="2178844"/>
            <a:chOff x="755951" y="2210607"/>
            <a:chExt cx="3026493" cy="2905010"/>
          </a:xfrm>
        </p:grpSpPr>
        <p:grpSp>
          <p:nvGrpSpPr>
            <p:cNvPr id="8" name="Group 1"/>
            <p:cNvGrpSpPr/>
            <p:nvPr/>
          </p:nvGrpSpPr>
          <p:grpSpPr bwMode="auto">
            <a:xfrm>
              <a:off x="813205" y="2210607"/>
              <a:ext cx="2969239" cy="2905010"/>
              <a:chOff x="-949635" y="0"/>
              <a:chExt cx="7009631" cy="6858000"/>
            </a:xfrm>
          </p:grpSpPr>
          <p:sp>
            <p:nvSpPr>
              <p:cNvPr id="14" name="Diamond 3"/>
              <p:cNvSpPr>
                <a:spLocks noChangeArrowheads="1"/>
              </p:cNvSpPr>
              <p:nvPr/>
            </p:nvSpPr>
            <p:spPr bwMode="auto">
              <a:xfrm>
                <a:off x="-949635" y="0"/>
                <a:ext cx="7009631" cy="6858000"/>
              </a:xfrm>
              <a:prstGeom prst="diamond">
                <a:avLst/>
              </a:prstGeom>
              <a:solidFill>
                <a:srgbClr val="D6DCE5">
                  <a:alpha val="34999"/>
                </a:srgbClr>
              </a:solidFill>
              <a:ln>
                <a:noFill/>
              </a:ln>
              <a:extLst>
                <a:ext uri="{91240B29-F687-4F45-9708-019B960494DF}">
                  <a14:hiddenLine xmlns:a14="http://schemas.microsoft.com/office/drawing/2010/main" w="19050">
                    <a:solidFill>
                      <a:srgbClr val="000000"/>
                    </a:solidFill>
                    <a:miter lim="800000"/>
                    <a:headEnd/>
                    <a:tailEnd/>
                  </a14:hiddenLine>
                </a:ext>
              </a:extLst>
            </p:spPr>
            <p:txBody>
              <a:bodyPr anchor="ctr"/>
              <a:lstStyle/>
              <a:p>
                <a:pPr algn="ctr"/>
                <a:endParaRPr lang="zh-CN" altLang="zh-CN"/>
              </a:p>
            </p:txBody>
          </p:sp>
          <p:sp>
            <p:nvSpPr>
              <p:cNvPr id="15" name="Diamond 4"/>
              <p:cNvSpPr>
                <a:spLocks noChangeArrowheads="1"/>
              </p:cNvSpPr>
              <p:nvPr/>
            </p:nvSpPr>
            <p:spPr bwMode="auto">
              <a:xfrm>
                <a:off x="-176517" y="653134"/>
                <a:ext cx="5647878" cy="5525706"/>
              </a:xfrm>
              <a:prstGeom prst="diamond">
                <a:avLst/>
              </a:prstGeom>
              <a:solidFill>
                <a:srgbClr val="D6DCE5"/>
              </a:solidFill>
              <a:ln>
                <a:noFill/>
              </a:ln>
              <a:extLst>
                <a:ext uri="{91240B29-F687-4F45-9708-019B960494DF}">
                  <a14:hiddenLine xmlns:a14="http://schemas.microsoft.com/office/drawing/2010/main" w="19050">
                    <a:solidFill>
                      <a:srgbClr val="000000"/>
                    </a:solidFill>
                    <a:miter lim="800000"/>
                    <a:headEnd/>
                    <a:tailEnd/>
                  </a14:hiddenLine>
                </a:ext>
              </a:extLst>
            </p:spPr>
            <p:txBody>
              <a:bodyPr anchor="ctr"/>
              <a:lstStyle/>
              <a:p>
                <a:pPr algn="ctr"/>
                <a:endParaRPr lang="zh-CN" altLang="zh-CN"/>
              </a:p>
            </p:txBody>
          </p:sp>
        </p:grpSp>
        <p:grpSp>
          <p:nvGrpSpPr>
            <p:cNvPr id="9" name="Group 2"/>
            <p:cNvGrpSpPr/>
            <p:nvPr/>
          </p:nvGrpSpPr>
          <p:grpSpPr bwMode="auto">
            <a:xfrm>
              <a:off x="755951" y="2773741"/>
              <a:ext cx="1778742" cy="1778742"/>
              <a:chOff x="990600" y="2044717"/>
              <a:chExt cx="2768566" cy="2768566"/>
            </a:xfrm>
          </p:grpSpPr>
          <p:sp>
            <p:nvSpPr>
              <p:cNvPr id="10" name="Diamond 5"/>
              <p:cNvSpPr>
                <a:spLocks noChangeArrowheads="1"/>
              </p:cNvSpPr>
              <p:nvPr/>
            </p:nvSpPr>
            <p:spPr bwMode="auto">
              <a:xfrm>
                <a:off x="990600" y="2044717"/>
                <a:ext cx="2768566" cy="2768566"/>
              </a:xfrm>
              <a:prstGeom prst="diamond">
                <a:avLst/>
              </a:prstGeom>
              <a:solidFill>
                <a:schemeClr val="accent1"/>
              </a:solidFill>
              <a:ln>
                <a:noFill/>
              </a:ln>
              <a:extLst>
                <a:ext uri="{91240B29-F687-4F45-9708-019B960494DF}">
                  <a14:hiddenLine xmlns:a14="http://schemas.microsoft.com/office/drawing/2010/main" w="50800">
                    <a:solidFill>
                      <a:srgbClr val="000000"/>
                    </a:solidFill>
                    <a:miter lim="800000"/>
                    <a:headEnd/>
                    <a:tailEnd/>
                  </a14:hiddenLine>
                </a:ext>
              </a:extLst>
            </p:spPr>
            <p:txBody>
              <a:bodyPr anchor="ctr"/>
              <a:lstStyle/>
              <a:p>
                <a:pPr algn="ctr"/>
                <a:endParaRPr lang="zh-CN" altLang="zh-CN"/>
              </a:p>
            </p:txBody>
          </p:sp>
          <p:grpSp>
            <p:nvGrpSpPr>
              <p:cNvPr id="11" name="Group 9"/>
              <p:cNvGrpSpPr/>
              <p:nvPr/>
            </p:nvGrpSpPr>
            <p:grpSpPr bwMode="auto">
              <a:xfrm>
                <a:off x="1429100" y="2771847"/>
                <a:ext cx="1800200" cy="992584"/>
                <a:chOff x="2345143" y="2365645"/>
                <a:chExt cx="1800200" cy="992584"/>
              </a:xfrm>
            </p:grpSpPr>
            <p:sp>
              <p:nvSpPr>
                <p:cNvPr id="12" name="TextBox 7"/>
                <p:cNvSpPr txBox="1"/>
                <p:nvPr/>
              </p:nvSpPr>
              <p:spPr>
                <a:xfrm>
                  <a:off x="2346338" y="2365564"/>
                  <a:ext cx="1798300" cy="677001"/>
                </a:xfrm>
                <a:prstGeom prst="rect">
                  <a:avLst/>
                </a:prstGeom>
                <a:noFill/>
              </p:spPr>
              <p:txBody>
                <a:bodyPr lIns="0" tIns="0" rIns="0" bIns="0">
                  <a:normAutofit fontScale="77500" lnSpcReduction="20000"/>
                </a:bodyPr>
                <a:lstStyle/>
                <a:p>
                  <a:pPr algn="ctr" fontAlgn="auto"/>
                  <a:r>
                    <a:rPr lang="zh-CN" altLang="en-US" sz="3300" noProof="1">
                      <a:solidFill>
                        <a:schemeClr val="bg1"/>
                      </a:solidFill>
                      <a:latin typeface="+mn-lt"/>
                      <a:ea typeface="+mn-ea"/>
                    </a:rPr>
                    <a:t>目录</a:t>
                  </a:r>
                  <a:endParaRPr lang="zh-CN" altLang="en-US" sz="3300" noProof="1">
                    <a:solidFill>
                      <a:schemeClr val="bg1"/>
                    </a:solidFill>
                  </a:endParaRPr>
                </a:p>
              </p:txBody>
            </p:sp>
            <p:sp>
              <p:nvSpPr>
                <p:cNvPr id="13" name="TextBox 8"/>
                <p:cNvSpPr txBox="1"/>
                <p:nvPr/>
              </p:nvSpPr>
              <p:spPr>
                <a:xfrm>
                  <a:off x="2346338" y="3143869"/>
                  <a:ext cx="1798300" cy="214959"/>
                </a:xfrm>
                <a:prstGeom prst="rect">
                  <a:avLst/>
                </a:prstGeom>
                <a:noFill/>
              </p:spPr>
              <p:txBody>
                <a:bodyPr lIns="0" tIns="0" rIns="0" bIns="0">
                  <a:normAutofit fontScale="70000" lnSpcReduction="20000"/>
                </a:bodyPr>
                <a:lstStyle/>
                <a:p>
                  <a:pPr algn="ctr" fontAlgn="auto"/>
                  <a:r>
                    <a:rPr lang="en-US" altLang="zh-CN" sz="1100" noProof="1">
                      <a:solidFill>
                        <a:schemeClr val="bg1"/>
                      </a:solidFill>
                      <a:latin typeface="+mn-lt"/>
                      <a:ea typeface="+mn-ea"/>
                    </a:rPr>
                    <a:t>CONTENTS</a:t>
                  </a:r>
                  <a:endParaRPr lang="en-US" altLang="zh-CN" sz="1100" noProof="1">
                    <a:solidFill>
                      <a:schemeClr val="bg1"/>
                    </a:solidFill>
                  </a:endParaRPr>
                </a:p>
              </p:txBody>
            </p:sp>
          </p:grpSp>
        </p:grpSp>
      </p:grpSp>
      <p:sp>
        <p:nvSpPr>
          <p:cNvPr id="2" name="标题 1"/>
          <p:cNvSpPr>
            <a:spLocks noGrp="1"/>
          </p:cNvSpPr>
          <p:nvPr>
            <p:ph type="title" hasCustomPrompt="1"/>
          </p:nvPr>
        </p:nvSpPr>
        <p:spPr>
          <a:xfrm>
            <a:off x="81167" y="60343"/>
            <a:ext cx="8929483" cy="483125"/>
          </a:xfrm>
        </p:spPr>
        <p:txBody>
          <a:bodyPr/>
          <a:lstStyle>
            <a:lvl1pPr algn="ctr">
              <a:defRPr/>
            </a:lvl1pPr>
          </a:lstStyle>
          <a:p>
            <a:endParaRPr lang="zh-CN" altLang="en-US" noProof="1"/>
          </a:p>
        </p:txBody>
      </p:sp>
      <p:sp>
        <p:nvSpPr>
          <p:cNvPr id="16" name="灯片编号占位符 4"/>
          <p:cNvSpPr>
            <a:spLocks noGrp="1"/>
          </p:cNvSpPr>
          <p:nvPr>
            <p:ph type="sldNum" sz="quarter" idx="10"/>
          </p:nvPr>
        </p:nvSpPr>
        <p:spPr>
          <a:xfrm>
            <a:off x="366713" y="4823223"/>
            <a:ext cx="279797" cy="273844"/>
          </a:xfrm>
        </p:spPr>
        <p:txBody>
          <a:bodyPr/>
          <a:lstStyle>
            <a:lvl1pPr>
              <a:defRPr/>
            </a:lvl1pPr>
          </a:lstStyle>
          <a:p>
            <a:fld id="{6B906A8F-B3E2-41DA-9F6C-0C3EAF121AAA}" type="slidenum">
              <a:rPr lang="zh-CN" altLang="en-US"/>
            </a:fld>
            <a:endParaRPr lang="zh-CN" altLang="en-US"/>
          </a:p>
        </p:txBody>
      </p:sp>
      <p:sp>
        <p:nvSpPr>
          <p:cNvPr id="17" name="日期占位符 2"/>
          <p:cNvSpPr>
            <a:spLocks noGrp="1"/>
          </p:cNvSpPr>
          <p:nvPr>
            <p:ph type="dt" sz="half" idx="11"/>
          </p:nvPr>
        </p:nvSpPr>
        <p:spPr/>
        <p:txBody>
          <a:bodyPr/>
          <a:lstStyle>
            <a:lvl1pPr>
              <a:defRPr/>
            </a:lvl1pPr>
          </a:lstStyle>
          <a:p>
            <a:fld id="{82C8E961-0A61-4EB6-98E7-EFE1458794F6}" type="datetimeFigureOut">
              <a:rPr lang="zh-CN" altLang="en-US"/>
            </a:fld>
            <a:endParaRPr lang="zh-CN" altLang="en-US"/>
          </a:p>
        </p:txBody>
      </p:sp>
      <p:sp>
        <p:nvSpPr>
          <p:cNvPr id="18" name="页脚占位符 3"/>
          <p:cNvSpPr>
            <a:spLocks noGrp="1"/>
          </p:cNvSpPr>
          <p:nvPr>
            <p:ph type="ftr" sz="quarter" idx="12"/>
          </p:nvPr>
        </p:nvSpPr>
        <p:spPr/>
        <p:txBody>
          <a:bodyPr/>
          <a:lstStyle>
            <a:lvl1pPr>
              <a:defRPr/>
            </a:lvl1pPr>
          </a:lstStyle>
          <a:p>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4" name="动作按钮: 结束 9">
            <a:hlinkClick r:id="" action="ppaction://hlinkshowjump?jump=endshow"/>
          </p:cNvPr>
          <p:cNvSpPr/>
          <p:nvPr userDrawn="1"/>
        </p:nvSpPr>
        <p:spPr>
          <a:xfrm>
            <a:off x="8820150" y="4886325"/>
            <a:ext cx="190500" cy="226219"/>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noProof="1"/>
          </a:p>
        </p:txBody>
      </p:sp>
      <p:sp>
        <p:nvSpPr>
          <p:cNvPr id="3" name="文本占位符 2"/>
          <p:cNvSpPr>
            <a:spLocks noGrp="1"/>
          </p:cNvSpPr>
          <p:nvPr>
            <p:ph type="body" idx="1" hasCustomPrompt="1"/>
          </p:nvPr>
        </p:nvSpPr>
        <p:spPr>
          <a:xfrm>
            <a:off x="181155" y="401129"/>
            <a:ext cx="8775808" cy="4433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主文档内容</a:t>
            </a:r>
            <a:endParaRPr lang="zh-CN" altLang="en-US" noProof="1" smtClean="0"/>
          </a:p>
        </p:txBody>
      </p:sp>
      <p:sp>
        <p:nvSpPr>
          <p:cNvPr id="5"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6" name="页脚占位符 3"/>
          <p:cNvSpPr>
            <a:spLocks noGrp="1"/>
          </p:cNvSpPr>
          <p:nvPr>
            <p:ph type="ftr" sz="quarter" idx="11"/>
          </p:nvPr>
        </p:nvSpPr>
        <p:spPr/>
        <p:txBody>
          <a:bodyPr/>
          <a:lstStyle>
            <a:lvl1pPr>
              <a:defRPr/>
            </a:lvl1pPr>
          </a:lstStyle>
          <a:p>
            <a:endParaRPr lang="zh-CN" altLang="en-US"/>
          </a:p>
        </p:txBody>
      </p:sp>
      <p:sp>
        <p:nvSpPr>
          <p:cNvPr id="7" name="灯片编号占位符 4"/>
          <p:cNvSpPr>
            <a:spLocks noGrp="1"/>
          </p:cNvSpPr>
          <p:nvPr>
            <p:ph type="sldNum" sz="quarter" idx="12"/>
          </p:nvPr>
        </p:nvSpPr>
        <p:spPr/>
        <p:txBody>
          <a:bodyPr/>
          <a:lstStyle>
            <a:lvl1pPr>
              <a:defRPr/>
            </a:lvl1pPr>
          </a:lstStyle>
          <a:p>
            <a:fld id="{A11D2A33-AA08-4C6B-A1CE-8C923C4A0A14}"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6"/>
          <p:cNvPicPr>
            <a:picLocks noChangeAspect="1" noChangeArrowheads="1"/>
          </p:cNvPicPr>
          <p:nvPr userDrawn="1"/>
        </p:nvPicPr>
        <p:blipFill>
          <a:blip r:embed="rId2" cstate="email"/>
          <a:srcRect/>
          <a:stretch>
            <a:fillRect/>
          </a:stretch>
        </p:blipFill>
        <p:spPr bwMode="auto">
          <a:xfrm>
            <a:off x="744141" y="4404123"/>
            <a:ext cx="7653338" cy="50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userDrawn="1"/>
        </p:nvSpPr>
        <p:spPr>
          <a:xfrm>
            <a:off x="0" y="1866901"/>
            <a:ext cx="9144000" cy="622697"/>
          </a:xfrm>
          <a:prstGeom prst="rect">
            <a:avLst/>
          </a:prstGeom>
        </p:spPr>
        <p:txBody>
          <a:bodyPr lIns="68580" tIns="34290" rIns="68580" bIns="34290">
            <a:spAutoFit/>
          </a:bodyPr>
          <a:lstStyle/>
          <a:p>
            <a:pPr algn="ctr" fontAlgn="auto">
              <a:spcBef>
                <a:spcPts val="0"/>
              </a:spcBef>
              <a:spcAft>
                <a:spcPts val="0"/>
              </a:spcAft>
              <a:defRPr/>
            </a:pPr>
            <a:r>
              <a:rPr lang="zh-CN" altLang="en-US" sz="3600" spc="225" noProof="1">
                <a:solidFill>
                  <a:srgbClr val="778495"/>
                </a:solidFill>
                <a:latin typeface="华文中宋" panose="02010600040101010101" pitchFamily="2" charset="-122"/>
                <a:ea typeface="华文中宋" panose="02010600040101010101" pitchFamily="2" charset="-122"/>
                <a:sym typeface="微软雅黑" panose="020B0503020204020204" pitchFamily="34" charset="-122"/>
              </a:rPr>
              <a:t>本节内容结束</a:t>
            </a:r>
            <a:endParaRPr lang="zh-CN" altLang="en-US" sz="3600" spc="225" noProof="1">
              <a:solidFill>
                <a:srgbClr val="778495"/>
              </a:solidFill>
              <a:latin typeface="华文中宋" panose="02010600040101010101" pitchFamily="2" charset="-122"/>
              <a:ea typeface="华文中宋" panose="02010600040101010101" pitchFamily="2" charset="-122"/>
              <a:sym typeface="微软雅黑" panose="020B0503020204020204" pitchFamily="34" charset="-122"/>
            </a:endParaRPr>
          </a:p>
        </p:txBody>
      </p:sp>
      <p:sp>
        <p:nvSpPr>
          <p:cNvPr id="4" name="日期占位符 1"/>
          <p:cNvSpPr>
            <a:spLocks noGrp="1"/>
          </p:cNvSpPr>
          <p:nvPr>
            <p:ph type="dt" sz="half" idx="10"/>
          </p:nvPr>
        </p:nvSpPr>
        <p:spPr/>
        <p:txBody>
          <a:bodyPr/>
          <a:lstStyle>
            <a:lvl1pPr>
              <a:defRPr/>
            </a:lvl1pPr>
          </a:lstStyle>
          <a:p>
            <a:fld id="{82C8E961-0A61-4EB6-98E7-EFE1458794F6}" type="datetimeFigureOut">
              <a:rPr lang="zh-CN" altLang="en-US"/>
            </a:fld>
            <a:endParaRPr lang="zh-CN" altLang="en-US"/>
          </a:p>
        </p:txBody>
      </p:sp>
      <p:sp>
        <p:nvSpPr>
          <p:cNvPr id="5" name="页脚占位符 2"/>
          <p:cNvSpPr>
            <a:spLocks noGrp="1"/>
          </p:cNvSpPr>
          <p:nvPr>
            <p:ph type="ftr" sz="quarter" idx="11"/>
          </p:nvPr>
        </p:nvSpPr>
        <p:spPr/>
        <p:txBody>
          <a:bodyPr/>
          <a:lstStyle>
            <a:lvl1pPr>
              <a:defRPr/>
            </a:lvl1pPr>
          </a:lstStyle>
          <a:p>
            <a:endParaRPr lang="zh-CN" altLang="en-US"/>
          </a:p>
        </p:txBody>
      </p:sp>
      <p:sp>
        <p:nvSpPr>
          <p:cNvPr id="6" name="灯片编号占位符 3"/>
          <p:cNvSpPr>
            <a:spLocks noGrp="1"/>
          </p:cNvSpPr>
          <p:nvPr>
            <p:ph type="sldNum" sz="quarter" idx="12"/>
          </p:nvPr>
        </p:nvSpPr>
        <p:spPr/>
        <p:txBody>
          <a:bodyPr/>
          <a:lstStyle>
            <a:lvl1pPr>
              <a:defRPr/>
            </a:lvl1pPr>
          </a:lstStyle>
          <a:p>
            <a:fld id="{30ACA8AC-6631-41AE-A34D-3AA2AB51D733}" type="slidenum">
              <a:rPr lang="zh-CN" altLang="en-US"/>
            </a:fld>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628650" y="273844"/>
            <a:ext cx="7886700" cy="994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lstStyle/>
          <a:p>
            <a:pPr lvl="0"/>
            <a:r>
              <a:rPr lang="zh-CN" altLang="en-US" smtClean="0"/>
              <a:t>单击此处编辑母版标题样式</a:t>
            </a:r>
            <a:endParaRPr lang="zh-CN" altLang="en-US" smtClean="0"/>
          </a:p>
        </p:txBody>
      </p:sp>
      <p:sp>
        <p:nvSpPr>
          <p:cNvPr id="1027" name="文本占位符 2"/>
          <p:cNvSpPr>
            <a:spLocks noGrp="1" noChangeArrowheads="1"/>
          </p:cNvSpPr>
          <p:nvPr>
            <p:ph type="body" idx="9"/>
          </p:nvPr>
        </p:nvSpPr>
        <p:spPr bwMode="auto">
          <a:xfrm>
            <a:off x="628650" y="1369219"/>
            <a:ext cx="7886700" cy="3263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4" name="日期占位符 3"/>
          <p:cNvSpPr>
            <a:spLocks noGrp="1"/>
          </p:cNvSpPr>
          <p:nvPr>
            <p:ph type="dt" sz="half" idx="2"/>
          </p:nvPr>
        </p:nvSpPr>
        <p:spPr>
          <a:xfrm>
            <a:off x="628650" y="4767263"/>
            <a:ext cx="2057400" cy="273844"/>
          </a:xfrm>
          <a:prstGeom prst="rect">
            <a:avLst/>
          </a:prstGeom>
        </p:spPr>
        <p:txBody>
          <a:bodyPr vert="horz" lIns="68580" tIns="34290" rIns="68580" bIns="34290" rtlCol="0" anchor="ctr"/>
          <a:lstStyle>
            <a:lvl1pPr algn="l" fontAlgn="auto">
              <a:defRPr sz="900" noProof="1" smtClean="0">
                <a:solidFill>
                  <a:schemeClr val="tx1">
                    <a:tint val="75000"/>
                  </a:schemeClr>
                </a:solidFill>
                <a:latin typeface="+mn-lt"/>
                <a:ea typeface="+mn-ea"/>
              </a:defRPr>
            </a:lvl1pPr>
          </a:lstStyle>
          <a:p>
            <a:fld id="{82C8E961-0A61-4EB6-98E7-EFE1458794F6}" type="datetimeFigureOut">
              <a:rPr lang="zh-CN" altLang="en-US"/>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68580" tIns="34290" rIns="68580" bIns="34290" rtlCol="0" anchor="ctr"/>
          <a:lstStyle>
            <a:lvl1pPr algn="ctr" fontAlgn="auto">
              <a:defRPr sz="900" noProof="1">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wrap="square" lIns="68580" tIns="34290" rIns="68580" bIns="34290" numCol="1" anchor="ctr" anchorCtr="0" compatLnSpc="1"/>
          <a:lstStyle>
            <a:lvl1pPr algn="r">
              <a:defRPr sz="900">
                <a:solidFill>
                  <a:srgbClr val="898989"/>
                </a:solidFill>
              </a:defRPr>
            </a:lvl1pPr>
          </a:lstStyle>
          <a:p>
            <a:fld id="{C615CDD8-9AD7-4DF1-8520-83B195FD0F49}" type="slidenum">
              <a:rPr lang="zh-CN" altLang="en-US"/>
            </a:fld>
            <a:endParaRPr lang="zh-CN" altLang="en-US"/>
          </a:p>
        </p:txBody>
      </p:sp>
      <p:sp>
        <p:nvSpPr>
          <p:cNvPr id="1031" name="文本框 7"/>
          <p:cNvSpPr txBox="1">
            <a:spLocks noChangeArrowheads="1"/>
          </p:cNvSpPr>
          <p:nvPr userDrawn="1"/>
        </p:nvSpPr>
        <p:spPr bwMode="auto">
          <a:xfrm>
            <a:off x="325041" y="4875610"/>
            <a:ext cx="320278" cy="238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fld id="{E114D309-7C72-4613-9A4E-A042E08C5034}" type="slidenum">
              <a:rPr lang="zh-CN" altLang="en-US" sz="1100">
                <a:latin typeface="Times New Roman" panose="02020603050405020304" pitchFamily="18" charset="0"/>
              </a:rPr>
            </a:fld>
            <a:endParaRPr lang="zh-CN" altLang="en-US" sz="1100">
              <a:latin typeface="Times New Roman" panose="02020603050405020304" pitchFamily="18" charset="0"/>
            </a:endParaRPr>
          </a:p>
        </p:txBody>
      </p:sp>
      <p:sp>
        <p:nvSpPr>
          <p:cNvPr id="9" name="矩形 8">
            <a:hlinkClick r:id="" action="ppaction://hlinkshowjump?jump=previousslide"/>
          </p:cNvPr>
          <p:cNvSpPr/>
          <p:nvPr userDrawn="1"/>
        </p:nvSpPr>
        <p:spPr>
          <a:xfrm>
            <a:off x="0" y="4710113"/>
            <a:ext cx="344091" cy="2762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noProof="1"/>
          </a:p>
        </p:txBody>
      </p:sp>
      <p:sp>
        <p:nvSpPr>
          <p:cNvPr id="10" name="矩形 9">
            <a:hlinkClick r:id="" action="ppaction://hlinkshowjump?jump=nextslide"/>
          </p:cNvPr>
          <p:cNvSpPr/>
          <p:nvPr userDrawn="1"/>
        </p:nvSpPr>
        <p:spPr>
          <a:xfrm>
            <a:off x="626269" y="4710113"/>
            <a:ext cx="344091" cy="2762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rtl="0" fontAlgn="base">
        <a:lnSpc>
          <a:spcPct val="90000"/>
        </a:lnSpc>
        <a:spcBef>
          <a:spcPct val="0"/>
        </a:spcBef>
        <a:spcAft>
          <a:spcPct val="0"/>
        </a:spcAft>
        <a:defRPr sz="3300" kern="1200">
          <a:solidFill>
            <a:schemeClr val="tx1"/>
          </a:solidFill>
          <a:latin typeface="+mj-lt"/>
          <a:ea typeface="+mj-ea"/>
          <a:cs typeface="+mj-cs"/>
        </a:defRPr>
      </a:lvl1pPr>
      <a:lvl2pPr algn="l"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2pPr>
      <a:lvl3pPr algn="l"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3pPr>
      <a:lvl4pPr algn="l"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4pPr>
      <a:lvl5pPr algn="l"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5pPr>
      <a:lvl6pPr marL="342900" algn="l"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6pPr>
      <a:lvl7pPr marL="685800" algn="l"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7pPr>
      <a:lvl8pPr marL="1028700" algn="l"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8pPr>
      <a:lvl9pPr marL="1371600" algn="l"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9pPr>
    </p:titleStyle>
    <p:bodyStyle>
      <a:lvl1pPr marL="171450" indent="-171450" algn="l"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rtl="0" fontAlgn="base">
        <a:lnSpc>
          <a:spcPct val="90000"/>
        </a:lnSpc>
        <a:spcBef>
          <a:spcPts val="375"/>
        </a:spcBef>
        <a:spcAft>
          <a:spcPct val="0"/>
        </a:spcAft>
        <a:buFont typeface="Arial" panose="020B0604020202020204" pitchFamily="34" charset="0"/>
        <a:buChar char="•"/>
        <a:defRPr sz="1800" kern="1200">
          <a:solidFill>
            <a:schemeClr val="tx1"/>
          </a:solidFill>
          <a:latin typeface="+mn-lt"/>
          <a:ea typeface="+mn-ea"/>
          <a:cs typeface="+mn-cs"/>
        </a:defRPr>
      </a:lvl2pPr>
      <a:lvl3pPr marL="857250" indent="-171450" algn="l"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4pPr>
      <a:lvl5pPr marL="1543050" indent="-171450" algn="l"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5.png"/><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8.png"/><Relationship Id="rId1" Type="http://schemas.openxmlformats.org/officeDocument/2006/relationships/image" Target="../media/image7.pn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5.xml"/><Relationship Id="rId4" Type="http://schemas.openxmlformats.org/officeDocument/2006/relationships/image" Target="NULL" TargetMode="External"/><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NULL" TargetMode="External"/><Relationship Id="rId1" Type="http://schemas.openxmlformats.org/officeDocument/2006/relationships/image" Target="../media/image1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15.png"/><Relationship Id="rId1" Type="http://schemas.openxmlformats.org/officeDocument/2006/relationships/image" Target="../media/image14.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NULL" TargetMode="External"/><Relationship Id="rId2" Type="http://schemas.openxmlformats.org/officeDocument/2006/relationships/image" Target="../media/image17.png"/><Relationship Id="rId1" Type="http://schemas.openxmlformats.org/officeDocument/2006/relationships/image" Target="../media/image1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NULL" TargetMode="External"/><Relationship Id="rId1" Type="http://schemas.openxmlformats.org/officeDocument/2006/relationships/image" Target="../media/image1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15.png"/><Relationship Id="rId1" Type="http://schemas.openxmlformats.org/officeDocument/2006/relationships/image" Target="../media/image14.pn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6.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9.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1" cstate="email">
            <a:clrChange>
              <a:clrFrom>
                <a:srgbClr val="FFFFFF"/>
              </a:clrFrom>
              <a:clrTo>
                <a:srgbClr val="FFFFFF">
                  <a:alpha val="0"/>
                </a:srgbClr>
              </a:clrTo>
            </a:clrChange>
          </a:blip>
          <a:srcRect/>
          <a:stretch>
            <a:fillRect/>
          </a:stretch>
        </p:blipFill>
        <p:spPr bwMode="auto">
          <a:xfrm>
            <a:off x="874632" y="411510"/>
            <a:ext cx="7078266"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0" y="4299942"/>
            <a:ext cx="9144000" cy="407291"/>
          </a:xfrm>
          <a:prstGeom prst="rect">
            <a:avLst/>
          </a:prstGeom>
        </p:spPr>
        <p:txBody>
          <a:bodyPr wrap="square">
            <a:spAutoFit/>
          </a:bodyPr>
          <a:lstStyle/>
          <a:p>
            <a:pPr marL="342900" lvl="0" indent="-342900" algn="ctr" fontAlgn="base">
              <a:lnSpc>
                <a:spcPct val="110000"/>
              </a:lnSpc>
              <a:spcBef>
                <a:spcPct val="0"/>
              </a:spcBef>
              <a:spcAft>
                <a:spcPct val="0"/>
              </a:spcAft>
            </a:pPr>
            <a:r>
              <a:rPr lang="zh-CN" altLang="en-US" sz="2000" kern="0" dirty="0" smtClean="0">
                <a:solidFill>
                  <a:srgbClr val="000000"/>
                </a:solidFill>
                <a:latin typeface="+mn-lt"/>
                <a:ea typeface="+mn-ea"/>
                <a:cs typeface="+mn-ea"/>
                <a:sym typeface="+mn-lt"/>
              </a:rPr>
              <a:t>第一</a:t>
            </a:r>
            <a:r>
              <a:rPr lang="en-US" altLang="zh-CN" sz="2000" kern="0" dirty="0" smtClean="0">
                <a:solidFill>
                  <a:srgbClr val="000000"/>
                </a:solidFill>
                <a:latin typeface="+mn-lt"/>
                <a:ea typeface="+mn-ea"/>
                <a:cs typeface="+mn-ea"/>
                <a:sym typeface="+mn-lt"/>
              </a:rPr>
              <a:t>PPT</a:t>
            </a:r>
            <a:r>
              <a:rPr lang="zh-CN" altLang="en-US" sz="2000" kern="0" dirty="0" smtClean="0">
                <a:solidFill>
                  <a:srgbClr val="000000"/>
                </a:solidFill>
                <a:latin typeface="+mn-lt"/>
                <a:ea typeface="+mn-ea"/>
                <a:cs typeface="+mn-ea"/>
                <a:sym typeface="+mn-lt"/>
              </a:rPr>
              <a:t>模板网</a:t>
            </a:r>
            <a:r>
              <a:rPr lang="en-US" altLang="zh-CN" sz="2000" kern="0" dirty="0" smtClean="0">
                <a:solidFill>
                  <a:srgbClr val="000000"/>
                </a:solidFill>
                <a:latin typeface="+mn-lt"/>
                <a:ea typeface="+mn-ea"/>
                <a:cs typeface="+mn-ea"/>
                <a:sym typeface="+mn-lt"/>
              </a:rPr>
              <a:t>-WWW.1PPT.COM</a:t>
            </a:r>
            <a:endParaRPr lang="en-US" altLang="zh-CN" sz="2000" kern="0" dirty="0">
              <a:solidFill>
                <a:srgbClr val="000000"/>
              </a:solidFill>
              <a:latin typeface="+mn-lt"/>
              <a:ea typeface="+mn-ea"/>
              <a:cs typeface="+mn-ea"/>
              <a:sym typeface="+mn-lt"/>
            </a:endParaRPr>
          </a:p>
        </p:txBody>
      </p:sp>
      <p:sp>
        <p:nvSpPr>
          <p:cNvPr id="6" name="矩形 5"/>
          <p:cNvSpPr/>
          <p:nvPr/>
        </p:nvSpPr>
        <p:spPr>
          <a:xfrm>
            <a:off x="0" y="2355726"/>
            <a:ext cx="9144000" cy="1205202"/>
          </a:xfrm>
          <a:prstGeom prst="rect">
            <a:avLst/>
          </a:prstGeom>
        </p:spPr>
        <p:txBody>
          <a:bodyPr wrap="square" lIns="68580" tIns="34290" rIns="68580" bIns="34290">
            <a:spAutoFit/>
          </a:bodyPr>
          <a:lstStyle/>
          <a:p>
            <a:pPr algn="ctr" fontAlgn="auto">
              <a:spcBef>
                <a:spcPts val="975"/>
              </a:spcBef>
              <a:spcAft>
                <a:spcPts val="975"/>
              </a:spcAft>
              <a:tabLst>
                <a:tab pos="1215390" algn="l"/>
              </a:tabLst>
              <a:defRPr/>
            </a:pPr>
            <a:r>
              <a:rPr lang="zh-CN" altLang="zh-CN" sz="3200" b="1" kern="100" dirty="0">
                <a:latin typeface="+mn-lt"/>
                <a:ea typeface="+mn-ea"/>
                <a:cs typeface="+mn-ea"/>
                <a:sym typeface="+mn-lt"/>
              </a:rPr>
              <a:t>第一课　历史和人民的选择</a:t>
            </a:r>
            <a:endParaRPr lang="zh-CN" altLang="zh-CN" sz="1200" b="1" kern="100" dirty="0">
              <a:latin typeface="+mn-lt"/>
              <a:ea typeface="+mn-ea"/>
              <a:cs typeface="+mn-ea"/>
              <a:sym typeface="+mn-lt"/>
            </a:endParaRPr>
          </a:p>
          <a:p>
            <a:pPr algn="ctr">
              <a:lnSpc>
                <a:spcPct val="156000"/>
              </a:lnSpc>
              <a:spcBef>
                <a:spcPts val="1050"/>
              </a:spcBef>
              <a:spcAft>
                <a:spcPts val="1090"/>
              </a:spcAft>
              <a:defRPr/>
            </a:pPr>
            <a:r>
              <a:rPr lang="zh-CN" altLang="zh-CN" b="1" kern="100" dirty="0">
                <a:latin typeface="+mn-lt"/>
                <a:ea typeface="+mn-ea"/>
                <a:cs typeface="+mn-ea"/>
                <a:sym typeface="+mn-lt"/>
              </a:rPr>
              <a:t>课时</a:t>
            </a:r>
            <a:r>
              <a:rPr lang="en-US" altLang="zh-CN" b="1" kern="100" dirty="0">
                <a:latin typeface="+mn-lt"/>
                <a:ea typeface="+mn-ea"/>
                <a:cs typeface="+mn-ea"/>
                <a:sym typeface="+mn-lt"/>
              </a:rPr>
              <a:t>2</a:t>
            </a:r>
            <a:r>
              <a:rPr lang="zh-CN" altLang="zh-CN" b="1" kern="100" dirty="0">
                <a:latin typeface="+mn-lt"/>
                <a:ea typeface="+mn-ea"/>
                <a:cs typeface="+mn-ea"/>
                <a:sym typeface="+mn-lt"/>
              </a:rPr>
              <a:t>　中国共产党领导人民站起来、富起来</a:t>
            </a:r>
            <a:r>
              <a:rPr lang="zh-CN" altLang="zh-CN" b="1" kern="100" dirty="0" smtClean="0">
                <a:latin typeface="+mn-lt"/>
                <a:ea typeface="+mn-ea"/>
                <a:cs typeface="+mn-ea"/>
                <a:sym typeface="+mn-lt"/>
              </a:rPr>
              <a:t>、强</a:t>
            </a:r>
            <a:r>
              <a:rPr lang="zh-CN" altLang="zh-CN" b="1" kern="100" dirty="0">
                <a:latin typeface="+mn-lt"/>
                <a:ea typeface="+mn-ea"/>
                <a:cs typeface="+mn-ea"/>
                <a:sym typeface="+mn-lt"/>
              </a:rPr>
              <a:t>起来</a:t>
            </a:r>
            <a:endParaRPr lang="zh-CN" altLang="zh-CN" b="1" kern="100" dirty="0">
              <a:latin typeface="+mn-lt"/>
              <a:ea typeface="+mn-ea"/>
              <a:cs typeface="+mn-ea"/>
              <a:sym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34567" y="569119"/>
          <a:ext cx="8554641" cy="3888582"/>
        </p:xfrm>
        <a:graphic>
          <a:graphicData uri="http://schemas.openxmlformats.org/drawingml/2006/table">
            <a:tbl>
              <a:tblPr/>
              <a:tblGrid>
                <a:gridCol w="1982684"/>
                <a:gridCol w="4716911"/>
                <a:gridCol w="1855046"/>
              </a:tblGrid>
              <a:tr h="353616">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1500" b="1" i="0" u="none" strike="noStrike" cap="none" normalizeH="0" baseline="0" smtClean="0">
                          <a:ln>
                            <a:noFill/>
                          </a:ln>
                          <a:solidFill>
                            <a:schemeClr val="tx1"/>
                          </a:solidFill>
                          <a:effectLst/>
                          <a:latin typeface="+mn-lt"/>
                          <a:ea typeface="+mn-ea"/>
                          <a:cs typeface="+mn-ea"/>
                          <a:sym typeface="+mn-lt"/>
                        </a:rPr>
                        <a:t>课标内容</a:t>
                      </a:r>
                      <a:endParaRPr kumimoji="0" lang="zh-CN" sz="1500" b="0" i="0" u="none" strike="noStrike" cap="none" normalizeH="0" baseline="0" smtClean="0">
                        <a:ln>
                          <a:noFill/>
                        </a:ln>
                        <a:solidFill>
                          <a:schemeClr val="tx1"/>
                        </a:solidFill>
                        <a:effectLst/>
                        <a:latin typeface="+mn-lt"/>
                        <a:ea typeface="+mn-ea"/>
                        <a:cs typeface="+mn-ea"/>
                        <a:sym typeface="+mn-lt"/>
                      </a:endParaRPr>
                    </a:p>
                  </a:txBody>
                  <a:tcPr marL="10200" marR="102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1500" b="1" i="0" u="none" strike="noStrike" cap="none" normalizeH="0" baseline="0" smtClean="0">
                          <a:ln>
                            <a:noFill/>
                          </a:ln>
                          <a:solidFill>
                            <a:schemeClr val="tx1"/>
                          </a:solidFill>
                          <a:effectLst/>
                          <a:latin typeface="+mn-lt"/>
                          <a:ea typeface="+mn-ea"/>
                          <a:cs typeface="+mn-ea"/>
                          <a:sym typeface="+mn-lt"/>
                        </a:rPr>
                        <a:t>质量标准</a:t>
                      </a:r>
                      <a:endParaRPr kumimoji="0" lang="zh-CN" sz="1500" b="0" i="0" u="none" strike="noStrike" cap="none" normalizeH="0" baseline="0" smtClean="0">
                        <a:ln>
                          <a:noFill/>
                        </a:ln>
                        <a:solidFill>
                          <a:schemeClr val="tx1"/>
                        </a:solidFill>
                        <a:effectLst/>
                        <a:latin typeface="+mn-lt"/>
                        <a:ea typeface="+mn-ea"/>
                        <a:cs typeface="+mn-ea"/>
                        <a:sym typeface="+mn-lt"/>
                      </a:endParaRPr>
                    </a:p>
                  </a:txBody>
                  <a:tcPr marL="10200" marR="102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1500" b="1" i="0" u="none" strike="noStrike" cap="none" normalizeH="0" baseline="0" smtClean="0">
                          <a:ln>
                            <a:noFill/>
                          </a:ln>
                          <a:solidFill>
                            <a:schemeClr val="tx1"/>
                          </a:solidFill>
                          <a:effectLst/>
                          <a:latin typeface="+mn-lt"/>
                          <a:ea typeface="+mn-ea"/>
                          <a:cs typeface="+mn-ea"/>
                          <a:sym typeface="+mn-lt"/>
                        </a:rPr>
                        <a:t>核心素养</a:t>
                      </a:r>
                      <a:endParaRPr kumimoji="0" lang="zh-CN" sz="1500" b="0" i="0" u="none" strike="noStrike" cap="none" normalizeH="0" baseline="0" smtClean="0">
                        <a:ln>
                          <a:noFill/>
                        </a:ln>
                        <a:solidFill>
                          <a:schemeClr val="tx1"/>
                        </a:solidFill>
                        <a:effectLst/>
                        <a:latin typeface="+mn-lt"/>
                        <a:ea typeface="+mn-ea"/>
                        <a:cs typeface="+mn-ea"/>
                        <a:sym typeface="+mn-lt"/>
                      </a:endParaRPr>
                    </a:p>
                  </a:txBody>
                  <a:tcPr marL="10200" marR="102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14463">
                <a:tc rowSpan="2">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1500" b="1" i="0" u="none" strike="noStrike" cap="none" normalizeH="0" baseline="0" smtClean="0">
                          <a:ln>
                            <a:noFill/>
                          </a:ln>
                          <a:solidFill>
                            <a:schemeClr val="tx1"/>
                          </a:solidFill>
                          <a:effectLst/>
                          <a:latin typeface="+mn-lt"/>
                          <a:ea typeface="+mn-ea"/>
                          <a:cs typeface="+mn-ea"/>
                          <a:sym typeface="+mn-lt"/>
                        </a:rPr>
                        <a:t>引述宪法序言，阐明中国共产党成为执政党的必然性</a:t>
                      </a:r>
                      <a:endParaRPr kumimoji="0" lang="zh-CN" sz="1500" b="0" i="0" u="none" strike="noStrike" cap="none" normalizeH="0" baseline="0" smtClean="0">
                        <a:ln>
                          <a:noFill/>
                        </a:ln>
                        <a:solidFill>
                          <a:schemeClr val="tx1"/>
                        </a:solidFill>
                        <a:effectLst/>
                        <a:latin typeface="+mn-lt"/>
                        <a:ea typeface="+mn-ea"/>
                        <a:cs typeface="+mn-ea"/>
                        <a:sym typeface="+mn-lt"/>
                      </a:endParaRPr>
                    </a:p>
                  </a:txBody>
                  <a:tcPr marL="10200" marR="102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zh-CN" sz="1500" b="1" i="0" u="none" strike="noStrike" cap="none" normalizeH="0" baseline="0" smtClean="0">
                          <a:ln>
                            <a:noFill/>
                          </a:ln>
                          <a:solidFill>
                            <a:schemeClr val="tx1"/>
                          </a:solidFill>
                          <a:effectLst/>
                          <a:latin typeface="+mn-lt"/>
                          <a:ea typeface="+mn-ea"/>
                          <a:cs typeface="+mn-ea"/>
                          <a:sym typeface="+mn-lt"/>
                        </a:rPr>
                        <a:t>水平</a:t>
                      </a:r>
                      <a:r>
                        <a:rPr kumimoji="0" lang="en-US" altLang="zh-CN" sz="1500" b="1" i="0" u="none" strike="noStrike" cap="none" normalizeH="0" baseline="0" smtClean="0">
                          <a:ln>
                            <a:noFill/>
                          </a:ln>
                          <a:solidFill>
                            <a:schemeClr val="tx1"/>
                          </a:solidFill>
                          <a:effectLst/>
                          <a:latin typeface="+mn-lt"/>
                          <a:ea typeface="+mn-ea"/>
                          <a:cs typeface="+mn-ea"/>
                          <a:sym typeface="+mn-lt"/>
                        </a:rPr>
                        <a:t>1</a:t>
                      </a:r>
                      <a:r>
                        <a:rPr kumimoji="0" lang="zh-CN" sz="1500" b="1" i="0" u="none" strike="noStrike" cap="none" normalizeH="0" baseline="0" smtClean="0">
                          <a:ln>
                            <a:noFill/>
                          </a:ln>
                          <a:solidFill>
                            <a:schemeClr val="tx1"/>
                          </a:solidFill>
                          <a:effectLst/>
                          <a:latin typeface="+mn-lt"/>
                          <a:ea typeface="+mn-ea"/>
                          <a:cs typeface="+mn-ea"/>
                          <a:sym typeface="+mn-lt"/>
                        </a:rPr>
                        <a:t>－</a:t>
                      </a:r>
                      <a:r>
                        <a:rPr kumimoji="0" lang="en-US" altLang="zh-CN" sz="1500" b="1" i="0" u="none" strike="noStrike" cap="none" normalizeH="0" baseline="0" smtClean="0">
                          <a:ln>
                            <a:noFill/>
                          </a:ln>
                          <a:solidFill>
                            <a:schemeClr val="tx1"/>
                          </a:solidFill>
                          <a:effectLst/>
                          <a:latin typeface="+mn-lt"/>
                          <a:ea typeface="+mn-ea"/>
                          <a:cs typeface="+mn-ea"/>
                          <a:sym typeface="+mn-lt"/>
                        </a:rPr>
                        <a:t>1</a:t>
                      </a:r>
                      <a:r>
                        <a:rPr kumimoji="0" lang="zh-CN" sz="1500" b="1" i="0" u="none" strike="noStrike" cap="none" normalizeH="0" baseline="0" smtClean="0">
                          <a:ln>
                            <a:noFill/>
                          </a:ln>
                          <a:solidFill>
                            <a:schemeClr val="tx1"/>
                          </a:solidFill>
                          <a:effectLst/>
                          <a:latin typeface="+mn-lt"/>
                          <a:ea typeface="+mn-ea"/>
                          <a:cs typeface="+mn-ea"/>
                          <a:sym typeface="+mn-lt"/>
                        </a:rPr>
                        <a:t>　社会主义基本制度在我国初步确立，为当代中国一切发展进步奠定了制度基础；中国共产党领导人民艰辛探索社会主义建设道路所取得的物质成就和历史经验，为后来的改革开放奠定了坚实的基础。</a:t>
                      </a:r>
                      <a:endParaRPr kumimoji="0" lang="zh-CN" sz="1500" b="0" i="0" u="none" strike="noStrike" cap="none" normalizeH="0" baseline="0" smtClean="0">
                        <a:ln>
                          <a:noFill/>
                        </a:ln>
                        <a:solidFill>
                          <a:schemeClr val="tx1"/>
                        </a:solidFill>
                        <a:effectLst/>
                        <a:latin typeface="+mn-lt"/>
                        <a:ea typeface="+mn-ea"/>
                        <a:cs typeface="+mn-ea"/>
                        <a:sym typeface="+mn-lt"/>
                      </a:endParaRPr>
                    </a:p>
                  </a:txBody>
                  <a:tcPr marL="10200" marR="102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zh-CN" sz="1500" b="1" i="0" u="none" strike="noStrike" cap="none" normalizeH="0" baseline="0" smtClean="0">
                          <a:ln>
                            <a:noFill/>
                          </a:ln>
                          <a:solidFill>
                            <a:schemeClr val="tx1"/>
                          </a:solidFill>
                          <a:effectLst/>
                          <a:latin typeface="+mn-lt"/>
                          <a:ea typeface="+mn-ea"/>
                          <a:cs typeface="+mn-ea"/>
                          <a:sym typeface="+mn-lt"/>
                        </a:rPr>
                        <a:t>政治认同：认同中国共产党领导新中国成立的伟大意义。</a:t>
                      </a:r>
                      <a:endParaRPr kumimoji="0" lang="zh-CN" sz="1500" b="0" i="0" u="none" strike="noStrike" cap="none" normalizeH="0" baseline="0" smtClean="0">
                        <a:ln>
                          <a:noFill/>
                        </a:ln>
                        <a:solidFill>
                          <a:schemeClr val="tx1"/>
                        </a:solidFill>
                        <a:effectLst/>
                        <a:latin typeface="+mn-lt"/>
                        <a:ea typeface="+mn-ea"/>
                        <a:cs typeface="+mn-ea"/>
                        <a:sym typeface="+mn-lt"/>
                      </a:endParaRPr>
                    </a:p>
                  </a:txBody>
                  <a:tcPr marL="10200" marR="102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20503">
                <a:tc vMerge="1">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zh-CN" sz="1500" b="1" i="0" u="none" strike="noStrike" cap="none" normalizeH="0" baseline="0" smtClean="0">
                          <a:ln>
                            <a:noFill/>
                          </a:ln>
                          <a:solidFill>
                            <a:schemeClr val="tx1"/>
                          </a:solidFill>
                          <a:effectLst/>
                          <a:latin typeface="+mn-lt"/>
                          <a:ea typeface="+mn-ea"/>
                          <a:cs typeface="+mn-ea"/>
                          <a:sym typeface="+mn-lt"/>
                        </a:rPr>
                        <a:t>水平</a:t>
                      </a:r>
                      <a:r>
                        <a:rPr kumimoji="0" lang="en-US" altLang="zh-CN" sz="1500" b="1" i="0" u="none" strike="noStrike" cap="none" normalizeH="0" baseline="0" smtClean="0">
                          <a:ln>
                            <a:noFill/>
                          </a:ln>
                          <a:solidFill>
                            <a:schemeClr val="tx1"/>
                          </a:solidFill>
                          <a:effectLst/>
                          <a:latin typeface="+mn-lt"/>
                          <a:ea typeface="+mn-ea"/>
                          <a:cs typeface="+mn-ea"/>
                          <a:sym typeface="+mn-lt"/>
                        </a:rPr>
                        <a:t>2</a:t>
                      </a:r>
                      <a:r>
                        <a:rPr kumimoji="0" lang="zh-CN" sz="1500" b="1" i="0" u="none" strike="noStrike" cap="none" normalizeH="0" baseline="0" smtClean="0">
                          <a:ln>
                            <a:noFill/>
                          </a:ln>
                          <a:solidFill>
                            <a:schemeClr val="tx1"/>
                          </a:solidFill>
                          <a:effectLst/>
                          <a:latin typeface="+mn-lt"/>
                          <a:ea typeface="+mn-ea"/>
                          <a:cs typeface="+mn-ea"/>
                          <a:sym typeface="+mn-lt"/>
                        </a:rPr>
                        <a:t>－</a:t>
                      </a:r>
                      <a:r>
                        <a:rPr kumimoji="0" lang="en-US" altLang="zh-CN" sz="1500" b="1" i="0" u="none" strike="noStrike" cap="none" normalizeH="0" baseline="0" smtClean="0">
                          <a:ln>
                            <a:noFill/>
                          </a:ln>
                          <a:solidFill>
                            <a:schemeClr val="tx1"/>
                          </a:solidFill>
                          <a:effectLst/>
                          <a:latin typeface="+mn-lt"/>
                          <a:ea typeface="+mn-ea"/>
                          <a:cs typeface="+mn-ea"/>
                          <a:sym typeface="+mn-lt"/>
                        </a:rPr>
                        <a:t>1</a:t>
                      </a:r>
                      <a:r>
                        <a:rPr kumimoji="0" lang="zh-CN" sz="1500" b="1" i="0" u="none" strike="noStrike" cap="none" normalizeH="0" baseline="0" smtClean="0">
                          <a:ln>
                            <a:noFill/>
                          </a:ln>
                          <a:solidFill>
                            <a:schemeClr val="tx1"/>
                          </a:solidFill>
                          <a:effectLst/>
                          <a:latin typeface="+mn-lt"/>
                          <a:ea typeface="+mn-ea"/>
                          <a:cs typeface="+mn-ea"/>
                          <a:sym typeface="+mn-lt"/>
                        </a:rPr>
                        <a:t>　改革开放是决定当代中国命运的关键抉择；中国特色社会主义进入了新时代，意味着近代以来久经磨难的中华民族迎来了从站起来、富起来到强起来的伟大飞跃，迎来了实现中华民族伟大复兴的光明前景；由中国共产党领导中华民族伟大复兴，是历史的选择，是人民的选择，是正确的选择。</a:t>
                      </a:r>
                      <a:endParaRPr kumimoji="0" lang="zh-CN" sz="1500" b="0" i="0" u="none" strike="noStrike" cap="none" normalizeH="0" baseline="0" smtClean="0">
                        <a:ln>
                          <a:noFill/>
                        </a:ln>
                        <a:solidFill>
                          <a:schemeClr val="tx1"/>
                        </a:solidFill>
                        <a:effectLst/>
                        <a:latin typeface="+mn-lt"/>
                        <a:ea typeface="+mn-ea"/>
                        <a:cs typeface="+mn-ea"/>
                        <a:sym typeface="+mn-lt"/>
                      </a:endParaRPr>
                    </a:p>
                  </a:txBody>
                  <a:tcPr marL="10200" marR="102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zh-CN" sz="1500" b="1" i="0" u="none" strike="noStrike" cap="none" normalizeH="0" baseline="0" dirty="0" smtClean="0">
                          <a:ln>
                            <a:noFill/>
                          </a:ln>
                          <a:solidFill>
                            <a:schemeClr val="tx1"/>
                          </a:solidFill>
                          <a:effectLst/>
                          <a:latin typeface="+mn-lt"/>
                          <a:ea typeface="+mn-ea"/>
                          <a:cs typeface="+mn-ea"/>
                          <a:sym typeface="+mn-lt"/>
                        </a:rPr>
                        <a:t>政治认同：认同中国共产党的领导是正确的选择。</a:t>
                      </a:r>
                      <a:endParaRPr kumimoji="0" lang="zh-CN" sz="1500" b="0" i="0" u="none" strike="noStrike" cap="none" normalizeH="0" baseline="0" dirty="0" smtClean="0">
                        <a:ln>
                          <a:noFill/>
                        </a:ln>
                        <a:solidFill>
                          <a:schemeClr val="tx1"/>
                        </a:solidFill>
                        <a:effectLst/>
                        <a:latin typeface="+mn-lt"/>
                        <a:ea typeface="+mn-ea"/>
                        <a:cs typeface="+mn-ea"/>
                        <a:sym typeface="+mn-lt"/>
                      </a:endParaRPr>
                    </a:p>
                  </a:txBody>
                  <a:tcPr marL="10200" marR="102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矩形 1"/>
          <p:cNvSpPr>
            <a:spLocks noChangeArrowheads="1"/>
          </p:cNvSpPr>
          <p:nvPr/>
        </p:nvSpPr>
        <p:spPr bwMode="auto">
          <a:xfrm>
            <a:off x="197644" y="602457"/>
            <a:ext cx="8066485" cy="43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 pos="1552575" algn="l"/>
              </a:tabLst>
            </a:pPr>
            <a:r>
              <a:rPr lang="zh-CN" altLang="zh-CN" b="1">
                <a:latin typeface="+mn-lt"/>
                <a:ea typeface="+mn-ea"/>
                <a:cs typeface="+mn-ea"/>
                <a:sym typeface="+mn-lt"/>
              </a:rPr>
              <a:t>【趣味导入】</a:t>
            </a:r>
            <a:endParaRPr lang="zh-CN" altLang="zh-CN" sz="800">
              <a:latin typeface="+mn-lt"/>
              <a:ea typeface="+mn-ea"/>
              <a:cs typeface="+mn-ea"/>
              <a:sym typeface="+mn-lt"/>
            </a:endParaRPr>
          </a:p>
        </p:txBody>
      </p:sp>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83568" y="1275606"/>
            <a:ext cx="7784592" cy="307848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1938" y="551260"/>
            <a:ext cx="8522494" cy="3807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latin typeface="+mn-lt"/>
                <a:ea typeface="+mn-ea"/>
                <a:cs typeface="+mn-ea"/>
                <a:sym typeface="+mn-lt"/>
              </a:rPr>
              <a:t>想一想</a:t>
            </a:r>
            <a:endParaRPr lang="zh-CN" altLang="zh-CN" sz="800">
              <a:latin typeface="+mn-lt"/>
              <a:ea typeface="+mn-ea"/>
              <a:cs typeface="+mn-ea"/>
              <a:sym typeface="+mn-lt"/>
            </a:endParaRPr>
          </a:p>
          <a:p>
            <a:pPr algn="just">
              <a:lnSpc>
                <a:spcPct val="150000"/>
              </a:lnSpc>
              <a:tabLst>
                <a:tab pos="1214120" algn="l"/>
              </a:tabLst>
            </a:pPr>
            <a:r>
              <a:rPr lang="en-US" altLang="zh-CN" b="1">
                <a:latin typeface="+mn-lt"/>
                <a:ea typeface="+mn-ea"/>
                <a:cs typeface="+mn-ea"/>
                <a:sym typeface="+mn-lt"/>
              </a:rPr>
              <a:t>1.</a:t>
            </a:r>
            <a:r>
              <a:rPr lang="zh-CN" altLang="zh-CN" b="1">
                <a:latin typeface="+mn-lt"/>
                <a:ea typeface="+mn-ea"/>
                <a:cs typeface="+mn-ea"/>
                <a:sym typeface="+mn-lt"/>
              </a:rPr>
              <a:t>以上图片说明中国人民是如何站起来、富起来和强起来的？</a:t>
            </a:r>
            <a:endParaRPr lang="zh-CN" altLang="zh-CN" sz="800">
              <a:latin typeface="+mn-lt"/>
              <a:ea typeface="+mn-ea"/>
              <a:cs typeface="+mn-ea"/>
              <a:sym typeface="+mn-lt"/>
            </a:endParaRPr>
          </a:p>
          <a:p>
            <a:pPr algn="just">
              <a:lnSpc>
                <a:spcPct val="150000"/>
              </a:lnSpc>
              <a:tabLst>
                <a:tab pos="1214120" algn="l"/>
              </a:tabLst>
            </a:pPr>
            <a:r>
              <a:rPr lang="en-US" altLang="zh-CN" b="1">
                <a:latin typeface="+mn-lt"/>
                <a:ea typeface="+mn-ea"/>
                <a:cs typeface="+mn-ea"/>
                <a:sym typeface="+mn-lt"/>
              </a:rPr>
              <a:t>2.</a:t>
            </a:r>
            <a:r>
              <a:rPr lang="zh-CN" altLang="zh-CN" b="1">
                <a:latin typeface="+mn-lt"/>
                <a:ea typeface="+mn-ea"/>
                <a:cs typeface="+mn-ea"/>
                <a:sym typeface="+mn-lt"/>
              </a:rPr>
              <a:t>中国特色社会主义进入新时代意味着什么？</a:t>
            </a:r>
            <a:endParaRPr lang="zh-CN" altLang="zh-CN" sz="800">
              <a:latin typeface="+mn-lt"/>
              <a:ea typeface="+mn-ea"/>
              <a:cs typeface="+mn-ea"/>
              <a:sym typeface="+mn-lt"/>
            </a:endParaRPr>
          </a:p>
          <a:p>
            <a:pPr algn="just">
              <a:lnSpc>
                <a:spcPct val="150000"/>
              </a:lnSpc>
              <a:tabLst>
                <a:tab pos="1214120" algn="l"/>
              </a:tabLst>
            </a:pPr>
            <a:r>
              <a:rPr lang="zh-CN" altLang="zh-CN" b="1">
                <a:solidFill>
                  <a:srgbClr val="0000FF"/>
                </a:solidFill>
                <a:latin typeface="+mn-lt"/>
                <a:ea typeface="+mn-ea"/>
                <a:cs typeface="+mn-ea"/>
                <a:sym typeface="+mn-lt"/>
              </a:rPr>
              <a:t>提示　</a:t>
            </a:r>
            <a:r>
              <a:rPr lang="en-US" altLang="zh-CN" b="1">
                <a:solidFill>
                  <a:srgbClr val="0000FF"/>
                </a:solidFill>
                <a:latin typeface="+mn-lt"/>
                <a:ea typeface="+mn-ea"/>
                <a:cs typeface="+mn-ea"/>
                <a:sym typeface="+mn-lt"/>
              </a:rPr>
              <a:t>1.</a:t>
            </a:r>
            <a:r>
              <a:rPr lang="zh-CN" altLang="zh-CN" b="1">
                <a:solidFill>
                  <a:srgbClr val="0000FF"/>
                </a:solidFill>
                <a:latin typeface="+mn-lt"/>
                <a:ea typeface="+mn-ea"/>
                <a:cs typeface="+mn-ea"/>
                <a:sym typeface="+mn-lt"/>
              </a:rPr>
              <a:t>中国共产党领导人民进行新民主主义革命，建立了新中国，使中国人民站起来了，中国共产党领导人民进行社会主义革命，确立社会主义基本制度；中国共产党领导人民进行改革开放，成功探索出中国特色社会主义道路，使中国人民富起来了；党的十八大以来，以习近平同志为主要代表的中国共产党人，以超常的胆略和力度，披荆斩棘，攻坚克难，党和国家事业取得新的历史性成就、实现历史性变革，中国正昂首阔步行进在强起来的伟大征程中。</a:t>
            </a:r>
            <a:endParaRPr lang="zh-CN" altLang="zh-CN" sz="80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
          <p:cNvSpPr>
            <a:spLocks noChangeArrowheads="1"/>
          </p:cNvSpPr>
          <p:nvPr/>
        </p:nvSpPr>
        <p:spPr bwMode="auto">
          <a:xfrm>
            <a:off x="373856" y="789385"/>
            <a:ext cx="8310563"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solidFill>
                  <a:srgbClr val="0000FF"/>
                </a:solidFill>
                <a:latin typeface="+mn-lt"/>
                <a:ea typeface="+mn-ea"/>
                <a:cs typeface="+mn-ea"/>
                <a:sym typeface="+mn-lt"/>
              </a:rPr>
              <a:t>2.</a:t>
            </a:r>
            <a:r>
              <a:rPr lang="zh-CN" altLang="zh-CN" b="1" kern="100" dirty="0">
                <a:solidFill>
                  <a:srgbClr val="0000FF"/>
                </a:solidFill>
                <a:latin typeface="+mn-lt"/>
                <a:ea typeface="+mn-ea"/>
                <a:cs typeface="+mn-ea"/>
                <a:sym typeface="+mn-lt"/>
              </a:rPr>
              <a:t>中国特色社会主义进入新时代，意味着近代以来久经磨难的中华民族迎来了从站起来、富起来到强起来的伟大飞跃，迎来了实现中华民族伟大复兴的光明前景；意味着科学社会主义在</a:t>
            </a:r>
            <a:r>
              <a:rPr lang="en-US" altLang="zh-CN" b="1" kern="100" dirty="0">
                <a:solidFill>
                  <a:srgbClr val="0000FF"/>
                </a:solidFill>
                <a:latin typeface="+mn-lt"/>
                <a:ea typeface="+mn-ea"/>
                <a:cs typeface="+mn-ea"/>
                <a:sym typeface="+mn-lt"/>
              </a:rPr>
              <a:t>21</a:t>
            </a:r>
            <a:r>
              <a:rPr lang="zh-CN" altLang="zh-CN" b="1" kern="100" dirty="0">
                <a:solidFill>
                  <a:srgbClr val="0000FF"/>
                </a:solidFill>
                <a:latin typeface="+mn-lt"/>
                <a:ea typeface="+mn-ea"/>
                <a:cs typeface="+mn-ea"/>
                <a:sym typeface="+mn-lt"/>
              </a:rPr>
              <a:t>世纪的中国焕发出强大生机活力，在世界上高高举起了中国特色社会主义伟大旗帜；意味着中国特色社会主义道路、理论、制度、文化不断发展，拓展了发展中国家走向现代化的途径，给世界上那些既希望加快发展又希望保持自身独立性的国家和民族提供了全新选择，为解决人类问题贡献了中国智慧和中国方案。</a:t>
            </a:r>
            <a:endParaRPr lang="zh-CN" altLang="zh-CN" sz="800" kern="100" dirty="0">
              <a:solidFill>
                <a:srgbClr val="0000FF"/>
              </a:solidFill>
              <a:latin typeface="+mn-lt"/>
              <a:ea typeface="+mn-ea"/>
              <a:cs typeface="+mn-ea"/>
              <a:sym typeface="+mn-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
          <p:cNvSpPr>
            <a:spLocks noChangeArrowheads="1"/>
          </p:cNvSpPr>
          <p:nvPr/>
        </p:nvSpPr>
        <p:spPr bwMode="auto">
          <a:xfrm>
            <a:off x="197644" y="1452563"/>
            <a:ext cx="8424863" cy="85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中华人民共和国的成立为实现由新民主主义向</a:t>
            </a:r>
            <a:r>
              <a:rPr lang="en-US" altLang="zh-CN" b="1" kern="100" dirty="0">
                <a:latin typeface="+mn-lt"/>
                <a:ea typeface="+mn-ea"/>
                <a:cs typeface="+mn-ea"/>
                <a:sym typeface="+mn-lt"/>
              </a:rPr>
              <a:t>___________</a:t>
            </a:r>
            <a:r>
              <a:rPr lang="zh-CN" altLang="zh-CN" b="1" kern="100" dirty="0">
                <a:latin typeface="+mn-lt"/>
                <a:ea typeface="+mn-ea"/>
                <a:cs typeface="+mn-ea"/>
                <a:sym typeface="+mn-lt"/>
              </a:rPr>
              <a:t>的过渡，并在社会主义道路上实现中华民族的伟大复兴创造了</a:t>
            </a:r>
            <a:r>
              <a:rPr lang="en-US" altLang="zh-CN" b="1" kern="100" dirty="0">
                <a:latin typeface="+mn-lt"/>
                <a:ea typeface="+mn-ea"/>
                <a:cs typeface="+mn-ea"/>
                <a:sym typeface="+mn-lt"/>
              </a:rPr>
              <a:t>___________ </a:t>
            </a:r>
            <a:r>
              <a:rPr lang="zh-CN" altLang="zh-CN" b="1" kern="100" dirty="0">
                <a:latin typeface="+mn-lt"/>
                <a:ea typeface="+mn-ea"/>
                <a:cs typeface="+mn-ea"/>
                <a:sym typeface="+mn-lt"/>
              </a:rPr>
              <a:t>。</a:t>
            </a:r>
            <a:endParaRPr lang="zh-CN" altLang="zh-CN" sz="800" kern="100" dirty="0">
              <a:latin typeface="+mn-lt"/>
              <a:ea typeface="+mn-ea"/>
              <a:cs typeface="+mn-ea"/>
              <a:sym typeface="+mn-lt"/>
            </a:endParaRPr>
          </a:p>
        </p:txBody>
      </p:sp>
      <p:pic>
        <p:nvPicPr>
          <p:cNvPr id="13314" name="Picture 2" descr="课标内容"/>
          <p:cNvPicPr>
            <a:picLocks noChangeAspect="1" noChangeArrowheads="1"/>
          </p:cNvPicPr>
          <p:nvPr/>
        </p:nvPicPr>
        <p:blipFill>
          <a:blip r:embed="rId1" cstate="email">
            <a:clrChange>
              <a:clrFrom>
                <a:srgbClr val="FFFFFF"/>
              </a:clrFrom>
              <a:clrTo>
                <a:srgbClr val="FFFFFF">
                  <a:alpha val="0"/>
                </a:srgbClr>
              </a:clrTo>
            </a:clrChange>
          </a:blip>
          <a:srcRect/>
          <a:stretch>
            <a:fillRect/>
          </a:stretch>
        </p:blipFill>
        <p:spPr bwMode="auto">
          <a:xfrm>
            <a:off x="216694" y="394098"/>
            <a:ext cx="8653463" cy="544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 descr="知识梳理"/>
          <p:cNvPicPr>
            <a:picLocks noChangeAspect="1" noChangeArrowheads="1"/>
          </p:cNvPicPr>
          <p:nvPr/>
        </p:nvPicPr>
        <p:blipFill>
          <a:blip r:embed="rId2" cstate="email">
            <a:clrChange>
              <a:clrFrom>
                <a:srgbClr val="FFFFFF"/>
              </a:clrFrom>
              <a:clrTo>
                <a:srgbClr val="FFFFFF">
                  <a:alpha val="0"/>
                </a:srgbClr>
              </a:clrTo>
            </a:clrChange>
          </a:blip>
          <a:srcRect/>
          <a:stretch>
            <a:fillRect/>
          </a:stretch>
        </p:blipFill>
        <p:spPr bwMode="auto">
          <a:xfrm>
            <a:off x="2177654" y="1000125"/>
            <a:ext cx="4742259" cy="303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a:spLocks noChangeArrowheads="1"/>
          </p:cNvSpPr>
          <p:nvPr/>
        </p:nvSpPr>
        <p:spPr bwMode="auto">
          <a:xfrm>
            <a:off x="5237560" y="1522810"/>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社会主义</a:t>
            </a:r>
            <a:endParaRPr lang="zh-CN" altLang="en-US">
              <a:latin typeface="+mn-lt"/>
              <a:ea typeface="+mn-ea"/>
              <a:cs typeface="+mn-ea"/>
              <a:sym typeface="+mn-lt"/>
            </a:endParaRPr>
          </a:p>
        </p:txBody>
      </p:sp>
      <p:sp>
        <p:nvSpPr>
          <p:cNvPr id="7" name="矩形 6"/>
          <p:cNvSpPr>
            <a:spLocks noChangeArrowheads="1"/>
          </p:cNvSpPr>
          <p:nvPr/>
        </p:nvSpPr>
        <p:spPr bwMode="auto">
          <a:xfrm>
            <a:off x="4713685" y="1926432"/>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政治前提</a:t>
            </a:r>
            <a:endParaRPr lang="zh-CN" altLang="en-US">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1"/>
          <p:cNvSpPr>
            <a:spLocks noChangeArrowheads="1"/>
          </p:cNvSpPr>
          <p:nvPr/>
        </p:nvSpPr>
        <p:spPr bwMode="auto">
          <a:xfrm>
            <a:off x="197644" y="465535"/>
            <a:ext cx="8424863" cy="43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a:latin typeface="+mn-lt"/>
                <a:ea typeface="+mn-ea"/>
                <a:cs typeface="+mn-ea"/>
                <a:sym typeface="+mn-lt"/>
              </a:rPr>
              <a:t>2.</a:t>
            </a:r>
            <a:r>
              <a:rPr lang="zh-CN" altLang="zh-CN" b="1" kern="100" dirty="0">
                <a:latin typeface="+mn-lt"/>
                <a:ea typeface="+mn-ea"/>
                <a:cs typeface="+mn-ea"/>
                <a:sym typeface="+mn-lt"/>
              </a:rPr>
              <a:t>社会主义革命</a:t>
            </a:r>
            <a:endParaRPr lang="zh-CN" altLang="zh-CN" sz="800" kern="100" dirty="0">
              <a:latin typeface="+mn-lt"/>
              <a:ea typeface="+mn-ea"/>
              <a:cs typeface="+mn-ea"/>
              <a:sym typeface="+mn-lt"/>
            </a:endParaRPr>
          </a:p>
        </p:txBody>
      </p:sp>
      <p:sp>
        <p:nvSpPr>
          <p:cNvPr id="11" name="矩形 10"/>
          <p:cNvSpPr>
            <a:spLocks noChangeArrowheads="1"/>
          </p:cNvSpPr>
          <p:nvPr/>
        </p:nvSpPr>
        <p:spPr bwMode="auto">
          <a:xfrm>
            <a:off x="7256860" y="1022748"/>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民主革命</a:t>
            </a:r>
            <a:endParaRPr lang="zh-CN" altLang="en-US" dirty="0">
              <a:latin typeface="+mn-lt"/>
              <a:ea typeface="+mn-ea"/>
              <a:cs typeface="+mn-ea"/>
              <a:sym typeface="+mn-lt"/>
            </a:endParaRPr>
          </a:p>
        </p:txBody>
      </p:sp>
      <p:sp>
        <p:nvSpPr>
          <p:cNvPr id="12" name="矩形 1"/>
          <p:cNvSpPr>
            <a:spLocks noChangeArrowheads="1"/>
          </p:cNvSpPr>
          <p:nvPr/>
        </p:nvSpPr>
        <p:spPr bwMode="auto">
          <a:xfrm>
            <a:off x="373856" y="942976"/>
            <a:ext cx="8518624" cy="131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(1)1949—1952</a:t>
            </a:r>
            <a:r>
              <a:rPr lang="zh-CN" altLang="zh-CN" b="1" kern="100" dirty="0">
                <a:latin typeface="+mn-lt"/>
                <a:ea typeface="+mn-ea"/>
                <a:cs typeface="+mn-ea"/>
                <a:sym typeface="+mn-lt"/>
              </a:rPr>
              <a:t>年，在着重完成包括</a:t>
            </a:r>
            <a:r>
              <a:rPr lang="en-US" altLang="zh-CN" b="1" kern="100" dirty="0">
                <a:latin typeface="+mn-lt"/>
                <a:ea typeface="+mn-ea"/>
                <a:cs typeface="+mn-ea"/>
                <a:sym typeface="+mn-lt"/>
              </a:rPr>
              <a:t>	     </a:t>
            </a:r>
            <a:r>
              <a:rPr lang="zh-CN" altLang="zh-CN" b="1" kern="100" dirty="0">
                <a:latin typeface="+mn-lt"/>
                <a:ea typeface="+mn-ea"/>
                <a:cs typeface="+mn-ea"/>
                <a:sym typeface="+mn-lt"/>
              </a:rPr>
              <a:t>、</a:t>
            </a:r>
            <a:r>
              <a:rPr lang="en-US" altLang="zh-CN" b="1" kern="100" dirty="0">
                <a:latin typeface="+mn-lt"/>
                <a:ea typeface="+mn-ea"/>
                <a:cs typeface="+mn-ea"/>
                <a:sym typeface="+mn-lt"/>
              </a:rPr>
              <a:t> 		      </a:t>
            </a:r>
            <a:r>
              <a:rPr lang="zh-CN" altLang="zh-CN" b="1" kern="100" dirty="0">
                <a:latin typeface="+mn-lt"/>
                <a:ea typeface="+mn-ea"/>
                <a:cs typeface="+mn-ea"/>
                <a:sym typeface="+mn-lt"/>
              </a:rPr>
              <a:t>等在内的</a:t>
            </a:r>
            <a:r>
              <a:rPr lang="en-US" altLang="zh-CN" b="1" kern="100" dirty="0">
                <a:latin typeface="+mn-lt"/>
                <a:ea typeface="+mn-ea"/>
                <a:cs typeface="+mn-ea"/>
                <a:sym typeface="+mn-lt"/>
              </a:rPr>
              <a:t>__________</a:t>
            </a:r>
            <a:r>
              <a:rPr lang="zh-CN" altLang="zh-CN" b="1" kern="100" dirty="0">
                <a:latin typeface="+mn-lt"/>
                <a:ea typeface="+mn-ea"/>
                <a:cs typeface="+mn-ea"/>
                <a:sym typeface="+mn-lt"/>
              </a:rPr>
              <a:t>遗留任务的同时，中国共产党领导人民致力于恢复被长期战争破坏了的</a:t>
            </a:r>
            <a:r>
              <a:rPr lang="en-US" altLang="zh-CN" b="1" kern="100" dirty="0">
                <a:latin typeface="+mn-lt"/>
                <a:ea typeface="+mn-ea"/>
                <a:cs typeface="+mn-ea"/>
                <a:sym typeface="+mn-lt"/>
              </a:rPr>
              <a:t>__________</a:t>
            </a:r>
            <a:r>
              <a:rPr lang="zh-CN"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2" name="00矩形 1"/>
          <p:cNvSpPr/>
          <p:nvPr/>
        </p:nvSpPr>
        <p:spPr>
          <a:xfrm>
            <a:off x="3882629" y="1017985"/>
            <a:ext cx="1068241"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土地革命</a:t>
            </a:r>
            <a:endParaRPr lang="zh-CN" altLang="en-US" dirty="0">
              <a:solidFill>
                <a:srgbClr val="3366FF"/>
              </a:solidFill>
              <a:latin typeface="+mn-lt"/>
              <a:ea typeface="+mn-ea"/>
              <a:cs typeface="+mn-ea"/>
              <a:sym typeface="+mn-lt"/>
            </a:endParaRPr>
          </a:p>
        </p:txBody>
      </p:sp>
      <p:sp>
        <p:nvSpPr>
          <p:cNvPr id="3" name="111矩形 2"/>
          <p:cNvSpPr/>
          <p:nvPr/>
        </p:nvSpPr>
        <p:spPr>
          <a:xfrm>
            <a:off x="4960144" y="1026319"/>
            <a:ext cx="1300677"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镇压反革命</a:t>
            </a:r>
            <a:endParaRPr lang="zh-CN" altLang="en-US" dirty="0">
              <a:solidFill>
                <a:srgbClr val="3366FF"/>
              </a:solidFill>
              <a:latin typeface="+mn-lt"/>
              <a:ea typeface="+mn-ea"/>
              <a:cs typeface="+mn-ea"/>
              <a:sym typeface="+mn-lt"/>
            </a:endParaRPr>
          </a:p>
        </p:txBody>
      </p:sp>
      <p:sp>
        <p:nvSpPr>
          <p:cNvPr id="7" name="矩形 6"/>
          <p:cNvSpPr>
            <a:spLocks noChangeArrowheads="1"/>
          </p:cNvSpPr>
          <p:nvPr/>
        </p:nvSpPr>
        <p:spPr bwMode="auto">
          <a:xfrm>
            <a:off x="7489032" y="1415654"/>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国民经济</a:t>
            </a:r>
            <a:endParaRPr lang="zh-CN" altLang="en-US" dirty="0">
              <a:latin typeface="+mn-lt"/>
              <a:ea typeface="+mn-ea"/>
              <a:cs typeface="+mn-ea"/>
              <a:sym typeface="+mn-lt"/>
            </a:endParaRPr>
          </a:p>
        </p:txBody>
      </p:sp>
      <p:sp>
        <p:nvSpPr>
          <p:cNvPr id="8" name="矩形 1"/>
          <p:cNvSpPr>
            <a:spLocks noChangeArrowheads="1"/>
          </p:cNvSpPr>
          <p:nvPr/>
        </p:nvSpPr>
        <p:spPr bwMode="auto">
          <a:xfrm>
            <a:off x="373855" y="2218186"/>
            <a:ext cx="83105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dirty="0">
                <a:solidFill>
                  <a:srgbClr val="3366FF"/>
                </a:solidFill>
                <a:latin typeface="+mn-lt"/>
                <a:ea typeface="+mn-ea"/>
                <a:cs typeface="+mn-ea"/>
                <a:sym typeface="+mn-lt"/>
              </a:rPr>
              <a:t>中国共产党领导中国工农红军和中国人民为反对国民党蒋介石集团的反动统治，废除封建土地制度，建立工农民主政权而进行的革命战争。又称第二次国内革命战争。</a:t>
            </a:r>
            <a:endParaRPr lang="zh-CN" altLang="zh-CN" sz="800" dirty="0">
              <a:solidFill>
                <a:srgbClr val="3366FF"/>
              </a:solidFill>
              <a:latin typeface="+mn-lt"/>
              <a:ea typeface="+mn-ea"/>
              <a:cs typeface="+mn-ea"/>
              <a:sym typeface="+mn-lt"/>
            </a:endParaRPr>
          </a:p>
        </p:txBody>
      </p:sp>
      <p:sp>
        <p:nvSpPr>
          <p:cNvPr id="4" name="矩形 3"/>
          <p:cNvSpPr>
            <a:spLocks noChangeArrowheads="1"/>
          </p:cNvSpPr>
          <p:nvPr/>
        </p:nvSpPr>
        <p:spPr bwMode="auto">
          <a:xfrm>
            <a:off x="392907" y="3571373"/>
            <a:ext cx="8098631"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dirty="0">
                <a:solidFill>
                  <a:srgbClr val="3366FF"/>
                </a:solidFill>
                <a:latin typeface="+mn-lt"/>
                <a:ea typeface="+mn-ea"/>
                <a:cs typeface="+mn-ea"/>
                <a:sym typeface="+mn-lt"/>
              </a:rPr>
              <a:t>镇压反革命运动是中华人民共和国建立初期，同抗美援朝、土地改革并称的三大运动之一，简称镇反运动。</a:t>
            </a:r>
            <a:endParaRPr lang="zh-CN" altLang="zh-CN" sz="800"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
                                        <p:tgtEl>
                                          <p:spTgt spid="8"/>
                                        </p:tgtEl>
                                      </p:cBhvr>
                                    </p:animEffect>
                                  </p:childTnLst>
                                </p:cTn>
                              </p:par>
                            </p:childTnLst>
                          </p:cTn>
                        </p:par>
                      </p:childTnLst>
                    </p:cTn>
                  </p:par>
                </p:childTnLst>
              </p:cTn>
              <p:nextCondLst>
                <p:cond evt="onClick" delay="0">
                  <p:tgtEl>
                    <p:spTgt spid="2"/>
                  </p:tgtEl>
                </p:cond>
              </p:nextCondLst>
            </p:seq>
            <p:seq concurrent="1" nextAc="seek">
              <p:cTn id="19" restart="whenNotActive" fill="hold" evtFilter="cancelBubble" nodeType="interactiveSeq">
                <p:stCondLst>
                  <p:cond evt="onClick" delay="0">
                    <p:tgtEl>
                      <p:spTgt spid="3"/>
                    </p:tgtEl>
                  </p:cond>
                </p:stCondLst>
                <p:endSync evt="end" delay="0">
                  <p:rtn val="all"/>
                </p:endSync>
                <p:childTnLst>
                  <p:par>
                    <p:cTn id="20" fill="hold">
                      <p:stCondLst>
                        <p:cond delay="0"/>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horizontal)">
                                      <p:cBhvr>
                                        <p:cTn id="24" dur="500"/>
                                        <p:tgtEl>
                                          <p:spTgt spid="4"/>
                                        </p:tgtEl>
                                      </p:cBhvr>
                                    </p:animEffect>
                                  </p:childTnLst>
                                </p:cTn>
                              </p:par>
                            </p:childTnLst>
                          </p:cTn>
                        </p:par>
                      </p:childTnLst>
                    </p:cTn>
                  </p:par>
                </p:childTnLst>
              </p:cTn>
              <p:nextCondLst>
                <p:cond evt="onClick" delay="0">
                  <p:tgtEl>
                    <p:spTgt spid="3"/>
                  </p:tgtEl>
                </p:cond>
              </p:nextCondLst>
            </p:seq>
          </p:childTnLst>
        </p:cTn>
      </p:par>
    </p:tnLst>
    <p:bldLst>
      <p:bldP spid="11" grpId="0"/>
      <p:bldP spid="7" grpId="0"/>
      <p:bldP spid="8"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a:spLocks noChangeArrowheads="1"/>
          </p:cNvSpPr>
          <p:nvPr/>
        </p:nvSpPr>
        <p:spPr bwMode="auto">
          <a:xfrm>
            <a:off x="4961335" y="1489473"/>
            <a:ext cx="835806"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工业化</a:t>
            </a:r>
            <a:endParaRPr lang="zh-CN" altLang="en-US">
              <a:latin typeface="+mn-lt"/>
              <a:ea typeface="+mn-ea"/>
              <a:cs typeface="+mn-ea"/>
              <a:sym typeface="+mn-lt"/>
            </a:endParaRPr>
          </a:p>
        </p:txBody>
      </p:sp>
      <p:sp>
        <p:nvSpPr>
          <p:cNvPr id="7" name="矩形 1"/>
          <p:cNvSpPr>
            <a:spLocks noChangeArrowheads="1"/>
          </p:cNvSpPr>
          <p:nvPr/>
        </p:nvSpPr>
        <p:spPr bwMode="auto">
          <a:xfrm>
            <a:off x="373856" y="558404"/>
            <a:ext cx="8310563" cy="3807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(2)1953</a:t>
            </a:r>
            <a:r>
              <a:rPr lang="zh-CN" altLang="zh-CN" b="1" kern="100" dirty="0">
                <a:latin typeface="+mn-lt"/>
                <a:ea typeface="+mn-ea"/>
                <a:cs typeface="+mn-ea"/>
                <a:sym typeface="+mn-lt"/>
              </a:rPr>
              <a:t>年</a:t>
            </a:r>
            <a:r>
              <a:rPr lang="en-US" altLang="zh-CN" b="1" kern="100" dirty="0">
                <a:latin typeface="+mn-lt"/>
                <a:ea typeface="+mn-ea"/>
                <a:cs typeface="+mn-ea"/>
                <a:sym typeface="+mn-lt"/>
              </a:rPr>
              <a:t>12</a:t>
            </a:r>
            <a:r>
              <a:rPr lang="zh-CN" altLang="zh-CN" b="1" kern="100" dirty="0">
                <a:latin typeface="+mn-lt"/>
                <a:ea typeface="+mn-ea"/>
                <a:cs typeface="+mn-ea"/>
                <a:sym typeface="+mn-lt"/>
              </a:rPr>
              <a:t>月，党中央提出：</a:t>
            </a:r>
            <a:r>
              <a:rPr lang="en-US" altLang="zh-CN" b="1" kern="100" dirty="0">
                <a:latin typeface="+mn-lt"/>
                <a:ea typeface="+mn-ea"/>
                <a:cs typeface="+mn-ea"/>
                <a:sym typeface="+mn-lt"/>
              </a:rPr>
              <a:t>“</a:t>
            </a:r>
            <a:r>
              <a:rPr lang="zh-CN" altLang="zh-CN" b="1" kern="100" dirty="0">
                <a:latin typeface="+mn-lt"/>
                <a:ea typeface="+mn-ea"/>
                <a:cs typeface="+mn-ea"/>
                <a:sym typeface="+mn-lt"/>
              </a:rPr>
              <a:t>从中华人民共和国成立，到社会主义基本改造基本完成，这是一个过渡时期。党在这个过渡时期的总路线和总任务，是要在一个相当长的时期内，逐步实现国家的社会主义</a:t>
            </a:r>
            <a:r>
              <a:rPr lang="en-US" altLang="zh-CN" b="1" kern="100" dirty="0">
                <a:latin typeface="+mn-lt"/>
                <a:ea typeface="+mn-ea"/>
                <a:cs typeface="+mn-ea"/>
                <a:sym typeface="+mn-lt"/>
              </a:rPr>
              <a:t>________</a:t>
            </a:r>
            <a:r>
              <a:rPr lang="zh-CN" altLang="zh-CN" b="1" kern="100" dirty="0">
                <a:latin typeface="+mn-lt"/>
                <a:ea typeface="+mn-ea"/>
                <a:cs typeface="+mn-ea"/>
                <a:sym typeface="+mn-lt"/>
              </a:rPr>
              <a:t>，并逐步实现国家对农业、对手工业和对资本主义工商业的</a:t>
            </a:r>
            <a:r>
              <a:rPr lang="en-US" altLang="zh-CN" b="1" kern="100" dirty="0">
                <a:latin typeface="+mn-lt"/>
                <a:ea typeface="+mn-ea"/>
                <a:cs typeface="+mn-ea"/>
                <a:sym typeface="+mn-lt"/>
              </a:rPr>
              <a:t>________________ </a:t>
            </a:r>
            <a:r>
              <a:rPr lang="zh-CN" altLang="zh-CN" b="1" kern="100" dirty="0">
                <a:latin typeface="+mn-lt"/>
                <a:ea typeface="+mn-ea"/>
                <a:cs typeface="+mn-ea"/>
                <a:sym typeface="+mn-lt"/>
              </a:rPr>
              <a:t>。</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zh-CN" altLang="zh-CN" b="1" kern="100" dirty="0">
                <a:latin typeface="+mn-lt"/>
                <a:ea typeface="+mn-ea"/>
                <a:cs typeface="+mn-ea"/>
                <a:sym typeface="+mn-lt"/>
              </a:rPr>
              <a:t>注意　党在过渡时期的总路线的主要内容可以概括为</a:t>
            </a:r>
            <a:r>
              <a:rPr lang="en-US" altLang="zh-CN" b="1" kern="100" dirty="0">
                <a:latin typeface="+mn-lt"/>
                <a:ea typeface="+mn-ea"/>
                <a:cs typeface="+mn-ea"/>
                <a:sym typeface="+mn-lt"/>
              </a:rPr>
              <a:t>“</a:t>
            </a:r>
            <a:r>
              <a:rPr lang="zh-CN" altLang="zh-CN" b="1" kern="100" dirty="0">
                <a:latin typeface="+mn-lt"/>
                <a:ea typeface="+mn-ea"/>
                <a:cs typeface="+mn-ea"/>
                <a:sym typeface="+mn-lt"/>
              </a:rPr>
              <a:t>一化三改</a:t>
            </a:r>
            <a:r>
              <a:rPr lang="en-US" altLang="zh-CN" b="1" kern="100" dirty="0">
                <a:latin typeface="+mn-lt"/>
                <a:ea typeface="+mn-ea"/>
                <a:cs typeface="+mn-ea"/>
                <a:sym typeface="+mn-lt"/>
              </a:rPr>
              <a:t>”</a:t>
            </a:r>
            <a:r>
              <a:rPr lang="zh-CN" altLang="zh-CN" b="1" kern="100" dirty="0">
                <a:latin typeface="+mn-lt"/>
                <a:ea typeface="+mn-ea"/>
                <a:cs typeface="+mn-ea"/>
                <a:sym typeface="+mn-lt"/>
              </a:rPr>
              <a:t>、</a:t>
            </a:r>
            <a:r>
              <a:rPr lang="en-US" altLang="zh-CN" b="1" kern="100" dirty="0">
                <a:latin typeface="+mn-lt"/>
                <a:ea typeface="+mn-ea"/>
                <a:cs typeface="+mn-ea"/>
                <a:sym typeface="+mn-lt"/>
              </a:rPr>
              <a:t>“</a:t>
            </a:r>
            <a:r>
              <a:rPr lang="zh-CN" altLang="zh-CN" b="1" kern="100" dirty="0">
                <a:latin typeface="+mn-lt"/>
                <a:ea typeface="+mn-ea"/>
                <a:cs typeface="+mn-ea"/>
                <a:sym typeface="+mn-lt"/>
              </a:rPr>
              <a:t>一体两翼</a:t>
            </a:r>
            <a:r>
              <a:rPr lang="en-US" altLang="zh-CN" b="1" kern="100" dirty="0">
                <a:latin typeface="+mn-lt"/>
                <a:ea typeface="+mn-ea"/>
                <a:cs typeface="+mn-ea"/>
                <a:sym typeface="+mn-lt"/>
              </a:rPr>
              <a:t>”</a:t>
            </a:r>
            <a:r>
              <a:rPr lang="zh-CN" altLang="zh-CN" b="1" kern="100" dirty="0">
                <a:latin typeface="+mn-lt"/>
                <a:ea typeface="+mn-ea"/>
                <a:cs typeface="+mn-ea"/>
                <a:sym typeface="+mn-lt"/>
              </a:rPr>
              <a:t>的总路线。</a:t>
            </a:r>
            <a:r>
              <a:rPr lang="en-US" altLang="zh-CN" b="1" kern="100" dirty="0">
                <a:latin typeface="+mn-lt"/>
                <a:ea typeface="+mn-ea"/>
                <a:cs typeface="+mn-ea"/>
                <a:sym typeface="+mn-lt"/>
              </a:rPr>
              <a:t>“</a:t>
            </a:r>
            <a:r>
              <a:rPr lang="zh-CN" altLang="zh-CN" b="1" kern="100" dirty="0">
                <a:latin typeface="+mn-lt"/>
                <a:ea typeface="+mn-ea"/>
                <a:cs typeface="+mn-ea"/>
                <a:sym typeface="+mn-lt"/>
              </a:rPr>
              <a:t>一化</a:t>
            </a:r>
            <a:r>
              <a:rPr lang="en-US" altLang="zh-CN" b="1" kern="100" dirty="0">
                <a:latin typeface="+mn-lt"/>
                <a:ea typeface="+mn-ea"/>
                <a:cs typeface="+mn-ea"/>
                <a:sym typeface="+mn-lt"/>
              </a:rPr>
              <a:t>”</a:t>
            </a:r>
            <a:r>
              <a:rPr lang="zh-CN" altLang="zh-CN" b="1" kern="100" dirty="0">
                <a:latin typeface="+mn-lt"/>
                <a:ea typeface="+mn-ea"/>
                <a:cs typeface="+mn-ea"/>
                <a:sym typeface="+mn-lt"/>
              </a:rPr>
              <a:t>，即逐步实现国家的社会主义工业化，这是主体。</a:t>
            </a:r>
            <a:r>
              <a:rPr lang="en-US" altLang="zh-CN" b="1" kern="100" dirty="0">
                <a:latin typeface="+mn-lt"/>
                <a:ea typeface="+mn-ea"/>
                <a:cs typeface="+mn-ea"/>
                <a:sym typeface="+mn-lt"/>
              </a:rPr>
              <a:t>“</a:t>
            </a:r>
            <a:r>
              <a:rPr lang="zh-CN" altLang="zh-CN" b="1" kern="100" dirty="0">
                <a:latin typeface="+mn-lt"/>
                <a:ea typeface="+mn-ea"/>
                <a:cs typeface="+mn-ea"/>
                <a:sym typeface="+mn-lt"/>
              </a:rPr>
              <a:t>三改</a:t>
            </a:r>
            <a:r>
              <a:rPr lang="en-US" altLang="zh-CN" b="1" kern="100" dirty="0">
                <a:latin typeface="+mn-lt"/>
                <a:ea typeface="+mn-ea"/>
                <a:cs typeface="+mn-ea"/>
                <a:sym typeface="+mn-lt"/>
              </a:rPr>
              <a:t>”</a:t>
            </a:r>
            <a:r>
              <a:rPr lang="zh-CN" altLang="zh-CN" b="1" kern="100" dirty="0">
                <a:latin typeface="+mn-lt"/>
                <a:ea typeface="+mn-ea"/>
                <a:cs typeface="+mn-ea"/>
                <a:sym typeface="+mn-lt"/>
              </a:rPr>
              <a:t>，即逐步实现对农业、手工业、资本主义工商业的社会主义改造，这是</a:t>
            </a:r>
            <a:r>
              <a:rPr lang="en-US" altLang="zh-CN" b="1" kern="100" dirty="0">
                <a:latin typeface="+mn-lt"/>
                <a:ea typeface="+mn-ea"/>
                <a:cs typeface="+mn-ea"/>
                <a:sym typeface="+mn-lt"/>
              </a:rPr>
              <a:t>“</a:t>
            </a:r>
            <a:r>
              <a:rPr lang="zh-CN" altLang="zh-CN" b="1" kern="100" dirty="0">
                <a:latin typeface="+mn-lt"/>
                <a:ea typeface="+mn-ea"/>
                <a:cs typeface="+mn-ea"/>
                <a:sym typeface="+mn-lt"/>
              </a:rPr>
              <a:t>两翼</a:t>
            </a:r>
            <a:r>
              <a:rPr lang="en-US" altLang="zh-CN" b="1" kern="100" dirty="0">
                <a:latin typeface="+mn-lt"/>
                <a:ea typeface="+mn-ea"/>
                <a:cs typeface="+mn-ea"/>
                <a:sym typeface="+mn-lt"/>
              </a:rPr>
              <a:t>”</a:t>
            </a:r>
            <a:r>
              <a:rPr lang="zh-CN" altLang="zh-CN" b="1" kern="100" dirty="0">
                <a:latin typeface="+mn-lt"/>
                <a:ea typeface="+mn-ea"/>
                <a:cs typeface="+mn-ea"/>
                <a:sym typeface="+mn-lt"/>
              </a:rPr>
              <a:t>。</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(3)1954</a:t>
            </a:r>
            <a:r>
              <a:rPr lang="zh-CN" altLang="zh-CN" b="1" kern="100" dirty="0">
                <a:latin typeface="+mn-lt"/>
                <a:ea typeface="+mn-ea"/>
                <a:cs typeface="+mn-ea"/>
                <a:sym typeface="+mn-lt"/>
              </a:rPr>
              <a:t>年，第一届全国人民代表大会第一次会议召开，我国第一部社会主义宪法颁布，这是我国在</a:t>
            </a:r>
            <a:r>
              <a:rPr lang="en-US" altLang="zh-CN" b="1" kern="100" dirty="0">
                <a:latin typeface="+mn-lt"/>
                <a:ea typeface="+mn-ea"/>
                <a:cs typeface="+mn-ea"/>
                <a:sym typeface="+mn-lt"/>
              </a:rPr>
              <a:t>__________</a:t>
            </a:r>
            <a:r>
              <a:rPr lang="zh-CN" altLang="zh-CN" b="1" kern="100" dirty="0">
                <a:latin typeface="+mn-lt"/>
                <a:ea typeface="+mn-ea"/>
                <a:cs typeface="+mn-ea"/>
                <a:sym typeface="+mn-lt"/>
              </a:rPr>
              <a:t>建设方面取得的新成就。</a:t>
            </a:r>
            <a:endParaRPr lang="zh-CN" altLang="zh-CN" sz="800" kern="100" dirty="0">
              <a:latin typeface="+mn-lt"/>
              <a:ea typeface="+mn-ea"/>
              <a:cs typeface="+mn-ea"/>
              <a:sym typeface="+mn-lt"/>
            </a:endParaRPr>
          </a:p>
        </p:txBody>
      </p:sp>
      <p:sp>
        <p:nvSpPr>
          <p:cNvPr id="8" name="矩形 7"/>
          <p:cNvSpPr>
            <a:spLocks noChangeArrowheads="1"/>
          </p:cNvSpPr>
          <p:nvPr/>
        </p:nvSpPr>
        <p:spPr bwMode="auto">
          <a:xfrm>
            <a:off x="3825479" y="1891904"/>
            <a:ext cx="153311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社会主义改造</a:t>
            </a:r>
            <a:endParaRPr lang="zh-CN" altLang="en-US">
              <a:latin typeface="+mn-lt"/>
              <a:ea typeface="+mn-ea"/>
              <a:cs typeface="+mn-ea"/>
              <a:sym typeface="+mn-lt"/>
            </a:endParaRPr>
          </a:p>
        </p:txBody>
      </p:sp>
      <p:sp>
        <p:nvSpPr>
          <p:cNvPr id="9" name="矩形 8"/>
          <p:cNvSpPr>
            <a:spLocks noChangeArrowheads="1"/>
          </p:cNvSpPr>
          <p:nvPr/>
        </p:nvSpPr>
        <p:spPr bwMode="auto">
          <a:xfrm>
            <a:off x="2313385" y="3933826"/>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民主政治</a:t>
            </a:r>
            <a:endParaRPr lang="zh-CN" altLang="en-US">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1"/>
          <p:cNvSpPr>
            <a:spLocks noChangeArrowheads="1"/>
          </p:cNvSpPr>
          <p:nvPr/>
        </p:nvSpPr>
        <p:spPr bwMode="auto">
          <a:xfrm>
            <a:off x="197644" y="523875"/>
            <a:ext cx="8424863" cy="43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a:latin typeface="+mn-lt"/>
                <a:ea typeface="+mn-ea"/>
                <a:cs typeface="+mn-ea"/>
                <a:sym typeface="+mn-lt"/>
              </a:rPr>
              <a:t>3.</a:t>
            </a:r>
            <a:r>
              <a:rPr lang="zh-CN" altLang="zh-CN" b="1" kern="100" dirty="0">
                <a:latin typeface="+mn-lt"/>
                <a:ea typeface="+mn-ea"/>
                <a:cs typeface="+mn-ea"/>
                <a:sym typeface="+mn-lt"/>
              </a:rPr>
              <a:t>社会主义基本制度的确立</a:t>
            </a:r>
            <a:endParaRPr lang="zh-CN" altLang="zh-CN" sz="800" kern="100" dirty="0">
              <a:latin typeface="+mn-lt"/>
              <a:ea typeface="+mn-ea"/>
              <a:cs typeface="+mn-ea"/>
              <a:sym typeface="+mn-lt"/>
            </a:endParaRPr>
          </a:p>
        </p:txBody>
      </p:sp>
      <p:sp>
        <p:nvSpPr>
          <p:cNvPr id="11" name="矩形 10"/>
          <p:cNvSpPr>
            <a:spLocks noChangeArrowheads="1"/>
          </p:cNvSpPr>
          <p:nvPr/>
        </p:nvSpPr>
        <p:spPr bwMode="auto">
          <a:xfrm>
            <a:off x="2456260" y="1547813"/>
            <a:ext cx="835806"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公有制</a:t>
            </a:r>
            <a:endParaRPr lang="zh-CN" altLang="en-US">
              <a:latin typeface="+mn-lt"/>
              <a:ea typeface="+mn-ea"/>
              <a:cs typeface="+mn-ea"/>
              <a:sym typeface="+mn-lt"/>
            </a:endParaRPr>
          </a:p>
        </p:txBody>
      </p:sp>
      <p:sp>
        <p:nvSpPr>
          <p:cNvPr id="12" name="矩形 1"/>
          <p:cNvSpPr>
            <a:spLocks noChangeArrowheads="1"/>
          </p:cNvSpPr>
          <p:nvPr/>
        </p:nvSpPr>
        <p:spPr bwMode="auto">
          <a:xfrm>
            <a:off x="373856" y="1034654"/>
            <a:ext cx="83105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标志：到</a:t>
            </a:r>
            <a:r>
              <a:rPr lang="en-US" altLang="zh-CN" b="1" kern="100" dirty="0">
                <a:latin typeface="+mn-lt"/>
                <a:ea typeface="+mn-ea"/>
                <a:cs typeface="+mn-ea"/>
                <a:sym typeface="+mn-lt"/>
              </a:rPr>
              <a:t>1956</a:t>
            </a:r>
            <a:r>
              <a:rPr lang="zh-CN" altLang="zh-CN" b="1" kern="100" dirty="0">
                <a:latin typeface="+mn-lt"/>
                <a:ea typeface="+mn-ea"/>
                <a:cs typeface="+mn-ea"/>
                <a:sym typeface="+mn-lt"/>
              </a:rPr>
              <a:t>年底，我国</a:t>
            </a:r>
            <a:r>
              <a:rPr lang="en-US" altLang="zh-CN" b="1" kern="100" dirty="0">
                <a:latin typeface="+mn-lt"/>
                <a:ea typeface="+mn-ea"/>
                <a:cs typeface="+mn-ea"/>
                <a:sym typeface="+mn-lt"/>
              </a:rPr>
              <a:t>		    </a:t>
            </a:r>
            <a:r>
              <a:rPr lang="zh-CN" altLang="zh-CN" b="1" kern="100" dirty="0">
                <a:latin typeface="+mn-lt"/>
                <a:ea typeface="+mn-ea"/>
                <a:cs typeface="+mn-ea"/>
                <a:sym typeface="+mn-lt"/>
              </a:rPr>
              <a:t>基本完成，社会经济结构发生了根本变化，生产资料</a:t>
            </a:r>
            <a:r>
              <a:rPr lang="en-US" altLang="zh-CN" b="1" kern="100" dirty="0">
                <a:latin typeface="+mn-lt"/>
                <a:ea typeface="+mn-ea"/>
                <a:cs typeface="+mn-ea"/>
                <a:sym typeface="+mn-lt"/>
              </a:rPr>
              <a:t>__________</a:t>
            </a:r>
            <a:r>
              <a:rPr lang="zh-CN" altLang="zh-CN" b="1" kern="100" dirty="0">
                <a:latin typeface="+mn-lt"/>
                <a:ea typeface="+mn-ea"/>
                <a:cs typeface="+mn-ea"/>
                <a:sym typeface="+mn-lt"/>
              </a:rPr>
              <a:t>已成为我国社会经济制度的基础。这标志着</a:t>
            </a:r>
            <a:r>
              <a:rPr lang="en-US" altLang="zh-CN" b="1" kern="100" dirty="0">
                <a:latin typeface="+mn-lt"/>
                <a:ea typeface="+mn-ea"/>
                <a:cs typeface="+mn-ea"/>
                <a:sym typeface="+mn-lt"/>
              </a:rPr>
              <a:t>________________________</a:t>
            </a:r>
            <a:r>
              <a:rPr lang="zh-CN" altLang="zh-CN" b="1" kern="100" dirty="0">
                <a:latin typeface="+mn-lt"/>
                <a:ea typeface="+mn-ea"/>
                <a:cs typeface="+mn-ea"/>
                <a:sym typeface="+mn-lt"/>
              </a:rPr>
              <a:t>在我国确立，从而为我国逐步走向国家富强、人民幸福，为当代中国一切发展进步奠定了制度基础。</a:t>
            </a:r>
            <a:endParaRPr lang="zh-CN" altLang="zh-CN" sz="800" kern="100" dirty="0">
              <a:latin typeface="+mn-lt"/>
              <a:ea typeface="+mn-ea"/>
              <a:cs typeface="+mn-ea"/>
              <a:sym typeface="+mn-lt"/>
            </a:endParaRPr>
          </a:p>
        </p:txBody>
      </p:sp>
      <p:sp>
        <p:nvSpPr>
          <p:cNvPr id="2" name="00矩形 1"/>
          <p:cNvSpPr/>
          <p:nvPr/>
        </p:nvSpPr>
        <p:spPr>
          <a:xfrm>
            <a:off x="3256360" y="1123951"/>
            <a:ext cx="1533112" cy="346249"/>
          </a:xfrm>
          <a:prstGeom prst="rect">
            <a:avLst/>
          </a:prstGeom>
        </p:spPr>
        <p:txBody>
          <a:bodyPr wrap="none" lIns="68580" tIns="34290" rIns="68580" bIns="34290">
            <a:spAutoFit/>
          </a:bodyPr>
          <a:lstStyle/>
          <a:p>
            <a:pPr>
              <a:defRPr/>
            </a:pPr>
            <a:r>
              <a:rPr lang="zh-CN" altLang="zh-CN" b="1" u="wavy" kern="100">
                <a:solidFill>
                  <a:srgbClr val="3366FF"/>
                </a:solidFill>
                <a:latin typeface="+mn-lt"/>
                <a:ea typeface="+mn-ea"/>
                <a:cs typeface="+mn-ea"/>
                <a:sym typeface="+mn-lt"/>
              </a:rPr>
              <a:t>社会主义改造</a:t>
            </a:r>
            <a:endParaRPr lang="zh-CN" altLang="en-US">
              <a:solidFill>
                <a:srgbClr val="3366FF"/>
              </a:solidFill>
              <a:latin typeface="+mn-lt"/>
              <a:ea typeface="+mn-ea"/>
              <a:cs typeface="+mn-ea"/>
              <a:sym typeface="+mn-lt"/>
            </a:endParaRPr>
          </a:p>
        </p:txBody>
      </p:sp>
      <p:sp>
        <p:nvSpPr>
          <p:cNvPr id="6" name="矩形 5"/>
          <p:cNvSpPr>
            <a:spLocks noChangeArrowheads="1"/>
          </p:cNvSpPr>
          <p:nvPr/>
        </p:nvSpPr>
        <p:spPr bwMode="auto">
          <a:xfrm>
            <a:off x="854869" y="1950244"/>
            <a:ext cx="1997983"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社会主义基本制度</a:t>
            </a:r>
            <a:endParaRPr lang="zh-CN" altLang="en-US">
              <a:latin typeface="+mn-lt"/>
              <a:ea typeface="+mn-ea"/>
              <a:cs typeface="+mn-ea"/>
              <a:sym typeface="+mn-lt"/>
            </a:endParaRPr>
          </a:p>
        </p:txBody>
      </p:sp>
      <p:sp>
        <p:nvSpPr>
          <p:cNvPr id="7" name="矩形 1"/>
          <p:cNvSpPr>
            <a:spLocks noChangeArrowheads="1"/>
          </p:cNvSpPr>
          <p:nvPr/>
        </p:nvSpPr>
        <p:spPr bwMode="auto">
          <a:xfrm>
            <a:off x="369094" y="2718197"/>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defRPr/>
            </a:pPr>
            <a:r>
              <a:rPr lang="zh-CN" altLang="zh-CN" b="1" kern="100">
                <a:solidFill>
                  <a:srgbClr val="3366FF"/>
                </a:solidFill>
                <a:latin typeface="+mn-lt"/>
                <a:ea typeface="+mn-ea"/>
                <a:cs typeface="+mn-ea"/>
                <a:sym typeface="+mn-lt"/>
              </a:rPr>
              <a:t>在</a:t>
            </a:r>
            <a:r>
              <a:rPr lang="en-US" altLang="zh-CN" b="1" kern="100" dirty="0">
                <a:solidFill>
                  <a:srgbClr val="3366FF"/>
                </a:solidFill>
                <a:latin typeface="+mn-lt"/>
                <a:ea typeface="+mn-ea"/>
                <a:cs typeface="+mn-ea"/>
                <a:sym typeface="+mn-lt"/>
              </a:rPr>
              <a:t>1953—1956</a:t>
            </a:r>
            <a:r>
              <a:rPr lang="zh-CN" altLang="zh-CN" b="1" kern="100" dirty="0">
                <a:solidFill>
                  <a:srgbClr val="3366FF"/>
                </a:solidFill>
                <a:latin typeface="+mn-lt"/>
                <a:ea typeface="+mn-ea"/>
                <a:cs typeface="+mn-ea"/>
                <a:sym typeface="+mn-lt"/>
              </a:rPr>
              <a:t>年中国政府对农业、手工业和资本主义工商业所进行的改造，被称为社会主义三大改造。</a:t>
            </a:r>
            <a:endParaRPr lang="zh-CN" altLang="zh-CN" sz="800" kern="100" dirty="0">
              <a:solidFill>
                <a:srgbClr val="3366FF"/>
              </a:solidFill>
              <a:latin typeface="+mn-lt"/>
              <a:ea typeface="+mn-ea"/>
              <a:cs typeface="+mn-ea"/>
              <a:sym typeface="+mn-lt"/>
            </a:endParaRPr>
          </a:p>
        </p:txBody>
      </p:sp>
      <p:sp>
        <p:nvSpPr>
          <p:cNvPr id="8" name="矩形 1"/>
          <p:cNvSpPr>
            <a:spLocks noChangeArrowheads="1"/>
          </p:cNvSpPr>
          <p:nvPr/>
        </p:nvSpPr>
        <p:spPr bwMode="auto">
          <a:xfrm>
            <a:off x="383381" y="3587353"/>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a:latin typeface="+mn-lt"/>
                <a:ea typeface="+mn-ea"/>
                <a:cs typeface="+mn-ea"/>
                <a:sym typeface="+mn-lt"/>
              </a:rPr>
              <a:t>提醒　社会主义初级阶段是从</a:t>
            </a:r>
            <a:r>
              <a:rPr lang="en-US" altLang="zh-CN" b="1" kern="100" dirty="0">
                <a:latin typeface="+mn-lt"/>
                <a:ea typeface="+mn-ea"/>
                <a:cs typeface="+mn-ea"/>
                <a:sym typeface="+mn-lt"/>
              </a:rPr>
              <a:t>1956</a:t>
            </a:r>
            <a:r>
              <a:rPr lang="zh-CN" altLang="zh-CN" b="1" kern="100" dirty="0">
                <a:latin typeface="+mn-lt"/>
                <a:ea typeface="+mn-ea"/>
                <a:cs typeface="+mn-ea"/>
                <a:sym typeface="+mn-lt"/>
              </a:rPr>
              <a:t>年社会主义改造基本完成到</a:t>
            </a:r>
            <a:r>
              <a:rPr lang="en-US" altLang="zh-CN" b="1" kern="100" dirty="0">
                <a:latin typeface="+mn-lt"/>
                <a:ea typeface="+mn-ea"/>
                <a:cs typeface="+mn-ea"/>
                <a:sym typeface="+mn-lt"/>
              </a:rPr>
              <a:t>21</a:t>
            </a:r>
            <a:r>
              <a:rPr lang="zh-CN" altLang="zh-CN" b="1" kern="100" dirty="0">
                <a:latin typeface="+mn-lt"/>
                <a:ea typeface="+mn-ea"/>
                <a:cs typeface="+mn-ea"/>
                <a:sym typeface="+mn-lt"/>
              </a:rPr>
              <a:t>世纪中叶社会主义现代化基本实现的整个历史阶段。</a:t>
            </a:r>
            <a:endParaRPr lang="zh-CN" altLang="zh-CN" sz="800" kern="100" dirty="0">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
                                        <p:tgtEl>
                                          <p:spTgt spid="7"/>
                                        </p:tgtEl>
                                      </p:cBhvr>
                                    </p:animEffect>
                                  </p:childTnLst>
                                </p:cTn>
                              </p:par>
                            </p:childTnLst>
                          </p:cTn>
                        </p:par>
                      </p:childTnLst>
                    </p:cTn>
                  </p:par>
                </p:childTnLst>
              </p:cTn>
              <p:nextCondLst>
                <p:cond evt="onClick" delay="0">
                  <p:tgtEl>
                    <p:spTgt spid="2"/>
                  </p:tgtEl>
                </p:cond>
              </p:nextCondLst>
            </p:seq>
          </p:childTnLst>
        </p:cTn>
      </p:par>
    </p:tnLst>
    <p:bldLst>
      <p:bldP spid="11"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a:spLocks noChangeArrowheads="1"/>
          </p:cNvSpPr>
          <p:nvPr/>
        </p:nvSpPr>
        <p:spPr bwMode="auto">
          <a:xfrm>
            <a:off x="7950994" y="1952626"/>
            <a:ext cx="603370"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工业</a:t>
            </a:r>
            <a:endParaRPr lang="zh-CN" altLang="en-US" dirty="0">
              <a:latin typeface="+mn-lt"/>
              <a:ea typeface="+mn-ea"/>
              <a:cs typeface="+mn-ea"/>
              <a:sym typeface="+mn-lt"/>
            </a:endParaRPr>
          </a:p>
        </p:txBody>
      </p:sp>
      <p:sp>
        <p:nvSpPr>
          <p:cNvPr id="15" name="矩形 1"/>
          <p:cNvSpPr>
            <a:spLocks noChangeArrowheads="1"/>
          </p:cNvSpPr>
          <p:nvPr/>
        </p:nvSpPr>
        <p:spPr bwMode="auto">
          <a:xfrm>
            <a:off x="373856" y="627460"/>
            <a:ext cx="8310563"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意义</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①</a:t>
            </a:r>
            <a:r>
              <a:rPr lang="zh-CN" altLang="zh-CN" b="1" kern="100" dirty="0">
                <a:latin typeface="+mn-lt"/>
                <a:ea typeface="+mn-ea"/>
                <a:cs typeface="+mn-ea"/>
                <a:sym typeface="+mn-lt"/>
              </a:rPr>
              <a:t>社会主义基本制度确立之后，在中国怎样坚持和建设社会主义、怎样巩固和发展社会主义，必须在实践中进行艰苦的探索。</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②</a:t>
            </a:r>
            <a:r>
              <a:rPr lang="zh-CN" altLang="zh-CN" b="1" kern="100" dirty="0">
                <a:latin typeface="+mn-lt"/>
                <a:ea typeface="+mn-ea"/>
                <a:cs typeface="+mn-ea"/>
                <a:sym typeface="+mn-lt"/>
              </a:rPr>
              <a:t>在社会主义建设的初步实践中，我国基本上建立了独立的、比较完整的</a:t>
            </a:r>
            <a:r>
              <a:rPr lang="en-US" altLang="zh-CN" b="1" kern="100" dirty="0">
                <a:latin typeface="+mn-lt"/>
                <a:ea typeface="+mn-ea"/>
                <a:cs typeface="+mn-ea"/>
                <a:sym typeface="+mn-lt"/>
              </a:rPr>
              <a:t>______</a:t>
            </a:r>
            <a:r>
              <a:rPr lang="zh-CN" altLang="zh-CN" b="1" kern="100" dirty="0">
                <a:latin typeface="+mn-lt"/>
                <a:ea typeface="+mn-ea"/>
                <a:cs typeface="+mn-ea"/>
                <a:sym typeface="+mn-lt"/>
              </a:rPr>
              <a:t>体系和</a:t>
            </a:r>
            <a:r>
              <a:rPr lang="en-US" altLang="zh-CN" b="1" kern="100" dirty="0">
                <a:latin typeface="+mn-lt"/>
                <a:ea typeface="+mn-ea"/>
                <a:cs typeface="+mn-ea"/>
                <a:sym typeface="+mn-lt"/>
              </a:rPr>
              <a:t>____________</a:t>
            </a:r>
            <a:r>
              <a:rPr lang="zh-CN" altLang="zh-CN" b="1" kern="100" dirty="0">
                <a:latin typeface="+mn-lt"/>
                <a:ea typeface="+mn-ea"/>
                <a:cs typeface="+mn-ea"/>
                <a:sym typeface="+mn-lt"/>
              </a:rPr>
              <a:t>体系，教育、科学、文化、国防等事业有了很大的发展，国际地位逐步提高。</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③</a:t>
            </a:r>
            <a:r>
              <a:rPr lang="zh-CN" altLang="zh-CN" b="1" kern="100" dirty="0">
                <a:latin typeface="+mn-lt"/>
                <a:ea typeface="+mn-ea"/>
                <a:cs typeface="+mn-ea"/>
                <a:sym typeface="+mn-lt"/>
              </a:rPr>
              <a:t>中国共产党领导人民艰辛探索社会主义建设道路所取得的</a:t>
            </a:r>
            <a:r>
              <a:rPr lang="en-US" altLang="zh-CN" b="1" kern="100" dirty="0">
                <a:latin typeface="+mn-lt"/>
                <a:ea typeface="+mn-ea"/>
                <a:cs typeface="+mn-ea"/>
                <a:sym typeface="+mn-lt"/>
              </a:rPr>
              <a:t>____________</a:t>
            </a:r>
            <a:r>
              <a:rPr lang="zh-CN" altLang="zh-CN" b="1" kern="100" dirty="0">
                <a:latin typeface="+mn-lt"/>
                <a:ea typeface="+mn-ea"/>
                <a:cs typeface="+mn-ea"/>
                <a:sym typeface="+mn-lt"/>
              </a:rPr>
              <a:t>和</a:t>
            </a:r>
            <a:r>
              <a:rPr lang="en-US" altLang="zh-CN" b="1" kern="100" dirty="0">
                <a:latin typeface="+mn-lt"/>
                <a:ea typeface="+mn-ea"/>
                <a:cs typeface="+mn-ea"/>
                <a:sym typeface="+mn-lt"/>
              </a:rPr>
              <a:t>____________ </a:t>
            </a:r>
            <a:r>
              <a:rPr lang="zh-CN" altLang="zh-CN" b="1" kern="100" dirty="0">
                <a:latin typeface="+mn-lt"/>
                <a:ea typeface="+mn-ea"/>
                <a:cs typeface="+mn-ea"/>
                <a:sym typeface="+mn-lt"/>
              </a:rPr>
              <a:t>，为后来的改革开放奠定了坚实的基础。</a:t>
            </a:r>
            <a:endParaRPr lang="zh-CN" altLang="zh-CN" sz="800" kern="100" dirty="0">
              <a:latin typeface="+mn-lt"/>
              <a:ea typeface="+mn-ea"/>
              <a:cs typeface="+mn-ea"/>
              <a:sym typeface="+mn-lt"/>
            </a:endParaRPr>
          </a:p>
        </p:txBody>
      </p:sp>
      <p:sp>
        <p:nvSpPr>
          <p:cNvPr id="5" name="矩形 4"/>
          <p:cNvSpPr>
            <a:spLocks noChangeArrowheads="1"/>
          </p:cNvSpPr>
          <p:nvPr/>
        </p:nvSpPr>
        <p:spPr bwMode="auto">
          <a:xfrm>
            <a:off x="1295400" y="2377679"/>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国民经济</a:t>
            </a:r>
            <a:endParaRPr lang="zh-CN" altLang="en-US" dirty="0">
              <a:latin typeface="+mn-lt"/>
              <a:ea typeface="+mn-ea"/>
              <a:cs typeface="+mn-ea"/>
              <a:sym typeface="+mn-lt"/>
            </a:endParaRPr>
          </a:p>
        </p:txBody>
      </p:sp>
      <p:sp>
        <p:nvSpPr>
          <p:cNvPr id="6" name="矩形 5"/>
          <p:cNvSpPr>
            <a:spLocks noChangeArrowheads="1"/>
          </p:cNvSpPr>
          <p:nvPr/>
        </p:nvSpPr>
        <p:spPr bwMode="auto">
          <a:xfrm>
            <a:off x="7109223" y="3187304"/>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物质成就</a:t>
            </a:r>
            <a:endParaRPr lang="zh-CN" altLang="en-US" dirty="0">
              <a:latin typeface="+mn-lt"/>
              <a:ea typeface="+mn-ea"/>
              <a:cs typeface="+mn-ea"/>
              <a:sym typeface="+mn-lt"/>
            </a:endParaRPr>
          </a:p>
        </p:txBody>
      </p:sp>
      <p:sp>
        <p:nvSpPr>
          <p:cNvPr id="7" name="矩形 6"/>
          <p:cNvSpPr>
            <a:spLocks noChangeArrowheads="1"/>
          </p:cNvSpPr>
          <p:nvPr/>
        </p:nvSpPr>
        <p:spPr bwMode="auto">
          <a:xfrm>
            <a:off x="565548" y="3589735"/>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历史经验</a:t>
            </a:r>
            <a:endParaRPr lang="zh-CN" altLang="en-US" dirty="0">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5" grpId="0"/>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1"/>
          <p:cNvSpPr>
            <a:spLocks noChangeArrowheads="1"/>
          </p:cNvSpPr>
          <p:nvPr/>
        </p:nvSpPr>
        <p:spPr bwMode="auto">
          <a:xfrm>
            <a:off x="197644" y="465535"/>
            <a:ext cx="8424863" cy="43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4.	</a:t>
            </a:r>
            <a:r>
              <a:rPr lang="zh-CN" altLang="zh-CN" b="1" kern="100" dirty="0">
                <a:latin typeface="+mn-lt"/>
                <a:ea typeface="+mn-ea"/>
                <a:cs typeface="+mn-ea"/>
                <a:sym typeface="+mn-lt"/>
              </a:rPr>
              <a:t>是决定当代中国命运的关键抉择</a:t>
            </a:r>
            <a:endParaRPr lang="zh-CN" altLang="zh-CN" sz="800" kern="100" dirty="0">
              <a:latin typeface="+mn-lt"/>
              <a:ea typeface="+mn-ea"/>
              <a:cs typeface="+mn-ea"/>
              <a:sym typeface="+mn-lt"/>
            </a:endParaRPr>
          </a:p>
        </p:txBody>
      </p:sp>
      <p:sp>
        <p:nvSpPr>
          <p:cNvPr id="10" name="矩形 9"/>
          <p:cNvSpPr>
            <a:spLocks noChangeArrowheads="1"/>
          </p:cNvSpPr>
          <p:nvPr/>
        </p:nvSpPr>
        <p:spPr bwMode="auto">
          <a:xfrm>
            <a:off x="3309938" y="2863454"/>
            <a:ext cx="1765548"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十一届三中全会</a:t>
            </a:r>
            <a:endParaRPr lang="zh-CN" altLang="en-US">
              <a:latin typeface="+mn-lt"/>
              <a:ea typeface="+mn-ea"/>
              <a:cs typeface="+mn-ea"/>
              <a:sym typeface="+mn-lt"/>
            </a:endParaRPr>
          </a:p>
        </p:txBody>
      </p:sp>
      <p:sp>
        <p:nvSpPr>
          <p:cNvPr id="11" name="矩形 1"/>
          <p:cNvSpPr>
            <a:spLocks noChangeArrowheads="1"/>
          </p:cNvSpPr>
          <p:nvPr/>
        </p:nvSpPr>
        <p:spPr bwMode="auto">
          <a:xfrm>
            <a:off x="373856" y="1034654"/>
            <a:ext cx="83105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3366FF"/>
                </a:solidFill>
                <a:latin typeface="+mn-lt"/>
                <a:ea typeface="+mn-ea"/>
                <a:cs typeface="+mn-ea"/>
                <a:sym typeface="+mn-lt"/>
              </a:rPr>
              <a:t>改革开放，是</a:t>
            </a:r>
            <a:r>
              <a:rPr lang="en-US" altLang="zh-CN" b="1" kern="100" dirty="0">
                <a:solidFill>
                  <a:srgbClr val="3366FF"/>
                </a:solidFill>
                <a:latin typeface="+mn-lt"/>
                <a:ea typeface="+mn-ea"/>
                <a:cs typeface="+mn-ea"/>
                <a:sym typeface="+mn-lt"/>
              </a:rPr>
              <a:t>1978</a:t>
            </a:r>
            <a:r>
              <a:rPr lang="zh-CN" altLang="zh-CN" b="1" kern="100" dirty="0">
                <a:solidFill>
                  <a:srgbClr val="3366FF"/>
                </a:solidFill>
                <a:latin typeface="+mn-lt"/>
                <a:ea typeface="+mn-ea"/>
                <a:cs typeface="+mn-ea"/>
                <a:sym typeface="+mn-lt"/>
              </a:rPr>
              <a:t>年</a:t>
            </a:r>
            <a:r>
              <a:rPr lang="en-US" altLang="zh-CN" b="1" kern="100" dirty="0">
                <a:solidFill>
                  <a:srgbClr val="3366FF"/>
                </a:solidFill>
                <a:latin typeface="+mn-lt"/>
                <a:ea typeface="+mn-ea"/>
                <a:cs typeface="+mn-ea"/>
                <a:sym typeface="+mn-lt"/>
              </a:rPr>
              <a:t>12</a:t>
            </a:r>
            <a:r>
              <a:rPr lang="zh-CN" altLang="zh-CN" b="1" kern="100" dirty="0">
                <a:solidFill>
                  <a:srgbClr val="3366FF"/>
                </a:solidFill>
                <a:latin typeface="+mn-lt"/>
                <a:ea typeface="+mn-ea"/>
                <a:cs typeface="+mn-ea"/>
                <a:sym typeface="+mn-lt"/>
              </a:rPr>
              <a:t>月十一届三中全会中国开始实行的对内改革、对外开放的政策。中国的对内改革先从农村开始，</a:t>
            </a:r>
            <a:r>
              <a:rPr lang="en-US" altLang="zh-CN" b="1" kern="100" dirty="0">
                <a:solidFill>
                  <a:srgbClr val="3366FF"/>
                </a:solidFill>
                <a:latin typeface="+mn-lt"/>
                <a:ea typeface="+mn-ea"/>
                <a:cs typeface="+mn-ea"/>
                <a:sym typeface="+mn-lt"/>
              </a:rPr>
              <a:t>1978</a:t>
            </a:r>
            <a:r>
              <a:rPr lang="zh-CN" altLang="zh-CN" b="1" kern="100" dirty="0">
                <a:solidFill>
                  <a:srgbClr val="3366FF"/>
                </a:solidFill>
                <a:latin typeface="+mn-lt"/>
                <a:ea typeface="+mn-ea"/>
                <a:cs typeface="+mn-ea"/>
                <a:sym typeface="+mn-lt"/>
              </a:rPr>
              <a:t>年</a:t>
            </a:r>
            <a:r>
              <a:rPr lang="en-US" altLang="zh-CN" b="1" kern="100" dirty="0">
                <a:solidFill>
                  <a:srgbClr val="3366FF"/>
                </a:solidFill>
                <a:latin typeface="+mn-lt"/>
                <a:ea typeface="+mn-ea"/>
                <a:cs typeface="+mn-ea"/>
                <a:sym typeface="+mn-lt"/>
              </a:rPr>
              <a:t>11</a:t>
            </a:r>
            <a:r>
              <a:rPr lang="zh-CN" altLang="zh-CN" b="1" kern="100" dirty="0">
                <a:solidFill>
                  <a:srgbClr val="3366FF"/>
                </a:solidFill>
                <a:latin typeface="+mn-lt"/>
                <a:ea typeface="+mn-ea"/>
                <a:cs typeface="+mn-ea"/>
                <a:sym typeface="+mn-lt"/>
              </a:rPr>
              <a:t>月，安徽省凤阳县小岗村实行</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分田到户，自负盈亏</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的家庭联产承包责任制</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大包干</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，拉开了中国对内改革的大幕。在城市，国营企业的自主经营权得到了明显改善。</a:t>
            </a:r>
            <a:endParaRPr lang="zh-CN" altLang="zh-CN" sz="800" kern="100" dirty="0">
              <a:solidFill>
                <a:srgbClr val="3366FF"/>
              </a:solidFill>
              <a:latin typeface="+mn-lt"/>
              <a:ea typeface="+mn-ea"/>
              <a:cs typeface="+mn-ea"/>
              <a:sym typeface="+mn-lt"/>
            </a:endParaRPr>
          </a:p>
        </p:txBody>
      </p:sp>
      <p:sp>
        <p:nvSpPr>
          <p:cNvPr id="2" name="00矩形 1"/>
          <p:cNvSpPr/>
          <p:nvPr/>
        </p:nvSpPr>
        <p:spPr>
          <a:xfrm>
            <a:off x="442913" y="553642"/>
            <a:ext cx="1068241"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改革开放</a:t>
            </a:r>
            <a:endParaRPr lang="zh-CN" altLang="en-US" dirty="0">
              <a:solidFill>
                <a:srgbClr val="3366FF"/>
              </a:solidFill>
              <a:latin typeface="+mn-lt"/>
              <a:ea typeface="+mn-ea"/>
              <a:cs typeface="+mn-ea"/>
              <a:sym typeface="+mn-lt"/>
            </a:endParaRPr>
          </a:p>
        </p:txBody>
      </p:sp>
      <p:sp>
        <p:nvSpPr>
          <p:cNvPr id="6" name="矩形 1"/>
          <p:cNvSpPr>
            <a:spLocks noChangeArrowheads="1"/>
          </p:cNvSpPr>
          <p:nvPr/>
        </p:nvSpPr>
        <p:spPr bwMode="auto">
          <a:xfrm>
            <a:off x="383381" y="2777729"/>
            <a:ext cx="8310563" cy="43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开端：</a:t>
            </a:r>
            <a:r>
              <a:rPr lang="en-US" altLang="zh-CN" b="1" kern="100" dirty="0">
                <a:latin typeface="+mn-lt"/>
                <a:ea typeface="+mn-ea"/>
                <a:cs typeface="+mn-ea"/>
                <a:sym typeface="+mn-lt"/>
              </a:rPr>
              <a:t>1978</a:t>
            </a:r>
            <a:r>
              <a:rPr lang="zh-CN" altLang="zh-CN" b="1" kern="100" dirty="0">
                <a:latin typeface="+mn-lt"/>
                <a:ea typeface="+mn-ea"/>
                <a:cs typeface="+mn-ea"/>
                <a:sym typeface="+mn-lt"/>
              </a:rPr>
              <a:t>年</a:t>
            </a:r>
            <a:r>
              <a:rPr lang="en-US" altLang="zh-CN" b="1" kern="100" dirty="0">
                <a:latin typeface="+mn-lt"/>
                <a:ea typeface="+mn-ea"/>
                <a:cs typeface="+mn-ea"/>
                <a:sym typeface="+mn-lt"/>
              </a:rPr>
              <a:t>12</a:t>
            </a:r>
            <a:r>
              <a:rPr lang="zh-CN" altLang="zh-CN" b="1" kern="100" dirty="0">
                <a:latin typeface="+mn-lt"/>
                <a:ea typeface="+mn-ea"/>
                <a:cs typeface="+mn-ea"/>
                <a:sym typeface="+mn-lt"/>
              </a:rPr>
              <a:t>月，党的</a:t>
            </a:r>
            <a:r>
              <a:rPr lang="en-US" altLang="zh-CN" b="1" kern="100" dirty="0">
                <a:latin typeface="+mn-lt"/>
                <a:ea typeface="+mn-ea"/>
                <a:cs typeface="+mn-ea"/>
                <a:sym typeface="+mn-lt"/>
              </a:rPr>
              <a:t>_________________</a:t>
            </a:r>
            <a:r>
              <a:rPr lang="zh-CN" altLang="zh-CN" b="1" kern="100" dirty="0">
                <a:latin typeface="+mn-lt"/>
                <a:ea typeface="+mn-ea"/>
                <a:cs typeface="+mn-ea"/>
                <a:sym typeface="+mn-lt"/>
              </a:rPr>
              <a:t>开启了改革开放的历史新时期。</a:t>
            </a:r>
            <a:endParaRPr lang="zh-CN" altLang="zh-CN" sz="800" kern="100" dirty="0">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childTnLst>
                          </p:cTn>
                        </p:par>
                      </p:childTnLst>
                    </p:cTn>
                  </p:par>
                </p:childTnLst>
              </p:cTn>
              <p:nextCondLst>
                <p:cond evt="onClick" delay="0">
                  <p:tgtEl>
                    <p:spTgt spid="2"/>
                  </p:tgtEl>
                </p:cond>
              </p:nextCondLst>
            </p:seq>
          </p:childTnLst>
        </p:cTn>
      </p:par>
    </p:tnLst>
    <p:bldLst>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5635229" y="802482"/>
            <a:ext cx="1300677"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社会生产力</a:t>
            </a:r>
            <a:endParaRPr lang="zh-CN" altLang="en-US">
              <a:latin typeface="+mn-lt"/>
              <a:ea typeface="+mn-ea"/>
              <a:cs typeface="+mn-ea"/>
              <a:sym typeface="+mn-lt"/>
            </a:endParaRPr>
          </a:p>
        </p:txBody>
      </p:sp>
      <p:sp>
        <p:nvSpPr>
          <p:cNvPr id="5" name="矩形 1"/>
          <p:cNvSpPr>
            <a:spLocks noChangeArrowheads="1"/>
          </p:cNvSpPr>
          <p:nvPr/>
        </p:nvSpPr>
        <p:spPr bwMode="auto">
          <a:xfrm>
            <a:off x="373856" y="710804"/>
            <a:ext cx="8310563"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目的：实行改革开放，就是要进一步解放和发展</a:t>
            </a:r>
            <a:r>
              <a:rPr lang="en-US" altLang="zh-CN" b="1" kern="100" dirty="0">
                <a:latin typeface="+mn-lt"/>
                <a:ea typeface="+mn-ea"/>
                <a:cs typeface="+mn-ea"/>
                <a:sym typeface="+mn-lt"/>
              </a:rPr>
              <a:t>____________</a:t>
            </a:r>
            <a:r>
              <a:rPr lang="zh-CN" altLang="zh-CN" b="1" kern="100" dirty="0">
                <a:latin typeface="+mn-lt"/>
                <a:ea typeface="+mn-ea"/>
                <a:cs typeface="+mn-ea"/>
                <a:sym typeface="+mn-lt"/>
              </a:rPr>
              <a:t>，实现社会主义现代化，使中国人民富起来、中国强起来，实现中华民族伟大复兴；就是要推动我国社会主义制度的</a:t>
            </a:r>
            <a:r>
              <a:rPr lang="en-US" altLang="zh-CN" b="1" kern="100" dirty="0">
                <a:latin typeface="+mn-lt"/>
                <a:ea typeface="+mn-ea"/>
                <a:cs typeface="+mn-ea"/>
                <a:sym typeface="+mn-lt"/>
              </a:rPr>
              <a:t>____________</a:t>
            </a:r>
            <a:r>
              <a:rPr lang="zh-CN" altLang="zh-CN" b="1" kern="100" dirty="0">
                <a:latin typeface="+mn-lt"/>
                <a:ea typeface="+mn-ea"/>
                <a:cs typeface="+mn-ea"/>
                <a:sym typeface="+mn-lt"/>
              </a:rPr>
              <a:t>，赋予社会主义新的生机活力，建设和发展中国特色社会主义；就是要在引领当代中国发展进步中加强和改进党的建设，保持和发展党的</a:t>
            </a:r>
            <a:r>
              <a:rPr lang="en-US" altLang="zh-CN" b="1" kern="100" dirty="0">
                <a:latin typeface="+mn-lt"/>
                <a:ea typeface="+mn-ea"/>
                <a:cs typeface="+mn-ea"/>
                <a:sym typeface="+mn-lt"/>
              </a:rPr>
              <a:t>__________</a:t>
            </a:r>
            <a:r>
              <a:rPr lang="zh-CN" altLang="zh-CN" b="1" kern="100" dirty="0">
                <a:latin typeface="+mn-lt"/>
                <a:ea typeface="+mn-ea"/>
                <a:cs typeface="+mn-ea"/>
                <a:sym typeface="+mn-lt"/>
              </a:rPr>
              <a:t>，确保党始终走在</a:t>
            </a:r>
            <a:r>
              <a:rPr lang="en-US" altLang="zh-CN" b="1" kern="100" dirty="0">
                <a:latin typeface="+mn-lt"/>
                <a:ea typeface="+mn-ea"/>
                <a:cs typeface="+mn-ea"/>
                <a:sym typeface="+mn-lt"/>
              </a:rPr>
              <a:t>___________</a:t>
            </a:r>
            <a:r>
              <a:rPr lang="zh-CN" altLang="zh-CN" b="1" kern="100" dirty="0">
                <a:latin typeface="+mn-lt"/>
                <a:ea typeface="+mn-ea"/>
                <a:cs typeface="+mn-ea"/>
                <a:sym typeface="+mn-lt"/>
              </a:rPr>
              <a:t>。</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(3)</a:t>
            </a:r>
            <a:r>
              <a:rPr lang="zh-CN" altLang="zh-CN" b="1" kern="100" dirty="0">
                <a:latin typeface="+mn-lt"/>
                <a:ea typeface="+mn-ea"/>
                <a:cs typeface="+mn-ea"/>
                <a:sym typeface="+mn-lt"/>
              </a:rPr>
              <a:t>作用：改革开放的伟大实践，极大地解放和发展了</a:t>
            </a:r>
            <a:r>
              <a:rPr lang="en-US" altLang="zh-CN" b="1" kern="100" dirty="0">
                <a:latin typeface="+mn-lt"/>
                <a:ea typeface="+mn-ea"/>
                <a:cs typeface="+mn-ea"/>
                <a:sym typeface="+mn-lt"/>
              </a:rPr>
              <a:t>____________</a:t>
            </a:r>
            <a:r>
              <a:rPr lang="zh-CN" altLang="zh-CN" b="1" kern="100" dirty="0">
                <a:latin typeface="+mn-lt"/>
                <a:ea typeface="+mn-ea"/>
                <a:cs typeface="+mn-ea"/>
                <a:sym typeface="+mn-lt"/>
              </a:rPr>
              <a:t>，增强了社会发展活力，激发了广大人民群众的</a:t>
            </a:r>
            <a:r>
              <a:rPr lang="en-US" altLang="zh-CN" b="1" kern="100" dirty="0">
                <a:latin typeface="+mn-lt"/>
                <a:ea typeface="+mn-ea"/>
                <a:cs typeface="+mn-ea"/>
                <a:sym typeface="+mn-lt"/>
              </a:rPr>
              <a:t>________</a:t>
            </a:r>
            <a:r>
              <a:rPr lang="zh-CN" altLang="zh-CN" b="1" kern="100" dirty="0">
                <a:latin typeface="+mn-lt"/>
                <a:ea typeface="+mn-ea"/>
                <a:cs typeface="+mn-ea"/>
                <a:sym typeface="+mn-lt"/>
              </a:rPr>
              <a:t>，使人民生活显著改善，</a:t>
            </a:r>
            <a:r>
              <a:rPr lang="en-US" altLang="zh-CN" b="1" kern="100" dirty="0">
                <a:latin typeface="+mn-lt"/>
                <a:ea typeface="+mn-ea"/>
                <a:cs typeface="+mn-ea"/>
                <a:sym typeface="+mn-lt"/>
              </a:rPr>
              <a:t> __________</a:t>
            </a:r>
            <a:r>
              <a:rPr lang="zh-CN" altLang="zh-CN" b="1" kern="100" dirty="0">
                <a:latin typeface="+mn-lt"/>
                <a:ea typeface="+mn-ea"/>
                <a:cs typeface="+mn-ea"/>
                <a:sym typeface="+mn-lt"/>
              </a:rPr>
              <a:t>显著增强，国际地位显著提高。</a:t>
            </a:r>
            <a:endParaRPr lang="zh-CN" altLang="zh-CN" sz="800" kern="100" dirty="0">
              <a:latin typeface="+mn-lt"/>
              <a:ea typeface="+mn-ea"/>
              <a:cs typeface="+mn-ea"/>
              <a:sym typeface="+mn-lt"/>
            </a:endParaRPr>
          </a:p>
        </p:txBody>
      </p:sp>
      <p:sp>
        <p:nvSpPr>
          <p:cNvPr id="6" name="矩形 5"/>
          <p:cNvSpPr>
            <a:spLocks noChangeArrowheads="1"/>
          </p:cNvSpPr>
          <p:nvPr/>
        </p:nvSpPr>
        <p:spPr bwMode="auto">
          <a:xfrm>
            <a:off x="2701529" y="1616869"/>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自我完善</a:t>
            </a:r>
            <a:endParaRPr lang="zh-CN" altLang="en-US">
              <a:latin typeface="+mn-lt"/>
              <a:ea typeface="+mn-ea"/>
              <a:cs typeface="+mn-ea"/>
              <a:sym typeface="+mn-lt"/>
            </a:endParaRPr>
          </a:p>
        </p:txBody>
      </p:sp>
      <p:sp>
        <p:nvSpPr>
          <p:cNvPr id="7" name="矩形 6"/>
          <p:cNvSpPr>
            <a:spLocks noChangeArrowheads="1"/>
          </p:cNvSpPr>
          <p:nvPr/>
        </p:nvSpPr>
        <p:spPr bwMode="auto">
          <a:xfrm>
            <a:off x="1744266" y="2432448"/>
            <a:ext cx="835806"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先进性</a:t>
            </a:r>
            <a:endParaRPr lang="zh-CN" altLang="en-US">
              <a:latin typeface="+mn-lt"/>
              <a:ea typeface="+mn-ea"/>
              <a:cs typeface="+mn-ea"/>
              <a:sym typeface="+mn-lt"/>
            </a:endParaRPr>
          </a:p>
        </p:txBody>
      </p:sp>
      <p:sp>
        <p:nvSpPr>
          <p:cNvPr id="8" name="矩形 7"/>
          <p:cNvSpPr>
            <a:spLocks noChangeArrowheads="1"/>
          </p:cNvSpPr>
          <p:nvPr/>
        </p:nvSpPr>
        <p:spPr bwMode="auto">
          <a:xfrm>
            <a:off x="4649391" y="2453879"/>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时代前列</a:t>
            </a:r>
            <a:endParaRPr lang="zh-CN" altLang="en-US">
              <a:latin typeface="+mn-lt"/>
              <a:ea typeface="+mn-ea"/>
              <a:cs typeface="+mn-ea"/>
              <a:sym typeface="+mn-lt"/>
            </a:endParaRPr>
          </a:p>
        </p:txBody>
      </p:sp>
      <p:sp>
        <p:nvSpPr>
          <p:cNvPr id="9" name="矩形 8"/>
          <p:cNvSpPr>
            <a:spLocks noChangeArrowheads="1"/>
          </p:cNvSpPr>
          <p:nvPr/>
        </p:nvSpPr>
        <p:spPr bwMode="auto">
          <a:xfrm>
            <a:off x="5866210" y="2853929"/>
            <a:ext cx="1300677"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社会生产力</a:t>
            </a:r>
            <a:endParaRPr lang="zh-CN" altLang="en-US">
              <a:latin typeface="+mn-lt"/>
              <a:ea typeface="+mn-ea"/>
              <a:cs typeface="+mn-ea"/>
              <a:sym typeface="+mn-lt"/>
            </a:endParaRPr>
          </a:p>
        </p:txBody>
      </p:sp>
      <p:sp>
        <p:nvSpPr>
          <p:cNvPr id="10" name="矩形 9"/>
          <p:cNvSpPr>
            <a:spLocks noChangeArrowheads="1"/>
          </p:cNvSpPr>
          <p:nvPr/>
        </p:nvSpPr>
        <p:spPr bwMode="auto">
          <a:xfrm>
            <a:off x="3924300" y="3271838"/>
            <a:ext cx="835806"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创造性</a:t>
            </a:r>
            <a:endParaRPr lang="zh-CN" altLang="en-US">
              <a:latin typeface="+mn-lt"/>
              <a:ea typeface="+mn-ea"/>
              <a:cs typeface="+mn-ea"/>
              <a:sym typeface="+mn-lt"/>
            </a:endParaRPr>
          </a:p>
        </p:txBody>
      </p:sp>
      <p:sp>
        <p:nvSpPr>
          <p:cNvPr id="11" name="矩形 10"/>
          <p:cNvSpPr>
            <a:spLocks noChangeArrowheads="1"/>
          </p:cNvSpPr>
          <p:nvPr/>
        </p:nvSpPr>
        <p:spPr bwMode="auto">
          <a:xfrm>
            <a:off x="7502129" y="3253979"/>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综合国力</a:t>
            </a:r>
            <a:endParaRPr lang="zh-CN" altLang="en-US">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
          <p:cNvSpPr>
            <a:spLocks noChangeArrowheads="1"/>
          </p:cNvSpPr>
          <p:nvPr/>
        </p:nvSpPr>
        <p:spPr bwMode="auto">
          <a:xfrm>
            <a:off x="373856" y="789385"/>
            <a:ext cx="8310563" cy="256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latin typeface="+mn-lt"/>
                <a:ea typeface="+mn-ea"/>
                <a:cs typeface="+mn-ea"/>
                <a:sym typeface="+mn-lt"/>
              </a:rPr>
              <a:t>拓展　党在社会主义初级阶段的基本路线是领导和团结全国各族人民，以经济建设为中心，坚持四项基本原则，坚持改革开放，自力更生，艰苦创业，为把我国建设成为富强、民主、文明、和谐、美丽的社会主义现代化强国而奋斗。“一个中心、两个基本点”是这条路线的简明概括。由新时期的总任务、总路线发展而来。一个中心，即以经济建设为中心；两个基本点，即坚持四项基本原则和坚持改革开放。</a:t>
            </a:r>
            <a:endParaRPr lang="zh-CN" altLang="zh-CN" sz="800" kern="100" dirty="0">
              <a:latin typeface="+mn-lt"/>
              <a:ea typeface="+mn-ea"/>
              <a:cs typeface="+mn-ea"/>
              <a:sym typeface="+mn-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
          <p:cNvSpPr>
            <a:spLocks noChangeArrowheads="1"/>
          </p:cNvSpPr>
          <p:nvPr/>
        </p:nvSpPr>
        <p:spPr bwMode="auto">
          <a:xfrm>
            <a:off x="197644" y="465535"/>
            <a:ext cx="8424863" cy="43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5.</a:t>
            </a:r>
            <a:r>
              <a:rPr lang="zh-CN" altLang="zh-CN" b="1" kern="100" dirty="0">
                <a:latin typeface="+mn-lt"/>
                <a:ea typeface="+mn-ea"/>
                <a:cs typeface="+mn-ea"/>
                <a:sym typeface="+mn-lt"/>
              </a:rPr>
              <a:t>中国特色社会主义进入</a:t>
            </a:r>
            <a:r>
              <a:rPr lang="en-US" altLang="zh-CN" b="1" kern="100" dirty="0">
                <a:latin typeface="+mn-lt"/>
                <a:ea typeface="+mn-ea"/>
                <a:cs typeface="+mn-ea"/>
                <a:sym typeface="+mn-lt"/>
              </a:rPr>
              <a:t>		</a:t>
            </a:r>
            <a:endParaRPr lang="zh-CN" altLang="zh-CN" sz="800" kern="100" dirty="0">
              <a:latin typeface="+mn-lt"/>
              <a:ea typeface="+mn-ea"/>
              <a:cs typeface="+mn-ea"/>
              <a:sym typeface="+mn-lt"/>
            </a:endParaRPr>
          </a:p>
        </p:txBody>
      </p:sp>
      <p:sp>
        <p:nvSpPr>
          <p:cNvPr id="16" name="矩形 15"/>
          <p:cNvSpPr>
            <a:spLocks noChangeArrowheads="1"/>
          </p:cNvSpPr>
          <p:nvPr/>
        </p:nvSpPr>
        <p:spPr bwMode="auto">
          <a:xfrm>
            <a:off x="2102644" y="3187304"/>
            <a:ext cx="835806"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新时代</a:t>
            </a:r>
            <a:endParaRPr lang="zh-CN" altLang="en-US">
              <a:latin typeface="+mn-lt"/>
              <a:ea typeface="+mn-ea"/>
              <a:cs typeface="+mn-ea"/>
              <a:sym typeface="+mn-lt"/>
            </a:endParaRPr>
          </a:p>
        </p:txBody>
      </p:sp>
      <p:sp>
        <p:nvSpPr>
          <p:cNvPr id="17" name="矩形 1"/>
          <p:cNvSpPr>
            <a:spLocks noChangeArrowheads="1"/>
          </p:cNvSpPr>
          <p:nvPr/>
        </p:nvSpPr>
        <p:spPr bwMode="auto">
          <a:xfrm>
            <a:off x="373856" y="960835"/>
            <a:ext cx="83105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3366FF"/>
                </a:solidFill>
                <a:latin typeface="+mn-lt"/>
                <a:ea typeface="+mn-ea"/>
                <a:cs typeface="+mn-ea"/>
                <a:sym typeface="+mn-lt"/>
              </a:rPr>
              <a:t>进入新时代，是从党和国家事业发展的全局视野、从改革开放近</a:t>
            </a:r>
            <a:r>
              <a:rPr lang="en-US" altLang="zh-CN" b="1" kern="100" dirty="0">
                <a:solidFill>
                  <a:srgbClr val="3366FF"/>
                </a:solidFill>
                <a:latin typeface="+mn-lt"/>
                <a:ea typeface="+mn-ea"/>
                <a:cs typeface="+mn-ea"/>
                <a:sym typeface="+mn-lt"/>
              </a:rPr>
              <a:t>40</a:t>
            </a:r>
            <a:r>
              <a:rPr lang="zh-CN" altLang="zh-CN" b="1" kern="100" dirty="0">
                <a:solidFill>
                  <a:srgbClr val="3366FF"/>
                </a:solidFill>
                <a:latin typeface="+mn-lt"/>
                <a:ea typeface="+mn-ea"/>
                <a:cs typeface="+mn-ea"/>
                <a:sym typeface="+mn-lt"/>
              </a:rPr>
              <a:t>年历程和十八大以来</a:t>
            </a:r>
            <a:r>
              <a:rPr lang="en-US" altLang="zh-CN" b="1" kern="100" dirty="0">
                <a:solidFill>
                  <a:srgbClr val="3366FF"/>
                </a:solidFill>
                <a:latin typeface="+mn-lt"/>
                <a:ea typeface="+mn-ea"/>
                <a:cs typeface="+mn-ea"/>
                <a:sym typeface="+mn-lt"/>
              </a:rPr>
              <a:t>5</a:t>
            </a:r>
            <a:r>
              <a:rPr lang="zh-CN" altLang="zh-CN" b="1" kern="100" dirty="0">
                <a:solidFill>
                  <a:srgbClr val="3366FF"/>
                </a:solidFill>
                <a:latin typeface="+mn-lt"/>
                <a:ea typeface="+mn-ea"/>
                <a:cs typeface="+mn-ea"/>
                <a:sym typeface="+mn-lt"/>
              </a:rPr>
              <a:t>年取得的历史性成就和历史性变革的方位上，所做出的科学判断。这个新时代，是承前启后、继往开来、在新的历史条件下继续夺取中国特色社会主义伟大胜利的时代。</a:t>
            </a:r>
            <a:r>
              <a:rPr lang="en-US" altLang="zh-CN" b="1" kern="100" dirty="0">
                <a:solidFill>
                  <a:srgbClr val="3366FF"/>
                </a:solidFill>
                <a:latin typeface="+mn-lt"/>
                <a:ea typeface="+mn-ea"/>
                <a:cs typeface="+mn-ea"/>
                <a:sym typeface="+mn-lt"/>
              </a:rPr>
              <a:t>	</a:t>
            </a:r>
            <a:endParaRPr lang="zh-CN" altLang="zh-CN" sz="800" kern="100" dirty="0">
              <a:solidFill>
                <a:srgbClr val="3366FF"/>
              </a:solidFill>
              <a:latin typeface="+mn-lt"/>
              <a:ea typeface="+mn-ea"/>
              <a:cs typeface="+mn-ea"/>
              <a:sym typeface="+mn-lt"/>
            </a:endParaRPr>
          </a:p>
        </p:txBody>
      </p:sp>
      <p:sp>
        <p:nvSpPr>
          <p:cNvPr id="2" name="00矩形 1"/>
          <p:cNvSpPr/>
          <p:nvPr/>
        </p:nvSpPr>
        <p:spPr>
          <a:xfrm>
            <a:off x="2789635" y="558404"/>
            <a:ext cx="835806" cy="346249"/>
          </a:xfrm>
          <a:prstGeom prst="rect">
            <a:avLst/>
          </a:prstGeom>
        </p:spPr>
        <p:txBody>
          <a:bodyPr wrap="none" lIns="68580" tIns="34290" rIns="68580" bIns="34290">
            <a:spAutoFit/>
          </a:bodyPr>
          <a:lstStyle/>
          <a:p>
            <a:pPr>
              <a:defRPr/>
            </a:pPr>
            <a:r>
              <a:rPr lang="zh-CN" altLang="zh-CN" b="1" u="wavy" kern="100">
                <a:solidFill>
                  <a:srgbClr val="3366FF"/>
                </a:solidFill>
                <a:latin typeface="+mn-lt"/>
                <a:ea typeface="+mn-ea"/>
                <a:cs typeface="+mn-ea"/>
                <a:sym typeface="+mn-lt"/>
              </a:rPr>
              <a:t>新时代</a:t>
            </a:r>
            <a:endParaRPr lang="zh-CN" altLang="en-US">
              <a:solidFill>
                <a:srgbClr val="3366FF"/>
              </a:solidFill>
              <a:latin typeface="+mn-lt"/>
              <a:ea typeface="+mn-ea"/>
              <a:cs typeface="+mn-ea"/>
              <a:sym typeface="+mn-lt"/>
            </a:endParaRPr>
          </a:p>
        </p:txBody>
      </p:sp>
      <p:sp>
        <p:nvSpPr>
          <p:cNvPr id="6" name="矩形 1"/>
          <p:cNvSpPr>
            <a:spLocks noChangeArrowheads="1"/>
          </p:cNvSpPr>
          <p:nvPr/>
        </p:nvSpPr>
        <p:spPr bwMode="auto">
          <a:xfrm>
            <a:off x="373856" y="2688432"/>
            <a:ext cx="8310563" cy="85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新的历史方位：中国共产党团结带领全国人民，经过长期努力，推动中国特色社会主义进入了</a:t>
            </a:r>
            <a:r>
              <a:rPr lang="en-US" altLang="zh-CN" b="1" kern="100" dirty="0">
                <a:latin typeface="+mn-lt"/>
                <a:ea typeface="+mn-ea"/>
                <a:cs typeface="+mn-ea"/>
                <a:sym typeface="+mn-lt"/>
              </a:rPr>
              <a:t>________</a:t>
            </a:r>
            <a:r>
              <a:rPr lang="zh-CN" altLang="zh-CN" b="1" kern="100" dirty="0">
                <a:latin typeface="+mn-lt"/>
                <a:ea typeface="+mn-ea"/>
                <a:cs typeface="+mn-ea"/>
                <a:sym typeface="+mn-lt"/>
              </a:rPr>
              <a:t>，我国发展站在新的历史方位上。</a:t>
            </a:r>
            <a:endParaRPr lang="zh-CN" altLang="zh-CN" sz="800" kern="100" dirty="0">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linds(horizontal)">
                                      <p:cBhvr>
                                        <p:cTn id="13" dur="500"/>
                                        <p:tgtEl>
                                          <p:spTgt spid="17"/>
                                        </p:tgtEl>
                                      </p:cBhvr>
                                    </p:animEffect>
                                  </p:childTnLst>
                                </p:cTn>
                              </p:par>
                            </p:childTnLst>
                          </p:cTn>
                        </p:par>
                      </p:childTnLst>
                    </p:cTn>
                  </p:par>
                </p:childTnLst>
              </p:cTn>
              <p:nextCondLst>
                <p:cond evt="onClick" delay="0">
                  <p:tgtEl>
                    <p:spTgt spid="2"/>
                  </p:tgtEl>
                </p:cond>
              </p:nextCondLst>
            </p:seq>
          </p:childTnLst>
        </p:cTn>
      </p:par>
    </p:tnLst>
    <p:bldLst>
      <p:bldP spid="16"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5303044" y="1695451"/>
            <a:ext cx="1765548"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站起来、富起来</a:t>
            </a:r>
            <a:endParaRPr lang="zh-CN" altLang="en-US">
              <a:latin typeface="+mn-lt"/>
              <a:ea typeface="+mn-ea"/>
              <a:cs typeface="+mn-ea"/>
              <a:sym typeface="+mn-lt"/>
            </a:endParaRPr>
          </a:p>
        </p:txBody>
      </p:sp>
      <p:sp>
        <p:nvSpPr>
          <p:cNvPr id="5" name="矩形 1"/>
          <p:cNvSpPr>
            <a:spLocks noChangeArrowheads="1"/>
          </p:cNvSpPr>
          <p:nvPr/>
        </p:nvSpPr>
        <p:spPr bwMode="auto">
          <a:xfrm>
            <a:off x="373856" y="789385"/>
            <a:ext cx="8310563"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意义</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①</a:t>
            </a:r>
            <a:r>
              <a:rPr lang="zh-CN" altLang="zh-CN" b="1" kern="100" dirty="0">
                <a:latin typeface="+mn-lt"/>
                <a:ea typeface="+mn-ea"/>
                <a:cs typeface="+mn-ea"/>
                <a:sym typeface="+mn-lt"/>
              </a:rPr>
              <a:t>在中华人民共和国发展史和中华民族发展史上：中国特色社会主义进入新时代，意味着近代以来久经磨难的中华民族迎来了从</a:t>
            </a:r>
            <a:r>
              <a:rPr lang="en-US" altLang="zh-CN" b="1" kern="100" dirty="0">
                <a:latin typeface="+mn-lt"/>
                <a:ea typeface="+mn-ea"/>
                <a:cs typeface="+mn-ea"/>
                <a:sym typeface="+mn-lt"/>
              </a:rPr>
              <a:t>__________________</a:t>
            </a:r>
            <a:r>
              <a:rPr lang="zh-CN" altLang="zh-CN" b="1" kern="100" dirty="0">
                <a:latin typeface="+mn-lt"/>
                <a:ea typeface="+mn-ea"/>
                <a:cs typeface="+mn-ea"/>
                <a:sym typeface="+mn-lt"/>
              </a:rPr>
              <a:t>到</a:t>
            </a:r>
            <a:r>
              <a:rPr lang="en-US" altLang="zh-CN" b="1" kern="100" dirty="0">
                <a:latin typeface="+mn-lt"/>
                <a:ea typeface="+mn-ea"/>
                <a:cs typeface="+mn-ea"/>
                <a:sym typeface="+mn-lt"/>
              </a:rPr>
              <a:t>________</a:t>
            </a:r>
            <a:r>
              <a:rPr lang="zh-CN" altLang="zh-CN" b="1" kern="100" dirty="0">
                <a:latin typeface="+mn-lt"/>
                <a:ea typeface="+mn-ea"/>
                <a:cs typeface="+mn-ea"/>
                <a:sym typeface="+mn-lt"/>
              </a:rPr>
              <a:t>的伟大飞跃，迎来了实现</a:t>
            </a:r>
            <a:r>
              <a:rPr lang="en-US" altLang="zh-CN" b="1" kern="100" dirty="0">
                <a:latin typeface="+mn-lt"/>
                <a:ea typeface="+mn-ea"/>
                <a:cs typeface="+mn-ea"/>
                <a:sym typeface="+mn-lt"/>
              </a:rPr>
              <a:t>________________________</a:t>
            </a:r>
            <a:r>
              <a:rPr lang="zh-CN" altLang="zh-CN" b="1" kern="100" dirty="0">
                <a:latin typeface="+mn-lt"/>
                <a:ea typeface="+mn-ea"/>
                <a:cs typeface="+mn-ea"/>
                <a:sym typeface="+mn-lt"/>
              </a:rPr>
              <a:t>的光明前景。</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②</a:t>
            </a:r>
            <a:r>
              <a:rPr lang="zh-CN" altLang="zh-CN" b="1" kern="100" dirty="0">
                <a:latin typeface="+mn-lt"/>
                <a:ea typeface="+mn-ea"/>
                <a:cs typeface="+mn-ea"/>
                <a:sym typeface="+mn-lt"/>
              </a:rPr>
              <a:t>在世界社会主义发展史上：中国特色社会主义进入新时代，意味着</a:t>
            </a:r>
            <a:r>
              <a:rPr lang="en-US" altLang="zh-CN" b="1" kern="100" dirty="0">
                <a:latin typeface="+mn-lt"/>
                <a:ea typeface="+mn-ea"/>
                <a:cs typeface="+mn-ea"/>
                <a:sym typeface="+mn-lt"/>
              </a:rPr>
              <a:t>_______________</a:t>
            </a:r>
            <a:r>
              <a:rPr lang="zh-CN" altLang="zh-CN" b="1" kern="100" dirty="0">
                <a:latin typeface="+mn-lt"/>
                <a:ea typeface="+mn-ea"/>
                <a:cs typeface="+mn-ea"/>
                <a:sym typeface="+mn-lt"/>
              </a:rPr>
              <a:t>在</a:t>
            </a:r>
            <a:r>
              <a:rPr lang="en-US" altLang="zh-CN" b="1" kern="100" dirty="0">
                <a:latin typeface="+mn-lt"/>
                <a:ea typeface="+mn-ea"/>
                <a:cs typeface="+mn-ea"/>
                <a:sym typeface="+mn-lt"/>
              </a:rPr>
              <a:t>21</a:t>
            </a:r>
            <a:r>
              <a:rPr lang="zh-CN" altLang="zh-CN" b="1" kern="100" dirty="0">
                <a:latin typeface="+mn-lt"/>
                <a:ea typeface="+mn-ea"/>
                <a:cs typeface="+mn-ea"/>
                <a:sym typeface="+mn-lt"/>
              </a:rPr>
              <a:t>世纪的中国焕发出强大生机活力，在世界上高高举起了中国特色社会主义伟大旗帜。</a:t>
            </a:r>
            <a:endParaRPr lang="zh-CN" altLang="zh-CN" sz="800" kern="100" dirty="0">
              <a:latin typeface="+mn-lt"/>
              <a:ea typeface="+mn-ea"/>
              <a:cs typeface="+mn-ea"/>
              <a:sym typeface="+mn-lt"/>
            </a:endParaRPr>
          </a:p>
        </p:txBody>
      </p:sp>
      <p:sp>
        <p:nvSpPr>
          <p:cNvPr id="6" name="矩形 5"/>
          <p:cNvSpPr>
            <a:spLocks noChangeArrowheads="1"/>
          </p:cNvSpPr>
          <p:nvPr/>
        </p:nvSpPr>
        <p:spPr bwMode="auto">
          <a:xfrm>
            <a:off x="7483079" y="1722835"/>
            <a:ext cx="835806"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强起来</a:t>
            </a:r>
            <a:endParaRPr lang="zh-CN" altLang="en-US">
              <a:latin typeface="+mn-lt"/>
              <a:ea typeface="+mn-ea"/>
              <a:cs typeface="+mn-ea"/>
              <a:sym typeface="+mn-lt"/>
            </a:endParaRPr>
          </a:p>
        </p:txBody>
      </p:sp>
      <p:sp>
        <p:nvSpPr>
          <p:cNvPr id="7" name="矩形 6"/>
          <p:cNvSpPr>
            <a:spLocks noChangeArrowheads="1"/>
          </p:cNvSpPr>
          <p:nvPr/>
        </p:nvSpPr>
        <p:spPr bwMode="auto">
          <a:xfrm>
            <a:off x="3217069" y="2107407"/>
            <a:ext cx="1997983"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中华民族伟大复兴</a:t>
            </a:r>
            <a:endParaRPr lang="zh-CN" altLang="en-US">
              <a:latin typeface="+mn-lt"/>
              <a:ea typeface="+mn-ea"/>
              <a:cs typeface="+mn-ea"/>
              <a:sym typeface="+mn-lt"/>
            </a:endParaRPr>
          </a:p>
        </p:txBody>
      </p:sp>
      <p:sp>
        <p:nvSpPr>
          <p:cNvPr id="8" name="矩形 7"/>
          <p:cNvSpPr>
            <a:spLocks noChangeArrowheads="1"/>
          </p:cNvSpPr>
          <p:nvPr/>
        </p:nvSpPr>
        <p:spPr bwMode="auto">
          <a:xfrm>
            <a:off x="502444" y="2922985"/>
            <a:ext cx="153311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dirty="0">
                <a:solidFill>
                  <a:srgbClr val="FF0000"/>
                </a:solidFill>
                <a:latin typeface="+mn-lt"/>
                <a:ea typeface="+mn-ea"/>
                <a:cs typeface="+mn-ea"/>
                <a:sym typeface="+mn-lt"/>
              </a:rPr>
              <a:t>科学社会主义</a:t>
            </a:r>
            <a:endParaRPr lang="zh-CN" altLang="en-US" dirty="0">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a:spLocks noChangeArrowheads="1"/>
          </p:cNvSpPr>
          <p:nvPr/>
        </p:nvSpPr>
        <p:spPr bwMode="auto">
          <a:xfrm>
            <a:off x="625078" y="1197769"/>
            <a:ext cx="2695290"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道路、理论、制度、文化</a:t>
            </a:r>
            <a:endParaRPr lang="zh-CN" altLang="en-US">
              <a:latin typeface="+mn-lt"/>
              <a:ea typeface="+mn-ea"/>
              <a:cs typeface="+mn-ea"/>
              <a:sym typeface="+mn-lt"/>
            </a:endParaRPr>
          </a:p>
        </p:txBody>
      </p:sp>
      <p:sp>
        <p:nvSpPr>
          <p:cNvPr id="14" name="矩形 1"/>
          <p:cNvSpPr>
            <a:spLocks noChangeArrowheads="1"/>
          </p:cNvSpPr>
          <p:nvPr/>
        </p:nvSpPr>
        <p:spPr bwMode="auto">
          <a:xfrm>
            <a:off x="373856" y="691754"/>
            <a:ext cx="8310563"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③</a:t>
            </a:r>
            <a:r>
              <a:rPr lang="zh-CN" altLang="zh-CN" b="1" kern="100" dirty="0">
                <a:latin typeface="+mn-lt"/>
                <a:ea typeface="+mn-ea"/>
                <a:cs typeface="+mn-ea"/>
                <a:sym typeface="+mn-lt"/>
              </a:rPr>
              <a:t>在人类社会发展史上：中国特色社会主义进入新时代，意味着中国特色社会主义</a:t>
            </a:r>
            <a:r>
              <a:rPr lang="en-US" altLang="zh-CN" b="1" kern="100" dirty="0">
                <a:latin typeface="+mn-lt"/>
                <a:ea typeface="+mn-ea"/>
                <a:cs typeface="+mn-ea"/>
                <a:sym typeface="+mn-lt"/>
              </a:rPr>
              <a:t>_______________________</a:t>
            </a:r>
            <a:r>
              <a:rPr lang="zh-CN" altLang="zh-CN" b="1" kern="100" dirty="0">
                <a:latin typeface="+mn-lt"/>
                <a:ea typeface="+mn-ea"/>
                <a:cs typeface="+mn-ea"/>
                <a:sym typeface="+mn-lt"/>
              </a:rPr>
              <a:t>不断发展，拓展了发展中国家走向现代化的途径，给世界上那些既希望加快发展又希望保持自身独立性的国家和民族提供了全新选择，为解决人类问题贡献了</a:t>
            </a:r>
            <a:r>
              <a:rPr lang="en-US" altLang="zh-CN" b="1" kern="100" dirty="0">
                <a:latin typeface="+mn-lt"/>
                <a:ea typeface="+mn-ea"/>
                <a:cs typeface="+mn-ea"/>
                <a:sym typeface="+mn-lt"/>
              </a:rPr>
              <a:t>__________</a:t>
            </a:r>
            <a:r>
              <a:rPr lang="zh-CN" altLang="zh-CN" b="1" kern="100" dirty="0">
                <a:latin typeface="+mn-lt"/>
                <a:ea typeface="+mn-ea"/>
                <a:cs typeface="+mn-ea"/>
                <a:sym typeface="+mn-lt"/>
              </a:rPr>
              <a:t>和</a:t>
            </a:r>
            <a:r>
              <a:rPr lang="en-US" altLang="zh-CN" b="1" kern="100" dirty="0">
                <a:latin typeface="+mn-lt"/>
                <a:ea typeface="+mn-ea"/>
                <a:cs typeface="+mn-ea"/>
                <a:sym typeface="+mn-lt"/>
              </a:rPr>
              <a:t>__________</a:t>
            </a:r>
            <a:r>
              <a:rPr lang="zh-CN" altLang="zh-CN" b="1" kern="100" dirty="0">
                <a:latin typeface="+mn-lt"/>
                <a:ea typeface="+mn-ea"/>
                <a:cs typeface="+mn-ea"/>
                <a:sym typeface="+mn-lt"/>
              </a:rPr>
              <a:t>。</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(3)</a:t>
            </a:r>
            <a:r>
              <a:rPr lang="zh-CN" altLang="zh-CN" b="1" kern="100" dirty="0">
                <a:latin typeface="+mn-lt"/>
                <a:ea typeface="+mn-ea"/>
                <a:cs typeface="+mn-ea"/>
                <a:sym typeface="+mn-lt"/>
              </a:rPr>
              <a:t>历史结论：在中国特色社会主义新时代，党领导中国人民踏上决胜全面建成小康社会、基本实现社会主义现代化、全面建设</a:t>
            </a:r>
            <a:r>
              <a:rPr lang="en-US" altLang="zh-CN" b="1" kern="100" dirty="0">
                <a:latin typeface="+mn-lt"/>
                <a:ea typeface="+mn-ea"/>
                <a:cs typeface="+mn-ea"/>
                <a:sym typeface="+mn-lt"/>
              </a:rPr>
              <a:t>____________________</a:t>
            </a:r>
            <a:r>
              <a:rPr lang="zh-CN" altLang="zh-CN" b="1" kern="100" dirty="0">
                <a:latin typeface="+mn-lt"/>
                <a:ea typeface="+mn-ea"/>
                <a:cs typeface="+mn-ea"/>
                <a:sym typeface="+mn-lt"/>
              </a:rPr>
              <a:t>的新征程。实践充分证明，由中国共产党领导中华民族实现伟大复兴，是</a:t>
            </a:r>
            <a:r>
              <a:rPr lang="en-US" altLang="zh-CN" b="1" kern="100" dirty="0">
                <a:latin typeface="+mn-lt"/>
                <a:ea typeface="+mn-ea"/>
                <a:cs typeface="+mn-ea"/>
                <a:sym typeface="+mn-lt"/>
              </a:rPr>
              <a:t>__________</a:t>
            </a:r>
            <a:r>
              <a:rPr lang="zh-CN" altLang="zh-CN" b="1" kern="100" dirty="0">
                <a:latin typeface="+mn-lt"/>
                <a:ea typeface="+mn-ea"/>
                <a:cs typeface="+mn-ea"/>
                <a:sym typeface="+mn-lt"/>
              </a:rPr>
              <a:t>的选择，是</a:t>
            </a:r>
            <a:r>
              <a:rPr lang="en-US" altLang="zh-CN" b="1" kern="100" dirty="0">
                <a:latin typeface="+mn-lt"/>
                <a:ea typeface="+mn-ea"/>
                <a:cs typeface="+mn-ea"/>
                <a:sym typeface="+mn-lt"/>
              </a:rPr>
              <a:t>__________</a:t>
            </a:r>
            <a:r>
              <a:rPr lang="zh-CN" altLang="zh-CN" b="1" kern="100" dirty="0">
                <a:latin typeface="+mn-lt"/>
                <a:ea typeface="+mn-ea"/>
                <a:cs typeface="+mn-ea"/>
                <a:sym typeface="+mn-lt"/>
              </a:rPr>
              <a:t>的选择，是</a:t>
            </a:r>
            <a:r>
              <a:rPr lang="en-US" altLang="zh-CN" b="1" kern="100" dirty="0">
                <a:latin typeface="+mn-lt"/>
                <a:ea typeface="+mn-ea"/>
                <a:cs typeface="+mn-ea"/>
                <a:sym typeface="+mn-lt"/>
              </a:rPr>
              <a:t>__________</a:t>
            </a:r>
            <a:r>
              <a:rPr lang="zh-CN" altLang="zh-CN" b="1" kern="100" dirty="0">
                <a:latin typeface="+mn-lt"/>
                <a:ea typeface="+mn-ea"/>
                <a:cs typeface="+mn-ea"/>
                <a:sym typeface="+mn-lt"/>
              </a:rPr>
              <a:t>的选择。</a:t>
            </a:r>
            <a:endParaRPr lang="zh-CN" altLang="zh-CN" sz="800" kern="100" dirty="0">
              <a:latin typeface="+mn-lt"/>
              <a:ea typeface="+mn-ea"/>
              <a:cs typeface="+mn-ea"/>
              <a:sym typeface="+mn-lt"/>
            </a:endParaRPr>
          </a:p>
        </p:txBody>
      </p:sp>
      <p:sp>
        <p:nvSpPr>
          <p:cNvPr id="5" name="矩形 4"/>
          <p:cNvSpPr>
            <a:spLocks noChangeArrowheads="1"/>
          </p:cNvSpPr>
          <p:nvPr/>
        </p:nvSpPr>
        <p:spPr bwMode="auto">
          <a:xfrm>
            <a:off x="2778919" y="2005013"/>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中国智慧</a:t>
            </a:r>
            <a:endParaRPr lang="zh-CN" altLang="en-US">
              <a:latin typeface="+mn-lt"/>
              <a:ea typeface="+mn-ea"/>
              <a:cs typeface="+mn-ea"/>
              <a:sym typeface="+mn-lt"/>
            </a:endParaRPr>
          </a:p>
        </p:txBody>
      </p:sp>
      <p:sp>
        <p:nvSpPr>
          <p:cNvPr id="6" name="矩形 5"/>
          <p:cNvSpPr>
            <a:spLocks noChangeArrowheads="1"/>
          </p:cNvSpPr>
          <p:nvPr/>
        </p:nvSpPr>
        <p:spPr bwMode="auto">
          <a:xfrm>
            <a:off x="4114800" y="2007394"/>
            <a:ext cx="106824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中国方案</a:t>
            </a:r>
            <a:endParaRPr lang="zh-CN" altLang="en-US">
              <a:latin typeface="+mn-lt"/>
              <a:ea typeface="+mn-ea"/>
              <a:cs typeface="+mn-ea"/>
              <a:sym typeface="+mn-lt"/>
            </a:endParaRPr>
          </a:p>
        </p:txBody>
      </p:sp>
      <p:sp>
        <p:nvSpPr>
          <p:cNvPr id="7" name="矩形 6"/>
          <p:cNvSpPr>
            <a:spLocks noChangeArrowheads="1"/>
          </p:cNvSpPr>
          <p:nvPr/>
        </p:nvSpPr>
        <p:spPr bwMode="auto">
          <a:xfrm>
            <a:off x="5168504" y="2838451"/>
            <a:ext cx="2230419"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社会主义现代化强国</a:t>
            </a:r>
            <a:endParaRPr lang="zh-CN" altLang="en-US">
              <a:latin typeface="+mn-lt"/>
              <a:ea typeface="+mn-ea"/>
              <a:cs typeface="+mn-ea"/>
              <a:sym typeface="+mn-lt"/>
            </a:endParaRPr>
          </a:p>
        </p:txBody>
      </p:sp>
      <p:sp>
        <p:nvSpPr>
          <p:cNvPr id="8" name="矩形 7"/>
          <p:cNvSpPr>
            <a:spLocks noChangeArrowheads="1"/>
          </p:cNvSpPr>
          <p:nvPr/>
        </p:nvSpPr>
        <p:spPr bwMode="auto">
          <a:xfrm>
            <a:off x="7037785" y="3246835"/>
            <a:ext cx="603370"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历史</a:t>
            </a:r>
            <a:endParaRPr lang="zh-CN" altLang="en-US">
              <a:latin typeface="+mn-lt"/>
              <a:ea typeface="+mn-ea"/>
              <a:cs typeface="+mn-ea"/>
              <a:sym typeface="+mn-lt"/>
            </a:endParaRPr>
          </a:p>
        </p:txBody>
      </p:sp>
      <p:sp>
        <p:nvSpPr>
          <p:cNvPr id="10" name="矩形 9"/>
          <p:cNvSpPr>
            <a:spLocks noChangeArrowheads="1"/>
          </p:cNvSpPr>
          <p:nvPr/>
        </p:nvSpPr>
        <p:spPr bwMode="auto">
          <a:xfrm>
            <a:off x="928687" y="3654029"/>
            <a:ext cx="603370"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人民</a:t>
            </a:r>
            <a:endParaRPr lang="zh-CN" altLang="en-US">
              <a:latin typeface="+mn-lt"/>
              <a:ea typeface="+mn-ea"/>
              <a:cs typeface="+mn-ea"/>
              <a:sym typeface="+mn-lt"/>
            </a:endParaRPr>
          </a:p>
        </p:txBody>
      </p:sp>
      <p:sp>
        <p:nvSpPr>
          <p:cNvPr id="13" name="矩形 12"/>
          <p:cNvSpPr>
            <a:spLocks noChangeArrowheads="1"/>
          </p:cNvSpPr>
          <p:nvPr/>
        </p:nvSpPr>
        <p:spPr bwMode="auto">
          <a:xfrm>
            <a:off x="3252787" y="3646885"/>
            <a:ext cx="603370"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defRPr/>
            </a:pPr>
            <a:r>
              <a:rPr lang="zh-CN" altLang="zh-CN" b="1" kern="100">
                <a:solidFill>
                  <a:srgbClr val="FF0000"/>
                </a:solidFill>
                <a:latin typeface="+mn-lt"/>
                <a:ea typeface="+mn-ea"/>
                <a:cs typeface="+mn-ea"/>
                <a:sym typeface="+mn-lt"/>
              </a:rPr>
              <a:t>正确</a:t>
            </a:r>
            <a:endParaRPr lang="zh-CN" altLang="en-US">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5" grpId="0"/>
      <p:bldP spid="6" grpId="0"/>
      <p:bldP spid="7" grpId="0"/>
      <p:bldP spid="8" grpId="0"/>
      <p:bldP spid="10"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373856" y="1034654"/>
            <a:ext cx="8310563" cy="168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a:latin typeface="+mn-lt"/>
                <a:ea typeface="+mn-ea"/>
                <a:cs typeface="+mn-ea"/>
                <a:sym typeface="+mn-lt"/>
              </a:rPr>
              <a:t>拓展　新时代中国特色社会主义发展的两个阶段战略安排：第一个阶段，从二</a:t>
            </a:r>
            <a:r>
              <a:rPr lang="en-US" altLang="zh-CN" b="1" kern="100" dirty="0">
                <a:latin typeface="+mn-lt"/>
                <a:ea typeface="+mn-ea"/>
                <a:cs typeface="+mn-ea"/>
                <a:sym typeface="+mn-lt"/>
              </a:rPr>
              <a:t>○</a:t>
            </a:r>
            <a:r>
              <a:rPr lang="zh-CN" altLang="zh-CN" b="1" kern="100" dirty="0">
                <a:latin typeface="+mn-lt"/>
                <a:ea typeface="+mn-ea"/>
                <a:cs typeface="+mn-ea"/>
                <a:sym typeface="+mn-lt"/>
              </a:rPr>
              <a:t>二</a:t>
            </a:r>
            <a:r>
              <a:rPr lang="en-US" altLang="zh-CN" b="1" kern="100" dirty="0">
                <a:latin typeface="+mn-lt"/>
                <a:ea typeface="+mn-ea"/>
                <a:cs typeface="+mn-ea"/>
                <a:sym typeface="+mn-lt"/>
              </a:rPr>
              <a:t>○</a:t>
            </a:r>
            <a:r>
              <a:rPr lang="zh-CN" altLang="zh-CN" b="1" kern="100" dirty="0">
                <a:latin typeface="+mn-lt"/>
                <a:ea typeface="+mn-ea"/>
                <a:cs typeface="+mn-ea"/>
                <a:sym typeface="+mn-lt"/>
              </a:rPr>
              <a:t>年到二</a:t>
            </a:r>
            <a:r>
              <a:rPr lang="en-US" altLang="zh-CN" b="1" kern="100" dirty="0">
                <a:latin typeface="+mn-lt"/>
                <a:ea typeface="+mn-ea"/>
                <a:cs typeface="+mn-ea"/>
                <a:sym typeface="+mn-lt"/>
              </a:rPr>
              <a:t>○</a:t>
            </a:r>
            <a:r>
              <a:rPr lang="zh-CN" altLang="zh-CN" b="1" kern="100" dirty="0">
                <a:latin typeface="+mn-lt"/>
                <a:ea typeface="+mn-ea"/>
                <a:cs typeface="+mn-ea"/>
                <a:sym typeface="+mn-lt"/>
              </a:rPr>
              <a:t>三五年，在全面建成小康社会的基础上，再奋斗十五年，基本实现社会主义现代化；第二个阶段，从二</a:t>
            </a:r>
            <a:r>
              <a:rPr lang="en-US" altLang="zh-CN" b="1" kern="100" dirty="0">
                <a:latin typeface="+mn-lt"/>
                <a:ea typeface="+mn-ea"/>
                <a:cs typeface="+mn-ea"/>
                <a:sym typeface="+mn-lt"/>
              </a:rPr>
              <a:t>○</a:t>
            </a:r>
            <a:r>
              <a:rPr lang="zh-CN" altLang="zh-CN" b="1" kern="100" dirty="0">
                <a:latin typeface="+mn-lt"/>
                <a:ea typeface="+mn-ea"/>
                <a:cs typeface="+mn-ea"/>
                <a:sym typeface="+mn-lt"/>
              </a:rPr>
              <a:t>三五年到本世纪中叶，在基本实现现代化的基础上，再奋斗十五年，把我国建成富强民主文明和谐美丽的社会主义现代化强国。</a:t>
            </a:r>
            <a:endParaRPr lang="zh-CN" altLang="zh-CN" sz="800" kern="100" dirty="0">
              <a:latin typeface="+mn-lt"/>
              <a:ea typeface="+mn-ea"/>
              <a:cs typeface="+mn-ea"/>
              <a:sym typeface="+mn-l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descr="判断正误"/>
          <p:cNvPicPr>
            <a:picLocks noChangeAspect="1" noChangeArrowheads="1"/>
          </p:cNvPicPr>
          <p:nvPr/>
        </p:nvPicPr>
        <p:blipFill>
          <a:blip r:embed="rId1" cstate="email">
            <a:clrChange>
              <a:clrFrom>
                <a:srgbClr val="FFFFFF"/>
              </a:clrFrom>
              <a:clrTo>
                <a:srgbClr val="FFFFFF">
                  <a:alpha val="0"/>
                </a:srgbClr>
              </a:clrTo>
            </a:clrChange>
          </a:blip>
          <a:srcRect/>
          <a:stretch>
            <a:fillRect/>
          </a:stretch>
        </p:blipFill>
        <p:spPr bwMode="auto">
          <a:xfrm>
            <a:off x="1656160" y="627460"/>
            <a:ext cx="5092303" cy="326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222648" y="1103710"/>
            <a:ext cx="8655844"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中国共产党的诞生为实现由新民主主义向社会主义的过渡，并在社会主义道路上实现中华民族的伟大复兴创造了政治前提。</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solidFill>
                  <a:srgbClr val="0000FF"/>
                </a:solidFill>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。中华人民共和国的成立为实现由新民主主义向社会主义的过渡，并在社会主义道路上实现中华民族的伟大复兴创造了政治前提。</a:t>
            </a:r>
            <a:endParaRPr lang="zh-CN" altLang="zh-CN" sz="800" kern="100" dirty="0">
              <a:solidFill>
                <a:srgbClr val="0000FF"/>
              </a:solidFill>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2.1840—1949</a:t>
            </a:r>
            <a:r>
              <a:rPr lang="zh-CN" altLang="zh-CN" b="1" kern="100" dirty="0">
                <a:latin typeface="+mn-lt"/>
                <a:ea typeface="+mn-ea"/>
                <a:cs typeface="+mn-ea"/>
                <a:sym typeface="+mn-lt"/>
              </a:rPr>
              <a:t>年中国的反帝反封建的民主主义革命，以中国共产党的诞生为界限，分为旧民主主义革命和新民主主义革命两个阶段。</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a:t>
            </a:r>
            <a:r>
              <a:rPr lang="en-US" altLang="zh-CN" b="1" kern="100" dirty="0">
                <a:solidFill>
                  <a:srgbClr val="0000FF"/>
                </a:solidFill>
                <a:latin typeface="+mn-lt"/>
                <a:ea typeface="+mn-ea"/>
                <a:cs typeface="+mn-ea"/>
                <a:sym typeface="+mn-lt"/>
              </a:rPr>
              <a:t>1840—1949</a:t>
            </a:r>
            <a:r>
              <a:rPr lang="zh-CN" altLang="zh-CN" b="1" kern="100" dirty="0">
                <a:solidFill>
                  <a:srgbClr val="0000FF"/>
                </a:solidFill>
                <a:latin typeface="+mn-lt"/>
                <a:ea typeface="+mn-ea"/>
                <a:cs typeface="+mn-ea"/>
                <a:sym typeface="+mn-lt"/>
              </a:rPr>
              <a:t>年中国的反帝反封建的民主主义革命，以五四运动为界限，分为旧民主主义革命和新民主主义革命两个阶段。</a:t>
            </a:r>
            <a:endParaRPr lang="zh-CN" altLang="zh-CN" sz="800" kern="100" dirty="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
          <p:cNvSpPr>
            <a:spLocks noChangeArrowheads="1"/>
          </p:cNvSpPr>
          <p:nvPr/>
        </p:nvSpPr>
        <p:spPr bwMode="auto">
          <a:xfrm>
            <a:off x="373856" y="545307"/>
            <a:ext cx="8310563" cy="375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3.</a:t>
            </a:r>
            <a:r>
              <a:rPr lang="zh-CN" altLang="zh-CN" b="1" kern="100" dirty="0">
                <a:latin typeface="+mn-lt"/>
                <a:ea typeface="+mn-ea"/>
                <a:cs typeface="+mn-ea"/>
                <a:sym typeface="+mn-lt"/>
              </a:rPr>
              <a:t>建国初期，党提出的过渡时期的总路线里的</a:t>
            </a:r>
            <a:r>
              <a:rPr lang="en-US" altLang="zh-CN" b="1" kern="100" dirty="0">
                <a:latin typeface="+mn-lt"/>
                <a:ea typeface="+mn-ea"/>
                <a:cs typeface="+mn-ea"/>
                <a:sym typeface="+mn-lt"/>
              </a:rPr>
              <a:t>“</a:t>
            </a:r>
            <a:r>
              <a:rPr lang="zh-CN" altLang="zh-CN" b="1" kern="100" dirty="0">
                <a:latin typeface="+mn-lt"/>
                <a:ea typeface="+mn-ea"/>
                <a:cs typeface="+mn-ea"/>
                <a:sym typeface="+mn-lt"/>
              </a:rPr>
              <a:t>一化</a:t>
            </a:r>
            <a:r>
              <a:rPr lang="en-US" altLang="zh-CN" b="1" kern="100" dirty="0">
                <a:latin typeface="+mn-lt"/>
                <a:ea typeface="+mn-ea"/>
                <a:cs typeface="+mn-ea"/>
                <a:sym typeface="+mn-lt"/>
              </a:rPr>
              <a:t>”</a:t>
            </a:r>
            <a:r>
              <a:rPr lang="zh-CN" altLang="zh-CN" b="1" kern="100" dirty="0">
                <a:latin typeface="+mn-lt"/>
                <a:ea typeface="+mn-ea"/>
                <a:cs typeface="+mn-ea"/>
                <a:sym typeface="+mn-lt"/>
              </a:rPr>
              <a:t>指的是逐步实现国家的社会主义现代化。</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。建国初期，党提出的过渡时期的总路线里的</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一化</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指的是逐步实现国家的社会主义工业化。</a:t>
            </a:r>
            <a:endParaRPr lang="zh-CN" altLang="zh-CN" sz="800" kern="100" dirty="0">
              <a:solidFill>
                <a:srgbClr val="0000FF"/>
              </a:solidFill>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4.</a:t>
            </a:r>
            <a:r>
              <a:rPr lang="zh-CN" altLang="zh-CN" b="1" kern="100" dirty="0">
                <a:latin typeface="+mn-lt"/>
                <a:ea typeface="+mn-ea"/>
                <a:cs typeface="+mn-ea"/>
                <a:sym typeface="+mn-lt"/>
              </a:rPr>
              <a:t>抓革命促生产是决定当代中国命运的关键抉择。</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solidFill>
                  <a:srgbClr val="0000FF"/>
                </a:solidFill>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。改革开放是决定当代中国命运的关键抉择。</a:t>
            </a:r>
            <a:endParaRPr lang="zh-CN" altLang="zh-CN" sz="800" kern="100" dirty="0">
              <a:solidFill>
                <a:srgbClr val="0000FF"/>
              </a:solidFill>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5.</a:t>
            </a:r>
            <a:r>
              <a:rPr lang="zh-CN" altLang="zh-CN" b="1" kern="100" dirty="0">
                <a:latin typeface="+mn-lt"/>
                <a:ea typeface="+mn-ea"/>
                <a:cs typeface="+mn-ea"/>
                <a:sym typeface="+mn-lt"/>
              </a:rPr>
              <a:t>中国特色社会主义初级阶段是从新中国的成立开始的。</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solidFill>
                  <a:srgbClr val="0000FF"/>
                </a:solidFill>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。中国特色社会主义初级阶段是从</a:t>
            </a:r>
            <a:r>
              <a:rPr lang="en-US" altLang="zh-CN" b="1" kern="100" dirty="0">
                <a:solidFill>
                  <a:srgbClr val="0000FF"/>
                </a:solidFill>
                <a:latin typeface="+mn-lt"/>
                <a:ea typeface="+mn-ea"/>
                <a:cs typeface="+mn-ea"/>
                <a:sym typeface="+mn-lt"/>
              </a:rPr>
              <a:t>1956</a:t>
            </a:r>
            <a:r>
              <a:rPr lang="zh-CN" altLang="zh-CN" b="1" kern="100" dirty="0">
                <a:solidFill>
                  <a:srgbClr val="0000FF"/>
                </a:solidFill>
                <a:latin typeface="+mn-lt"/>
                <a:ea typeface="+mn-ea"/>
                <a:cs typeface="+mn-ea"/>
                <a:sym typeface="+mn-lt"/>
              </a:rPr>
              <a:t>年社会主义改造基本完成开始的。</a:t>
            </a:r>
            <a:endParaRPr lang="zh-CN" altLang="zh-CN" sz="800" kern="100" dirty="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blinds(horizontal)">
                                      <p:cBhvr>
                                        <p:cTn id="7" dur="5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3" end="3"/>
                                            </p:txEl>
                                          </p:spTgt>
                                        </p:tgtEl>
                                        <p:attrNameLst>
                                          <p:attrName>style.visibility</p:attrName>
                                        </p:attrNameLst>
                                      </p:cBhvr>
                                      <p:to>
                                        <p:strVal val="visible"/>
                                      </p:to>
                                    </p:set>
                                    <p:animEffect transition="in" filter="blinds(horizontal)">
                                      <p:cBhvr>
                                        <p:cTn id="12" dur="500"/>
                                        <p:tgtEl>
                                          <p:spTgt spid="11">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5" end="5"/>
                                            </p:txEl>
                                          </p:spTgt>
                                        </p:tgtEl>
                                        <p:attrNameLst>
                                          <p:attrName>style.visibility</p:attrName>
                                        </p:attrNameLst>
                                      </p:cBhvr>
                                      <p:to>
                                        <p:strVal val="visible"/>
                                      </p:to>
                                    </p:set>
                                    <p:animEffect transition="in" filter="blinds(horizontal)">
                                      <p:cBhvr>
                                        <p:cTn id="17"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627460"/>
            <a:ext cx="8310563"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34950" indent="-342900" algn="just">
              <a:lnSpc>
                <a:spcPct val="150000"/>
              </a:lnSpc>
              <a:spcAft>
                <a:spcPts val="0"/>
              </a:spcAft>
              <a:tabLst>
                <a:tab pos="1215390" algn="l"/>
              </a:tabLst>
              <a:defRPr/>
            </a:pPr>
            <a:r>
              <a:rPr lang="en-US" altLang="zh-CN" b="1" kern="100" dirty="0">
                <a:latin typeface="+mn-lt"/>
                <a:ea typeface="+mn-ea"/>
                <a:cs typeface="+mn-ea"/>
                <a:sym typeface="+mn-lt"/>
              </a:rPr>
              <a:t>6.</a:t>
            </a:r>
            <a:r>
              <a:rPr lang="zh-CN" altLang="zh-CN" b="1" kern="100" dirty="0">
                <a:latin typeface="+mn-lt"/>
                <a:ea typeface="+mn-ea"/>
                <a:cs typeface="+mn-ea"/>
                <a:sym typeface="+mn-lt"/>
              </a:rPr>
              <a:t>中国共产党团结带领全国人民，经过长期努力，推动中国特色社会主义进入了新时期，我国发展有了新的历史方向。</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34950"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。中国共产党团结带领全国人民，经过长期努力，推动中国特色社会主义进入了新时代，我国发展站在新的历史方位上。</a:t>
            </a:r>
            <a:endParaRPr lang="zh-CN" altLang="zh-CN" sz="800" kern="100" dirty="0">
              <a:solidFill>
                <a:srgbClr val="0000FF"/>
              </a:solidFill>
              <a:latin typeface="+mn-lt"/>
              <a:ea typeface="+mn-ea"/>
              <a:cs typeface="+mn-ea"/>
              <a:sym typeface="+mn-lt"/>
            </a:endParaRPr>
          </a:p>
          <a:p>
            <a:pPr marL="234950" indent="-342900" algn="just">
              <a:lnSpc>
                <a:spcPct val="150000"/>
              </a:lnSpc>
              <a:spcAft>
                <a:spcPts val="0"/>
              </a:spcAft>
              <a:tabLst>
                <a:tab pos="1215390" algn="l"/>
              </a:tabLst>
              <a:defRPr/>
            </a:pPr>
            <a:r>
              <a:rPr lang="en-US" altLang="zh-CN" b="1" kern="100" dirty="0">
                <a:latin typeface="+mn-lt"/>
                <a:ea typeface="+mn-ea"/>
                <a:cs typeface="+mn-ea"/>
                <a:sym typeface="+mn-lt"/>
              </a:rPr>
              <a:t>7.</a:t>
            </a:r>
            <a:r>
              <a:rPr lang="zh-CN" altLang="zh-CN" b="1" kern="100" dirty="0">
                <a:latin typeface="+mn-lt"/>
                <a:ea typeface="+mn-ea"/>
                <a:cs typeface="+mn-ea"/>
                <a:sym typeface="+mn-lt"/>
              </a:rPr>
              <a:t>进入新时代，我国社会主要矛盾是人民日益增长的物质文化需要同落后的社会会生产之间的矛盾。</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34950"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。进入新时代，我国社会主要矛盾已经转化为人民日益增长的美好生活需要和不平衡不充分的发展之间的矛盾。</a:t>
            </a:r>
            <a:endParaRPr lang="zh-CN" altLang="zh-CN" sz="800" kern="100" dirty="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10753" y="553642"/>
            <a:ext cx="8424863"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5265" indent="-342900" algn="just">
              <a:lnSpc>
                <a:spcPct val="150000"/>
              </a:lnSpc>
              <a:tabLst>
                <a:tab pos="1214120" algn="l"/>
              </a:tabLst>
            </a:pPr>
            <a:r>
              <a:rPr lang="en-US" altLang="zh-CN" b="1">
                <a:latin typeface="+mn-lt"/>
                <a:ea typeface="+mn-ea"/>
                <a:cs typeface="+mn-ea"/>
                <a:sym typeface="+mn-lt"/>
              </a:rPr>
              <a:t>8.</a:t>
            </a:r>
            <a:r>
              <a:rPr lang="zh-CN" altLang="zh-CN" b="1">
                <a:latin typeface="+mn-lt"/>
                <a:ea typeface="+mn-ea"/>
                <a:cs typeface="+mn-ea"/>
                <a:sym typeface="+mn-lt"/>
              </a:rPr>
              <a:t>中国特色社会主义进入新时代，意味着近代以来久经磨难的中华民族迎来了从强起来、富起来到站起来的伟大飞跃。</a:t>
            </a:r>
            <a:r>
              <a:rPr lang="en-US" altLang="zh-CN" b="1">
                <a:latin typeface="+mn-lt"/>
                <a:ea typeface="+mn-ea"/>
                <a:cs typeface="+mn-ea"/>
                <a:sym typeface="+mn-lt"/>
              </a:rPr>
              <a:t>(</a:t>
            </a:r>
            <a:r>
              <a:rPr lang="zh-CN" altLang="zh-CN" b="1">
                <a:latin typeface="+mn-lt"/>
                <a:ea typeface="+mn-ea"/>
                <a:cs typeface="+mn-ea"/>
                <a:sym typeface="+mn-lt"/>
              </a:rPr>
              <a:t>　　</a:t>
            </a:r>
            <a:r>
              <a:rPr lang="en-US" altLang="zh-CN" b="1">
                <a:latin typeface="+mn-lt"/>
                <a:ea typeface="+mn-ea"/>
                <a:cs typeface="+mn-ea"/>
                <a:sym typeface="+mn-lt"/>
              </a:rPr>
              <a:t>)</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0000FF"/>
                </a:solidFill>
                <a:latin typeface="+mn-lt"/>
                <a:ea typeface="+mn-ea"/>
                <a:cs typeface="+mn-ea"/>
                <a:sym typeface="+mn-lt"/>
              </a:rPr>
              <a:t>提示　</a:t>
            </a:r>
            <a:r>
              <a:rPr lang="en-US" altLang="zh-CN" b="1">
                <a:solidFill>
                  <a:srgbClr val="0000FF"/>
                </a:solidFill>
                <a:latin typeface="+mn-lt"/>
                <a:ea typeface="+mn-ea"/>
                <a:cs typeface="+mn-ea"/>
                <a:sym typeface="+mn-lt"/>
              </a:rPr>
              <a:t>×</a:t>
            </a:r>
            <a:r>
              <a:rPr lang="zh-CN" altLang="zh-CN" b="1">
                <a:solidFill>
                  <a:srgbClr val="0000FF"/>
                </a:solidFill>
                <a:latin typeface="+mn-lt"/>
                <a:ea typeface="+mn-ea"/>
                <a:cs typeface="+mn-ea"/>
                <a:sym typeface="+mn-lt"/>
              </a:rPr>
              <a:t>。中国特色社会主义进入新时代，意味着近代以来久经磨难的中华民族迎来了从站起来、富起来到强起来的伟大飞跃。</a:t>
            </a:r>
            <a:endParaRPr lang="zh-CN" altLang="zh-CN" sz="800">
              <a:solidFill>
                <a:srgbClr val="0000FF"/>
              </a:solidFill>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9.</a:t>
            </a:r>
            <a:r>
              <a:rPr lang="zh-CN" altLang="zh-CN" b="1">
                <a:latin typeface="+mn-lt"/>
                <a:ea typeface="+mn-ea"/>
                <a:cs typeface="+mn-ea"/>
                <a:sym typeface="+mn-lt"/>
              </a:rPr>
              <a:t>中国特色社会主义进入新时代，意味着共产主义将在</a:t>
            </a:r>
            <a:r>
              <a:rPr lang="en-US" altLang="zh-CN" b="1">
                <a:latin typeface="+mn-lt"/>
                <a:ea typeface="+mn-ea"/>
                <a:cs typeface="+mn-ea"/>
                <a:sym typeface="+mn-lt"/>
              </a:rPr>
              <a:t>21</a:t>
            </a:r>
            <a:r>
              <a:rPr lang="zh-CN" altLang="zh-CN" b="1">
                <a:latin typeface="+mn-lt"/>
                <a:ea typeface="+mn-ea"/>
                <a:cs typeface="+mn-ea"/>
                <a:sym typeface="+mn-lt"/>
              </a:rPr>
              <a:t>世纪的中国焕发出强大生机活力。</a:t>
            </a:r>
            <a:r>
              <a:rPr lang="en-US" altLang="zh-CN" b="1">
                <a:latin typeface="+mn-lt"/>
                <a:ea typeface="+mn-ea"/>
                <a:cs typeface="+mn-ea"/>
                <a:sym typeface="+mn-lt"/>
              </a:rPr>
              <a:t>(</a:t>
            </a:r>
            <a:r>
              <a:rPr lang="zh-CN" altLang="zh-CN" b="1">
                <a:latin typeface="+mn-lt"/>
                <a:ea typeface="+mn-ea"/>
                <a:cs typeface="+mn-ea"/>
                <a:sym typeface="+mn-lt"/>
              </a:rPr>
              <a:t>　　</a:t>
            </a:r>
            <a:r>
              <a:rPr lang="en-US" altLang="zh-CN" b="1">
                <a:latin typeface="+mn-lt"/>
                <a:ea typeface="+mn-ea"/>
                <a:cs typeface="+mn-ea"/>
                <a:sym typeface="+mn-lt"/>
              </a:rPr>
              <a:t>)</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0000FF"/>
                </a:solidFill>
                <a:latin typeface="+mn-lt"/>
                <a:ea typeface="+mn-ea"/>
                <a:cs typeface="+mn-ea"/>
                <a:sym typeface="+mn-lt"/>
              </a:rPr>
              <a:t>提示　</a:t>
            </a:r>
            <a:r>
              <a:rPr lang="en-US" altLang="zh-CN" b="1">
                <a:solidFill>
                  <a:srgbClr val="0000FF"/>
                </a:solidFill>
                <a:latin typeface="+mn-lt"/>
                <a:ea typeface="+mn-ea"/>
                <a:cs typeface="+mn-ea"/>
                <a:sym typeface="+mn-lt"/>
              </a:rPr>
              <a:t>×</a:t>
            </a:r>
            <a:r>
              <a:rPr lang="zh-CN" altLang="zh-CN" b="1">
                <a:solidFill>
                  <a:srgbClr val="0000FF"/>
                </a:solidFill>
                <a:latin typeface="+mn-lt"/>
                <a:ea typeface="+mn-ea"/>
                <a:cs typeface="+mn-ea"/>
                <a:sym typeface="+mn-lt"/>
              </a:rPr>
              <a:t>。中国特色社会主义进入新时代，意味着科学社会主义在</a:t>
            </a:r>
            <a:r>
              <a:rPr lang="en-US" altLang="zh-CN" b="1">
                <a:solidFill>
                  <a:srgbClr val="0000FF"/>
                </a:solidFill>
                <a:latin typeface="+mn-lt"/>
                <a:ea typeface="+mn-ea"/>
                <a:cs typeface="+mn-ea"/>
                <a:sym typeface="+mn-lt"/>
              </a:rPr>
              <a:t>21</a:t>
            </a:r>
            <a:r>
              <a:rPr lang="zh-CN" altLang="zh-CN" b="1">
                <a:solidFill>
                  <a:srgbClr val="0000FF"/>
                </a:solidFill>
                <a:latin typeface="+mn-lt"/>
                <a:ea typeface="+mn-ea"/>
                <a:cs typeface="+mn-ea"/>
                <a:sym typeface="+mn-lt"/>
              </a:rPr>
              <a:t>世纪的中国焕发出强大生机活力。</a:t>
            </a:r>
            <a:endParaRPr lang="zh-CN" altLang="zh-CN" sz="80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linds(horizont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789385"/>
            <a:ext cx="8086725"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10.</a:t>
            </a:r>
            <a:r>
              <a:rPr lang="zh-CN" altLang="zh-CN" b="1" kern="100" dirty="0">
                <a:latin typeface="+mn-lt"/>
                <a:ea typeface="+mn-ea"/>
                <a:cs typeface="+mn-ea"/>
                <a:sym typeface="+mn-lt"/>
              </a:rPr>
              <a:t>中国特色社会主义进入新时代意味着中国特色社会主义道路、理论、制度、文化不断发展，为解决人类问题贡献了中国策略和中国方法。</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solidFill>
                  <a:srgbClr val="0000FF"/>
                </a:solidFill>
                <a:latin typeface="+mn-lt"/>
                <a:ea typeface="+mn-ea"/>
                <a:cs typeface="+mn-ea"/>
                <a:sym typeface="+mn-lt"/>
              </a:rPr>
              <a:t>提示　</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。中国特色社会主义进入新时代意味着中国特色社会主义道路、理论、制度、文化不断发展，为解决人类问题贡献了中国智慧和中国方案。</a:t>
            </a:r>
            <a:endParaRPr lang="zh-CN" altLang="zh-CN" sz="800" kern="100" dirty="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descr="体系建构"/>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85900" y="614362"/>
            <a:ext cx="5601891" cy="358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2" name="Picture 3" descr="Z8"/>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0069" y="1275160"/>
            <a:ext cx="7721204"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矩形 1"/>
          <p:cNvSpPr>
            <a:spLocks noChangeArrowheads="1"/>
          </p:cNvSpPr>
          <p:nvPr/>
        </p:nvSpPr>
        <p:spPr bwMode="auto">
          <a:xfrm>
            <a:off x="236935" y="915591"/>
            <a:ext cx="8311753" cy="85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latin typeface="+mn-lt"/>
                <a:ea typeface="+mn-ea"/>
                <a:cs typeface="+mn-ea"/>
                <a:sym typeface="+mn-lt"/>
              </a:rPr>
              <a:t>议题一　为什么说中华人民共和国的成立为实现由新民主主义向社会主义的过渡，</a:t>
            </a:r>
            <a:r>
              <a:rPr lang="en-US" altLang="zh-CN" b="1">
                <a:latin typeface="+mn-lt"/>
                <a:ea typeface="+mn-ea"/>
                <a:cs typeface="+mn-ea"/>
                <a:sym typeface="+mn-lt"/>
              </a:rPr>
              <a:t>	</a:t>
            </a:r>
            <a:r>
              <a:rPr lang="zh-CN" altLang="zh-CN" b="1">
                <a:latin typeface="+mn-lt"/>
                <a:ea typeface="+mn-ea"/>
                <a:cs typeface="+mn-ea"/>
                <a:sym typeface="+mn-lt"/>
              </a:rPr>
              <a:t>并在社会主义道路上实现中华民族的伟大复兴创造了政治前提？</a:t>
            </a:r>
            <a:endParaRPr lang="zh-CN" altLang="zh-CN" sz="800">
              <a:latin typeface="+mn-lt"/>
              <a:ea typeface="+mn-ea"/>
              <a:cs typeface="+mn-ea"/>
              <a:sym typeface="+mn-lt"/>
            </a:endParaRPr>
          </a:p>
        </p:txBody>
      </p:sp>
      <p:pic>
        <p:nvPicPr>
          <p:cNvPr id="31746" name="Picture 2" descr="核心素养"/>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4079" y="354807"/>
            <a:ext cx="8603456" cy="540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7" name="Picture 3" descr="情景呈现"/>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07432" y="1816894"/>
            <a:ext cx="4208860" cy="269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1"/>
          <p:cNvSpPr>
            <a:spLocks noChangeArrowheads="1"/>
          </p:cNvSpPr>
          <p:nvPr/>
        </p:nvSpPr>
        <p:spPr bwMode="auto">
          <a:xfrm>
            <a:off x="320279" y="2131219"/>
            <a:ext cx="6868715"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2226945" algn="l"/>
              </a:tabLst>
              <a:defRPr/>
            </a:pPr>
            <a:r>
              <a:rPr lang="zh-CN" altLang="zh-CN" b="1" kern="100" dirty="0">
                <a:latin typeface="+mn-lt"/>
                <a:ea typeface="+mn-ea"/>
                <a:cs typeface="+mn-ea"/>
                <a:sym typeface="+mn-lt"/>
              </a:rPr>
              <a:t>材料一　</a:t>
            </a:r>
            <a:r>
              <a:rPr lang="en-US" altLang="zh-CN" b="1" kern="100" dirty="0">
                <a:latin typeface="+mn-lt"/>
                <a:ea typeface="+mn-ea"/>
                <a:cs typeface="+mn-ea"/>
                <a:sym typeface="+mn-lt"/>
              </a:rPr>
              <a:t>1949</a:t>
            </a:r>
            <a:r>
              <a:rPr lang="zh-CN" altLang="zh-CN" b="1" kern="100" dirty="0">
                <a:latin typeface="+mn-lt"/>
                <a:ea typeface="+mn-ea"/>
                <a:cs typeface="+mn-ea"/>
                <a:sym typeface="+mn-lt"/>
              </a:rPr>
              <a:t>年</a:t>
            </a:r>
            <a:r>
              <a:rPr lang="en-US" altLang="zh-CN" b="1" kern="100" dirty="0">
                <a:latin typeface="+mn-lt"/>
                <a:ea typeface="+mn-ea"/>
                <a:cs typeface="+mn-ea"/>
                <a:sym typeface="+mn-lt"/>
              </a:rPr>
              <a:t>10</a:t>
            </a:r>
            <a:r>
              <a:rPr lang="zh-CN" altLang="zh-CN" b="1" kern="100" dirty="0">
                <a:latin typeface="+mn-lt"/>
                <a:ea typeface="+mn-ea"/>
                <a:cs typeface="+mn-ea"/>
                <a:sym typeface="+mn-lt"/>
              </a:rPr>
              <a:t>月</a:t>
            </a:r>
            <a:r>
              <a:rPr lang="en-US" altLang="zh-CN" b="1" kern="100" dirty="0">
                <a:latin typeface="+mn-lt"/>
                <a:ea typeface="+mn-ea"/>
                <a:cs typeface="+mn-ea"/>
                <a:sym typeface="+mn-lt"/>
              </a:rPr>
              <a:t>1</a:t>
            </a:r>
            <a:r>
              <a:rPr lang="zh-CN" altLang="zh-CN" b="1" kern="100" dirty="0">
                <a:latin typeface="+mn-lt"/>
                <a:ea typeface="+mn-ea"/>
                <a:cs typeface="+mn-ea"/>
                <a:sym typeface="+mn-lt"/>
              </a:rPr>
              <a:t>日，北京</a:t>
            </a:r>
            <a:r>
              <a:rPr lang="en-US" altLang="zh-CN" b="1" kern="100" dirty="0">
                <a:latin typeface="+mn-lt"/>
                <a:ea typeface="+mn-ea"/>
                <a:cs typeface="+mn-ea"/>
                <a:sym typeface="+mn-lt"/>
              </a:rPr>
              <a:t>30</a:t>
            </a:r>
            <a:r>
              <a:rPr lang="zh-CN" altLang="zh-CN" b="1" kern="100" dirty="0">
                <a:latin typeface="+mn-lt"/>
                <a:ea typeface="+mn-ea"/>
                <a:cs typeface="+mn-ea"/>
                <a:sym typeface="+mn-lt"/>
              </a:rPr>
              <a:t>万群众齐集天安门广场，隆重举行</a:t>
            </a:r>
            <a:r>
              <a:rPr lang="en-US" altLang="zh-CN" b="1" kern="100" dirty="0">
                <a:latin typeface="+mn-lt"/>
                <a:ea typeface="+mn-ea"/>
                <a:cs typeface="+mn-ea"/>
                <a:sym typeface="+mn-lt"/>
              </a:rPr>
              <a:t>               </a:t>
            </a:r>
            <a:r>
              <a:rPr lang="zh-CN" altLang="zh-CN" b="1" kern="100" dirty="0">
                <a:latin typeface="+mn-lt"/>
                <a:ea typeface="+mn-ea"/>
                <a:cs typeface="+mn-ea"/>
                <a:sym typeface="+mn-lt"/>
              </a:rPr>
              <a:t>。毛泽东在天安门城楼上向全世界庄严宣告：中华人民共和国中央人民政府今天成立了。</a:t>
            </a:r>
            <a:endParaRPr lang="zh-CN" altLang="zh-CN" sz="800" dirty="0">
              <a:latin typeface="+mn-lt"/>
              <a:ea typeface="+mn-ea"/>
              <a:cs typeface="+mn-ea"/>
              <a:sym typeface="+mn-lt"/>
            </a:endParaRPr>
          </a:p>
        </p:txBody>
      </p:sp>
      <p:pic>
        <p:nvPicPr>
          <p:cNvPr id="31749" name="Picture 6" descr="E:\孙敏\2019\课件\创新同步\新教材新标准\2020（春）思想政治 必修3 政治与法治（新教材新标准）\word\Z9.TIF"/>
          <p:cNvPicPr>
            <a:picLocks noChangeAspect="1" noChangeArrowheads="1"/>
          </p:cNvPicPr>
          <p:nvPr/>
        </p:nvPicPr>
        <p:blipFill>
          <a:blip r:embed="rId3" r:link="rId4" cstate="email">
            <a:clrChange>
              <a:clrFrom>
                <a:srgbClr val="FFFFFF"/>
              </a:clrFrom>
              <a:clrTo>
                <a:srgbClr val="FFFFFF">
                  <a:alpha val="0"/>
                </a:srgbClr>
              </a:clrTo>
            </a:clrChange>
          </a:blip>
          <a:srcRect/>
          <a:stretch>
            <a:fillRect/>
          </a:stretch>
        </p:blipFill>
        <p:spPr bwMode="auto">
          <a:xfrm>
            <a:off x="7252098" y="2283619"/>
            <a:ext cx="1583531" cy="906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339329" y="3405188"/>
            <a:ext cx="6868715"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a:solidFill>
                  <a:srgbClr val="3366FF"/>
                </a:solidFill>
                <a:latin typeface="+mn-lt"/>
                <a:ea typeface="+mn-ea"/>
                <a:cs typeface="+mn-ea"/>
                <a:sym typeface="+mn-lt"/>
              </a:rPr>
              <a:t>开国大典，是指</a:t>
            </a:r>
            <a:r>
              <a:rPr lang="en-US" altLang="zh-CN" b="1" kern="100" dirty="0">
                <a:solidFill>
                  <a:srgbClr val="3366FF"/>
                </a:solidFill>
                <a:latin typeface="+mn-lt"/>
                <a:ea typeface="+mn-ea"/>
                <a:cs typeface="+mn-ea"/>
                <a:sym typeface="+mn-lt"/>
              </a:rPr>
              <a:t>1949</a:t>
            </a:r>
            <a:r>
              <a:rPr lang="zh-CN" altLang="zh-CN" b="1" kern="100" dirty="0">
                <a:solidFill>
                  <a:srgbClr val="3366FF"/>
                </a:solidFill>
                <a:latin typeface="+mn-lt"/>
                <a:ea typeface="+mn-ea"/>
                <a:cs typeface="+mn-ea"/>
                <a:sym typeface="+mn-lt"/>
              </a:rPr>
              <a:t>年</a:t>
            </a:r>
            <a:r>
              <a:rPr lang="en-US" altLang="zh-CN" b="1" kern="100" dirty="0">
                <a:solidFill>
                  <a:srgbClr val="3366FF"/>
                </a:solidFill>
                <a:latin typeface="+mn-lt"/>
                <a:ea typeface="+mn-ea"/>
                <a:cs typeface="+mn-ea"/>
                <a:sym typeface="+mn-lt"/>
              </a:rPr>
              <a:t>10</a:t>
            </a:r>
            <a:r>
              <a:rPr lang="zh-CN" altLang="zh-CN" b="1" kern="100" dirty="0">
                <a:solidFill>
                  <a:srgbClr val="3366FF"/>
                </a:solidFill>
                <a:latin typeface="+mn-lt"/>
                <a:ea typeface="+mn-ea"/>
                <a:cs typeface="+mn-ea"/>
                <a:sym typeface="+mn-lt"/>
              </a:rPr>
              <a:t>月</a:t>
            </a:r>
            <a:r>
              <a:rPr lang="en-US" altLang="zh-CN" b="1" kern="100" dirty="0">
                <a:solidFill>
                  <a:srgbClr val="3366FF"/>
                </a:solidFill>
                <a:latin typeface="+mn-lt"/>
                <a:ea typeface="+mn-ea"/>
                <a:cs typeface="+mn-ea"/>
                <a:sym typeface="+mn-lt"/>
              </a:rPr>
              <a:t>1</a:t>
            </a:r>
            <a:r>
              <a:rPr lang="zh-CN" altLang="zh-CN" b="1" kern="100" dirty="0">
                <a:solidFill>
                  <a:srgbClr val="3366FF"/>
                </a:solidFill>
                <a:latin typeface="+mn-lt"/>
                <a:ea typeface="+mn-ea"/>
                <a:cs typeface="+mn-ea"/>
                <a:sym typeface="+mn-lt"/>
              </a:rPr>
              <a:t>日</a:t>
            </a:r>
            <a:r>
              <a:rPr lang="en-US" altLang="zh-CN" b="1" kern="100" dirty="0">
                <a:solidFill>
                  <a:srgbClr val="3366FF"/>
                </a:solidFill>
                <a:latin typeface="+mn-lt"/>
                <a:ea typeface="+mn-ea"/>
                <a:cs typeface="+mn-ea"/>
                <a:sym typeface="+mn-lt"/>
              </a:rPr>
              <a:t>15</a:t>
            </a:r>
            <a:r>
              <a:rPr lang="zh-CN" altLang="zh-CN" b="1" kern="100" dirty="0">
                <a:solidFill>
                  <a:srgbClr val="3366FF"/>
                </a:solidFill>
                <a:latin typeface="+mn-lt"/>
                <a:ea typeface="+mn-ea"/>
                <a:cs typeface="+mn-ea"/>
                <a:sym typeface="+mn-lt"/>
              </a:rPr>
              <a:t>：</a:t>
            </a:r>
            <a:r>
              <a:rPr lang="en-US" altLang="zh-CN" b="1" kern="100" dirty="0">
                <a:solidFill>
                  <a:srgbClr val="3366FF"/>
                </a:solidFill>
                <a:latin typeface="+mn-lt"/>
                <a:ea typeface="+mn-ea"/>
                <a:cs typeface="+mn-ea"/>
                <a:sym typeface="+mn-lt"/>
              </a:rPr>
              <a:t>00</a:t>
            </a:r>
            <a:r>
              <a:rPr lang="zh-CN" altLang="zh-CN" b="1" kern="100" dirty="0">
                <a:solidFill>
                  <a:srgbClr val="3366FF"/>
                </a:solidFill>
                <a:latin typeface="+mn-lt"/>
                <a:ea typeface="+mn-ea"/>
                <a:cs typeface="+mn-ea"/>
                <a:sym typeface="+mn-lt"/>
              </a:rPr>
              <a:t>在北京为中华人民共和国中央人民政府成立而举行的仪式，是中华人民共和国成立的标志。</a:t>
            </a:r>
            <a:endParaRPr lang="zh-CN" altLang="zh-CN" sz="800" kern="100" dirty="0">
              <a:solidFill>
                <a:srgbClr val="3366FF"/>
              </a:solidFill>
              <a:latin typeface="+mn-lt"/>
              <a:ea typeface="+mn-ea"/>
              <a:cs typeface="+mn-ea"/>
              <a:sym typeface="+mn-lt"/>
            </a:endParaRPr>
          </a:p>
        </p:txBody>
      </p:sp>
      <p:sp>
        <p:nvSpPr>
          <p:cNvPr id="2" name="00矩形 1"/>
          <p:cNvSpPr/>
          <p:nvPr/>
        </p:nvSpPr>
        <p:spPr>
          <a:xfrm>
            <a:off x="589360" y="2633663"/>
            <a:ext cx="1068241"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开国大典</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nextCondLst>
                <p:cond evt="onClick" delay="0">
                  <p:tgtEl>
                    <p:spTgt spid="2"/>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矩形 1"/>
          <p:cNvSpPr>
            <a:spLocks noChangeArrowheads="1"/>
          </p:cNvSpPr>
          <p:nvPr/>
        </p:nvSpPr>
        <p:spPr bwMode="auto">
          <a:xfrm>
            <a:off x="373856" y="1028700"/>
            <a:ext cx="8310563" cy="1729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latin typeface="+mn-lt"/>
                <a:ea typeface="+mn-ea"/>
                <a:cs typeface="+mn-ea"/>
                <a:sym typeface="+mn-lt"/>
              </a:rPr>
              <a:t>中华人民共和国成立后，中国共产党成为全国范围的执政党。她依靠各族人民，发扬独立自主、自力更生、艰苦奋斗的精神，医治战争创伤，恢复国民经济，确立社会主义制度，进行大规模的经济建设，并取得了巨大成就：一个初步繁荣昌盛的中国呈现在世界面前。</a:t>
            </a:r>
            <a:endParaRPr lang="zh-CN" altLang="zh-CN" sz="800">
              <a:latin typeface="+mn-lt"/>
              <a:ea typeface="+mn-ea"/>
              <a:cs typeface="+mn-ea"/>
              <a:sym typeface="+mn-l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1"/>
          <p:cNvSpPr>
            <a:spLocks noChangeArrowheads="1"/>
          </p:cNvSpPr>
          <p:nvPr/>
        </p:nvSpPr>
        <p:spPr bwMode="auto">
          <a:xfrm>
            <a:off x="359569" y="382192"/>
            <a:ext cx="6480572"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2226945" algn="l"/>
              </a:tabLst>
              <a:defRPr/>
            </a:pPr>
            <a:r>
              <a:rPr lang="zh-CN" altLang="zh-CN" b="1" kern="100" dirty="0">
                <a:latin typeface="+mn-lt"/>
                <a:ea typeface="+mn-ea"/>
                <a:cs typeface="+mn-ea"/>
                <a:sym typeface="+mn-lt"/>
              </a:rPr>
              <a:t>材料二　从</a:t>
            </a:r>
            <a:r>
              <a:rPr lang="en-US" altLang="zh-CN" b="1" kern="100" dirty="0">
                <a:latin typeface="+mn-lt"/>
                <a:ea typeface="+mn-ea"/>
                <a:cs typeface="+mn-ea"/>
                <a:sym typeface="+mn-lt"/>
              </a:rPr>
              <a:t>1949</a:t>
            </a:r>
            <a:r>
              <a:rPr lang="zh-CN" altLang="zh-CN" b="1" kern="100" dirty="0">
                <a:latin typeface="+mn-lt"/>
                <a:ea typeface="+mn-ea"/>
                <a:cs typeface="+mn-ea"/>
                <a:sym typeface="+mn-lt"/>
              </a:rPr>
              <a:t>年新中国成立到</a:t>
            </a:r>
            <a:r>
              <a:rPr lang="en-US" altLang="zh-CN" b="1" kern="100" dirty="0">
                <a:latin typeface="+mn-lt"/>
                <a:ea typeface="+mn-ea"/>
                <a:cs typeface="+mn-ea"/>
                <a:sym typeface="+mn-lt"/>
              </a:rPr>
              <a:t>1956</a:t>
            </a:r>
            <a:r>
              <a:rPr lang="zh-CN" altLang="zh-CN" b="1" kern="100" dirty="0">
                <a:latin typeface="+mn-lt"/>
                <a:ea typeface="+mn-ea"/>
                <a:cs typeface="+mn-ea"/>
                <a:sym typeface="+mn-lt"/>
              </a:rPr>
              <a:t>年三大改造的完成是一个</a:t>
            </a:r>
            <a:r>
              <a:rPr lang="en-US" altLang="zh-CN" b="1" kern="100" dirty="0">
                <a:latin typeface="+mn-lt"/>
                <a:ea typeface="+mn-ea"/>
                <a:cs typeface="+mn-ea"/>
                <a:sym typeface="+mn-lt"/>
              </a:rPr>
              <a:t>                </a:t>
            </a:r>
            <a:r>
              <a:rPr lang="zh-CN" altLang="zh-CN" b="1" kern="100" dirty="0">
                <a:latin typeface="+mn-lt"/>
                <a:ea typeface="+mn-ea"/>
                <a:cs typeface="+mn-ea"/>
                <a:sym typeface="+mn-lt"/>
              </a:rPr>
              <a:t>，即从新民主主义到社会主义转变时期。</a:t>
            </a:r>
            <a:r>
              <a:rPr lang="en-US" altLang="zh-CN" b="1" kern="100" dirty="0">
                <a:latin typeface="+mn-lt"/>
                <a:ea typeface="+mn-ea"/>
                <a:cs typeface="+mn-ea"/>
                <a:sym typeface="+mn-lt"/>
              </a:rPr>
              <a:t>1949</a:t>
            </a:r>
            <a:r>
              <a:rPr lang="zh-CN" altLang="zh-CN" b="1" kern="100" dirty="0">
                <a:latin typeface="+mn-lt"/>
                <a:ea typeface="+mn-ea"/>
                <a:cs typeface="+mn-ea"/>
                <a:sym typeface="+mn-lt"/>
              </a:rPr>
              <a:t>年我国建立起来的新民主主义社会，是一个过渡性质的社会，而不是独立的社会形态。例如从经济形态上看，建国初期有五种经济成分，即国营经济、合作社经济、个体经济、国家资本主义经济和私人资本主义经济同时并存。由上可见，非公有制经济所占比重很大。从社会性质上看，新民主主义社会还不是社会主义社会，但它又具有社会主义社会的决定因素。</a:t>
            </a:r>
            <a:endParaRPr lang="zh-CN" altLang="zh-CN" sz="800" dirty="0">
              <a:latin typeface="+mn-lt"/>
              <a:ea typeface="+mn-ea"/>
              <a:cs typeface="+mn-ea"/>
              <a:sym typeface="+mn-lt"/>
            </a:endParaRPr>
          </a:p>
        </p:txBody>
      </p:sp>
      <p:pic>
        <p:nvPicPr>
          <p:cNvPr id="33794" name="Picture 4" descr="E:\孙敏\2019\课件\创新同步\新教材新标准\2020（春）思想政治 必修3 政治与法治（新教材新标准）\word\Z10.TIF"/>
          <p:cNvPicPr>
            <a:picLocks noChangeAspect="1" noChangeArrowheads="1"/>
          </p:cNvPicPr>
          <p:nvPr/>
        </p:nvPicPr>
        <p:blipFill>
          <a:blip r:embed="rId1" r:link="rId2" cstate="email">
            <a:clrChange>
              <a:clrFrom>
                <a:srgbClr val="FFFFFF"/>
              </a:clrFrom>
              <a:clrTo>
                <a:srgbClr val="FFFFFF">
                  <a:alpha val="0"/>
                </a:srgbClr>
              </a:clrTo>
            </a:clrChange>
          </a:blip>
          <a:srcRect/>
          <a:stretch>
            <a:fillRect/>
          </a:stretch>
        </p:blipFill>
        <p:spPr bwMode="auto">
          <a:xfrm>
            <a:off x="7002066" y="627460"/>
            <a:ext cx="1721644" cy="129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00矩形 1"/>
          <p:cNvSpPr/>
          <p:nvPr/>
        </p:nvSpPr>
        <p:spPr>
          <a:xfrm>
            <a:off x="653654" y="892969"/>
            <a:ext cx="1068241" cy="346249"/>
          </a:xfrm>
          <a:prstGeom prst="rect">
            <a:avLst/>
          </a:prstGeom>
        </p:spPr>
        <p:txBody>
          <a:bodyPr wrap="none" lIns="68580" tIns="34290" rIns="68580" bIns="34290">
            <a:spAutoFit/>
          </a:bodyPr>
          <a:lstStyle/>
          <a:p>
            <a:pPr>
              <a:defRPr/>
            </a:pPr>
            <a:r>
              <a:rPr lang="zh-CN" altLang="zh-CN" b="1" u="wavy" kern="100">
                <a:solidFill>
                  <a:srgbClr val="3366FF"/>
                </a:solidFill>
                <a:latin typeface="+mn-lt"/>
                <a:ea typeface="+mn-ea"/>
                <a:cs typeface="+mn-ea"/>
                <a:sym typeface="+mn-lt"/>
              </a:rPr>
              <a:t>过渡时期</a:t>
            </a:r>
            <a:endParaRPr lang="zh-CN" altLang="en-US">
              <a:solidFill>
                <a:srgbClr val="3366FF"/>
              </a:solidFill>
              <a:latin typeface="+mn-lt"/>
              <a:ea typeface="+mn-ea"/>
              <a:cs typeface="+mn-ea"/>
              <a:sym typeface="+mn-lt"/>
            </a:endParaRPr>
          </a:p>
        </p:txBody>
      </p:sp>
      <p:sp>
        <p:nvSpPr>
          <p:cNvPr id="8" name="矩形 1"/>
          <p:cNvSpPr>
            <a:spLocks noChangeArrowheads="1"/>
          </p:cNvSpPr>
          <p:nvPr/>
        </p:nvSpPr>
        <p:spPr bwMode="auto">
          <a:xfrm>
            <a:off x="398860" y="3781425"/>
            <a:ext cx="6480572" cy="43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3366FF"/>
                </a:solidFill>
                <a:latin typeface="+mn-lt"/>
                <a:ea typeface="+mn-ea"/>
                <a:cs typeface="+mn-ea"/>
                <a:sym typeface="+mn-lt"/>
              </a:rPr>
              <a:t>党在过渡时期的总路线可概括为</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一化三改</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a:t>
            </a:r>
            <a:endParaRPr lang="zh-CN" altLang="zh-CN" sz="800" kern="100"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nextCondLst>
                <p:cond evt="onClick" delay="0">
                  <p:tgtEl>
                    <p:spTgt spid="2"/>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矩形 1"/>
          <p:cNvSpPr>
            <a:spLocks noChangeArrowheads="1"/>
          </p:cNvSpPr>
          <p:nvPr/>
        </p:nvSpPr>
        <p:spPr bwMode="auto">
          <a:xfrm>
            <a:off x="373856" y="1028700"/>
            <a:ext cx="8310563" cy="1729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latin typeface="+mn-lt"/>
                <a:ea typeface="+mn-ea"/>
                <a:cs typeface="+mn-ea"/>
                <a:sym typeface="+mn-lt"/>
              </a:rPr>
              <a:t>我们说过渡时期的新中国是社会主义国家，是就其发展方向而言的，说这个时期是新民主主义国家，是就其政权形式的某些特点和多种经济成分并存而言的。这个过渡时期，从完整意义上讲，是从新民主主义向社会主义的过渡，并在社会主义道路上为实现中华民族的伟大复兴创造了政治前提。</a:t>
            </a:r>
            <a:endParaRPr lang="zh-CN" altLang="zh-CN" sz="800">
              <a:latin typeface="+mn-lt"/>
              <a:ea typeface="+mn-ea"/>
              <a:cs typeface="+mn-ea"/>
              <a:sym typeface="+mn-l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465535"/>
            <a:ext cx="8310563" cy="4223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latin typeface="+mn-lt"/>
                <a:ea typeface="+mn-ea"/>
                <a:cs typeface="+mn-ea"/>
                <a:sym typeface="+mn-lt"/>
              </a:rPr>
              <a:t>探究</a:t>
            </a:r>
            <a:r>
              <a:rPr lang="en-US" altLang="zh-CN" b="1">
                <a:latin typeface="+mn-lt"/>
                <a:ea typeface="+mn-ea"/>
                <a:cs typeface="+mn-ea"/>
                <a:sym typeface="+mn-lt"/>
              </a:rPr>
              <a:t>1</a:t>
            </a:r>
            <a:r>
              <a:rPr lang="zh-CN" altLang="zh-CN" b="1">
                <a:latin typeface="+mn-lt"/>
                <a:ea typeface="+mn-ea"/>
                <a:cs typeface="+mn-ea"/>
                <a:sym typeface="+mn-lt"/>
              </a:rPr>
              <a:t>　中华人民共和国宣告成立的意义有哪些？</a:t>
            </a:r>
            <a:r>
              <a:rPr lang="en-US" altLang="zh-CN" b="1">
                <a:latin typeface="+mn-lt"/>
                <a:ea typeface="+mn-ea"/>
                <a:cs typeface="+mn-ea"/>
                <a:sym typeface="+mn-lt"/>
              </a:rPr>
              <a:t>(</a:t>
            </a:r>
            <a:r>
              <a:rPr lang="zh-CN" altLang="zh-CN" b="1">
                <a:latin typeface="+mn-lt"/>
                <a:ea typeface="+mn-ea"/>
                <a:cs typeface="+mn-ea"/>
                <a:sym typeface="+mn-lt"/>
              </a:rPr>
              <a:t>核心素养：政治认同水平</a:t>
            </a:r>
            <a:r>
              <a:rPr lang="en-US" altLang="zh-CN" b="1">
                <a:latin typeface="+mn-lt"/>
                <a:ea typeface="+mn-ea"/>
                <a:cs typeface="+mn-ea"/>
                <a:sym typeface="+mn-lt"/>
              </a:rPr>
              <a:t>1</a:t>
            </a:r>
            <a:r>
              <a:rPr lang="zh-CN" altLang="zh-CN" b="1">
                <a:latin typeface="+mn-lt"/>
                <a:ea typeface="+mn-ea"/>
                <a:cs typeface="+mn-ea"/>
                <a:sym typeface="+mn-lt"/>
              </a:rPr>
              <a:t>－</a:t>
            </a:r>
            <a:r>
              <a:rPr lang="en-US" altLang="zh-CN" b="1">
                <a:latin typeface="+mn-lt"/>
                <a:ea typeface="+mn-ea"/>
                <a:cs typeface="+mn-ea"/>
                <a:sym typeface="+mn-lt"/>
              </a:rPr>
              <a:t>1)</a:t>
            </a:r>
            <a:endParaRPr lang="zh-CN" altLang="zh-CN" sz="800">
              <a:latin typeface="+mn-lt"/>
              <a:ea typeface="+mn-ea"/>
              <a:cs typeface="+mn-ea"/>
              <a:sym typeface="+mn-lt"/>
            </a:endParaRPr>
          </a:p>
          <a:p>
            <a:pPr algn="just">
              <a:lnSpc>
                <a:spcPct val="150000"/>
              </a:lnSpc>
              <a:tabLst>
                <a:tab pos="1214120" algn="l"/>
              </a:tabLst>
            </a:pPr>
            <a:r>
              <a:rPr lang="zh-CN" altLang="zh-CN" b="1">
                <a:latin typeface="+mn-lt"/>
                <a:ea typeface="+mn-ea"/>
                <a:cs typeface="+mn-ea"/>
                <a:sym typeface="+mn-lt"/>
              </a:rPr>
              <a:t>探究</a:t>
            </a:r>
            <a:r>
              <a:rPr lang="en-US" altLang="zh-CN" b="1">
                <a:latin typeface="+mn-lt"/>
                <a:ea typeface="+mn-ea"/>
                <a:cs typeface="+mn-ea"/>
                <a:sym typeface="+mn-lt"/>
              </a:rPr>
              <a:t>2</a:t>
            </a:r>
            <a:r>
              <a:rPr lang="zh-CN" altLang="zh-CN" b="1">
                <a:latin typeface="+mn-lt"/>
                <a:ea typeface="+mn-ea"/>
                <a:cs typeface="+mn-ea"/>
                <a:sym typeface="+mn-lt"/>
              </a:rPr>
              <a:t>　我国社会主义基本制度确立的标志是什么？党在过渡时期的总路线是什么？</a:t>
            </a:r>
            <a:r>
              <a:rPr lang="en-US" altLang="zh-CN" b="1">
                <a:latin typeface="+mn-lt"/>
                <a:ea typeface="+mn-ea"/>
                <a:cs typeface="+mn-ea"/>
                <a:sym typeface="+mn-lt"/>
              </a:rPr>
              <a:t>(</a:t>
            </a:r>
            <a:r>
              <a:rPr lang="zh-CN" altLang="zh-CN" b="1">
                <a:latin typeface="+mn-lt"/>
                <a:ea typeface="+mn-ea"/>
                <a:cs typeface="+mn-ea"/>
                <a:sym typeface="+mn-lt"/>
              </a:rPr>
              <a:t>核心素养：政治认同水平</a:t>
            </a:r>
            <a:r>
              <a:rPr lang="en-US" altLang="zh-CN" b="1">
                <a:latin typeface="+mn-lt"/>
                <a:ea typeface="+mn-ea"/>
                <a:cs typeface="+mn-ea"/>
                <a:sym typeface="+mn-lt"/>
              </a:rPr>
              <a:t>1</a:t>
            </a:r>
            <a:r>
              <a:rPr lang="zh-CN" altLang="zh-CN" b="1">
                <a:latin typeface="+mn-lt"/>
                <a:ea typeface="+mn-ea"/>
                <a:cs typeface="+mn-ea"/>
                <a:sym typeface="+mn-lt"/>
              </a:rPr>
              <a:t>－</a:t>
            </a:r>
            <a:r>
              <a:rPr lang="en-US" altLang="zh-CN" b="1">
                <a:latin typeface="+mn-lt"/>
                <a:ea typeface="+mn-ea"/>
                <a:cs typeface="+mn-ea"/>
                <a:sym typeface="+mn-lt"/>
              </a:rPr>
              <a:t>1)</a:t>
            </a:r>
            <a:endParaRPr lang="zh-CN" altLang="zh-CN" sz="800">
              <a:latin typeface="+mn-lt"/>
              <a:ea typeface="+mn-ea"/>
              <a:cs typeface="+mn-ea"/>
              <a:sym typeface="+mn-lt"/>
            </a:endParaRPr>
          </a:p>
          <a:p>
            <a:pPr algn="just">
              <a:lnSpc>
                <a:spcPct val="150000"/>
              </a:lnSpc>
              <a:tabLst>
                <a:tab pos="1214120" algn="l"/>
              </a:tabLst>
            </a:pPr>
            <a:r>
              <a:rPr lang="zh-CN" altLang="zh-CN" b="1">
                <a:latin typeface="+mn-lt"/>
                <a:ea typeface="+mn-ea"/>
                <a:cs typeface="+mn-ea"/>
                <a:sym typeface="+mn-lt"/>
              </a:rPr>
              <a:t>探究</a:t>
            </a:r>
            <a:r>
              <a:rPr lang="en-US" altLang="zh-CN" b="1">
                <a:latin typeface="+mn-lt"/>
                <a:ea typeface="+mn-ea"/>
                <a:cs typeface="+mn-ea"/>
                <a:sym typeface="+mn-lt"/>
              </a:rPr>
              <a:t>3</a:t>
            </a:r>
            <a:r>
              <a:rPr lang="zh-CN" altLang="zh-CN" b="1">
                <a:latin typeface="+mn-lt"/>
                <a:ea typeface="+mn-ea"/>
                <a:cs typeface="+mn-ea"/>
                <a:sym typeface="+mn-lt"/>
              </a:rPr>
              <a:t>　为什么说中华人民共和国的成立为实现由新民主主义向社会主义的过渡，并在社会主义道路上实现中华民族的伟大复兴创造了政治前提？</a:t>
            </a:r>
            <a:r>
              <a:rPr lang="en-US" altLang="zh-CN" b="1">
                <a:latin typeface="+mn-lt"/>
                <a:ea typeface="+mn-ea"/>
                <a:cs typeface="+mn-ea"/>
                <a:sym typeface="+mn-lt"/>
              </a:rPr>
              <a:t>(</a:t>
            </a:r>
            <a:r>
              <a:rPr lang="zh-CN" altLang="zh-CN" b="1">
                <a:latin typeface="+mn-lt"/>
                <a:ea typeface="+mn-ea"/>
                <a:cs typeface="+mn-ea"/>
                <a:sym typeface="+mn-lt"/>
              </a:rPr>
              <a:t>核心素养：科学精神水平</a:t>
            </a:r>
            <a:r>
              <a:rPr lang="en-US" altLang="zh-CN" b="1">
                <a:latin typeface="+mn-lt"/>
                <a:ea typeface="+mn-ea"/>
                <a:cs typeface="+mn-ea"/>
                <a:sym typeface="+mn-lt"/>
              </a:rPr>
              <a:t>2</a:t>
            </a:r>
            <a:r>
              <a:rPr lang="zh-CN" altLang="zh-CN" b="1">
                <a:latin typeface="+mn-lt"/>
                <a:ea typeface="+mn-ea"/>
                <a:cs typeface="+mn-ea"/>
                <a:sym typeface="+mn-lt"/>
              </a:rPr>
              <a:t>－</a:t>
            </a:r>
            <a:r>
              <a:rPr lang="en-US" altLang="zh-CN" b="1">
                <a:latin typeface="+mn-lt"/>
                <a:ea typeface="+mn-ea"/>
                <a:cs typeface="+mn-ea"/>
                <a:sym typeface="+mn-lt"/>
              </a:rPr>
              <a:t>2)</a:t>
            </a:r>
            <a:endParaRPr lang="zh-CN" altLang="zh-CN" sz="800">
              <a:latin typeface="+mn-lt"/>
              <a:ea typeface="+mn-ea"/>
              <a:cs typeface="+mn-ea"/>
              <a:sym typeface="+mn-lt"/>
            </a:endParaRPr>
          </a:p>
          <a:p>
            <a:pPr algn="just">
              <a:lnSpc>
                <a:spcPct val="150000"/>
              </a:lnSpc>
              <a:tabLst>
                <a:tab pos="1214120" algn="l"/>
              </a:tabLst>
            </a:pPr>
            <a:r>
              <a:rPr lang="zh-CN" altLang="zh-CN" b="1">
                <a:solidFill>
                  <a:srgbClr val="0000FF"/>
                </a:solidFill>
                <a:latin typeface="+mn-lt"/>
                <a:ea typeface="+mn-ea"/>
                <a:cs typeface="+mn-ea"/>
                <a:sym typeface="+mn-lt"/>
              </a:rPr>
              <a:t>提示　</a:t>
            </a:r>
            <a:r>
              <a:rPr lang="en-US" altLang="zh-CN" b="1">
                <a:solidFill>
                  <a:srgbClr val="0000FF"/>
                </a:solidFill>
                <a:latin typeface="+mn-lt"/>
                <a:ea typeface="+mn-ea"/>
                <a:cs typeface="+mn-ea"/>
                <a:sym typeface="+mn-lt"/>
              </a:rPr>
              <a:t>1.</a:t>
            </a:r>
            <a:r>
              <a:rPr lang="zh-CN" altLang="zh-CN" b="1">
                <a:solidFill>
                  <a:srgbClr val="0000FF"/>
                </a:solidFill>
                <a:latin typeface="+mn-lt"/>
                <a:ea typeface="+mn-ea"/>
                <a:cs typeface="+mn-ea"/>
                <a:sym typeface="+mn-lt"/>
              </a:rPr>
              <a:t>帝国主义列强欺侮、奴役、凌辱中华民族的历史从此结束；封建主义、官僚资本主义统治、压迫和剥削中国人民的历史从此结束；近代中国战乱频仍、山河破碎、民不聊生的历史从此结束；为实现由新民主主义向社会主义的过渡，并在社会主义道路上实现中华民族的伟大复兴创造了政治前提。</a:t>
            </a:r>
            <a:endParaRPr lang="zh-CN" altLang="zh-CN" sz="80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283369"/>
            <a:ext cx="8310563" cy="463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solidFill>
                  <a:srgbClr val="0000FF"/>
                </a:solidFill>
                <a:latin typeface="+mn-lt"/>
                <a:ea typeface="+mn-ea"/>
                <a:cs typeface="+mn-ea"/>
                <a:sym typeface="+mn-lt"/>
              </a:rPr>
              <a:t>2.</a:t>
            </a:r>
            <a:r>
              <a:rPr lang="zh-CN" altLang="zh-CN" b="1" kern="100" dirty="0">
                <a:solidFill>
                  <a:srgbClr val="0000FF"/>
                </a:solidFill>
                <a:latin typeface="+mn-lt"/>
                <a:ea typeface="+mn-ea"/>
                <a:cs typeface="+mn-ea"/>
                <a:sym typeface="+mn-lt"/>
              </a:rPr>
              <a:t>我国社会主义制度确立的标志是</a:t>
            </a:r>
            <a:r>
              <a:rPr lang="en-US" altLang="zh-CN" b="1" kern="100" dirty="0">
                <a:solidFill>
                  <a:srgbClr val="0000FF"/>
                </a:solidFill>
                <a:latin typeface="+mn-lt"/>
                <a:ea typeface="+mn-ea"/>
                <a:cs typeface="+mn-ea"/>
                <a:sym typeface="+mn-lt"/>
              </a:rPr>
              <a:t>1956</a:t>
            </a:r>
            <a:r>
              <a:rPr lang="zh-CN" altLang="zh-CN" b="1" kern="100" dirty="0">
                <a:solidFill>
                  <a:srgbClr val="0000FF"/>
                </a:solidFill>
                <a:latin typeface="+mn-lt"/>
                <a:ea typeface="+mn-ea"/>
                <a:cs typeface="+mn-ea"/>
                <a:sym typeface="+mn-lt"/>
              </a:rPr>
              <a:t>年底我国社会主义改造基本完成，社会经济结构发生了根本变化，生产资料公有制已成为我国社会经济制度的基础。党在过渡时期的总路线是要在一个相当长的时期内，逐步实现国家的社会主义工业化，并逐步实现国家对农业、对手工业和对资本主义工商业的社会主义改造。</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en-US" altLang="zh-CN" b="1" kern="100" dirty="0">
                <a:solidFill>
                  <a:srgbClr val="0000FF"/>
                </a:solidFill>
                <a:latin typeface="+mn-lt"/>
                <a:ea typeface="+mn-ea"/>
                <a:cs typeface="+mn-ea"/>
                <a:sym typeface="+mn-lt"/>
              </a:rPr>
              <a:t>3.</a:t>
            </a:r>
            <a:r>
              <a:rPr lang="zh-CN" altLang="zh-CN" b="1" kern="100" dirty="0">
                <a:solidFill>
                  <a:srgbClr val="0000FF"/>
                </a:solidFill>
                <a:latin typeface="+mn-lt"/>
                <a:ea typeface="+mn-ea"/>
                <a:cs typeface="+mn-ea"/>
                <a:sym typeface="+mn-lt"/>
              </a:rPr>
              <a:t>中华人民共和国的成立，结束了封建主义、官僚资本主义统治、压迫和剥削中国人民的历史，使广大中国人民在政治上翻身做了主人；结束了帝国主义列强压迫中国、奴役中国人民的历史，中华民族一洗近百年来蒙受的屈辱，向世界宣告中国人从此站立起来了；结束了军阀割据、战乱频仍的历史，国家基本统一，社会政治局面日趋稳定，各族人民开始过上安定团结、安居乐业的生活；从根本上改变了中国社会的发展方向，为实现由新民主主义向社会主义的过渡，并在社会主义道路上实现中华民族的伟大复兴创造了政治前提。</a:t>
            </a:r>
            <a:endParaRPr lang="zh-CN" altLang="zh-CN" sz="800" kern="100" dirty="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2" descr="重难突破"/>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56160" y="464344"/>
            <a:ext cx="5092303" cy="325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97644" y="750094"/>
            <a:ext cx="8424863" cy="43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a:latin typeface="+mn-lt"/>
                <a:ea typeface="+mn-ea"/>
                <a:cs typeface="+mn-ea"/>
                <a:sym typeface="+mn-lt"/>
              </a:rPr>
              <a:t>1.</a:t>
            </a:r>
            <a:r>
              <a:rPr lang="zh-CN" altLang="zh-CN" b="1" kern="100" dirty="0">
                <a:latin typeface="+mn-lt"/>
                <a:ea typeface="+mn-ea"/>
                <a:cs typeface="+mn-ea"/>
                <a:sym typeface="+mn-lt"/>
              </a:rPr>
              <a:t>中华人民共和国成立的意义</a:t>
            </a:r>
            <a:endParaRPr lang="zh-CN" altLang="zh-CN" sz="800" kern="100" dirty="0">
              <a:latin typeface="+mn-lt"/>
              <a:ea typeface="+mn-ea"/>
              <a:cs typeface="+mn-ea"/>
              <a:sym typeface="+mn-lt"/>
            </a:endParaRPr>
          </a:p>
        </p:txBody>
      </p:sp>
      <p:sp>
        <p:nvSpPr>
          <p:cNvPr id="8" name="矩形 1"/>
          <p:cNvSpPr>
            <a:spLocks noChangeArrowheads="1"/>
          </p:cNvSpPr>
          <p:nvPr/>
        </p:nvSpPr>
        <p:spPr bwMode="auto">
          <a:xfrm>
            <a:off x="373856" y="1119188"/>
            <a:ext cx="8310563" cy="3807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a:latin typeface="+mn-lt"/>
                <a:ea typeface="+mn-ea"/>
                <a:cs typeface="+mn-ea"/>
                <a:sym typeface="+mn-lt"/>
              </a:rPr>
              <a:t>(1)</a:t>
            </a:r>
            <a:r>
              <a:rPr lang="zh-CN" altLang="zh-CN" b="1" kern="100" dirty="0">
                <a:latin typeface="+mn-lt"/>
                <a:ea typeface="+mn-ea"/>
                <a:cs typeface="+mn-ea"/>
                <a:sym typeface="+mn-lt"/>
              </a:rPr>
              <a:t>国内意义：新中国的成立开辟了中国历史新纪元。从此，中国结束了一百多年来被侵略被奴役的屈辱历史，真正成为独立自主的国家；中国人民从此站了起来，成为国家的主人。</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国际意义：新中国的成立，壮大了世界和平、民主和社会主义的力量，鼓舞了世界被压迫民族和被压迫人民争取解放的斗争。</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(3)</a:t>
            </a:r>
            <a:r>
              <a:rPr lang="zh-CN" altLang="zh-CN" b="1" kern="100" dirty="0">
                <a:latin typeface="+mn-lt"/>
                <a:ea typeface="+mn-ea"/>
                <a:cs typeface="+mn-ea"/>
                <a:sym typeface="+mn-lt"/>
              </a:rPr>
              <a:t>中华人民共和国成立后，中国共产党成为全国范围内的执政党。她依靠各族人民，发扬独立自主、自力更生、艰苦奋斗的精神，医治战争创伤，恢复国民经济，确立社会主义制度，进行大规模的经济建设，并取得了巨大成就：一个初步繁荣昌盛的中国呈现在世界面前。</a:t>
            </a:r>
            <a:endParaRPr lang="zh-CN" altLang="zh-CN" sz="800" kern="100" dirty="0">
              <a:latin typeface="+mn-lt"/>
              <a:ea typeface="+mn-ea"/>
              <a:cs typeface="+mn-ea"/>
              <a:sym typeface="+mn-l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197644" y="245269"/>
            <a:ext cx="8424863" cy="43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a:latin typeface="+mn-lt"/>
                <a:ea typeface="+mn-ea"/>
                <a:cs typeface="+mn-ea"/>
                <a:sym typeface="+mn-lt"/>
              </a:rPr>
              <a:t>2.</a:t>
            </a:r>
            <a:r>
              <a:rPr lang="zh-CN" altLang="zh-CN" b="1" kern="100" dirty="0">
                <a:latin typeface="+mn-lt"/>
                <a:ea typeface="+mn-ea"/>
                <a:cs typeface="+mn-ea"/>
                <a:sym typeface="+mn-lt"/>
              </a:rPr>
              <a:t>新民主主义革命与旧民主主义革命的区别与联系</a:t>
            </a:r>
            <a:endParaRPr lang="zh-CN" altLang="zh-CN" sz="800" kern="100" dirty="0">
              <a:latin typeface="+mn-lt"/>
              <a:ea typeface="+mn-ea"/>
              <a:cs typeface="+mn-ea"/>
              <a:sym typeface="+mn-lt"/>
            </a:endParaRPr>
          </a:p>
        </p:txBody>
      </p:sp>
      <p:graphicFrame>
        <p:nvGraphicFramePr>
          <p:cNvPr id="2" name="表格 1"/>
          <p:cNvGraphicFramePr>
            <a:graphicFrameLocks noGrp="1"/>
          </p:cNvGraphicFramePr>
          <p:nvPr/>
        </p:nvGraphicFramePr>
        <p:xfrm>
          <a:off x="521494" y="770335"/>
          <a:ext cx="7777163" cy="4160520"/>
        </p:xfrm>
        <a:graphic>
          <a:graphicData uri="http://schemas.openxmlformats.org/drawingml/2006/table">
            <a:tbl>
              <a:tblPr/>
              <a:tblGrid>
                <a:gridCol w="486251"/>
                <a:gridCol w="1458278"/>
                <a:gridCol w="3078004"/>
                <a:gridCol w="2754630"/>
              </a:tblGrid>
              <a:tr h="308647">
                <a:tc>
                  <a:txBody>
                    <a:bodyPr/>
                    <a:lstStyle/>
                    <a:p>
                      <a:pPr algn="ctr">
                        <a:lnSpc>
                          <a:spcPct val="150000"/>
                        </a:lnSpc>
                        <a:spcAft>
                          <a:spcPts val="0"/>
                        </a:spcAft>
                        <a:tabLst>
                          <a:tab pos="1620520" algn="l"/>
                        </a:tabLst>
                      </a:pPr>
                      <a:r>
                        <a:rPr lang="en-US" sz="1400" b="1" kern="100">
                          <a:effectLst/>
                          <a:latin typeface="+mn-lt"/>
                          <a:ea typeface="+mn-ea"/>
                          <a:cs typeface="+mn-ea"/>
                          <a:sym typeface="+mn-lt"/>
                        </a:rPr>
                        <a:t> </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620520" algn="l"/>
                        </a:tabLst>
                      </a:pPr>
                      <a:r>
                        <a:rPr lang="en-US" sz="1400" b="1" kern="100">
                          <a:effectLst/>
                          <a:latin typeface="+mn-lt"/>
                          <a:ea typeface="+mn-ea"/>
                          <a:cs typeface="+mn-ea"/>
                          <a:sym typeface="+mn-lt"/>
                        </a:rPr>
                        <a:t> </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620520" algn="l"/>
                        </a:tabLst>
                      </a:pPr>
                      <a:r>
                        <a:rPr lang="zh-CN" sz="1400" b="1" kern="100">
                          <a:effectLst/>
                          <a:latin typeface="+mn-lt"/>
                          <a:ea typeface="+mn-ea"/>
                          <a:cs typeface="+mn-ea"/>
                          <a:sym typeface="+mn-lt"/>
                        </a:rPr>
                        <a:t>新民主主义革命</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620520" algn="l"/>
                        </a:tabLst>
                      </a:pPr>
                      <a:r>
                        <a:rPr lang="zh-CN" sz="1400" b="1" kern="100">
                          <a:effectLst/>
                          <a:latin typeface="+mn-lt"/>
                          <a:ea typeface="+mn-ea"/>
                          <a:cs typeface="+mn-ea"/>
                          <a:sym typeface="+mn-lt"/>
                        </a:rPr>
                        <a:t>旧民主主义革命</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8647">
                <a:tc rowSpan="5">
                  <a:txBody>
                    <a:bodyPr/>
                    <a:lstStyle/>
                    <a:p>
                      <a:pPr algn="ctr">
                        <a:lnSpc>
                          <a:spcPct val="150000"/>
                        </a:lnSpc>
                        <a:spcAft>
                          <a:spcPts val="0"/>
                        </a:spcAft>
                        <a:tabLst>
                          <a:tab pos="1620520" algn="l"/>
                        </a:tabLst>
                      </a:pPr>
                      <a:r>
                        <a:rPr lang="zh-CN" sz="1400" b="1" kern="100">
                          <a:effectLst/>
                          <a:latin typeface="+mn-lt"/>
                          <a:ea typeface="+mn-ea"/>
                          <a:cs typeface="+mn-ea"/>
                          <a:sym typeface="+mn-lt"/>
                        </a:rPr>
                        <a:t>区</a:t>
                      </a:r>
                      <a:endParaRPr lang="zh-CN" sz="1400" kern="100">
                        <a:effectLst/>
                        <a:latin typeface="+mn-lt"/>
                        <a:ea typeface="+mn-ea"/>
                        <a:cs typeface="+mn-ea"/>
                        <a:sym typeface="+mn-lt"/>
                      </a:endParaRPr>
                    </a:p>
                    <a:p>
                      <a:pPr algn="ctr">
                        <a:lnSpc>
                          <a:spcPct val="150000"/>
                        </a:lnSpc>
                        <a:spcAft>
                          <a:spcPts val="0"/>
                        </a:spcAft>
                        <a:tabLst>
                          <a:tab pos="1620520" algn="l"/>
                        </a:tabLst>
                      </a:pPr>
                      <a:r>
                        <a:rPr lang="zh-CN" sz="1400" b="1" kern="100">
                          <a:effectLst/>
                          <a:latin typeface="+mn-lt"/>
                          <a:ea typeface="+mn-ea"/>
                          <a:cs typeface="+mn-ea"/>
                          <a:sym typeface="+mn-lt"/>
                        </a:rPr>
                        <a:t>别</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620520" algn="l"/>
                        </a:tabLst>
                      </a:pPr>
                      <a:r>
                        <a:rPr lang="zh-CN" sz="1400" b="1" kern="100">
                          <a:effectLst/>
                          <a:latin typeface="+mn-lt"/>
                          <a:ea typeface="+mn-ea"/>
                          <a:cs typeface="+mn-ea"/>
                          <a:sym typeface="+mn-lt"/>
                        </a:rPr>
                        <a:t>领导阶级不同</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620520" algn="l"/>
                        </a:tabLst>
                      </a:pPr>
                      <a:r>
                        <a:rPr lang="zh-CN" sz="1400" b="1" kern="100">
                          <a:effectLst/>
                          <a:latin typeface="+mn-lt"/>
                          <a:ea typeface="+mn-ea"/>
                          <a:cs typeface="+mn-ea"/>
                          <a:sym typeface="+mn-lt"/>
                        </a:rPr>
                        <a:t>无产阶级领导的革命</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620520" algn="l"/>
                        </a:tabLst>
                      </a:pPr>
                      <a:r>
                        <a:rPr lang="zh-CN" sz="1400" b="1" kern="100">
                          <a:effectLst/>
                          <a:latin typeface="+mn-lt"/>
                          <a:ea typeface="+mn-ea"/>
                          <a:cs typeface="+mn-ea"/>
                          <a:sym typeface="+mn-lt"/>
                        </a:rPr>
                        <a:t>资产阶级领导的革命</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7294">
                <a:tc vMerge="1">
                  <a:tcPr/>
                </a:tc>
                <a:tc>
                  <a:txBody>
                    <a:bodyPr/>
                    <a:lstStyle/>
                    <a:p>
                      <a:pPr algn="ctr">
                        <a:lnSpc>
                          <a:spcPct val="150000"/>
                        </a:lnSpc>
                        <a:spcAft>
                          <a:spcPts val="0"/>
                        </a:spcAft>
                        <a:tabLst>
                          <a:tab pos="1620520" algn="l"/>
                        </a:tabLst>
                      </a:pPr>
                      <a:r>
                        <a:rPr lang="zh-CN" sz="1400" b="1" kern="100" dirty="0">
                          <a:effectLst/>
                          <a:latin typeface="+mn-lt"/>
                          <a:ea typeface="+mn-ea"/>
                          <a:cs typeface="+mn-ea"/>
                          <a:sym typeface="+mn-lt"/>
                        </a:rPr>
                        <a:t>目的不同</a:t>
                      </a:r>
                      <a:endParaRPr lang="zh-CN" sz="1400" kern="100" dirty="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620520" algn="l"/>
                        </a:tabLst>
                      </a:pPr>
                      <a:r>
                        <a:rPr lang="zh-CN" sz="1400" b="1" kern="100">
                          <a:effectLst/>
                          <a:latin typeface="+mn-lt"/>
                          <a:ea typeface="+mn-ea"/>
                          <a:cs typeface="+mn-ea"/>
                          <a:sym typeface="+mn-lt"/>
                        </a:rPr>
                        <a:t>彻底完成反帝反封建的历史任务，并及时实现由新民主主义向社会主义的过渡</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620520" algn="l"/>
                        </a:tabLst>
                      </a:pPr>
                      <a:r>
                        <a:rPr lang="zh-CN" sz="1400" b="1" kern="100">
                          <a:effectLst/>
                          <a:latin typeface="+mn-lt"/>
                          <a:ea typeface="+mn-ea"/>
                          <a:cs typeface="+mn-ea"/>
                          <a:sym typeface="+mn-lt"/>
                        </a:rPr>
                        <a:t>以建立资本主义社会和资产阶级专政的国家为目的的资产阶级革命</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7294">
                <a:tc vMerge="1">
                  <a:tcPr/>
                </a:tc>
                <a:tc>
                  <a:txBody>
                    <a:bodyPr/>
                    <a:lstStyle/>
                    <a:p>
                      <a:pPr algn="ctr">
                        <a:lnSpc>
                          <a:spcPct val="150000"/>
                        </a:lnSpc>
                        <a:spcAft>
                          <a:spcPts val="0"/>
                        </a:spcAft>
                        <a:tabLst>
                          <a:tab pos="1620520" algn="l"/>
                        </a:tabLst>
                      </a:pPr>
                      <a:r>
                        <a:rPr lang="zh-CN" sz="1400" b="1" kern="100">
                          <a:effectLst/>
                          <a:latin typeface="+mn-lt"/>
                          <a:ea typeface="+mn-ea"/>
                          <a:cs typeface="+mn-ea"/>
                          <a:sym typeface="+mn-lt"/>
                        </a:rPr>
                        <a:t>主力军力量不同</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620520" algn="l"/>
                        </a:tabLst>
                      </a:pPr>
                      <a:r>
                        <a:rPr lang="zh-CN" sz="1400" b="1" kern="100">
                          <a:effectLst/>
                          <a:latin typeface="+mn-lt"/>
                          <a:ea typeface="+mn-ea"/>
                          <a:cs typeface="+mn-ea"/>
                          <a:sym typeface="+mn-lt"/>
                        </a:rPr>
                        <a:t>人民群众参加的规模、深度、广度都是旧民主主义革命时期无法相比的</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620520" algn="l"/>
                        </a:tabLst>
                      </a:pPr>
                      <a:r>
                        <a:rPr lang="zh-CN" sz="1400" b="1" kern="100">
                          <a:effectLst/>
                          <a:latin typeface="+mn-lt"/>
                          <a:ea typeface="+mn-ea"/>
                          <a:cs typeface="+mn-ea"/>
                          <a:sym typeface="+mn-lt"/>
                        </a:rPr>
                        <a:t>主力军是人民群众，但却没有充分发动人民群众</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25940">
                <a:tc vMerge="1">
                  <a:tcPr/>
                </a:tc>
                <a:tc>
                  <a:txBody>
                    <a:bodyPr/>
                    <a:lstStyle/>
                    <a:p>
                      <a:pPr algn="ctr">
                        <a:lnSpc>
                          <a:spcPct val="150000"/>
                        </a:lnSpc>
                        <a:spcAft>
                          <a:spcPts val="0"/>
                        </a:spcAft>
                        <a:tabLst>
                          <a:tab pos="1620520" algn="l"/>
                        </a:tabLst>
                      </a:pPr>
                      <a:r>
                        <a:rPr lang="zh-CN" sz="1400" b="1" kern="100">
                          <a:effectLst/>
                          <a:latin typeface="+mn-lt"/>
                          <a:ea typeface="+mn-ea"/>
                          <a:cs typeface="+mn-ea"/>
                          <a:sym typeface="+mn-lt"/>
                        </a:rPr>
                        <a:t>结果与前途不同</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620520" algn="l"/>
                        </a:tabLst>
                      </a:pPr>
                      <a:r>
                        <a:rPr lang="zh-CN" sz="1400" b="1" kern="100">
                          <a:effectLst/>
                          <a:latin typeface="+mn-lt"/>
                          <a:ea typeface="+mn-ea"/>
                          <a:cs typeface="+mn-ea"/>
                          <a:sym typeface="+mn-lt"/>
                        </a:rPr>
                        <a:t>新民主主义革命的胜利成为社会主义的必要准备，社会主义是新民主主义革命的必然结果</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620520" algn="l"/>
                        </a:tabLst>
                      </a:pPr>
                      <a:r>
                        <a:rPr lang="zh-CN" sz="1400" b="1" kern="100">
                          <a:effectLst/>
                          <a:latin typeface="+mn-lt"/>
                          <a:ea typeface="+mn-ea"/>
                          <a:cs typeface="+mn-ea"/>
                          <a:sym typeface="+mn-lt"/>
                        </a:rPr>
                        <a:t>有胜利的一面，但最后果实被窃取，革命任务没完成，社会性质没改变，在这一意义上讲是最终遭到了失败</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7294">
                <a:tc vMerge="1">
                  <a:tcPr/>
                </a:tc>
                <a:tc>
                  <a:txBody>
                    <a:bodyPr/>
                    <a:lstStyle/>
                    <a:p>
                      <a:pPr algn="ctr">
                        <a:lnSpc>
                          <a:spcPct val="150000"/>
                        </a:lnSpc>
                        <a:spcAft>
                          <a:spcPts val="0"/>
                        </a:spcAft>
                        <a:tabLst>
                          <a:tab pos="1620520" algn="l"/>
                        </a:tabLst>
                      </a:pPr>
                      <a:r>
                        <a:rPr lang="zh-CN" sz="1400" b="1" kern="100">
                          <a:effectLst/>
                          <a:latin typeface="+mn-lt"/>
                          <a:ea typeface="+mn-ea"/>
                          <a:cs typeface="+mn-ea"/>
                          <a:sym typeface="+mn-lt"/>
                        </a:rPr>
                        <a:t>所属的世界革命范畴不同</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620520" algn="l"/>
                        </a:tabLst>
                      </a:pPr>
                      <a:r>
                        <a:rPr lang="zh-CN" sz="1400" b="1" kern="100">
                          <a:effectLst/>
                          <a:latin typeface="+mn-lt"/>
                          <a:ea typeface="+mn-ea"/>
                          <a:cs typeface="+mn-ea"/>
                          <a:sym typeface="+mn-lt"/>
                        </a:rPr>
                        <a:t>发生在十月革命之后，属于无产阶级世界革命的一部分</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620520" algn="l"/>
                        </a:tabLst>
                      </a:pPr>
                      <a:r>
                        <a:rPr lang="zh-CN" sz="1400" b="1" kern="100">
                          <a:effectLst/>
                          <a:latin typeface="+mn-lt"/>
                          <a:ea typeface="+mn-ea"/>
                          <a:cs typeface="+mn-ea"/>
                          <a:sym typeface="+mn-lt"/>
                        </a:rPr>
                        <a:t>属于世界资产阶级革命的一部分</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7294">
                <a:tc>
                  <a:txBody>
                    <a:bodyPr/>
                    <a:lstStyle/>
                    <a:p>
                      <a:pPr algn="ctr">
                        <a:lnSpc>
                          <a:spcPct val="150000"/>
                        </a:lnSpc>
                        <a:spcAft>
                          <a:spcPts val="0"/>
                        </a:spcAft>
                        <a:tabLst>
                          <a:tab pos="1620520" algn="l"/>
                        </a:tabLst>
                      </a:pPr>
                      <a:r>
                        <a:rPr lang="zh-CN" sz="1400" b="1" kern="100">
                          <a:effectLst/>
                          <a:latin typeface="+mn-lt"/>
                          <a:ea typeface="+mn-ea"/>
                          <a:cs typeface="+mn-ea"/>
                          <a:sym typeface="+mn-lt"/>
                        </a:rPr>
                        <a:t>联系</a:t>
                      </a:r>
                      <a:endParaRPr lang="zh-CN" sz="1400" kern="10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l">
                        <a:lnSpc>
                          <a:spcPct val="150000"/>
                        </a:lnSpc>
                        <a:spcAft>
                          <a:spcPts val="0"/>
                        </a:spcAft>
                        <a:tabLst>
                          <a:tab pos="1620520" algn="l"/>
                        </a:tabLst>
                      </a:pPr>
                      <a:r>
                        <a:rPr lang="zh-CN" sz="1400" b="1" kern="100" dirty="0">
                          <a:effectLst/>
                          <a:latin typeface="+mn-lt"/>
                          <a:ea typeface="+mn-ea"/>
                          <a:cs typeface="+mn-ea"/>
                          <a:sym typeface="+mn-lt"/>
                        </a:rPr>
                        <a:t>社会性质：都发生在半殖民地半封建社会；革命任务：都是反对外国资本主义侵略和本国封建统治；革命性质：都属于资产阶级民主革命的范畴</a:t>
                      </a:r>
                      <a:endParaRPr lang="zh-CN" sz="1400" kern="100" dirty="0">
                        <a:effectLst/>
                        <a:latin typeface="+mn-lt"/>
                        <a:ea typeface="+mn-ea"/>
                        <a:cs typeface="+mn-ea"/>
                        <a:sym typeface="+mn-lt"/>
                      </a:endParaRPr>
                    </a:p>
                  </a:txBody>
                  <a:tcPr marL="9065" marR="90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hMerge="1">
                  <a:tcPr/>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矩形 2"/>
          <p:cNvSpPr>
            <a:spLocks noChangeArrowheads="1"/>
          </p:cNvSpPr>
          <p:nvPr/>
        </p:nvSpPr>
        <p:spPr bwMode="auto">
          <a:xfrm>
            <a:off x="340519" y="940594"/>
            <a:ext cx="8337947" cy="2319338"/>
          </a:xfrm>
          <a:prstGeom prst="rect">
            <a:avLst/>
          </a:prstGeom>
          <a:noFill/>
          <a:ln w="19050">
            <a:solidFill>
              <a:schemeClr val="tx1"/>
            </a:solidFill>
            <a:miter lim="800000"/>
          </a:ln>
          <a:extLst>
            <a:ext uri="{909E8E84-426E-40DD-AFC4-6F175D3DCCD1}">
              <a14:hiddenFill xmlns:a14="http://schemas.microsoft.com/office/drawing/2010/main">
                <a:solidFill>
                  <a:srgbClr val="FFFFFF"/>
                </a:solidFill>
              </a14:hiddenFill>
            </a:ext>
          </a:extLst>
        </p:spPr>
        <p:txBody>
          <a:bodyPr lIns="68580" tIns="34290" rIns="68580" bIns="34290">
            <a:spAutoFit/>
          </a:bodyPr>
          <a:lstStyle/>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zh-CN" altLang="zh-CN" sz="800">
              <a:latin typeface="+mn-lt"/>
              <a:ea typeface="+mn-ea"/>
              <a:cs typeface="+mn-ea"/>
              <a:sym typeface="+mn-lt"/>
            </a:endParaRPr>
          </a:p>
        </p:txBody>
      </p:sp>
      <p:pic>
        <p:nvPicPr>
          <p:cNvPr id="39938" name="Picture 2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51323" y="789385"/>
            <a:ext cx="1383506" cy="359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39" name="Picture 2" descr="评价情景"/>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9898" y="797719"/>
            <a:ext cx="1368028" cy="278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1"/>
          <p:cNvSpPr>
            <a:spLocks noChangeArrowheads="1"/>
          </p:cNvSpPr>
          <p:nvPr/>
        </p:nvSpPr>
        <p:spPr bwMode="auto">
          <a:xfrm>
            <a:off x="466725" y="1562101"/>
            <a:ext cx="8086725" cy="85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2226945" algn="l"/>
              </a:tabLst>
              <a:defRPr/>
            </a:pPr>
            <a:r>
              <a:rPr lang="zh-CN" altLang="zh-CN" b="1" kern="100" dirty="0">
                <a:latin typeface="+mn-lt"/>
                <a:ea typeface="+mn-ea"/>
                <a:cs typeface="+mn-ea"/>
                <a:sym typeface="+mn-lt"/>
              </a:rPr>
              <a:t>通过回顾中华人民共和国成立以及党和国家领导人关于中华民族伟大复兴的讲话，从而在新高考背景下培养学生的政治认同达到水平</a:t>
            </a:r>
            <a:r>
              <a:rPr lang="en-US" altLang="zh-CN" b="1" kern="100" dirty="0">
                <a:latin typeface="+mn-lt"/>
                <a:ea typeface="+mn-ea"/>
                <a:cs typeface="+mn-ea"/>
                <a:sym typeface="+mn-lt"/>
              </a:rPr>
              <a:t>1</a:t>
            </a:r>
            <a:r>
              <a:rPr lang="zh-CN" altLang="zh-CN" b="1" kern="100" dirty="0">
                <a:latin typeface="+mn-lt"/>
                <a:ea typeface="+mn-ea"/>
                <a:cs typeface="+mn-ea"/>
                <a:sym typeface="+mn-lt"/>
              </a:rPr>
              <a:t>－</a:t>
            </a:r>
            <a:r>
              <a:rPr lang="en-US" altLang="zh-CN" b="1" kern="100" dirty="0">
                <a:latin typeface="+mn-lt"/>
                <a:ea typeface="+mn-ea"/>
                <a:cs typeface="+mn-ea"/>
                <a:sym typeface="+mn-lt"/>
              </a:rPr>
              <a:t>1</a:t>
            </a:r>
            <a:r>
              <a:rPr lang="zh-CN" altLang="zh-CN" b="1" kern="100" dirty="0">
                <a:latin typeface="+mn-lt"/>
                <a:ea typeface="+mn-ea"/>
                <a:cs typeface="+mn-ea"/>
                <a:sym typeface="+mn-lt"/>
              </a:rPr>
              <a:t>。</a:t>
            </a:r>
            <a:endParaRPr lang="zh-CN" altLang="zh-CN" sz="800" dirty="0">
              <a:latin typeface="+mn-lt"/>
              <a:ea typeface="+mn-ea"/>
              <a:cs typeface="+mn-ea"/>
              <a:sym typeface="+mn-lt"/>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2" descr="典例印证"/>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78806" y="472679"/>
            <a:ext cx="4630341" cy="296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97644" y="958454"/>
            <a:ext cx="84248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a:t>
            </a:r>
            <a:r>
              <a:rPr lang="zh-CN" altLang="zh-CN" b="1" kern="100" dirty="0">
                <a:latin typeface="+mn-lt"/>
                <a:ea typeface="+mn-ea"/>
                <a:cs typeface="+mn-ea"/>
                <a:sym typeface="+mn-lt"/>
              </a:rPr>
              <a:t>中国实现由新民主主义向社会主义过渡的政治前提是</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a:t>
            </a:r>
            <a:r>
              <a:rPr lang="zh-CN" altLang="zh-CN" b="1" kern="100" dirty="0">
                <a:latin typeface="+mn-lt"/>
                <a:ea typeface="+mn-ea"/>
                <a:cs typeface="+mn-ea"/>
                <a:sym typeface="+mn-lt"/>
              </a:rPr>
              <a:t>帝国主义侵略被打败</a:t>
            </a:r>
            <a:r>
              <a:rPr lang="en-US" altLang="zh-CN" b="1" kern="100" dirty="0">
                <a:latin typeface="+mn-lt"/>
                <a:ea typeface="+mn-ea"/>
                <a:cs typeface="+mn-ea"/>
                <a:sym typeface="+mn-lt"/>
              </a:rPr>
              <a:t>  </a:t>
            </a:r>
            <a:r>
              <a:rPr lang="zh-CN" altLang="zh-CN" b="1" kern="100" dirty="0">
                <a:latin typeface="+mn-lt"/>
                <a:ea typeface="+mn-ea"/>
                <a:cs typeface="+mn-ea"/>
                <a:sym typeface="+mn-lt"/>
              </a:rPr>
              <a:t>　　　　　　　</a:t>
            </a:r>
            <a:r>
              <a:rPr lang="en-US" altLang="zh-CN" b="1" kern="100" dirty="0">
                <a:latin typeface="+mn-lt"/>
                <a:ea typeface="+mn-ea"/>
                <a:cs typeface="+mn-ea"/>
                <a:sym typeface="+mn-lt"/>
              </a:rPr>
              <a:t>	B.</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C.</a:t>
            </a:r>
            <a:r>
              <a:rPr lang="zh-CN" altLang="zh-CN" b="1" kern="100" dirty="0">
                <a:latin typeface="+mn-lt"/>
                <a:ea typeface="+mn-ea"/>
                <a:cs typeface="+mn-ea"/>
                <a:sym typeface="+mn-lt"/>
              </a:rPr>
              <a:t>官僚资本被没收</a:t>
            </a:r>
            <a:r>
              <a:rPr lang="en-US" altLang="zh-CN" b="1" kern="100" dirty="0">
                <a:latin typeface="+mn-lt"/>
                <a:ea typeface="+mn-ea"/>
                <a:cs typeface="+mn-ea"/>
                <a:sym typeface="+mn-lt"/>
              </a:rPr>
              <a:t>  </a:t>
            </a:r>
            <a:r>
              <a:rPr lang="zh-CN" altLang="zh-CN" b="1" kern="100" dirty="0">
                <a:latin typeface="+mn-lt"/>
                <a:ea typeface="+mn-ea"/>
                <a:cs typeface="+mn-ea"/>
                <a:sym typeface="+mn-lt"/>
              </a:rPr>
              <a:t>　　　　　　　</a:t>
            </a:r>
            <a:r>
              <a:rPr lang="en-US" altLang="zh-CN" b="1" kern="100" dirty="0">
                <a:latin typeface="+mn-lt"/>
                <a:ea typeface="+mn-ea"/>
                <a:cs typeface="+mn-ea"/>
                <a:sym typeface="+mn-lt"/>
              </a:rPr>
              <a:t>		D.</a:t>
            </a:r>
            <a:r>
              <a:rPr lang="zh-CN" altLang="zh-CN" b="1" kern="100" dirty="0">
                <a:latin typeface="+mn-lt"/>
                <a:ea typeface="+mn-ea"/>
                <a:cs typeface="+mn-ea"/>
                <a:sym typeface="+mn-lt"/>
              </a:rPr>
              <a:t>中华人民共和国的成立</a:t>
            </a:r>
            <a:endParaRPr lang="zh-CN" altLang="zh-CN" sz="800" kern="100" dirty="0">
              <a:latin typeface="+mn-lt"/>
              <a:ea typeface="+mn-ea"/>
              <a:cs typeface="+mn-ea"/>
              <a:sym typeface="+mn-lt"/>
            </a:endParaRPr>
          </a:p>
        </p:txBody>
      </p:sp>
      <p:sp>
        <p:nvSpPr>
          <p:cNvPr id="8" name="矩形 1"/>
          <p:cNvSpPr>
            <a:spLocks noChangeArrowheads="1"/>
          </p:cNvSpPr>
          <p:nvPr/>
        </p:nvSpPr>
        <p:spPr bwMode="auto">
          <a:xfrm>
            <a:off x="383381" y="2178844"/>
            <a:ext cx="8310563" cy="256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3366FF"/>
                </a:solidFill>
                <a:latin typeface="+mn-lt"/>
                <a:ea typeface="+mn-ea"/>
                <a:cs typeface="+mn-ea"/>
                <a:sym typeface="+mn-lt"/>
              </a:rPr>
              <a:t>封建主义彻底被推翻的标志是</a:t>
            </a:r>
            <a:r>
              <a:rPr lang="en-US" altLang="zh-CN" b="1" kern="100" dirty="0">
                <a:solidFill>
                  <a:srgbClr val="3366FF"/>
                </a:solidFill>
                <a:latin typeface="+mn-lt"/>
                <a:ea typeface="+mn-ea"/>
                <a:cs typeface="+mn-ea"/>
                <a:sym typeface="+mn-lt"/>
              </a:rPr>
              <a:t>1949</a:t>
            </a:r>
            <a:r>
              <a:rPr lang="zh-CN" altLang="zh-CN" b="1" kern="100" dirty="0">
                <a:solidFill>
                  <a:srgbClr val="3366FF"/>
                </a:solidFill>
                <a:latin typeface="+mn-lt"/>
                <a:ea typeface="+mn-ea"/>
                <a:cs typeface="+mn-ea"/>
                <a:sym typeface="+mn-lt"/>
              </a:rPr>
              <a:t>年中华人民共和国中央人民政府的成立。辛亥革命只是推翻了封建君主专制，以后的袁世凯，曹锟，吴佩孚，张作霖等等</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那些当上或没有当上民国总统的军阀</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他们虽然名义上已经不是君主了，但是他们依然是封建势力的代表，他们也代表不了资产阶级。我们的解放战争也不是无产阶级同资产阶级的斗争，而是我国的无产阶级联合农民、民族资产阶级同我国的封建反动势力的斗争，所以说是</a:t>
            </a:r>
            <a:r>
              <a:rPr lang="en-US" altLang="zh-CN" b="1" kern="100" dirty="0">
                <a:solidFill>
                  <a:srgbClr val="3366FF"/>
                </a:solidFill>
                <a:latin typeface="+mn-lt"/>
                <a:ea typeface="+mn-ea"/>
                <a:cs typeface="+mn-ea"/>
                <a:sym typeface="+mn-lt"/>
              </a:rPr>
              <a:t>1949</a:t>
            </a:r>
            <a:r>
              <a:rPr lang="zh-CN" altLang="zh-CN" b="1" kern="100" dirty="0">
                <a:solidFill>
                  <a:srgbClr val="3366FF"/>
                </a:solidFill>
                <a:latin typeface="+mn-lt"/>
                <a:ea typeface="+mn-ea"/>
                <a:cs typeface="+mn-ea"/>
                <a:sym typeface="+mn-lt"/>
              </a:rPr>
              <a:t>年新中国成立才是封建主义彻底被推翻的时间。</a:t>
            </a:r>
            <a:endParaRPr lang="zh-CN" altLang="zh-CN" sz="800" kern="100" dirty="0">
              <a:solidFill>
                <a:srgbClr val="3366FF"/>
              </a:solidFill>
              <a:latin typeface="+mn-lt"/>
              <a:ea typeface="+mn-ea"/>
              <a:cs typeface="+mn-ea"/>
              <a:sym typeface="+mn-lt"/>
            </a:endParaRPr>
          </a:p>
        </p:txBody>
      </p:sp>
      <p:sp>
        <p:nvSpPr>
          <p:cNvPr id="2" name="00矩形 1"/>
          <p:cNvSpPr/>
          <p:nvPr/>
        </p:nvSpPr>
        <p:spPr>
          <a:xfrm>
            <a:off x="5286376" y="1459707"/>
            <a:ext cx="2230419"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封建主义统治被推翻</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nextCondLst>
                <p:cond evt="onClick" delay="0">
                  <p:tgtEl>
                    <p:spTgt spid="2"/>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373856" y="1028700"/>
            <a:ext cx="83105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a:t>
            </a:r>
            <a:r>
              <a:rPr lang="en-US" altLang="zh-CN" b="1" kern="100" dirty="0">
                <a:solidFill>
                  <a:srgbClr val="0000FF"/>
                </a:solidFill>
                <a:latin typeface="+mn-lt"/>
                <a:ea typeface="+mn-ea"/>
                <a:cs typeface="+mn-ea"/>
                <a:sym typeface="+mn-lt"/>
              </a:rPr>
              <a:t>1949</a:t>
            </a:r>
            <a:r>
              <a:rPr lang="zh-CN" altLang="zh-CN" b="1" kern="100" dirty="0">
                <a:solidFill>
                  <a:srgbClr val="0000FF"/>
                </a:solidFill>
                <a:latin typeface="+mn-lt"/>
                <a:ea typeface="+mn-ea"/>
                <a:cs typeface="+mn-ea"/>
                <a:sym typeface="+mn-lt"/>
              </a:rPr>
              <a:t>年</a:t>
            </a:r>
            <a:r>
              <a:rPr lang="en-US" altLang="zh-CN" b="1" kern="100" dirty="0">
                <a:solidFill>
                  <a:srgbClr val="0000FF"/>
                </a:solidFill>
                <a:latin typeface="+mn-lt"/>
                <a:ea typeface="+mn-ea"/>
                <a:cs typeface="+mn-ea"/>
                <a:sym typeface="+mn-lt"/>
              </a:rPr>
              <a:t>10</a:t>
            </a:r>
            <a:r>
              <a:rPr lang="zh-CN" altLang="zh-CN" b="1" kern="100" dirty="0">
                <a:solidFill>
                  <a:srgbClr val="0000FF"/>
                </a:solidFill>
                <a:latin typeface="+mn-lt"/>
                <a:ea typeface="+mn-ea"/>
                <a:cs typeface="+mn-ea"/>
                <a:sym typeface="+mn-lt"/>
              </a:rPr>
              <a:t>月</a:t>
            </a:r>
            <a:r>
              <a:rPr lang="en-US" altLang="zh-CN" b="1" kern="100" dirty="0">
                <a:solidFill>
                  <a:srgbClr val="0000FF"/>
                </a:solidFill>
                <a:latin typeface="+mn-lt"/>
                <a:ea typeface="+mn-ea"/>
                <a:cs typeface="+mn-ea"/>
                <a:sym typeface="+mn-lt"/>
              </a:rPr>
              <a:t>1</a:t>
            </a:r>
            <a:r>
              <a:rPr lang="zh-CN" altLang="zh-CN" b="1" kern="100" dirty="0">
                <a:solidFill>
                  <a:srgbClr val="0000FF"/>
                </a:solidFill>
                <a:latin typeface="+mn-lt"/>
                <a:ea typeface="+mn-ea"/>
                <a:cs typeface="+mn-ea"/>
                <a:sym typeface="+mn-lt"/>
              </a:rPr>
              <a:t>日，中华人民共和国的成立，从根本上改变了中国社会的发展方向，为实现由新民主主义向社会主义的过渡创造了政治前提。</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D</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linds(horizontal)">
                                      <p:cBhvr>
                                        <p:cTn id="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66700" y="294085"/>
            <a:ext cx="8424863" cy="463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5265" indent="-342900" algn="just">
              <a:lnSpc>
                <a:spcPct val="150000"/>
              </a:lnSpc>
              <a:tabLst>
                <a:tab pos="1214120" algn="l"/>
              </a:tabLst>
            </a:pPr>
            <a:r>
              <a:rPr lang="en-US" altLang="zh-CN" b="1">
                <a:latin typeface="+mn-lt"/>
                <a:ea typeface="+mn-ea"/>
                <a:cs typeface="+mn-ea"/>
                <a:sym typeface="+mn-lt"/>
              </a:rPr>
              <a:t>2.(</a:t>
            </a:r>
            <a:r>
              <a:rPr lang="zh-CN" altLang="zh-CN" b="1">
                <a:latin typeface="+mn-lt"/>
                <a:ea typeface="+mn-ea"/>
                <a:cs typeface="+mn-ea"/>
                <a:sym typeface="+mn-lt"/>
              </a:rPr>
              <a:t>考查政治认同</a:t>
            </a:r>
            <a:r>
              <a:rPr lang="en-US" altLang="zh-CN" b="1">
                <a:latin typeface="+mn-lt"/>
                <a:ea typeface="+mn-ea"/>
                <a:cs typeface="+mn-ea"/>
                <a:sym typeface="+mn-lt"/>
              </a:rPr>
              <a:t>)</a:t>
            </a:r>
            <a:r>
              <a:rPr lang="zh-CN" altLang="zh-CN" b="1">
                <a:latin typeface="+mn-lt"/>
                <a:ea typeface="+mn-ea"/>
                <a:cs typeface="+mn-ea"/>
                <a:sym typeface="+mn-lt"/>
              </a:rPr>
              <a:t>党在过渡时期总路线的最显著的特点是</a:t>
            </a:r>
            <a:r>
              <a:rPr lang="en-US" altLang="zh-CN" b="1">
                <a:latin typeface="+mn-lt"/>
                <a:ea typeface="+mn-ea"/>
                <a:cs typeface="+mn-ea"/>
                <a:sym typeface="+mn-lt"/>
              </a:rPr>
              <a:t>(</a:t>
            </a:r>
            <a:r>
              <a:rPr lang="zh-CN" altLang="zh-CN" b="1">
                <a:latin typeface="+mn-lt"/>
                <a:ea typeface="+mn-ea"/>
                <a:cs typeface="+mn-ea"/>
                <a:sym typeface="+mn-lt"/>
              </a:rPr>
              <a:t>　　</a:t>
            </a:r>
            <a:r>
              <a:rPr lang="en-US" altLang="zh-CN" b="1">
                <a:latin typeface="+mn-lt"/>
                <a:ea typeface="+mn-ea"/>
                <a:cs typeface="+mn-ea"/>
                <a:sym typeface="+mn-lt"/>
              </a:rPr>
              <a:t>)</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a:t>
            </a:r>
            <a:r>
              <a:rPr lang="zh-CN" altLang="zh-CN" b="1">
                <a:latin typeface="+mn-lt"/>
                <a:ea typeface="+mn-ea"/>
                <a:cs typeface="+mn-ea"/>
                <a:sym typeface="+mn-lt"/>
              </a:rPr>
              <a:t>实现社会主义建设和社会主义改造同时并举</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B.“</a:t>
            </a:r>
            <a:r>
              <a:rPr lang="zh-CN" altLang="zh-CN" b="1">
                <a:latin typeface="+mn-lt"/>
                <a:ea typeface="+mn-ea"/>
                <a:cs typeface="+mn-ea"/>
                <a:sym typeface="+mn-lt"/>
              </a:rPr>
              <a:t>一化三改</a:t>
            </a:r>
            <a:r>
              <a:rPr lang="en-US" altLang="zh-CN" b="1">
                <a:latin typeface="+mn-lt"/>
                <a:ea typeface="+mn-ea"/>
                <a:cs typeface="+mn-ea"/>
                <a:sym typeface="+mn-lt"/>
              </a:rPr>
              <a:t>”“</a:t>
            </a:r>
            <a:r>
              <a:rPr lang="zh-CN" altLang="zh-CN" b="1">
                <a:latin typeface="+mn-lt"/>
                <a:ea typeface="+mn-ea"/>
                <a:cs typeface="+mn-ea"/>
                <a:sym typeface="+mn-lt"/>
              </a:rPr>
              <a:t>一体两翼</a:t>
            </a:r>
            <a:r>
              <a:rPr lang="en-US" altLang="zh-CN" b="1">
                <a:latin typeface="+mn-lt"/>
                <a:ea typeface="+mn-ea"/>
                <a:cs typeface="+mn-ea"/>
                <a:sym typeface="+mn-lt"/>
              </a:rPr>
              <a:t>”</a:t>
            </a:r>
            <a:r>
              <a:rPr lang="zh-CN" altLang="zh-CN" b="1">
                <a:latin typeface="+mn-lt"/>
                <a:ea typeface="+mn-ea"/>
                <a:cs typeface="+mn-ea"/>
                <a:sym typeface="+mn-lt"/>
              </a:rPr>
              <a:t>的辩证统一</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C.</a:t>
            </a:r>
            <a:r>
              <a:rPr lang="zh-CN" altLang="zh-CN" b="1">
                <a:latin typeface="+mn-lt"/>
                <a:ea typeface="+mn-ea"/>
                <a:cs typeface="+mn-ea"/>
                <a:sym typeface="+mn-lt"/>
              </a:rPr>
              <a:t>以实现社会主义工业化为最主要目标</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D.</a:t>
            </a:r>
            <a:r>
              <a:rPr lang="zh-CN" altLang="zh-CN" b="1">
                <a:latin typeface="+mn-lt"/>
                <a:ea typeface="+mn-ea"/>
                <a:cs typeface="+mn-ea"/>
                <a:sym typeface="+mn-lt"/>
              </a:rPr>
              <a:t>符合当前的基本国情，反映了历史的必然性</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0000FF"/>
                </a:solidFill>
                <a:latin typeface="+mn-lt"/>
                <a:ea typeface="+mn-ea"/>
                <a:cs typeface="+mn-ea"/>
                <a:sym typeface="+mn-lt"/>
              </a:rPr>
              <a:t>解析　党在过渡时期的总路线，是以</a:t>
            </a:r>
            <a:r>
              <a:rPr lang="en-US" altLang="zh-CN" b="1">
                <a:solidFill>
                  <a:srgbClr val="0000FF"/>
                </a:solidFill>
                <a:latin typeface="+mn-lt"/>
                <a:ea typeface="+mn-ea"/>
                <a:cs typeface="+mn-ea"/>
                <a:sym typeface="+mn-lt"/>
              </a:rPr>
              <a:t>“</a:t>
            </a:r>
            <a:r>
              <a:rPr lang="zh-CN" altLang="zh-CN" b="1">
                <a:solidFill>
                  <a:srgbClr val="0000FF"/>
                </a:solidFill>
                <a:latin typeface="+mn-lt"/>
                <a:ea typeface="+mn-ea"/>
                <a:cs typeface="+mn-ea"/>
                <a:sym typeface="+mn-lt"/>
              </a:rPr>
              <a:t>一化三改</a:t>
            </a:r>
            <a:r>
              <a:rPr lang="en-US" altLang="zh-CN" b="1">
                <a:solidFill>
                  <a:srgbClr val="0000FF"/>
                </a:solidFill>
                <a:latin typeface="+mn-lt"/>
                <a:ea typeface="+mn-ea"/>
                <a:cs typeface="+mn-ea"/>
                <a:sym typeface="+mn-lt"/>
              </a:rPr>
              <a:t>”</a:t>
            </a:r>
            <a:r>
              <a:rPr lang="zh-CN" altLang="zh-CN" b="1">
                <a:solidFill>
                  <a:srgbClr val="0000FF"/>
                </a:solidFill>
                <a:latin typeface="+mn-lt"/>
                <a:ea typeface="+mn-ea"/>
                <a:cs typeface="+mn-ea"/>
                <a:sym typeface="+mn-lt"/>
              </a:rPr>
              <a:t>为核心内容的路线，包括两个方面的内容：一是逐步实现社会主义工业化，这是总路线的主体；一是逐步实现对农业、手工业和资本主义工商业的社会主义改造，这是总路线的两翼。因此，这是一条既要建设社会主义工业国家，又要进行社会主义的改革，是社会主义建设和社会主义改造同时并举的路线。</a:t>
            </a:r>
            <a:endParaRPr lang="zh-CN" altLang="zh-CN" sz="800">
              <a:solidFill>
                <a:srgbClr val="0000FF"/>
              </a:solidFill>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FF0000"/>
                </a:solidFill>
                <a:latin typeface="+mn-lt"/>
                <a:ea typeface="+mn-ea"/>
                <a:cs typeface="+mn-ea"/>
                <a:sym typeface="+mn-lt"/>
              </a:rPr>
              <a:t>答案　</a:t>
            </a:r>
            <a:r>
              <a:rPr lang="en-US" altLang="zh-CN" b="1">
                <a:solidFill>
                  <a:srgbClr val="FF0000"/>
                </a:solidFill>
                <a:latin typeface="+mn-lt"/>
                <a:ea typeface="+mn-ea"/>
                <a:cs typeface="+mn-ea"/>
                <a:sym typeface="+mn-lt"/>
              </a:rPr>
              <a:t>A</a:t>
            </a:r>
            <a:endParaRPr lang="zh-CN" altLang="zh-CN" sz="80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5" end="5"/>
                                            </p:txEl>
                                          </p:spTgt>
                                        </p:tgtEl>
                                        <p:attrNameLst>
                                          <p:attrName>style.visibility</p:attrName>
                                        </p:attrNameLst>
                                      </p:cBhvr>
                                      <p:to>
                                        <p:strVal val="visible"/>
                                      </p:to>
                                    </p:set>
                                    <p:animEffect transition="in" filter="blinds(horizontal)">
                                      <p:cBhvr>
                                        <p:cTn id="7" dur="500"/>
                                        <p:tgtEl>
                                          <p:spTgt spid="5">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6" end="6"/>
                                            </p:txEl>
                                          </p:spTgt>
                                        </p:tgtEl>
                                        <p:attrNameLst>
                                          <p:attrName>style.visibility</p:attrName>
                                        </p:attrNameLst>
                                      </p:cBhvr>
                                      <p:to>
                                        <p:strVal val="visible"/>
                                      </p:to>
                                    </p:set>
                                    <p:animEffect transition="in" filter="blinds(horizontal)">
                                      <p:cBhvr>
                                        <p:cTn id="1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矩形 1"/>
          <p:cNvSpPr>
            <a:spLocks noChangeArrowheads="1"/>
          </p:cNvSpPr>
          <p:nvPr/>
        </p:nvSpPr>
        <p:spPr bwMode="auto">
          <a:xfrm>
            <a:off x="236935" y="302419"/>
            <a:ext cx="8311753" cy="85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latin typeface="+mn-lt"/>
                <a:ea typeface="+mn-ea"/>
                <a:cs typeface="+mn-ea"/>
                <a:sym typeface="+mn-lt"/>
              </a:rPr>
              <a:t>议题二　为什么说由中国共产党领导中华民族实现伟大复兴，是历史的选择，是</a:t>
            </a:r>
            <a:r>
              <a:rPr lang="en-US" altLang="zh-CN" b="1">
                <a:latin typeface="+mn-lt"/>
                <a:ea typeface="+mn-ea"/>
                <a:cs typeface="+mn-ea"/>
                <a:sym typeface="+mn-lt"/>
              </a:rPr>
              <a:t>	</a:t>
            </a:r>
            <a:r>
              <a:rPr lang="zh-CN" altLang="zh-CN" b="1">
                <a:latin typeface="+mn-lt"/>
                <a:ea typeface="+mn-ea"/>
                <a:cs typeface="+mn-ea"/>
                <a:sym typeface="+mn-lt"/>
              </a:rPr>
              <a:t>人民的选择，是正确的选择？</a:t>
            </a:r>
            <a:endParaRPr lang="zh-CN" altLang="zh-CN" sz="800">
              <a:latin typeface="+mn-lt"/>
              <a:ea typeface="+mn-ea"/>
              <a:cs typeface="+mn-ea"/>
              <a:sym typeface="+mn-lt"/>
            </a:endParaRPr>
          </a:p>
        </p:txBody>
      </p:sp>
      <p:pic>
        <p:nvPicPr>
          <p:cNvPr id="44034" name="Picture 3" descr="情景呈现"/>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07432" y="1339454"/>
            <a:ext cx="4208860" cy="269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85750" y="1565672"/>
            <a:ext cx="7040166" cy="2513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fontAlgn="auto">
              <a:lnSpc>
                <a:spcPct val="150000"/>
              </a:lnSpc>
              <a:spcBef>
                <a:spcPts val="0"/>
              </a:spcBef>
              <a:spcAft>
                <a:spcPts val="0"/>
              </a:spcAft>
              <a:tabLst>
                <a:tab pos="2227580" algn="l"/>
              </a:tabLst>
              <a:defRPr/>
            </a:pPr>
            <a:r>
              <a:rPr lang="zh-CN" altLang="zh-CN" b="1" kern="100" dirty="0">
                <a:latin typeface="+mn-lt"/>
                <a:ea typeface="+mn-ea"/>
                <a:cs typeface="+mn-ea"/>
                <a:sym typeface="+mn-lt"/>
              </a:rPr>
              <a:t>材料一　改革开放是决定当代中国命运的关键抉择。邓小平同志曾经指出：“改革的性质同过去的革命一样，也是为了扫除发展社会生产力的障碍，使中国摆脱贫穷落后的状态。从这个意义上说，改革也可以叫革命性的变革。”改革是全面改革，是在坚持社会主义基本制度前提下，自觉调整</a:t>
            </a:r>
            <a:r>
              <a:rPr lang="en-US" altLang="zh-CN" b="1" kern="100" dirty="0">
                <a:latin typeface="+mn-lt"/>
                <a:ea typeface="+mn-ea"/>
                <a:cs typeface="+mn-ea"/>
                <a:sym typeface="+mn-lt"/>
              </a:rPr>
              <a:t>				</a:t>
            </a:r>
            <a:r>
              <a:rPr lang="zh-CN" altLang="zh-CN" b="1" kern="100" dirty="0">
                <a:latin typeface="+mn-lt"/>
                <a:ea typeface="+mn-ea"/>
                <a:cs typeface="+mn-ea"/>
                <a:sym typeface="+mn-lt"/>
              </a:rPr>
              <a:t>的各个方面和环节，以适应初级阶段生产力发展水平和实现现代化的历史要求。</a:t>
            </a:r>
            <a:endParaRPr lang="zh-CN" altLang="zh-CN" sz="800" kern="100" dirty="0">
              <a:latin typeface="+mn-lt"/>
              <a:ea typeface="+mn-ea"/>
              <a:cs typeface="+mn-ea"/>
              <a:sym typeface="+mn-lt"/>
            </a:endParaRPr>
          </a:p>
        </p:txBody>
      </p:sp>
      <p:sp>
        <p:nvSpPr>
          <p:cNvPr id="9" name="矩形 1"/>
          <p:cNvSpPr>
            <a:spLocks noChangeArrowheads="1"/>
          </p:cNvSpPr>
          <p:nvPr/>
        </p:nvSpPr>
        <p:spPr bwMode="auto">
          <a:xfrm>
            <a:off x="301228" y="3980260"/>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solidFill>
                  <a:srgbClr val="3366FF"/>
                </a:solidFill>
                <a:latin typeface="+mn-lt"/>
                <a:ea typeface="+mn-ea"/>
                <a:cs typeface="+mn-ea"/>
                <a:sym typeface="+mn-lt"/>
              </a:rPr>
              <a:t>生产关系一定要适合生产力状况规律、上层建筑一定要适合经济基础发展状况规律是支配人类社会发展的两个基本规律。</a:t>
            </a:r>
            <a:endParaRPr lang="zh-CN" altLang="zh-CN" sz="800">
              <a:solidFill>
                <a:srgbClr val="3366FF"/>
              </a:solidFill>
              <a:latin typeface="+mn-lt"/>
              <a:ea typeface="+mn-ea"/>
              <a:cs typeface="+mn-ea"/>
              <a:sym typeface="+mn-lt"/>
            </a:endParaRPr>
          </a:p>
        </p:txBody>
      </p:sp>
      <p:pic>
        <p:nvPicPr>
          <p:cNvPr id="44037" name="Picture 6" descr="E:\孙敏\2019\课件\创新同步\新教材新标准\2020（春）思想政治 必修3 政治与法治（新教材新标准）\word\Z11.TIF"/>
          <p:cNvPicPr>
            <a:picLocks noChangeAspect="1" noChangeArrowheads="1"/>
          </p:cNvPicPr>
          <p:nvPr/>
        </p:nvPicPr>
        <p:blipFill>
          <a:blip r:embed="rId2" r:link="rId3" cstate="email">
            <a:clrChange>
              <a:clrFrom>
                <a:srgbClr val="FFFFFF"/>
              </a:clrFrom>
              <a:clrTo>
                <a:srgbClr val="FFFFFF">
                  <a:alpha val="0"/>
                </a:srgbClr>
              </a:clrTo>
            </a:clrChange>
          </a:blip>
          <a:srcRect/>
          <a:stretch>
            <a:fillRect/>
          </a:stretch>
        </p:blipFill>
        <p:spPr bwMode="auto">
          <a:xfrm>
            <a:off x="7381876" y="1854994"/>
            <a:ext cx="1564481"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00矩形 1"/>
          <p:cNvSpPr/>
          <p:nvPr/>
        </p:nvSpPr>
        <p:spPr>
          <a:xfrm>
            <a:off x="2202657" y="3295651"/>
            <a:ext cx="2230419" cy="346249"/>
          </a:xfrm>
          <a:prstGeom prst="rect">
            <a:avLst/>
          </a:prstGeom>
        </p:spPr>
        <p:txBody>
          <a:bodyPr wrap="none" lIns="68580" tIns="34290" rIns="68580" bIns="34290">
            <a:spAutoFit/>
          </a:bodyPr>
          <a:lstStyle/>
          <a:p>
            <a:pPr>
              <a:defRPr/>
            </a:pPr>
            <a:r>
              <a:rPr lang="zh-CN" altLang="zh-CN" b="1" u="wavy" kern="100">
                <a:solidFill>
                  <a:srgbClr val="3366FF"/>
                </a:solidFill>
                <a:latin typeface="+mn-lt"/>
                <a:ea typeface="+mn-ea"/>
                <a:cs typeface="+mn-ea"/>
                <a:sym typeface="+mn-lt"/>
              </a:rPr>
              <a:t>生产关系和上层建筑</a:t>
            </a:r>
            <a:endParaRPr lang="zh-CN" altLang="en-US">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nextCondLst>
                <p:cond evt="onClick" delay="0">
                  <p:tgtEl>
                    <p:spTgt spid="2"/>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矩形 1"/>
          <p:cNvSpPr>
            <a:spLocks noChangeArrowheads="1"/>
          </p:cNvSpPr>
          <p:nvPr/>
        </p:nvSpPr>
        <p:spPr bwMode="auto">
          <a:xfrm>
            <a:off x="373856" y="1275160"/>
            <a:ext cx="83105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latin typeface="+mn-lt"/>
                <a:ea typeface="+mn-ea"/>
                <a:cs typeface="+mn-ea"/>
                <a:sym typeface="+mn-lt"/>
              </a:rPr>
              <a:t>在社会主义初级阶段国情下发展中国特色社会主义，是前无古人的伟大创举，必须围绕发展社会生产力这个根本任务，把改革开放作为发展中国特色社会主义的强大动力。</a:t>
            </a:r>
            <a:endParaRPr lang="zh-CN" altLang="zh-CN" sz="800">
              <a:latin typeface="+mn-lt"/>
              <a:ea typeface="+mn-ea"/>
              <a:cs typeface="+mn-ea"/>
              <a:sym typeface="+mn-lt"/>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76225" y="3457575"/>
            <a:ext cx="8424863" cy="43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2227580" algn="l"/>
              </a:tabLst>
            </a:pPr>
            <a:r>
              <a:rPr lang="zh-CN" altLang="zh-CN" b="1">
                <a:solidFill>
                  <a:srgbClr val="3366FF"/>
                </a:solidFill>
                <a:latin typeface="+mn-lt"/>
                <a:ea typeface="+mn-ea"/>
                <a:cs typeface="+mn-ea"/>
                <a:sym typeface="+mn-lt"/>
              </a:rPr>
              <a:t>新时代、新征程，不忘初心、砥砺前行。</a:t>
            </a:r>
            <a:endParaRPr lang="zh-CN" altLang="zh-CN" sz="800">
              <a:solidFill>
                <a:srgbClr val="3366FF"/>
              </a:solidFill>
              <a:latin typeface="+mn-lt"/>
              <a:ea typeface="+mn-ea"/>
              <a:cs typeface="+mn-ea"/>
              <a:sym typeface="+mn-lt"/>
            </a:endParaRPr>
          </a:p>
        </p:txBody>
      </p:sp>
      <p:sp>
        <p:nvSpPr>
          <p:cNvPr id="4" name="矩形 1"/>
          <p:cNvSpPr>
            <a:spLocks noChangeArrowheads="1"/>
          </p:cNvSpPr>
          <p:nvPr/>
        </p:nvSpPr>
        <p:spPr bwMode="auto">
          <a:xfrm>
            <a:off x="236935" y="465534"/>
            <a:ext cx="6243638"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2226945" algn="l"/>
              </a:tabLst>
              <a:defRPr/>
            </a:pPr>
            <a:r>
              <a:rPr lang="zh-CN" altLang="zh-CN" b="1" kern="100" dirty="0">
                <a:latin typeface="+mn-lt"/>
                <a:ea typeface="+mn-ea"/>
                <a:cs typeface="+mn-ea"/>
                <a:sym typeface="+mn-lt"/>
              </a:rPr>
              <a:t>材料二　</a:t>
            </a:r>
            <a:r>
              <a:rPr lang="en-US" altLang="zh-CN" b="1" kern="100" dirty="0">
                <a:latin typeface="+mn-lt"/>
                <a:ea typeface="+mn-ea"/>
                <a:cs typeface="+mn-ea"/>
                <a:sym typeface="+mn-lt"/>
              </a:rPr>
              <a:t>“</a:t>
            </a:r>
            <a:r>
              <a:rPr lang="zh-CN" altLang="zh-CN" b="1" kern="100" dirty="0">
                <a:latin typeface="+mn-lt"/>
                <a:ea typeface="+mn-ea"/>
                <a:cs typeface="+mn-ea"/>
                <a:sym typeface="+mn-lt"/>
              </a:rPr>
              <a:t>时代</a:t>
            </a:r>
            <a:r>
              <a:rPr lang="en-US" altLang="zh-CN" b="1" kern="100" dirty="0">
                <a:latin typeface="+mn-lt"/>
                <a:ea typeface="+mn-ea"/>
                <a:cs typeface="+mn-ea"/>
                <a:sym typeface="+mn-lt"/>
              </a:rPr>
              <a:t>”</a:t>
            </a:r>
            <a:r>
              <a:rPr lang="zh-CN" altLang="zh-CN" b="1" kern="100" dirty="0">
                <a:latin typeface="+mn-lt"/>
                <a:ea typeface="+mn-ea"/>
                <a:cs typeface="+mn-ea"/>
                <a:sym typeface="+mn-lt"/>
              </a:rPr>
              <a:t>这个词，在《辞海》中解释为</a:t>
            </a:r>
            <a:r>
              <a:rPr lang="en-US" altLang="zh-CN" b="1" kern="100" dirty="0">
                <a:latin typeface="+mn-lt"/>
                <a:ea typeface="+mn-ea"/>
                <a:cs typeface="+mn-ea"/>
                <a:sym typeface="+mn-lt"/>
              </a:rPr>
              <a:t>“</a:t>
            </a:r>
            <a:r>
              <a:rPr lang="zh-CN" altLang="zh-CN" b="1" kern="100" dirty="0">
                <a:latin typeface="+mn-lt"/>
                <a:ea typeface="+mn-ea"/>
                <a:cs typeface="+mn-ea"/>
                <a:sym typeface="+mn-lt"/>
              </a:rPr>
              <a:t>指历史上依据经济、政治、文化等状况来划分的社会各个发展阶段</a:t>
            </a:r>
            <a:r>
              <a:rPr lang="en-US" altLang="zh-CN" b="1" kern="100" dirty="0">
                <a:latin typeface="+mn-lt"/>
                <a:ea typeface="+mn-ea"/>
                <a:cs typeface="+mn-ea"/>
                <a:sym typeface="+mn-lt"/>
              </a:rPr>
              <a:t>”</a:t>
            </a:r>
            <a:r>
              <a:rPr lang="zh-CN" altLang="zh-CN" b="1" kern="100" dirty="0">
                <a:latin typeface="+mn-lt"/>
                <a:ea typeface="+mn-ea"/>
                <a:cs typeface="+mn-ea"/>
                <a:sym typeface="+mn-lt"/>
              </a:rPr>
              <a:t>。党的十九大报告对于</a:t>
            </a:r>
            <a:r>
              <a:rPr lang="en-US" altLang="zh-CN" b="1" kern="100" dirty="0">
                <a:latin typeface="+mn-lt"/>
                <a:ea typeface="+mn-ea"/>
                <a:cs typeface="+mn-ea"/>
                <a:sym typeface="+mn-lt"/>
              </a:rPr>
              <a:t>“		”</a:t>
            </a:r>
            <a:r>
              <a:rPr lang="zh-CN" altLang="zh-CN" b="1" kern="100" dirty="0">
                <a:latin typeface="+mn-lt"/>
                <a:ea typeface="+mn-ea"/>
                <a:cs typeface="+mn-ea"/>
                <a:sym typeface="+mn-lt"/>
              </a:rPr>
              <a:t>的内涵，讲了五点：第一点，从历史、现在、未来的联系上看，这是承前启后、继往开来，在新的历史条件下继续夺取中国特色社会主义伟大胜利的时代；第二点，从我们承担的历史使命看，这是决胜全面建成小康社会、全面建设社会主义现代化强国的时代；</a:t>
            </a:r>
            <a:endParaRPr lang="zh-CN" altLang="zh-CN" sz="800" dirty="0">
              <a:latin typeface="+mn-lt"/>
              <a:ea typeface="+mn-ea"/>
              <a:cs typeface="+mn-ea"/>
              <a:sym typeface="+mn-lt"/>
            </a:endParaRPr>
          </a:p>
        </p:txBody>
      </p:sp>
      <p:pic>
        <p:nvPicPr>
          <p:cNvPr id="46083" name="Picture 4" descr="E:\孙敏\2019\课件\创新同步\新教材新标准\2020（春）思想政治 必修3 政治与法治（新教材新标准）\word\Z12.TIF"/>
          <p:cNvPicPr>
            <a:picLocks noChangeAspect="1" noChangeArrowheads="1"/>
          </p:cNvPicPr>
          <p:nvPr/>
        </p:nvPicPr>
        <p:blipFill>
          <a:blip r:embed="rId1" r:link="rId2" cstate="email">
            <a:clrChange>
              <a:clrFrom>
                <a:srgbClr val="FFFFFF"/>
              </a:clrFrom>
              <a:clrTo>
                <a:srgbClr val="FFFFFF">
                  <a:alpha val="0"/>
                </a:srgbClr>
              </a:clrTo>
            </a:clrChange>
          </a:blip>
          <a:srcRect/>
          <a:stretch>
            <a:fillRect/>
          </a:stretch>
        </p:blipFill>
        <p:spPr bwMode="auto">
          <a:xfrm>
            <a:off x="6678217" y="465535"/>
            <a:ext cx="2106215"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00矩形 1"/>
          <p:cNvSpPr/>
          <p:nvPr/>
        </p:nvSpPr>
        <p:spPr>
          <a:xfrm>
            <a:off x="2789635" y="1388269"/>
            <a:ext cx="835806" cy="346249"/>
          </a:xfrm>
          <a:prstGeom prst="rect">
            <a:avLst/>
          </a:prstGeom>
        </p:spPr>
        <p:txBody>
          <a:bodyPr wrap="none" lIns="68580" tIns="34290" rIns="68580" bIns="34290">
            <a:spAutoFit/>
          </a:bodyPr>
          <a:lstStyle/>
          <a:p>
            <a:pPr>
              <a:defRPr/>
            </a:pPr>
            <a:r>
              <a:rPr lang="zh-CN" altLang="zh-CN" b="1" u="wavy" kern="100">
                <a:solidFill>
                  <a:srgbClr val="3366FF"/>
                </a:solidFill>
                <a:latin typeface="+mn-lt"/>
                <a:ea typeface="+mn-ea"/>
                <a:cs typeface="+mn-ea"/>
                <a:sym typeface="+mn-lt"/>
              </a:rPr>
              <a:t>新时代</a:t>
            </a:r>
            <a:endParaRPr lang="zh-CN" altLang="en-US">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nextCondLst>
                <p:cond evt="onClick" delay="0">
                  <p:tgtEl>
                    <p:spTgt spid="2"/>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矩形 1"/>
          <p:cNvSpPr>
            <a:spLocks noChangeArrowheads="1"/>
          </p:cNvSpPr>
          <p:nvPr/>
        </p:nvSpPr>
        <p:spPr bwMode="auto">
          <a:xfrm>
            <a:off x="373856" y="627460"/>
            <a:ext cx="8310563" cy="2145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latin typeface="+mn-lt"/>
                <a:ea typeface="+mn-ea"/>
                <a:cs typeface="+mn-ea"/>
                <a:sym typeface="+mn-lt"/>
              </a:rPr>
              <a:t>第三点，放到中国人民对美好生活的追求上看，这是全国各族人民团结奋斗、不断创造美好生活、逐步实现全体人民共同富裕的时代；第四点，放到民族复兴的角度看，这是全体中华儿女勠力同心、奋力实现中华民族伟大复兴中国梦的时代；第五点，放在世界大局中看，这是我国</a:t>
            </a:r>
            <a:r>
              <a:rPr lang="en-US" altLang="zh-CN" b="1">
                <a:latin typeface="+mn-lt"/>
                <a:ea typeface="+mn-ea"/>
                <a:cs typeface="+mn-ea"/>
                <a:sym typeface="+mn-lt"/>
              </a:rPr>
              <a:t>				</a:t>
            </a:r>
            <a:r>
              <a:rPr lang="zh-CN" altLang="zh-CN" b="1">
                <a:latin typeface="+mn-lt"/>
                <a:ea typeface="+mn-ea"/>
                <a:cs typeface="+mn-ea"/>
                <a:sym typeface="+mn-lt"/>
              </a:rPr>
              <a:t>、不断为人类作出更大贡献的时代。</a:t>
            </a:r>
            <a:endParaRPr lang="zh-CN" altLang="zh-CN" sz="800">
              <a:latin typeface="+mn-lt"/>
              <a:ea typeface="+mn-ea"/>
              <a:cs typeface="+mn-ea"/>
              <a:sym typeface="+mn-lt"/>
            </a:endParaRPr>
          </a:p>
        </p:txBody>
      </p:sp>
      <p:sp>
        <p:nvSpPr>
          <p:cNvPr id="5" name="矩形 1"/>
          <p:cNvSpPr>
            <a:spLocks noChangeArrowheads="1"/>
          </p:cNvSpPr>
          <p:nvPr/>
        </p:nvSpPr>
        <p:spPr bwMode="auto">
          <a:xfrm>
            <a:off x="389335" y="2870597"/>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pPr>
            <a:r>
              <a:rPr lang="zh-CN" altLang="zh-CN" b="1">
                <a:solidFill>
                  <a:srgbClr val="3366FF"/>
                </a:solidFill>
                <a:latin typeface="+mn-lt"/>
                <a:ea typeface="+mn-ea"/>
                <a:cs typeface="+mn-ea"/>
                <a:sym typeface="+mn-lt"/>
              </a:rPr>
              <a:t>日益走近世界舞台中央，体现在我国综合国力的提高、国际话语权的提升和在全球治理的深度参与上。</a:t>
            </a:r>
            <a:endParaRPr lang="zh-CN" altLang="zh-CN" sz="800">
              <a:solidFill>
                <a:srgbClr val="3366FF"/>
              </a:solidFill>
              <a:latin typeface="+mn-lt"/>
              <a:ea typeface="+mn-ea"/>
              <a:cs typeface="+mn-ea"/>
              <a:sym typeface="+mn-lt"/>
            </a:endParaRPr>
          </a:p>
        </p:txBody>
      </p:sp>
      <p:sp>
        <p:nvSpPr>
          <p:cNvPr id="2" name="00矩形 1"/>
          <p:cNvSpPr/>
          <p:nvPr/>
        </p:nvSpPr>
        <p:spPr>
          <a:xfrm>
            <a:off x="4238626" y="1963342"/>
            <a:ext cx="2462854"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日益走近世界舞台中央</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nextCondLst>
                <p:cond evt="onClick" delay="0">
                  <p:tgtEl>
                    <p:spTgt spid="2"/>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矩形 1"/>
          <p:cNvSpPr>
            <a:spLocks noChangeArrowheads="1"/>
          </p:cNvSpPr>
          <p:nvPr/>
        </p:nvSpPr>
        <p:spPr bwMode="auto">
          <a:xfrm>
            <a:off x="373856" y="435769"/>
            <a:ext cx="8310563" cy="417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latin typeface="+mn-lt"/>
                <a:ea typeface="+mn-ea"/>
                <a:cs typeface="+mn-ea"/>
                <a:sym typeface="+mn-lt"/>
              </a:rPr>
              <a:t>探究</a:t>
            </a:r>
            <a:r>
              <a:rPr lang="en-US" altLang="zh-CN" b="1">
                <a:latin typeface="+mn-lt"/>
                <a:ea typeface="+mn-ea"/>
                <a:cs typeface="+mn-ea"/>
                <a:sym typeface="+mn-lt"/>
              </a:rPr>
              <a:t>1</a:t>
            </a:r>
            <a:r>
              <a:rPr lang="zh-CN" altLang="zh-CN" b="1">
                <a:latin typeface="+mn-lt"/>
                <a:ea typeface="+mn-ea"/>
                <a:cs typeface="+mn-ea"/>
                <a:sym typeface="+mn-lt"/>
              </a:rPr>
              <a:t>　为什么说改革开放是决定当代中国命运的关键抉择？</a:t>
            </a:r>
            <a:r>
              <a:rPr lang="en-US" altLang="zh-CN" b="1">
                <a:latin typeface="+mn-lt"/>
                <a:ea typeface="+mn-ea"/>
                <a:cs typeface="+mn-ea"/>
                <a:sym typeface="+mn-lt"/>
              </a:rPr>
              <a:t>(</a:t>
            </a:r>
            <a:r>
              <a:rPr lang="zh-CN" altLang="zh-CN" b="1">
                <a:latin typeface="+mn-lt"/>
                <a:ea typeface="+mn-ea"/>
                <a:cs typeface="+mn-ea"/>
                <a:sym typeface="+mn-lt"/>
              </a:rPr>
              <a:t>核心素养：政治认同水平</a:t>
            </a:r>
            <a:r>
              <a:rPr lang="en-US" altLang="zh-CN" b="1">
                <a:latin typeface="+mn-lt"/>
                <a:ea typeface="+mn-ea"/>
                <a:cs typeface="+mn-ea"/>
                <a:sym typeface="+mn-lt"/>
              </a:rPr>
              <a:t>2</a:t>
            </a:r>
            <a:r>
              <a:rPr lang="zh-CN" altLang="zh-CN" b="1">
                <a:latin typeface="+mn-lt"/>
                <a:ea typeface="+mn-ea"/>
                <a:cs typeface="+mn-ea"/>
                <a:sym typeface="+mn-lt"/>
              </a:rPr>
              <a:t>－</a:t>
            </a:r>
            <a:r>
              <a:rPr lang="en-US" altLang="zh-CN" b="1">
                <a:latin typeface="+mn-lt"/>
                <a:ea typeface="+mn-ea"/>
                <a:cs typeface="+mn-ea"/>
                <a:sym typeface="+mn-lt"/>
              </a:rPr>
              <a:t>1)</a:t>
            </a:r>
            <a:endParaRPr lang="zh-CN" altLang="zh-CN" sz="800">
              <a:latin typeface="+mn-lt"/>
              <a:ea typeface="+mn-ea"/>
              <a:cs typeface="+mn-ea"/>
              <a:sym typeface="+mn-lt"/>
            </a:endParaRPr>
          </a:p>
          <a:p>
            <a:pPr algn="just">
              <a:lnSpc>
                <a:spcPct val="150000"/>
              </a:lnSpc>
              <a:tabLst>
                <a:tab pos="1214120" algn="l"/>
              </a:tabLst>
            </a:pPr>
            <a:r>
              <a:rPr lang="zh-CN" altLang="zh-CN" b="1">
                <a:latin typeface="+mn-lt"/>
                <a:ea typeface="+mn-ea"/>
                <a:cs typeface="+mn-ea"/>
                <a:sym typeface="+mn-lt"/>
              </a:rPr>
              <a:t>探究</a:t>
            </a:r>
            <a:r>
              <a:rPr lang="en-US" altLang="zh-CN" b="1">
                <a:latin typeface="+mn-lt"/>
                <a:ea typeface="+mn-ea"/>
                <a:cs typeface="+mn-ea"/>
                <a:sym typeface="+mn-lt"/>
              </a:rPr>
              <a:t>2</a:t>
            </a:r>
            <a:r>
              <a:rPr lang="zh-CN" altLang="zh-CN" b="1">
                <a:latin typeface="+mn-lt"/>
                <a:ea typeface="+mn-ea"/>
                <a:cs typeface="+mn-ea"/>
                <a:sym typeface="+mn-lt"/>
              </a:rPr>
              <a:t>　中国特色社会主义进入新时代意味着什么？</a:t>
            </a:r>
            <a:r>
              <a:rPr lang="en-US" altLang="zh-CN" b="1">
                <a:latin typeface="+mn-lt"/>
                <a:ea typeface="+mn-ea"/>
                <a:cs typeface="+mn-ea"/>
                <a:sym typeface="+mn-lt"/>
              </a:rPr>
              <a:t>(</a:t>
            </a:r>
            <a:r>
              <a:rPr lang="zh-CN" altLang="zh-CN" b="1">
                <a:latin typeface="+mn-lt"/>
                <a:ea typeface="+mn-ea"/>
                <a:cs typeface="+mn-ea"/>
                <a:sym typeface="+mn-lt"/>
              </a:rPr>
              <a:t>核心素养：政治认同水平</a:t>
            </a:r>
            <a:r>
              <a:rPr lang="en-US" altLang="zh-CN" b="1">
                <a:latin typeface="+mn-lt"/>
                <a:ea typeface="+mn-ea"/>
                <a:cs typeface="+mn-ea"/>
                <a:sym typeface="+mn-lt"/>
              </a:rPr>
              <a:t>1</a:t>
            </a:r>
            <a:r>
              <a:rPr lang="zh-CN" altLang="zh-CN" b="1">
                <a:latin typeface="+mn-lt"/>
                <a:ea typeface="+mn-ea"/>
                <a:cs typeface="+mn-ea"/>
                <a:sym typeface="+mn-lt"/>
              </a:rPr>
              <a:t>－</a:t>
            </a:r>
            <a:r>
              <a:rPr lang="en-US" altLang="zh-CN" b="1">
                <a:latin typeface="+mn-lt"/>
                <a:ea typeface="+mn-ea"/>
                <a:cs typeface="+mn-ea"/>
                <a:sym typeface="+mn-lt"/>
              </a:rPr>
              <a:t>1)</a:t>
            </a:r>
            <a:endParaRPr lang="zh-CN" altLang="zh-CN" sz="800">
              <a:latin typeface="+mn-lt"/>
              <a:ea typeface="+mn-ea"/>
              <a:cs typeface="+mn-ea"/>
              <a:sym typeface="+mn-lt"/>
            </a:endParaRPr>
          </a:p>
          <a:p>
            <a:pPr algn="just">
              <a:lnSpc>
                <a:spcPct val="150000"/>
              </a:lnSpc>
              <a:tabLst>
                <a:tab pos="1214120" algn="l"/>
              </a:tabLst>
            </a:pPr>
            <a:r>
              <a:rPr lang="zh-CN" altLang="zh-CN" b="1">
                <a:latin typeface="+mn-lt"/>
                <a:ea typeface="+mn-ea"/>
                <a:cs typeface="+mn-ea"/>
                <a:sym typeface="+mn-lt"/>
              </a:rPr>
              <a:t>探究</a:t>
            </a:r>
            <a:r>
              <a:rPr lang="en-US" altLang="zh-CN" b="1">
                <a:latin typeface="+mn-lt"/>
                <a:ea typeface="+mn-ea"/>
                <a:cs typeface="+mn-ea"/>
                <a:sym typeface="+mn-lt"/>
              </a:rPr>
              <a:t>3</a:t>
            </a:r>
            <a:r>
              <a:rPr lang="zh-CN" altLang="zh-CN" b="1">
                <a:latin typeface="+mn-lt"/>
                <a:ea typeface="+mn-ea"/>
                <a:cs typeface="+mn-ea"/>
                <a:sym typeface="+mn-lt"/>
              </a:rPr>
              <a:t>　为什么说由中国共产党领导中华民族实现伟大复兴，是历史的选择，是人民的选择，是正确的选择？</a:t>
            </a:r>
            <a:r>
              <a:rPr lang="en-US" altLang="zh-CN" b="1">
                <a:latin typeface="+mn-lt"/>
                <a:ea typeface="+mn-ea"/>
                <a:cs typeface="+mn-ea"/>
                <a:sym typeface="+mn-lt"/>
              </a:rPr>
              <a:t>(</a:t>
            </a:r>
            <a:r>
              <a:rPr lang="zh-CN" altLang="zh-CN" b="1">
                <a:latin typeface="+mn-lt"/>
                <a:ea typeface="+mn-ea"/>
                <a:cs typeface="+mn-ea"/>
                <a:sym typeface="+mn-lt"/>
              </a:rPr>
              <a:t>核心素养：政治认同水平</a:t>
            </a:r>
            <a:r>
              <a:rPr lang="en-US" altLang="zh-CN" b="1">
                <a:latin typeface="+mn-lt"/>
                <a:ea typeface="+mn-ea"/>
                <a:cs typeface="+mn-ea"/>
                <a:sym typeface="+mn-lt"/>
              </a:rPr>
              <a:t>2</a:t>
            </a:r>
            <a:r>
              <a:rPr lang="zh-CN" altLang="zh-CN" b="1">
                <a:latin typeface="+mn-lt"/>
                <a:ea typeface="+mn-ea"/>
                <a:cs typeface="+mn-ea"/>
                <a:sym typeface="+mn-lt"/>
              </a:rPr>
              <a:t>－</a:t>
            </a:r>
            <a:r>
              <a:rPr lang="en-US" altLang="zh-CN" b="1">
                <a:latin typeface="+mn-lt"/>
                <a:ea typeface="+mn-ea"/>
                <a:cs typeface="+mn-ea"/>
                <a:sym typeface="+mn-lt"/>
              </a:rPr>
              <a:t>1)</a:t>
            </a:r>
            <a:endParaRPr lang="zh-CN" altLang="zh-CN" sz="800">
              <a:latin typeface="+mn-lt"/>
              <a:ea typeface="+mn-ea"/>
              <a:cs typeface="+mn-ea"/>
              <a:sym typeface="+mn-lt"/>
            </a:endParaRPr>
          </a:p>
          <a:p>
            <a:pPr algn="just">
              <a:lnSpc>
                <a:spcPct val="150000"/>
              </a:lnSpc>
              <a:tabLst>
                <a:tab pos="1214120" algn="l"/>
              </a:tabLst>
            </a:pPr>
            <a:r>
              <a:rPr lang="zh-CN" altLang="zh-CN" b="1">
                <a:solidFill>
                  <a:srgbClr val="0000FF"/>
                </a:solidFill>
                <a:latin typeface="+mn-lt"/>
                <a:ea typeface="+mn-ea"/>
                <a:cs typeface="+mn-ea"/>
                <a:sym typeface="+mn-lt"/>
              </a:rPr>
              <a:t>提示　</a:t>
            </a:r>
            <a:r>
              <a:rPr lang="en-US" altLang="zh-CN" b="1">
                <a:solidFill>
                  <a:srgbClr val="0000FF"/>
                </a:solidFill>
                <a:latin typeface="+mn-lt"/>
                <a:ea typeface="+mn-ea"/>
                <a:cs typeface="+mn-ea"/>
                <a:sym typeface="+mn-lt"/>
              </a:rPr>
              <a:t>1.</a:t>
            </a:r>
            <a:r>
              <a:rPr lang="zh-CN" altLang="zh-CN" b="1">
                <a:solidFill>
                  <a:srgbClr val="0000FF"/>
                </a:solidFill>
                <a:latin typeface="+mn-lt"/>
                <a:ea typeface="+mn-ea"/>
                <a:cs typeface="+mn-ea"/>
                <a:sym typeface="+mn-lt"/>
              </a:rPr>
              <a:t>改革开放的伟大实践，极大地解放和发展了社会生产力，增强了社会发展活力，激发了广大人民群众的创造性，使人民生活显著改善，综合国力显著增强，国际地位显著提高，这是中国共产党对中华民族和中国人民作出的伟大历史贡献。</a:t>
            </a:r>
            <a:endParaRPr lang="zh-CN" altLang="zh-CN" sz="800">
              <a:solidFill>
                <a:srgbClr val="0000FF"/>
              </a:solidFill>
              <a:latin typeface="+mn-lt"/>
              <a:ea typeface="+mn-ea"/>
              <a:cs typeface="+mn-ea"/>
              <a:sym typeface="+mn-lt"/>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15516" y="245269"/>
            <a:ext cx="8572500" cy="463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solidFill>
                  <a:srgbClr val="0000FF"/>
                </a:solidFill>
                <a:latin typeface="+mn-lt"/>
                <a:ea typeface="+mn-ea"/>
                <a:cs typeface="+mn-ea"/>
                <a:sym typeface="+mn-lt"/>
              </a:rPr>
              <a:t>2.</a:t>
            </a:r>
            <a:r>
              <a:rPr lang="zh-CN" altLang="zh-CN" b="1" kern="100" dirty="0">
                <a:solidFill>
                  <a:srgbClr val="0000FF"/>
                </a:solidFill>
                <a:latin typeface="+mn-lt"/>
                <a:ea typeface="+mn-ea"/>
                <a:cs typeface="+mn-ea"/>
                <a:sym typeface="+mn-lt"/>
              </a:rPr>
              <a:t>中国特色社会主义进入新时代，意味着近代以来久经磨难的中华民族迎来了从站起来、富起来到强起来的伟大飞跃，迎来了实现中华民族伟大复兴的光明前景；意味着科学社会主义在</a:t>
            </a:r>
            <a:r>
              <a:rPr lang="en-US" altLang="zh-CN" b="1" kern="100" dirty="0">
                <a:solidFill>
                  <a:srgbClr val="0000FF"/>
                </a:solidFill>
                <a:latin typeface="+mn-lt"/>
                <a:ea typeface="+mn-ea"/>
                <a:cs typeface="+mn-ea"/>
                <a:sym typeface="+mn-lt"/>
              </a:rPr>
              <a:t>21</a:t>
            </a:r>
            <a:r>
              <a:rPr lang="zh-CN" altLang="zh-CN" b="1" kern="100" dirty="0">
                <a:solidFill>
                  <a:srgbClr val="0000FF"/>
                </a:solidFill>
                <a:latin typeface="+mn-lt"/>
                <a:ea typeface="+mn-ea"/>
                <a:cs typeface="+mn-ea"/>
                <a:sym typeface="+mn-lt"/>
              </a:rPr>
              <a:t>世纪的中国焕发出强大生机活力，在世界上高高举起了中国特色社会主义伟大旗帜；意味着中国特色社会主义道路、理论、制度、文化不断发展，拓展了发展中国家走向现代化的途径，给世界上那些既希望加快发展又希望保持自身独立性的国家和民族提供了全新选择，为解决人类问题贡献了中国智慧和中国方案。</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en-US" altLang="zh-CN" b="1" kern="100" dirty="0">
                <a:solidFill>
                  <a:srgbClr val="0000FF"/>
                </a:solidFill>
                <a:latin typeface="+mn-lt"/>
                <a:ea typeface="+mn-ea"/>
                <a:cs typeface="+mn-ea"/>
                <a:sym typeface="+mn-lt"/>
              </a:rPr>
              <a:t>3.</a:t>
            </a:r>
            <a:r>
              <a:rPr lang="zh-CN" altLang="zh-CN" b="1" kern="100" dirty="0">
                <a:solidFill>
                  <a:srgbClr val="0000FF"/>
                </a:solidFill>
                <a:latin typeface="+mn-lt"/>
                <a:ea typeface="+mn-ea"/>
                <a:cs typeface="+mn-ea"/>
                <a:sym typeface="+mn-lt"/>
              </a:rPr>
              <a:t>中国共产党成立以来的不平凡历程，充满着苦难与辉煌、曲折与胜利。在中国特色社会主义新时代，党领导中国人民踏上决胜全面建成小康社会、基本实现社会主义现代化、全面建设社会主义现代化强国的新征程。实践充分证明，由中国共产党领导中华民族实现伟大复兴，是历史的选择，是人民的选择，是正确的选择。</a:t>
            </a:r>
            <a:endParaRPr lang="zh-CN" altLang="zh-CN" sz="800" kern="100" dirty="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2" descr="重难突破"/>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56160" y="497682"/>
            <a:ext cx="5092303" cy="326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97644" y="882254"/>
            <a:ext cx="8424863" cy="43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中国特色社会主义</a:t>
            </a:r>
            <a:r>
              <a:rPr lang="en-US" altLang="zh-CN" b="1" kern="100" dirty="0">
                <a:latin typeface="+mn-lt"/>
                <a:ea typeface="+mn-ea"/>
                <a:cs typeface="+mn-ea"/>
                <a:sym typeface="+mn-lt"/>
              </a:rPr>
              <a:t>		     </a:t>
            </a:r>
            <a:r>
              <a:rPr lang="zh-CN" altLang="zh-CN" b="1" kern="100" dirty="0">
                <a:latin typeface="+mn-lt"/>
                <a:ea typeface="+mn-ea"/>
                <a:cs typeface="+mn-ea"/>
                <a:sym typeface="+mn-lt"/>
              </a:rPr>
              <a:t>与道路自信、理论自信和制度自信的关系</a:t>
            </a:r>
            <a:endParaRPr lang="zh-CN" altLang="zh-CN" sz="800" kern="100" dirty="0">
              <a:latin typeface="+mn-lt"/>
              <a:ea typeface="+mn-ea"/>
              <a:cs typeface="+mn-ea"/>
              <a:sym typeface="+mn-lt"/>
            </a:endParaRPr>
          </a:p>
        </p:txBody>
      </p:sp>
      <p:sp>
        <p:nvSpPr>
          <p:cNvPr id="8" name="矩形 1"/>
          <p:cNvSpPr>
            <a:spLocks noChangeArrowheads="1"/>
          </p:cNvSpPr>
          <p:nvPr/>
        </p:nvSpPr>
        <p:spPr bwMode="auto">
          <a:xfrm>
            <a:off x="373856" y="2116932"/>
            <a:ext cx="8310563" cy="256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中国特色社会主义文化自信是更深厚的自信。每个国家的历史传统、文化积淀、基本国情不同，其发展道路必然有自己的特色。中国特色社会主义不是西方某种模式或理论在中国的移植，而是由中国独特的文化传统和基本国情决定的，其中历史文化的影响最为深厚。无论是道路、理论体系还是制度，都浸透着中华文化元素，都受中华优秀思想文化的影响。道路自信、理论自信、制度自信本质上表达的是一种思想心态，最终都要落实到人的思想观念上来。</a:t>
            </a:r>
            <a:endParaRPr lang="zh-CN" altLang="zh-CN" sz="800" kern="100" dirty="0">
              <a:latin typeface="+mn-lt"/>
              <a:ea typeface="+mn-ea"/>
              <a:cs typeface="+mn-ea"/>
              <a:sym typeface="+mn-lt"/>
            </a:endParaRPr>
          </a:p>
        </p:txBody>
      </p:sp>
      <p:sp>
        <p:nvSpPr>
          <p:cNvPr id="5" name="矩形 1"/>
          <p:cNvSpPr>
            <a:spLocks noChangeArrowheads="1"/>
          </p:cNvSpPr>
          <p:nvPr/>
        </p:nvSpPr>
        <p:spPr bwMode="auto">
          <a:xfrm>
            <a:off x="409575" y="1289447"/>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solidFill>
                  <a:srgbClr val="3366FF"/>
                </a:solidFill>
                <a:latin typeface="+mn-lt"/>
                <a:ea typeface="+mn-ea"/>
                <a:cs typeface="+mn-ea"/>
                <a:sym typeface="+mn-lt"/>
              </a:rPr>
              <a:t>文化自信是一个民族、一个国家以及一个政党对自身文化价值的充分肯定和积极践行，并对其文化的生命力持有的坚定信心。</a:t>
            </a:r>
            <a:endParaRPr lang="zh-CN" altLang="zh-CN" sz="800">
              <a:solidFill>
                <a:srgbClr val="3366FF"/>
              </a:solidFill>
              <a:latin typeface="+mn-lt"/>
              <a:ea typeface="+mn-ea"/>
              <a:cs typeface="+mn-ea"/>
              <a:sym typeface="+mn-lt"/>
            </a:endParaRPr>
          </a:p>
        </p:txBody>
      </p:sp>
      <p:sp>
        <p:nvSpPr>
          <p:cNvPr id="2" name="00矩形 1"/>
          <p:cNvSpPr/>
          <p:nvPr/>
        </p:nvSpPr>
        <p:spPr>
          <a:xfrm>
            <a:off x="2274094" y="981076"/>
            <a:ext cx="1068241"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文化自信</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nextCondLst>
                <p:cond evt="onClick" delay="0">
                  <p:tgtEl>
                    <p:spTgt spid="2"/>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1"/>
          <p:cNvSpPr>
            <a:spLocks noChangeArrowheads="1"/>
          </p:cNvSpPr>
          <p:nvPr/>
        </p:nvSpPr>
        <p:spPr bwMode="auto">
          <a:xfrm>
            <a:off x="373856" y="951310"/>
            <a:ext cx="8310563" cy="256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中国特色社会主义道路自信、理论自信和制度自信是文化自信的基础和前提。中国特色社会主义道路、理论和制度的成功支撑了文化自信。中国特色社会主义道路包含中国特色社会主义文化发展道路，中国特色社会主义理论体系中包含中国特色社会主义文化理论，中国特色社会主义制度中也包含中国特色社会主义文化体制。道路自信、理论自信和制度自信的形成其实已经蕴含着文化发展道路自信，文化理论自信和文化体制自信，共同建构了文化自信的相关内容。</a:t>
            </a:r>
            <a:endParaRPr lang="zh-CN" altLang="zh-CN" sz="800" kern="100" dirty="0">
              <a:latin typeface="+mn-lt"/>
              <a:ea typeface="+mn-ea"/>
              <a:cs typeface="+mn-ea"/>
              <a:sym typeface="+mn-lt"/>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789385"/>
            <a:ext cx="8310563"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a:latin typeface="+mn-lt"/>
                <a:ea typeface="+mn-ea"/>
                <a:cs typeface="+mn-ea"/>
                <a:sym typeface="+mn-lt"/>
              </a:rPr>
              <a:t>(3)</a:t>
            </a:r>
            <a:r>
              <a:rPr lang="zh-CN" altLang="zh-CN" b="1" kern="100" dirty="0">
                <a:latin typeface="+mn-lt"/>
                <a:ea typeface="+mn-ea"/>
                <a:cs typeface="+mn-ea"/>
                <a:sym typeface="+mn-lt"/>
              </a:rPr>
              <a:t>中国特色社会主义道路自信、理论自信、制度自信和文化自信统一于中国特色社会主义实践。中国特色社会主义是改革开放以来党的全部理论和实践的主题，也是当代中国取得历史性成就的根本原因。中国特色社会主义道路的探索、理论的创新、制度的完善、文化的进步统一于建设和发展中国特色社会主义的实践，“四个自信”形成和发展于中国特色社会主义伟大实践。中国特色社会主义道路、理论体系、制度和文化是中国特色社会主义的重要组成部分，其中道路是实现途径，理论体系是行动指南，制度是根本保障，文化是精神力量。</a:t>
            </a:r>
            <a:endParaRPr lang="zh-CN" altLang="zh-CN" sz="800" kern="100" dirty="0">
              <a:latin typeface="+mn-lt"/>
              <a:ea typeface="+mn-ea"/>
              <a:cs typeface="+mn-ea"/>
              <a:sym typeface="+mn-lt"/>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97644" y="628650"/>
            <a:ext cx="8424863" cy="43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a:latin typeface="+mn-lt"/>
                <a:ea typeface="+mn-ea"/>
                <a:cs typeface="+mn-ea"/>
                <a:sym typeface="+mn-lt"/>
              </a:rPr>
              <a:t>2.</a:t>
            </a:r>
            <a:r>
              <a:rPr lang="zh-CN" altLang="zh-CN" b="1" kern="100" dirty="0">
                <a:latin typeface="+mn-lt"/>
                <a:ea typeface="+mn-ea"/>
                <a:cs typeface="+mn-ea"/>
                <a:sym typeface="+mn-lt"/>
              </a:rPr>
              <a:t>全面理解中国特色社会主义进入新时代</a:t>
            </a:r>
            <a:endParaRPr lang="zh-CN" altLang="zh-CN" sz="800" kern="100" dirty="0">
              <a:latin typeface="+mn-lt"/>
              <a:ea typeface="+mn-ea"/>
              <a:cs typeface="+mn-ea"/>
              <a:sym typeface="+mn-lt"/>
            </a:endParaRPr>
          </a:p>
        </p:txBody>
      </p:sp>
      <p:sp>
        <p:nvSpPr>
          <p:cNvPr id="4" name="矩形 1"/>
          <p:cNvSpPr>
            <a:spLocks noChangeArrowheads="1"/>
          </p:cNvSpPr>
          <p:nvPr/>
        </p:nvSpPr>
        <p:spPr bwMode="auto">
          <a:xfrm>
            <a:off x="373856" y="1028701"/>
            <a:ext cx="8310563" cy="2145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中国特色社会主义进入新时代，使中国的发展站到一个更高层级的</a:t>
            </a:r>
            <a:r>
              <a:rPr lang="en-US" altLang="zh-CN" b="1" kern="100" dirty="0">
                <a:latin typeface="+mn-lt"/>
                <a:ea typeface="+mn-ea"/>
                <a:cs typeface="+mn-ea"/>
                <a:sym typeface="+mn-lt"/>
              </a:rPr>
              <a:t>  	           </a:t>
            </a:r>
            <a:r>
              <a:rPr lang="zh-CN" altLang="zh-CN" b="1" kern="100" dirty="0">
                <a:latin typeface="+mn-lt"/>
                <a:ea typeface="+mn-ea"/>
                <a:cs typeface="+mn-ea"/>
                <a:sym typeface="+mn-lt"/>
              </a:rPr>
              <a:t>上。从这个历史方位往前看，新时代的内涵，在国家层面是决胜全面建成小康社会、进而全面建设社会主义现代化强国；在人民层面是不断创造美好生活、逐步实现全体人民共同富裕；在中华民族层面是奋力实现中华民族伟大复兴；在中国和世界的关系层面是中国日益走近世界舞台中央、不断为人类作出更大贡献。</a:t>
            </a:r>
            <a:endParaRPr lang="zh-CN" altLang="zh-CN" sz="800" kern="100" dirty="0">
              <a:latin typeface="+mn-lt"/>
              <a:ea typeface="+mn-ea"/>
              <a:cs typeface="+mn-ea"/>
              <a:sym typeface="+mn-lt"/>
            </a:endParaRPr>
          </a:p>
        </p:txBody>
      </p:sp>
      <p:sp>
        <p:nvSpPr>
          <p:cNvPr id="2" name="00矩形 1"/>
          <p:cNvSpPr/>
          <p:nvPr/>
        </p:nvSpPr>
        <p:spPr>
          <a:xfrm>
            <a:off x="7393782" y="1123951"/>
            <a:ext cx="1068241"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历史方位</a:t>
            </a:r>
            <a:endParaRPr lang="zh-CN" altLang="en-US" dirty="0">
              <a:solidFill>
                <a:srgbClr val="3366FF"/>
              </a:solidFill>
              <a:latin typeface="+mn-lt"/>
              <a:ea typeface="+mn-ea"/>
              <a:cs typeface="+mn-ea"/>
              <a:sym typeface="+mn-lt"/>
            </a:endParaRPr>
          </a:p>
        </p:txBody>
      </p:sp>
      <p:sp>
        <p:nvSpPr>
          <p:cNvPr id="5" name="矩形 1"/>
          <p:cNvSpPr>
            <a:spLocks noChangeArrowheads="1"/>
          </p:cNvSpPr>
          <p:nvPr/>
        </p:nvSpPr>
        <p:spPr bwMode="auto">
          <a:xfrm>
            <a:off x="403623" y="3219450"/>
            <a:ext cx="7659290" cy="43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pPr>
            <a:r>
              <a:rPr lang="zh-CN" altLang="zh-CN" b="1">
                <a:solidFill>
                  <a:srgbClr val="3366FF"/>
                </a:solidFill>
                <a:latin typeface="+mn-lt"/>
                <a:ea typeface="+mn-ea"/>
                <a:cs typeface="+mn-ea"/>
                <a:sym typeface="+mn-lt"/>
              </a:rPr>
              <a:t>历史方位是指一个社会、国家、政党或制度在历史发展进程中的具体阶段。</a:t>
            </a:r>
            <a:endParaRPr lang="zh-CN" altLang="zh-CN" sz="80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nextCondLst>
                <p:cond evt="onClick" delay="0">
                  <p:tgtEl>
                    <p:spTgt spid="2"/>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789385"/>
            <a:ext cx="8310563"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a:latin typeface="+mn-lt"/>
                <a:ea typeface="+mn-ea"/>
                <a:cs typeface="+mn-ea"/>
                <a:sym typeface="+mn-lt"/>
              </a:rPr>
              <a:t>(2)</a:t>
            </a:r>
            <a:r>
              <a:rPr lang="zh-CN" altLang="zh-CN" b="1" kern="100" dirty="0">
                <a:latin typeface="+mn-lt"/>
                <a:ea typeface="+mn-ea"/>
                <a:cs typeface="+mn-ea"/>
                <a:sym typeface="+mn-lt"/>
              </a:rPr>
              <a:t>新时代的基本内涵，就是习近平同志在十九大报告中指出的</a:t>
            </a:r>
            <a:r>
              <a:rPr lang="en-US" altLang="zh-CN" b="1" kern="100" dirty="0">
                <a:latin typeface="+mn-lt"/>
                <a:ea typeface="+mn-ea"/>
                <a:cs typeface="+mn-ea"/>
                <a:sym typeface="+mn-lt"/>
              </a:rPr>
              <a:t>“</a:t>
            </a:r>
            <a:r>
              <a:rPr lang="zh-CN" altLang="zh-CN" b="1" kern="100" dirty="0">
                <a:latin typeface="+mn-lt"/>
                <a:ea typeface="+mn-ea"/>
                <a:cs typeface="+mn-ea"/>
                <a:sym typeface="+mn-lt"/>
              </a:rPr>
              <a:t>五个是”：第一，它是承前启后、继往开来、在新的历史条件下继续夺取中国特色社会主义伟大胜利的时代；第二，它是决胜全面建成小康社会、进而全面建设社会主义现代化强国的时代；第三，它是全国各族人民团结奋斗、不断创造美好生活、逐步实现全体人民共同富裕的时代；第四，它是全体中华儿女勠力同心、奋力实现中华民族伟大复兴中国梦的时代；第五，它是我国日益走近世界舞台中央、不断为人类作出更大贡献的时代。</a:t>
            </a:r>
            <a:endParaRPr lang="zh-CN" altLang="zh-CN" sz="800" kern="100" dirty="0">
              <a:latin typeface="+mn-lt"/>
              <a:ea typeface="+mn-ea"/>
              <a:cs typeface="+mn-ea"/>
              <a:sym typeface="+mn-lt"/>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矩形 2"/>
          <p:cNvSpPr>
            <a:spLocks noChangeArrowheads="1"/>
          </p:cNvSpPr>
          <p:nvPr/>
        </p:nvSpPr>
        <p:spPr bwMode="auto">
          <a:xfrm>
            <a:off x="340519" y="940594"/>
            <a:ext cx="8337947" cy="2319338"/>
          </a:xfrm>
          <a:prstGeom prst="rect">
            <a:avLst/>
          </a:prstGeom>
          <a:noFill/>
          <a:ln w="19050">
            <a:solidFill>
              <a:schemeClr val="tx1"/>
            </a:solidFill>
            <a:miter lim="800000"/>
          </a:ln>
          <a:extLst>
            <a:ext uri="{909E8E84-426E-40DD-AFC4-6F175D3DCCD1}">
              <a14:hiddenFill xmlns:a14="http://schemas.microsoft.com/office/drawing/2010/main">
                <a:solidFill>
                  <a:srgbClr val="FFFFFF"/>
                </a:solidFill>
              </a14:hiddenFill>
            </a:ext>
          </a:extLst>
        </p:spPr>
        <p:txBody>
          <a:bodyPr lIns="68580" tIns="34290" rIns="68580" bIns="34290">
            <a:spAutoFit/>
          </a:bodyPr>
          <a:lstStyle/>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en-US" altLang="zh-CN" b="1">
              <a:latin typeface="+mn-lt"/>
              <a:ea typeface="+mn-ea"/>
              <a:cs typeface="+mn-ea"/>
              <a:sym typeface="+mn-lt"/>
            </a:endParaRPr>
          </a:p>
          <a:p>
            <a:pPr algn="just">
              <a:lnSpc>
                <a:spcPct val="150000"/>
              </a:lnSpc>
              <a:tabLst>
                <a:tab pos="2227580" algn="l"/>
              </a:tabLst>
            </a:pPr>
            <a:endParaRPr lang="zh-CN" altLang="zh-CN" sz="800">
              <a:latin typeface="+mn-lt"/>
              <a:ea typeface="+mn-ea"/>
              <a:cs typeface="+mn-ea"/>
              <a:sym typeface="+mn-lt"/>
            </a:endParaRPr>
          </a:p>
        </p:txBody>
      </p:sp>
      <p:pic>
        <p:nvPicPr>
          <p:cNvPr id="55298" name="Picture 2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51323" y="789385"/>
            <a:ext cx="1383506" cy="359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299" name="Picture 2" descr="评价情景"/>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9898" y="797719"/>
            <a:ext cx="1368028" cy="278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1"/>
          <p:cNvSpPr>
            <a:spLocks noChangeArrowheads="1"/>
          </p:cNvSpPr>
          <p:nvPr/>
        </p:nvSpPr>
        <p:spPr bwMode="auto">
          <a:xfrm>
            <a:off x="559594" y="1328738"/>
            <a:ext cx="7831931"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2226945" algn="l"/>
              </a:tabLst>
              <a:defRPr/>
            </a:pPr>
            <a:r>
              <a:rPr lang="zh-CN" altLang="zh-CN" b="1" kern="100">
                <a:latin typeface="+mn-lt"/>
                <a:ea typeface="+mn-ea"/>
                <a:cs typeface="+mn-ea"/>
                <a:sym typeface="+mn-lt"/>
              </a:rPr>
              <a:t>通过我国改革开放以来取得举世瞩目的巨大成就以及十九大报告关于中国特色社会主义新时代的论述，从而在新高考背景下培养学生的政治认同达到水平</a:t>
            </a:r>
            <a:r>
              <a:rPr lang="en-US" altLang="zh-CN" b="1" kern="100" dirty="0">
                <a:latin typeface="+mn-lt"/>
                <a:ea typeface="+mn-ea"/>
                <a:cs typeface="+mn-ea"/>
                <a:sym typeface="+mn-lt"/>
              </a:rPr>
              <a:t>1</a:t>
            </a:r>
            <a:r>
              <a:rPr lang="zh-CN" altLang="zh-CN" b="1" kern="100" dirty="0">
                <a:latin typeface="+mn-lt"/>
                <a:ea typeface="+mn-ea"/>
                <a:cs typeface="+mn-ea"/>
                <a:sym typeface="+mn-lt"/>
              </a:rPr>
              <a:t>－</a:t>
            </a:r>
            <a:r>
              <a:rPr lang="en-US" altLang="zh-CN" b="1" kern="100" dirty="0">
                <a:latin typeface="+mn-lt"/>
                <a:ea typeface="+mn-ea"/>
                <a:cs typeface="+mn-ea"/>
                <a:sym typeface="+mn-lt"/>
              </a:rPr>
              <a:t>2</a:t>
            </a:r>
            <a:r>
              <a:rPr lang="zh-CN" altLang="zh-CN" b="1" kern="100" dirty="0">
                <a:latin typeface="+mn-lt"/>
                <a:ea typeface="+mn-ea"/>
                <a:cs typeface="+mn-ea"/>
                <a:sym typeface="+mn-lt"/>
              </a:rPr>
              <a:t>。</a:t>
            </a:r>
            <a:endParaRPr lang="zh-CN" altLang="zh-CN" sz="800" dirty="0">
              <a:latin typeface="+mn-lt"/>
              <a:ea typeface="+mn-ea"/>
              <a:cs typeface="+mn-ea"/>
              <a:sym typeface="+mn-lt"/>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2" descr="典例印证"/>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78806" y="525066"/>
            <a:ext cx="4630341"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197644" y="944166"/>
            <a:ext cx="8424863" cy="297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5265" indent="-342900" algn="just">
              <a:lnSpc>
                <a:spcPct val="150000"/>
              </a:lnSpc>
              <a:tabLst>
                <a:tab pos="1214120" algn="l"/>
              </a:tabLst>
            </a:pPr>
            <a:r>
              <a:rPr lang="en-US" altLang="zh-CN" b="1">
                <a:latin typeface="+mn-lt"/>
                <a:ea typeface="+mn-ea"/>
                <a:cs typeface="+mn-ea"/>
                <a:sym typeface="+mn-lt"/>
              </a:rPr>
              <a:t>1.(</a:t>
            </a:r>
            <a:r>
              <a:rPr lang="zh-CN" altLang="zh-CN" b="1">
                <a:latin typeface="+mn-lt"/>
                <a:ea typeface="+mn-ea"/>
                <a:cs typeface="+mn-ea"/>
                <a:sym typeface="+mn-lt"/>
              </a:rPr>
              <a:t>考查政治认同</a:t>
            </a:r>
            <a:r>
              <a:rPr lang="en-US" altLang="zh-CN" b="1">
                <a:latin typeface="+mn-lt"/>
                <a:ea typeface="+mn-ea"/>
                <a:cs typeface="+mn-ea"/>
                <a:sym typeface="+mn-lt"/>
              </a:rPr>
              <a:t>)</a:t>
            </a:r>
            <a:r>
              <a:rPr lang="zh-CN" altLang="zh-CN" b="1">
                <a:latin typeface="+mn-lt"/>
                <a:ea typeface="+mn-ea"/>
                <a:cs typeface="+mn-ea"/>
                <a:sym typeface="+mn-lt"/>
              </a:rPr>
              <a:t>经过长期努力，中国特色社会主义进入了新时代，这是我国发展新的</a:t>
            </a:r>
            <a:r>
              <a:rPr lang="en-US" altLang="zh-CN" b="1">
                <a:latin typeface="+mn-lt"/>
                <a:ea typeface="+mn-ea"/>
                <a:cs typeface="+mn-ea"/>
                <a:sym typeface="+mn-lt"/>
              </a:rPr>
              <a:t>(</a:t>
            </a:r>
            <a:r>
              <a:rPr lang="zh-CN" altLang="zh-CN" b="1">
                <a:latin typeface="+mn-lt"/>
                <a:ea typeface="+mn-ea"/>
                <a:cs typeface="+mn-ea"/>
                <a:sym typeface="+mn-lt"/>
              </a:rPr>
              <a:t>　　</a:t>
            </a:r>
            <a:r>
              <a:rPr lang="en-US" altLang="zh-CN" b="1">
                <a:latin typeface="+mn-lt"/>
                <a:ea typeface="+mn-ea"/>
                <a:cs typeface="+mn-ea"/>
                <a:sym typeface="+mn-lt"/>
              </a:rPr>
              <a:t>)</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a:t>
            </a:r>
            <a:r>
              <a:rPr lang="zh-CN" altLang="zh-CN" b="1">
                <a:latin typeface="+mn-lt"/>
                <a:ea typeface="+mn-ea"/>
                <a:cs typeface="+mn-ea"/>
                <a:sym typeface="+mn-lt"/>
              </a:rPr>
              <a:t>历史方向 </a:t>
            </a:r>
            <a:r>
              <a:rPr lang="en-US" altLang="zh-CN" b="1">
                <a:latin typeface="+mn-lt"/>
                <a:ea typeface="+mn-ea"/>
                <a:cs typeface="+mn-ea"/>
                <a:sym typeface="+mn-lt"/>
              </a:rPr>
              <a:t>	 B.</a:t>
            </a:r>
            <a:r>
              <a:rPr lang="zh-CN" altLang="zh-CN" b="1">
                <a:latin typeface="+mn-lt"/>
                <a:ea typeface="+mn-ea"/>
                <a:cs typeface="+mn-ea"/>
                <a:sym typeface="+mn-lt"/>
              </a:rPr>
              <a:t>历史方位 </a:t>
            </a:r>
            <a:r>
              <a:rPr lang="en-US" altLang="zh-CN" b="1">
                <a:latin typeface="+mn-lt"/>
                <a:ea typeface="+mn-ea"/>
                <a:cs typeface="+mn-ea"/>
                <a:sym typeface="+mn-lt"/>
              </a:rPr>
              <a:t>			 C.</a:t>
            </a:r>
            <a:r>
              <a:rPr lang="zh-CN" altLang="zh-CN" b="1">
                <a:latin typeface="+mn-lt"/>
                <a:ea typeface="+mn-ea"/>
                <a:cs typeface="+mn-ea"/>
                <a:sym typeface="+mn-lt"/>
              </a:rPr>
              <a:t>未来方向 </a:t>
            </a:r>
            <a:r>
              <a:rPr lang="en-US" altLang="zh-CN" b="1">
                <a:latin typeface="+mn-lt"/>
                <a:ea typeface="+mn-ea"/>
                <a:cs typeface="+mn-ea"/>
                <a:sym typeface="+mn-lt"/>
              </a:rPr>
              <a:t>		 D.</a:t>
            </a:r>
            <a:r>
              <a:rPr lang="zh-CN" altLang="zh-CN" b="1">
                <a:latin typeface="+mn-lt"/>
                <a:ea typeface="+mn-ea"/>
                <a:cs typeface="+mn-ea"/>
                <a:sym typeface="+mn-lt"/>
              </a:rPr>
              <a:t>未来方位</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0000FF"/>
                </a:solidFill>
                <a:latin typeface="+mn-lt"/>
                <a:ea typeface="+mn-ea"/>
                <a:cs typeface="+mn-ea"/>
                <a:sym typeface="+mn-lt"/>
              </a:rPr>
              <a:t>解析　党的十九大报告指出，经过长期努力，中国特色社会主义进入了新时代，这是我国发展新的历史方位，故选</a:t>
            </a:r>
            <a:r>
              <a:rPr lang="en-US" altLang="zh-CN" b="1">
                <a:solidFill>
                  <a:srgbClr val="0000FF"/>
                </a:solidFill>
                <a:latin typeface="+mn-lt"/>
                <a:ea typeface="+mn-ea"/>
                <a:cs typeface="+mn-ea"/>
                <a:sym typeface="+mn-lt"/>
              </a:rPr>
              <a:t>B</a:t>
            </a:r>
            <a:r>
              <a:rPr lang="zh-CN" altLang="zh-CN" b="1">
                <a:solidFill>
                  <a:srgbClr val="0000FF"/>
                </a:solidFill>
                <a:latin typeface="+mn-lt"/>
                <a:ea typeface="+mn-ea"/>
                <a:cs typeface="+mn-ea"/>
                <a:sym typeface="+mn-lt"/>
              </a:rPr>
              <a:t>；</a:t>
            </a:r>
            <a:r>
              <a:rPr lang="en-US" altLang="zh-CN" b="1">
                <a:solidFill>
                  <a:srgbClr val="0000FF"/>
                </a:solidFill>
                <a:latin typeface="+mn-lt"/>
                <a:ea typeface="+mn-ea"/>
                <a:cs typeface="+mn-ea"/>
                <a:sym typeface="+mn-lt"/>
              </a:rPr>
              <a:t>A</a:t>
            </a:r>
            <a:r>
              <a:rPr lang="zh-CN" altLang="zh-CN" b="1">
                <a:solidFill>
                  <a:srgbClr val="0000FF"/>
                </a:solidFill>
                <a:latin typeface="+mn-lt"/>
                <a:ea typeface="+mn-ea"/>
                <a:cs typeface="+mn-ea"/>
                <a:sym typeface="+mn-lt"/>
              </a:rPr>
              <a:t>、</a:t>
            </a:r>
            <a:r>
              <a:rPr lang="en-US" altLang="zh-CN" b="1">
                <a:solidFill>
                  <a:srgbClr val="0000FF"/>
                </a:solidFill>
                <a:latin typeface="+mn-lt"/>
                <a:ea typeface="+mn-ea"/>
                <a:cs typeface="+mn-ea"/>
                <a:sym typeface="+mn-lt"/>
              </a:rPr>
              <a:t>C</a:t>
            </a:r>
            <a:r>
              <a:rPr lang="zh-CN" altLang="zh-CN" b="1">
                <a:solidFill>
                  <a:srgbClr val="0000FF"/>
                </a:solidFill>
                <a:latin typeface="+mn-lt"/>
                <a:ea typeface="+mn-ea"/>
                <a:cs typeface="+mn-ea"/>
                <a:sym typeface="+mn-lt"/>
              </a:rPr>
              <a:t>、</a:t>
            </a:r>
            <a:r>
              <a:rPr lang="en-US" altLang="zh-CN" b="1">
                <a:solidFill>
                  <a:srgbClr val="0000FF"/>
                </a:solidFill>
                <a:latin typeface="+mn-lt"/>
                <a:ea typeface="+mn-ea"/>
                <a:cs typeface="+mn-ea"/>
                <a:sym typeface="+mn-lt"/>
              </a:rPr>
              <a:t>D</a:t>
            </a:r>
            <a:r>
              <a:rPr lang="zh-CN" altLang="zh-CN" b="1">
                <a:solidFill>
                  <a:srgbClr val="0000FF"/>
                </a:solidFill>
                <a:latin typeface="+mn-lt"/>
                <a:ea typeface="+mn-ea"/>
                <a:cs typeface="+mn-ea"/>
                <a:sym typeface="+mn-lt"/>
              </a:rPr>
              <a:t>三项错误。</a:t>
            </a:r>
            <a:endParaRPr lang="zh-CN" altLang="zh-CN" sz="800">
              <a:solidFill>
                <a:srgbClr val="0000FF"/>
              </a:solidFill>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FF0000"/>
                </a:solidFill>
                <a:latin typeface="+mn-lt"/>
                <a:ea typeface="+mn-ea"/>
                <a:cs typeface="+mn-ea"/>
                <a:sym typeface="+mn-lt"/>
              </a:rPr>
              <a:t>答案　</a:t>
            </a:r>
            <a:r>
              <a:rPr lang="en-US" altLang="zh-CN" b="1">
                <a:solidFill>
                  <a:srgbClr val="FF0000"/>
                </a:solidFill>
                <a:latin typeface="+mn-lt"/>
                <a:ea typeface="+mn-ea"/>
                <a:cs typeface="+mn-ea"/>
                <a:sym typeface="+mn-lt"/>
              </a:rPr>
              <a:t>B</a:t>
            </a:r>
            <a:endParaRPr lang="zh-CN" altLang="zh-CN" sz="80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6700" y="465535"/>
            <a:ext cx="8424863" cy="3807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5265" indent="-342900" algn="just">
              <a:lnSpc>
                <a:spcPct val="150000"/>
              </a:lnSpc>
              <a:tabLst>
                <a:tab pos="1214120" algn="l"/>
              </a:tabLst>
            </a:pPr>
            <a:r>
              <a:rPr lang="en-US" altLang="zh-CN" b="1">
                <a:latin typeface="+mn-lt"/>
                <a:ea typeface="+mn-ea"/>
                <a:cs typeface="+mn-ea"/>
                <a:sym typeface="+mn-lt"/>
              </a:rPr>
              <a:t>2.</a:t>
            </a:r>
            <a:r>
              <a:rPr lang="zh-CN" altLang="zh-CN" b="1">
                <a:latin typeface="+mn-lt"/>
                <a:ea typeface="+mn-ea"/>
                <a:cs typeface="+mn-ea"/>
                <a:sym typeface="+mn-lt"/>
              </a:rPr>
              <a:t>以下有关中国特色社会主义进入新时代的重大历史意义的说法，不正确的是，中国特色社会主义进入新时代</a:t>
            </a:r>
            <a:r>
              <a:rPr lang="en-US" altLang="zh-CN" b="1">
                <a:latin typeface="+mn-lt"/>
                <a:ea typeface="+mn-ea"/>
                <a:cs typeface="+mn-ea"/>
                <a:sym typeface="+mn-lt"/>
              </a:rPr>
              <a:t>(</a:t>
            </a:r>
            <a:r>
              <a:rPr lang="zh-CN" altLang="zh-CN" b="1">
                <a:latin typeface="+mn-lt"/>
                <a:ea typeface="+mn-ea"/>
                <a:cs typeface="+mn-ea"/>
                <a:sym typeface="+mn-lt"/>
              </a:rPr>
              <a:t>　　</a:t>
            </a:r>
            <a:r>
              <a:rPr lang="en-US" altLang="zh-CN" b="1">
                <a:latin typeface="+mn-lt"/>
                <a:ea typeface="+mn-ea"/>
                <a:cs typeface="+mn-ea"/>
                <a:sym typeface="+mn-lt"/>
              </a:rPr>
              <a:t>)</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a:t>
            </a:r>
            <a:r>
              <a:rPr lang="zh-CN" altLang="zh-CN" b="1">
                <a:latin typeface="+mn-lt"/>
                <a:ea typeface="+mn-ea"/>
                <a:cs typeface="+mn-ea"/>
                <a:sym typeface="+mn-lt"/>
              </a:rPr>
              <a:t>在中华民族发展史上具有重大意义</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B.</a:t>
            </a:r>
            <a:r>
              <a:rPr lang="zh-CN" altLang="zh-CN" b="1">
                <a:latin typeface="+mn-lt"/>
                <a:ea typeface="+mn-ea"/>
                <a:cs typeface="+mn-ea"/>
                <a:sym typeface="+mn-lt"/>
              </a:rPr>
              <a:t>在世界社会主义发展史上具有重大意义</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C.</a:t>
            </a:r>
            <a:r>
              <a:rPr lang="zh-CN" altLang="zh-CN" b="1">
                <a:latin typeface="+mn-lt"/>
                <a:ea typeface="+mn-ea"/>
                <a:cs typeface="+mn-ea"/>
                <a:sym typeface="+mn-lt"/>
              </a:rPr>
              <a:t>在人类社会发展史上具有重大意义</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D.</a:t>
            </a:r>
            <a:r>
              <a:rPr lang="zh-CN" altLang="zh-CN" b="1">
                <a:latin typeface="+mn-lt"/>
                <a:ea typeface="+mn-ea"/>
                <a:cs typeface="+mn-ea"/>
                <a:sym typeface="+mn-lt"/>
              </a:rPr>
              <a:t>在发达资本主义国家发展史上具有重大意义</a:t>
            </a:r>
            <a:endParaRPr lang="zh-CN" altLang="zh-CN" sz="800">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0000FF"/>
                </a:solidFill>
                <a:latin typeface="+mn-lt"/>
                <a:ea typeface="+mn-ea"/>
                <a:cs typeface="+mn-ea"/>
                <a:sym typeface="+mn-lt"/>
              </a:rPr>
              <a:t>解析　中国是最大的发展中国家，中国的发展对发达资本主义国家的发展不具有重大借鉴价值，</a:t>
            </a:r>
            <a:r>
              <a:rPr lang="en-US" altLang="zh-CN" b="1">
                <a:solidFill>
                  <a:srgbClr val="0000FF"/>
                </a:solidFill>
                <a:latin typeface="+mn-lt"/>
                <a:ea typeface="+mn-ea"/>
                <a:cs typeface="+mn-ea"/>
                <a:sym typeface="+mn-lt"/>
              </a:rPr>
              <a:t>D</a:t>
            </a:r>
            <a:r>
              <a:rPr lang="zh-CN" altLang="zh-CN" b="1">
                <a:solidFill>
                  <a:srgbClr val="0000FF"/>
                </a:solidFill>
                <a:latin typeface="+mn-lt"/>
                <a:ea typeface="+mn-ea"/>
                <a:cs typeface="+mn-ea"/>
                <a:sym typeface="+mn-lt"/>
              </a:rPr>
              <a:t>表述不妥，符合题意。</a:t>
            </a:r>
            <a:endParaRPr lang="zh-CN" altLang="zh-CN" sz="800">
              <a:solidFill>
                <a:srgbClr val="0000FF"/>
              </a:solidFill>
              <a:latin typeface="+mn-lt"/>
              <a:ea typeface="+mn-ea"/>
              <a:cs typeface="+mn-ea"/>
              <a:sym typeface="+mn-lt"/>
            </a:endParaRPr>
          </a:p>
          <a:p>
            <a:pPr marL="215265" indent="-342900" algn="just">
              <a:lnSpc>
                <a:spcPct val="150000"/>
              </a:lnSpc>
              <a:tabLst>
                <a:tab pos="1214120" algn="l"/>
              </a:tabLst>
            </a:pPr>
            <a:r>
              <a:rPr lang="en-US" altLang="zh-CN" b="1">
                <a:latin typeface="+mn-lt"/>
                <a:ea typeface="+mn-ea"/>
                <a:cs typeface="+mn-ea"/>
                <a:sym typeface="+mn-lt"/>
              </a:rPr>
              <a:t>	</a:t>
            </a:r>
            <a:r>
              <a:rPr lang="zh-CN" altLang="zh-CN" b="1">
                <a:solidFill>
                  <a:srgbClr val="FF0000"/>
                </a:solidFill>
                <a:latin typeface="+mn-lt"/>
                <a:ea typeface="+mn-ea"/>
                <a:cs typeface="+mn-ea"/>
                <a:sym typeface="+mn-lt"/>
              </a:rPr>
              <a:t>答案　</a:t>
            </a:r>
            <a:r>
              <a:rPr lang="en-US" altLang="zh-CN" b="1">
                <a:solidFill>
                  <a:srgbClr val="FF0000"/>
                </a:solidFill>
                <a:latin typeface="+mn-lt"/>
                <a:ea typeface="+mn-ea"/>
                <a:cs typeface="+mn-ea"/>
                <a:sym typeface="+mn-lt"/>
              </a:rPr>
              <a:t>D</a:t>
            </a:r>
            <a:endParaRPr lang="zh-CN" altLang="zh-CN" sz="80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linds(horizontal)">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blinds(horizontal)">
                                      <p:cBhvr>
                                        <p:cTn id="1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2" descr="学业质量"/>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9087" y="461962"/>
            <a:ext cx="8567738" cy="539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1"/>
          <p:cNvSpPr>
            <a:spLocks noChangeArrowheads="1"/>
          </p:cNvSpPr>
          <p:nvPr/>
        </p:nvSpPr>
        <p:spPr bwMode="auto">
          <a:xfrm>
            <a:off x="297656" y="1037035"/>
            <a:ext cx="8424863" cy="3070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1.(</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a:t>
            </a:r>
            <a:r>
              <a:rPr lang="zh-CN" altLang="zh-CN" b="1" kern="100" dirty="0">
                <a:latin typeface="+mn-lt"/>
                <a:ea typeface="+mn-ea"/>
                <a:cs typeface="+mn-ea"/>
                <a:sym typeface="+mn-lt"/>
              </a:rPr>
              <a:t>中华人民共和国的成立是</a:t>
            </a:r>
            <a:r>
              <a:rPr lang="en-US" altLang="zh-CN" b="1" kern="100" dirty="0">
                <a:latin typeface="+mn-lt"/>
                <a:ea typeface="+mn-ea"/>
                <a:cs typeface="+mn-ea"/>
                <a:sym typeface="+mn-lt"/>
              </a:rPr>
              <a:t>		  </a:t>
            </a:r>
            <a:r>
              <a:rPr lang="zh-CN" altLang="zh-CN" b="1" kern="100" dirty="0">
                <a:latin typeface="+mn-lt"/>
                <a:ea typeface="+mn-ea"/>
                <a:cs typeface="+mn-ea"/>
                <a:sym typeface="+mn-lt"/>
              </a:rPr>
              <a:t>上的伟大事件，从此中国</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endParaRPr lang="en-US" altLang="zh-CN" sz="800" kern="100" dirty="0">
              <a:latin typeface="+mn-lt"/>
              <a:ea typeface="+mn-ea"/>
              <a:cs typeface="+mn-ea"/>
              <a:sym typeface="+mn-lt"/>
            </a:endParaRPr>
          </a:p>
          <a:p>
            <a:pPr marL="216535" indent="-342900" algn="just">
              <a:lnSpc>
                <a:spcPct val="150000"/>
              </a:lnSpc>
              <a:spcAft>
                <a:spcPts val="0"/>
              </a:spcAft>
              <a:tabLst>
                <a:tab pos="1215390" algn="l"/>
              </a:tabLst>
              <a:defRPr/>
            </a:pPr>
            <a:endParaRPr lang="en-US" altLang="zh-CN" sz="800" kern="100" dirty="0">
              <a:latin typeface="+mn-lt"/>
              <a:ea typeface="+mn-ea"/>
              <a:cs typeface="+mn-ea"/>
              <a:sym typeface="+mn-lt"/>
            </a:endParaRPr>
          </a:p>
          <a:p>
            <a:pPr marL="216535" indent="-342900" algn="just">
              <a:lnSpc>
                <a:spcPct val="150000"/>
              </a:lnSpc>
              <a:spcAft>
                <a:spcPts val="0"/>
              </a:spcAft>
              <a:tabLst>
                <a:tab pos="1215390" algn="l"/>
              </a:tabLst>
              <a:defRPr/>
            </a:pPr>
            <a:endParaRPr lang="en-US" altLang="zh-CN" sz="800" kern="100" dirty="0">
              <a:latin typeface="+mn-lt"/>
              <a:ea typeface="+mn-ea"/>
              <a:cs typeface="+mn-ea"/>
              <a:sym typeface="+mn-lt"/>
            </a:endParaRPr>
          </a:p>
          <a:p>
            <a:pPr marL="216535" indent="-342900" algn="just">
              <a:lnSpc>
                <a:spcPct val="150000"/>
              </a:lnSpc>
              <a:spcAft>
                <a:spcPts val="0"/>
              </a:spcAft>
              <a:tabLst>
                <a:tab pos="1215390" algn="l"/>
              </a:tabLst>
              <a:defRPr/>
            </a:pPr>
            <a:endParaRPr lang="en-US" altLang="zh-CN" sz="800" kern="100" dirty="0">
              <a:latin typeface="+mn-lt"/>
              <a:ea typeface="+mn-ea"/>
              <a:cs typeface="+mn-ea"/>
              <a:sym typeface="+mn-lt"/>
            </a:endParaRPr>
          </a:p>
          <a:p>
            <a:pPr marL="216535" indent="-342900" algn="just">
              <a:lnSpc>
                <a:spcPct val="150000"/>
              </a:lnSpc>
              <a:spcAft>
                <a:spcPts val="0"/>
              </a:spcAft>
              <a:tabLst>
                <a:tab pos="1215390" algn="l"/>
              </a:tabLst>
              <a:defRPr/>
            </a:pP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a:t>
            </a:r>
            <a:r>
              <a:rPr lang="zh-CN" altLang="zh-CN" b="1" kern="100" dirty="0">
                <a:latin typeface="+mn-lt"/>
                <a:ea typeface="+mn-ea"/>
                <a:cs typeface="+mn-ea"/>
                <a:sym typeface="+mn-lt"/>
              </a:rPr>
              <a:t>实现由新民主主义向社会主义的过渡 </a:t>
            </a:r>
            <a:r>
              <a:rPr lang="en-US" altLang="zh-CN" b="1" kern="100" dirty="0">
                <a:latin typeface="+mn-lt"/>
                <a:ea typeface="+mn-ea"/>
                <a:cs typeface="+mn-ea"/>
                <a:sym typeface="+mn-lt"/>
              </a:rPr>
              <a:t>	 	B.</a:t>
            </a:r>
            <a:r>
              <a:rPr lang="zh-CN" altLang="zh-CN" b="1" kern="100" dirty="0">
                <a:latin typeface="+mn-lt"/>
                <a:ea typeface="+mn-ea"/>
                <a:cs typeface="+mn-ea"/>
                <a:sym typeface="+mn-lt"/>
              </a:rPr>
              <a:t>走上了社会主义道路</a:t>
            </a:r>
            <a:endParaRPr lang="zh-CN" altLang="zh-CN" sz="800"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C.</a:t>
            </a:r>
            <a:r>
              <a:rPr lang="zh-CN" altLang="zh-CN" b="1" kern="100" dirty="0">
                <a:latin typeface="+mn-lt"/>
                <a:ea typeface="+mn-ea"/>
                <a:cs typeface="+mn-ea"/>
                <a:sym typeface="+mn-lt"/>
              </a:rPr>
              <a:t>完成了全国土地改革</a:t>
            </a:r>
            <a:r>
              <a:rPr lang="en-US" altLang="zh-CN" b="1" kern="100" dirty="0">
                <a:latin typeface="+mn-lt"/>
                <a:ea typeface="+mn-ea"/>
                <a:cs typeface="+mn-ea"/>
                <a:sym typeface="+mn-lt"/>
              </a:rPr>
              <a:t>  					D.</a:t>
            </a:r>
            <a:r>
              <a:rPr lang="zh-CN" altLang="zh-CN" b="1" kern="100" dirty="0">
                <a:latin typeface="+mn-lt"/>
                <a:ea typeface="+mn-ea"/>
                <a:cs typeface="+mn-ea"/>
                <a:sym typeface="+mn-lt"/>
              </a:rPr>
              <a:t>实现了祖国的完全统一</a:t>
            </a:r>
            <a:endParaRPr lang="zh-CN" altLang="zh-CN" sz="800" kern="100" dirty="0">
              <a:latin typeface="+mn-lt"/>
              <a:ea typeface="+mn-ea"/>
              <a:cs typeface="+mn-ea"/>
              <a:sym typeface="+mn-lt"/>
            </a:endParaRPr>
          </a:p>
        </p:txBody>
      </p:sp>
      <p:sp>
        <p:nvSpPr>
          <p:cNvPr id="6" name="矩形 1"/>
          <p:cNvSpPr>
            <a:spLocks noChangeArrowheads="1"/>
          </p:cNvSpPr>
          <p:nvPr/>
        </p:nvSpPr>
        <p:spPr bwMode="auto">
          <a:xfrm>
            <a:off x="473869" y="1889522"/>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2226945" algn="l"/>
              </a:tabLst>
              <a:defRPr/>
            </a:pPr>
            <a:r>
              <a:rPr lang="zh-CN" altLang="zh-CN" b="1" kern="100">
                <a:solidFill>
                  <a:srgbClr val="3366FF"/>
                </a:solidFill>
                <a:latin typeface="+mn-lt"/>
                <a:ea typeface="+mn-ea"/>
                <a:cs typeface="+mn-ea"/>
                <a:sym typeface="+mn-lt"/>
              </a:rPr>
              <a:t>中国</a:t>
            </a:r>
            <a:r>
              <a:rPr lang="zh-CN" altLang="zh-CN" b="1" kern="100" dirty="0">
                <a:solidFill>
                  <a:srgbClr val="3366FF"/>
                </a:solidFill>
                <a:latin typeface="+mn-lt"/>
                <a:ea typeface="+mn-ea"/>
                <a:cs typeface="+mn-ea"/>
                <a:sym typeface="+mn-lt"/>
              </a:rPr>
              <a:t>现代史是指</a:t>
            </a:r>
            <a:r>
              <a:rPr lang="en-US" altLang="zh-CN" b="1" kern="100" dirty="0">
                <a:solidFill>
                  <a:srgbClr val="3366FF"/>
                </a:solidFill>
                <a:latin typeface="+mn-lt"/>
                <a:ea typeface="+mn-ea"/>
                <a:cs typeface="+mn-ea"/>
                <a:sym typeface="+mn-lt"/>
              </a:rPr>
              <a:t>1949</a:t>
            </a:r>
            <a:r>
              <a:rPr lang="zh-CN" altLang="zh-CN" b="1" kern="100" dirty="0">
                <a:solidFill>
                  <a:srgbClr val="3366FF"/>
                </a:solidFill>
                <a:latin typeface="+mn-lt"/>
                <a:ea typeface="+mn-ea"/>
                <a:cs typeface="+mn-ea"/>
                <a:sym typeface="+mn-lt"/>
              </a:rPr>
              <a:t>年</a:t>
            </a:r>
            <a:r>
              <a:rPr lang="en-US" altLang="zh-CN" b="1" kern="100" dirty="0">
                <a:solidFill>
                  <a:srgbClr val="3366FF"/>
                </a:solidFill>
                <a:latin typeface="+mn-lt"/>
                <a:ea typeface="+mn-ea"/>
                <a:cs typeface="+mn-ea"/>
                <a:sym typeface="+mn-lt"/>
              </a:rPr>
              <a:t>10</a:t>
            </a:r>
            <a:r>
              <a:rPr lang="zh-CN" altLang="zh-CN" b="1" kern="100" dirty="0">
                <a:solidFill>
                  <a:srgbClr val="3366FF"/>
                </a:solidFill>
                <a:latin typeface="+mn-lt"/>
                <a:ea typeface="+mn-ea"/>
                <a:cs typeface="+mn-ea"/>
                <a:sym typeface="+mn-lt"/>
              </a:rPr>
              <a:t>月中华人民共和国成立至今的历史，分为新民主主义社会与社会主义社会两大历史阶段。</a:t>
            </a:r>
            <a:endParaRPr lang="zh-CN" altLang="zh-CN" sz="800" dirty="0">
              <a:solidFill>
                <a:srgbClr val="3366FF"/>
              </a:solidFill>
              <a:latin typeface="+mn-lt"/>
              <a:ea typeface="+mn-ea"/>
              <a:cs typeface="+mn-ea"/>
              <a:sym typeface="+mn-lt"/>
            </a:endParaRPr>
          </a:p>
        </p:txBody>
      </p:sp>
      <p:sp>
        <p:nvSpPr>
          <p:cNvPr id="2" name="00矩形 1"/>
          <p:cNvSpPr/>
          <p:nvPr/>
        </p:nvSpPr>
        <p:spPr>
          <a:xfrm>
            <a:off x="4630341" y="1152526"/>
            <a:ext cx="1300677"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中国现代史</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nextCondLst>
                <p:cond evt="onClick" delay="0">
                  <p:tgtEl>
                    <p:spTgt spid="2"/>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951310"/>
            <a:ext cx="8310563" cy="2513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本题考查的是中华人民共和国成立的历史意义。</a:t>
            </a:r>
            <a:r>
              <a:rPr lang="en-US" altLang="zh-CN" b="1" kern="100" dirty="0">
                <a:solidFill>
                  <a:srgbClr val="0000FF"/>
                </a:solidFill>
                <a:latin typeface="+mn-lt"/>
                <a:ea typeface="+mn-ea"/>
                <a:cs typeface="+mn-ea"/>
                <a:sym typeface="+mn-lt"/>
              </a:rPr>
              <a:t>1949</a:t>
            </a:r>
            <a:r>
              <a:rPr lang="zh-CN" altLang="zh-CN" b="1" kern="100" dirty="0">
                <a:solidFill>
                  <a:srgbClr val="0000FF"/>
                </a:solidFill>
                <a:latin typeface="+mn-lt"/>
                <a:ea typeface="+mn-ea"/>
                <a:cs typeface="+mn-ea"/>
                <a:sym typeface="+mn-lt"/>
              </a:rPr>
              <a:t>年</a:t>
            </a:r>
            <a:r>
              <a:rPr lang="en-US" altLang="zh-CN" b="1" kern="100" dirty="0">
                <a:solidFill>
                  <a:srgbClr val="0000FF"/>
                </a:solidFill>
                <a:latin typeface="+mn-lt"/>
                <a:ea typeface="+mn-ea"/>
                <a:cs typeface="+mn-ea"/>
                <a:sym typeface="+mn-lt"/>
              </a:rPr>
              <a:t>10</a:t>
            </a:r>
            <a:r>
              <a:rPr lang="zh-CN" altLang="zh-CN" b="1" kern="100" dirty="0">
                <a:solidFill>
                  <a:srgbClr val="0000FF"/>
                </a:solidFill>
                <a:latin typeface="+mn-lt"/>
                <a:ea typeface="+mn-ea"/>
                <a:cs typeface="+mn-ea"/>
                <a:sym typeface="+mn-lt"/>
              </a:rPr>
              <a:t>月</a:t>
            </a:r>
            <a:r>
              <a:rPr lang="en-US" altLang="zh-CN" b="1" kern="100" dirty="0">
                <a:solidFill>
                  <a:srgbClr val="0000FF"/>
                </a:solidFill>
                <a:latin typeface="+mn-lt"/>
                <a:ea typeface="+mn-ea"/>
                <a:cs typeface="+mn-ea"/>
                <a:sym typeface="+mn-lt"/>
              </a:rPr>
              <a:t>1</a:t>
            </a:r>
            <a:r>
              <a:rPr lang="zh-CN" altLang="zh-CN" b="1" kern="100" dirty="0">
                <a:solidFill>
                  <a:srgbClr val="0000FF"/>
                </a:solidFill>
                <a:latin typeface="+mn-lt"/>
                <a:ea typeface="+mn-ea"/>
                <a:cs typeface="+mn-ea"/>
                <a:sym typeface="+mn-lt"/>
              </a:rPr>
              <a:t>日，中华人民共和国成立，我国从此进入新民主主义社会，实现向社会主义过渡。</a:t>
            </a:r>
            <a:r>
              <a:rPr lang="en-US" altLang="zh-CN" b="1" kern="100" dirty="0">
                <a:solidFill>
                  <a:srgbClr val="0000FF"/>
                </a:solidFill>
                <a:latin typeface="+mn-lt"/>
                <a:ea typeface="+mn-ea"/>
                <a:cs typeface="+mn-ea"/>
                <a:sym typeface="+mn-lt"/>
              </a:rPr>
              <a:t>1956</a:t>
            </a:r>
            <a:r>
              <a:rPr lang="zh-CN" altLang="zh-CN" b="1" kern="100" dirty="0">
                <a:solidFill>
                  <a:srgbClr val="0000FF"/>
                </a:solidFill>
                <a:latin typeface="+mn-lt"/>
                <a:ea typeface="+mn-ea"/>
                <a:cs typeface="+mn-ea"/>
                <a:sym typeface="+mn-lt"/>
              </a:rPr>
              <a:t>年三大改造的完成，标志着我国走上了社会主义道路。我国完成土地改革的时间是</a:t>
            </a:r>
            <a:r>
              <a:rPr lang="en-US" altLang="zh-CN" b="1" kern="100" dirty="0">
                <a:solidFill>
                  <a:srgbClr val="0000FF"/>
                </a:solidFill>
                <a:latin typeface="+mn-lt"/>
                <a:ea typeface="+mn-ea"/>
                <a:cs typeface="+mn-ea"/>
                <a:sym typeface="+mn-lt"/>
              </a:rPr>
              <a:t>1952</a:t>
            </a:r>
            <a:r>
              <a:rPr lang="zh-CN" altLang="zh-CN" b="1" kern="100" dirty="0">
                <a:solidFill>
                  <a:srgbClr val="0000FF"/>
                </a:solidFill>
                <a:latin typeface="+mn-lt"/>
                <a:ea typeface="+mn-ea"/>
                <a:cs typeface="+mn-ea"/>
                <a:sym typeface="+mn-lt"/>
              </a:rPr>
              <a:t>年底。我国尚未实现祖国完全统一，所以</a:t>
            </a:r>
            <a:r>
              <a:rPr lang="en-US" altLang="zh-CN" b="1" kern="100" dirty="0">
                <a:solidFill>
                  <a:srgbClr val="0000FF"/>
                </a:solidFill>
                <a:latin typeface="+mn-lt"/>
                <a:ea typeface="+mn-ea"/>
                <a:cs typeface="+mn-ea"/>
                <a:sym typeface="+mn-lt"/>
              </a:rPr>
              <a:t>B</a:t>
            </a:r>
            <a:r>
              <a:rPr lang="zh-CN" altLang="zh-CN" b="1" kern="100" dirty="0">
                <a:solidFill>
                  <a:srgbClr val="0000FF"/>
                </a:solidFill>
                <a:latin typeface="+mn-lt"/>
                <a:ea typeface="+mn-ea"/>
                <a:cs typeface="+mn-ea"/>
                <a:sym typeface="+mn-lt"/>
              </a:rPr>
              <a:t>、</a:t>
            </a:r>
            <a:r>
              <a:rPr lang="en-US" altLang="zh-CN" b="1" kern="100" dirty="0">
                <a:solidFill>
                  <a:srgbClr val="0000FF"/>
                </a:solidFill>
                <a:latin typeface="+mn-lt"/>
                <a:ea typeface="+mn-ea"/>
                <a:cs typeface="+mn-ea"/>
                <a:sym typeface="+mn-lt"/>
              </a:rPr>
              <a:t>C</a:t>
            </a:r>
            <a:r>
              <a:rPr lang="zh-CN" altLang="zh-CN" b="1" kern="100" dirty="0">
                <a:solidFill>
                  <a:srgbClr val="0000FF"/>
                </a:solidFill>
                <a:latin typeface="+mn-lt"/>
                <a:ea typeface="+mn-ea"/>
                <a:cs typeface="+mn-ea"/>
                <a:sym typeface="+mn-lt"/>
              </a:rPr>
              <a:t>、</a:t>
            </a:r>
            <a:r>
              <a:rPr lang="en-US" altLang="zh-CN" b="1" kern="100" dirty="0">
                <a:solidFill>
                  <a:srgbClr val="0000FF"/>
                </a:solidFill>
                <a:latin typeface="+mn-lt"/>
                <a:ea typeface="+mn-ea"/>
                <a:cs typeface="+mn-ea"/>
                <a:sym typeface="+mn-lt"/>
              </a:rPr>
              <a:t>D</a:t>
            </a:r>
            <a:r>
              <a:rPr lang="zh-CN" altLang="zh-CN" b="1" kern="100" dirty="0">
                <a:solidFill>
                  <a:srgbClr val="0000FF"/>
                </a:solidFill>
                <a:latin typeface="+mn-lt"/>
                <a:ea typeface="+mn-ea"/>
                <a:cs typeface="+mn-ea"/>
                <a:sym typeface="+mn-lt"/>
              </a:rPr>
              <a:t>不符合题意；所以答案选</a:t>
            </a:r>
            <a:r>
              <a:rPr lang="en-US" altLang="zh-CN" b="1" kern="100" dirty="0">
                <a:solidFill>
                  <a:srgbClr val="0000FF"/>
                </a:solidFill>
                <a:latin typeface="+mn-lt"/>
                <a:ea typeface="+mn-ea"/>
                <a:cs typeface="+mn-ea"/>
                <a:sym typeface="+mn-lt"/>
              </a:rPr>
              <a:t>A</a:t>
            </a:r>
            <a:r>
              <a:rPr lang="zh-CN" altLang="zh-CN" b="1" kern="100" dirty="0">
                <a:solidFill>
                  <a:srgbClr val="0000FF"/>
                </a:solidFill>
                <a:latin typeface="+mn-lt"/>
                <a:ea typeface="+mn-ea"/>
                <a:cs typeface="+mn-ea"/>
                <a:sym typeface="+mn-lt"/>
              </a:rPr>
              <a:t>。</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A</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67879" y="465535"/>
            <a:ext cx="8637984"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2.(</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										”</a:t>
            </a:r>
            <a:r>
              <a:rPr lang="zh-CN" altLang="zh-CN" b="1" kern="100" dirty="0">
                <a:latin typeface="+mn-lt"/>
                <a:ea typeface="+mn-ea"/>
                <a:cs typeface="+mn-ea"/>
                <a:sym typeface="+mn-lt"/>
              </a:rPr>
              <a:t>这是一首老歌的歌词，它反映了农民满怀豪情走上社会主义道路的心情。我国农民走上社会主义道路是在</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4" name="矩形 1"/>
          <p:cNvSpPr>
            <a:spLocks noChangeArrowheads="1"/>
          </p:cNvSpPr>
          <p:nvPr/>
        </p:nvSpPr>
        <p:spPr bwMode="auto">
          <a:xfrm>
            <a:off x="373856" y="1741885"/>
            <a:ext cx="8310563" cy="43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solidFill>
                  <a:srgbClr val="3366FF"/>
                </a:solidFill>
                <a:latin typeface="+mn-lt"/>
                <a:ea typeface="+mn-ea"/>
                <a:cs typeface="+mn-ea"/>
                <a:sym typeface="+mn-lt"/>
              </a:rPr>
              <a:t>这是电影《青松岭》的主题歌曲。</a:t>
            </a:r>
            <a:endParaRPr lang="zh-CN" altLang="zh-CN" sz="800">
              <a:solidFill>
                <a:srgbClr val="3366FF"/>
              </a:solidFill>
              <a:latin typeface="+mn-lt"/>
              <a:ea typeface="+mn-ea"/>
              <a:cs typeface="+mn-ea"/>
              <a:sym typeface="+mn-lt"/>
            </a:endParaRPr>
          </a:p>
        </p:txBody>
      </p:sp>
      <p:sp>
        <p:nvSpPr>
          <p:cNvPr id="2" name="00矩形 1"/>
          <p:cNvSpPr/>
          <p:nvPr/>
        </p:nvSpPr>
        <p:spPr>
          <a:xfrm>
            <a:off x="2072879" y="583407"/>
            <a:ext cx="6693694" cy="330860"/>
          </a:xfrm>
          <a:prstGeom prst="rect">
            <a:avLst/>
          </a:prstGeom>
        </p:spPr>
        <p:txBody>
          <a:bodyPr lIns="68580" tIns="34290" rIns="68580" bIns="34290">
            <a:spAutoFit/>
          </a:bodyPr>
          <a:lstStyle/>
          <a:p>
            <a:pPr>
              <a:defRPr/>
            </a:pPr>
            <a:r>
              <a:rPr lang="zh-CN" altLang="zh-CN" sz="1700" b="1" u="wavy" kern="100" dirty="0">
                <a:solidFill>
                  <a:srgbClr val="3366FF"/>
                </a:solidFill>
                <a:latin typeface="+mn-lt"/>
                <a:ea typeface="+mn-ea"/>
                <a:cs typeface="+mn-ea"/>
                <a:sym typeface="+mn-lt"/>
              </a:rPr>
              <a:t>长鞭呀，那个一甩呀，啪啪地响哎</a:t>
            </a:r>
            <a:r>
              <a:rPr lang="en-US" altLang="zh-CN" sz="1700" b="1" u="wavy" kern="100" dirty="0">
                <a:solidFill>
                  <a:srgbClr val="3366FF"/>
                </a:solidFill>
                <a:latin typeface="+mn-lt"/>
                <a:ea typeface="+mn-ea"/>
                <a:cs typeface="+mn-ea"/>
                <a:sym typeface="+mn-lt"/>
              </a:rPr>
              <a:t>……</a:t>
            </a:r>
            <a:r>
              <a:rPr lang="zh-CN" altLang="zh-CN" sz="1700" b="1" u="wavy" kern="100" dirty="0">
                <a:solidFill>
                  <a:srgbClr val="3366FF"/>
                </a:solidFill>
                <a:latin typeface="+mn-lt"/>
                <a:ea typeface="+mn-ea"/>
                <a:cs typeface="+mn-ea"/>
                <a:sym typeface="+mn-lt"/>
              </a:rPr>
              <a:t>沿着社会主义大道奔前方</a:t>
            </a:r>
            <a:r>
              <a:rPr lang="en-US" altLang="zh-CN" sz="1700" b="1" u="wavy" kern="100" dirty="0">
                <a:solidFill>
                  <a:srgbClr val="3366FF"/>
                </a:solidFill>
                <a:latin typeface="+mn-lt"/>
                <a:ea typeface="+mn-ea"/>
                <a:cs typeface="+mn-ea"/>
                <a:sym typeface="+mn-lt"/>
              </a:rPr>
              <a:t>……</a:t>
            </a:r>
            <a:endParaRPr lang="zh-CN" altLang="en-US" sz="1700" dirty="0">
              <a:solidFill>
                <a:srgbClr val="3366FF"/>
              </a:solidFill>
              <a:latin typeface="+mn-lt"/>
              <a:ea typeface="+mn-ea"/>
              <a:cs typeface="+mn-ea"/>
              <a:sym typeface="+mn-lt"/>
            </a:endParaRPr>
          </a:p>
        </p:txBody>
      </p:sp>
      <p:sp>
        <p:nvSpPr>
          <p:cNvPr id="5" name="矩形 1"/>
          <p:cNvSpPr>
            <a:spLocks noChangeArrowheads="1"/>
          </p:cNvSpPr>
          <p:nvPr/>
        </p:nvSpPr>
        <p:spPr bwMode="auto">
          <a:xfrm>
            <a:off x="369094" y="2269332"/>
            <a:ext cx="7853363" cy="85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A.</a:t>
            </a:r>
            <a:r>
              <a:rPr lang="zh-CN" altLang="zh-CN" b="1" kern="100" dirty="0">
                <a:latin typeface="+mn-lt"/>
                <a:ea typeface="+mn-ea"/>
                <a:cs typeface="+mn-ea"/>
                <a:sym typeface="+mn-lt"/>
              </a:rPr>
              <a:t>国民经济基本恢复后</a:t>
            </a:r>
            <a:r>
              <a:rPr lang="en-US" altLang="zh-CN" b="1" kern="100" dirty="0">
                <a:latin typeface="+mn-lt"/>
                <a:ea typeface="+mn-ea"/>
                <a:cs typeface="+mn-ea"/>
                <a:sym typeface="+mn-lt"/>
              </a:rPr>
              <a:t>	  		B.</a:t>
            </a:r>
            <a:r>
              <a:rPr lang="zh-CN" altLang="zh-CN" b="1" kern="100" dirty="0">
                <a:latin typeface="+mn-lt"/>
                <a:ea typeface="+mn-ea"/>
                <a:cs typeface="+mn-ea"/>
                <a:sym typeface="+mn-lt"/>
              </a:rPr>
              <a:t>过渡时期的总路线公布之后</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C.</a:t>
            </a:r>
            <a:r>
              <a:rPr lang="zh-CN" altLang="zh-CN" b="1" kern="100" dirty="0">
                <a:latin typeface="+mn-lt"/>
                <a:ea typeface="+mn-ea"/>
                <a:cs typeface="+mn-ea"/>
                <a:sym typeface="+mn-lt"/>
              </a:rPr>
              <a:t>社会主义改造基本完成后</a:t>
            </a:r>
            <a:r>
              <a:rPr lang="en-US" altLang="zh-CN" b="1" kern="100" dirty="0">
                <a:latin typeface="+mn-lt"/>
                <a:ea typeface="+mn-ea"/>
                <a:cs typeface="+mn-ea"/>
                <a:sym typeface="+mn-lt"/>
              </a:rPr>
              <a:t>  		D.</a:t>
            </a:r>
            <a:r>
              <a:rPr lang="zh-CN" altLang="zh-CN" b="1" kern="100" dirty="0">
                <a:latin typeface="+mn-lt"/>
                <a:ea typeface="+mn-ea"/>
                <a:cs typeface="+mn-ea"/>
                <a:sym typeface="+mn-lt"/>
              </a:rPr>
              <a:t>第一个五年计划完成后</a:t>
            </a:r>
            <a:endParaRPr lang="zh-CN" altLang="zh-CN" sz="800" kern="100" dirty="0">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nextCondLst>
                <p:cond evt="onClick" delay="0">
                  <p:tgtEl>
                    <p:spTgt spid="2"/>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1"/>
          <p:cNvSpPr>
            <a:spLocks noChangeArrowheads="1"/>
          </p:cNvSpPr>
          <p:nvPr/>
        </p:nvSpPr>
        <p:spPr bwMode="auto">
          <a:xfrm>
            <a:off x="373856" y="1028700"/>
            <a:ext cx="8310563" cy="1729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社会主义改造基本完成后，社会主义经济居主导地位，标志着社会主义制度在中国的确立，故选</a:t>
            </a:r>
            <a:r>
              <a:rPr lang="en-US" altLang="zh-CN" b="1" kern="100" dirty="0">
                <a:solidFill>
                  <a:srgbClr val="0000FF"/>
                </a:solidFill>
                <a:latin typeface="+mn-lt"/>
                <a:ea typeface="+mn-ea"/>
                <a:cs typeface="+mn-ea"/>
                <a:sym typeface="+mn-lt"/>
              </a:rPr>
              <a:t>C</a:t>
            </a:r>
            <a:r>
              <a:rPr lang="zh-CN" altLang="zh-CN" b="1" kern="100" dirty="0">
                <a:solidFill>
                  <a:srgbClr val="0000FF"/>
                </a:solidFill>
                <a:latin typeface="+mn-lt"/>
                <a:ea typeface="+mn-ea"/>
                <a:cs typeface="+mn-ea"/>
                <a:sym typeface="+mn-lt"/>
              </a:rPr>
              <a:t>项。国民经济基本恢复在</a:t>
            </a:r>
            <a:r>
              <a:rPr lang="en-US" altLang="zh-CN" b="1" kern="100" dirty="0">
                <a:solidFill>
                  <a:srgbClr val="0000FF"/>
                </a:solidFill>
                <a:latin typeface="+mn-lt"/>
                <a:ea typeface="+mn-ea"/>
                <a:cs typeface="+mn-ea"/>
                <a:sym typeface="+mn-lt"/>
              </a:rPr>
              <a:t>1952</a:t>
            </a:r>
            <a:r>
              <a:rPr lang="zh-CN" altLang="zh-CN" b="1" kern="100" dirty="0">
                <a:solidFill>
                  <a:srgbClr val="0000FF"/>
                </a:solidFill>
                <a:latin typeface="+mn-lt"/>
                <a:ea typeface="+mn-ea"/>
                <a:cs typeface="+mn-ea"/>
                <a:sym typeface="+mn-lt"/>
              </a:rPr>
              <a:t>年，排除</a:t>
            </a:r>
            <a:r>
              <a:rPr lang="en-US" altLang="zh-CN" b="1" kern="100" dirty="0">
                <a:solidFill>
                  <a:srgbClr val="0000FF"/>
                </a:solidFill>
                <a:latin typeface="+mn-lt"/>
                <a:ea typeface="+mn-ea"/>
                <a:cs typeface="+mn-ea"/>
                <a:sym typeface="+mn-lt"/>
              </a:rPr>
              <a:t>A</a:t>
            </a:r>
            <a:r>
              <a:rPr lang="zh-CN" altLang="zh-CN" b="1" kern="100" dirty="0">
                <a:solidFill>
                  <a:srgbClr val="0000FF"/>
                </a:solidFill>
                <a:latin typeface="+mn-lt"/>
                <a:ea typeface="+mn-ea"/>
                <a:cs typeface="+mn-ea"/>
                <a:sym typeface="+mn-lt"/>
              </a:rPr>
              <a:t>项；过渡时期的总路线公布在</a:t>
            </a:r>
            <a:r>
              <a:rPr lang="en-US" altLang="zh-CN" b="1" kern="100" dirty="0">
                <a:solidFill>
                  <a:srgbClr val="0000FF"/>
                </a:solidFill>
                <a:latin typeface="+mn-lt"/>
                <a:ea typeface="+mn-ea"/>
                <a:cs typeface="+mn-ea"/>
                <a:sym typeface="+mn-lt"/>
              </a:rPr>
              <a:t>1953</a:t>
            </a:r>
            <a:r>
              <a:rPr lang="zh-CN" altLang="zh-CN" b="1" kern="100" dirty="0">
                <a:solidFill>
                  <a:srgbClr val="0000FF"/>
                </a:solidFill>
                <a:latin typeface="+mn-lt"/>
                <a:ea typeface="+mn-ea"/>
                <a:cs typeface="+mn-ea"/>
                <a:sym typeface="+mn-lt"/>
              </a:rPr>
              <a:t>年，排除</a:t>
            </a:r>
            <a:r>
              <a:rPr lang="en-US" altLang="zh-CN" b="1" kern="100" dirty="0">
                <a:solidFill>
                  <a:srgbClr val="0000FF"/>
                </a:solidFill>
                <a:latin typeface="+mn-lt"/>
                <a:ea typeface="+mn-ea"/>
                <a:cs typeface="+mn-ea"/>
                <a:sym typeface="+mn-lt"/>
              </a:rPr>
              <a:t>B</a:t>
            </a:r>
            <a:r>
              <a:rPr lang="zh-CN" altLang="zh-CN" b="1" kern="100" dirty="0">
                <a:solidFill>
                  <a:srgbClr val="0000FF"/>
                </a:solidFill>
                <a:latin typeface="+mn-lt"/>
                <a:ea typeface="+mn-ea"/>
                <a:cs typeface="+mn-ea"/>
                <a:sym typeface="+mn-lt"/>
              </a:rPr>
              <a:t>项；第一个五年计划完成在</a:t>
            </a:r>
            <a:r>
              <a:rPr lang="en-US" altLang="zh-CN" b="1" kern="100" dirty="0">
                <a:solidFill>
                  <a:srgbClr val="0000FF"/>
                </a:solidFill>
                <a:latin typeface="+mn-lt"/>
                <a:ea typeface="+mn-ea"/>
                <a:cs typeface="+mn-ea"/>
                <a:sym typeface="+mn-lt"/>
              </a:rPr>
              <a:t>1957</a:t>
            </a:r>
            <a:r>
              <a:rPr lang="zh-CN" altLang="zh-CN" b="1" kern="100" dirty="0">
                <a:solidFill>
                  <a:srgbClr val="0000FF"/>
                </a:solidFill>
                <a:latin typeface="+mn-lt"/>
                <a:ea typeface="+mn-ea"/>
                <a:cs typeface="+mn-ea"/>
                <a:sym typeface="+mn-lt"/>
              </a:rPr>
              <a:t>年，排除</a:t>
            </a:r>
            <a:r>
              <a:rPr lang="en-US" altLang="zh-CN" b="1" kern="100" dirty="0">
                <a:solidFill>
                  <a:srgbClr val="0000FF"/>
                </a:solidFill>
                <a:latin typeface="+mn-lt"/>
                <a:ea typeface="+mn-ea"/>
                <a:cs typeface="+mn-ea"/>
                <a:sym typeface="+mn-lt"/>
              </a:rPr>
              <a:t>D</a:t>
            </a:r>
            <a:r>
              <a:rPr lang="zh-CN" altLang="zh-CN" b="1" kern="100" dirty="0">
                <a:solidFill>
                  <a:srgbClr val="0000FF"/>
                </a:solidFill>
                <a:latin typeface="+mn-lt"/>
                <a:ea typeface="+mn-ea"/>
                <a:cs typeface="+mn-ea"/>
                <a:sym typeface="+mn-lt"/>
              </a:rPr>
              <a:t>项。</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C</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blinds(horizontal)">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197644" y="465535"/>
            <a:ext cx="84248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3.(</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)2018</a:t>
            </a:r>
            <a:r>
              <a:rPr lang="zh-CN" altLang="zh-CN" b="1" kern="100" dirty="0">
                <a:latin typeface="+mn-lt"/>
                <a:ea typeface="+mn-ea"/>
                <a:cs typeface="+mn-ea"/>
                <a:sym typeface="+mn-lt"/>
              </a:rPr>
              <a:t>年是中国改革开放</a:t>
            </a:r>
            <a:r>
              <a:rPr lang="en-US" altLang="zh-CN" b="1" kern="100" dirty="0">
                <a:latin typeface="+mn-lt"/>
                <a:ea typeface="+mn-ea"/>
                <a:cs typeface="+mn-ea"/>
                <a:sym typeface="+mn-lt"/>
              </a:rPr>
              <a:t>40</a:t>
            </a:r>
            <a:r>
              <a:rPr lang="zh-CN" altLang="zh-CN" b="1" kern="100" dirty="0">
                <a:latin typeface="+mn-lt"/>
                <a:ea typeface="+mn-ea"/>
                <a:cs typeface="+mn-ea"/>
                <a:sym typeface="+mn-lt"/>
              </a:rPr>
              <a:t>周年，国家主席习近平在出席</a:t>
            </a:r>
            <a:r>
              <a:rPr lang="en-US" altLang="zh-CN" b="1" kern="100" dirty="0">
                <a:latin typeface="+mn-lt"/>
                <a:ea typeface="+mn-ea"/>
                <a:cs typeface="+mn-ea"/>
                <a:sym typeface="+mn-lt"/>
              </a:rPr>
              <a:t>     </a:t>
            </a:r>
            <a:endParaRPr lang="en-US" altLang="zh-CN" b="1" kern="100" dirty="0">
              <a:latin typeface="+mn-lt"/>
              <a:ea typeface="+mn-ea"/>
              <a:cs typeface="+mn-ea"/>
              <a:sym typeface="+mn-lt"/>
            </a:endParaRPr>
          </a:p>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	</a:t>
            </a:r>
            <a:r>
              <a:rPr lang="zh-CN" altLang="zh-CN" b="1" kern="100" dirty="0">
                <a:latin typeface="+mn-lt"/>
                <a:ea typeface="+mn-ea"/>
                <a:cs typeface="+mn-ea"/>
                <a:sym typeface="+mn-lt"/>
              </a:rPr>
              <a:t>工商论坛开幕式上表示，到明年我们要隆重地纪念一下。在中国共产党领导下，中国人民凭着一股滴水穿石的韧劲，成功走出一条中国特色社会主义道路。下列关于改革开放理解正确的是</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6" name="矩形 1"/>
          <p:cNvSpPr>
            <a:spLocks noChangeArrowheads="1"/>
          </p:cNvSpPr>
          <p:nvPr/>
        </p:nvSpPr>
        <p:spPr bwMode="auto">
          <a:xfrm>
            <a:off x="403622" y="2183607"/>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a:solidFill>
                  <a:srgbClr val="3366FF"/>
                </a:solidFill>
                <a:latin typeface="+mn-lt"/>
                <a:ea typeface="+mn-ea"/>
                <a:cs typeface="+mn-ea"/>
                <a:sym typeface="+mn-lt"/>
              </a:rPr>
              <a:t>金砖国家因其引用了巴西、俄罗斯、印度、中国和南非的英文首字母。由于该词与英语单词的砖类似，因此被称为</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金砖国家</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a:t>
            </a:r>
            <a:endParaRPr lang="zh-CN" altLang="zh-CN" sz="800" kern="100" dirty="0">
              <a:solidFill>
                <a:srgbClr val="3366FF"/>
              </a:solidFill>
              <a:latin typeface="+mn-lt"/>
              <a:ea typeface="+mn-ea"/>
              <a:cs typeface="+mn-ea"/>
              <a:sym typeface="+mn-lt"/>
            </a:endParaRPr>
          </a:p>
        </p:txBody>
      </p:sp>
      <p:sp>
        <p:nvSpPr>
          <p:cNvPr id="2" name="00矩形 1"/>
          <p:cNvSpPr/>
          <p:nvPr/>
        </p:nvSpPr>
        <p:spPr>
          <a:xfrm>
            <a:off x="7477125" y="569119"/>
            <a:ext cx="1068241"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金砖国家</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nextCondLst>
                <p:cond evt="onClick" delay="0">
                  <p:tgtEl>
                    <p:spTgt spid="2"/>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465535"/>
            <a:ext cx="8310563" cy="3344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A.</a:t>
            </a:r>
            <a:r>
              <a:rPr lang="zh-CN" altLang="zh-CN" b="1" kern="100" dirty="0">
                <a:latin typeface="+mn-lt"/>
                <a:ea typeface="+mn-ea"/>
                <a:cs typeface="+mn-ea"/>
                <a:sym typeface="+mn-lt"/>
              </a:rPr>
              <a:t>改革开放是兴国之要</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B.</a:t>
            </a:r>
            <a:r>
              <a:rPr lang="zh-CN" altLang="zh-CN" b="1" kern="100" dirty="0">
                <a:latin typeface="+mn-lt"/>
                <a:ea typeface="+mn-ea"/>
                <a:cs typeface="+mn-ea"/>
                <a:sym typeface="+mn-lt"/>
              </a:rPr>
              <a:t>改革开放是党和国家生存发展的政治基石</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C.</a:t>
            </a:r>
            <a:r>
              <a:rPr lang="zh-CN" altLang="zh-CN" b="1" kern="100" dirty="0">
                <a:latin typeface="+mn-lt"/>
                <a:ea typeface="+mn-ea"/>
                <a:cs typeface="+mn-ea"/>
                <a:sym typeface="+mn-lt"/>
              </a:rPr>
              <a:t>改革开放是我们取得一切成绩和进步的根本原因</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D.</a:t>
            </a:r>
            <a:r>
              <a:rPr lang="zh-CN" altLang="zh-CN" b="1" kern="100" dirty="0">
                <a:latin typeface="+mn-lt"/>
                <a:ea typeface="+mn-ea"/>
                <a:cs typeface="+mn-ea"/>
                <a:sym typeface="+mn-lt"/>
              </a:rPr>
              <a:t>改革开放是决定当代中国命运的关键抉择</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本题考查对改革开放的理解。经济建设是兴国之要，排除</a:t>
            </a:r>
            <a:r>
              <a:rPr lang="en-US" altLang="zh-CN" b="1" kern="100" dirty="0">
                <a:solidFill>
                  <a:srgbClr val="0000FF"/>
                </a:solidFill>
                <a:latin typeface="+mn-lt"/>
                <a:ea typeface="+mn-ea"/>
                <a:cs typeface="+mn-ea"/>
                <a:sym typeface="+mn-lt"/>
              </a:rPr>
              <a:t>A</a:t>
            </a:r>
            <a:r>
              <a:rPr lang="zh-CN" altLang="zh-CN" b="1" kern="100" dirty="0">
                <a:solidFill>
                  <a:srgbClr val="0000FF"/>
                </a:solidFill>
                <a:latin typeface="+mn-lt"/>
                <a:ea typeface="+mn-ea"/>
                <a:cs typeface="+mn-ea"/>
                <a:sym typeface="+mn-lt"/>
              </a:rPr>
              <a:t>；四项基本原则是党和国家生存发展的政治基石，排除</a:t>
            </a:r>
            <a:r>
              <a:rPr lang="en-US" altLang="zh-CN" b="1" kern="100" dirty="0">
                <a:solidFill>
                  <a:srgbClr val="0000FF"/>
                </a:solidFill>
                <a:latin typeface="+mn-lt"/>
                <a:ea typeface="+mn-ea"/>
                <a:cs typeface="+mn-ea"/>
                <a:sym typeface="+mn-lt"/>
              </a:rPr>
              <a:t>B</a:t>
            </a:r>
            <a:r>
              <a:rPr lang="zh-CN" altLang="zh-CN" b="1" kern="100" dirty="0">
                <a:solidFill>
                  <a:srgbClr val="0000FF"/>
                </a:solidFill>
                <a:latin typeface="+mn-lt"/>
                <a:ea typeface="+mn-ea"/>
                <a:cs typeface="+mn-ea"/>
                <a:sym typeface="+mn-lt"/>
              </a:rPr>
              <a:t>；中国特色社会主义是我们取得一切成绩和进步的根本原因，排除</a:t>
            </a:r>
            <a:r>
              <a:rPr lang="en-US" altLang="zh-CN" b="1" kern="100" dirty="0">
                <a:solidFill>
                  <a:srgbClr val="0000FF"/>
                </a:solidFill>
                <a:latin typeface="+mn-lt"/>
                <a:ea typeface="+mn-ea"/>
                <a:cs typeface="+mn-ea"/>
                <a:sym typeface="+mn-lt"/>
              </a:rPr>
              <a:t>C</a:t>
            </a:r>
            <a:r>
              <a:rPr lang="zh-CN" altLang="zh-CN" b="1" kern="100" dirty="0">
                <a:solidFill>
                  <a:srgbClr val="0000FF"/>
                </a:solidFill>
                <a:latin typeface="+mn-lt"/>
                <a:ea typeface="+mn-ea"/>
                <a:cs typeface="+mn-ea"/>
                <a:sym typeface="+mn-lt"/>
              </a:rPr>
              <a:t>；改革开放是决定当代中国命运的关键抉择，故选</a:t>
            </a:r>
            <a:r>
              <a:rPr lang="en-US" altLang="zh-CN" b="1" kern="100" dirty="0">
                <a:solidFill>
                  <a:srgbClr val="0000FF"/>
                </a:solidFill>
                <a:latin typeface="+mn-lt"/>
                <a:ea typeface="+mn-ea"/>
                <a:cs typeface="+mn-ea"/>
                <a:sym typeface="+mn-lt"/>
              </a:rPr>
              <a:t>D</a:t>
            </a:r>
            <a:r>
              <a:rPr lang="zh-CN" altLang="zh-CN" b="1" kern="100" dirty="0">
                <a:solidFill>
                  <a:srgbClr val="0000FF"/>
                </a:solidFill>
                <a:latin typeface="+mn-lt"/>
                <a:ea typeface="+mn-ea"/>
                <a:cs typeface="+mn-ea"/>
                <a:sym typeface="+mn-lt"/>
              </a:rPr>
              <a:t>。</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D</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blinds(horizontal)">
                                      <p:cBhvr>
                                        <p:cTn id="7" dur="500"/>
                                        <p:tgtEl>
                                          <p:spTgt spid="4">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5" end="5"/>
                                            </p:txEl>
                                          </p:spTgt>
                                        </p:tgtEl>
                                        <p:attrNameLst>
                                          <p:attrName>style.visibility</p:attrName>
                                        </p:attrNameLst>
                                      </p:cBhvr>
                                      <p:to>
                                        <p:strVal val="visible"/>
                                      </p:to>
                                    </p:set>
                                    <p:animEffect transition="in" filter="blinds(horizontal)">
                                      <p:cBhvr>
                                        <p:cTn id="1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97644" y="298848"/>
            <a:ext cx="8424863" cy="172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4.(</a:t>
            </a:r>
            <a:r>
              <a:rPr lang="zh-CN" altLang="zh-CN" b="1" kern="100" dirty="0">
                <a:latin typeface="+mn-lt"/>
                <a:ea typeface="+mn-ea"/>
                <a:cs typeface="+mn-ea"/>
                <a:sym typeface="+mn-lt"/>
              </a:rPr>
              <a:t>考查政治认同</a:t>
            </a:r>
            <a:r>
              <a:rPr lang="en-US" altLang="zh-CN" b="1" kern="100" dirty="0">
                <a:latin typeface="+mn-lt"/>
                <a:ea typeface="+mn-ea"/>
                <a:cs typeface="+mn-ea"/>
                <a:sym typeface="+mn-lt"/>
              </a:rPr>
              <a:t>)</a:t>
            </a:r>
            <a:r>
              <a:rPr lang="zh-CN" altLang="zh-CN" b="1" kern="100" dirty="0">
                <a:latin typeface="+mn-lt"/>
                <a:ea typeface="+mn-ea"/>
                <a:cs typeface="+mn-ea"/>
                <a:sym typeface="+mn-lt"/>
              </a:rPr>
              <a:t>目前，我国已经解决了十几亿人的温饱问题，总体上实现了小康，人民美好生活需要日益广泛。同时，我国社会生产力水平总体上显著提高，更加突出的问题是发展</a:t>
            </a:r>
            <a:r>
              <a:rPr lang="en-US" altLang="zh-CN" b="1" kern="100" dirty="0">
                <a:latin typeface="+mn-lt"/>
                <a:ea typeface="+mn-ea"/>
                <a:cs typeface="+mn-ea"/>
                <a:sym typeface="+mn-lt"/>
              </a:rPr>
              <a:t>			  </a:t>
            </a:r>
            <a:r>
              <a:rPr lang="zh-CN" altLang="zh-CN" b="1" kern="100" dirty="0">
                <a:latin typeface="+mn-lt"/>
                <a:ea typeface="+mn-ea"/>
                <a:cs typeface="+mn-ea"/>
                <a:sym typeface="+mn-lt"/>
              </a:rPr>
              <a:t>，这已经成为满足人民日益增长的美好生活需要的主要制约因素。这说明</a:t>
            </a:r>
            <a:r>
              <a:rPr lang="en-US" altLang="zh-CN" b="1" kern="100" dirty="0">
                <a:latin typeface="+mn-lt"/>
                <a:ea typeface="+mn-ea"/>
                <a:cs typeface="+mn-ea"/>
                <a:sym typeface="+mn-lt"/>
              </a:rPr>
              <a:t>(</a:t>
            </a:r>
            <a:r>
              <a:rPr lang="zh-CN" altLang="zh-CN" b="1" kern="100" dirty="0">
                <a:latin typeface="+mn-lt"/>
                <a:ea typeface="+mn-ea"/>
                <a:cs typeface="+mn-ea"/>
                <a:sym typeface="+mn-lt"/>
              </a:rPr>
              <a:t>　　</a:t>
            </a:r>
            <a:r>
              <a:rPr lang="en-US" altLang="zh-CN" b="1" kern="100" dirty="0">
                <a:latin typeface="+mn-lt"/>
                <a:ea typeface="+mn-ea"/>
                <a:cs typeface="+mn-ea"/>
                <a:sym typeface="+mn-lt"/>
              </a:rPr>
              <a:t>)</a:t>
            </a:r>
            <a:endParaRPr lang="zh-CN" altLang="zh-CN" sz="800" kern="100" dirty="0">
              <a:latin typeface="+mn-lt"/>
              <a:ea typeface="+mn-ea"/>
              <a:cs typeface="+mn-ea"/>
              <a:sym typeface="+mn-lt"/>
            </a:endParaRPr>
          </a:p>
        </p:txBody>
      </p:sp>
      <p:sp>
        <p:nvSpPr>
          <p:cNvPr id="4" name="矩形 1"/>
          <p:cNvSpPr>
            <a:spLocks noChangeArrowheads="1"/>
          </p:cNvSpPr>
          <p:nvPr/>
        </p:nvSpPr>
        <p:spPr bwMode="auto">
          <a:xfrm>
            <a:off x="373856" y="1932385"/>
            <a:ext cx="8310563"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defRPr/>
            </a:pPr>
            <a:r>
              <a:rPr lang="en-US" altLang="zh-CN" b="1" kern="10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不平衡</a:t>
            </a:r>
            <a:r>
              <a:rPr lang="en-US" altLang="zh-CN" b="1" kern="100" dirty="0">
                <a:solidFill>
                  <a:srgbClr val="3366FF"/>
                </a:solidFill>
                <a:latin typeface="+mn-lt"/>
                <a:ea typeface="+mn-ea"/>
                <a:cs typeface="+mn-ea"/>
                <a:sym typeface="+mn-lt"/>
              </a:rPr>
              <a:t>”</a:t>
            </a:r>
            <a:r>
              <a:rPr lang="zh-CN" altLang="zh-CN" b="1" kern="100" dirty="0">
                <a:solidFill>
                  <a:srgbClr val="3366FF"/>
                </a:solidFill>
                <a:latin typeface="+mn-lt"/>
                <a:ea typeface="+mn-ea"/>
                <a:cs typeface="+mn-ea"/>
                <a:sym typeface="+mn-lt"/>
              </a:rPr>
              <a:t>是指民生领域还有不少短板，脱贫攻坚任务艰巨。我们仍有</a:t>
            </a:r>
            <a:r>
              <a:rPr lang="en-US" altLang="zh-CN" b="1" kern="100" dirty="0">
                <a:solidFill>
                  <a:srgbClr val="3366FF"/>
                </a:solidFill>
                <a:latin typeface="+mn-lt"/>
                <a:ea typeface="+mn-ea"/>
                <a:cs typeface="+mn-ea"/>
                <a:sym typeface="+mn-lt"/>
              </a:rPr>
              <a:t>4 300</a:t>
            </a:r>
            <a:r>
              <a:rPr lang="zh-CN" altLang="zh-CN" b="1" kern="100" dirty="0">
                <a:solidFill>
                  <a:srgbClr val="3366FF"/>
                </a:solidFill>
                <a:latin typeface="+mn-lt"/>
                <a:ea typeface="+mn-ea"/>
                <a:cs typeface="+mn-ea"/>
                <a:sym typeface="+mn-lt"/>
              </a:rPr>
              <a:t>万同胞在贫困线以下生活。较大的群体差别、城乡差别、东西部差别无时不在困扰着我们的国家和社会。</a:t>
            </a:r>
            <a:endParaRPr lang="zh-CN" altLang="zh-CN" sz="800" kern="100" dirty="0">
              <a:solidFill>
                <a:srgbClr val="3366FF"/>
              </a:solidFill>
              <a:latin typeface="+mn-lt"/>
              <a:ea typeface="+mn-ea"/>
              <a:cs typeface="+mn-ea"/>
              <a:sym typeface="+mn-lt"/>
            </a:endParaRPr>
          </a:p>
          <a:p>
            <a:pPr algn="just">
              <a:lnSpc>
                <a:spcPct val="150000"/>
              </a:lnSpc>
              <a:spcAft>
                <a:spcPts val="0"/>
              </a:spcAft>
              <a:defRPr/>
            </a:pPr>
            <a:r>
              <a:rPr lang="zh-CN" altLang="zh-CN" b="1" kern="100" dirty="0">
                <a:solidFill>
                  <a:srgbClr val="3366FF"/>
                </a:solidFill>
                <a:latin typeface="+mn-lt"/>
                <a:ea typeface="+mn-ea"/>
                <a:cs typeface="+mn-ea"/>
                <a:sym typeface="+mn-lt"/>
              </a:rPr>
              <a:t>“不充分”是指发展质量和效益不高，创新能力不强，生态文明建设任重道远；群众在就业、教育、医疗、居住、养老等方面面临不少难题；社会文明水平尚需提高；社会矛盾和问题交织叠加，全面依法治国任务依然繁重，国家治理体系和治理能力有待加强。</a:t>
            </a:r>
            <a:endParaRPr lang="zh-CN" altLang="zh-CN" sz="800" kern="100" dirty="0">
              <a:solidFill>
                <a:srgbClr val="3366FF"/>
              </a:solidFill>
              <a:latin typeface="+mn-lt"/>
              <a:ea typeface="+mn-ea"/>
              <a:cs typeface="+mn-ea"/>
              <a:sym typeface="+mn-lt"/>
            </a:endParaRPr>
          </a:p>
        </p:txBody>
      </p:sp>
      <p:sp>
        <p:nvSpPr>
          <p:cNvPr id="2" name="00矩形 1"/>
          <p:cNvSpPr/>
          <p:nvPr/>
        </p:nvSpPr>
        <p:spPr>
          <a:xfrm>
            <a:off x="2294335" y="1231107"/>
            <a:ext cx="1533112"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不平衡不充分</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nextCondLst>
                <p:cond evt="onClick" delay="0">
                  <p:tgtEl>
                    <p:spTgt spid="2"/>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789385"/>
            <a:ext cx="8310563" cy="256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en-US" altLang="zh-CN" b="1" kern="100" dirty="0">
                <a:latin typeface="+mn-lt"/>
                <a:ea typeface="+mn-ea"/>
                <a:cs typeface="+mn-ea"/>
                <a:sym typeface="+mn-lt"/>
              </a:rPr>
              <a:t>①</a:t>
            </a:r>
            <a:r>
              <a:rPr lang="zh-CN" altLang="zh-CN" b="1" kern="100" dirty="0">
                <a:latin typeface="+mn-lt"/>
                <a:ea typeface="+mn-ea"/>
                <a:cs typeface="+mn-ea"/>
                <a:sym typeface="+mn-lt"/>
              </a:rPr>
              <a:t>人民日益增长的物质文化需要同落后的社会生产之间的矛盾是我国目前的主要矛盾　②人民日益增长的美好生活需要和不平衡不充分的发展之间的矛盾是我国目前的主要矛盾　③我们要在继续推动发展的基础上，解决好发展不平衡不充分问题，提升发展质量和效益　④生产力和生产关系的矛盾、经济基础和上层建筑的矛盾，是贯穿人类社会始终的基本矛盾</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en-US" altLang="zh-CN" b="1" kern="100" dirty="0">
                <a:latin typeface="+mn-lt"/>
                <a:ea typeface="+mn-ea"/>
                <a:cs typeface="+mn-ea"/>
                <a:sym typeface="+mn-lt"/>
              </a:rPr>
              <a:t>A.①② 		 B.①④ 		 C.②③ 		 D.③④</a:t>
            </a:r>
            <a:endParaRPr lang="zh-CN" altLang="zh-CN" sz="800" kern="100" dirty="0">
              <a:latin typeface="+mn-lt"/>
              <a:ea typeface="+mn-ea"/>
              <a:cs typeface="+mn-ea"/>
              <a:sym typeface="+mn-lt"/>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627460"/>
            <a:ext cx="8310563"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随着生产力的发展，我国社会的主要矛盾已经从人民日益增长的物质文化需要同落后的社会生产之间的矛盾转变为人民日益增长的美好生活需要和不平衡不充分的发展之间的矛盾，这是我国目前的主要矛盾，②符合题意，①不合题意；要解决这个主要矛盾，需要在继续推动发展的基础上，解决好发展不平衡不充分问题，提升发展质量和效益，满足人民群众对美好生活的需要，③符合题意；材料主旨是我国主要矛盾发生变化，没有涉及人类社会的基本矛盾，④不合题意，故选</a:t>
            </a:r>
            <a:r>
              <a:rPr lang="en-US" altLang="zh-CN" b="1" kern="100" dirty="0">
                <a:solidFill>
                  <a:srgbClr val="0000FF"/>
                </a:solidFill>
                <a:latin typeface="+mn-lt"/>
                <a:ea typeface="+mn-ea"/>
                <a:cs typeface="+mn-ea"/>
                <a:sym typeface="+mn-lt"/>
              </a:rPr>
              <a:t>C</a:t>
            </a:r>
            <a:r>
              <a:rPr lang="zh-CN" altLang="zh-CN" b="1" kern="100" dirty="0">
                <a:solidFill>
                  <a:srgbClr val="0000FF"/>
                </a:solidFill>
                <a:latin typeface="+mn-lt"/>
                <a:ea typeface="+mn-ea"/>
                <a:cs typeface="+mn-ea"/>
                <a:sym typeface="+mn-lt"/>
              </a:rPr>
              <a:t>。</a:t>
            </a:r>
            <a:endParaRPr lang="zh-CN" altLang="zh-CN" sz="800" kern="100" dirty="0">
              <a:solidFill>
                <a:srgbClr val="0000FF"/>
              </a:solidFill>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FF0000"/>
                </a:solidFill>
                <a:latin typeface="+mn-lt"/>
                <a:ea typeface="+mn-ea"/>
                <a:cs typeface="+mn-ea"/>
                <a:sym typeface="+mn-lt"/>
              </a:rPr>
              <a:t>答案　</a:t>
            </a:r>
            <a:r>
              <a:rPr lang="en-US" altLang="zh-CN" b="1" kern="100" dirty="0">
                <a:solidFill>
                  <a:srgbClr val="FF0000"/>
                </a:solidFill>
                <a:latin typeface="+mn-lt"/>
                <a:ea typeface="+mn-ea"/>
                <a:cs typeface="+mn-ea"/>
                <a:sym typeface="+mn-lt"/>
              </a:rPr>
              <a:t>C</a:t>
            </a:r>
            <a:endParaRPr lang="zh-CN" altLang="zh-CN" sz="800" kern="100" dirty="0">
              <a:solidFill>
                <a:srgbClr val="FF0000"/>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97644" y="465535"/>
            <a:ext cx="8424863" cy="3392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216535" indent="-342900" algn="just">
              <a:lnSpc>
                <a:spcPct val="150000"/>
              </a:lnSpc>
              <a:spcAft>
                <a:spcPts val="0"/>
              </a:spcAft>
              <a:tabLst>
                <a:tab pos="1215390" algn="l"/>
              </a:tabLst>
              <a:defRPr/>
            </a:pPr>
            <a:r>
              <a:rPr lang="en-US" altLang="zh-CN" b="1" kern="100" dirty="0">
                <a:latin typeface="+mn-lt"/>
                <a:ea typeface="+mn-ea"/>
                <a:cs typeface="+mn-ea"/>
                <a:sym typeface="+mn-lt"/>
              </a:rPr>
              <a:t>5.(</a:t>
            </a:r>
            <a:r>
              <a:rPr lang="zh-CN" altLang="zh-CN" b="1" kern="100" dirty="0">
                <a:latin typeface="+mn-lt"/>
                <a:ea typeface="+mn-ea"/>
                <a:cs typeface="+mn-ea"/>
                <a:sym typeface="+mn-lt"/>
              </a:rPr>
              <a:t>考查政治认同、科学精神</a:t>
            </a:r>
            <a:r>
              <a:rPr lang="en-US" altLang="zh-CN" b="1" kern="100" dirty="0">
                <a:latin typeface="+mn-lt"/>
                <a:ea typeface="+mn-ea"/>
                <a:cs typeface="+mn-ea"/>
                <a:sym typeface="+mn-lt"/>
              </a:rPr>
              <a:t>)</a:t>
            </a:r>
            <a:r>
              <a:rPr lang="zh-CN" altLang="zh-CN" b="1" kern="100" dirty="0">
                <a:latin typeface="+mn-lt"/>
                <a:ea typeface="+mn-ea"/>
                <a:cs typeface="+mn-ea"/>
                <a:sym typeface="+mn-lt"/>
              </a:rPr>
              <a:t>习近平总书记在党的十九大报告中指出：</a:t>
            </a:r>
            <a:r>
              <a:rPr lang="en-US" altLang="zh-CN" b="1" kern="100" dirty="0">
                <a:latin typeface="+mn-lt"/>
                <a:ea typeface="+mn-ea"/>
                <a:cs typeface="+mn-ea"/>
                <a:sym typeface="+mn-lt"/>
              </a:rPr>
              <a:t>“</a:t>
            </a:r>
            <a:r>
              <a:rPr lang="zh-CN" altLang="zh-CN" b="1" kern="100" dirty="0">
                <a:latin typeface="+mn-lt"/>
                <a:ea typeface="+mn-ea"/>
                <a:cs typeface="+mn-ea"/>
                <a:sym typeface="+mn-lt"/>
              </a:rPr>
              <a:t>经过长期努力，中国特色社会主义进入了新时代，这是我国发展新的历史方位。”与时俱进地对中国特色社会主义所处的历史方位作出清醒判断，是我们党领导人民不断开创中国特色社会主义新局面的必然要求，也是党的创造力、</a:t>
            </a:r>
            <a:r>
              <a:rPr lang="en-US" altLang="zh-CN" b="1" kern="100" dirty="0">
                <a:latin typeface="+mn-lt"/>
                <a:ea typeface="+mn-ea"/>
                <a:cs typeface="+mn-ea"/>
                <a:sym typeface="+mn-lt"/>
              </a:rPr>
              <a:t>	     </a:t>
            </a:r>
            <a:r>
              <a:rPr lang="zh-CN" altLang="zh-CN" b="1" kern="100" dirty="0">
                <a:latin typeface="+mn-lt"/>
                <a:ea typeface="+mn-ea"/>
                <a:cs typeface="+mn-ea"/>
                <a:sym typeface="+mn-lt"/>
              </a:rPr>
              <a:t>的具体体现。中国共产党在革命、建设、改革的不同历史时期之所以能不断取得巨大成功，关键在于能够在时代变化的关头准确判断历史方向、正确把握形势发展的趋势和时代大潮的走向。作出中国特色社会主义进入新时代的重大政治论断，从新的历史起点和时代条件出发谋划发展，必将不断开创中国特色社会主义新局面。</a:t>
            </a:r>
            <a:endParaRPr lang="zh-CN" altLang="zh-CN" sz="800" kern="100" dirty="0">
              <a:latin typeface="+mn-lt"/>
              <a:ea typeface="+mn-ea"/>
              <a:cs typeface="+mn-ea"/>
              <a:sym typeface="+mn-lt"/>
            </a:endParaRPr>
          </a:p>
        </p:txBody>
      </p:sp>
      <p:sp>
        <p:nvSpPr>
          <p:cNvPr id="4" name="矩形 1"/>
          <p:cNvSpPr>
            <a:spLocks noChangeArrowheads="1"/>
          </p:cNvSpPr>
          <p:nvPr/>
        </p:nvSpPr>
        <p:spPr bwMode="auto">
          <a:xfrm>
            <a:off x="422672" y="3788569"/>
            <a:ext cx="8310563" cy="85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pPr>
            <a:r>
              <a:rPr lang="zh-CN" altLang="zh-CN" b="1">
                <a:solidFill>
                  <a:srgbClr val="3366FF"/>
                </a:solidFill>
                <a:latin typeface="+mn-lt"/>
                <a:ea typeface="+mn-ea"/>
                <a:cs typeface="+mn-ea"/>
                <a:sym typeface="+mn-lt"/>
              </a:rPr>
              <a:t>领导力指在管辖的范围内充分地利用人力和客观条件以最小的成本办成所需的事提高整个团体的办事效率的能力。常常将领导力和组织发展放在一起。</a:t>
            </a:r>
            <a:endParaRPr lang="zh-CN" altLang="zh-CN" sz="800">
              <a:solidFill>
                <a:srgbClr val="3366FF"/>
              </a:solidFill>
              <a:latin typeface="+mn-lt"/>
              <a:ea typeface="+mn-ea"/>
              <a:cs typeface="+mn-ea"/>
              <a:sym typeface="+mn-lt"/>
            </a:endParaRPr>
          </a:p>
        </p:txBody>
      </p:sp>
      <p:sp>
        <p:nvSpPr>
          <p:cNvPr id="2" name="00矩形 1"/>
          <p:cNvSpPr/>
          <p:nvPr/>
        </p:nvSpPr>
        <p:spPr>
          <a:xfrm>
            <a:off x="6569869" y="1801417"/>
            <a:ext cx="835806" cy="346249"/>
          </a:xfrm>
          <a:prstGeom prst="rect">
            <a:avLst/>
          </a:prstGeom>
        </p:spPr>
        <p:txBody>
          <a:bodyPr wrap="none" lIns="68580" tIns="34290" rIns="68580" bIns="34290">
            <a:spAutoFit/>
          </a:bodyPr>
          <a:lstStyle/>
          <a:p>
            <a:pPr>
              <a:defRPr/>
            </a:pPr>
            <a:r>
              <a:rPr lang="zh-CN" altLang="zh-CN" b="1" u="wavy" kern="100" dirty="0">
                <a:solidFill>
                  <a:srgbClr val="3366FF"/>
                </a:solidFill>
                <a:latin typeface="+mn-lt"/>
                <a:ea typeface="+mn-ea"/>
                <a:cs typeface="+mn-ea"/>
                <a:sym typeface="+mn-lt"/>
              </a:rPr>
              <a:t>领导力</a:t>
            </a:r>
            <a:endParaRPr lang="zh-CN" altLang="en-US" dirty="0">
              <a:solidFill>
                <a:srgbClr val="3366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nextCondLst>
                <p:cond evt="onClick" delay="0">
                  <p:tgtEl>
                    <p:spTgt spid="2"/>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73856" y="789385"/>
            <a:ext cx="8310563" cy="256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spcAft>
                <a:spcPts val="0"/>
              </a:spcAft>
              <a:tabLst>
                <a:tab pos="1215390" algn="l"/>
              </a:tabLst>
              <a:defRPr/>
            </a:pPr>
            <a:r>
              <a:rPr lang="zh-CN" altLang="zh-CN" b="1" kern="100" dirty="0">
                <a:latin typeface="+mn-lt"/>
                <a:ea typeface="+mn-ea"/>
                <a:cs typeface="+mn-ea"/>
                <a:sym typeface="+mn-lt"/>
              </a:rPr>
              <a:t>结合材料，运用《政治与法治》的知识，谈谈中国特色社会主义进入新时代的重大意义有哪些？</a:t>
            </a:r>
            <a:endParaRPr lang="zh-CN" altLang="zh-CN" sz="800" kern="100" dirty="0">
              <a:latin typeface="+mn-lt"/>
              <a:ea typeface="+mn-ea"/>
              <a:cs typeface="+mn-ea"/>
              <a:sym typeface="+mn-lt"/>
            </a:endParaRPr>
          </a:p>
          <a:p>
            <a:pPr algn="just">
              <a:lnSpc>
                <a:spcPct val="150000"/>
              </a:lnSpc>
              <a:spcAft>
                <a:spcPts val="0"/>
              </a:spcAft>
              <a:tabLst>
                <a:tab pos="1215390" algn="l"/>
              </a:tabLst>
              <a:defRPr/>
            </a:pPr>
            <a:r>
              <a:rPr lang="zh-CN" altLang="zh-CN" b="1" kern="100" dirty="0">
                <a:solidFill>
                  <a:srgbClr val="0000FF"/>
                </a:solidFill>
                <a:latin typeface="+mn-lt"/>
                <a:ea typeface="+mn-ea"/>
                <a:cs typeface="+mn-ea"/>
                <a:sym typeface="+mn-lt"/>
              </a:rPr>
              <a:t>解析　本题知识限定范围是《政治与法治》，设问指向是谈谈中国特色社会主义进入新时代的意义，属于意义类主观题。回答本题可从中国特色社会主义进入新时代的</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三个意味着</a:t>
            </a:r>
            <a:r>
              <a:rPr lang="en-US" altLang="zh-CN" b="1" kern="100" dirty="0">
                <a:solidFill>
                  <a:srgbClr val="0000FF"/>
                </a:solidFill>
                <a:latin typeface="+mn-lt"/>
                <a:ea typeface="+mn-ea"/>
                <a:cs typeface="+mn-ea"/>
                <a:sym typeface="+mn-lt"/>
              </a:rPr>
              <a:t>”</a:t>
            </a:r>
            <a:r>
              <a:rPr lang="zh-CN" altLang="zh-CN" b="1" kern="100" dirty="0">
                <a:solidFill>
                  <a:srgbClr val="0000FF"/>
                </a:solidFill>
                <a:latin typeface="+mn-lt"/>
                <a:ea typeface="+mn-ea"/>
                <a:cs typeface="+mn-ea"/>
                <a:sym typeface="+mn-lt"/>
              </a:rPr>
              <a:t>，即从中华民族的命运、社会主义的命运和人类社会的命运三个维度的角度组织答案。</a:t>
            </a:r>
            <a:endParaRPr lang="zh-CN" altLang="zh-CN" sz="800" kern="100" dirty="0">
              <a:solidFill>
                <a:srgbClr val="0000FF"/>
              </a:solidFill>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矩形 1"/>
          <p:cNvSpPr>
            <a:spLocks noChangeArrowheads="1"/>
          </p:cNvSpPr>
          <p:nvPr/>
        </p:nvSpPr>
        <p:spPr bwMode="auto">
          <a:xfrm>
            <a:off x="373856" y="609600"/>
            <a:ext cx="8310563" cy="3807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tabLst>
                <a:tab pos="1214120" algn="l"/>
              </a:tabLst>
            </a:pPr>
            <a:r>
              <a:rPr lang="zh-CN" altLang="zh-CN" b="1">
                <a:solidFill>
                  <a:srgbClr val="FF0000"/>
                </a:solidFill>
                <a:latin typeface="+mn-lt"/>
                <a:ea typeface="+mn-ea"/>
                <a:cs typeface="+mn-ea"/>
                <a:sym typeface="+mn-lt"/>
              </a:rPr>
              <a:t>答案　</a:t>
            </a:r>
            <a:r>
              <a:rPr lang="en-US" altLang="zh-CN" b="1">
                <a:solidFill>
                  <a:srgbClr val="FF0000"/>
                </a:solidFill>
                <a:latin typeface="+mn-lt"/>
                <a:ea typeface="+mn-ea"/>
                <a:cs typeface="+mn-ea"/>
                <a:sym typeface="+mn-lt"/>
              </a:rPr>
              <a:t>①</a:t>
            </a:r>
            <a:r>
              <a:rPr lang="zh-CN" altLang="zh-CN" b="1">
                <a:solidFill>
                  <a:srgbClr val="FF0000"/>
                </a:solidFill>
                <a:latin typeface="+mn-lt"/>
                <a:ea typeface="+mn-ea"/>
                <a:cs typeface="+mn-ea"/>
                <a:sym typeface="+mn-lt"/>
              </a:rPr>
              <a:t>中国特色社会主义进入新时代，意味着近代以来久经磨难的中华民族迎来了从站起来、富起来到强起来的伟大飞跃，迎来了实现中华民族伟大复兴的光明前景，在中华人民共和国发展史上、中华民族发展史上具有重大意义。②中国特色社会主义进入新时代，意味着科学社会主义在</a:t>
            </a:r>
            <a:r>
              <a:rPr lang="en-US" altLang="zh-CN" b="1">
                <a:solidFill>
                  <a:srgbClr val="FF0000"/>
                </a:solidFill>
                <a:latin typeface="+mn-lt"/>
                <a:ea typeface="+mn-ea"/>
                <a:cs typeface="+mn-ea"/>
                <a:sym typeface="+mn-lt"/>
              </a:rPr>
              <a:t>21</a:t>
            </a:r>
            <a:r>
              <a:rPr lang="zh-CN" altLang="zh-CN" b="1">
                <a:solidFill>
                  <a:srgbClr val="FF0000"/>
                </a:solidFill>
                <a:latin typeface="+mn-lt"/>
                <a:ea typeface="+mn-ea"/>
                <a:cs typeface="+mn-ea"/>
                <a:sym typeface="+mn-lt"/>
              </a:rPr>
              <a:t>世纪的中国焕发出强大生机活力，在世界上高高举起了中国特色社会主义伟大旗帜，在世界社会主义发展史上具有重大意义。</a:t>
            </a:r>
            <a:r>
              <a:rPr lang="en-US" altLang="zh-CN" b="1">
                <a:solidFill>
                  <a:srgbClr val="FF0000"/>
                </a:solidFill>
                <a:latin typeface="+mn-lt"/>
                <a:ea typeface="+mn-ea"/>
                <a:cs typeface="+mn-ea"/>
                <a:sym typeface="+mn-lt"/>
              </a:rPr>
              <a:t>③</a:t>
            </a:r>
            <a:r>
              <a:rPr lang="zh-CN" altLang="zh-CN" b="1">
                <a:solidFill>
                  <a:srgbClr val="FF0000"/>
                </a:solidFill>
                <a:latin typeface="+mn-lt"/>
                <a:ea typeface="+mn-ea"/>
                <a:cs typeface="+mn-ea"/>
                <a:sym typeface="+mn-lt"/>
              </a:rPr>
              <a:t>中国特色社会主义进入新时代，意味着中国特色社会主义道路、理论、制度、文化不断发展，拓展了发展中国家走向现代化的途径，给世界上那些既希望加快发展又希望保持自身独立性的国家和民族提供了全新选择，为解决人类问题贡献了中国智慧和中国方案，在人类社会发展史上具有重大意义。</a:t>
            </a:r>
            <a:endParaRPr lang="zh-CN" altLang="zh-CN" sz="800">
              <a:solidFill>
                <a:srgbClr val="FF0000"/>
              </a:solidFill>
              <a:latin typeface="+mn-lt"/>
              <a:ea typeface="+mn-ea"/>
              <a:cs typeface="+mn-ea"/>
              <a:sym typeface="+mn-lt"/>
            </a:endParaRPr>
          </a:p>
        </p:txBody>
      </p:sp>
    </p:spTree>
  </p:cSld>
  <p:clrMapOvr>
    <a:masterClrMapping/>
  </p:clrMapOvr>
</p:sld>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osrglty">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13159</Words>
  <Application>WPS 演示</Application>
  <PresentationFormat>全屏显示(16:9)</PresentationFormat>
  <Paragraphs>447</Paragraphs>
  <Slides>61</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61</vt:i4>
      </vt:variant>
    </vt:vector>
  </HeadingPairs>
  <TitlesOfParts>
    <vt:vector size="72" baseType="lpstr">
      <vt:lpstr>Arial</vt:lpstr>
      <vt:lpstr>宋体</vt:lpstr>
      <vt:lpstr>Wingdings</vt:lpstr>
      <vt:lpstr>Calibri</vt:lpstr>
      <vt:lpstr>Times New Roman</vt:lpstr>
      <vt:lpstr>Calibri Light</vt:lpstr>
      <vt:lpstr>华文中宋</vt:lpstr>
      <vt:lpstr>微软雅黑</vt:lpstr>
      <vt:lpstr>Calibri</vt:lpstr>
      <vt:lpstr>Arial Unicode MS</vt: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第一PPT模板网-WWW.1PPT.COM</dc:creator>
  <cp:lastModifiedBy>37吴</cp:lastModifiedBy>
  <cp:revision>130</cp:revision>
  <dcterms:created xsi:type="dcterms:W3CDTF">2018-01-02T04:06:00Z</dcterms:created>
  <dcterms:modified xsi:type="dcterms:W3CDTF">2022-02-26T04:21:40Z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2052-11.1.0.11365</vt:lpwstr>
  </property>
  <property fmtid="{D5CDD505-2E9C-101B-9397-08002B2CF9AE}" pid="3" name="ICV">
    <vt:lpwstr>68C72F8030F341FA8BD7EAC8768E1CC4</vt:lpwstr>
  </property>
</Properties>
</file>