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271" r:id="rId4"/>
    <p:sldId id="272" r:id="rId5"/>
    <p:sldId id="273" r:id="rId6"/>
    <p:sldId id="274" r:id="rId7"/>
    <p:sldId id="267" r:id="rId8"/>
    <p:sldId id="258" r:id="rId9"/>
    <p:sldId id="261" r:id="rId10"/>
    <p:sldId id="260" r:id="rId11"/>
    <p:sldId id="262" r:id="rId12"/>
    <p:sldId id="266" r:id="rId13"/>
    <p:sldId id="268" r:id="rId14"/>
    <p:sldId id="269" r:id="rId15"/>
    <p:sldId id="278" r:id="rId16"/>
    <p:sldId id="276" r:id="rId17"/>
    <p:sldId id="277" r:id="rId18"/>
    <p:sldId id="275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C8063-4B82-4A54-8DE3-2F5A87744C07}" type="datetimeFigureOut">
              <a:rPr lang="zh-CN" altLang="en-US" smtClean="0"/>
              <a:t>2022/10/16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7175-11E6-481D-A8FA-85EC07B2A7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609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C8063-4B82-4A54-8DE3-2F5A87744C07}" type="datetimeFigureOut">
              <a:rPr lang="zh-CN" altLang="en-US" smtClean="0"/>
              <a:t>2022/10/16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7175-11E6-481D-A8FA-85EC07B2A7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596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C8063-4B82-4A54-8DE3-2F5A87744C07}" type="datetimeFigureOut">
              <a:rPr lang="zh-CN" altLang="en-US" smtClean="0"/>
              <a:t>2022/10/16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7175-11E6-481D-A8FA-85EC07B2A7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6835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C8063-4B82-4A54-8DE3-2F5A87744C07}" type="datetimeFigureOut">
              <a:rPr lang="zh-CN" altLang="en-US" smtClean="0"/>
              <a:t>2022/10/16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7175-11E6-481D-A8FA-85EC07B2A7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68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C8063-4B82-4A54-8DE3-2F5A87744C07}" type="datetimeFigureOut">
              <a:rPr lang="zh-CN" altLang="en-US" smtClean="0"/>
              <a:t>2022/10/16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7175-11E6-481D-A8FA-85EC07B2A7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153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C8063-4B82-4A54-8DE3-2F5A87744C07}" type="datetimeFigureOut">
              <a:rPr lang="zh-CN" altLang="en-US" smtClean="0"/>
              <a:t>2022/10/16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7175-11E6-481D-A8FA-85EC07B2A7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0341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C8063-4B82-4A54-8DE3-2F5A87744C07}" type="datetimeFigureOut">
              <a:rPr lang="zh-CN" altLang="en-US" smtClean="0"/>
              <a:t>2022/10/16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7175-11E6-481D-A8FA-85EC07B2A7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2821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C8063-4B82-4A54-8DE3-2F5A87744C07}" type="datetimeFigureOut">
              <a:rPr lang="zh-CN" altLang="en-US" smtClean="0"/>
              <a:t>2022/10/16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7175-11E6-481D-A8FA-85EC07B2A7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905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C8063-4B82-4A54-8DE3-2F5A87744C07}" type="datetimeFigureOut">
              <a:rPr lang="zh-CN" altLang="en-US" smtClean="0"/>
              <a:t>2022/10/16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7175-11E6-481D-A8FA-85EC07B2A7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1098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C8063-4B82-4A54-8DE3-2F5A87744C07}" type="datetimeFigureOut">
              <a:rPr lang="zh-CN" altLang="en-US" smtClean="0"/>
              <a:t>2022/10/16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7175-11E6-481D-A8FA-85EC07B2A7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106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C8063-4B82-4A54-8DE3-2F5A87744C07}" type="datetimeFigureOut">
              <a:rPr lang="zh-CN" altLang="en-US" smtClean="0"/>
              <a:t>2022/10/16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57175-11E6-481D-A8FA-85EC07B2A7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8268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C8063-4B82-4A54-8DE3-2F5A87744C07}" type="datetimeFigureOut">
              <a:rPr lang="zh-CN" altLang="en-US" smtClean="0"/>
              <a:t>2022/10/16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57175-11E6-481D-A8FA-85EC07B2A7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023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ctrTitle"/>
          </p:nvPr>
        </p:nvSpPr>
        <p:spPr>
          <a:xfrm>
            <a:off x="2695331" y="439739"/>
            <a:ext cx="6858000" cy="1479212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800" dirty="0" smtClean="0"/>
              <a:t>选择性必修一</a:t>
            </a:r>
            <a:r>
              <a:rPr lang="en-US" altLang="zh-CN" sz="2800" dirty="0" smtClean="0"/>
              <a:t/>
            </a:r>
            <a:br>
              <a:rPr lang="en-US" altLang="zh-CN" sz="2800" dirty="0" smtClean="0"/>
            </a:br>
            <a:r>
              <a:rPr lang="en-US" altLang="zh-CN" sz="2800" dirty="0" smtClean="0"/>
              <a:t>《</a:t>
            </a:r>
            <a:r>
              <a:rPr lang="zh-CN" altLang="en-US" sz="2800" dirty="0" smtClean="0"/>
              <a:t>化学反应原理</a:t>
            </a:r>
            <a:r>
              <a:rPr lang="en-US" altLang="zh-CN" sz="2800" dirty="0" smtClean="0"/>
              <a:t>》</a:t>
            </a:r>
            <a:endParaRPr lang="zh-CN" altLang="en-US" sz="2800" dirty="0" smtClean="0"/>
          </a:p>
        </p:txBody>
      </p:sp>
      <p:sp>
        <p:nvSpPr>
          <p:cNvPr id="3075" name="副标题 2"/>
          <p:cNvSpPr>
            <a:spLocks noGrp="1"/>
          </p:cNvSpPr>
          <p:nvPr>
            <p:ph type="subTitle" idx="1"/>
          </p:nvPr>
        </p:nvSpPr>
        <p:spPr>
          <a:xfrm>
            <a:off x="2695331" y="4941168"/>
            <a:ext cx="6858000" cy="1655762"/>
          </a:xfrm>
        </p:spPr>
        <p:txBody>
          <a:bodyPr/>
          <a:lstStyle/>
          <a:p>
            <a:pPr eaLnBrk="1" hangingPunct="1"/>
            <a:r>
              <a:rPr lang="zh-CN" altLang="en-US" dirty="0" smtClean="0"/>
              <a:t>中大附中  张伟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644736" y="2199241"/>
            <a:ext cx="53833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/>
              <a:t>第</a:t>
            </a:r>
            <a:r>
              <a:rPr lang="zh-CN" altLang="en-US" sz="2800" dirty="0">
                <a:solidFill>
                  <a:srgbClr val="FF0000"/>
                </a:solidFill>
              </a:rPr>
              <a:t>二</a:t>
            </a:r>
            <a:r>
              <a:rPr lang="zh-CN" altLang="en-US" sz="2800" dirty="0"/>
              <a:t>章 化学反应</a:t>
            </a:r>
            <a:r>
              <a:rPr lang="zh-CN" altLang="en-US" sz="2800" dirty="0" smtClean="0"/>
              <a:t>速率与化学平衡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zh-CN" altLang="en-US" sz="2800" dirty="0" smtClean="0"/>
              <a:t>                     第</a:t>
            </a:r>
            <a:r>
              <a:rPr lang="zh-CN" altLang="en-US" sz="2800" dirty="0" smtClean="0">
                <a:solidFill>
                  <a:srgbClr val="FF0000"/>
                </a:solidFill>
              </a:rPr>
              <a:t>二</a:t>
            </a:r>
            <a:r>
              <a:rPr lang="zh-CN" altLang="en-US" sz="2800" dirty="0" smtClean="0"/>
              <a:t>节 化学平衡</a:t>
            </a:r>
            <a:endParaRPr lang="zh-CN" altLang="en-US" sz="2800" dirty="0"/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3252459" y="3878269"/>
            <a:ext cx="6167907" cy="5151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dirty="0" smtClean="0"/>
              <a:t>第</a:t>
            </a:r>
            <a:r>
              <a:rPr lang="zh-CN" altLang="en-US" sz="2800" dirty="0" smtClean="0">
                <a:solidFill>
                  <a:srgbClr val="FF0000"/>
                </a:solidFill>
              </a:rPr>
              <a:t>一</a:t>
            </a:r>
            <a:r>
              <a:rPr lang="zh-CN" altLang="en-US" sz="2800" dirty="0" smtClean="0"/>
              <a:t>课时   化学平衡常数和浓度熵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05807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"/>
            <a:ext cx="2485623" cy="528034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数据背后的规律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2629663" y="75649"/>
                <a:ext cx="78689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CN" altLang="en-US" sz="2800" i="0">
                              <a:latin typeface="Cambria Math" panose="02040503050406030204" pitchFamily="18" charset="0"/>
                            </a:rPr>
                            <m:t>在</m:t>
                          </m:r>
                          <m:r>
                            <a:rPr lang="en-US" altLang="zh-CN" sz="280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US" altLang="zh-CN" sz="2800" i="0"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a:rPr lang="en-US" altLang="zh-CN" sz="2800" i="0" smtClean="0">
                              <a:latin typeface="Cambria Math" panose="02040503050406030204" pitchFamily="18" charset="0"/>
                            </a:rPr>
                            <m:t>7</m:t>
                          </m:r>
                          <m:r>
                            <a:rPr lang="en-US" altLang="zh-CN" sz="2800" i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altLang="zh-CN" sz="2800" i="0" smtClean="0"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a:rPr lang="en-US" altLang="zh-CN" sz="280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℃</m:t>
                          </m:r>
                          <m:r>
                            <a:rPr lang="zh-CN" altLang="en-US" sz="280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时</m:t>
                          </m:r>
                          <m:r>
                            <a:rPr lang="zh-CN" altLang="en-US" sz="280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的</m:t>
                          </m:r>
                          <m:r>
                            <a:rPr lang="zh-CN" altLang="en-US" sz="280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反应体系</m:t>
                          </m:r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</m:e>
                      </m:d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  <m:sub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)⇌2</m:t>
                      </m:r>
                      <m:r>
                        <m:rPr>
                          <m:sty m:val="p"/>
                        </m:rP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HI</m:t>
                      </m:r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zh-CN" altLang="en-US" sz="2800" i="1">
                          <a:latin typeface="Cambria Math" panose="02040503050406030204" pitchFamily="18" charset="0"/>
                        </a:rPr>
                        <m:t>中</m:t>
                      </m:r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9663" y="75649"/>
                <a:ext cx="7868992" cy="52322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9684"/>
            <a:ext cx="9153525" cy="258127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" y="3190959"/>
            <a:ext cx="9134475" cy="309562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9500542" y="913412"/>
            <a:ext cx="25669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反应物的起始浓度是否相同？</a:t>
            </a:r>
            <a:endParaRPr lang="zh-CN" altLang="en-US" sz="2800" dirty="0"/>
          </a:p>
        </p:txBody>
      </p:sp>
      <p:sp>
        <p:nvSpPr>
          <p:cNvPr id="9" name="文本框 8"/>
          <p:cNvSpPr txBox="1"/>
          <p:nvPr/>
        </p:nvSpPr>
        <p:spPr>
          <a:xfrm>
            <a:off x="9500542" y="2182062"/>
            <a:ext cx="26914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反应物、生成物的平衡浓度是否相同？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/>
              <p:cNvSpPr txBox="1"/>
              <p:nvPr/>
            </p:nvSpPr>
            <p:spPr>
              <a:xfrm>
                <a:off x="9474784" y="3732727"/>
                <a:ext cx="2618478" cy="1681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3</a:t>
                </a:r>
                <a:r>
                  <a:rPr lang="zh-CN" altLang="en-US" sz="2800" dirty="0" smtClean="0"/>
                  <a:t>按照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HI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altLang="zh-CN" sz="2800" b="0" i="0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altLang="zh-CN" sz="28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8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800" b="0" i="0" smtClean="0">
                                <a:latin typeface="Cambria Math" panose="02040503050406030204" pitchFamily="18" charset="0"/>
                              </a:rPr>
                              <m:t>I</m:t>
                            </m:r>
                          </m:e>
                          <m:sub>
                            <m:r>
                              <a:rPr lang="en-US" altLang="zh-CN" sz="28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zh-CN" altLang="en-US" sz="2800" i="1">
                        <a:latin typeface="Cambria Math" panose="02040503050406030204" pitchFamily="18" charset="0"/>
                      </a:rPr>
                      <m:t>运算后</m:t>
                    </m:r>
                  </m:oMath>
                </a14:m>
                <a:r>
                  <a:rPr lang="zh-CN" altLang="en-US" sz="2800" dirty="0" smtClean="0"/>
                  <a:t>，数值有什么特点？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74784" y="3732727"/>
                <a:ext cx="2618478" cy="1681551"/>
              </a:xfrm>
              <a:prstGeom prst="rect">
                <a:avLst/>
              </a:prstGeom>
              <a:blipFill rotWithShape="0">
                <a:blip r:embed="rId5"/>
                <a:stretch>
                  <a:fillRect l="-4651" b="-760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文本框 10"/>
          <p:cNvSpPr txBox="1"/>
          <p:nvPr/>
        </p:nvSpPr>
        <p:spPr>
          <a:xfrm>
            <a:off x="9537032" y="5579948"/>
            <a:ext cx="26184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你能得出什么结论？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968693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9058857" y="3391611"/>
            <a:ext cx="1828252" cy="323780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2279561" cy="528034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化学平衡常数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0" y="528035"/>
                <a:ext cx="11964473" cy="2170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66700" algn="just">
                  <a:lnSpc>
                    <a:spcPct val="150000"/>
                  </a:lnSpc>
                </a:pPr>
                <a:r>
                  <a:rPr lang="zh-CN" altLang="zh-CN" sz="2400" dirty="0" smtClean="0"/>
                  <a:t>对于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40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I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g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)⇌2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HI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g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zh-CN" sz="2400" dirty="0" smtClean="0"/>
              </a:p>
              <a:p>
                <a:pPr indent="266700" algn="just">
                  <a:lnSpc>
                    <a:spcPct val="150000"/>
                  </a:lnSpc>
                </a:pPr>
                <a:r>
                  <a:rPr lang="zh-CN" altLang="zh-CN" sz="2400" dirty="0" smtClean="0"/>
                  <a:t>定义</a:t>
                </a:r>
                <a:r>
                  <a:rPr lang="zh-CN" altLang="zh-CN" sz="2400" dirty="0" smtClean="0">
                    <a:solidFill>
                      <a:srgbClr val="FF0000"/>
                    </a:solidFill>
                  </a:rPr>
                  <a:t>浓度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商</a:t>
                </a:r>
                <a:r>
                  <a:rPr lang="en-US" altLang="zh-CN" sz="2400" i="1" dirty="0" smtClean="0"/>
                  <a:t>Q</a:t>
                </a:r>
                <a:r>
                  <a:rPr lang="en-US" altLang="zh-CN" sz="24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en-US" altLang="zh-CN" sz="2400" i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HI</m:t>
                        </m:r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zh-CN" altLang="zh-CN" sz="2400" i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zh-CN" sz="2400" i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400" i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)∙</m:t>
                        </m:r>
                        <m:sSub>
                          <m:sSubPr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altLang="zh-CN" sz="2400" i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I</m:t>
                            </m:r>
                          </m:e>
                          <m:sub>
                            <m:r>
                              <a:rPr lang="en-US" altLang="zh-CN" sz="2400" i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zh-CN" sz="2400" i="0">
                            <a:latin typeface="Cambria Math" panose="02040503050406030204" pitchFamily="18" charset="0"/>
                          </a:rPr>
                          <m:t>）</m:t>
                        </m:r>
                      </m:den>
                    </m:f>
                  </m:oMath>
                </a14:m>
                <a:r>
                  <a:rPr lang="en-US" altLang="zh-CN" sz="2400" dirty="0"/>
                  <a:t>,</a:t>
                </a:r>
                <a:r>
                  <a:rPr lang="zh-CN" altLang="zh-CN" sz="2400" dirty="0"/>
                  <a:t>任意时刻都可以求算反应的</a:t>
                </a:r>
                <a:r>
                  <a:rPr lang="zh-CN" altLang="zh-CN" sz="2400" dirty="0" smtClean="0"/>
                  <a:t>浓度</a:t>
                </a:r>
                <a:r>
                  <a:rPr lang="zh-CN" altLang="en-US" sz="2400" dirty="0" smtClean="0"/>
                  <a:t>商</a:t>
                </a:r>
                <a:r>
                  <a:rPr lang="zh-CN" altLang="zh-CN" sz="2400" dirty="0" smtClean="0"/>
                  <a:t>，</a:t>
                </a:r>
                <a:endParaRPr lang="en-US" altLang="zh-CN" sz="2400" dirty="0" smtClean="0"/>
              </a:p>
              <a:p>
                <a:pPr indent="266700" algn="just">
                  <a:lnSpc>
                    <a:spcPct val="150000"/>
                  </a:lnSpc>
                </a:pPr>
                <a:r>
                  <a:rPr lang="zh-CN" altLang="zh-CN" sz="2400" dirty="0" smtClean="0"/>
                  <a:t>当</a:t>
                </a:r>
                <a:r>
                  <a:rPr lang="zh-CN" altLang="zh-CN" sz="2400" dirty="0"/>
                  <a:t>反应到达</a:t>
                </a:r>
                <a:r>
                  <a:rPr lang="zh-CN" altLang="zh-CN" sz="2400" dirty="0">
                    <a:solidFill>
                      <a:srgbClr val="FF0000"/>
                    </a:solidFill>
                  </a:rPr>
                  <a:t>平衡</a:t>
                </a:r>
                <a:r>
                  <a:rPr lang="zh-CN" altLang="zh-CN" sz="2400" dirty="0"/>
                  <a:t>时，</a:t>
                </a:r>
                <a:r>
                  <a:rPr lang="en-US" altLang="zh-CN" sz="2400" i="1" dirty="0" smtClean="0"/>
                  <a:t>Q</a:t>
                </a:r>
                <a:r>
                  <a:rPr lang="en-US" altLang="zh-CN" sz="2400" dirty="0" smtClean="0"/>
                  <a:t>=</a:t>
                </a:r>
                <a:r>
                  <a:rPr lang="en-US" altLang="zh-CN" sz="2400" i="1" dirty="0" smtClean="0"/>
                  <a:t>K</a:t>
                </a:r>
                <a:r>
                  <a:rPr lang="zh-CN" altLang="zh-CN" sz="2400" dirty="0"/>
                  <a:t>，</a:t>
                </a:r>
                <a:r>
                  <a:rPr lang="en-US" altLang="zh-CN" sz="2400" i="1" dirty="0"/>
                  <a:t>K</a:t>
                </a:r>
                <a:r>
                  <a:rPr lang="zh-CN" altLang="zh-CN" sz="2400" dirty="0" smtClean="0"/>
                  <a:t>叫做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化学</a:t>
                </a:r>
                <a:r>
                  <a:rPr lang="zh-CN" altLang="zh-CN" sz="2400" dirty="0" smtClean="0">
                    <a:solidFill>
                      <a:srgbClr val="FF0000"/>
                    </a:solidFill>
                  </a:rPr>
                  <a:t>平衡常数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</a:t>
                </a:r>
                <a:r>
                  <a:rPr lang="zh-CN" altLang="en-US" sz="2400" dirty="0" smtClean="0"/>
                  <a:t>简称为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平衡常数，只</a:t>
                </a:r>
                <a:r>
                  <a:rPr lang="zh-CN" altLang="en-US" sz="2400" dirty="0">
                    <a:solidFill>
                      <a:srgbClr val="FF0000"/>
                    </a:solidFill>
                  </a:rPr>
                  <a:t>随温度改变</a:t>
                </a:r>
                <a:r>
                  <a:rPr lang="zh-CN" altLang="zh-CN" sz="2400" dirty="0"/>
                  <a:t>。</a:t>
                </a:r>
                <a:endParaRPr lang="zh-CN" altLang="zh-CN" sz="2400" kern="100" dirty="0">
                  <a:latin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528035"/>
                <a:ext cx="11964473" cy="2170338"/>
              </a:xfrm>
              <a:prstGeom prst="rect">
                <a:avLst/>
              </a:prstGeom>
              <a:blipFill rotWithShape="0">
                <a:blip r:embed="rId2"/>
                <a:stretch>
                  <a:fillRect b="-280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文本框 12"/>
          <p:cNvSpPr txBox="1"/>
          <p:nvPr/>
        </p:nvSpPr>
        <p:spPr>
          <a:xfrm>
            <a:off x="9221273" y="3490196"/>
            <a:ext cx="1494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(1)=2*(2)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8991523" y="4353487"/>
                <a:ext cx="2060620" cy="528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1523" y="4353487"/>
                <a:ext cx="2060620" cy="52899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矩形 18"/>
          <p:cNvSpPr/>
          <p:nvPr/>
        </p:nvSpPr>
        <p:spPr>
          <a:xfrm>
            <a:off x="9343214" y="5126854"/>
            <a:ext cx="13869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/>
              <a:t>(1</a:t>
            </a:r>
            <a:r>
              <a:rPr lang="en-US" altLang="zh-CN" sz="2800" dirty="0" smtClean="0"/>
              <a:t>)=- (3)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文本框 20"/>
              <p:cNvSpPr txBox="1"/>
              <p:nvPr/>
            </p:nvSpPr>
            <p:spPr>
              <a:xfrm>
                <a:off x="9081470" y="5813039"/>
                <a:ext cx="1880725" cy="5302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  <m:sup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bSup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21" name="文本框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81470" y="5813039"/>
                <a:ext cx="1880725" cy="530273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文本框 1"/>
          <p:cNvSpPr txBox="1"/>
          <p:nvPr/>
        </p:nvSpPr>
        <p:spPr>
          <a:xfrm>
            <a:off x="341290" y="2764742"/>
            <a:ext cx="7965584" cy="46166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请</a:t>
            </a:r>
            <a:r>
              <a:rPr lang="zh-CN" altLang="en-US" sz="2400" dirty="0" smtClean="0"/>
              <a:t>写出下面反应的化学平衡常数，然后看看有什么规律。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03871788"/>
                  </p:ext>
                </p:extLst>
              </p:nvPr>
            </p:nvGraphicFramePr>
            <p:xfrm>
              <a:off x="341290" y="3400817"/>
              <a:ext cx="8128000" cy="322859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064000"/>
                    <a:gridCol w="4064000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反应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平衡常数表达式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CN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g</m:t>
                                  </m:r>
                                </m:e>
                              </m:d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I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g</m:t>
                              </m:r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)⇌</m:t>
                              </m:r>
                            </m:oMath>
                          </a14:m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2HI(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g</m:t>
                              </m:r>
                            </m:oMath>
                          </a14:m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)</a:t>
                          </a:r>
                          <a:endParaRPr lang="zh-CN" altLang="en-US" sz="2400" i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  <m:t>𝐾</m:t>
                                    </m:r>
                                  </m:e>
                                  <m:sub>
                                    <m: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  <m:sup>
                                        <m: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HI</m:t>
                                    </m:r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(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</m:e>
                                      <m:sub>
                                        <m: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∙</m:t>
                                    </m:r>
                                    <m:sSub>
                                      <m:sSubPr>
                                        <m:ctrlP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(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I</m:t>
                                        </m:r>
                                      </m:e>
                                      <m:sub>
                                        <m: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US" altLang="zh-CN" sz="2400" i="0" dirty="0" smtClean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CN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g</m:t>
                                  </m:r>
                                </m:e>
                              </m:d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altLang="zh-CN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I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g</m:t>
                              </m:r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)⇌</m:t>
                              </m:r>
                            </m:oMath>
                          </a14:m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HI(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g</m:t>
                              </m:r>
                            </m:oMath>
                          </a14:m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)</a:t>
                          </a:r>
                          <a:endParaRPr lang="zh-CN" altLang="en-US" sz="2400" i="0" dirty="0">
                            <a:latin typeface="Cambria Math" panose="02040503050406030204" pitchFamily="18" charset="0"/>
                          </a:endParaRPr>
                        </a:p>
                        <a:p>
                          <a:endParaRPr lang="en-US" altLang="zh-CN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  <m:t>𝐾</m:t>
                                    </m:r>
                                  </m:e>
                                  <m:sub>
                                    <m: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HI</m:t>
                                    </m:r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en-US" altLang="zh-CN" sz="24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  <m:sup>
                                        <m:f>
                                          <m:fPr>
                                            <m:ctrlPr>
                                              <a:rPr lang="en-US" altLang="zh-CN" sz="240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a:rPr lang="en-US" altLang="zh-CN" sz="2400" b="0" i="0" smtClean="0">
                                                <a:latin typeface="Cambria Math" panose="02040503050406030204" pitchFamily="18" charset="0"/>
                                              </a:rPr>
                                              <m:t>1</m:t>
                                            </m:r>
                                          </m:num>
                                          <m:den>
                                            <m:r>
                                              <a:rPr lang="en-US" altLang="zh-CN" sz="2400" b="0" i="0" smtClean="0">
                                                <a:latin typeface="Cambria Math" panose="02040503050406030204" pitchFamily="18" charset="0"/>
                                              </a:rPr>
                                              <m:t>2</m:t>
                                            </m:r>
                                          </m:den>
                                        </m:f>
                                      </m:sup>
                                    </m:s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sSub>
                                      <m:sSubPr>
                                        <m:ctrlPr>
                                          <a:rPr lang="en-US" altLang="zh-CN" sz="24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</m:e>
                                      <m:sub>
                                        <m: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∙</m:t>
                                    </m:r>
                                    <m:sSup>
                                      <m:sSupPr>
                                        <m:ctrlPr>
                                          <a:rPr lang="en-US" altLang="zh-CN" sz="24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  <m:sup>
                                        <m:f>
                                          <m:fPr>
                                            <m:ctrlPr>
                                              <a:rPr lang="en-US" altLang="zh-CN" sz="240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a:rPr lang="en-US" altLang="zh-CN" sz="2400" b="0" i="0" smtClean="0">
                                                <a:latin typeface="Cambria Math" panose="02040503050406030204" pitchFamily="18" charset="0"/>
                                              </a:rPr>
                                              <m:t>1</m:t>
                                            </m:r>
                                          </m:num>
                                          <m:den>
                                            <m:r>
                                              <a:rPr lang="en-US" altLang="zh-CN" sz="2400" b="0" i="0" smtClean="0">
                                                <a:latin typeface="Cambria Math" panose="02040503050406030204" pitchFamily="18" charset="0"/>
                                              </a:rPr>
                                              <m:t>2</m:t>
                                            </m:r>
                                          </m:den>
                                        </m:f>
                                      </m:sup>
                                    </m:s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sSub>
                                      <m:sSubPr>
                                        <m:ctrlPr>
                                          <a:rPr lang="en-US" altLang="zh-CN" sz="24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I</m:t>
                                        </m:r>
                                      </m:e>
                                      <m:sub>
                                        <m: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altLang="zh-CN" sz="2400" i="0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m:rPr>
                                    <m:nor/>
                                  </m:rPr>
                                  <a:rPr lang="en-US" altLang="zh-CN" sz="2400" i="0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HI</m:t>
                                </m:r>
                                <m:r>
                                  <m:rPr>
                                    <m:nor/>
                                  </m:rPr>
                                  <a:rPr lang="en-US" altLang="zh-CN" sz="2400" i="0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g</m:t>
                                </m:r>
                                <m:r>
                                  <m:rPr>
                                    <m:nor/>
                                  </m:rPr>
                                  <a:rPr lang="en-US" altLang="zh-CN" sz="2400" i="0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  <m:r>
                                  <a:rPr lang="en-US" altLang="zh-CN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⇌</m:t>
                                </m:r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g</m:t>
                                    </m:r>
                                  </m:e>
                                </m:d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I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g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US" altLang="zh-CN" sz="2400" dirty="0" smtClean="0"/>
                        </a:p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  <m:t>𝐾</m:t>
                                    </m:r>
                                  </m:e>
                                  <m:sub>
                                    <m: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(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</m:e>
                                      <m:sub>
                                        <m: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∙</m:t>
                                    </m:r>
                                    <m:sSub>
                                      <m:sSubPr>
                                        <m:ctrlP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(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I</m:t>
                                        </m:r>
                                      </m:e>
                                      <m:sub>
                                        <m: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  <m: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zh-CN" sz="2400" b="0" i="1" smtClean="0"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  <m:sup>
                                        <m:r>
                                          <a:rPr lang="en-US" altLang="zh-CN" sz="2400" b="0" i="0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HI</m:t>
                                    </m:r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03871788"/>
                  </p:ext>
                </p:extLst>
              </p:nvPr>
            </p:nvGraphicFramePr>
            <p:xfrm>
              <a:off x="341290" y="3400817"/>
              <a:ext cx="8128000" cy="322859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064000"/>
                    <a:gridCol w="4064000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反应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平衡常数表达式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89027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150" t="-58503" r="-100150" b="-21156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100300" t="-58503" r="-300" b="-211565"/>
                          </a:stretch>
                        </a:blipFill>
                      </a:tcPr>
                    </a:tc>
                  </a:tr>
                  <a:tr h="1028129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150" t="-137870" r="-100150" b="-8402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100300" t="-137870" r="-300" b="-84024"/>
                          </a:stretch>
                        </a:blipFill>
                      </a:tcPr>
                    </a:tc>
                  </a:tr>
                  <a:tr h="852996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150" t="-287143" r="-100150" b="-14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100300" t="-287143" r="-300" b="-1429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矩形 5"/>
          <p:cNvSpPr/>
          <p:nvPr/>
        </p:nvSpPr>
        <p:spPr>
          <a:xfrm>
            <a:off x="4658218" y="3819919"/>
            <a:ext cx="3120620" cy="9672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658217" y="4787189"/>
            <a:ext cx="3120621" cy="10258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658215" y="5789783"/>
            <a:ext cx="3143235" cy="8396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332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3" grpId="0"/>
      <p:bldP spid="14" grpId="0"/>
      <p:bldP spid="19" grpId="0"/>
      <p:bldP spid="21" grpId="0"/>
      <p:bldP spid="6" grpId="0" animBg="1"/>
      <p:bldP spid="12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2279561" cy="528034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化学平衡常数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304799" y="719242"/>
            <a:ext cx="972784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宋黑_GBK"/>
                <a:cs typeface="Times New Roman" panose="02020603050405020304" pitchFamily="18" charset="0"/>
              </a:rPr>
              <a:t>使用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宋黑_GBK"/>
                <a:cs typeface="Times New Roman" panose="02020603050405020304" pitchFamily="18" charset="0"/>
              </a:rPr>
              <a:t>化学平衡常数应注意的问题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(1)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化学平衡常数</a:t>
            </a:r>
            <a:r>
              <a:rPr lang="zh-CN" altLang="zh-CN" sz="2400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只与温度有关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en-US" sz="2400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zh-CN" altLang="en-US" sz="2400" dirty="0" smtClean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与方程式的写法</a:t>
            </a:r>
            <a:r>
              <a:rPr lang="zh-CN" altLang="en-US" sz="2400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也</a:t>
            </a:r>
            <a:r>
              <a:rPr lang="zh-CN" altLang="en-US" sz="2400" dirty="0" smtClean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有关，但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与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反应物或生成物的浓度无关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endParaRPr lang="zh-CN" altLang="zh-CN" sz="2400" dirty="0">
              <a:solidFill>
                <a:srgbClr val="FF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(2)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反应物或生成物中有</a:t>
            </a:r>
            <a:r>
              <a:rPr lang="zh-CN" altLang="zh-CN" sz="2400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固体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或</a:t>
            </a:r>
            <a:r>
              <a:rPr lang="zh-CN" altLang="zh-CN" sz="2400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纯液体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存在时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由于其浓度可看作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“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”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而不代入公式。</a:t>
            </a: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(3)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化学平衡常数是指某一具体反应的平衡常数。</a:t>
            </a: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①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若反应方向改变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则平衡常数改变。</a:t>
            </a: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②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若化学方程式中各物质的化学计量数等倍扩大或缩小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尽管是同一反应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平衡常数也会改变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endParaRPr lang="en-US" altLang="zh-CN" sz="2400" dirty="0" smtClean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系数变为原来的几倍，平衡常数变为原来的几次方。</a:t>
            </a:r>
            <a:endParaRPr lang="zh-CN" altLang="zh-CN" sz="2400" dirty="0">
              <a:solidFill>
                <a:srgbClr val="FF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77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0"/>
            <a:ext cx="3374265" cy="790813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化学平衡常数的应用</a:t>
            </a:r>
            <a:endParaRPr lang="en-US" altLang="zh-CN" sz="2400" dirty="0" smtClean="0"/>
          </a:p>
          <a:p>
            <a:r>
              <a:rPr lang="en-US" altLang="zh-CN" sz="2400" dirty="0" smtClean="0"/>
              <a:t>3.1</a:t>
            </a:r>
            <a:r>
              <a:rPr lang="zh-CN" altLang="en-US" sz="2400" dirty="0" smtClean="0"/>
              <a:t>判断平衡移动的方向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0" y="1365162"/>
                <a:ext cx="11964473" cy="2170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66700" algn="just">
                  <a:lnSpc>
                    <a:spcPct val="150000"/>
                  </a:lnSpc>
                </a:pPr>
                <a:r>
                  <a:rPr lang="zh-CN" altLang="zh-CN" sz="2400" dirty="0"/>
                  <a:t>对于对于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40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I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g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)⇌2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HI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g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zh-CN" sz="2400" dirty="0"/>
              </a:p>
              <a:p>
                <a:pPr indent="266700" algn="just">
                  <a:lnSpc>
                    <a:spcPct val="150000"/>
                  </a:lnSpc>
                </a:pPr>
                <a:r>
                  <a:rPr lang="zh-CN" altLang="zh-CN" sz="2400" dirty="0" smtClean="0">
                    <a:solidFill>
                      <a:srgbClr val="FF0000"/>
                    </a:solidFill>
                  </a:rPr>
                  <a:t>浓度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商</a:t>
                </a:r>
                <a:r>
                  <a:rPr lang="en-US" altLang="zh-CN" sz="2400" i="1" dirty="0"/>
                  <a:t>Q</a:t>
                </a:r>
                <a:r>
                  <a:rPr lang="en-US" altLang="zh-CN" sz="2400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en-US" altLang="zh-CN" sz="24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HI</m:t>
                        </m:r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zh-CN" altLang="zh-CN" sz="240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zh-CN" sz="240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altLang="zh-CN" sz="240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4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)∙</m:t>
                        </m:r>
                        <m:sSub>
                          <m:sSubPr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r>
                              <a:rPr lang="en-US" altLang="zh-CN" sz="240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altLang="zh-CN" sz="2400">
                                <a:latin typeface="Cambria Math" panose="02040503050406030204" pitchFamily="18" charset="0"/>
                              </a:rPr>
                              <m:t>I</m:t>
                            </m:r>
                          </m:e>
                          <m:sub>
                            <m:r>
                              <a:rPr lang="en-US" altLang="zh-CN" sz="24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zh-CN" sz="2400">
                            <a:latin typeface="Cambria Math" panose="02040503050406030204" pitchFamily="18" charset="0"/>
                          </a:rPr>
                          <m:t>）</m:t>
                        </m:r>
                      </m:den>
                    </m:f>
                  </m:oMath>
                </a14:m>
                <a:r>
                  <a:rPr lang="en-US" altLang="zh-CN" sz="2400" dirty="0" smtClean="0"/>
                  <a:t>,</a:t>
                </a:r>
                <a:r>
                  <a:rPr lang="zh-CN" altLang="zh-CN" sz="2400" dirty="0" smtClean="0"/>
                  <a:t> 当</a:t>
                </a:r>
                <a:r>
                  <a:rPr lang="zh-CN" altLang="zh-CN" sz="2400" dirty="0"/>
                  <a:t>反应到达平衡时，</a:t>
                </a:r>
                <a:r>
                  <a:rPr lang="en-US" altLang="zh-CN" sz="2400" i="1" dirty="0" smtClean="0"/>
                  <a:t>Q</a:t>
                </a:r>
                <a:r>
                  <a:rPr lang="en-US" altLang="zh-CN" sz="2400" dirty="0" smtClean="0"/>
                  <a:t>=</a:t>
                </a:r>
                <a:r>
                  <a:rPr lang="en-US" altLang="zh-CN" sz="2400" i="1" dirty="0" smtClean="0"/>
                  <a:t>K</a:t>
                </a:r>
                <a:r>
                  <a:rPr lang="zh-CN" altLang="zh-CN" sz="2400" dirty="0"/>
                  <a:t>，</a:t>
                </a:r>
                <a:r>
                  <a:rPr lang="en-US" altLang="zh-CN" sz="2400" i="1" dirty="0"/>
                  <a:t>K</a:t>
                </a:r>
                <a:r>
                  <a:rPr lang="zh-CN" altLang="zh-CN" sz="2400" dirty="0" smtClean="0"/>
                  <a:t>叫做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化学</a:t>
                </a:r>
                <a:r>
                  <a:rPr lang="zh-CN" altLang="zh-CN" sz="2400" dirty="0" smtClean="0">
                    <a:solidFill>
                      <a:srgbClr val="FF0000"/>
                    </a:solidFill>
                  </a:rPr>
                  <a:t>平衡常数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</a:t>
                </a:r>
                <a:r>
                  <a:rPr lang="zh-CN" altLang="en-US" sz="2400" dirty="0" smtClean="0"/>
                  <a:t>简称为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平衡常数，只</a:t>
                </a:r>
                <a:r>
                  <a:rPr lang="zh-CN" altLang="en-US" sz="2400" dirty="0">
                    <a:solidFill>
                      <a:srgbClr val="FF0000"/>
                    </a:solidFill>
                  </a:rPr>
                  <a:t>随温度改变</a:t>
                </a:r>
                <a:r>
                  <a:rPr lang="zh-CN" altLang="zh-CN" sz="2400" dirty="0"/>
                  <a:t>。</a:t>
                </a:r>
                <a:endParaRPr lang="zh-CN" altLang="zh-CN" sz="2400" kern="100" dirty="0">
                  <a:latin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365162"/>
                <a:ext cx="11964473" cy="2170338"/>
              </a:xfrm>
              <a:prstGeom prst="rect">
                <a:avLst/>
              </a:prstGeom>
              <a:blipFill rotWithShape="0">
                <a:blip r:embed="rId2"/>
                <a:stretch>
                  <a:fillRect l="-764" r="-3311" b="-140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直接箭头连接符 6"/>
          <p:cNvCxnSpPr/>
          <p:nvPr/>
        </p:nvCxnSpPr>
        <p:spPr>
          <a:xfrm flipV="1">
            <a:off x="1101143" y="5306096"/>
            <a:ext cx="9762186" cy="2575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5637726" y="4769309"/>
            <a:ext cx="689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 dirty="0" smtClean="0"/>
              <a:t>K</a:t>
            </a:r>
            <a:endParaRPr lang="zh-CN" altLang="en-US" sz="2800" i="1" dirty="0"/>
          </a:p>
        </p:txBody>
      </p:sp>
      <p:sp>
        <p:nvSpPr>
          <p:cNvPr id="9" name="文本框 8"/>
          <p:cNvSpPr txBox="1"/>
          <p:nvPr/>
        </p:nvSpPr>
        <p:spPr>
          <a:xfrm>
            <a:off x="3021168" y="4769309"/>
            <a:ext cx="689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 dirty="0"/>
              <a:t>Q</a:t>
            </a:r>
            <a:endParaRPr lang="zh-CN" altLang="en-US" sz="2800" i="1" dirty="0"/>
          </a:p>
        </p:txBody>
      </p:sp>
      <p:sp>
        <p:nvSpPr>
          <p:cNvPr id="10" name="文本框 9"/>
          <p:cNvSpPr txBox="1"/>
          <p:nvPr/>
        </p:nvSpPr>
        <p:spPr>
          <a:xfrm>
            <a:off x="8610599" y="4769309"/>
            <a:ext cx="689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 dirty="0" smtClean="0"/>
              <a:t>Q</a:t>
            </a:r>
            <a:endParaRPr lang="zh-CN" altLang="en-US" sz="2800" i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4230710" y="4769309"/>
            <a:ext cx="45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&lt;</a:t>
            </a:r>
            <a:endParaRPr lang="zh-CN" altLang="en-US" sz="2800" dirty="0"/>
          </a:p>
        </p:txBody>
      </p:sp>
      <p:sp>
        <p:nvSpPr>
          <p:cNvPr id="12" name="文本框 11"/>
          <p:cNvSpPr txBox="1"/>
          <p:nvPr/>
        </p:nvSpPr>
        <p:spPr>
          <a:xfrm>
            <a:off x="7283001" y="4808634"/>
            <a:ext cx="45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&lt;</a:t>
            </a:r>
            <a:endParaRPr lang="zh-CN" altLang="en-US" sz="2800" dirty="0"/>
          </a:p>
        </p:txBody>
      </p:sp>
      <p:sp>
        <p:nvSpPr>
          <p:cNvPr id="13" name="文本框 12"/>
          <p:cNvSpPr txBox="1"/>
          <p:nvPr/>
        </p:nvSpPr>
        <p:spPr>
          <a:xfrm>
            <a:off x="3710187" y="4232522"/>
            <a:ext cx="17933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正向进行</a:t>
            </a:r>
            <a:endParaRPr lang="zh-CN" altLang="en-US" sz="2800" dirty="0"/>
          </a:p>
        </p:txBody>
      </p:sp>
      <p:sp>
        <p:nvSpPr>
          <p:cNvPr id="14" name="文本框 13"/>
          <p:cNvSpPr txBox="1"/>
          <p:nvPr/>
        </p:nvSpPr>
        <p:spPr>
          <a:xfrm>
            <a:off x="6837070" y="4208528"/>
            <a:ext cx="17933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逆向进行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03875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0"/>
            <a:ext cx="3374265" cy="790813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化学平衡常数的应用</a:t>
            </a:r>
            <a:endParaRPr lang="en-US" altLang="zh-CN" sz="2400" dirty="0" smtClean="0"/>
          </a:p>
          <a:p>
            <a:r>
              <a:rPr lang="en-US" altLang="zh-CN" sz="2400" dirty="0" smtClean="0"/>
              <a:t>3.2</a:t>
            </a:r>
            <a:r>
              <a:rPr lang="zh-CN" altLang="en-US" sz="2400" dirty="0" smtClean="0"/>
              <a:t>判断反应的热效应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1622737" y="1442434"/>
                <a:ext cx="66970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对于反应，</a:t>
                </a:r>
                <a:r>
                  <a:rPr lang="en-US" altLang="zh-CN" sz="2400" dirty="0" smtClean="0"/>
                  <a:t>A(g)+B(g)</a:t>
                </a:r>
                <a14:m>
                  <m:oMath xmlns:m="http://schemas.openxmlformats.org/officeDocument/2006/math">
                    <m:r>
                      <a:rPr lang="en-US" altLang="zh-CN" sz="240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⇌</m:t>
                    </m:r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d>
                      <m:d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D</m:t>
                    </m:r>
                    <m:d>
                      <m:d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g</m:t>
                        </m:r>
                      </m:e>
                    </m:d>
                  </m:oMath>
                </a14:m>
                <a:r>
                  <a:rPr lang="zh-CN" altLang="en-US" sz="2400" dirty="0" smtClean="0"/>
                  <a:t>    </a:t>
                </a:r>
                <a14:m>
                  <m:oMath xmlns:m="http://schemas.openxmlformats.org/officeDocument/2006/math">
                    <m:r>
                      <a:rPr lang="zh-CN" altLang="en-US" sz="2400" i="1" dirty="0" smtClean="0">
                        <a:latin typeface="Cambria Math" panose="02040503050406030204" pitchFamily="18" charset="0"/>
                      </a:rPr>
                      <m:t>∆</m:t>
                    </m:r>
                    <m:r>
                      <a:rPr lang="en-US" altLang="zh-CN" sz="2400" b="0" i="1" dirty="0" smtClean="0">
                        <a:latin typeface="Cambria Math" panose="02040503050406030204" pitchFamily="18" charset="0"/>
                      </a:rPr>
                      <m:t>𝐻</m:t>
                    </m:r>
                    <m:r>
                      <a:rPr lang="en-US" altLang="zh-CN" sz="2400" b="0" i="1" dirty="0" smtClean="0">
                        <a:latin typeface="Cambria Math" panose="02040503050406030204" pitchFamily="18" charset="0"/>
                      </a:rPr>
                      <m:t>?</m:t>
                    </m:r>
                  </m:oMath>
                </a14:m>
                <a:r>
                  <a:rPr lang="en-US" altLang="zh-CN" sz="2400" dirty="0" smtClean="0"/>
                  <a:t>0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2737" y="1442434"/>
                <a:ext cx="6697014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1365" t="-16000" b="-32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3702675" y="1996268"/>
                <a:ext cx="2537138" cy="861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𝐾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)∙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D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A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)∙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B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2675" y="1996268"/>
                <a:ext cx="2537138" cy="86132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表格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55136873"/>
                  </p:ext>
                </p:extLst>
              </p:nvPr>
            </p:nvGraphicFramePr>
            <p:xfrm>
              <a:off x="3319888" y="3243925"/>
              <a:ext cx="3995312" cy="15544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997656"/>
                    <a:gridCol w="1997656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800" dirty="0" smtClean="0"/>
                            <a:t>升温</a:t>
                          </a:r>
                          <a:endParaRPr lang="zh-CN" altLang="en-US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zh-CN" altLang="en-US" sz="2800" i="1" dirty="0" smtClean="0">
                                  <a:latin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en-US" altLang="zh-CN" sz="2800" b="0" i="1" dirty="0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  <m:r>
                                <a:rPr lang="en-US" altLang="zh-CN" sz="2800" b="0" i="1" dirty="0" smtClean="0">
                                  <a:latin typeface="Cambria Math" panose="02040503050406030204" pitchFamily="18" charset="0"/>
                                </a:rPr>
                                <m:t>?</m:t>
                              </m:r>
                            </m:oMath>
                          </a14:m>
                          <a:r>
                            <a:rPr lang="en-US" altLang="zh-CN" sz="2800" dirty="0" smtClean="0"/>
                            <a:t>0</a:t>
                          </a:r>
                          <a:endParaRPr lang="zh-CN" altLang="en-US" sz="28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800" i="1" dirty="0" smtClean="0"/>
                            <a:t>K</a:t>
                          </a:r>
                          <a:r>
                            <a:rPr lang="zh-CN" altLang="en-US" sz="2800" dirty="0" smtClean="0"/>
                            <a:t>变大</a:t>
                          </a:r>
                          <a:endParaRPr lang="zh-CN" altLang="en-US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8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800" i="1" dirty="0" smtClean="0"/>
                            <a:t>K</a:t>
                          </a:r>
                          <a:r>
                            <a:rPr lang="zh-CN" altLang="en-US" sz="2800" dirty="0" smtClean="0"/>
                            <a:t>变小</a:t>
                          </a:r>
                          <a:endParaRPr lang="zh-CN" altLang="en-US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8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表格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55136873"/>
                  </p:ext>
                </p:extLst>
              </p:nvPr>
            </p:nvGraphicFramePr>
            <p:xfrm>
              <a:off x="3319888" y="3243925"/>
              <a:ext cx="3995312" cy="15544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997656"/>
                    <a:gridCol w="1997656"/>
                  </a:tblGrid>
                  <a:tr h="518160">
                    <a:tc>
                      <a:txBody>
                        <a:bodyPr/>
                        <a:lstStyle/>
                        <a:p>
                          <a:r>
                            <a:rPr lang="zh-CN" altLang="en-US" sz="2800" dirty="0" smtClean="0"/>
                            <a:t>升温</a:t>
                          </a:r>
                          <a:endParaRPr lang="zh-CN" altLang="en-US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100305" t="-16471" r="-915" b="-235294"/>
                          </a:stretch>
                        </a:blipFill>
                      </a:tcPr>
                    </a:tc>
                  </a:tr>
                  <a:tr h="518160">
                    <a:tc>
                      <a:txBody>
                        <a:bodyPr/>
                        <a:lstStyle/>
                        <a:p>
                          <a:r>
                            <a:rPr lang="en-US" altLang="zh-CN" sz="2800" i="1" dirty="0" smtClean="0"/>
                            <a:t>K</a:t>
                          </a:r>
                          <a:r>
                            <a:rPr lang="zh-CN" altLang="en-US" sz="2800" dirty="0" smtClean="0"/>
                            <a:t>变大</a:t>
                          </a:r>
                          <a:endParaRPr lang="zh-CN" altLang="en-US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800" dirty="0"/>
                        </a:p>
                      </a:txBody>
                      <a:tcPr/>
                    </a:tc>
                  </a:tr>
                  <a:tr h="518160">
                    <a:tc>
                      <a:txBody>
                        <a:bodyPr/>
                        <a:lstStyle/>
                        <a:p>
                          <a:r>
                            <a:rPr lang="en-US" altLang="zh-CN" sz="2800" i="1" dirty="0" smtClean="0"/>
                            <a:t>K</a:t>
                          </a:r>
                          <a:r>
                            <a:rPr lang="zh-CN" altLang="en-US" sz="2800" dirty="0" smtClean="0"/>
                            <a:t>变小</a:t>
                          </a:r>
                          <a:endParaRPr lang="zh-CN" altLang="en-US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8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8" name="文本框 7"/>
          <p:cNvSpPr txBox="1"/>
          <p:nvPr/>
        </p:nvSpPr>
        <p:spPr>
          <a:xfrm>
            <a:off x="5550794" y="3759555"/>
            <a:ext cx="386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&gt;</a:t>
            </a:r>
            <a:endParaRPr lang="zh-CN" altLang="en-US" sz="2800" dirty="0"/>
          </a:p>
        </p:txBody>
      </p:sp>
      <p:sp>
        <p:nvSpPr>
          <p:cNvPr id="9" name="文本框 8"/>
          <p:cNvSpPr txBox="1"/>
          <p:nvPr/>
        </p:nvSpPr>
        <p:spPr>
          <a:xfrm>
            <a:off x="5550794" y="4278980"/>
            <a:ext cx="386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&lt;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993959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79041" y="789406"/>
            <a:ext cx="1146649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在平衡常数表达式中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反应物浓度用起始浓度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生成物浓度用平衡浓度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对于一个可逆反应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平衡正向移动时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平衡常数一定增大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升高温度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值增大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则正反应为放热反应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恒温、恒容条件下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反应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2SO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(g)+O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2SO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达到平衡时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向容器中再充入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SO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平衡正向移动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化学平衡常数增大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5.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化学平衡常数只受温度影响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与反应物或生成物的浓度变化无关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;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温度越高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化学平衡常数越大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6.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平衡发生移动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平衡常数不一定发生变化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7.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改变条件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平衡右移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则反应物的转化率一定增大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8.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值越大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可逆反应正向进行的程度越大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en-US" sz="2400" dirty="0"/>
          </a:p>
        </p:txBody>
      </p:sp>
      <p:sp>
        <p:nvSpPr>
          <p:cNvPr id="3" name="文本框 2"/>
          <p:cNvSpPr txBox="1"/>
          <p:nvPr/>
        </p:nvSpPr>
        <p:spPr>
          <a:xfrm>
            <a:off x="-1" y="0"/>
            <a:ext cx="5537915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模型认知：</a:t>
            </a:r>
            <a:r>
              <a:rPr lang="zh-CN" altLang="en-US" sz="2400" dirty="0" smtClean="0">
                <a:solidFill>
                  <a:srgbClr val="FF0000"/>
                </a:solidFill>
              </a:rPr>
              <a:t>化学平衡常数的理解</a:t>
            </a:r>
            <a:r>
              <a:rPr lang="en-US" altLang="zh-CN" sz="2400" dirty="0" smtClean="0">
                <a:solidFill>
                  <a:srgbClr val="FF0000"/>
                </a:solidFill>
              </a:rPr>
              <a:t>-</a:t>
            </a:r>
            <a:r>
              <a:rPr lang="zh-CN" altLang="en-US" sz="2400" dirty="0" smtClean="0">
                <a:solidFill>
                  <a:srgbClr val="FF0000"/>
                </a:solidFill>
              </a:rPr>
              <a:t>判断题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10032642" y="905316"/>
            <a:ext cx="515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8175938" y="1428536"/>
            <a:ext cx="515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sz="2800" dirty="0"/>
          </a:p>
        </p:txBody>
      </p:sp>
      <p:sp>
        <p:nvSpPr>
          <p:cNvPr id="8" name="文本框 7"/>
          <p:cNvSpPr txBox="1"/>
          <p:nvPr/>
        </p:nvSpPr>
        <p:spPr>
          <a:xfrm>
            <a:off x="6233374" y="1951756"/>
            <a:ext cx="515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sz="2800" dirty="0"/>
          </a:p>
        </p:txBody>
      </p:sp>
      <p:sp>
        <p:nvSpPr>
          <p:cNvPr id="9" name="文本框 8"/>
          <p:cNvSpPr txBox="1"/>
          <p:nvPr/>
        </p:nvSpPr>
        <p:spPr>
          <a:xfrm>
            <a:off x="5537914" y="3082341"/>
            <a:ext cx="515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sz="2800" dirty="0"/>
          </a:p>
        </p:txBody>
      </p:sp>
      <p:sp>
        <p:nvSpPr>
          <p:cNvPr id="10" name="文本框 9"/>
          <p:cNvSpPr txBox="1"/>
          <p:nvPr/>
        </p:nvSpPr>
        <p:spPr>
          <a:xfrm>
            <a:off x="2069206" y="4143832"/>
            <a:ext cx="515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sz="2800" dirty="0"/>
          </a:p>
        </p:txBody>
      </p:sp>
      <p:sp>
        <p:nvSpPr>
          <p:cNvPr id="11" name="文本框 10"/>
          <p:cNvSpPr txBox="1"/>
          <p:nvPr/>
        </p:nvSpPr>
        <p:spPr>
          <a:xfrm>
            <a:off x="6233373" y="4667052"/>
            <a:ext cx="515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sz="2800" dirty="0"/>
          </a:p>
        </p:txBody>
      </p:sp>
      <p:sp>
        <p:nvSpPr>
          <p:cNvPr id="12" name="文本框 11"/>
          <p:cNvSpPr txBox="1"/>
          <p:nvPr/>
        </p:nvSpPr>
        <p:spPr>
          <a:xfrm>
            <a:off x="7298028" y="5249713"/>
            <a:ext cx="515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sz="2800" dirty="0"/>
          </a:p>
        </p:txBody>
      </p:sp>
      <p:sp>
        <p:nvSpPr>
          <p:cNvPr id="13" name="文本框 12"/>
          <p:cNvSpPr txBox="1"/>
          <p:nvPr/>
        </p:nvSpPr>
        <p:spPr>
          <a:xfrm>
            <a:off x="6014431" y="5797637"/>
            <a:ext cx="515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893788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218941" y="461665"/>
                <a:ext cx="10629364" cy="39512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667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kern="100" dirty="0" smtClean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 smtClean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 smtClean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）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某种物质的</a:t>
                </a:r>
                <a:r>
                  <a:rPr lang="zh-CN" altLang="zh-CN" sz="2400" kern="100" dirty="0">
                    <a:solidFill>
                      <a:srgbClr val="FF0000"/>
                    </a:solidFill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速率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𝑣</m:t>
                    </m:r>
                    <m:d>
                      <m:d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</m:e>
                    </m:d>
                    <m:r>
                      <a:rPr lang="en-US" altLang="zh-CN" sz="2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单位是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kern="100" dirty="0">
                    <a:effectLst/>
                    <a:latin typeface="Cambria Math" panose="02040503050406030204" pitchFamily="18" charset="0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400" kern="100" baseline="300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kern="100" dirty="0">
                    <a:effectLst/>
                    <a:latin typeface="Cambria Math" panose="02040503050406030204" pitchFamily="18" charset="0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400" kern="100" baseline="300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或者</a:t>
                </a:r>
                <a:r>
                  <a:rPr lang="en-US" altLang="zh-CN" sz="2400" kern="100" dirty="0" err="1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/(L</a:t>
                </a:r>
                <a:r>
                  <a:rPr lang="en-US" altLang="zh-CN" sz="2400" kern="100" dirty="0">
                    <a:effectLst/>
                    <a:latin typeface="Cambria Math" panose="02040503050406030204" pitchFamily="18" charset="0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s)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等，时间可以是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或者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min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等；浓度也可以是</a:t>
                </a:r>
                <a:r>
                  <a:rPr lang="en-US" altLang="zh-CN" sz="2400" kern="100" dirty="0" err="1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mmol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/L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，即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en-US" altLang="zh-CN" sz="2400" kern="100" baseline="300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-3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mol/L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。</a:t>
                </a:r>
                <a:endParaRPr lang="zh-CN" altLang="zh-CN" sz="2400" kern="100" dirty="0">
                  <a:latin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2667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kern="100" dirty="0" smtClean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 smtClean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 smtClean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）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某种反应物的</a:t>
                </a:r>
                <a:r>
                  <a:rPr lang="zh-CN" altLang="zh-CN" sz="2400" kern="100" dirty="0">
                    <a:solidFill>
                      <a:srgbClr val="FF0000"/>
                    </a:solidFill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转化率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Calibri" panose="020F0502020204030204" pitchFamily="34" charset="0"/>
                  </a:rPr>
                  <a:t>α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）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∆</m:t>
                        </m:r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 kern="1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altLang="zh-CN" sz="2400" i="1" kern="1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altLang="zh-CN" sz="2400" i="1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  <m:r>
                      <a:rPr lang="en-US" altLang="zh-CN" sz="2400" i="1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×100%</m:t>
                    </m:r>
                  </m:oMath>
                </a14:m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。</a:t>
                </a:r>
                <a:endParaRPr lang="zh-CN" altLang="zh-CN" sz="2400" kern="100" dirty="0">
                  <a:latin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2667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kern="100" dirty="0" smtClean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 smtClean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kern="100" dirty="0" smtClean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）</a:t>
                </a:r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某种产物的</a:t>
                </a:r>
                <a:r>
                  <a:rPr lang="zh-CN" altLang="zh-CN" sz="2400" kern="100" dirty="0">
                    <a:solidFill>
                      <a:srgbClr val="FF0000"/>
                    </a:solidFill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产率</a:t>
                </a:r>
                <a:r>
                  <a:rPr lang="en-US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zh-CN" altLang="zh-CN" sz="2400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实际产量</m:t>
                        </m:r>
                      </m:num>
                      <m:den>
                        <m:r>
                          <a:rPr lang="zh-CN" altLang="zh-CN" sz="2400" kern="1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理论产量</m:t>
                        </m:r>
                      </m:den>
                    </m:f>
                    <m:r>
                      <a:rPr lang="en-US" altLang="zh-CN" sz="2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×100%</m:t>
                    </m:r>
                    <m:r>
                      <a:rPr lang="zh-CN" altLang="zh-CN" sz="2400" kern="1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。</m:t>
                    </m:r>
                  </m:oMath>
                </a14:m>
                <a:r>
                  <a:rPr lang="zh-CN" altLang="zh-CN" sz="2400" kern="100" dirty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理论产量是将某一种或多种反应物完全转化为生成物，该生成物的量</a:t>
                </a:r>
                <a:r>
                  <a:rPr lang="zh-CN" altLang="zh-CN" sz="2400" kern="100" dirty="0" smtClean="0"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。</a:t>
                </a:r>
                <a:endParaRPr lang="en-US" altLang="zh-CN" sz="2400" kern="100" dirty="0" smtClean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941" y="461665"/>
                <a:ext cx="10629364" cy="3951274"/>
              </a:xfrm>
              <a:prstGeom prst="rect">
                <a:avLst/>
              </a:prstGeom>
              <a:blipFill rotWithShape="0">
                <a:blip r:embed="rId2"/>
                <a:stretch>
                  <a:fillRect l="-917" r="-860" b="-30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/>
          <p:cNvSpPr txBox="1"/>
          <p:nvPr/>
        </p:nvSpPr>
        <p:spPr>
          <a:xfrm>
            <a:off x="-1" y="0"/>
            <a:ext cx="342578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三段式中的常见物理量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69400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0997"/>
            <a:ext cx="7680729" cy="534806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460" y="962584"/>
            <a:ext cx="4614539" cy="498412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-1" y="0"/>
            <a:ext cx="7577461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推荐一个软件：数学不是问题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化学思维工具才重要</a:t>
            </a:r>
            <a:r>
              <a:rPr lang="en-US" altLang="zh-CN" sz="2400" dirty="0" smtClean="0"/>
              <a:t>-</a:t>
            </a:r>
          </a:p>
          <a:p>
            <a:r>
              <a:rPr lang="en-US" altLang="zh-CN" sz="2400" dirty="0"/>
              <a:t> </a:t>
            </a:r>
            <a:r>
              <a:rPr lang="en-US" altLang="zh-CN" sz="2400" dirty="0" smtClean="0"/>
              <a:t> </a:t>
            </a:r>
            <a:r>
              <a:rPr lang="zh-CN" altLang="en-US" sz="2400" dirty="0" smtClean="0">
                <a:solidFill>
                  <a:srgbClr val="FF0000"/>
                </a:solidFill>
              </a:rPr>
              <a:t>科学数学计算软件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11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4546" y="502633"/>
            <a:ext cx="120288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1.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在某温度</a:t>
            </a:r>
            <a:r>
              <a:rPr lang="zh-CN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下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，</a:t>
            </a:r>
            <a:r>
              <a:rPr lang="zh-CN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将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0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和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I</a:t>
            </a:r>
            <a:r>
              <a:rPr lang="en-US" altLang="zh-CN" sz="20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各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0.1 </a:t>
            </a:r>
            <a:r>
              <a:rPr lang="en-US" altLang="zh-CN" sz="20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mol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的气态混合物充入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10 L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的密闭容器</a:t>
            </a:r>
            <a:r>
              <a:rPr lang="zh-CN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中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，</a:t>
            </a:r>
            <a:r>
              <a:rPr lang="zh-CN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发生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反应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0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(g)+I</a:t>
            </a:r>
            <a:r>
              <a:rPr lang="en-US" altLang="zh-CN" sz="20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2HI(g</a:t>
            </a:r>
            <a:r>
              <a:rPr lang="en-US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，</a:t>
            </a:r>
            <a:r>
              <a:rPr lang="zh-CN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连续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测定</a:t>
            </a:r>
            <a:r>
              <a:rPr lang="en-US" altLang="zh-CN" sz="20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(I</a:t>
            </a:r>
            <a:r>
              <a:rPr lang="en-US" altLang="zh-CN" sz="20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的</a:t>
            </a:r>
            <a:r>
              <a:rPr lang="zh-CN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变化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5 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时测定</a:t>
            </a:r>
            <a:r>
              <a:rPr lang="en-US" altLang="zh-CN" sz="20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(I</a:t>
            </a:r>
            <a:r>
              <a:rPr lang="en-US" altLang="zh-CN" sz="20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)=</a:t>
            </a:r>
            <a:r>
              <a:rPr lang="en-US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0.0080 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mol·L</a:t>
            </a:r>
            <a:r>
              <a:rPr lang="en-US" altLang="zh-CN" sz="20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-1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并保持不变。则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:</a:t>
            </a:r>
            <a:endParaRPr lang="zh-CN" altLang="zh-CN" sz="20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（</a:t>
            </a:r>
            <a:r>
              <a:rPr lang="en-US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）计算</a:t>
            </a:r>
            <a:r>
              <a:rPr lang="zh-CN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此温度下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转化率</a:t>
            </a:r>
            <a:r>
              <a:rPr lang="en-US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______________________________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zh-CN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平衡常数</a:t>
            </a:r>
            <a:r>
              <a:rPr lang="en-US" altLang="zh-CN" sz="2000" i="1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K</a:t>
            </a:r>
            <a:r>
              <a:rPr lang="en-US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=_________________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。</a:t>
            </a:r>
            <a:endParaRPr lang="en-US" altLang="zh-CN" sz="2000" dirty="0" smtClean="0">
              <a:solidFill>
                <a:srgbClr val="0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（</a:t>
            </a:r>
            <a:r>
              <a:rPr lang="en-US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）恒容再充入</a:t>
            </a:r>
            <a:r>
              <a:rPr lang="en-US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0.1mol H</a:t>
            </a:r>
            <a:r>
              <a:rPr lang="en-US" altLang="zh-CN" sz="2000" baseline="-25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，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 </a:t>
            </a:r>
            <a:r>
              <a:rPr lang="en-US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①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用浓度熵判断化学平衡移动的方向，</a:t>
            </a:r>
            <a:endParaRPr lang="en-US" altLang="zh-CN" sz="2000" dirty="0" smtClean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          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②计算重新建立平衡时各物质平衡浓度，计算总转化率，③得出规律。</a:t>
            </a:r>
            <a:endParaRPr lang="en-US" altLang="zh-CN" sz="2000" dirty="0" smtClean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000" dirty="0" smtClean="0">
              <a:solidFill>
                <a:srgbClr val="0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000" dirty="0">
              <a:solidFill>
                <a:srgbClr val="0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000" dirty="0" smtClean="0">
              <a:solidFill>
                <a:srgbClr val="0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000" dirty="0" smtClean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（</a:t>
            </a:r>
            <a:r>
              <a:rPr lang="en-US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）第一次平衡时，将容器压缩一半，用浓度熵判断平衡移动方向。</a:t>
            </a:r>
            <a:endParaRPr lang="en-US" altLang="zh-CN" sz="2000" dirty="0" smtClean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000" dirty="0" smtClean="0">
              <a:solidFill>
                <a:srgbClr val="0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（</a:t>
            </a:r>
            <a:r>
              <a:rPr lang="en-US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）</a:t>
            </a:r>
            <a:r>
              <a:rPr lang="zh-CN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若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在此温度下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在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10 L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的密闭容器中充入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0.2 </a:t>
            </a:r>
            <a:r>
              <a:rPr lang="en-US" altLang="zh-CN" sz="20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mol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HI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气体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达到平衡时</a:t>
            </a:r>
            <a:r>
              <a:rPr lang="en-US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,HI</a:t>
            </a:r>
            <a:r>
              <a:rPr lang="zh-CN" altLang="zh-CN" sz="20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的转化率为</a:t>
            </a:r>
            <a:r>
              <a:rPr lang="zh-CN" altLang="zh-CN" sz="2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　　　　</a:t>
            </a:r>
            <a:r>
              <a:rPr lang="zh-CN" altLang="zh-CN" sz="20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。</a:t>
            </a:r>
            <a:endParaRPr lang="en-US" altLang="zh-CN" sz="2000" dirty="0" smtClean="0">
              <a:solidFill>
                <a:srgbClr val="0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616898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化学平衡常数、浓度熵、三段式思维模型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3084490" y="1463188"/>
                <a:ext cx="293638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0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𝛼</m:t>
                      </m:r>
                      <m:sSub>
                        <m:sSubPr>
                          <m:ctrlPr>
                            <a:rPr lang="en-US" altLang="zh-CN" sz="2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0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r>
                        <a:rPr lang="zh-CN" altLang="en-US" sz="20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𝛼</m:t>
                      </m:r>
                      <m:sSub>
                        <m:sSubPr>
                          <m:ctrlPr>
                            <a:rPr lang="en-US" altLang="zh-CN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0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  <m:sub>
                          <m:r>
                            <a:rPr lang="en-US" altLang="zh-CN" sz="20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000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r>
                        <a:rPr lang="en-US" altLang="zh-CN" sz="20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20%</m:t>
                      </m:r>
                    </m:oMath>
                  </m:oMathPara>
                </a14:m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4490" y="1463188"/>
                <a:ext cx="2936383" cy="400110"/>
              </a:xfrm>
              <a:prstGeom prst="rect">
                <a:avLst/>
              </a:prstGeom>
              <a:blipFill rotWithShape="0">
                <a:blip r:embed="rId2"/>
                <a:stretch>
                  <a:fillRect b="-1515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文本框 5"/>
          <p:cNvSpPr txBox="1"/>
          <p:nvPr/>
        </p:nvSpPr>
        <p:spPr>
          <a:xfrm>
            <a:off x="8026355" y="1445305"/>
            <a:ext cx="727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</a:rPr>
              <a:t>0.25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399914" y="2823853"/>
                <a:ext cx="433951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①</m:t>
                        </m:r>
                        <m:r>
                          <a:rPr lang="en-US" altLang="zh-CN" sz="20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altLang="zh-CN" sz="20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US" altLang="zh-CN" sz="20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=0.111&lt;</m:t>
                    </m:r>
                    <m:r>
                      <a:rPr lang="en-US" altLang="zh-CN" sz="20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0.25</m:t>
                    </m:r>
                  </m:oMath>
                </a14:m>
                <a:r>
                  <a:rPr lang="zh-CN" altLang="en-US" sz="2000" dirty="0" smtClean="0">
                    <a:solidFill>
                      <a:srgbClr val="FF0000"/>
                    </a:solidFill>
                  </a:rPr>
                  <a:t>，平衡正向移动；</a:t>
                </a:r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914" y="2823853"/>
                <a:ext cx="4339511" cy="400110"/>
              </a:xfrm>
              <a:prstGeom prst="rect">
                <a:avLst/>
              </a:prstGeom>
              <a:blipFill rotWithShape="0">
                <a:blip r:embed="rId3"/>
                <a:stretch>
                  <a:fillRect l="-844" t="-12121" r="-7314" b="-212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文本框 8"/>
              <p:cNvSpPr txBox="1"/>
              <p:nvPr/>
            </p:nvSpPr>
            <p:spPr>
              <a:xfrm>
                <a:off x="399914" y="3287658"/>
                <a:ext cx="36569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solidFill>
                      <a:srgbClr val="FF0000"/>
                    </a:solidFill>
                  </a:rPr>
                  <a:t>②</a:t>
                </a:r>
                <a14:m>
                  <m:oMath xmlns:m="http://schemas.openxmlformats.org/officeDocument/2006/math">
                    <m:r>
                      <a:rPr lang="zh-CN" alt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𝛼</m:t>
                    </m:r>
                    <m:sSub>
                      <m:sSubPr>
                        <m:ctrlPr>
                          <a:rPr lang="en-US" altLang="zh-CN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00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)=</m:t>
                    </m:r>
                    <m:r>
                      <a:rPr lang="en-US" altLang="zh-CN" sz="20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14%,</m:t>
                    </m:r>
                    <m:r>
                      <a:rPr lang="zh-CN" alt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𝛼</m:t>
                    </m:r>
                    <m:sSub>
                      <m:sSubPr>
                        <m:ctrlPr>
                          <a:rPr lang="en-US" altLang="zh-CN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e>
                      <m:sub>
                        <m:r>
                          <a:rPr lang="en-US" altLang="zh-CN" sz="2000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00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)=2</m:t>
                    </m:r>
                    <m:r>
                      <a:rPr lang="en-US" altLang="zh-CN" sz="20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8</m:t>
                    </m:r>
                    <m:r>
                      <a:rPr lang="en-US" altLang="zh-CN" sz="200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zh-CN" altLang="en-US" sz="2000" dirty="0" smtClean="0">
                    <a:solidFill>
                      <a:srgbClr val="FF0000"/>
                    </a:solidFill>
                  </a:rPr>
                  <a:t>；</a:t>
                </a:r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914" y="3287658"/>
                <a:ext cx="3656931" cy="400110"/>
              </a:xfrm>
              <a:prstGeom prst="rect">
                <a:avLst/>
              </a:prstGeom>
              <a:blipFill rotWithShape="0">
                <a:blip r:embed="rId4"/>
                <a:stretch>
                  <a:fillRect l="-1836" t="-12121" r="-8848" b="-212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文本框 9"/>
          <p:cNvSpPr txBox="1"/>
          <p:nvPr/>
        </p:nvSpPr>
        <p:spPr>
          <a:xfrm>
            <a:off x="399913" y="3817678"/>
            <a:ext cx="9800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③</a:t>
            </a:r>
            <a:r>
              <a:rPr lang="zh-CN" altLang="en-US" sz="2000" dirty="0">
                <a:solidFill>
                  <a:srgbClr val="FF0000"/>
                </a:solidFill>
              </a:rPr>
              <a:t>恒温恒</a:t>
            </a:r>
            <a:r>
              <a:rPr lang="zh-CN" altLang="en-US" sz="2000" dirty="0" smtClean="0">
                <a:solidFill>
                  <a:srgbClr val="FF0000"/>
                </a:solidFill>
              </a:rPr>
              <a:t>容时，增加一种反应物的浓度，其转化率下降，另一种反应物转化率增大。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9913" y="5178343"/>
            <a:ext cx="7301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不移动；前后气体分子数相同的反应，增大压强，平衡不移动。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956041" y="5578453"/>
            <a:ext cx="727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</a:rPr>
              <a:t>80%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188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0" y="0"/>
            <a:ext cx="616898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化学平衡常数、浓度熵、三段式思维模型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137374" y="577194"/>
            <a:ext cx="12054626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2.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在某温度下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将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0.1</a:t>
            </a:r>
            <a:r>
              <a:rPr lang="en-US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molN</a:t>
            </a:r>
            <a:r>
              <a:rPr lang="en-US" altLang="zh-CN" sz="2000" baseline="-25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和</a:t>
            </a:r>
            <a:r>
              <a:rPr lang="en-US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0.3mol 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000" baseline="-25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的气态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混合物充入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的密闭容器中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发生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反应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N</a:t>
            </a:r>
            <a:r>
              <a:rPr lang="en-US" altLang="zh-CN" sz="2000" baseline="-25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(g)+3H</a:t>
            </a:r>
            <a:r>
              <a:rPr lang="en-US" altLang="zh-CN" sz="2000" baseline="-25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2NH</a:t>
            </a:r>
            <a:r>
              <a:rPr lang="en-US" altLang="zh-CN" sz="2000" baseline="-25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(g),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连续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测定</a:t>
            </a:r>
            <a:r>
              <a:rPr lang="en-US" altLang="zh-CN" sz="2000" i="1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(N</a:t>
            </a:r>
            <a:r>
              <a:rPr lang="en-US" altLang="zh-CN" sz="2000" baseline="-25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的变化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,5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s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时测定</a:t>
            </a:r>
            <a:r>
              <a:rPr lang="en-US" altLang="zh-CN" sz="2000" i="1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(N</a:t>
            </a:r>
            <a:r>
              <a:rPr lang="en-US" altLang="zh-CN" sz="2000" baseline="-25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)=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0.0080</a:t>
            </a:r>
            <a:r>
              <a:rPr lang="en-US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en-US" altLang="zh-CN" sz="20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并保持不变。则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（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zh-CN" altLang="en-US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）</a:t>
            </a:r>
            <a:r>
              <a:rPr lang="zh-CN" altLang="en-US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计算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此温度下</a:t>
            </a:r>
            <a:r>
              <a:rPr lang="zh-CN" altLang="en-US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转化率</a:t>
            </a:r>
            <a:r>
              <a:rPr lang="en-US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____________________________</a:t>
            </a:r>
            <a:r>
              <a:rPr lang="zh-CN" altLang="en-US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平衡常数</a:t>
            </a:r>
            <a:r>
              <a:rPr lang="en-US" altLang="zh-CN" sz="2000" i="1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=_________________</a:t>
            </a:r>
            <a:r>
              <a:rPr lang="zh-CN" altLang="en-US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endParaRPr lang="en-US" altLang="zh-CN" sz="2000" dirty="0" smtClean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（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en-US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）</a:t>
            </a:r>
            <a:r>
              <a:rPr lang="zh-CN" altLang="en-US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恒容再充入</a:t>
            </a:r>
            <a:r>
              <a:rPr lang="en-US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0.1mol N</a:t>
            </a:r>
            <a:r>
              <a:rPr lang="en-US" altLang="zh-CN" sz="2000" baseline="-25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en-US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，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 </a:t>
            </a:r>
            <a:r>
              <a:rPr lang="en-US" altLang="zh-CN" sz="20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en-US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用浓度熵判断化学平衡移动的方向，</a:t>
            </a:r>
            <a:r>
              <a:rPr lang="zh-CN" altLang="en-US" sz="20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en-US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计算重新建立平衡时各物质平衡浓度，计算总转化率</a:t>
            </a:r>
            <a:r>
              <a:rPr lang="en-US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en-US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③得出规律。</a:t>
            </a:r>
            <a:endParaRPr lang="en-US" altLang="zh-CN" sz="2000" dirty="0" smtClean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000" dirty="0" smtClean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0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000" dirty="0" smtClean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（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zh-CN" altLang="en-US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）第一次平衡时，将容器压缩一半，用浓度熵判断平衡移动方向。</a:t>
            </a:r>
            <a:endParaRPr lang="en-US" altLang="zh-CN" sz="2000" dirty="0" smtClean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000" dirty="0" smtClean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000" dirty="0" smtClean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（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zh-CN" altLang="en-US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）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若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在此温度下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的密闭容器中充入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0.2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molNH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气体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达到平衡时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,NH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转化率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为</a:t>
            </a:r>
            <a:r>
              <a:rPr lang="en-US" altLang="zh-CN" sz="20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_______</a:t>
            </a:r>
            <a:endParaRPr lang="en-US" altLang="zh-CN" sz="2000" dirty="0" smtClean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3232597" y="1500469"/>
                <a:ext cx="293638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0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𝛼</m:t>
                      </m:r>
                      <m:sSub>
                        <m:sSubPr>
                          <m:ctrlPr>
                            <a:rPr lang="en-US" altLang="zh-CN" sz="2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0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r>
                        <a:rPr lang="zh-CN" altLang="en-US" sz="20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𝛼</m:t>
                      </m:r>
                      <m:sSub>
                        <m:sSubPr>
                          <m:ctrlPr>
                            <a:rPr lang="en-US" altLang="zh-CN" sz="2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0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b>
                          <m:r>
                            <a:rPr lang="en-US" altLang="zh-CN" sz="20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000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r>
                        <a:rPr lang="en-US" altLang="zh-CN" sz="20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20%</m:t>
                      </m:r>
                    </m:oMath>
                  </m:oMathPara>
                </a14:m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597" y="1500469"/>
                <a:ext cx="2936383" cy="400110"/>
              </a:xfrm>
              <a:prstGeom prst="rect">
                <a:avLst/>
              </a:prstGeom>
              <a:blipFill rotWithShape="0">
                <a:blip r:embed="rId2"/>
                <a:stretch>
                  <a:fillRect b="-1515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本框 6"/>
              <p:cNvSpPr txBox="1"/>
              <p:nvPr/>
            </p:nvSpPr>
            <p:spPr>
              <a:xfrm>
                <a:off x="8283933" y="1500469"/>
                <a:ext cx="222522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dirty="0" smtClean="0">
                    <a:solidFill>
                      <a:srgbClr val="FF0000"/>
                    </a:solidFill>
                  </a:rPr>
                  <a:t>144.68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00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CN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000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83933" y="1500469"/>
                <a:ext cx="2225228" cy="400110"/>
              </a:xfrm>
              <a:prstGeom prst="rect">
                <a:avLst/>
              </a:prstGeom>
              <a:blipFill rotWithShape="0">
                <a:blip r:embed="rId3"/>
                <a:stretch>
                  <a:fillRect l="-3014" t="-7576" b="-257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399914" y="2823853"/>
                <a:ext cx="433951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①</m:t>
                        </m:r>
                        <m:r>
                          <a:rPr lang="en-US" altLang="zh-CN" sz="20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altLang="zh-CN" sz="20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US" altLang="zh-CN" sz="20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=64&lt;144.68</m:t>
                    </m:r>
                  </m:oMath>
                </a14:m>
                <a:r>
                  <a:rPr lang="zh-CN" altLang="en-US" sz="2000" dirty="0" smtClean="0">
                    <a:solidFill>
                      <a:srgbClr val="FF0000"/>
                    </a:solidFill>
                  </a:rPr>
                  <a:t>，平衡正向移动；</a:t>
                </a:r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914" y="2823853"/>
                <a:ext cx="4339511" cy="400110"/>
              </a:xfrm>
              <a:prstGeom prst="rect">
                <a:avLst/>
              </a:prstGeom>
              <a:blipFill rotWithShape="0">
                <a:blip r:embed="rId4"/>
                <a:stretch>
                  <a:fillRect l="-844" t="-12121" r="-7314" b="-212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文本框 8"/>
              <p:cNvSpPr txBox="1"/>
              <p:nvPr/>
            </p:nvSpPr>
            <p:spPr>
              <a:xfrm>
                <a:off x="399914" y="3287658"/>
                <a:ext cx="36569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solidFill>
                      <a:srgbClr val="FF0000"/>
                    </a:solidFill>
                  </a:rPr>
                  <a:t>②</a:t>
                </a:r>
                <a14:m>
                  <m:oMath xmlns:m="http://schemas.openxmlformats.org/officeDocument/2006/math">
                    <m:r>
                      <a:rPr lang="zh-CN" alt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𝛼</m:t>
                    </m:r>
                    <m:sSub>
                      <m:sSubPr>
                        <m:ctrlPr>
                          <a:rPr lang="en-US" altLang="zh-CN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00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)=</m:t>
                    </m:r>
                    <m:r>
                      <a:rPr lang="en-US" altLang="zh-CN" sz="20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13%,</m:t>
                    </m:r>
                    <m:r>
                      <a:rPr lang="zh-CN" alt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𝛼</m:t>
                    </m:r>
                    <m:sSub>
                      <m:sSubPr>
                        <m:ctrlPr>
                          <a:rPr lang="en-US" altLang="zh-CN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I</m:t>
                        </m:r>
                      </m:e>
                      <m:sub>
                        <m:r>
                          <a:rPr lang="en-US" altLang="zh-CN" sz="2000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00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)=2</m:t>
                    </m:r>
                    <m:r>
                      <a:rPr lang="en-US" altLang="zh-CN" sz="20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6</m:t>
                    </m:r>
                    <m:r>
                      <a:rPr lang="en-US" altLang="zh-CN" sz="200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zh-CN" altLang="en-US" sz="2000" dirty="0" smtClean="0">
                    <a:solidFill>
                      <a:srgbClr val="FF0000"/>
                    </a:solidFill>
                  </a:rPr>
                  <a:t>；</a:t>
                </a:r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914" y="3287658"/>
                <a:ext cx="3656931" cy="400110"/>
              </a:xfrm>
              <a:prstGeom prst="rect">
                <a:avLst/>
              </a:prstGeom>
              <a:blipFill rotWithShape="0">
                <a:blip r:embed="rId5"/>
                <a:stretch>
                  <a:fillRect l="-1836" t="-12121" r="-8848" b="-212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文本框 9"/>
          <p:cNvSpPr txBox="1"/>
          <p:nvPr/>
        </p:nvSpPr>
        <p:spPr>
          <a:xfrm>
            <a:off x="399913" y="3817678"/>
            <a:ext cx="9800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③</a:t>
            </a:r>
            <a:r>
              <a:rPr lang="zh-CN" altLang="en-US" sz="2000" dirty="0">
                <a:solidFill>
                  <a:srgbClr val="FF0000"/>
                </a:solidFill>
              </a:rPr>
              <a:t>恒温恒</a:t>
            </a:r>
            <a:r>
              <a:rPr lang="zh-CN" altLang="en-US" sz="2000" dirty="0" smtClean="0">
                <a:solidFill>
                  <a:srgbClr val="FF0000"/>
                </a:solidFill>
              </a:rPr>
              <a:t>容时，增加一种反应物的浓度，其转化率下降，另一种反应物转化率增大。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文本框 10"/>
              <p:cNvSpPr txBox="1"/>
              <p:nvPr/>
            </p:nvSpPr>
            <p:spPr>
              <a:xfrm>
                <a:off x="471586" y="5205441"/>
                <a:ext cx="1003757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altLang="zh-CN" sz="20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US" altLang="zh-CN" sz="20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=16&lt;144.68</m:t>
                    </m:r>
                  </m:oMath>
                </a14:m>
                <a:r>
                  <a:rPr lang="zh-CN" altLang="en-US" sz="2000" dirty="0" smtClean="0">
                    <a:solidFill>
                      <a:srgbClr val="FF0000"/>
                    </a:solidFill>
                  </a:rPr>
                  <a:t>，平衡正向移动；</a:t>
                </a:r>
                <a:endParaRPr lang="en-US" altLang="zh-CN" sz="2000" dirty="0" smtClean="0">
                  <a:solidFill>
                    <a:srgbClr val="FF0000"/>
                  </a:solidFill>
                </a:endParaRPr>
              </a:p>
              <a:p>
                <a:r>
                  <a:rPr lang="zh-CN" altLang="en-US" sz="2000" dirty="0" smtClean="0">
                    <a:solidFill>
                      <a:srgbClr val="FF0000"/>
                    </a:solidFill>
                  </a:rPr>
                  <a:t>规律：对于前后气体分子数不同的反应，增大压强，平衡向气体分子数减小的方向移动。</a:t>
                </a:r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文本框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586" y="5205441"/>
                <a:ext cx="10037575" cy="707886"/>
              </a:xfrm>
              <a:prstGeom prst="rect">
                <a:avLst/>
              </a:prstGeom>
              <a:blipFill rotWithShape="0">
                <a:blip r:embed="rId6"/>
                <a:stretch>
                  <a:fillRect l="-607" t="-7759" r="-1154" b="-120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文本框 11"/>
          <p:cNvSpPr txBox="1"/>
          <p:nvPr/>
        </p:nvSpPr>
        <p:spPr>
          <a:xfrm>
            <a:off x="10200068" y="6092193"/>
            <a:ext cx="727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</a:rPr>
              <a:t>80%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891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6576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6</a:t>
            </a:r>
            <a:r>
              <a:rPr lang="zh-CN" altLang="en-US" sz="2400" dirty="0" smtClean="0"/>
              <a:t>化学平衡常数解题方法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0" y="699646"/>
            <a:ext cx="12192000" cy="193899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.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将固体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NH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I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置于密闭容器中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在一定温度下发生下列反应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:①NH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I(s)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NH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(g)+HI(g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);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②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2HI(g)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(g)+I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endParaRPr lang="en-US" altLang="zh-CN" sz="2000" dirty="0" smtClean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达到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平衡时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en-US" altLang="zh-CN" sz="2000" i="1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(H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)=0.5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en-US" altLang="zh-CN" sz="20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en-US" altLang="zh-CN" sz="2000" i="1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(HI)=4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en-US" altLang="zh-CN" sz="20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则此温度下反应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①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的平衡常数为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A.9</a:t>
            </a:r>
            <a:r>
              <a:rPr lang="zh-CN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B.16</a:t>
            </a:r>
            <a:r>
              <a:rPr lang="zh-CN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C.20</a:t>
            </a:r>
            <a:r>
              <a:rPr lang="zh-CN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D.25</a:t>
            </a:r>
            <a:endParaRPr lang="zh-CN" altLang="zh-CN" sz="20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9085" y="2834559"/>
            <a:ext cx="12133830" cy="3516347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zh-CN" altLang="en-US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.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一定的温度下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将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和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B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充入一密闭容器中发生如下反应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  <a:r>
              <a:rPr lang="en-US" altLang="zh-CN" sz="20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aA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(g)+B(g)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C(g)+D(g),5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min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后达到平衡。已知该温度下反应的平衡常数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K=1,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t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时刻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若保持温度不变将容器的体积扩大为原来的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10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倍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,A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的转化率不发生变化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则下列说法正确的是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正反应是一个体积减小的反应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,a=2</a:t>
            </a:r>
            <a:endParaRPr lang="zh-CN" altLang="zh-CN" sz="20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速率随时间的变化关系可用下图</a:t>
            </a:r>
            <a:r>
              <a:rPr lang="zh-CN" altLang="zh-CN" sz="20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表示</a:t>
            </a:r>
            <a:endParaRPr lang="en-US" altLang="zh-CN" sz="2000" dirty="0" smtClean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/>
              <a:t>C.</a:t>
            </a:r>
            <a:r>
              <a:rPr lang="zh-CN" altLang="zh-CN" sz="2000" dirty="0"/>
              <a:t>达平衡时</a:t>
            </a:r>
            <a:r>
              <a:rPr lang="en-US" altLang="zh-CN" sz="2000" dirty="0"/>
              <a:t>B</a:t>
            </a:r>
            <a:r>
              <a:rPr lang="zh-CN" altLang="zh-CN" sz="2000" dirty="0"/>
              <a:t>的转化率为</a:t>
            </a:r>
            <a:r>
              <a:rPr lang="en-US" altLang="zh-CN" sz="2000" dirty="0"/>
              <a:t>40%</a:t>
            </a:r>
            <a:endParaRPr lang="zh-CN" altLang="zh-CN" sz="2000" dirty="0"/>
          </a:p>
          <a:p>
            <a:pPr>
              <a:lnSpc>
                <a:spcPct val="150000"/>
              </a:lnSpc>
            </a:pPr>
            <a:r>
              <a:rPr lang="en-US" altLang="zh-CN" sz="2000" dirty="0"/>
              <a:t>D.</a:t>
            </a:r>
            <a:r>
              <a:rPr lang="zh-CN" altLang="zh-CN" sz="2000" dirty="0"/>
              <a:t>为提高</a:t>
            </a:r>
            <a:r>
              <a:rPr lang="en-US" altLang="zh-CN" sz="2000" dirty="0"/>
              <a:t>A</a:t>
            </a:r>
            <a:r>
              <a:rPr lang="zh-CN" altLang="zh-CN" sz="2000" dirty="0"/>
              <a:t>的转化率</a:t>
            </a:r>
            <a:r>
              <a:rPr lang="en-US" altLang="zh-CN" sz="2000" dirty="0"/>
              <a:t>,</a:t>
            </a:r>
            <a:r>
              <a:rPr lang="zh-CN" altLang="zh-CN" sz="2000" dirty="0"/>
              <a:t>可采取升高温度的措施</a:t>
            </a:r>
          </a:p>
          <a:p>
            <a:pPr>
              <a:lnSpc>
                <a:spcPts val="1500"/>
              </a:lnSpc>
              <a:spcAft>
                <a:spcPts val="0"/>
              </a:spcAft>
            </a:pPr>
            <a:endParaRPr lang="zh-CN" altLang="zh-CN" sz="20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pic>
        <p:nvPicPr>
          <p:cNvPr id="7" name="20xx4rjhx78.jpg" descr="id:2147505696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8762568" y="4099107"/>
            <a:ext cx="2659063" cy="2353208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9538742" y="1441757"/>
            <a:ext cx="553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5975798" y="4629380"/>
                <a:ext cx="149394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altLang="zh-CN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zh-CN" altLang="en-US" dirty="0" smtClean="0">
                    <a:solidFill>
                      <a:srgbClr val="FF0000"/>
                    </a:solidFill>
                  </a:rPr>
                  <a:t>和</a:t>
                </a:r>
                <a14:m>
                  <m:oMath xmlns:m="http://schemas.openxmlformats.org/officeDocument/2006/math">
                    <m:r>
                      <a:rPr lang="en-US" altLang="zh-CN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𝐾</m:t>
                    </m:r>
                  </m:oMath>
                </a14:m>
                <a:r>
                  <a:rPr lang="zh-CN" altLang="en-US" dirty="0" smtClean="0">
                    <a:solidFill>
                      <a:srgbClr val="FF0000"/>
                    </a:solidFill>
                  </a:rPr>
                  <a:t>比较、三段式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5798" y="4629380"/>
                <a:ext cx="1493949" cy="646331"/>
              </a:xfrm>
              <a:prstGeom prst="rect">
                <a:avLst/>
              </a:prstGeom>
              <a:blipFill rotWithShape="0">
                <a:blip r:embed="rId3"/>
                <a:stretch>
                  <a:fillRect l="-3265" t="-6604" r="-18776" b="-113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矩形 7"/>
          <p:cNvSpPr/>
          <p:nvPr/>
        </p:nvSpPr>
        <p:spPr>
          <a:xfrm>
            <a:off x="5422441" y="3604641"/>
            <a:ext cx="553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2631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6576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6</a:t>
            </a:r>
            <a:r>
              <a:rPr lang="zh-CN" altLang="en-US" sz="2400" dirty="0" smtClean="0"/>
              <a:t>化学平衡常数解题方法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326265" y="811996"/>
                <a:ext cx="11277600" cy="44292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5.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人体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血液内的血红蛋白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Hb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易与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结合生成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HbO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因此具有输氧能力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,CO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吸入肺中发生反应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:CO+HbO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+HbCO,37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℃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该反应的平衡常数</a:t>
                </a:r>
                <a:r>
                  <a:rPr lang="en-US" altLang="zh-CN" sz="2400" i="1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=220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HbCO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的浓度达到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HbO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浓度的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0.02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倍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会使人智力受损。下列结论错误的是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A.CO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与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HbO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反应的平衡常数</a:t>
                </a:r>
                <a:r>
                  <a:rPr lang="en-US" altLang="zh-CN" sz="2400" i="1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)·</m:t>
                        </m:r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HbCO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CO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)·</m:t>
                        </m:r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HbO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B.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当吸入的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与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浓度之比大于或等于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0.02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人的智力才会受损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人体吸入的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越多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与血红蛋白结合的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越少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D.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把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中毒的病人放入高压氧仓中解毒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其原理是使上述平衡向左移动</a:t>
                </a: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265" y="811996"/>
                <a:ext cx="11277600" cy="4429226"/>
              </a:xfrm>
              <a:prstGeom prst="rect">
                <a:avLst/>
              </a:prstGeom>
              <a:blipFill rotWithShape="0">
                <a:blip r:embed="rId2"/>
                <a:stretch>
                  <a:fillRect l="-865" r="-162" b="-1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直接箭头连接符 4"/>
          <p:cNvCxnSpPr/>
          <p:nvPr/>
        </p:nvCxnSpPr>
        <p:spPr>
          <a:xfrm flipV="1">
            <a:off x="6915955" y="3026609"/>
            <a:ext cx="2781836" cy="128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9878095" y="2176529"/>
            <a:ext cx="2163651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表达式书写</a:t>
            </a:r>
            <a:endParaRPr lang="en-US" altLang="zh-CN" dirty="0" smtClean="0"/>
          </a:p>
          <a:p>
            <a:r>
              <a:rPr lang="zh-CN" altLang="en-US" dirty="0" smtClean="0"/>
              <a:t>注意这些气体是溶解在血液中的气体分子。</a:t>
            </a:r>
            <a:endParaRPr lang="zh-CN" altLang="en-US" dirty="0"/>
          </a:p>
        </p:txBody>
      </p:sp>
      <p:cxnSp>
        <p:nvCxnSpPr>
          <p:cNvPr id="8" name="直接箭头连接符 7"/>
          <p:cNvCxnSpPr/>
          <p:nvPr/>
        </p:nvCxnSpPr>
        <p:spPr>
          <a:xfrm>
            <a:off x="9169758" y="3863662"/>
            <a:ext cx="708337" cy="3219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9878094" y="3585469"/>
            <a:ext cx="2163651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平衡常数表达式变形、利用题目的两个数据计算</a:t>
            </a:r>
            <a:endParaRPr lang="zh-CN" altLang="en-US" dirty="0"/>
          </a:p>
        </p:txBody>
      </p:sp>
      <p:cxnSp>
        <p:nvCxnSpPr>
          <p:cNvPr id="10" name="直接箭头连接符 9"/>
          <p:cNvCxnSpPr/>
          <p:nvPr/>
        </p:nvCxnSpPr>
        <p:spPr>
          <a:xfrm flipH="1">
            <a:off x="2406202" y="4508799"/>
            <a:ext cx="1161246" cy="15034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H="1">
            <a:off x="2406202" y="5137717"/>
            <a:ext cx="1832021" cy="8745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01895" y="6012287"/>
            <a:ext cx="2358982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增大浓度、平衡移动</a:t>
            </a:r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8026187" y="1793879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1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4" grpId="0" animBg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6576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6</a:t>
            </a:r>
            <a:r>
              <a:rPr lang="zh-CN" altLang="en-US" sz="2400" dirty="0" smtClean="0"/>
              <a:t>化学平衡常数解题方法</a:t>
            </a:r>
            <a:endParaRPr lang="zh-CN" altLang="en-US" sz="2400" dirty="0"/>
          </a:p>
        </p:txBody>
      </p:sp>
      <p:sp>
        <p:nvSpPr>
          <p:cNvPr id="3" name="矩形 2"/>
          <p:cNvSpPr/>
          <p:nvPr/>
        </p:nvSpPr>
        <p:spPr>
          <a:xfrm>
            <a:off x="313384" y="782946"/>
            <a:ext cx="9873803" cy="416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6.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已知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:2CH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OH(g)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OCH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(g)+H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O(g)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Δ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=-25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kJ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。某温度下的平衡常数为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400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。此温度下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体积不变的密闭容器中加入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OH,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某时刻测得各组分的物质的量浓度如下表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r>
              <a:rPr lang="zh-CN" altLang="zh-CN" sz="2400" dirty="0"/>
              <a:t>下列说法中不正确的是</a:t>
            </a:r>
            <a:r>
              <a:rPr lang="en-US" altLang="zh-CN" sz="2400" dirty="0"/>
              <a:t>(</a:t>
            </a:r>
            <a:r>
              <a:rPr lang="zh-CN" altLang="zh-CN" sz="2400" dirty="0"/>
              <a:t>　　</a:t>
            </a:r>
            <a:r>
              <a:rPr lang="en-US" altLang="zh-CN" sz="2400" dirty="0"/>
              <a:t>)</a:t>
            </a:r>
            <a:endParaRPr lang="zh-CN" altLang="zh-CN" sz="2400" dirty="0"/>
          </a:p>
          <a:p>
            <a:pPr>
              <a:lnSpc>
                <a:spcPct val="150000"/>
              </a:lnSpc>
            </a:pPr>
            <a:r>
              <a:rPr lang="en-US" altLang="zh-CN" sz="2400" dirty="0"/>
              <a:t>A.</a:t>
            </a:r>
            <a:r>
              <a:rPr lang="zh-CN" altLang="zh-CN" sz="2400" dirty="0"/>
              <a:t>此时刻反应达到平衡状态</a:t>
            </a:r>
          </a:p>
          <a:p>
            <a:pPr>
              <a:lnSpc>
                <a:spcPct val="150000"/>
              </a:lnSpc>
            </a:pPr>
            <a:r>
              <a:rPr lang="en-US" altLang="zh-CN" sz="2400" dirty="0"/>
              <a:t>B.</a:t>
            </a:r>
            <a:r>
              <a:rPr lang="zh-CN" altLang="zh-CN" sz="2400" dirty="0"/>
              <a:t>容器内压强不变时</a:t>
            </a:r>
            <a:r>
              <a:rPr lang="en-US" altLang="zh-CN" sz="2400" dirty="0"/>
              <a:t>,</a:t>
            </a:r>
            <a:r>
              <a:rPr lang="zh-CN" altLang="zh-CN" sz="2400" dirty="0"/>
              <a:t>说明反应达平衡状态</a:t>
            </a:r>
          </a:p>
          <a:p>
            <a:pPr>
              <a:lnSpc>
                <a:spcPct val="150000"/>
              </a:lnSpc>
            </a:pPr>
            <a:r>
              <a:rPr lang="en-US" altLang="zh-CN" sz="2400" dirty="0"/>
              <a:t>C.</a:t>
            </a:r>
            <a:r>
              <a:rPr lang="zh-CN" altLang="zh-CN" sz="2400" dirty="0"/>
              <a:t>平衡时</a:t>
            </a:r>
            <a:r>
              <a:rPr lang="en-US" altLang="zh-CN" sz="2400" dirty="0"/>
              <a:t>,</a:t>
            </a:r>
            <a:r>
              <a:rPr lang="zh-CN" altLang="zh-CN" sz="2400" dirty="0"/>
              <a:t>再加入与起始等量的</a:t>
            </a:r>
            <a:r>
              <a:rPr lang="en-US" altLang="zh-CN" sz="2400" dirty="0"/>
              <a:t>CH</a:t>
            </a:r>
            <a:r>
              <a:rPr lang="en-US" altLang="zh-CN" sz="2400" baseline="-25000" dirty="0"/>
              <a:t>3</a:t>
            </a:r>
            <a:r>
              <a:rPr lang="en-US" altLang="zh-CN" sz="2400" dirty="0"/>
              <a:t>OH,</a:t>
            </a:r>
            <a:r>
              <a:rPr lang="zh-CN" altLang="zh-CN" sz="2400" dirty="0"/>
              <a:t>达新平衡后</a:t>
            </a:r>
            <a:r>
              <a:rPr lang="en-US" altLang="zh-CN" sz="2400" dirty="0"/>
              <a:t>CH</a:t>
            </a:r>
            <a:r>
              <a:rPr lang="en-US" altLang="zh-CN" sz="2400" baseline="-25000" dirty="0"/>
              <a:t>3</a:t>
            </a:r>
            <a:r>
              <a:rPr lang="en-US" altLang="zh-CN" sz="2400" dirty="0"/>
              <a:t>OH</a:t>
            </a:r>
            <a:r>
              <a:rPr lang="zh-CN" altLang="zh-CN" sz="2400" dirty="0"/>
              <a:t>转化率不变</a:t>
            </a:r>
          </a:p>
          <a:p>
            <a:pPr>
              <a:lnSpc>
                <a:spcPct val="150000"/>
              </a:lnSpc>
            </a:pPr>
            <a:r>
              <a:rPr lang="en-US" altLang="zh-CN" sz="2400" dirty="0"/>
              <a:t>D.</a:t>
            </a:r>
            <a:r>
              <a:rPr lang="zh-CN" altLang="zh-CN" sz="2400" dirty="0"/>
              <a:t>平衡时</a:t>
            </a:r>
            <a:r>
              <a:rPr lang="en-US" altLang="zh-CN" sz="2400" dirty="0"/>
              <a:t>,</a:t>
            </a:r>
            <a:r>
              <a:rPr lang="zh-CN" altLang="zh-CN" sz="2400" dirty="0"/>
              <a:t>反应混合物的总能量降低</a:t>
            </a:r>
            <a:r>
              <a:rPr lang="en-US" altLang="zh-CN" sz="2400" dirty="0"/>
              <a:t>40 kJ</a:t>
            </a:r>
            <a:endParaRPr lang="zh-CN" altLang="zh-CN" sz="2400" dirty="0"/>
          </a:p>
          <a:p>
            <a:pPr>
              <a:lnSpc>
                <a:spcPts val="1500"/>
              </a:lnSpc>
              <a:spcAft>
                <a:spcPts val="0"/>
              </a:spcAft>
            </a:pP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833900"/>
              </p:ext>
            </p:extLst>
          </p:nvPr>
        </p:nvGraphicFramePr>
        <p:xfrm>
          <a:off x="313384" y="4958640"/>
          <a:ext cx="5113988" cy="1280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17752"/>
                <a:gridCol w="1139242"/>
                <a:gridCol w="1539564"/>
                <a:gridCol w="101743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effectLst/>
                        </a:rPr>
                        <a:t>物质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CH</a:t>
                      </a:r>
                      <a:r>
                        <a:rPr lang="en-US" sz="2800" baseline="-25000">
                          <a:effectLst/>
                        </a:rPr>
                        <a:t>3</a:t>
                      </a:r>
                      <a:r>
                        <a:rPr lang="en-US" sz="2800">
                          <a:effectLst/>
                        </a:rPr>
                        <a:t>OH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CH</a:t>
                      </a:r>
                      <a:r>
                        <a:rPr lang="en-US" sz="2800" baseline="-25000" dirty="0">
                          <a:effectLst/>
                        </a:rPr>
                        <a:t>3</a:t>
                      </a:r>
                      <a:r>
                        <a:rPr lang="en-US" sz="2800" dirty="0">
                          <a:effectLst/>
                        </a:rPr>
                        <a:t>OCH</a:t>
                      </a:r>
                      <a:r>
                        <a:rPr lang="en-US" sz="2800" baseline="-25000" dirty="0">
                          <a:effectLst/>
                        </a:rPr>
                        <a:t>3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H</a:t>
                      </a:r>
                      <a:r>
                        <a:rPr lang="en-US" sz="2800" baseline="-25000">
                          <a:effectLst/>
                        </a:rPr>
                        <a:t>2</a:t>
                      </a:r>
                      <a:r>
                        <a:rPr lang="en-US" sz="2800">
                          <a:effectLst/>
                        </a:rPr>
                        <a:t>O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c/mol·L</a:t>
                      </a:r>
                      <a:r>
                        <a:rPr lang="en-US" sz="2800" baseline="30000">
                          <a:effectLst/>
                        </a:rPr>
                        <a:t>-1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0.08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1.6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1.6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5834130" y="4095482"/>
            <a:ext cx="2331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三段式、</a:t>
            </a:r>
            <a:r>
              <a:rPr lang="en-US" altLang="zh-CN" i="1" dirty="0" smtClean="0">
                <a:solidFill>
                  <a:srgbClr val="FF0000"/>
                </a:solidFill>
              </a:rPr>
              <a:t>Qc</a:t>
            </a:r>
            <a:r>
              <a:rPr lang="zh-CN" altLang="en-US" dirty="0" smtClean="0">
                <a:solidFill>
                  <a:srgbClr val="FF0000"/>
                </a:solidFill>
              </a:rPr>
              <a:t>、</a:t>
            </a:r>
            <a:r>
              <a:rPr lang="en-US" altLang="zh-CN" i="1" dirty="0" smtClean="0">
                <a:solidFill>
                  <a:srgbClr val="FF0000"/>
                </a:solidFill>
              </a:rPr>
              <a:t>K</a:t>
            </a:r>
            <a:r>
              <a:rPr lang="zh-CN" altLang="en-US" dirty="0" smtClean="0">
                <a:solidFill>
                  <a:srgbClr val="FF0000"/>
                </a:solidFill>
              </a:rPr>
              <a:t>计算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</a:rPr>
              <a:t>或者 模型法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078828" y="4945624"/>
            <a:ext cx="1841679" cy="16354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20507" y="4945624"/>
            <a:ext cx="1841679" cy="16354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箭头连接符 8"/>
          <p:cNvCxnSpPr/>
          <p:nvPr/>
        </p:nvCxnSpPr>
        <p:spPr>
          <a:xfrm>
            <a:off x="9880245" y="5598720"/>
            <a:ext cx="47007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0350321" y="4967929"/>
            <a:ext cx="1841679" cy="16354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9318873" y="1742364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3952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10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17653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7</a:t>
            </a:r>
            <a:r>
              <a:rPr lang="zh-CN" altLang="en-US" sz="2400" dirty="0" smtClean="0"/>
              <a:t>压强平衡常数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135014" y="804195"/>
            <a:ext cx="38266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en-US" altLang="zh-CN" sz="2400" dirty="0">
                <a:latin typeface="Times New Roman" panose="02020603050405020304" pitchFamily="18" charset="0"/>
              </a:rPr>
              <a:t>2020</a:t>
            </a:r>
            <a:r>
              <a:rPr lang="zh-CN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全国</a:t>
            </a:r>
            <a:r>
              <a:rPr lang="en-US" altLang="zh-CN" sz="2400" dirty="0">
                <a:latin typeface="Times New Roman" panose="02020603050405020304" pitchFamily="18" charset="0"/>
              </a:rPr>
              <a:t>I</a:t>
            </a:r>
            <a:r>
              <a:rPr lang="zh-CN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卷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28</a:t>
            </a:r>
            <a:r>
              <a:rPr lang="zh-CN" altLang="en-US" sz="2400" dirty="0" smtClean="0">
                <a:latin typeface="Times New Roman" panose="02020603050405020304" pitchFamily="18" charset="0"/>
              </a:rPr>
              <a:t>改编</a:t>
            </a: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zh-CN" alt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/>
              <p:cNvSpPr/>
              <p:nvPr/>
            </p:nvSpPr>
            <p:spPr>
              <a:xfrm>
                <a:off x="4088958" y="685091"/>
                <a:ext cx="6733575" cy="6998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dirty="0" smtClean="0">
                    <a:latin typeface="Times New Roman" panose="02020603050405020304" pitchFamily="18" charset="0"/>
                  </a:rPr>
                  <a:t>2SO</a:t>
                </a:r>
                <a:r>
                  <a:rPr lang="en-US" altLang="zh-CN" sz="2400" baseline="-25000" dirty="0" smtClean="0">
                    <a:latin typeface="Times New Roman" panose="02020603050405020304" pitchFamily="18" charset="0"/>
                  </a:rPr>
                  <a:t>2</a:t>
                </a:r>
                <a:r>
                  <a:rPr lang="en-US" altLang="zh-CN" sz="2400" dirty="0" smtClean="0">
                    <a:latin typeface="Times New Roman" panose="02020603050405020304" pitchFamily="18" charset="0"/>
                  </a:rPr>
                  <a:t>(g</a:t>
                </a:r>
                <a:r>
                  <a:rPr lang="en-US" altLang="zh-CN" sz="2400" dirty="0">
                    <a:latin typeface="Times New Roman" panose="02020603050405020304" pitchFamily="18" charset="0"/>
                  </a:rPr>
                  <a:t>) + </a:t>
                </a:r>
                <a:r>
                  <a:rPr lang="en-US" altLang="zh-CN" sz="2400" dirty="0" smtClean="0">
                    <a:latin typeface="Times New Roman" panose="02020603050405020304" pitchFamily="18" charset="0"/>
                  </a:rPr>
                  <a:t>O</a:t>
                </a:r>
                <a:r>
                  <a:rPr lang="en-US" altLang="zh-CN" sz="2400" baseline="-25000" dirty="0" smtClean="0">
                    <a:latin typeface="Times New Roman" panose="02020603050405020304" pitchFamily="18" charset="0"/>
                  </a:rPr>
                  <a:t>2</a:t>
                </a:r>
                <a:r>
                  <a:rPr lang="en-US" altLang="zh-CN" sz="2400" dirty="0" smtClean="0">
                    <a:latin typeface="Times New Roman" panose="02020603050405020304" pitchFamily="18" charset="0"/>
                  </a:rPr>
                  <a:t>(g</a:t>
                </a:r>
                <a:r>
                  <a:rPr lang="en-US" altLang="zh-CN" sz="2400" dirty="0">
                    <a:latin typeface="Times New Roman" panose="02020603050405020304" pitchFamily="18" charset="0"/>
                  </a:rPr>
                  <a:t>)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zh-CN" altLang="zh-CN" sz="24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boxPr>
                      <m:e>
                        <m:groupChr>
                          <m:groupChrPr>
                            <m:chr m:val="→"/>
                            <m:vertJc m:val="bot"/>
                            <m:ctrlPr>
                              <a:rPr lang="zh-CN" altLang="zh-CN" sz="24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groupChrPr>
                          <m:e>
                            <m:r>
                              <a:rPr lang="zh-CN" altLang="zh-CN" sz="24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钒催化剂</m:t>
                            </m:r>
                          </m:e>
                        </m:groupChr>
                      </m:e>
                    </m:box>
                  </m:oMath>
                </a14:m>
                <a:r>
                  <a:rPr lang="en-US" altLang="zh-CN" sz="2400" dirty="0">
                    <a:latin typeface="Times New Roman" panose="02020603050405020304" pitchFamily="18" charset="0"/>
                  </a:rPr>
                  <a:t> </a:t>
                </a:r>
                <a:r>
                  <a:rPr lang="en-US" altLang="zh-CN" sz="2400" dirty="0" smtClean="0">
                    <a:latin typeface="Times New Roman" panose="02020603050405020304" pitchFamily="18" charset="0"/>
                  </a:rPr>
                  <a:t>2SO</a:t>
                </a:r>
                <a:r>
                  <a:rPr lang="en-US" altLang="zh-CN" sz="2400" baseline="-25000" dirty="0" smtClean="0">
                    <a:latin typeface="Times New Roman" panose="02020603050405020304" pitchFamily="18" charset="0"/>
                  </a:rPr>
                  <a:t>3</a:t>
                </a:r>
                <a:r>
                  <a:rPr lang="en-US" altLang="zh-CN" sz="2400" dirty="0" smtClean="0">
                    <a:latin typeface="Times New Roman" panose="02020603050405020304" pitchFamily="18" charset="0"/>
                  </a:rPr>
                  <a:t>(g</a:t>
                </a:r>
                <a:r>
                  <a:rPr lang="en-US" altLang="zh-CN" sz="2400" dirty="0">
                    <a:latin typeface="Times New Roman" panose="02020603050405020304" pitchFamily="18" charset="0"/>
                  </a:rPr>
                  <a:t>) </a:t>
                </a:r>
                <a:r>
                  <a:rPr lang="en-US" altLang="zh-CN" sz="2400" dirty="0" smtClean="0">
                    <a:latin typeface="Times New Roman" panose="02020603050405020304" pitchFamily="18" charset="0"/>
                  </a:rPr>
                  <a:t>Δ</a:t>
                </a:r>
                <a:r>
                  <a:rPr lang="en-US" altLang="zh-CN" sz="2400" i="1" dirty="0" smtClean="0">
                    <a:latin typeface="Times New Roman" panose="02020603050405020304" pitchFamily="18" charset="0"/>
                  </a:rPr>
                  <a:t>H </a:t>
                </a:r>
                <a:r>
                  <a:rPr lang="en-US" altLang="zh-CN" sz="2400" dirty="0" smtClean="0">
                    <a:latin typeface="Times New Roman" panose="02020603050405020304" pitchFamily="18" charset="0"/>
                  </a:rPr>
                  <a:t>= -98mol·L</a:t>
                </a:r>
                <a:r>
                  <a:rPr lang="en-US" altLang="zh-CN" sz="2400" baseline="30000" dirty="0" smtClean="0">
                    <a:latin typeface="Times New Roman" panose="02020603050405020304" pitchFamily="18" charset="0"/>
                  </a:rPr>
                  <a:t>-1</a:t>
                </a:r>
                <a:endParaRPr lang="zh-CN" altLang="en-US" sz="2400" dirty="0"/>
              </a:p>
            </p:txBody>
          </p:sp>
        </mc:Choice>
        <mc:Fallback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8958" y="685091"/>
                <a:ext cx="6733575" cy="699872"/>
              </a:xfrm>
              <a:prstGeom prst="rect">
                <a:avLst/>
              </a:prstGeom>
              <a:blipFill rotWithShape="0">
                <a:blip r:embed="rId2"/>
                <a:stretch>
                  <a:fillRect l="-1449" b="-1826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矩形 7"/>
          <p:cNvSpPr/>
          <p:nvPr/>
        </p:nvSpPr>
        <p:spPr>
          <a:xfrm>
            <a:off x="244699" y="1338919"/>
            <a:ext cx="106894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将</a:t>
            </a:r>
            <a:r>
              <a:rPr lang="zh-CN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组成</a:t>
            </a:r>
            <a:r>
              <a:rPr lang="en-US" altLang="zh-CN" sz="2400" dirty="0">
                <a:latin typeface="Times New Roman" panose="02020603050405020304" pitchFamily="18" charset="0"/>
              </a:rPr>
              <a:t>(</a:t>
            </a:r>
            <a:r>
              <a:rPr lang="zh-CN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物质的量分数</a:t>
            </a:r>
            <a:r>
              <a:rPr lang="en-US" altLang="zh-CN" sz="2400" dirty="0">
                <a:latin typeface="Times New Roman" panose="02020603050405020304" pitchFamily="18" charset="0"/>
              </a:rPr>
              <a:t>)</a:t>
            </a: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为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40%SO</a:t>
            </a:r>
            <a:r>
              <a:rPr lang="en-US" altLang="zh-CN" sz="2400" baseline="-25000" dirty="0" smtClean="0">
                <a:latin typeface="Times New Roman" panose="02020603050405020304" pitchFamily="18" charset="0"/>
              </a:rPr>
              <a:t>2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(g</a:t>
            </a:r>
            <a:r>
              <a:rPr lang="en-US" altLang="zh-CN" sz="2400" dirty="0">
                <a:latin typeface="Times New Roman" panose="02020603050405020304" pitchFamily="18" charset="0"/>
              </a:rPr>
              <a:t>)</a:t>
            </a: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20%O</a:t>
            </a:r>
            <a:r>
              <a:rPr lang="en-US" altLang="zh-CN" sz="2400" baseline="-25000" dirty="0" smtClean="0">
                <a:latin typeface="Times New Roman" panose="02020603050405020304" pitchFamily="18" charset="0"/>
              </a:rPr>
              <a:t>2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(g</a:t>
            </a:r>
            <a:r>
              <a:rPr lang="en-US" altLang="zh-CN" sz="2400" dirty="0">
                <a:latin typeface="Times New Roman" panose="02020603050405020304" pitchFamily="18" charset="0"/>
              </a:rPr>
              <a:t>)</a:t>
            </a: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40%N</a:t>
            </a:r>
            <a:r>
              <a:rPr lang="en-US" altLang="zh-CN" sz="2400" baseline="-25000" dirty="0" smtClean="0">
                <a:latin typeface="Times New Roman" panose="02020603050405020304" pitchFamily="18" charset="0"/>
              </a:rPr>
              <a:t>2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(g</a:t>
            </a:r>
            <a:r>
              <a:rPr lang="en-US" altLang="zh-CN" sz="2400" dirty="0">
                <a:latin typeface="Times New Roman" panose="02020603050405020304" pitchFamily="18" charset="0"/>
              </a:rPr>
              <a:t>)</a:t>
            </a:r>
            <a:r>
              <a:rPr lang="zh-CN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的气体通入反应器，在温度</a:t>
            </a:r>
            <a:r>
              <a:rPr lang="en-US" altLang="zh-CN" sz="2400" i="1" dirty="0">
                <a:latin typeface="Times New Roman" panose="02020603050405020304" pitchFamily="18" charset="0"/>
              </a:rPr>
              <a:t>t</a:t>
            </a:r>
            <a:r>
              <a:rPr lang="zh-CN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、压强</a:t>
            </a:r>
            <a:r>
              <a:rPr lang="en-US" altLang="zh-CN" sz="2400" i="1" dirty="0">
                <a:latin typeface="Times New Roman" panose="02020603050405020304" pitchFamily="18" charset="0"/>
              </a:rPr>
              <a:t>p</a:t>
            </a:r>
            <a:r>
              <a:rPr lang="zh-CN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条件下进行反应。平衡时，若</a:t>
            </a:r>
            <a:r>
              <a:rPr lang="en-US" altLang="zh-CN" sz="2400" dirty="0">
                <a:latin typeface="Times New Roman" panose="02020603050405020304" pitchFamily="18" charset="0"/>
              </a:rPr>
              <a:t>SO</a:t>
            </a:r>
            <a:r>
              <a:rPr lang="en-US" altLang="zh-CN" sz="2400" baseline="-25000" dirty="0">
                <a:latin typeface="Times New Roman" panose="02020603050405020304" pitchFamily="18" charset="0"/>
              </a:rPr>
              <a:t>2</a:t>
            </a: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转化率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α=40%</a:t>
            </a: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则</a:t>
            </a:r>
            <a:r>
              <a:rPr lang="en-US" altLang="zh-CN" sz="2400" dirty="0">
                <a:latin typeface="Times New Roman" panose="02020603050405020304" pitchFamily="18" charset="0"/>
              </a:rPr>
              <a:t>SO</a:t>
            </a:r>
            <a:r>
              <a:rPr lang="en-US" altLang="zh-CN" sz="2400" baseline="-25000" dirty="0">
                <a:latin typeface="Times New Roman" panose="02020603050405020304" pitchFamily="18" charset="0"/>
              </a:rPr>
              <a:t>3</a:t>
            </a:r>
            <a:r>
              <a:rPr lang="zh-CN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压强</a:t>
            </a: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为</a:t>
            </a:r>
            <a:r>
              <a:rPr lang="en-US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_____________________</a:t>
            </a: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平衡常数</a:t>
            </a:r>
            <a:r>
              <a:rPr lang="en-US" altLang="zh-CN" sz="2400" i="1" dirty="0" err="1">
                <a:latin typeface="Times New Roman" panose="02020603050405020304" pitchFamily="18" charset="0"/>
              </a:rPr>
              <a:t>K</a:t>
            </a:r>
            <a:r>
              <a:rPr lang="en-US" altLang="zh-CN" sz="2400" baseline="-25000" dirty="0" err="1">
                <a:latin typeface="Times New Roman" panose="02020603050405020304" pitchFamily="18" charset="0"/>
              </a:rPr>
              <a:t>p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=______________________________</a:t>
            </a:r>
            <a:r>
              <a:rPr lang="zh-CN" altLang="en-US" sz="2400" dirty="0" smtClean="0">
                <a:latin typeface="Times New Roman" panose="02020603050405020304" pitchFamily="18" charset="0"/>
              </a:rPr>
              <a:t>（列式计算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,</a:t>
            </a: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以</a:t>
            </a:r>
            <a:r>
              <a:rPr lang="zh-CN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分压</a:t>
            </a: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表示</a:t>
            </a:r>
            <a:r>
              <a:rPr lang="en-US" altLang="zh-CN" sz="2400" dirty="0" smtClean="0">
                <a:latin typeface="Times New Roman" panose="02020603050405020304" pitchFamily="18" charset="0"/>
              </a:rPr>
              <a:t>)</a:t>
            </a:r>
            <a:r>
              <a:rPr lang="zh-CN" altLang="zh-C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文本框 8"/>
              <p:cNvSpPr txBox="1"/>
              <p:nvPr/>
            </p:nvSpPr>
            <p:spPr>
              <a:xfrm>
                <a:off x="463640" y="4860587"/>
                <a:ext cx="7276563" cy="1716432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zh-CN" altLang="en-US" sz="2400" i="1">
                            <a:latin typeface="Cambria Math" panose="02040503050406030204" pitchFamily="18" charset="0"/>
                          </a:rPr>
                          <m:t>已知</m:t>
                        </m:r>
                        <m:r>
                          <a:rPr lang="zh-CN" altLang="en-US" sz="2400" i="1" smtClean="0">
                            <a:latin typeface="Cambria Math" panose="02040503050406030204" pitchFamily="18" charset="0"/>
                          </a:rPr>
                          <m:t>：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400" dirty="0" smtClean="0"/>
                  <a:t>物质的量分数</a:t>
                </a:r>
                <a:r>
                  <a:rPr lang="en-US" altLang="zh-CN" sz="24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)+</m:t>
                        </m:r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)+</m:t>
                        </m:r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100%</m:t>
                    </m:r>
                  </m:oMath>
                </a14:m>
                <a:endParaRPr lang="en-US" altLang="zh-CN" sz="2400" dirty="0" smtClean="0"/>
              </a:p>
              <a:p>
                <a:r>
                  <a:rPr lang="zh-CN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分压</a:t>
                </a:r>
                <a:r>
                  <a:rPr lang="en-US" altLang="zh-CN" sz="2400" dirty="0">
                    <a:latin typeface="Times New Roman" panose="02020603050405020304" pitchFamily="18" charset="0"/>
                  </a:rPr>
                  <a:t>=</a:t>
                </a:r>
                <a:r>
                  <a:rPr lang="zh-CN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总压</a:t>
                </a:r>
                <a:r>
                  <a:rPr lang="en-US" altLang="zh-CN" sz="2400" dirty="0">
                    <a:latin typeface="Times New Roman" panose="02020603050405020304" pitchFamily="18" charset="0"/>
                  </a:rPr>
                  <a:t>×</a:t>
                </a:r>
                <a:r>
                  <a:rPr lang="zh-CN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物质的量</a:t>
                </a:r>
                <a:r>
                  <a:rPr lang="zh-CN" altLang="zh-CN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分数</a:t>
                </a:r>
                <a:endParaRPr lang="en-US" altLang="zh-CN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zh-CN" alt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压强平衡常数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𝑝</m:t>
                        </m:r>
                      </m:sub>
                    </m:sSub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𝑆𝑂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sSup>
                          <m:sSupPr>
                            <m:ctrlPr>
                              <a:rPr lang="en-US" altLang="zh-CN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𝑃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altLang="zh-CN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𝑆𝑂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∙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𝑝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altLang="zh-CN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𝑂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640" y="4860587"/>
                <a:ext cx="7276563" cy="1716432"/>
              </a:xfrm>
              <a:prstGeom prst="rect">
                <a:avLst/>
              </a:prstGeom>
              <a:blipFill rotWithShape="0">
                <a:blip r:embed="rId3"/>
                <a:stretch>
                  <a:fillRect l="-1171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244699" y="2346086"/>
                <a:ext cx="4756178" cy="6149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𝑆𝑂</m:t>
                        </m:r>
                      </m:e>
                      <m:sub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)=</m:t>
                    </m:r>
                    <m:sSub>
                      <m:sSubPr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总</m:t>
                        </m:r>
                      </m:sub>
                    </m:sSub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⋅</m:t>
                    </m:r>
                    <m:r>
                      <a:rPr lang="el-GR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𝜒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𝑆𝑂</m:t>
                        </m:r>
                      </m:e>
                      <m:sub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23</m:t>
                        </m:r>
                      </m:den>
                    </m:f>
                  </m:oMath>
                </a14:m>
                <a:r>
                  <a:rPr lang="en-US" altLang="zh-CN" sz="2400" i="1" dirty="0" smtClean="0">
                    <a:solidFill>
                      <a:srgbClr val="FF0000"/>
                    </a:solidFill>
                  </a:rPr>
                  <a:t>p</a:t>
                </a:r>
                <a:endParaRPr lang="zh-CN" altLang="en-US" sz="2400" i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699" y="2346086"/>
                <a:ext cx="4756178" cy="614977"/>
              </a:xfrm>
              <a:prstGeom prst="rect">
                <a:avLst/>
              </a:prstGeom>
              <a:blipFill rotWithShape="0">
                <a:blip r:embed="rId4"/>
                <a:stretch>
                  <a:fillRect b="-89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矩形 5"/>
              <p:cNvSpPr/>
              <p:nvPr/>
            </p:nvSpPr>
            <p:spPr>
              <a:xfrm>
                <a:off x="2048358" y="3165409"/>
                <a:ext cx="4179194" cy="8989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𝑝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𝑆𝑂</m:t>
                              </m:r>
                            </m:e>
                            <m:sub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sSup>
                            <m:sSup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𝑃</m:t>
                              </m:r>
                            </m:e>
                            <m:sup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𝑆𝑂</m:t>
                              </m:r>
                            </m:e>
                            <m:sub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𝑝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  <m:r>
                        <a:rPr lang="en-US" altLang="zh-CN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92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27</m:t>
                          </m:r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𝑝</m:t>
                          </m:r>
                        </m:den>
                      </m:f>
                    </m:oMath>
                  </m:oMathPara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8358" y="3165409"/>
                <a:ext cx="4179194" cy="89896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2370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17653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7</a:t>
            </a:r>
            <a:r>
              <a:rPr lang="zh-CN" altLang="en-US" sz="2400" dirty="0" smtClean="0"/>
              <a:t>压强平衡常数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190231" y="461665"/>
            <a:ext cx="118643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8【</a:t>
            </a:r>
            <a:r>
              <a:rPr lang="zh-CN" altLang="en-US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五三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P35T6】</a:t>
            </a:r>
            <a:r>
              <a:rPr lang="zh-CN" altLang="en-US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：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一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定量的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与足量的碳在体积可变的恒压密闭容器中反应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:C(s)+CO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 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2CO(g)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。平衡时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体系中气体体积分数与温度的关系如下图所示。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232" y="2102244"/>
            <a:ext cx="4755256" cy="2388289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135719" y="1661994"/>
            <a:ext cx="678596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已知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气体分压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=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气体总压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×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气体体积分数。下列说法正确的是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A.550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℃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若充入惰性气体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v</a:t>
            </a:r>
            <a:r>
              <a:rPr lang="zh-CN" altLang="zh-CN" sz="2400" baseline="-25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正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v</a:t>
            </a:r>
            <a:r>
              <a:rPr lang="zh-CN" altLang="zh-CN" sz="2400" baseline="-25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逆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均减小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平衡不移动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B.650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℃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,CO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的平衡转化率为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25.0%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C.T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℃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若充入等体积的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和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CO,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平衡向逆反应方向移动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D.925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宋体" panose="02010600030101010101" pitchFamily="2" charset="-122"/>
              </a:rPr>
              <a:t>℃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时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若平衡时气体总压为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总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用平衡分压代替平衡浓度表示的化学平衡常数</a:t>
            </a:r>
            <a:r>
              <a:rPr lang="en-US" altLang="zh-CN" sz="2400" i="1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</a:t>
            </a:r>
            <a:r>
              <a:rPr lang="en-US" altLang="zh-CN" sz="2400" i="1" baseline="-2500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=24.0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总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302321" y="2292439"/>
            <a:ext cx="476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B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69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17653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7</a:t>
            </a:r>
            <a:r>
              <a:rPr lang="zh-CN" altLang="en-US" sz="2400" dirty="0" smtClean="0"/>
              <a:t>压强平衡常数</a:t>
            </a:r>
            <a:endParaRPr lang="zh-CN" altLang="en-US" sz="2400" dirty="0"/>
          </a:p>
        </p:txBody>
      </p:sp>
      <p:sp>
        <p:nvSpPr>
          <p:cNvPr id="2" name="矩形 1"/>
          <p:cNvSpPr/>
          <p:nvPr/>
        </p:nvSpPr>
        <p:spPr>
          <a:xfrm>
            <a:off x="633210" y="497246"/>
            <a:ext cx="10790349" cy="1691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kern="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例</a:t>
            </a:r>
            <a:r>
              <a:rPr lang="en-US" altLang="zh-CN" sz="2400" kern="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9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 【</a:t>
            </a:r>
            <a:r>
              <a:rPr lang="zh-CN" altLang="en-US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五三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P35T7】</a:t>
            </a:r>
            <a:r>
              <a:rPr lang="en-US" altLang="zh-CN" sz="2400" kern="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.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在恒容密闭容器中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加入足量的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MoS</a:t>
            </a:r>
            <a:r>
              <a:rPr lang="en-US" altLang="zh-CN" sz="24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和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4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仅发生反应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:2MoS</a:t>
            </a:r>
            <a:r>
              <a:rPr lang="en-US" altLang="zh-CN" sz="24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(s)+7O</a:t>
            </a:r>
            <a:r>
              <a:rPr lang="en-US" altLang="zh-CN" sz="24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 </a:t>
            </a:r>
            <a:r>
              <a:rPr lang="zh-CN" altLang="zh-CN" sz="2400" kern="0" dirty="0">
                <a:solidFill>
                  <a:srgbClr val="000000"/>
                </a:solidFill>
                <a:ea typeface="MS PGothic" panose="020B0600070205080204" pitchFamily="34" charset="-128"/>
                <a:cs typeface="Times New Roman" panose="02020603050405020304" pitchFamily="18" charset="0"/>
              </a:rPr>
              <a:t>⇌ 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2MoO</a:t>
            </a:r>
            <a:r>
              <a:rPr lang="en-US" altLang="zh-CN" sz="24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(s)+4SO</a:t>
            </a:r>
            <a:r>
              <a:rPr lang="en-US" altLang="zh-CN" sz="24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</a:t>
            </a:r>
            <a:r>
              <a:rPr lang="zh-CN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Δ</a:t>
            </a:r>
            <a:r>
              <a:rPr lang="en-US" altLang="zh-CN" sz="2400" i="1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。测得氧气的平衡转化率与起始压强、温度的关系如图所示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970" y="2650084"/>
            <a:ext cx="4679138" cy="318519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5327559" y="2353870"/>
            <a:ext cx="65210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(1)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压强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由大到小的顺序为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</a:t>
            </a:r>
            <a:r>
              <a:rPr lang="zh-CN" altLang="zh-CN" sz="2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　　　　　　　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 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(2)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若初始时通入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7.0</a:t>
            </a:r>
            <a:r>
              <a:rPr lang="en-US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kern="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mol</a:t>
            </a:r>
            <a:r>
              <a:rPr lang="en-US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en-US" altLang="zh-CN" sz="24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,p</a:t>
            </a:r>
            <a:r>
              <a:rPr lang="en-US" altLang="zh-CN" sz="2400" kern="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为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7.0</a:t>
            </a:r>
            <a:r>
              <a:rPr lang="en-US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kern="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kPa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则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点平衡常数</a:t>
            </a:r>
            <a:r>
              <a:rPr lang="en-US" altLang="zh-CN" sz="2400" kern="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</a:t>
            </a:r>
            <a:r>
              <a:rPr lang="en-US" altLang="zh-CN" sz="2400" kern="0" baseline="-2500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=</a:t>
            </a:r>
            <a:r>
              <a:rPr lang="zh-CN" altLang="zh-CN" sz="2400" u="sng" kern="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　　　</a:t>
            </a:r>
            <a:r>
              <a:rPr lang="en-US" altLang="zh-CN" sz="2400" u="sng" kern="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       </a:t>
            </a:r>
            <a:r>
              <a:rPr lang="en-US" altLang="zh-CN" sz="2400" kern="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用气体平衡分压代替气体平衡浓度计算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分压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=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总压</a:t>
            </a:r>
            <a:r>
              <a:rPr lang="en-US" altLang="zh-CN" sz="2400" kern="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×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气体的物质的量</a:t>
            </a:r>
            <a:r>
              <a:rPr lang="zh-CN" altLang="zh-CN" sz="2400" kern="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分数</a:t>
            </a:r>
            <a:r>
              <a:rPr lang="en-US" altLang="zh-CN" sz="2400" kern="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4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</a:t>
            </a:r>
            <a:endParaRPr lang="zh-CN" alt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/>
            </p:nvSpPr>
            <p:spPr>
              <a:xfrm>
                <a:off x="5835201" y="2846231"/>
                <a:ext cx="22022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zh-CN" alt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5201" y="2846231"/>
                <a:ext cx="2202287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92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文本框 5"/>
              <p:cNvSpPr txBox="1"/>
              <p:nvPr/>
            </p:nvSpPr>
            <p:spPr>
              <a:xfrm>
                <a:off x="7686540" y="3826991"/>
                <a:ext cx="1300766" cy="8313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zh-CN" sz="240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sup>
                              <m:r>
                                <a:rPr lang="en-US" altLang="zh-CN" sz="24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11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altLang="zh-CN" sz="240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e>
                            <m:sup>
                              <m:r>
                                <a:rPr lang="en-US" altLang="zh-CN" sz="24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sup>
                          </m:sSup>
                        </m:den>
                      </m:f>
                      <m:sSup>
                        <m:sSupPr>
                          <m:ctrlPr>
                            <a:rPr lang="en-US" altLang="zh-CN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𝑘𝑃𝑎</m:t>
                          </m:r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zh-CN" alt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86540" y="3826991"/>
                <a:ext cx="1300766" cy="831381"/>
              </a:xfrm>
              <a:prstGeom prst="rect">
                <a:avLst/>
              </a:prstGeom>
              <a:blipFill rotWithShape="0">
                <a:blip r:embed="rId4"/>
                <a:stretch>
                  <a:fillRect r="-2676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65586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78380" y="378004"/>
            <a:ext cx="1441361" cy="1325563"/>
          </a:xfrm>
        </p:spPr>
        <p:txBody>
          <a:bodyPr/>
          <a:lstStyle/>
          <a:p>
            <a:r>
              <a:rPr lang="zh-CN" altLang="en-US" dirty="0" smtClean="0"/>
              <a:t>小结</a:t>
            </a:r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4" name="表格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23306165"/>
                  </p:ext>
                </p:extLst>
              </p:nvPr>
            </p:nvGraphicFramePr>
            <p:xfrm>
              <a:off x="2388850" y="1999783"/>
              <a:ext cx="6085448" cy="322865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85448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化学平衡常数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oMath>
                          </a14:m>
                          <a:r>
                            <a:rPr lang="zh-CN" altLang="en-US" sz="2400" dirty="0" smtClean="0"/>
                            <a:t>是什么？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化学平衡常数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oMath>
                          </a14:m>
                          <a:r>
                            <a:rPr lang="zh-CN" altLang="en-US" sz="2400" dirty="0" smtClean="0"/>
                            <a:t>与什么有关？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浓度</a:t>
                          </a:r>
                          <a:r>
                            <a:rPr lang="zh-CN" altLang="en-US" sz="2400" dirty="0" smtClean="0"/>
                            <a:t>商</a:t>
                          </a:r>
                          <a:r>
                            <a:rPr lang="en-US" altLang="zh-CN" sz="2400" dirty="0" smtClean="0"/>
                            <a:t>Q</a:t>
                          </a:r>
                          <a:r>
                            <a:rPr lang="zh-CN" altLang="en-US" sz="2400" dirty="0" smtClean="0"/>
                            <a:t>是</a:t>
                          </a:r>
                          <a:r>
                            <a:rPr lang="zh-CN" altLang="en-US" sz="2400" dirty="0" smtClean="0"/>
                            <a:t>什么？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浓度</a:t>
                          </a:r>
                          <a:r>
                            <a:rPr lang="zh-CN" altLang="en-US" sz="2400" dirty="0" smtClean="0"/>
                            <a:t>商</a:t>
                          </a:r>
                          <a:r>
                            <a:rPr lang="en-US" altLang="zh-CN" sz="2400" dirty="0" smtClean="0"/>
                            <a:t>Q</a:t>
                          </a:r>
                          <a:r>
                            <a:rPr lang="zh-CN" altLang="en-US" sz="2400" dirty="0" smtClean="0"/>
                            <a:t>和</a:t>
                          </a:r>
                          <a:r>
                            <a:rPr lang="zh-CN" altLang="en-US" sz="2400" dirty="0" smtClean="0"/>
                            <a:t>化学平衡常数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oMath>
                          </a14:m>
                          <a:r>
                            <a:rPr lang="zh-CN" altLang="en-US" sz="2400" dirty="0" smtClean="0"/>
                            <a:t>有什么关系？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三段式如何使用？可以用来计算什么？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什么是分压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什么是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𝐾</m:t>
                                  </m:r>
                                </m:e>
                                <m:sub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sub>
                              </m:sSub>
                            </m:oMath>
                          </a14:m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4" name="表格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23306165"/>
                  </p:ext>
                </p:extLst>
              </p:nvPr>
            </p:nvGraphicFramePr>
            <p:xfrm>
              <a:off x="2388850" y="1999783"/>
              <a:ext cx="6085448" cy="322865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85448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00" t="-16000" r="-200" b="-626667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00" t="-116000" r="-200" b="-526667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浓度</a:t>
                          </a:r>
                          <a:r>
                            <a:rPr lang="zh-CN" altLang="en-US" sz="2400" dirty="0" smtClean="0"/>
                            <a:t>商</a:t>
                          </a:r>
                          <a:r>
                            <a:rPr lang="en-US" altLang="zh-CN" sz="2400" dirty="0" smtClean="0"/>
                            <a:t>Q</a:t>
                          </a:r>
                          <a:r>
                            <a:rPr lang="zh-CN" altLang="en-US" sz="2400" dirty="0" smtClean="0"/>
                            <a:t>是</a:t>
                          </a:r>
                          <a:r>
                            <a:rPr lang="zh-CN" altLang="en-US" sz="2400" dirty="0" smtClean="0"/>
                            <a:t>什么？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00" t="-316000" r="-200" b="-326667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三段式如何使用？可以用来计算什么？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什么是分压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85458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00" t="-577500" r="-200" b="-1875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39480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1111</TotalTime>
  <Words>1193</Words>
  <Application>Microsoft Office PowerPoint</Application>
  <PresentationFormat>宽屏</PresentationFormat>
  <Paragraphs>193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0" baseType="lpstr">
      <vt:lpstr>MS PGothic</vt:lpstr>
      <vt:lpstr>NEU-BZ</vt:lpstr>
      <vt:lpstr>NEU-BZ-S92</vt:lpstr>
      <vt:lpstr>方正书宋_GBK</vt:lpstr>
      <vt:lpstr>方正宋黑_GBK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选择性必修一 《化学反应原理》</vt:lpstr>
      <vt:lpstr>1数据背后的规律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小结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XiaZaiMa.COM</dc:creator>
  <cp:lastModifiedBy>http://www.kingedu.net</cp:lastModifiedBy>
  <cp:revision>76</cp:revision>
  <dcterms:created xsi:type="dcterms:W3CDTF">2019-09-24T15:04:49Z</dcterms:created>
  <dcterms:modified xsi:type="dcterms:W3CDTF">2022-10-16T14:06:25Z</dcterms:modified>
</cp:coreProperties>
</file>