
<file path=[Content_Types].xml><?xml version="1.0" encoding="utf-8"?>
<Types xmlns="http://schemas.openxmlformats.org/package/2006/content-types">
  <Default Extension="jpeg" ContentType="image/jpeg"/>
  <Default Extension="JPG" ContentType="image/.jpg"/>
  <Default Extension="png" ContentType="image/png"/>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handoutMasterIdLst>
    <p:handoutMasterId r:id="rId55"/>
  </p:handoutMasterIdLst>
  <p:sldIdLst>
    <p:sldId id="539" r:id="rId3"/>
    <p:sldId id="545" r:id="rId4"/>
    <p:sldId id="546" r:id="rId5"/>
    <p:sldId id="547" r:id="rId6"/>
    <p:sldId id="664" r:id="rId7"/>
    <p:sldId id="715" r:id="rId8"/>
    <p:sldId id="665" r:id="rId9"/>
    <p:sldId id="716" r:id="rId10"/>
    <p:sldId id="666" r:id="rId11"/>
    <p:sldId id="717" r:id="rId12"/>
    <p:sldId id="667" r:id="rId13"/>
    <p:sldId id="718" r:id="rId14"/>
    <p:sldId id="668" r:id="rId15"/>
    <p:sldId id="771" r:id="rId16"/>
    <p:sldId id="669" r:id="rId17"/>
    <p:sldId id="720" r:id="rId18"/>
    <p:sldId id="670" r:id="rId19"/>
    <p:sldId id="772" r:id="rId20"/>
    <p:sldId id="620" r:id="rId21"/>
    <p:sldId id="621" r:id="rId22"/>
    <p:sldId id="622" r:id="rId23"/>
    <p:sldId id="623" r:id="rId24"/>
    <p:sldId id="624" r:id="rId25"/>
    <p:sldId id="625" r:id="rId26"/>
    <p:sldId id="626" r:id="rId27"/>
    <p:sldId id="558" r:id="rId28"/>
    <p:sldId id="559" r:id="rId29"/>
    <p:sldId id="614" r:id="rId31"/>
    <p:sldId id="560" r:id="rId32"/>
    <p:sldId id="564" r:id="rId33"/>
    <p:sldId id="615" r:id="rId34"/>
    <p:sldId id="566" r:id="rId35"/>
    <p:sldId id="567" r:id="rId36"/>
    <p:sldId id="568" r:id="rId37"/>
    <p:sldId id="569" r:id="rId38"/>
    <p:sldId id="570" r:id="rId39"/>
    <p:sldId id="571" r:id="rId40"/>
    <p:sldId id="579" r:id="rId41"/>
    <p:sldId id="580" r:id="rId42"/>
    <p:sldId id="582" r:id="rId43"/>
    <p:sldId id="583" r:id="rId44"/>
    <p:sldId id="572" r:id="rId45"/>
    <p:sldId id="573" r:id="rId46"/>
    <p:sldId id="574" r:id="rId47"/>
    <p:sldId id="575" r:id="rId48"/>
    <p:sldId id="577" r:id="rId49"/>
    <p:sldId id="578" r:id="rId50"/>
    <p:sldId id="597" r:id="rId51"/>
    <p:sldId id="611" r:id="rId52"/>
    <p:sldId id="817" r:id="rId53"/>
    <p:sldId id="818" r:id="rId54"/>
  </p:sldIdLst>
  <p:sldSz cx="12192000" cy="6858000"/>
  <p:notesSz cx="6858000" cy="9144000"/>
  <p:custDataLst>
    <p:tags r:id="rId6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未知用户1" initials="未" lastIdx="0" clrIdx="0"/>
  <p:cmAuthor id="2" name="作者" initials="作"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D41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2867" autoAdjust="0"/>
    <p:restoredTop sz="94660"/>
  </p:normalViewPr>
  <p:slideViewPr>
    <p:cSldViewPr snapToGrid="0">
      <p:cViewPr varScale="1">
        <p:scale>
          <a:sx n="85" d="100"/>
          <a:sy n="85" d="100"/>
        </p:scale>
        <p:origin x="-691" y="-72"/>
      </p:cViewPr>
      <p:guideLst>
        <p:guide orient="horz" pos="2007"/>
        <p:guide pos="3748"/>
      </p:guideLst>
    </p:cSldViewPr>
  </p:slideViewPr>
  <p:notesTextViewPr>
    <p:cViewPr>
      <p:scale>
        <a:sx n="1" d="1"/>
        <a:sy n="1" d="1"/>
      </p:scale>
      <p:origin x="0" y="0"/>
    </p:cViewPr>
  </p:notesTextViewPr>
  <p:sorterViewPr>
    <p:cViewPr varScale="1">
      <p:scale>
        <a:sx n="1" d="1"/>
        <a:sy n="1" d="1"/>
      </p:scale>
      <p:origin x="0" y="-1074"/>
    </p:cViewPr>
  </p:sorter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0" Type="http://schemas.openxmlformats.org/officeDocument/2006/relationships/tags" Target="tags/tag21.xml"/><Relationship Id="rId6" Type="http://schemas.openxmlformats.org/officeDocument/2006/relationships/slide" Target="slides/slide4.xml"/><Relationship Id="rId59" Type="http://schemas.openxmlformats.org/officeDocument/2006/relationships/commentAuthors" Target="commentAuthors.xml"/><Relationship Id="rId58" Type="http://schemas.openxmlformats.org/officeDocument/2006/relationships/tableStyles" Target="tableStyles.xml"/><Relationship Id="rId57" Type="http://schemas.openxmlformats.org/officeDocument/2006/relationships/viewProps" Target="viewProps.xml"/><Relationship Id="rId56" Type="http://schemas.openxmlformats.org/officeDocument/2006/relationships/presProps" Target="presProps.xml"/><Relationship Id="rId55" Type="http://schemas.openxmlformats.org/officeDocument/2006/relationships/handoutMaster" Target="handoutMasters/handoutMaster1.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644006-B938-41D3-9DD9-9BD878E013F8}"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45C176-D67B-45C1-9FCC-166DCCDF7592}"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0.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b="1" smtClean="0">
                <a:latin typeface="楷体" panose="02010609060101010101" charset="-122"/>
                <a:ea typeface="楷体" panose="02010609060101010101" charset="-122"/>
                <a:cs typeface="楷体" panose="02010609060101010101" charset="-122"/>
                <a:sym typeface="+mn-ea"/>
              </a:rPr>
              <a:t>“吓得胆小如鼠”</a:t>
            </a:r>
            <a:r>
              <a:rPr lang="zh-CN" altLang="en-US" b="1" smtClean="0">
                <a:latin typeface="楷体" panose="02010609060101010101" charset="-122"/>
                <a:ea typeface="楷体" panose="02010609060101010101" charset="-122"/>
                <a:cs typeface="楷体" panose="02010609060101010101" charset="-122"/>
                <a:sym typeface="+mn-ea"/>
              </a:rPr>
              <a:t>改为</a:t>
            </a:r>
            <a:r>
              <a:rPr lang="en-US" altLang="zh-CN" b="1" smtClean="0">
                <a:latin typeface="楷体" panose="02010609060101010101" charset="-122"/>
                <a:ea typeface="楷体" panose="02010609060101010101" charset="-122"/>
                <a:cs typeface="楷体" panose="02010609060101010101" charset="-122"/>
                <a:sym typeface="+mn-ea"/>
              </a:rPr>
              <a:t>“</a:t>
            </a:r>
            <a:r>
              <a:rPr lang="zh-CN" altLang="en-US" b="1" smtClean="0">
                <a:latin typeface="楷体" panose="02010609060101010101" charset="-122"/>
                <a:ea typeface="楷体" panose="02010609060101010101" charset="-122"/>
                <a:cs typeface="楷体" panose="02010609060101010101" charset="-122"/>
                <a:sym typeface="+mn-ea"/>
              </a:rPr>
              <a:t>吓得几乎晕倒</a:t>
            </a:r>
            <a:r>
              <a:rPr lang="en-US" altLang="zh-CN" b="1" smtClean="0">
                <a:latin typeface="楷体" panose="02010609060101010101" charset="-122"/>
                <a:ea typeface="楷体" panose="02010609060101010101" charset="-122"/>
                <a:cs typeface="楷体" panose="02010609060101010101" charset="-122"/>
                <a:sym typeface="+mn-ea"/>
              </a:rPr>
              <a:t>”</a:t>
            </a:r>
            <a:endParaRPr lang="en-US" altLang="zh-CN" b="1" smtClean="0">
              <a:latin typeface="楷体" panose="02010609060101010101" charset="-122"/>
              <a:ea typeface="楷体" panose="02010609060101010101" charset="-122"/>
              <a:cs typeface="楷体" panose="02010609060101010101" charset="-122"/>
              <a:sym typeface="+mn-ea"/>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b="1" err="1" smtClean="0">
                <a:solidFill>
                  <a:srgbClr val="000000"/>
                </a:solidFill>
                <a:latin typeface="楷体" panose="02010609060101010101" charset="-122"/>
                <a:ea typeface="楷体" panose="02010609060101010101" charset="-122"/>
                <a:cs typeface="Times New Roman" panose="02020603050405020304" pitchFamily="34" charset="-120"/>
                <a:sym typeface="+mn-ea"/>
              </a:rPr>
              <a:t>“却喜欢用绿相反的红色”</a:t>
            </a:r>
            <a:r>
              <a:rPr lang="zh-CN" altLang="en-US" b="1" err="1" smtClean="0">
                <a:solidFill>
                  <a:srgbClr val="000000"/>
                </a:solidFill>
                <a:latin typeface="楷体" panose="02010609060101010101" charset="-122"/>
                <a:ea typeface="楷体" panose="02010609060101010101" charset="-122"/>
                <a:cs typeface="Times New Roman" panose="02020603050405020304" pitchFamily="34" charset="-120"/>
                <a:sym typeface="+mn-ea"/>
              </a:rPr>
              <a:t>改为</a:t>
            </a:r>
            <a:r>
              <a:rPr lang="en-US" altLang="zh-CN" b="1" err="1" smtClean="0">
                <a:solidFill>
                  <a:srgbClr val="000000"/>
                </a:solidFill>
                <a:latin typeface="楷体" panose="02010609060101010101" charset="-122"/>
                <a:ea typeface="楷体" panose="02010609060101010101" charset="-122"/>
                <a:cs typeface="Times New Roman" panose="02020603050405020304" pitchFamily="34" charset="-120"/>
                <a:sym typeface="+mn-ea"/>
              </a:rPr>
              <a:t>“</a:t>
            </a:r>
            <a:r>
              <a:rPr lang="zh-CN" altLang="en-US" b="1" err="1" smtClean="0">
                <a:solidFill>
                  <a:srgbClr val="000000"/>
                </a:solidFill>
                <a:latin typeface="楷体" panose="02010609060101010101" charset="-122"/>
                <a:ea typeface="楷体" panose="02010609060101010101" charset="-122"/>
                <a:cs typeface="Times New Roman" panose="02020603050405020304" pitchFamily="34" charset="-120"/>
                <a:sym typeface="+mn-ea"/>
              </a:rPr>
              <a:t>用与绿相反的红色</a:t>
            </a:r>
            <a:r>
              <a:rPr lang="en-US" altLang="zh-CN" b="1" err="1" smtClean="0">
                <a:solidFill>
                  <a:srgbClr val="000000"/>
                </a:solidFill>
                <a:latin typeface="楷体" panose="02010609060101010101" charset="-122"/>
                <a:ea typeface="楷体" panose="02010609060101010101" charset="-122"/>
                <a:cs typeface="Times New Roman" panose="02020603050405020304" pitchFamily="34" charset="-120"/>
                <a:sym typeface="+mn-ea"/>
              </a:rPr>
              <a:t>”    </a:t>
            </a:r>
            <a:endParaRPr lang="en-US" altLang="zh-CN" b="1" err="1" smtClean="0">
              <a:solidFill>
                <a:srgbClr val="000000"/>
              </a:solidFill>
              <a:latin typeface="楷体" panose="02010609060101010101" charset="-122"/>
              <a:ea typeface="楷体" panose="02010609060101010101" charset="-122"/>
              <a:cs typeface="Times New Roman" panose="02020603050405020304" pitchFamily="34" charset="-120"/>
              <a:sym typeface="+mn-ea"/>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a:solidFill>
                  <a:srgbClr val="FF0000"/>
                </a:solidFill>
                <a:latin typeface="Times New Roman" panose="02020603050405020304" pitchFamily="18" charset="0"/>
                <a:ea typeface="微软雅黑" panose="020B0503020204020204" charset="-122"/>
                <a:cs typeface="Times New Roman" panose="02020603050405020304" pitchFamily="34" charset="-120"/>
                <a:sym typeface="+mn-ea"/>
              </a:rPr>
              <a:t>不虞</a:t>
            </a:r>
            <a:r>
              <a:rPr lang="zh-CN" altLang="en-US">
                <a:solidFill>
                  <a:srgbClr val="FF0000"/>
                </a:solidFill>
                <a:latin typeface="Times New Roman" panose="02020603050405020304" pitchFamily="18" charset="0"/>
                <a:ea typeface="微软雅黑" panose="020B0503020204020204" charset="-122"/>
                <a:cs typeface="Times New Roman" panose="02020603050405020304" pitchFamily="34" charset="-120"/>
                <a:sym typeface="+mn-ea"/>
              </a:rPr>
              <a:t>：意料不到</a:t>
            </a:r>
            <a:endParaRPr lang="zh-CN" altLang="en-US">
              <a:solidFill>
                <a:srgbClr val="FF0000"/>
              </a:solidFill>
              <a:latin typeface="Times New Roman" panose="02020603050405020304" pitchFamily="18" charset="0"/>
              <a:ea typeface="微软雅黑" panose="020B0503020204020204" charset="-122"/>
              <a:cs typeface="Times New Roman" panose="02020603050405020304" pitchFamily="34" charset="-120"/>
              <a:sym typeface="+mn-ea"/>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4"/>
          </p:nvPr>
        </p:nvSpPr>
        <p:spPr>
          <a:noFill/>
        </p:spPr>
        <p:txBody>
          <a:bodyPr/>
          <a:lstStyle/>
          <a:p>
            <a:fld id="{CE102EDC-84CF-4A0C-B776-C67584845F80}" type="slidenum">
              <a:rPr lang="en-US" altLang="zh-CN" smtClean="0">
                <a:latin typeface="Arial" panose="020B0604020202020204" pitchFamily="34" charset="0"/>
              </a:rPr>
            </a:fld>
            <a:endParaRPr lang="en-US" altLang="zh-CN" smtClean="0">
              <a:latin typeface="Arial" panose="020B0604020202020204" pitchFamily="34" charset="0"/>
            </a:endParaRPr>
          </a:p>
        </p:txBody>
      </p:sp>
      <p:sp>
        <p:nvSpPr>
          <p:cNvPr id="41987" name="Rectangle 2"/>
          <p:cNvSpPr>
            <a:spLocks noGrp="1" noRot="1" noChangeAspect="1" noChangeArrowheads="1" noTextEdit="1"/>
          </p:cNvSpPr>
          <p:nvPr>
            <p:ph type="sldImg"/>
          </p:nvPr>
        </p:nvSpPr>
        <p:spPr>
          <a:ln cap="flat">
            <a:headEnd type="none" w="med" len="med"/>
            <a:tailEnd type="none" w="med" len="med"/>
          </a:ln>
        </p:spPr>
      </p:sp>
      <p:sp>
        <p:nvSpPr>
          <p:cNvPr id="41988" name="Rectangle 3"/>
          <p:cNvSpPr>
            <a:spLocks noGrp="1" noChangeArrowheads="1"/>
          </p:cNvSpPr>
          <p:nvPr>
            <p:ph type="body" idx="1"/>
          </p:nvPr>
        </p:nvSpPr>
        <p:spPr>
          <a:noFill/>
        </p:spPr>
        <p:txBody>
          <a:bodyPr/>
          <a:lstStyle/>
          <a:p>
            <a:pPr defTabSz="914400"/>
            <a:endParaRPr lang="zh-CN" altLang="zh-CN" smtClean="0">
              <a:solidFill>
                <a:srgbClr val="000000"/>
              </a:solidFill>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4"/>
          </p:nvPr>
        </p:nvSpPr>
        <p:spPr>
          <a:noFill/>
        </p:spPr>
        <p:txBody>
          <a:bodyPr/>
          <a:lstStyle/>
          <a:p>
            <a:fld id="{CE102EDC-84CF-4A0C-B776-C67584845F80}" type="slidenum">
              <a:rPr lang="en-US" altLang="zh-CN" smtClean="0">
                <a:latin typeface="Arial" panose="020B0604020202020204" pitchFamily="34" charset="0"/>
              </a:rPr>
            </a:fld>
            <a:endParaRPr lang="en-US" altLang="zh-CN" smtClean="0">
              <a:latin typeface="Arial" panose="020B0604020202020204" pitchFamily="34" charset="0"/>
            </a:endParaRPr>
          </a:p>
        </p:txBody>
      </p:sp>
      <p:sp>
        <p:nvSpPr>
          <p:cNvPr id="41987" name="Rectangle 2"/>
          <p:cNvSpPr>
            <a:spLocks noGrp="1" noRot="1" noChangeAspect="1" noChangeArrowheads="1" noTextEdit="1"/>
          </p:cNvSpPr>
          <p:nvPr>
            <p:ph type="sldImg"/>
          </p:nvPr>
        </p:nvSpPr>
        <p:spPr>
          <a:ln cap="flat">
            <a:headEnd type="none" w="med" len="med"/>
            <a:tailEnd type="none" w="med" len="med"/>
          </a:ln>
        </p:spPr>
      </p:sp>
      <p:sp>
        <p:nvSpPr>
          <p:cNvPr id="41988" name="Rectangle 3"/>
          <p:cNvSpPr>
            <a:spLocks noGrp="1" noChangeArrowheads="1"/>
          </p:cNvSpPr>
          <p:nvPr>
            <p:ph type="body" idx="1"/>
          </p:nvPr>
        </p:nvSpPr>
        <p:spPr>
          <a:noFill/>
        </p:spPr>
        <p:txBody>
          <a:bodyPr/>
          <a:lstStyle/>
          <a:p>
            <a:pPr defTabSz="914400"/>
            <a:endParaRPr lang="zh-CN" altLang="zh-CN" smtClean="0">
              <a:solidFill>
                <a:srgbClr val="000000"/>
              </a:solidFill>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7" Type="http://schemas.openxmlformats.org/officeDocument/2006/relationships/tags" Target="../tags/tag8.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3" Type="http://schemas.openxmlformats.org/officeDocument/2006/relationships/image" Target="../media/image1.png"/><Relationship Id="rId2" Type="http://schemas.openxmlformats.org/officeDocument/2006/relationships/tags" Target="../tags/tag4.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8B7F4FAE-2580-466F-A89F-658472E7C28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255AC01-E74C-4D14-A5E3-5D610984A12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B7F4FAE-2580-466F-A89F-658472E7C28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255AC01-E74C-4D14-A5E3-5D610984A12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6_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1_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wrap="square">
            <a:normAutofit/>
          </a:bodyPr>
          <a:lstStyle>
            <a:lvl1pPr>
              <a:defRPr>
                <a:solidFill>
                  <a:schemeClr val="tx1">
                    <a:tint val="75000"/>
                  </a:schemeClr>
                </a:solidFill>
                <a:latin typeface="Arial" panose="020B0604020202020204" pitchFamily="34" charset="0"/>
                <a:ea typeface="隶书" panose="02010509060101010101"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wrap="square">
            <a:normAutofit/>
          </a:bodyPr>
          <a:lstStyle>
            <a:lvl1pPr>
              <a:defRPr>
                <a:solidFill>
                  <a:schemeClr val="tx1">
                    <a:tint val="75000"/>
                  </a:schemeClr>
                </a:solidFill>
                <a:latin typeface="Arial" panose="020B0604020202020204" pitchFamily="34" charset="0"/>
                <a:ea typeface="隶书" panose="02010509060101010101" charset="-122"/>
              </a:defRPr>
            </a:lvl1pPr>
          </a:lstStyle>
          <a:p>
            <a:endParaRPr lang="zh-CN" altLang="en-US"/>
          </a:p>
        </p:txBody>
      </p:sp>
      <p:sp>
        <p:nvSpPr>
          <p:cNvPr id="4" name="灯片编号占位符 3"/>
          <p:cNvSpPr>
            <a:spLocks noGrp="1"/>
          </p:cNvSpPr>
          <p:nvPr>
            <p:ph type="sldNum" sz="quarter" idx="12"/>
            <p:custDataLst>
              <p:tags r:id="rId4"/>
            </p:custDataLst>
          </p:nvPr>
        </p:nvSpPr>
        <p:spPr/>
        <p:txBody>
          <a:bodyPr wrap="square">
            <a:normAutofit/>
          </a:bodyPr>
          <a:lstStyle>
            <a:lvl1pPr>
              <a:defRPr>
                <a:solidFill>
                  <a:schemeClr val="tx1">
                    <a:tint val="75000"/>
                  </a:schemeClr>
                </a:solidFill>
                <a:latin typeface="Arial" panose="020B0604020202020204" pitchFamily="34" charset="0"/>
                <a:ea typeface="隶书"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6" name="图片 5"/>
          <p:cNvPicPr/>
          <p:nvPr userDrawn="1">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0" y="1397000"/>
            <a:ext cx="2030197" cy="4064000"/>
          </a:xfrm>
          <a:prstGeom prst="rect">
            <a:avLst/>
          </a:prstGeom>
        </p:spPr>
      </p:pic>
      <p:sp>
        <p:nvSpPr>
          <p:cNvPr id="2" name="标题 1"/>
          <p:cNvSpPr>
            <a:spLocks noGrp="1"/>
          </p:cNvSpPr>
          <p:nvPr>
            <p:ph type="title"/>
            <p:custDataLst>
              <p:tags r:id="rId4"/>
            </p:custDataLst>
          </p:nvPr>
        </p:nvSpPr>
        <p:spPr/>
        <p:txBody>
          <a:bodyPr vert="horz" wrap="square" lIns="90170" tIns="46990" rIns="90170" bIns="46990" rtlCol="0" anchor="ctr" anchorCtr="0">
            <a:normAutofit fontScale="90000"/>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5"/>
            </p:custDataLst>
          </p:nvPr>
        </p:nvSpPr>
        <p:spPr/>
        <p:txBody>
          <a:bodyPr wrap="square">
            <a:normAutofit/>
          </a:bodyPr>
          <a:lstStyle>
            <a:lvl1pPr>
              <a:defRPr>
                <a:solidFill>
                  <a:schemeClr val="tx1">
                    <a:tint val="75000"/>
                  </a:schemeClr>
                </a:solidFill>
                <a:latin typeface="Arial" panose="020B0604020202020204" pitchFamily="34" charset="0"/>
                <a:ea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p:txBody>
          <a:bodyPr wrap="square">
            <a:normAutofit/>
          </a:bodyPr>
          <a:lstStyle>
            <a:lvl1pPr>
              <a:defRPr>
                <a:solidFill>
                  <a:schemeClr val="tx1">
                    <a:tint val="75000"/>
                  </a:schemeClr>
                </a:solidFill>
                <a:latin typeface="Arial" panose="020B0604020202020204" pitchFamily="34" charset="0"/>
                <a:ea typeface="隶书" panose="02010509060101010101" charset="-122"/>
              </a:defRPr>
            </a:lvl1pPr>
          </a:lstStyle>
          <a:p>
            <a:endParaRPr lang="zh-CN" altLang="en-US"/>
          </a:p>
        </p:txBody>
      </p:sp>
      <p:sp>
        <p:nvSpPr>
          <p:cNvPr id="5" name="灯片编号占位符 4"/>
          <p:cNvSpPr>
            <a:spLocks noGrp="1"/>
          </p:cNvSpPr>
          <p:nvPr>
            <p:ph type="sldNum" sz="quarter" idx="12"/>
            <p:custDataLst>
              <p:tags r:id="rId7"/>
            </p:custDataLst>
          </p:nvPr>
        </p:nvSpPr>
        <p:spPr/>
        <p:txBody>
          <a:bodyPr wrap="square">
            <a:normAutofit/>
          </a:bodyPr>
          <a:lstStyle>
            <a:lvl1pPr>
              <a:defRPr>
                <a:solidFill>
                  <a:schemeClr val="tx1">
                    <a:tint val="75000"/>
                  </a:schemeClr>
                </a:solidFill>
                <a:latin typeface="Arial" panose="020B0604020202020204" pitchFamily="34" charset="0"/>
                <a:ea typeface="隶书"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theme" Target="../theme/theme1.xml"/><Relationship Id="rId8" Type="http://schemas.openxmlformats.org/officeDocument/2006/relationships/image" Target="file:///D:\qq&#25991;&#20214;\712321467\Image\C2C\Image2\%7b75232B38-A165-1FB7-499C-2E1C792CACB5%7d.png" TargetMode="External"/><Relationship Id="rId7" Type="http://schemas.openxmlformats.org/officeDocument/2006/relationships/image" Target="../media/image2.png"/><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7F4FAE-2580-466F-A89F-658472E7C288}"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55AC01-E74C-4D14-A5E3-5D610984A123}" type="slidenum">
              <a:rPr lang="zh-CN" altLang="en-US" smtClean="0"/>
            </a:fld>
            <a:endParaRPr lang="zh-CN" altLang="en-US"/>
          </a:p>
        </p:txBody>
      </p:sp>
      <p:pic>
        <p:nvPicPr>
          <p:cNvPr id="7" name="图片 1073743875" descr="D:\qq文件\712321467\Image\C2C\Image2\{75232B38-A165-1FB7-499C-2E1C792CACB5}.png"/>
          <p:cNvPicPr>
            <a:picLocks noChangeAspect="1"/>
          </p:cNvPicPr>
          <p:nvPr/>
        </p:nvPicPr>
        <p:blipFill>
          <a:blip r:embed="rId7" r:link="rId8"/>
          <a:stretch>
            <a:fillRect/>
          </a:stretch>
        </p:blipFill>
        <p:spPr>
          <a:xfrm>
            <a:off x="838200" y="365125"/>
            <a:ext cx="9525" cy="9525"/>
          </a:xfrm>
          <a:prstGeom prst="rect">
            <a:avLst/>
          </a:prstGeom>
          <a:noFill/>
          <a:ln>
            <a:noFill/>
            <a:miter lim="800000"/>
            <a:headEnd/>
            <a:tailEnd/>
          </a:ln>
        </p:spPr>
      </p:pic>
      <p:pic>
        <p:nvPicPr>
          <p:cNvPr id="8" name="图片 1073743875" descr="学科网 zxxk.com"/>
          <p:cNvPicPr>
            <a:picLocks noChangeAspect="1"/>
          </p:cNvPicPr>
          <p:nvPr/>
        </p:nvPicPr>
        <p:blipFill>
          <a:blip r:embed="rId7" r:link="rId8"/>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mc:AlternateContent xmlns:mc="http://schemas.openxmlformats.org/markup-compatibility/2006">
    <mc:Choice xmlns:p14="http://schemas.microsoft.com/office/powerpoint/2010/main" Requires="p14">
      <p:transition spd="slow" p14:dur="1500"/>
    </mc:Choice>
    <mc:Fallback>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microsoft.com/office/2007/relationships/media" Target="../media/media1.mp3"/><Relationship Id="rId1" Type="http://schemas.openxmlformats.org/officeDocument/2006/relationships/audio" Target="../media/media1.mp3"/></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microsoft.com/office/2007/relationships/media" Target="../media/media1.mp3"/><Relationship Id="rId1" Type="http://schemas.openxmlformats.org/officeDocument/2006/relationships/audio" Target="../media/media1.mp3"/></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tags" Target="../tags/tag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0.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安静舒适小清新">
            <a:hlinkClick r:id="" action="ppaction://media"/>
          </p:cNvPr>
          <p:cNvPicPr>
            <a:picLocks noChangeAspect="1"/>
          </p:cNvPicPr>
          <p:nvPr>
            <a:audioFile r:link="rId1"/>
            <p:extLst>
              <p:ext uri="{DAA4B4D4-6D71-4841-9C94-3DE7FCFB9230}">
                <p14:media xmlns:p14="http://schemas.microsoft.com/office/powerpoint/2010/main" r:embed="rId2"/>
              </p:ext>
            </p:extLst>
          </p:nvPr>
        </p:nvPicPr>
        <p:blipFill>
          <a:blip r:embed="rId3"/>
          <a:stretch>
            <a:fillRect/>
          </a:stretch>
        </p:blipFill>
        <p:spPr>
          <a:xfrm>
            <a:off x="-2119086" y="2584371"/>
            <a:ext cx="609600" cy="609600"/>
          </a:xfrm>
          <a:prstGeom prst="rect">
            <a:avLst/>
          </a:prstGeom>
        </p:spPr>
      </p:pic>
      <p:sp>
        <p:nvSpPr>
          <p:cNvPr id="3" name="文本框 2"/>
          <p:cNvSpPr txBox="1"/>
          <p:nvPr/>
        </p:nvSpPr>
        <p:spPr>
          <a:xfrm>
            <a:off x="32217" y="1736202"/>
            <a:ext cx="12127230" cy="2306955"/>
          </a:xfrm>
          <a:prstGeom prst="rect">
            <a:avLst/>
          </a:prstGeom>
          <a:noFill/>
        </p:spPr>
        <p:txBody>
          <a:bodyPr wrap="none" rtlCol="0" anchor="t">
            <a:spAutoFit/>
          </a:bodyPr>
          <a:lstStyle/>
          <a:p>
            <a:pPr algn="ctr">
              <a:lnSpc>
                <a:spcPct val="100000"/>
              </a:lnSpc>
            </a:pPr>
            <a:r>
              <a:rPr lang="en-US" altLang="zh-CN" sz="7200" b="1">
                <a:solidFill>
                  <a:schemeClr val="tx1"/>
                </a:solidFill>
                <a:effectLst>
                  <a:outerShdw blurRad="38100" dist="19050" dir="2700000" algn="tl" rotWithShape="0">
                    <a:schemeClr val="dk1">
                      <a:alpha val="40000"/>
                    </a:schemeClr>
                  </a:outerShdw>
                </a:effectLst>
                <a:uLnTx/>
                <a:uFillTx/>
                <a:latin typeface="隶书" panose="02010509060101010101" charset="-122"/>
                <a:ea typeface="隶书" panose="02010509060101010101" charset="-122"/>
                <a:cs typeface="黑体" panose="02010609060101010101" pitchFamily="49" charset="-122"/>
                <a:sym typeface="+mn-ea"/>
              </a:rPr>
              <a:t>2022</a:t>
            </a:r>
            <a:r>
              <a:rPr lang="zh-CN" altLang="en-US" sz="7200" b="1">
                <a:solidFill>
                  <a:schemeClr val="tx1"/>
                </a:solidFill>
                <a:effectLst>
                  <a:outerShdw blurRad="38100" dist="19050" dir="2700000" algn="tl" rotWithShape="0">
                    <a:schemeClr val="dk1">
                      <a:alpha val="40000"/>
                    </a:schemeClr>
                  </a:outerShdw>
                </a:effectLst>
                <a:uLnTx/>
                <a:uFillTx/>
                <a:latin typeface="隶书" panose="02010509060101010101" charset="-122"/>
                <a:ea typeface="隶书" panose="02010509060101010101" charset="-122"/>
                <a:cs typeface="黑体" panose="02010609060101010101" pitchFamily="49" charset="-122"/>
                <a:sym typeface="+mn-ea"/>
              </a:rPr>
              <a:t>届高三二轮语言文字运用</a:t>
            </a:r>
            <a:endParaRPr lang="zh-CN" altLang="en-US" sz="7200" b="1">
              <a:solidFill>
                <a:schemeClr val="tx1"/>
              </a:solidFill>
              <a:effectLst>
                <a:outerShdw blurRad="38100" dist="19050" dir="2700000" algn="tl" rotWithShape="0">
                  <a:schemeClr val="dk1">
                    <a:alpha val="40000"/>
                  </a:schemeClr>
                </a:outerShdw>
              </a:effectLst>
              <a:uLnTx/>
              <a:uFillTx/>
              <a:latin typeface="隶书" panose="02010509060101010101" charset="-122"/>
              <a:ea typeface="隶书" panose="02010509060101010101" charset="-122"/>
              <a:cs typeface="黑体" panose="02010609060101010101" pitchFamily="49" charset="-122"/>
              <a:sym typeface="+mn-ea"/>
            </a:endParaRPr>
          </a:p>
          <a:p>
            <a:pPr algn="ctr">
              <a:lnSpc>
                <a:spcPct val="100000"/>
              </a:lnSpc>
            </a:pPr>
            <a:r>
              <a:rPr lang="zh-CN" altLang="en-US" sz="7200" b="1">
                <a:solidFill>
                  <a:schemeClr val="tx1"/>
                </a:solidFill>
                <a:effectLst>
                  <a:outerShdw blurRad="38100" dist="19050" dir="2700000" algn="tl" rotWithShape="0">
                    <a:schemeClr val="dk1">
                      <a:alpha val="40000"/>
                    </a:schemeClr>
                  </a:outerShdw>
                </a:effectLst>
                <a:uLnTx/>
                <a:uFillTx/>
                <a:latin typeface="隶书" panose="02010509060101010101" charset="-122"/>
                <a:ea typeface="隶书" panose="02010509060101010101" charset="-122"/>
                <a:cs typeface="黑体" panose="02010609060101010101" pitchFamily="49" charset="-122"/>
                <a:sym typeface="+mn-ea"/>
              </a:rPr>
              <a:t>病句题</a:t>
            </a:r>
            <a:endParaRPr lang="zh-CN" altLang="en-US" sz="7200" b="1">
              <a:solidFill>
                <a:schemeClr val="tx1"/>
              </a:solidFill>
              <a:effectLst>
                <a:outerShdw blurRad="38100" dist="19050" dir="2700000" algn="tl" rotWithShape="0">
                  <a:schemeClr val="dk1">
                    <a:alpha val="40000"/>
                  </a:schemeClr>
                </a:outerShdw>
              </a:effectLst>
              <a:uLnTx/>
              <a:uFillTx/>
              <a:latin typeface="隶书" panose="02010509060101010101" charset="-122"/>
              <a:ea typeface="隶书" panose="02010509060101010101" charset="-122"/>
              <a:cs typeface="黑体" panose="02010609060101010101" pitchFamily="49"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Prev" delay="0">
                      <p:tgtEl>
                        <p:sldTgt/>
                      </p:tgtEl>
                    </p:cond>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安静舒适小清新">
            <a:hlinkClick r:id="" action="ppaction://media"/>
          </p:cNvPr>
          <p:cNvPicPr>
            <a:picLocks noChangeAspect="1"/>
          </p:cNvPicPr>
          <p:nvPr>
            <a:audioFile r:link="rId1"/>
            <p:extLst>
              <p:ext uri="{DAA4B4D4-6D71-4841-9C94-3DE7FCFB9230}">
                <p14:media xmlns:p14="http://schemas.microsoft.com/office/powerpoint/2010/main" r:embed="rId2"/>
              </p:ext>
            </p:extLst>
          </p:nvPr>
        </p:nvPicPr>
        <p:blipFill>
          <a:blip r:embed="rId3"/>
          <a:stretch>
            <a:fillRect/>
          </a:stretch>
        </p:blipFill>
        <p:spPr>
          <a:xfrm>
            <a:off x="-2119086" y="2584371"/>
            <a:ext cx="609600" cy="609600"/>
          </a:xfrm>
          <a:prstGeom prst="rect">
            <a:avLst/>
          </a:prstGeom>
        </p:spPr>
      </p:pic>
      <p:sp>
        <p:nvSpPr>
          <p:cNvPr id="7" name="文本框 6"/>
          <p:cNvSpPr txBox="1"/>
          <p:nvPr/>
        </p:nvSpPr>
        <p:spPr>
          <a:xfrm>
            <a:off x="315073" y="368673"/>
            <a:ext cx="11414125" cy="6000750"/>
          </a:xfrm>
          <a:prstGeom prst="rect">
            <a:avLst/>
          </a:prstGeom>
          <a:noFill/>
        </p:spPr>
        <p:txBody>
          <a:bodyPr wrap="square" rtlCol="0" anchor="t">
            <a:spAutoFit/>
          </a:bodyPr>
          <a:lstStyle/>
          <a:p>
            <a:r>
              <a:rPr lang="en-US" altLang="zh-CN">
                <a:solidFill>
                  <a:srgbClr val="FF0000"/>
                </a:solidFill>
              </a:rPr>
              <a:t> </a:t>
            </a:r>
            <a:r>
              <a:rPr lang="en-US" altLang="zh-CN" sz="2400" b="1">
                <a:latin typeface="楷体" panose="02010609060101010101" charset="-122"/>
                <a:ea typeface="楷体" panose="02010609060101010101" charset="-122"/>
                <a:cs typeface="楷体" panose="02010609060101010101" charset="-122"/>
              </a:rPr>
              <a:t>  </a:t>
            </a:r>
            <a:endParaRPr lang="en-US" altLang="zh-CN" sz="2400" b="1">
              <a:latin typeface="楷体" panose="02010609060101010101" charset="-122"/>
              <a:ea typeface="楷体" panose="02010609060101010101" charset="-122"/>
              <a:cs typeface="楷体" panose="02010609060101010101" charset="-122"/>
            </a:endParaRPr>
          </a:p>
          <a:p>
            <a:r>
              <a:rPr lang="en-US" altLang="zh-CN" sz="2400" b="1">
                <a:latin typeface="楷体" panose="02010609060101010101" charset="-122"/>
                <a:ea typeface="楷体" panose="02010609060101010101" charset="-122"/>
                <a:cs typeface="楷体" panose="02010609060101010101" charset="-122"/>
              </a:rPr>
              <a:t>    </a:t>
            </a:r>
            <a:r>
              <a:rPr sz="2400" b="1">
                <a:latin typeface="楷体" panose="02010609060101010101" charset="-122"/>
                <a:ea typeface="楷体" panose="02010609060101010101" charset="-122"/>
                <a:cs typeface="楷体" panose="02010609060101010101" charset="-122"/>
              </a:rPr>
              <a:t>元宵线上活动直播间里</a:t>
            </a:r>
            <a:r>
              <a:rPr sz="2400" b="1" u="sng">
                <a:latin typeface="楷体" panose="02010609060101010101" charset="-122"/>
                <a:ea typeface="楷体" panose="02010609060101010101" charset="-122"/>
                <a:cs typeface="楷体" panose="02010609060101010101" charset="-122"/>
              </a:rPr>
              <a:t>     </a:t>
            </a:r>
            <a:r>
              <a:rPr lang="en-US" sz="2400" b="1" u="sng">
                <a:latin typeface="楷体" panose="02010609060101010101" charset="-122"/>
                <a:ea typeface="楷体" panose="02010609060101010101" charset="-122"/>
                <a:cs typeface="楷体" panose="02010609060101010101" charset="-122"/>
              </a:rPr>
              <a:t>       </a:t>
            </a:r>
            <a:r>
              <a:rPr sz="2400" b="1" u="sng">
                <a:latin typeface="楷体" panose="02010609060101010101" charset="-122"/>
                <a:ea typeface="楷体" panose="02010609060101010101" charset="-122"/>
                <a:cs typeface="楷体" panose="02010609060101010101" charset="-122"/>
              </a:rPr>
              <a:t>   </a:t>
            </a:r>
            <a:r>
              <a:rPr sz="2400" b="1">
                <a:latin typeface="楷体" panose="02010609060101010101" charset="-122"/>
                <a:ea typeface="楷体" panose="02010609060101010101" charset="-122"/>
                <a:cs typeface="楷体" panose="02010609060101010101" charset="-122"/>
              </a:rPr>
              <a:t>，一场关于党史知识和传统民俗知识的直播宣讲“圈粉”无数，辖区党员、青年志愿者以及现场观众</a:t>
            </a:r>
            <a:r>
              <a:rPr sz="2400" b="1" u="sng">
                <a:latin typeface="楷体" panose="02010609060101010101" charset="-122"/>
                <a:ea typeface="楷体" panose="02010609060101010101" charset="-122"/>
                <a:cs typeface="楷体" panose="02010609060101010101" charset="-122"/>
              </a:rPr>
              <a:t>       </a:t>
            </a:r>
            <a:r>
              <a:rPr sz="2400" b="1">
                <a:latin typeface="楷体" panose="02010609060101010101" charset="-122"/>
                <a:ea typeface="楷体" panose="02010609060101010101" charset="-122"/>
                <a:cs typeface="楷体" panose="02010609060101010101" charset="-122"/>
              </a:rPr>
              <a:t>地进入直播间，感受节日的欢快气氛。</a:t>
            </a:r>
            <a:r>
              <a:rPr sz="2400" b="1" u="wavyHeavy">
                <a:solidFill>
                  <a:schemeClr val="tx1"/>
                </a:solidFill>
                <a:uFillTx/>
                <a:latin typeface="楷体" panose="02010609060101010101" charset="-122"/>
                <a:ea typeface="楷体" panose="02010609060101010101" charset="-122"/>
                <a:cs typeface="楷体" panose="02010609060101010101" charset="-122"/>
              </a:rPr>
              <a:t>宣讲员平易的话语、幽默的口吻以及宣讲内容十分接地气，导致收看直播的群众既听得进又记得牢。</a:t>
            </a:r>
            <a:endParaRPr sz="2400" b="1" u="wavyHeavy">
              <a:solidFill>
                <a:schemeClr val="tx1"/>
              </a:solidFill>
              <a:uFillTx/>
              <a:latin typeface="楷体" panose="02010609060101010101" charset="-122"/>
              <a:ea typeface="楷体" panose="02010609060101010101" charset="-122"/>
              <a:cs typeface="楷体" panose="02010609060101010101" charset="-122"/>
            </a:endParaRPr>
          </a:p>
          <a:p>
            <a:endParaRPr sz="2400" b="1" u="wavyHeavy">
              <a:solidFill>
                <a:schemeClr val="tx1"/>
              </a:solidFill>
              <a:uFillTx/>
              <a:latin typeface="楷体" panose="02010609060101010101" charset="-122"/>
              <a:ea typeface="楷体" panose="02010609060101010101" charset="-122"/>
              <a:cs typeface="楷体" panose="02010609060101010101" charset="-122"/>
            </a:endParaRPr>
          </a:p>
          <a:p>
            <a:r>
              <a:rPr sz="2400" b="1">
                <a:solidFill>
                  <a:schemeClr val="tx1"/>
                </a:solidFill>
                <a:uFillTx/>
                <a:latin typeface="楷体" panose="02010609060101010101" charset="-122"/>
                <a:ea typeface="楷体" panose="02010609060101010101" charset="-122"/>
                <a:cs typeface="楷体" panose="02010609060101010101" charset="-122"/>
              </a:rPr>
              <a:t>19. 文中画波浪线的句子有语病，下列修改最恰当的一项是(3分)</a:t>
            </a:r>
            <a:endParaRPr sz="2400" b="1">
              <a:solidFill>
                <a:schemeClr val="tx1"/>
              </a:solidFill>
              <a:uFillTx/>
              <a:latin typeface="楷体" panose="02010609060101010101" charset="-122"/>
              <a:ea typeface="楷体" panose="02010609060101010101" charset="-122"/>
              <a:cs typeface="楷体" panose="02010609060101010101" charset="-122"/>
            </a:endParaRPr>
          </a:p>
          <a:p>
            <a:r>
              <a:rPr sz="2400" b="1">
                <a:solidFill>
                  <a:schemeClr val="tx1"/>
                </a:solidFill>
                <a:uFillTx/>
                <a:latin typeface="楷体" panose="02010609060101010101" charset="-122"/>
                <a:ea typeface="楷体" panose="02010609060101010101" charset="-122"/>
                <a:cs typeface="楷体" panose="02010609060101010101" charset="-122"/>
              </a:rPr>
              <a:t>A.宣讲员话语平易，口吻幽默，宣讲内容也十分接地气，这导致收看直播的群众既听得进又记得牢。</a:t>
            </a:r>
            <a:endParaRPr sz="2400" b="1">
              <a:solidFill>
                <a:schemeClr val="tx1"/>
              </a:solidFill>
              <a:uFillTx/>
              <a:latin typeface="楷体" panose="02010609060101010101" charset="-122"/>
              <a:ea typeface="楷体" panose="02010609060101010101" charset="-122"/>
              <a:cs typeface="楷体" panose="02010609060101010101" charset="-122"/>
            </a:endParaRPr>
          </a:p>
          <a:p>
            <a:r>
              <a:rPr sz="2400" b="1">
                <a:solidFill>
                  <a:schemeClr val="tx1"/>
                </a:solidFill>
                <a:uFillTx/>
                <a:latin typeface="楷体" panose="02010609060101010101" charset="-122"/>
                <a:ea typeface="楷体" panose="02010609060101010101" charset="-122"/>
                <a:cs typeface="楷体" panose="02010609060101010101" charset="-122"/>
              </a:rPr>
              <a:t>B.宣讲员话语平易，口吻幽默，宣讲内容也十分接地气，导致收看直播的群众既听得进又记得牢。</a:t>
            </a:r>
            <a:endParaRPr sz="2400" b="1">
              <a:solidFill>
                <a:schemeClr val="tx1"/>
              </a:solidFill>
              <a:uFillTx/>
              <a:latin typeface="楷体" panose="02010609060101010101" charset="-122"/>
              <a:ea typeface="楷体" panose="02010609060101010101" charset="-122"/>
              <a:cs typeface="楷体" panose="02010609060101010101" charset="-122"/>
            </a:endParaRPr>
          </a:p>
          <a:p>
            <a:r>
              <a:rPr sz="2400" b="1">
                <a:solidFill>
                  <a:schemeClr val="tx1"/>
                </a:solidFill>
                <a:uFillTx/>
                <a:latin typeface="楷体" panose="02010609060101010101" charset="-122"/>
                <a:ea typeface="楷体" panose="02010609060101010101" charset="-122"/>
                <a:cs typeface="楷体" panose="02010609060101010101" charset="-122"/>
              </a:rPr>
              <a:t>C.宣讲员平易的话语、幽默的口吻以及宣讲内容十分接地气，这使得收看直播的群众既听得进又记得牢。</a:t>
            </a:r>
            <a:endParaRPr sz="2400" b="1">
              <a:solidFill>
                <a:schemeClr val="tx1"/>
              </a:solidFill>
              <a:uFillTx/>
              <a:latin typeface="楷体" panose="02010609060101010101" charset="-122"/>
              <a:ea typeface="楷体" panose="02010609060101010101" charset="-122"/>
              <a:cs typeface="楷体" panose="02010609060101010101" charset="-122"/>
            </a:endParaRPr>
          </a:p>
          <a:p>
            <a:r>
              <a:rPr sz="2400" b="1">
                <a:solidFill>
                  <a:schemeClr val="tx1"/>
                </a:solidFill>
                <a:uFillTx/>
                <a:latin typeface="楷体" panose="02010609060101010101" charset="-122"/>
                <a:ea typeface="楷体" panose="02010609060101010101" charset="-122"/>
                <a:cs typeface="楷体" panose="02010609060101010101" charset="-122"/>
              </a:rPr>
              <a:t>D.宣讲员平易的话语、幽默的口吻以及十分接地气的宣讲内容，使得收看直播的群众既听得进又记得牢。</a:t>
            </a:r>
            <a:r>
              <a:rPr lang="en-US" sz="2400" b="1">
                <a:solidFill>
                  <a:schemeClr val="tx1"/>
                </a:solidFill>
                <a:uFillTx/>
                <a:latin typeface="楷体" panose="02010609060101010101" charset="-122"/>
                <a:ea typeface="楷体" panose="02010609060101010101" charset="-122"/>
                <a:cs typeface="楷体" panose="02010609060101010101" charset="-122"/>
              </a:rPr>
              <a:t>                         </a:t>
            </a:r>
            <a:endParaRPr lang="en-US" sz="2400" b="1">
              <a:solidFill>
                <a:schemeClr val="tx1"/>
              </a:solidFill>
              <a:uFillTx/>
              <a:latin typeface="楷体" panose="02010609060101010101" charset="-122"/>
              <a:ea typeface="楷体" panose="02010609060101010101" charset="-122"/>
              <a:cs typeface="楷体" panose="02010609060101010101" charset="-122"/>
            </a:endParaRPr>
          </a:p>
          <a:p>
            <a:r>
              <a:rPr lang="en-US" sz="2400" b="1">
                <a:solidFill>
                  <a:schemeClr val="tx1"/>
                </a:solidFill>
                <a:uFillTx/>
                <a:latin typeface="楷体" panose="02010609060101010101" charset="-122"/>
                <a:ea typeface="楷体" panose="02010609060101010101" charset="-122"/>
                <a:cs typeface="楷体" panose="02010609060101010101" charset="-122"/>
              </a:rPr>
              <a:t>                                                   </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a:t>
            </a:r>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2021</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年新高考</a:t>
            </a:r>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1</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卷）</a:t>
            </a:r>
            <a:endParaRPr sz="2400" b="1">
              <a:solidFill>
                <a:schemeClr val="tx1"/>
              </a:solidFill>
              <a:uFillTx/>
              <a:latin typeface="楷体" panose="02010609060101010101" charset="-122"/>
              <a:ea typeface="楷体" panose="02010609060101010101" charset="-122"/>
              <a:cs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Prev" delay="0">
                      <p:tgtEl>
                        <p:sldTgt/>
                      </p:tgtEl>
                    </p:cond>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75005" y="821690"/>
            <a:ext cx="10841990" cy="4023360"/>
          </a:xfrm>
          <a:prstGeom prst="rect">
            <a:avLst/>
          </a:prstGeom>
          <a:noFill/>
          <a:ln w="9525">
            <a:noFill/>
          </a:ln>
        </p:spPr>
        <p:txBody>
          <a:bodyPr wrap="square">
            <a:spAutoFit/>
          </a:bodyPr>
          <a:lstStyle/>
          <a:p>
            <a:pPr indent="0" fontAlgn="auto">
              <a:lnSpc>
                <a:spcPts val="4380"/>
              </a:lnSpc>
            </a:pPr>
            <a:r>
              <a:rPr lang="zh-CN" sz="2400" b="1">
                <a:ea typeface="宋体" panose="02010600030101010101" pitchFamily="2" charset="-122"/>
              </a:rPr>
              <a:t>21.下面文段有四处语病，请指出其序号并做修改，使语言表达准确流畅。（4分）</a:t>
            </a:r>
            <a:endParaRPr lang="zh-CN" sz="2400" b="1">
              <a:ea typeface="宋体" panose="02010600030101010101" pitchFamily="2" charset="-122"/>
            </a:endParaRPr>
          </a:p>
          <a:p>
            <a:pPr indent="0" fontAlgn="auto">
              <a:lnSpc>
                <a:spcPts val="4380"/>
              </a:lnSpc>
            </a:pPr>
            <a:r>
              <a:rPr lang="en-US" altLang="zh-CN" sz="2400" b="1">
                <a:latin typeface="楷体" panose="02010609060101010101" charset="-122"/>
                <a:ea typeface="楷体" panose="02010609060101010101" charset="-122"/>
                <a:cs typeface="楷体" panose="02010609060101010101" charset="-122"/>
              </a:rPr>
              <a:t>     </a:t>
            </a:r>
            <a:r>
              <a:rPr lang="zh-CN" sz="2400" b="1">
                <a:latin typeface="楷体" panose="02010609060101010101" charset="-122"/>
                <a:ea typeface="楷体" panose="02010609060101010101" charset="-122"/>
                <a:cs typeface="楷体" panose="02010609060101010101" charset="-122"/>
              </a:rPr>
              <a:t>近年来，①我国的电子书阅读率发生了快速增长，②呈现出良好的发展态势，</a:t>
            </a:r>
            <a:r>
              <a:rPr lang="en-US" sz="2400" b="1">
                <a:latin typeface="楷体" panose="02010609060101010101" charset="-122"/>
                <a:ea typeface="楷体" panose="02010609060101010101" charset="-122"/>
                <a:cs typeface="楷体" panose="02010609060101010101" charset="-122"/>
              </a:rPr>
              <a:t>③</a:t>
            </a:r>
            <a:r>
              <a:rPr lang="zh-CN" sz="2400" b="1">
                <a:latin typeface="楷体" panose="02010609060101010101" charset="-122"/>
                <a:ea typeface="楷体" panose="02010609060101010101" charset="-122"/>
                <a:cs typeface="楷体" panose="02010609060101010101" charset="-122"/>
              </a:rPr>
              <a:t>根据统计数据显示，④2000年国内网上的阅读率仅为3.9%，⑤2012年上升到41.7%，⑥电子书的阅读人数更是达到了2.95亿。⑦截止目前，⑧我国已经有接近20%的网民养成了通过互联网阅读时事新闻的习惯，⑨16%的人群养成了电子阅读的习惯，⑨而且有越来越多的读者开始将注意力转移到电子书上。</a:t>
            </a:r>
            <a:endParaRPr lang="zh-CN" sz="2400" b="1">
              <a:latin typeface="楷体" panose="02010609060101010101" charset="-122"/>
              <a:ea typeface="楷体" panose="02010609060101010101" charset="-122"/>
              <a:cs typeface="楷体" panose="02010609060101010101" charset="-122"/>
            </a:endParaRPr>
          </a:p>
          <a:p>
            <a:pPr indent="0" fontAlgn="auto">
              <a:lnSpc>
                <a:spcPts val="4380"/>
              </a:lnSpc>
            </a:pPr>
            <a:r>
              <a:rPr lang="en-US" altLang="zh-CN" sz="2400" b="1">
                <a:solidFill>
                  <a:srgbClr val="FF0000"/>
                </a:solidFill>
                <a:latin typeface="楷体" panose="02010609060101010101" charset="-122"/>
                <a:ea typeface="楷体" panose="02010609060101010101" charset="-122"/>
                <a:cs typeface="楷体" panose="02010609060101010101" charset="-122"/>
              </a:rPr>
              <a:t>                                               </a:t>
            </a:r>
            <a:r>
              <a:rPr lang="zh-CN" altLang="en-US" sz="2400" b="1">
                <a:solidFill>
                  <a:srgbClr val="FF0000"/>
                </a:solidFill>
                <a:latin typeface="楷体" panose="02010609060101010101" charset="-122"/>
                <a:ea typeface="楷体" panose="02010609060101010101" charset="-122"/>
                <a:cs typeface="楷体" panose="02010609060101010101" charset="-122"/>
              </a:rPr>
              <a:t>（</a:t>
            </a:r>
            <a:r>
              <a:rPr lang="en-US" altLang="zh-CN" sz="2400" b="1">
                <a:solidFill>
                  <a:srgbClr val="FF0000"/>
                </a:solidFill>
                <a:latin typeface="楷体" panose="02010609060101010101" charset="-122"/>
                <a:ea typeface="楷体" panose="02010609060101010101" charset="-122"/>
                <a:cs typeface="楷体" panose="02010609060101010101" charset="-122"/>
              </a:rPr>
              <a:t>2020</a:t>
            </a:r>
            <a:r>
              <a:rPr lang="zh-CN" altLang="en-US" sz="2400" b="1">
                <a:solidFill>
                  <a:srgbClr val="FF0000"/>
                </a:solidFill>
                <a:latin typeface="楷体" panose="02010609060101010101" charset="-122"/>
                <a:ea typeface="楷体" panose="02010609060101010101" charset="-122"/>
                <a:cs typeface="楷体" panose="02010609060101010101" charset="-122"/>
              </a:rPr>
              <a:t>年新高考</a:t>
            </a:r>
            <a:r>
              <a:rPr lang="en-US" altLang="zh-CN" sz="2400" b="1">
                <a:solidFill>
                  <a:srgbClr val="FF0000"/>
                </a:solidFill>
                <a:latin typeface="楷体" panose="02010609060101010101" charset="-122"/>
                <a:ea typeface="楷体" panose="02010609060101010101" charset="-122"/>
                <a:cs typeface="楷体" panose="02010609060101010101" charset="-122"/>
              </a:rPr>
              <a:t>1</a:t>
            </a:r>
            <a:r>
              <a:rPr lang="zh-CN" altLang="en-US" sz="2400" b="1">
                <a:solidFill>
                  <a:srgbClr val="FF0000"/>
                </a:solidFill>
                <a:latin typeface="楷体" panose="02010609060101010101" charset="-122"/>
                <a:ea typeface="楷体" panose="02010609060101010101" charset="-122"/>
                <a:cs typeface="楷体" panose="02010609060101010101" charset="-122"/>
              </a:rPr>
              <a:t>卷）</a:t>
            </a:r>
            <a:endParaRPr lang="zh-CN" altLang="en-US" sz="2400" b="1">
              <a:solidFill>
                <a:srgbClr val="FF0000"/>
              </a:solidFill>
              <a:latin typeface="楷体" panose="02010609060101010101" charset="-122"/>
              <a:ea typeface="楷体" panose="02010609060101010101" charset="-122"/>
              <a:cs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489325" y="954405"/>
            <a:ext cx="4853305" cy="922020"/>
          </a:xfrm>
          <a:prstGeom prst="rect">
            <a:avLst/>
          </a:prstGeom>
          <a:noFill/>
        </p:spPr>
        <p:txBody>
          <a:bodyPr wrap="square" rtlCol="0">
            <a:spAutoFit/>
          </a:bodyPr>
          <a:lstStyle/>
          <a:p>
            <a:r>
              <a:rPr lang="zh-CN" altLang="en-US" sz="5400" b="1">
                <a:solidFill>
                  <a:srgbClr val="FF0000"/>
                </a:solidFill>
                <a:latin typeface="楷体" panose="02010609060101010101" charset="-122"/>
                <a:ea typeface="楷体" panose="02010609060101010101" charset="-122"/>
              </a:rPr>
              <a:t>常见病句类型</a:t>
            </a:r>
            <a:endParaRPr lang="zh-CN" altLang="en-US" sz="5400" b="1">
              <a:solidFill>
                <a:srgbClr val="FF0000"/>
              </a:solidFill>
              <a:latin typeface="楷体" panose="02010609060101010101" charset="-122"/>
              <a:ea typeface="楷体" panose="02010609060101010101" charset="-122"/>
            </a:endParaRPr>
          </a:p>
        </p:txBody>
      </p:sp>
      <p:sp>
        <p:nvSpPr>
          <p:cNvPr id="6" name="文本框 5"/>
          <p:cNvSpPr txBox="1"/>
          <p:nvPr/>
        </p:nvSpPr>
        <p:spPr>
          <a:xfrm>
            <a:off x="1642110" y="2658745"/>
            <a:ext cx="9372600" cy="1322070"/>
          </a:xfrm>
          <a:prstGeom prst="rect">
            <a:avLst/>
          </a:prstGeom>
          <a:noFill/>
        </p:spPr>
        <p:txBody>
          <a:bodyPr wrap="none" rtlCol="0">
            <a:spAutoFit/>
          </a:bodyPr>
          <a:lstStyle/>
          <a:p>
            <a:r>
              <a:rPr lang="zh-CN" altLang="en-US" sz="4000" b="1">
                <a:solidFill>
                  <a:schemeClr val="tx1"/>
                </a:solidFill>
                <a:latin typeface="楷体" panose="02010609060101010101" charset="-122"/>
                <a:ea typeface="楷体" panose="02010609060101010101" charset="-122"/>
              </a:rPr>
              <a:t>语序不当、搭配不当、成分残缺或赘余、</a:t>
            </a:r>
            <a:endParaRPr lang="zh-CN" altLang="en-US" sz="4000" b="1">
              <a:solidFill>
                <a:schemeClr val="tx1"/>
              </a:solidFill>
              <a:latin typeface="楷体" panose="02010609060101010101" charset="-122"/>
              <a:ea typeface="楷体" panose="02010609060101010101" charset="-122"/>
            </a:endParaRPr>
          </a:p>
          <a:p>
            <a:r>
              <a:rPr lang="zh-CN" altLang="en-US" sz="4000" b="1">
                <a:solidFill>
                  <a:schemeClr val="tx1"/>
                </a:solidFill>
                <a:latin typeface="楷体" panose="02010609060101010101" charset="-122"/>
                <a:ea typeface="楷体" panose="02010609060101010101" charset="-122"/>
              </a:rPr>
              <a:t>结构混乱、表意不明</a:t>
            </a:r>
            <a:r>
              <a:rPr lang="zh-CN" altLang="en-US" sz="4000" b="1">
                <a:latin typeface="楷体" panose="02010609060101010101" charset="-122"/>
                <a:ea typeface="楷体" panose="02010609060101010101" charset="-122"/>
              </a:rPr>
              <a:t>、不合逻辑</a:t>
            </a:r>
            <a:endParaRPr lang="zh-CN" altLang="en-US" sz="4000" b="1">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文中画横线的句子有语病,下列修改最恰当的一项是( )</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A.由于文人士大夫参与到印章的创作中,使这门从前主要由工匠传承的技艺,增加了人文意味</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B.由于文人士大夫参与到印章的创作中,这门从前主要由工匠承揽的技艺,增加了人文意味</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C.文人士大夫参与到印章的创作中,使这门从前主要由工匠承揽的技艺,增加了人文意味</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D.文人士大夫参与到印章的创作中,使这门从前主要由工匠传承的技艺,增加了人文意味</a:t>
            </a:r>
            <a:endParaRPr 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解析：19. </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D</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 画横线的句子“由于文人士大夫参与到印章的创作中，使这门从前主要由工匠承揽的技艺，增加了人文意味”中有一处明显的错误“由于……使”，因为介词误用造成主语缺失，首先排除选项 </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；选项 </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B</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，句子简化后是“技艺，增加了意味”，主语有问题；选项 </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C</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 和 D 句式相同，此时需要考生只需甄别“承揽”和“传承”哪一个更合适一些，“承揽”指当事人一方为他方完成一定的工作，“传承”侧重于传授和继承，而句中更强调印章艺术是工匠代代相传的，所以使用“传承”更合适一些，排除 </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C</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。故选</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D</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a:t>
            </a:r>
            <a:endPar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文中画横线的句子有语病,下列修改最恰当的一项是( )</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A.就文字本身来说,汉代学者总结的“六书”的方法在甲骨文基本都已出现,已经说明它是成熟的文字。</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B.对于文字本身来说,汉代学者总结的“六书”的方法在甲骨文中基本都已出现,已经说明它是成熟的文字。</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C.对于文字本身来说,汉代学者总结的“六书”的方法在甲骨文基本都已出现,说明它已经是成熟的文字。</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D.就文字本身来说,汉代学者总结的“六书”的方法在甲骨文中基本都已出现,说明它已经是成熟的文字。</a:t>
            </a:r>
            <a:endParaRPr 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答案解析 【解答】 [答案]D 【分析】 [答案]D [解析]本题考查辨析并修改病句的能力。此类试题答题时应先浏览选项,排除有明显错误标志的句子,然后按照主谓宾的成分压缩句子,先观察主干部分,是否存在搭配不当、残缺等问题,再分析修饰成分。原句语病有:“对于文字本身来说”句式杂糅,应当改成“对于文字本身”或“就文字本身来说”,排除BC项;“在甲骨文”一句成分残缺,应在后面加上“中”,即“在甲骨文中”,排除AC项;“已经说明它是成熟的文字”中“已经”语序不当,放到“它”后面,排除AB项。故选D。</a:t>
            </a:r>
            <a:endPar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(2020年全国3卷)文中画横线的句子有语病(中国人之所以为中国人的特性,不是生理的,而且是文化的、精神的因素;没有中华文化,中国人就不成其为中国人,)</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下列修改最恰当的一项是( )</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A.不是生理的因素,而是文化的、精神的</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B.不是生理的,而是文化的、精神的</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C.不仅是生理的,而是文化的、精神的</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D.不仅是生理的因素,而是文化的、精神的</a:t>
            </a:r>
            <a:endParaRPr 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解析：19.此题考核辨析并修改病句的能力。注意明确病句的类型,以及典型的错例,答题时从结构和内容的角度分析句子,对照错例,找到错误。原句关联词搭配不当,应为“不是……而是〞,“不仅……而且〞,据此排除CD;文段强调中华文化是中国人的精神命脉,因此,应为“不是生理的,而是文化的、精神的〞,C项  “因素〞赘余,排除 C。应选B。</a:t>
            </a:r>
            <a:endPar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en-US" sz="2400" b="1">
                <a:latin typeface="宋体" panose="02010600030101010101" pitchFamily="2" charset="-122"/>
                <a:ea typeface="宋体" panose="02010600030101010101" pitchFamily="2" charset="-122"/>
                <a:cs typeface="宋体" panose="02010600030101010101" pitchFamily="2" charset="-122"/>
              </a:rPr>
              <a:t>19.文中画波浪线的句子有语病，下列修改最恰当的一项是(3分)</a:t>
            </a:r>
            <a:endParaRPr lang="en-US" sz="24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400" b="1">
                <a:latin typeface="宋体" panose="02010600030101010101" pitchFamily="2" charset="-122"/>
                <a:ea typeface="宋体" panose="02010600030101010101" pitchFamily="2" charset="-122"/>
                <a:cs typeface="宋体" panose="02010600030101010101" pitchFamily="2" charset="-122"/>
              </a:rPr>
              <a:t>A.学习烧菜做饭还会增强学生对家务劳动的理解与认知，有助于在和家人的相处中更懂得体谅、更懂得感恩、更懂得分担。</a:t>
            </a:r>
            <a:endParaRPr lang="en-US" sz="24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400" b="1">
                <a:latin typeface="宋体" panose="02010600030101010101" pitchFamily="2" charset="-122"/>
                <a:ea typeface="宋体" panose="02010600030101010101" pitchFamily="2" charset="-122"/>
                <a:cs typeface="宋体" panose="02010600030101010101" pitchFamily="2" charset="-122"/>
              </a:rPr>
              <a:t>B.学习烧菜做饭还会增强学生对家务劳动的理解与认知，有助于他们在和家人的相处中更懂得体谅、更懂得感恩、更懂得分担。</a:t>
            </a:r>
            <a:endParaRPr lang="en-US" sz="24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400" b="1">
                <a:latin typeface="宋体" panose="02010600030101010101" pitchFamily="2" charset="-122"/>
                <a:ea typeface="宋体" panose="02010600030101010101" pitchFamily="2" charset="-122"/>
                <a:cs typeface="宋体" panose="02010600030101010101" pitchFamily="2" charset="-122"/>
              </a:rPr>
              <a:t>C.通过学习烧菜做饭还会增强学生对家务劳动的理解与认知，有助于他们在和家人的相处中更懂得体谅、更懂得感恩、更懂得分担。</a:t>
            </a:r>
            <a:endParaRPr lang="en-US" sz="24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400" b="1">
                <a:latin typeface="宋体" panose="02010600030101010101" pitchFamily="2" charset="-122"/>
                <a:ea typeface="宋体" panose="02010600030101010101" pitchFamily="2" charset="-122"/>
                <a:cs typeface="宋体" panose="02010600030101010101" pitchFamily="2" charset="-122"/>
              </a:rPr>
              <a:t>D.通过学习烧菜做饭还会使学生对家务劳动的理解与认知得以增强，有助于在和家人的相处中更懂得体谅、更懂得感恩、更懂得分担。</a:t>
            </a:r>
            <a:endParaRPr lang="en-US" sz="24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解析：本题考查学生辨析并修改病句的能力。  </a:t>
            </a:r>
            <a:endPar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画线句语句有二，均为成分残缺，一滥用介词 “通过”导致句子缺少主语，应删去；排除 CD 。  二是 “在和家人的相处中更懂得”前缺少主语，应加上“他们”，排除 A 。  故选 B 。</a:t>
            </a:r>
            <a:endPar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19.文中画波浪线的句子有语病，下列修改最恰当的一项是(3分)</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A.由于空间和时间不断压缩，大大增强了互动性，有助于社会交往效率显著提高。</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B.由于空间和时间不断压缩，互动性大大增强，社会交往效率得到显著提高。</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C.空间和时间由于不断压缩，大大增强了互动性，社会交往效率得到显著提高。</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D.空间和时间由于不断压缩，互动性大大增强，有助于社会交往效率显著提高。</a:t>
            </a:r>
            <a:endParaRPr 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19.文中画波浪线的句子有语病，下列修改最恰当的一项是(3分)</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A.由于空间和时间不断压缩，大大增强了互动性，有助于社会交往效率显著提高。</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B.由于空间和时间不断压缩，互动性大大增强，社会交往效率得到显著提高。</a:t>
            </a:r>
            <a:endParaRPr 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C.空间和时间由于不断压缩，大大增强了互动性，社会交往效率得到显著提高。</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D.空间和时间由于不断压缩，互动性大大增强，有助于社会交往效率显著提高。</a:t>
            </a:r>
            <a:endParaRPr 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19. 文中画波浪线的句子有语病，下列修改最恰当的一项是(3分)</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A.宣讲员话语平易，口吻幽默，宣讲内容也十分接地气，这导致收看直播的群众既听得进又记得牢。</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B.宣讲员话语平易，口吻幽默，宣讲内容也十分接地气，导致收看直播的群众既听得进又记得牢。</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C.宣讲员平易的话语、幽默的口吻以及宣讲内容十分接地气，这使得收看直播的群众既听得进又记得牢。</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2800" b="1">
                <a:latin typeface="宋体" panose="02010600030101010101" pitchFamily="2" charset="-122"/>
                <a:ea typeface="宋体" panose="02010600030101010101" pitchFamily="2" charset="-122"/>
                <a:cs typeface="宋体" panose="02010600030101010101" pitchFamily="2" charset="-122"/>
              </a:rPr>
              <a:t>D.宣讲员平易的话语、幽默的口吻以及十分接地气的宣讲内容，使得收看直播的群众既听得进又记得牢。</a:t>
            </a:r>
            <a:endParaRPr 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13332148a.P_5_BD"/>
          <p:cNvSpPr/>
          <p:nvPr/>
        </p:nvSpPr>
        <p:spPr>
          <a:xfrm>
            <a:off x="487680" y="287655"/>
            <a:ext cx="11206480" cy="2573655"/>
          </a:xfrm>
          <a:prstGeom prst="rect">
            <a:avLst/>
          </a:prstGeom>
          <a:noFill/>
        </p:spPr>
        <p:txBody>
          <a:bodyPr wrap="square" lIns="0" tIns="0" rIns="0" bIns="0" rtlCol="0" anchor="t"/>
          <a:lstStyle/>
          <a:p>
            <a:pPr algn="l">
              <a:lnSpc>
                <a:spcPct val="150000"/>
              </a:lnSpc>
              <a:spcAft>
                <a:spcPts val="600"/>
              </a:spcAft>
            </a:pP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【答案】D  【解析】本题考查学生辨析并修改病句的能力。文中画波浪线的句子有两处语病，一是“平易的话语，幽默的口吻以及宣讲内客十分接地气”中，并列成分结构混乱，应该词性相同结构一致，可改为“话语平易，口吻幽默，宣讲内容也十分接地气”，或者“平易的话语，幽默的口吻以及十分接地气的宣讲内容”；二是“导致”使用不当，“导致”后常用于不好的结果，用于“群众既听得进又记得牢”不恰当，可改为“使得”。A项，“导致”使用不当；“这”指代不明确，句子有歧义。B项，“导致”使用不当。C项，“平易的话语、幽默的口吻以及宣讲内容十分接地气”并列成分结构混乱，令人费解；“这”指代不明确，句子有歧义。故选D。</a:t>
            </a:r>
            <a:endPar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303701" y="356687"/>
          <a:ext cx="11584593" cy="5659455"/>
        </p:xfrm>
        <a:graphic>
          <a:graphicData uri="http://schemas.openxmlformats.org/drawingml/2006/table">
            <a:tbl>
              <a:tblPr/>
              <a:tblGrid>
                <a:gridCol w="1368425"/>
                <a:gridCol w="7932768"/>
                <a:gridCol w="2283400"/>
              </a:tblGrid>
              <a:tr h="313245">
                <a:tc>
                  <a:txBody>
                    <a:bodyPr wrap="square"/>
                    <a:lstStyle/>
                    <a:p>
                      <a:pPr algn="ctr" latinLnBrk="1"/>
                      <a:r>
                        <a:rPr lang="zh-CN" altLang="en-US" sz="1600" b="1">
                          <a:effectLst/>
                          <a:latin typeface="宋体" panose="02010600030101010101" pitchFamily="2" charset="-122"/>
                          <a:ea typeface="宋体" panose="02010600030101010101" pitchFamily="2" charset="-122"/>
                        </a:rPr>
                        <a:t>试卷</a:t>
                      </a:r>
                      <a:endParaRPr lang="zh-CN" altLang="en-US" sz="1600" b="1">
                        <a:effectLst/>
                        <a:latin typeface="宋体" panose="02010600030101010101" pitchFamily="2" charset="-122"/>
                        <a:ea typeface="宋体" panose="02010600030101010101" pitchFamily="2" charset="-122"/>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algn="ctr" latinLnBrk="1"/>
                      <a:r>
                        <a:rPr lang="zh-CN" altLang="en-US" sz="1600" b="1">
                          <a:effectLst/>
                          <a:latin typeface="宋体" panose="02010600030101010101" pitchFamily="2" charset="-122"/>
                          <a:ea typeface="宋体" panose="02010600030101010101" pitchFamily="2" charset="-122"/>
                        </a:rPr>
                        <a:t>考查内容</a:t>
                      </a:r>
                      <a:endParaRPr lang="zh-CN" altLang="en-US" sz="1600" b="1">
                        <a:effectLst/>
                        <a:latin typeface="宋体" panose="02010600030101010101" pitchFamily="2" charset="-122"/>
                        <a:ea typeface="宋体" panose="02010600030101010101" pitchFamily="2" charset="-122"/>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algn="ctr" latinLnBrk="1"/>
                      <a:r>
                        <a:rPr lang="zh-CN" altLang="en-US" sz="1600" b="1">
                          <a:effectLst/>
                          <a:latin typeface="宋体" panose="02010600030101010101" pitchFamily="2" charset="-122"/>
                          <a:ea typeface="宋体" panose="02010600030101010101" pitchFamily="2" charset="-122"/>
                        </a:rPr>
                        <a:t>所属病句类型</a:t>
                      </a:r>
                      <a:endParaRPr lang="zh-CN" altLang="en-US" sz="1600" b="1">
                        <a:effectLst/>
                        <a:latin typeface="宋体" panose="02010600030101010101" pitchFamily="2" charset="-122"/>
                        <a:ea typeface="宋体" panose="02010600030101010101" pitchFamily="2" charset="-122"/>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r h="591952">
                <a:tc>
                  <a:txBody>
                    <a:bodyPr wrap="square"/>
                    <a:lstStyle/>
                    <a:p>
                      <a:pPr algn="ctr" latinLnBrk="1"/>
                      <a:r>
                        <a:rPr lang="en-US" altLang="zh-CN" sz="1600" b="1">
                          <a:effectLst/>
                          <a:latin typeface="宋体" panose="02010600030101010101" pitchFamily="2" charset="-122"/>
                          <a:ea typeface="宋体" panose="02010600030101010101" pitchFamily="2" charset="-122"/>
                        </a:rPr>
                        <a:t>2020</a:t>
                      </a:r>
                      <a:r>
                        <a:rPr lang="zh-CN" altLang="en-US" sz="1600" b="1">
                          <a:effectLst/>
                          <a:latin typeface="宋体" panose="02010600030101010101" pitchFamily="2" charset="-122"/>
                          <a:ea typeface="宋体" panose="02010600030101010101" pitchFamily="2" charset="-122"/>
                        </a:rPr>
                        <a:t>年全国</a:t>
                      </a:r>
                      <a:r>
                        <a:rPr lang="en-US" altLang="zh-CN" sz="1600" b="1">
                          <a:effectLst/>
                          <a:latin typeface="宋体" panose="02010600030101010101" pitchFamily="2" charset="-122"/>
                          <a:ea typeface="宋体" panose="02010600030101010101" pitchFamily="2" charset="-122"/>
                        </a:rPr>
                        <a:t>Ⅰ</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latinLnBrk="1"/>
                      <a:r>
                        <a:rPr lang="zh-CN" altLang="en-US" sz="1600" b="1">
                          <a:effectLst/>
                          <a:latin typeface="宋体" panose="02010600030101010101" pitchFamily="2" charset="-122"/>
                          <a:ea typeface="宋体" panose="02010600030101010101" pitchFamily="2" charset="-122"/>
                        </a:rPr>
                        <a:t>由于文人士大夫参与到印章的创作中，使这门从前主要由工匠承揽的技艺，增加了人文意味。</a:t>
                      </a:r>
                      <a:endParaRPr lang="zh-CN" altLang="en-US" sz="1600" b="1">
                        <a:effectLst/>
                        <a:latin typeface="宋体" panose="02010600030101010101" pitchFamily="2" charset="-122"/>
                        <a:ea typeface="宋体" panose="02010600030101010101" pitchFamily="2" charset="-122"/>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algn="ctr" latinLnBrk="1"/>
                      <a:r>
                        <a:rPr lang="zh-CN" altLang="en-US" sz="1600" b="1">
                          <a:effectLst/>
                          <a:latin typeface="宋体" panose="02010600030101010101" pitchFamily="2" charset="-122"/>
                          <a:ea typeface="宋体" panose="02010600030101010101" pitchFamily="2" charset="-122"/>
                        </a:rPr>
                        <a:t>成分残缺</a:t>
                      </a:r>
                      <a:endParaRPr lang="zh-CN" altLang="en-US" sz="1600" b="1">
                        <a:effectLst/>
                      </a:endParaRPr>
                    </a:p>
                    <a:p>
                      <a:pPr algn="ctr" latinLnBrk="1"/>
                      <a:r>
                        <a:rPr lang="zh-CN" altLang="en-US" sz="1600" b="1">
                          <a:effectLst/>
                          <a:latin typeface="宋体" panose="02010600030101010101" pitchFamily="2" charset="-122"/>
                          <a:ea typeface="宋体" panose="02010600030101010101" pitchFamily="2" charset="-122"/>
                        </a:rPr>
                        <a:t>搭配不当</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r h="591952">
                <a:tc>
                  <a:txBody>
                    <a:bodyPr wrap="square"/>
                    <a:lstStyle/>
                    <a:p>
                      <a:pPr algn="ctr" latinLnBrk="1"/>
                      <a:r>
                        <a:rPr lang="en-US" altLang="zh-CN" sz="1600" b="1">
                          <a:effectLst/>
                          <a:latin typeface="宋体" panose="02010600030101010101" pitchFamily="2" charset="-122"/>
                          <a:ea typeface="宋体" panose="02010600030101010101" pitchFamily="2" charset="-122"/>
                        </a:rPr>
                        <a:t>2020</a:t>
                      </a:r>
                      <a:r>
                        <a:rPr lang="zh-CN" altLang="en-US" sz="1600" b="1">
                          <a:effectLst/>
                          <a:latin typeface="宋体" panose="02010600030101010101" pitchFamily="2" charset="-122"/>
                          <a:ea typeface="宋体" panose="02010600030101010101" pitchFamily="2" charset="-122"/>
                        </a:rPr>
                        <a:t>年全国</a:t>
                      </a:r>
                      <a:r>
                        <a:rPr lang="en-US" altLang="zh-CN" sz="1600" b="1">
                          <a:effectLst/>
                          <a:latin typeface="宋体" panose="02010600030101010101" pitchFamily="2" charset="-122"/>
                          <a:ea typeface="宋体" panose="02010600030101010101" pitchFamily="2" charset="-122"/>
                        </a:rPr>
                        <a:t>Ⅱ</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latinLnBrk="1"/>
                      <a:r>
                        <a:rPr lang="zh-CN" altLang="en-US" sz="1600" b="1">
                          <a:effectLst/>
                          <a:latin typeface="宋体" panose="02010600030101010101" pitchFamily="2" charset="-122"/>
                          <a:ea typeface="宋体" panose="02010600030101010101" pitchFamily="2" charset="-122"/>
                        </a:rPr>
                        <a:t>对于文字本身来说，汉代学者总结的“六书”的方法在甲骨文基本都已出现，已经说明它是成熟的文字。</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algn="ctr" latinLnBrk="1"/>
                      <a:r>
                        <a:rPr lang="zh-CN" altLang="en-US" sz="1600" b="1">
                          <a:effectLst/>
                          <a:latin typeface="宋体" panose="02010600030101010101" pitchFamily="2" charset="-122"/>
                          <a:ea typeface="宋体" panose="02010600030101010101" pitchFamily="2" charset="-122"/>
                        </a:rPr>
                        <a:t>成分残缺</a:t>
                      </a:r>
                      <a:endParaRPr lang="zh-CN" altLang="en-US" sz="1600" b="1">
                        <a:effectLst/>
                      </a:endParaRPr>
                    </a:p>
                    <a:p>
                      <a:pPr algn="ctr" latinLnBrk="1"/>
                      <a:r>
                        <a:rPr lang="zh-CN" altLang="en-US" sz="1600" b="1">
                          <a:effectLst/>
                          <a:latin typeface="宋体" panose="02010600030101010101" pitchFamily="2" charset="-122"/>
                          <a:ea typeface="宋体" panose="02010600030101010101" pitchFamily="2" charset="-122"/>
                        </a:rPr>
                        <a:t>语序不当</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r h="591952">
                <a:tc>
                  <a:txBody>
                    <a:bodyPr wrap="square"/>
                    <a:lstStyle/>
                    <a:p>
                      <a:pPr algn="ctr" latinLnBrk="1"/>
                      <a:r>
                        <a:rPr lang="en-US" altLang="zh-CN" sz="1600" b="1">
                          <a:effectLst/>
                          <a:latin typeface="宋体" panose="02010600030101010101" pitchFamily="2" charset="-122"/>
                          <a:ea typeface="宋体" panose="02010600030101010101" pitchFamily="2" charset="-122"/>
                        </a:rPr>
                        <a:t>2020</a:t>
                      </a:r>
                      <a:r>
                        <a:rPr lang="zh-CN" altLang="en-US" sz="1600" b="1">
                          <a:effectLst/>
                          <a:latin typeface="宋体" panose="02010600030101010101" pitchFamily="2" charset="-122"/>
                          <a:ea typeface="宋体" panose="02010600030101010101" pitchFamily="2" charset="-122"/>
                        </a:rPr>
                        <a:t>年全国</a:t>
                      </a:r>
                      <a:r>
                        <a:rPr lang="en-US" altLang="zh-CN" sz="1600" b="1">
                          <a:effectLst/>
                          <a:latin typeface="宋体" panose="02010600030101010101" pitchFamily="2" charset="-122"/>
                          <a:ea typeface="宋体" panose="02010600030101010101" pitchFamily="2" charset="-122"/>
                        </a:rPr>
                        <a:t>Ⅲ</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latinLnBrk="1"/>
                      <a:r>
                        <a:rPr lang="zh-CN" altLang="en-US" sz="1600" b="1">
                          <a:effectLst/>
                          <a:latin typeface="宋体" panose="02010600030101010101" pitchFamily="2" charset="-122"/>
                          <a:ea typeface="宋体" panose="02010600030101010101" pitchFamily="2" charset="-122"/>
                        </a:rPr>
                        <a:t>中国人之所以为中国人的特性，不是生理的，而且是文化的、精神的因素</a:t>
                      </a:r>
                      <a:endParaRPr lang="zh-CN" altLang="en-US" sz="1600" b="1">
                        <a:effectLst/>
                        <a:latin typeface="宋体" panose="02010600030101010101" pitchFamily="2" charset="-122"/>
                        <a:ea typeface="宋体" panose="02010600030101010101" pitchFamily="2" charset="-122"/>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algn="ctr" latinLnBrk="1"/>
                      <a:r>
                        <a:rPr lang="zh-CN" altLang="en-US" sz="1600" b="1">
                          <a:effectLst/>
                          <a:latin typeface="宋体" panose="02010600030101010101" pitchFamily="2" charset="-122"/>
                          <a:ea typeface="宋体" panose="02010600030101010101" pitchFamily="2" charset="-122"/>
                        </a:rPr>
                        <a:t>成分赘余</a:t>
                      </a:r>
                      <a:endParaRPr lang="zh-CN" altLang="en-US" sz="1600" b="1">
                        <a:effectLst/>
                      </a:endParaRPr>
                    </a:p>
                    <a:p>
                      <a:pPr algn="ctr" latinLnBrk="1"/>
                      <a:r>
                        <a:rPr lang="zh-CN" altLang="en-US" sz="1600" b="1">
                          <a:effectLst/>
                          <a:latin typeface="宋体" panose="02010600030101010101" pitchFamily="2" charset="-122"/>
                          <a:ea typeface="宋体" panose="02010600030101010101" pitchFamily="2" charset="-122"/>
                        </a:rPr>
                        <a:t>搭配不当</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r h="1428074">
                <a:tc>
                  <a:txBody>
                    <a:bodyPr wrap="square"/>
                    <a:lstStyle/>
                    <a:p>
                      <a:pPr algn="ctr" latinLnBrk="1"/>
                      <a:r>
                        <a:rPr lang="en-US" altLang="zh-CN" sz="1600" b="1">
                          <a:effectLst/>
                          <a:latin typeface="宋体" panose="02010600030101010101" pitchFamily="2" charset="-122"/>
                          <a:ea typeface="宋体" panose="02010600030101010101" pitchFamily="2" charset="-122"/>
                        </a:rPr>
                        <a:t>2020</a:t>
                      </a:r>
                      <a:r>
                        <a:rPr lang="zh-CN" altLang="en-US" sz="1600" b="1">
                          <a:effectLst/>
                          <a:latin typeface="宋体" panose="02010600030101010101" pitchFamily="2" charset="-122"/>
                          <a:ea typeface="宋体" panose="02010600030101010101" pitchFamily="2" charset="-122"/>
                        </a:rPr>
                        <a:t>年新高考</a:t>
                      </a:r>
                      <a:r>
                        <a:rPr lang="en-US" altLang="zh-CN" sz="1600" b="1">
                          <a:effectLst/>
                          <a:latin typeface="宋体" panose="02010600030101010101" pitchFamily="2" charset="-122"/>
                          <a:ea typeface="宋体" panose="02010600030101010101" pitchFamily="2" charset="-122"/>
                        </a:rPr>
                        <a:t>Ⅰ</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latinLnBrk="1"/>
                      <a:r>
                        <a:rPr lang="zh-CN" altLang="en-US" sz="1600" b="1">
                          <a:effectLst/>
                          <a:latin typeface="宋体" panose="02010600030101010101" pitchFamily="2" charset="-122"/>
                          <a:ea typeface="宋体" panose="02010600030101010101" pitchFamily="2" charset="-122"/>
                        </a:rPr>
                        <a:t>①我国的电子书阅读率发生了快速增长，③根据统计数据显示，④</a:t>
                      </a:r>
                      <a:r>
                        <a:rPr lang="en-US" altLang="zh-CN" sz="1600" b="1">
                          <a:effectLst/>
                          <a:latin typeface="宋体" panose="02010600030101010101" pitchFamily="2" charset="-122"/>
                          <a:ea typeface="宋体" panose="02010600030101010101" pitchFamily="2" charset="-122"/>
                        </a:rPr>
                        <a:t>2000</a:t>
                      </a:r>
                      <a:r>
                        <a:rPr lang="zh-CN" altLang="en-US" sz="1600" b="1">
                          <a:effectLst/>
                          <a:latin typeface="宋体" panose="02010600030101010101" pitchFamily="2" charset="-122"/>
                          <a:ea typeface="宋体" panose="02010600030101010101" pitchFamily="2" charset="-122"/>
                        </a:rPr>
                        <a:t>年国内网上的阅读率仅为</a:t>
                      </a:r>
                      <a:r>
                        <a:rPr lang="en-US" altLang="zh-CN" sz="1600" b="1">
                          <a:effectLst/>
                          <a:latin typeface="宋体" panose="02010600030101010101" pitchFamily="2" charset="-122"/>
                          <a:ea typeface="宋体" panose="02010600030101010101" pitchFamily="2" charset="-122"/>
                        </a:rPr>
                        <a:t>3.9%</a:t>
                      </a:r>
                      <a:r>
                        <a:rPr lang="zh-CN" altLang="en-US" sz="1600" b="1">
                          <a:effectLst/>
                          <a:latin typeface="宋体" panose="02010600030101010101" pitchFamily="2" charset="-122"/>
                          <a:ea typeface="宋体" panose="02010600030101010101" pitchFamily="2" charset="-122"/>
                        </a:rPr>
                        <a:t>，⑤</a:t>
                      </a:r>
                      <a:r>
                        <a:rPr lang="en-US" altLang="zh-CN" sz="1600" b="1">
                          <a:effectLst/>
                          <a:latin typeface="宋体" panose="02010600030101010101" pitchFamily="2" charset="-122"/>
                          <a:ea typeface="宋体" panose="02010600030101010101" pitchFamily="2" charset="-122"/>
                        </a:rPr>
                        <a:t>2012</a:t>
                      </a:r>
                      <a:r>
                        <a:rPr lang="zh-CN" altLang="en-US" sz="1600" b="1">
                          <a:effectLst/>
                          <a:latin typeface="宋体" panose="02010600030101010101" pitchFamily="2" charset="-122"/>
                          <a:ea typeface="宋体" panose="02010600030101010101" pitchFamily="2" charset="-122"/>
                        </a:rPr>
                        <a:t>年上升到</a:t>
                      </a:r>
                      <a:r>
                        <a:rPr lang="en-US" altLang="zh-CN" sz="1600" b="1">
                          <a:effectLst/>
                          <a:latin typeface="宋体" panose="02010600030101010101" pitchFamily="2" charset="-122"/>
                          <a:ea typeface="宋体" panose="02010600030101010101" pitchFamily="2" charset="-122"/>
                        </a:rPr>
                        <a:t>41.7%</a:t>
                      </a:r>
                      <a:r>
                        <a:rPr lang="zh-CN" altLang="en-US" sz="1600" b="1">
                          <a:effectLst/>
                          <a:latin typeface="宋体" panose="02010600030101010101" pitchFamily="2" charset="-122"/>
                          <a:ea typeface="宋体" panose="02010600030101010101" pitchFamily="2" charset="-122"/>
                        </a:rPr>
                        <a:t>，⑥电子书的阅读人数更是达到了</a:t>
                      </a:r>
                      <a:r>
                        <a:rPr lang="en-US" altLang="zh-CN" sz="1600" b="1">
                          <a:effectLst/>
                          <a:latin typeface="宋体" panose="02010600030101010101" pitchFamily="2" charset="-122"/>
                          <a:ea typeface="宋体" panose="02010600030101010101" pitchFamily="2" charset="-122"/>
                        </a:rPr>
                        <a:t>2.95</a:t>
                      </a:r>
                      <a:r>
                        <a:rPr lang="zh-CN" altLang="en-US" sz="1600" b="1">
                          <a:effectLst/>
                          <a:latin typeface="宋体" panose="02010600030101010101" pitchFamily="2" charset="-122"/>
                          <a:ea typeface="宋体" panose="02010600030101010101" pitchFamily="2" charset="-122"/>
                        </a:rPr>
                        <a:t>亿。⑦截止目前，⑧我国已经有接近</a:t>
                      </a:r>
                      <a:r>
                        <a:rPr lang="en-US" altLang="zh-CN" sz="1600" b="1">
                          <a:effectLst/>
                          <a:latin typeface="宋体" panose="02010600030101010101" pitchFamily="2" charset="-122"/>
                          <a:ea typeface="宋体" panose="02010600030101010101" pitchFamily="2" charset="-122"/>
                        </a:rPr>
                        <a:t>20%</a:t>
                      </a:r>
                      <a:r>
                        <a:rPr lang="zh-CN" altLang="en-US" sz="1600" b="1">
                          <a:effectLst/>
                          <a:latin typeface="宋体" panose="02010600030101010101" pitchFamily="2" charset="-122"/>
                          <a:ea typeface="宋体" panose="02010600030101010101" pitchFamily="2" charset="-122"/>
                        </a:rPr>
                        <a:t>的网民养成了通过互联网阅读时事新闻的习惯，⑨</a:t>
                      </a:r>
                      <a:r>
                        <a:rPr lang="en-US" altLang="zh-CN" sz="1600" b="1">
                          <a:effectLst/>
                          <a:latin typeface="宋体" panose="02010600030101010101" pitchFamily="2" charset="-122"/>
                          <a:ea typeface="宋体" panose="02010600030101010101" pitchFamily="2" charset="-122"/>
                        </a:rPr>
                        <a:t>16%</a:t>
                      </a:r>
                      <a:r>
                        <a:rPr lang="zh-CN" altLang="en-US" sz="1600" b="1">
                          <a:effectLst/>
                          <a:latin typeface="宋体" panose="02010600030101010101" pitchFamily="2" charset="-122"/>
                          <a:ea typeface="宋体" panose="02010600030101010101" pitchFamily="2" charset="-122"/>
                        </a:rPr>
                        <a:t>的人群养成了电子阅读的习惯，⑩而且有越来越多的读者开始将注意力转移到电子书上。</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algn="ctr" latinLnBrk="1"/>
                      <a:r>
                        <a:rPr lang="zh-CN" altLang="en-US" sz="1600" b="1">
                          <a:effectLst/>
                          <a:latin typeface="宋体" panose="02010600030101010101" pitchFamily="2" charset="-122"/>
                          <a:ea typeface="宋体" panose="02010600030101010101" pitchFamily="2" charset="-122"/>
                        </a:rPr>
                        <a:t>成分赘余</a:t>
                      </a:r>
                      <a:endParaRPr lang="zh-CN" altLang="en-US" sz="1600" b="1">
                        <a:effectLst/>
                      </a:endParaRPr>
                    </a:p>
                    <a:p>
                      <a:pPr algn="ctr" latinLnBrk="1"/>
                      <a:r>
                        <a:rPr lang="zh-CN" altLang="en-US" sz="1600" b="1">
                          <a:effectLst/>
                          <a:latin typeface="宋体" panose="02010600030101010101" pitchFamily="2" charset="-122"/>
                          <a:ea typeface="宋体" panose="02010600030101010101" pitchFamily="2" charset="-122"/>
                        </a:rPr>
                        <a:t>结构混乱</a:t>
                      </a:r>
                      <a:endParaRPr lang="zh-CN" altLang="en-US" sz="1600" b="1">
                        <a:effectLst/>
                      </a:endParaRPr>
                    </a:p>
                    <a:p>
                      <a:pPr algn="ctr" latinLnBrk="1"/>
                      <a:r>
                        <a:rPr lang="zh-CN" altLang="en-US" sz="1600" b="1">
                          <a:effectLst/>
                          <a:latin typeface="宋体" panose="02010600030101010101" pitchFamily="2" charset="-122"/>
                          <a:ea typeface="宋体" panose="02010600030101010101" pitchFamily="2" charset="-122"/>
                        </a:rPr>
                        <a:t>搭配不当</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r h="635810">
                <a:tc>
                  <a:txBody>
                    <a:bodyPr wrap="square"/>
                    <a:lstStyle/>
                    <a:p>
                      <a:pPr algn="ctr" latinLnBrk="1"/>
                      <a:r>
                        <a:rPr lang="en-US" altLang="zh-CN" sz="1600" b="1">
                          <a:effectLst/>
                          <a:latin typeface="宋体" panose="02010600030101010101" pitchFamily="2" charset="-122"/>
                          <a:ea typeface="宋体" panose="02010600030101010101" pitchFamily="2" charset="-122"/>
                        </a:rPr>
                        <a:t>2021</a:t>
                      </a:r>
                      <a:r>
                        <a:rPr lang="zh-CN" altLang="en-US" sz="1600" b="1">
                          <a:effectLst/>
                          <a:latin typeface="宋体" panose="02010600030101010101" pitchFamily="2" charset="-122"/>
                          <a:ea typeface="宋体" panose="02010600030101010101" pitchFamily="2" charset="-122"/>
                        </a:rPr>
                        <a:t>年全国甲</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latinLnBrk="1"/>
                      <a:r>
                        <a:rPr lang="zh-CN" altLang="en-US" sz="1800" b="1" i="0" kern="1200">
                          <a:solidFill>
                            <a:schemeClr val="tx1"/>
                          </a:solidFill>
                          <a:effectLst/>
                          <a:latin typeface="+mn-lt"/>
                          <a:ea typeface="+mn-ea"/>
                          <a:cs typeface="+mn-cs"/>
                        </a:rPr>
                        <a:t>通过学习烧菜做饭还会增强学生对家务劳动的理解与认知，有助于在和家人的相处中更懂得体谅、更懂得感恩、更懂得分担。</a:t>
                      </a:r>
                      <a:endParaRPr lang="zh-CN" altLang="en-US" sz="1800" b="1" i="0" kern="1200">
                        <a:solidFill>
                          <a:schemeClr val="tx1"/>
                        </a:solidFill>
                        <a:effectLst/>
                        <a:latin typeface="+mn-lt"/>
                        <a:ea typeface="+mn-ea"/>
                        <a:cs typeface="+mn-cs"/>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algn="ctr" latinLnBrk="1"/>
                      <a:r>
                        <a:rPr lang="zh-CN" altLang="en-US" sz="1800" b="1" i="0" kern="1200">
                          <a:solidFill>
                            <a:schemeClr val="tx1"/>
                          </a:solidFill>
                          <a:effectLst/>
                          <a:latin typeface="+mn-lt"/>
                          <a:ea typeface="+mn-ea"/>
                          <a:cs typeface="+mn-cs"/>
                        </a:rPr>
                        <a:t>成分残缺</a:t>
                      </a:r>
                      <a:endParaRPr lang="zh-CN" altLang="en-US" sz="1800" b="1" i="0" kern="1200">
                        <a:solidFill>
                          <a:schemeClr val="tx1"/>
                        </a:solidFill>
                        <a:effectLst/>
                        <a:latin typeface="+mn-lt"/>
                        <a:ea typeface="+mn-ea"/>
                        <a:cs typeface="+mn-cs"/>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r h="870660">
                <a:tc>
                  <a:txBody>
                    <a:bodyPr wrap="square"/>
                    <a:lstStyle/>
                    <a:p>
                      <a:pPr algn="ctr" latinLnBrk="1"/>
                      <a:r>
                        <a:rPr lang="en-US" altLang="zh-CN" sz="1600" b="1">
                          <a:effectLst/>
                          <a:latin typeface="宋体" panose="02010600030101010101" pitchFamily="2" charset="-122"/>
                          <a:ea typeface="宋体" panose="02010600030101010101" pitchFamily="2" charset="-122"/>
                        </a:rPr>
                        <a:t>2021</a:t>
                      </a:r>
                      <a:r>
                        <a:rPr lang="zh-CN" altLang="en-US" sz="1600" b="1">
                          <a:effectLst/>
                          <a:latin typeface="宋体" panose="02010600030101010101" pitchFamily="2" charset="-122"/>
                          <a:ea typeface="宋体" panose="02010600030101010101" pitchFamily="2" charset="-122"/>
                        </a:rPr>
                        <a:t>年全国乙</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latinLnBrk="1"/>
                      <a:r>
                        <a:rPr lang="zh-CN" altLang="en-US" sz="1800" b="1" i="0" kern="1200">
                          <a:solidFill>
                            <a:schemeClr val="tx1"/>
                          </a:solidFill>
                          <a:effectLst/>
                          <a:latin typeface="+mn-lt"/>
                          <a:ea typeface="+mn-ea"/>
                          <a:cs typeface="+mn-cs"/>
                        </a:rPr>
                        <a:t>空间和时间由于不断压缩，大大增强了互动性，社会交往效率有助于得到显著提高。</a:t>
                      </a:r>
                      <a:endParaRPr lang="zh-CN" altLang="en-US" sz="1800" b="1" i="0" kern="1200">
                        <a:solidFill>
                          <a:schemeClr val="tx1"/>
                        </a:solidFill>
                        <a:effectLst/>
                        <a:latin typeface="+mn-lt"/>
                        <a:ea typeface="+mn-ea"/>
                        <a:cs typeface="+mn-cs"/>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algn="ctr" latinLnBrk="1"/>
                      <a:r>
                        <a:rPr lang="zh-CN" altLang="en-US" sz="1600" b="1">
                          <a:effectLst/>
                          <a:latin typeface="宋体" panose="02010600030101010101" pitchFamily="2" charset="-122"/>
                          <a:ea typeface="宋体" panose="02010600030101010101" pitchFamily="2" charset="-122"/>
                        </a:rPr>
                        <a:t>搭配不当</a:t>
                      </a:r>
                      <a:endParaRPr lang="en-US" altLang="zh-CN" sz="1600" b="1">
                        <a:effectLst/>
                        <a:latin typeface="宋体" panose="02010600030101010101" pitchFamily="2" charset="-122"/>
                        <a:ea typeface="宋体" panose="02010600030101010101" pitchFamily="2" charset="-122"/>
                      </a:endParaRPr>
                    </a:p>
                    <a:p>
                      <a:pPr algn="ctr" latinLnBrk="1"/>
                      <a:r>
                        <a:rPr lang="zh-CN" altLang="en-US" sz="1600" b="1">
                          <a:effectLst/>
                          <a:latin typeface="宋体" panose="02010600030101010101" pitchFamily="2" charset="-122"/>
                          <a:ea typeface="宋体" panose="02010600030101010101" pitchFamily="2" charset="-122"/>
                        </a:rPr>
                        <a:t>语序不当</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r h="635810">
                <a:tc>
                  <a:txBody>
                    <a:bodyPr wrap="square"/>
                    <a:lstStyle/>
                    <a:p>
                      <a:pPr algn="ctr" latinLnBrk="1"/>
                      <a:r>
                        <a:rPr lang="en-US" altLang="zh-CN" sz="1600" b="1">
                          <a:effectLst/>
                          <a:latin typeface="宋体" panose="02010600030101010101" pitchFamily="2" charset="-122"/>
                          <a:ea typeface="宋体" panose="02010600030101010101" pitchFamily="2" charset="-122"/>
                        </a:rPr>
                        <a:t>2021</a:t>
                      </a:r>
                      <a:r>
                        <a:rPr lang="zh-CN" altLang="en-US" sz="1600" b="1">
                          <a:effectLst/>
                          <a:latin typeface="宋体" panose="02010600030101010101" pitchFamily="2" charset="-122"/>
                          <a:ea typeface="宋体" panose="02010600030101010101" pitchFamily="2" charset="-122"/>
                        </a:rPr>
                        <a:t>年新高考</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latinLnBrk="1"/>
                      <a:r>
                        <a:rPr lang="zh-CN" altLang="en-US" sz="1800" b="1" i="0" kern="1200">
                          <a:solidFill>
                            <a:schemeClr val="tx1"/>
                          </a:solidFill>
                          <a:effectLst/>
                          <a:latin typeface="+mn-lt"/>
                          <a:ea typeface="+mn-ea"/>
                          <a:cs typeface="+mn-cs"/>
                        </a:rPr>
                        <a:t>宣讲员平易的话语，幽默的口吻以及宣讲内容十分接地气，导致收看直播的群众既听得进又记得牢。</a:t>
                      </a:r>
                      <a:endParaRPr lang="zh-CN" altLang="en-US" sz="1800" b="1" i="0" kern="1200">
                        <a:solidFill>
                          <a:schemeClr val="tx1"/>
                        </a:solidFill>
                        <a:effectLst/>
                        <a:latin typeface="+mn-lt"/>
                        <a:ea typeface="+mn-ea"/>
                        <a:cs typeface="+mn-cs"/>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wrap="square"/>
                    <a:lstStyle/>
                    <a:p>
                      <a:pPr algn="ctr" latinLnBrk="1"/>
                      <a:r>
                        <a:rPr lang="zh-CN" altLang="en-US" sz="1800" b="1" i="0" kern="1200">
                          <a:solidFill>
                            <a:schemeClr val="tx1"/>
                          </a:solidFill>
                          <a:effectLst/>
                          <a:latin typeface="+mn-lt"/>
                          <a:ea typeface="+mn-ea"/>
                          <a:cs typeface="+mn-cs"/>
                        </a:rPr>
                        <a:t>语序不当</a:t>
                      </a:r>
                      <a:endParaRPr lang="en-US" altLang="zh-CN" sz="1800" b="1" i="0" kern="1200">
                        <a:solidFill>
                          <a:schemeClr val="tx1"/>
                        </a:solidFill>
                        <a:effectLst/>
                        <a:latin typeface="+mn-lt"/>
                        <a:ea typeface="+mn-ea"/>
                        <a:cs typeface="+mn-cs"/>
                      </a:endParaRPr>
                    </a:p>
                    <a:p>
                      <a:pPr algn="ctr" latinLnBrk="1"/>
                      <a:r>
                        <a:rPr lang="zh-CN" altLang="en-US" sz="1800" b="1" i="0" kern="1200">
                          <a:solidFill>
                            <a:schemeClr val="tx1"/>
                          </a:solidFill>
                          <a:effectLst/>
                          <a:latin typeface="+mn-lt"/>
                          <a:ea typeface="+mn-ea"/>
                          <a:cs typeface="+mn-cs"/>
                        </a:rPr>
                        <a:t>搭配不当</a:t>
                      </a:r>
                      <a:endParaRPr lang="zh-CN" altLang="en-US" sz="1600" b="1">
                        <a:effectLst/>
                      </a:endParaRPr>
                    </a:p>
                  </a:txBody>
                  <a:tcPr marL="24788" marR="24788" marT="16997" marB="16997" vert="horz"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r>
            </a:tbl>
          </a:graphicData>
        </a:graphic>
      </p:graphicFrame>
      <p:sp>
        <p:nvSpPr>
          <p:cNvPr id="2" name="文本框 1"/>
          <p:cNvSpPr txBox="1"/>
          <p:nvPr/>
        </p:nvSpPr>
        <p:spPr>
          <a:xfrm>
            <a:off x="560362" y="6112953"/>
            <a:ext cx="11071273" cy="368300"/>
          </a:xfrm>
          <a:prstGeom prst="rect">
            <a:avLst/>
          </a:prstGeom>
          <a:noFill/>
        </p:spPr>
        <p:txBody>
          <a:bodyPr wrap="square" rtlCol="0">
            <a:spAutoFit/>
          </a:bodyPr>
          <a:lstStyle/>
          <a:p>
            <a:r>
              <a:rPr lang="en-US" altLang="zh-CN" b="1">
                <a:solidFill>
                  <a:srgbClr val="FF0000"/>
                </a:solidFill>
                <a:latin typeface="黑体" panose="02010609060101010101" pitchFamily="49" charset="-122"/>
                <a:ea typeface="黑体" panose="02010609060101010101" pitchFamily="49" charset="-122"/>
                <a:cs typeface="楷体" panose="02010609060101010101" charset="-122"/>
                <a:sym typeface="+mn-ea"/>
              </a:rPr>
              <a:t>                  </a:t>
            </a:r>
            <a:r>
              <a:rPr lang="zh-CN" altLang="en-US" b="1">
                <a:solidFill>
                  <a:srgbClr val="FF0000"/>
                </a:solidFill>
                <a:latin typeface="黑体" panose="02010609060101010101" pitchFamily="49" charset="-122"/>
                <a:ea typeface="黑体" panose="02010609060101010101" pitchFamily="49" charset="-122"/>
                <a:cs typeface="楷体" panose="02010609060101010101" charset="-122"/>
                <a:sym typeface="+mn-ea"/>
              </a:rPr>
              <a:t>常考类型：语序不当、搭配不当、成分残缺或赘余、结构混乱</a:t>
            </a:r>
            <a:endParaRPr lang="zh-CN" altLang="en-US"/>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355600" y="286385"/>
            <a:ext cx="147320" cy="437515"/>
          </a:xfrm>
          <a:prstGeom prst="rect">
            <a:avLst/>
          </a:prstGeom>
          <a:solidFill>
            <a:srgbClr val="465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65E3C"/>
              </a:solidFill>
              <a:cs typeface="+mn-ea"/>
              <a:sym typeface="+mn-lt"/>
            </a:endParaRPr>
          </a:p>
        </p:txBody>
      </p:sp>
      <p:sp>
        <p:nvSpPr>
          <p:cNvPr id="5" name="文本框 4"/>
          <p:cNvSpPr txBox="1"/>
          <p:nvPr>
            <p:custDataLst>
              <p:tags r:id="rId2"/>
            </p:custDataLst>
          </p:nvPr>
        </p:nvSpPr>
        <p:spPr>
          <a:xfrm>
            <a:off x="502920" y="306070"/>
            <a:ext cx="2961640" cy="521970"/>
          </a:xfrm>
          <a:prstGeom prst="rect">
            <a:avLst/>
          </a:prstGeom>
          <a:noFill/>
        </p:spPr>
        <p:txBody>
          <a:bodyPr wrap="square" rtlCol="0">
            <a:spAutoFit/>
          </a:bodyPr>
          <a:lstStyle/>
          <a:p>
            <a:r>
              <a:rPr lang="zh-CN" altLang="en-US" sz="2800" b="1" smtClean="0">
                <a:solidFill>
                  <a:srgbClr val="465E3C"/>
                </a:solidFill>
                <a:cs typeface="+mn-ea"/>
                <a:sym typeface="+mn-lt"/>
              </a:rPr>
              <a:t>考情回顾</a:t>
            </a:r>
            <a:endParaRPr lang="zh-CN" altLang="en-US" sz="2800" b="1">
              <a:solidFill>
                <a:srgbClr val="465E3C"/>
              </a:solidFill>
              <a:cs typeface="+mn-ea"/>
              <a:sym typeface="+mn-lt"/>
            </a:endParaRPr>
          </a:p>
        </p:txBody>
      </p:sp>
      <p:graphicFrame>
        <p:nvGraphicFramePr>
          <p:cNvPr id="6" name="表格 5"/>
          <p:cNvGraphicFramePr>
            <a:graphicFrameLocks noGrp="1"/>
          </p:cNvGraphicFramePr>
          <p:nvPr>
            <p:custDataLst>
              <p:tags r:id="rId3"/>
            </p:custDataLst>
          </p:nvPr>
        </p:nvGraphicFramePr>
        <p:xfrm>
          <a:off x="382905" y="829381"/>
          <a:ext cx="11687176" cy="5730240"/>
        </p:xfrm>
        <a:graphic>
          <a:graphicData uri="http://schemas.openxmlformats.org/drawingml/2006/table">
            <a:tbl>
              <a:tblPr firstRow="1" bandRow="1">
                <a:tableStyleId>{BC89EF96-8CEA-46FF-86C4-4CE0E7609802}</a:tableStyleId>
              </a:tblPr>
              <a:tblGrid>
                <a:gridCol w="1241806"/>
                <a:gridCol w="9116839"/>
                <a:gridCol w="1328531"/>
              </a:tblGrid>
              <a:tr h="518160">
                <a:tc gridSpan="3">
                  <a:txBody>
                    <a:bodyPr wrap="square"/>
                    <a:lstStyle/>
                    <a:p>
                      <a:pPr marL="0" marR="0" indent="0" algn="ctr" defTabSz="457200" rtl="0" eaLnBrk="1" fontAlgn="base" latinLnBrk="0" hangingPunct="1">
                        <a:lnSpc>
                          <a:spcPct val="100000"/>
                        </a:lnSpc>
                        <a:spcBef>
                          <a:spcPts val="600"/>
                        </a:spcBef>
                        <a:spcAft>
                          <a:spcPts val="600"/>
                        </a:spcAft>
                        <a:buClrTx/>
                        <a:buSzTx/>
                        <a:buFontTx/>
                        <a:buNone/>
                        <a:defRPr/>
                      </a:pPr>
                      <a:r>
                        <a:rPr lang="en-US" altLang="zh-CN" sz="2800" kern="1200" smtClean="0"/>
                        <a:t>2021-2010</a:t>
                      </a:r>
                      <a:r>
                        <a:rPr lang="zh-CN" altLang="en-US" sz="2800" kern="1200" smtClean="0"/>
                        <a:t>新课标卷中病句类型出题的频率</a:t>
                      </a:r>
                      <a:endParaRPr lang="zh-CN" altLang="en-US" sz="2800" kern="1200" smtClean="0">
                        <a:solidFill>
                          <a:schemeClr val="tx1"/>
                        </a:solidFill>
                        <a:latin typeface="+mn-ea"/>
                        <a:ea typeface="+mn-ea"/>
                        <a:cs typeface="+mn-ea"/>
                      </a:endParaRPr>
                    </a:p>
                  </a:txBody>
                  <a:tcPr vert="horz"/>
                </a:tc>
                <a:tc hMerge="1">
                  <a:tcPr/>
                </a:tc>
                <a:tc hMerge="1">
                  <a:tcPr/>
                </a:tc>
              </a:tr>
              <a:tr h="358140">
                <a:tc>
                  <a:txBody>
                    <a:bodyPr wrap="square"/>
                    <a:lstStyle/>
                    <a:p>
                      <a:pPr marL="0" indent="0" algn="ctr" defTabSz="457200" rtl="0" eaLnBrk="1" fontAlgn="base" latinLnBrk="0" hangingPunct="1">
                        <a:lnSpc>
                          <a:spcPct val="100000"/>
                        </a:lnSpc>
                        <a:spcBef>
                          <a:spcPts val="600"/>
                        </a:spcBef>
                        <a:spcAft>
                          <a:spcPts val="600"/>
                        </a:spcAft>
                        <a:buClrTx/>
                        <a:buSzTx/>
                        <a:buNone/>
                      </a:pPr>
                      <a:r>
                        <a:rPr lang="zh-CN" altLang="en-US" sz="2000" kern="1200" smtClean="0"/>
                        <a:t>病句类型</a:t>
                      </a:r>
                      <a:endParaRPr lang="zh-CN" altLang="en-US" sz="2000" kern="1200" smtClean="0">
                        <a:solidFill>
                          <a:schemeClr val="tx1"/>
                        </a:solidFill>
                        <a:latin typeface="+mn-ea"/>
                        <a:ea typeface="+mn-ea"/>
                        <a:cs typeface="+mn-ea"/>
                      </a:endParaRPr>
                    </a:p>
                  </a:txBody>
                  <a:tcPr vert="horz"/>
                </a:tc>
                <a:tc>
                  <a:txBody>
                    <a:bodyPr wrap="square"/>
                    <a:lstStyle/>
                    <a:p>
                      <a:pPr marL="0" indent="0" algn="ctr" defTabSz="457200" rtl="0" eaLnBrk="1" fontAlgn="base" latinLnBrk="0" hangingPunct="1">
                        <a:lnSpc>
                          <a:spcPct val="100000"/>
                        </a:lnSpc>
                        <a:spcBef>
                          <a:spcPts val="600"/>
                        </a:spcBef>
                        <a:spcAft>
                          <a:spcPts val="600"/>
                        </a:spcAft>
                        <a:buClrTx/>
                        <a:buSzTx/>
                        <a:buNone/>
                      </a:pPr>
                      <a:r>
                        <a:rPr lang="zh-CN" altLang="en-US" sz="2000" kern="1200" smtClean="0"/>
                        <a:t>出现年度</a:t>
                      </a:r>
                      <a:endParaRPr lang="zh-CN" altLang="en-US" sz="2000" kern="1200" smtClean="0">
                        <a:solidFill>
                          <a:schemeClr val="tx1"/>
                        </a:solidFill>
                        <a:latin typeface="+mn-ea"/>
                        <a:ea typeface="+mn-ea"/>
                        <a:cs typeface="+mn-ea"/>
                      </a:endParaRPr>
                    </a:p>
                  </a:txBody>
                  <a:tcPr vert="horz"/>
                </a:tc>
                <a:tc>
                  <a:txBody>
                    <a:bodyPr wrap="square"/>
                    <a:lstStyle/>
                    <a:p>
                      <a:pPr marL="0" marR="0" indent="0" algn="ctr" defTabSz="457200" rtl="0" eaLnBrk="1" fontAlgn="base" latinLnBrk="0" hangingPunct="1">
                        <a:lnSpc>
                          <a:spcPct val="100000"/>
                        </a:lnSpc>
                        <a:spcBef>
                          <a:spcPts val="600"/>
                        </a:spcBef>
                        <a:spcAft>
                          <a:spcPts val="600"/>
                        </a:spcAft>
                        <a:buClrTx/>
                        <a:buSzTx/>
                        <a:buFontTx/>
                        <a:buNone/>
                        <a:defRPr/>
                      </a:pPr>
                      <a:r>
                        <a:rPr lang="zh-CN" altLang="en-US" sz="2000" kern="1200" smtClean="0"/>
                        <a:t>出题频率</a:t>
                      </a:r>
                      <a:endParaRPr lang="zh-CN" altLang="en-US" sz="2000" kern="1200" smtClean="0">
                        <a:solidFill>
                          <a:schemeClr val="tx1"/>
                        </a:solidFill>
                        <a:latin typeface="+mn-ea"/>
                        <a:ea typeface="+mn-ea"/>
                        <a:cs typeface="+mn-ea"/>
                      </a:endParaRPr>
                    </a:p>
                  </a:txBody>
                  <a:tcPr vert="horz"/>
                </a:tc>
              </a:tr>
              <a:tr h="812911">
                <a:tc>
                  <a:txBody>
                    <a:bodyPr wrap="square"/>
                    <a:lstStyle/>
                    <a:p>
                      <a:pPr marL="0" indent="0" algn="ctr" defTabSz="457200" rtl="0" eaLnBrk="1" fontAlgn="base" latinLnBrk="0" hangingPunct="1">
                        <a:lnSpc>
                          <a:spcPct val="100000"/>
                        </a:lnSpc>
                        <a:spcBef>
                          <a:spcPts val="600"/>
                        </a:spcBef>
                        <a:spcAft>
                          <a:spcPts val="600"/>
                        </a:spcAft>
                        <a:buClrTx/>
                        <a:buSzTx/>
                        <a:buNone/>
                      </a:pPr>
                      <a:r>
                        <a:rPr lang="zh-CN" altLang="en-US" sz="2000" kern="1200" smtClean="0"/>
                        <a:t>成分残缺</a:t>
                      </a:r>
                      <a:r>
                        <a:rPr lang="en-US" altLang="zh-CN" sz="2000" kern="1200" smtClean="0"/>
                        <a:t>/</a:t>
                      </a:r>
                      <a:r>
                        <a:rPr lang="zh-CN" altLang="en-US" sz="2000" kern="1200" smtClean="0"/>
                        <a:t>赘余</a:t>
                      </a:r>
                      <a:endParaRPr lang="zh-CN" altLang="en-US" sz="2000" kern="1200" smtClean="0">
                        <a:solidFill>
                          <a:schemeClr val="tx1"/>
                        </a:solidFill>
                        <a:latin typeface="+mn-ea"/>
                        <a:ea typeface="+mn-ea"/>
                        <a:cs typeface="+mn-ea"/>
                      </a:endParaRPr>
                    </a:p>
                  </a:txBody>
                  <a:tcPr vert="horz"/>
                </a:tc>
                <a:tc>
                  <a:txBody>
                    <a:bodyPr wrap="square"/>
                    <a:lstStyle/>
                    <a:p>
                      <a:pPr marL="0" marR="0" indent="0" algn="l" defTabSz="457200" rtl="0" eaLnBrk="1" fontAlgn="base" latinLnBrk="0" hangingPunct="1">
                        <a:lnSpc>
                          <a:spcPct val="100000"/>
                        </a:lnSpc>
                        <a:spcBef>
                          <a:spcPts val="600"/>
                        </a:spcBef>
                        <a:spcAft>
                          <a:spcPts val="600"/>
                        </a:spcAft>
                        <a:buClrTx/>
                        <a:buSzTx/>
                        <a:buFontTx/>
                        <a:buNone/>
                        <a:defRPr/>
                      </a:pPr>
                      <a:r>
                        <a:rPr lang="en-US" altLang="zh-CN" sz="2000" kern="1200" smtClean="0">
                          <a:sym typeface="+mn-ea"/>
                        </a:rPr>
                        <a:t>2021·</a:t>
                      </a:r>
                      <a:r>
                        <a:rPr lang="zh-CN" altLang="en-US" sz="2000" kern="1200" smtClean="0">
                          <a:sym typeface="+mn-ea"/>
                        </a:rPr>
                        <a:t>甲卷、</a:t>
                      </a:r>
                      <a:r>
                        <a:rPr lang="en-US" altLang="zh-CN" sz="2000" kern="1200" smtClean="0"/>
                        <a:t>2020·Ⅰ</a:t>
                      </a:r>
                      <a:r>
                        <a:rPr lang="zh-CN" altLang="en-US" sz="2000" kern="1200" smtClean="0"/>
                        <a:t>、</a:t>
                      </a:r>
                      <a:r>
                        <a:rPr lang="en-US" altLang="zh-CN" sz="2000" kern="1200" smtClean="0"/>
                        <a:t>2020·Ⅲ</a:t>
                      </a:r>
                      <a:r>
                        <a:rPr lang="zh-CN" altLang="en-US" sz="2000" kern="1200" smtClean="0"/>
                        <a:t>两项、</a:t>
                      </a:r>
                      <a:r>
                        <a:rPr lang="en-US" altLang="zh-CN" sz="2000" kern="1200" smtClean="0"/>
                        <a:t> 2019·Ⅰ</a:t>
                      </a:r>
                      <a:r>
                        <a:rPr lang="zh-CN" altLang="en-US" sz="2000" kern="1200" smtClean="0"/>
                        <a:t>、 </a:t>
                      </a:r>
                      <a:r>
                        <a:rPr lang="en-US" altLang="zh-CN" sz="2000" kern="1200" smtClean="0"/>
                        <a:t>2019·Ⅲ</a:t>
                      </a:r>
                      <a:r>
                        <a:rPr lang="zh-CN" altLang="en-US" sz="2000" kern="1200" smtClean="0"/>
                        <a:t>两项、</a:t>
                      </a:r>
                      <a:r>
                        <a:rPr lang="en-US" altLang="zh-CN" sz="2000" kern="1200" smtClean="0"/>
                        <a:t>2018·Ⅱ</a:t>
                      </a:r>
                      <a:r>
                        <a:rPr lang="zh-CN" altLang="en-US" sz="2000" kern="1200" smtClean="0"/>
                        <a:t>、</a:t>
                      </a:r>
                      <a:r>
                        <a:rPr lang="en-US" altLang="zh-CN" sz="2000" kern="1200" smtClean="0"/>
                        <a:t>2017·Ⅱ</a:t>
                      </a:r>
                      <a:r>
                        <a:rPr lang="zh-CN" altLang="en-US" sz="2000" kern="1200" smtClean="0"/>
                        <a:t>两项、</a:t>
                      </a:r>
                      <a:r>
                        <a:rPr lang="en-US" altLang="zh-CN" sz="2000" kern="1200" smtClean="0"/>
                        <a:t>2017·Ⅲ</a:t>
                      </a:r>
                      <a:r>
                        <a:rPr lang="zh-CN" altLang="en-US" sz="2000" kern="1200" smtClean="0"/>
                        <a:t>、</a:t>
                      </a:r>
                      <a:r>
                        <a:rPr lang="en-US" altLang="zh-CN" sz="2000" kern="1200" smtClean="0"/>
                        <a:t>2016·Ⅰ</a:t>
                      </a:r>
                      <a:r>
                        <a:rPr lang="zh-CN" altLang="en-US" sz="2000" kern="1200" smtClean="0"/>
                        <a:t>、</a:t>
                      </a:r>
                      <a:r>
                        <a:rPr lang="en-US" altLang="zh-CN" sz="2000" kern="1200" smtClean="0"/>
                        <a:t>2016·Ⅱ</a:t>
                      </a:r>
                      <a:r>
                        <a:rPr lang="zh-CN" altLang="en-US" sz="2000" kern="1200" smtClean="0"/>
                        <a:t>、</a:t>
                      </a:r>
                      <a:r>
                        <a:rPr lang="en-US" altLang="zh-CN" sz="2000" kern="1200" smtClean="0">
                          <a:sym typeface="+mn-ea"/>
                        </a:rPr>
                        <a:t>2016·Ⅲ</a:t>
                      </a:r>
                      <a:r>
                        <a:rPr lang="zh-CN" altLang="en-US" sz="2000" kern="1200" smtClean="0">
                          <a:sym typeface="+mn-ea"/>
                        </a:rPr>
                        <a:t>、</a:t>
                      </a:r>
                      <a:r>
                        <a:rPr lang="en-US" altLang="zh-CN" sz="2000" kern="1200" smtClean="0"/>
                        <a:t>2015·Ⅱ</a:t>
                      </a:r>
                      <a:r>
                        <a:rPr lang="zh-CN" altLang="en-US" sz="2000" kern="1200" smtClean="0"/>
                        <a:t>、</a:t>
                      </a:r>
                      <a:r>
                        <a:rPr lang="en-US" altLang="zh-CN" sz="2000" kern="1200" smtClean="0"/>
                        <a:t> 2013·Ⅰ</a:t>
                      </a:r>
                      <a:r>
                        <a:rPr lang="zh-CN" altLang="en-US" sz="2000" kern="1200" smtClean="0"/>
                        <a:t>卷</a:t>
                      </a:r>
                      <a:r>
                        <a:rPr lang="en-US" altLang="zh-CN" sz="2000" kern="1200" smtClean="0"/>
                        <a:t>2</a:t>
                      </a:r>
                      <a:r>
                        <a:rPr lang="zh-CN" altLang="en-US" sz="2000" kern="1200" smtClean="0"/>
                        <a:t>项、</a:t>
                      </a:r>
                      <a:r>
                        <a:rPr lang="en-US" altLang="zh-CN" sz="2000" kern="1200" smtClean="0"/>
                        <a:t>2013·Ⅱ</a:t>
                      </a:r>
                      <a:r>
                        <a:rPr lang="zh-CN" altLang="en-US" sz="2000" kern="1200" smtClean="0"/>
                        <a:t>、</a:t>
                      </a:r>
                      <a:r>
                        <a:rPr lang="en-US" altLang="zh-CN" sz="2000" kern="1200" smtClean="0"/>
                        <a:t>2010</a:t>
                      </a:r>
                      <a:endParaRPr lang="en-US" altLang="zh-CN" sz="2000" kern="1200" smtClean="0">
                        <a:solidFill>
                          <a:schemeClr val="tx1"/>
                        </a:solidFill>
                        <a:latin typeface="+mn-ea"/>
                        <a:ea typeface="+mn-ea"/>
                        <a:cs typeface="+mn-ea"/>
                      </a:endParaRPr>
                    </a:p>
                  </a:txBody>
                  <a:tcPr vert="horz"/>
                </a:tc>
                <a:tc>
                  <a:txBody>
                    <a:bodyPr wrap="square"/>
                    <a:lstStyle/>
                    <a:p>
                      <a:pPr marL="0" marR="0" indent="0" algn="ctr" defTabSz="457200" rtl="0" eaLnBrk="1" fontAlgn="base" latinLnBrk="0" hangingPunct="1">
                        <a:lnSpc>
                          <a:spcPct val="100000"/>
                        </a:lnSpc>
                        <a:spcBef>
                          <a:spcPts val="600"/>
                        </a:spcBef>
                        <a:spcAft>
                          <a:spcPts val="600"/>
                        </a:spcAft>
                        <a:buClrTx/>
                        <a:buSzTx/>
                        <a:buFontTx/>
                        <a:buNone/>
                        <a:defRPr/>
                      </a:pPr>
                      <a:r>
                        <a:rPr lang="en-US" altLang="zh-CN" sz="2000" kern="1200" smtClean="0"/>
                        <a:t>18</a:t>
                      </a:r>
                      <a:r>
                        <a:rPr lang="zh-CN" altLang="en-US" sz="2000" kern="1200" smtClean="0"/>
                        <a:t>次</a:t>
                      </a:r>
                      <a:endParaRPr lang="zh-CN" altLang="en-US" sz="2000" kern="1200" smtClean="0">
                        <a:solidFill>
                          <a:schemeClr val="tx1"/>
                        </a:solidFill>
                        <a:latin typeface="+mn-ea"/>
                        <a:ea typeface="+mn-ea"/>
                        <a:cs typeface="+mn-ea"/>
                      </a:endParaRPr>
                    </a:p>
                  </a:txBody>
                  <a:tcPr vert="horz"/>
                </a:tc>
              </a:tr>
              <a:tr h="943539">
                <a:tc>
                  <a:txBody>
                    <a:bodyPr wrap="square"/>
                    <a:lstStyle/>
                    <a:p>
                      <a:pPr marL="0" indent="0" algn="ctr" defTabSz="457200" rtl="0" eaLnBrk="1" fontAlgn="base" latinLnBrk="0" hangingPunct="1">
                        <a:lnSpc>
                          <a:spcPct val="100000"/>
                        </a:lnSpc>
                        <a:spcBef>
                          <a:spcPts val="600"/>
                        </a:spcBef>
                        <a:spcAft>
                          <a:spcPts val="600"/>
                        </a:spcAft>
                        <a:buClrTx/>
                        <a:buSzTx/>
                        <a:buNone/>
                      </a:pPr>
                      <a:r>
                        <a:rPr lang="zh-CN" altLang="en-US" sz="2000" kern="1200" smtClean="0"/>
                        <a:t>搭配不当</a:t>
                      </a:r>
                      <a:endParaRPr lang="zh-CN" altLang="en-US" sz="2000" kern="1200" smtClean="0">
                        <a:solidFill>
                          <a:schemeClr val="tx1"/>
                        </a:solidFill>
                        <a:latin typeface="+mn-ea"/>
                        <a:ea typeface="+mn-ea"/>
                        <a:cs typeface="+mn-ea"/>
                      </a:endParaRPr>
                    </a:p>
                  </a:txBody>
                  <a:tcPr vert="horz"/>
                </a:tc>
                <a:tc>
                  <a:txBody>
                    <a:bodyPr wrap="square"/>
                    <a:lstStyle/>
                    <a:p>
                      <a:pPr marL="0" marR="0" indent="0" algn="l" defTabSz="457200" rtl="0" eaLnBrk="1" fontAlgn="base" latinLnBrk="0" hangingPunct="1">
                        <a:lnSpc>
                          <a:spcPct val="100000"/>
                        </a:lnSpc>
                        <a:spcBef>
                          <a:spcPts val="600"/>
                        </a:spcBef>
                        <a:spcAft>
                          <a:spcPts val="600"/>
                        </a:spcAft>
                        <a:buClrTx/>
                        <a:buSzTx/>
                        <a:buFontTx/>
                        <a:buNone/>
                        <a:defRPr/>
                      </a:pPr>
                      <a:r>
                        <a:rPr lang="en-US" altLang="zh-CN" sz="2000" kern="1200" smtClean="0">
                          <a:sym typeface="+mn-ea"/>
                        </a:rPr>
                        <a:t>2021</a:t>
                      </a:r>
                      <a:r>
                        <a:rPr lang="zh-CN" altLang="en-US" sz="2000" kern="1200" smtClean="0">
                          <a:sym typeface="+mn-ea"/>
                        </a:rPr>
                        <a:t>新</a:t>
                      </a:r>
                      <a:r>
                        <a:rPr lang="en-US" altLang="zh-CN" sz="2000" kern="1200" smtClean="0">
                          <a:sym typeface="+mn-ea"/>
                        </a:rPr>
                        <a:t>Ⅰ</a:t>
                      </a:r>
                      <a:r>
                        <a:rPr lang="zh-CN" altLang="en-US" sz="2000" kern="1200" smtClean="0">
                          <a:sym typeface="+mn-ea"/>
                        </a:rPr>
                        <a:t>卷、</a:t>
                      </a:r>
                      <a:r>
                        <a:rPr lang="en-US" altLang="zh-CN" sz="2000" kern="1200" smtClean="0">
                          <a:sym typeface="+mn-ea"/>
                        </a:rPr>
                        <a:t>2021</a:t>
                      </a:r>
                      <a:r>
                        <a:rPr lang="zh-CN" altLang="en-US" sz="2000" kern="1200" smtClean="0">
                          <a:sym typeface="+mn-ea"/>
                        </a:rPr>
                        <a:t>新</a:t>
                      </a:r>
                      <a:r>
                        <a:rPr lang="en-US" altLang="zh-CN" sz="2000" kern="1200" smtClean="0">
                          <a:sym typeface="+mn-ea"/>
                        </a:rPr>
                        <a:t>Ⅱ</a:t>
                      </a:r>
                      <a:r>
                        <a:rPr lang="zh-CN" altLang="en-US" sz="2000" kern="1200" smtClean="0">
                          <a:sym typeface="+mn-ea"/>
                        </a:rPr>
                        <a:t>卷</a:t>
                      </a:r>
                      <a:r>
                        <a:rPr lang="en-US" altLang="zh-CN" sz="2000" kern="1200" smtClean="0">
                          <a:sym typeface="+mn-ea"/>
                        </a:rPr>
                        <a:t>2</a:t>
                      </a:r>
                      <a:r>
                        <a:rPr lang="zh-CN" altLang="en-US" sz="2000" kern="1200" smtClean="0">
                          <a:sym typeface="+mn-ea"/>
                        </a:rPr>
                        <a:t>处、</a:t>
                      </a:r>
                      <a:r>
                        <a:rPr lang="en-US" altLang="zh-CN" sz="2000" kern="1200" smtClean="0">
                          <a:sym typeface="+mn-ea"/>
                        </a:rPr>
                        <a:t>2021·</a:t>
                      </a:r>
                      <a:r>
                        <a:rPr lang="zh-CN" altLang="en-US" sz="2000" kern="1200" smtClean="0">
                          <a:sym typeface="+mn-ea"/>
                        </a:rPr>
                        <a:t>乙卷、</a:t>
                      </a:r>
                      <a:r>
                        <a:rPr lang="en-US" altLang="zh-CN" sz="2000" kern="1200" smtClean="0"/>
                        <a:t>2020</a:t>
                      </a:r>
                      <a:r>
                        <a:rPr lang="zh-CN" altLang="en-US" sz="2000" kern="1200" smtClean="0"/>
                        <a:t>新</a:t>
                      </a:r>
                      <a:r>
                        <a:rPr lang="en-US" altLang="zh-CN" sz="2000" kern="1200" smtClean="0"/>
                        <a:t>Ⅰ</a:t>
                      </a:r>
                      <a:r>
                        <a:rPr lang="zh-CN" altLang="en-US" sz="2000" kern="1200" smtClean="0"/>
                        <a:t>卷</a:t>
                      </a:r>
                      <a:r>
                        <a:rPr lang="en-US" altLang="zh-CN" sz="2000" kern="1200" smtClean="0"/>
                        <a:t>2</a:t>
                      </a:r>
                      <a:r>
                        <a:rPr lang="zh-CN" altLang="en-US" sz="2000" kern="1200" smtClean="0"/>
                        <a:t>项、</a:t>
                      </a:r>
                      <a:r>
                        <a:rPr lang="en-US" altLang="zh-CN" sz="2000" kern="1200" smtClean="0"/>
                        <a:t> 2020</a:t>
                      </a:r>
                      <a:r>
                        <a:rPr lang="zh-CN" altLang="en-US" sz="2000" kern="1200" smtClean="0"/>
                        <a:t>新</a:t>
                      </a:r>
                      <a:r>
                        <a:rPr lang="en-US" altLang="zh-CN" sz="2000" kern="1200" smtClean="0"/>
                        <a:t>Ⅱ</a:t>
                      </a:r>
                      <a:r>
                        <a:rPr lang="zh-CN" altLang="en-US" sz="2000" kern="1200" smtClean="0"/>
                        <a:t>卷</a:t>
                      </a:r>
                      <a:r>
                        <a:rPr lang="en-US" altLang="zh-CN" sz="2000" kern="1200" smtClean="0"/>
                        <a:t>2</a:t>
                      </a:r>
                      <a:r>
                        <a:rPr lang="zh-CN" altLang="en-US" sz="2000" kern="1200" smtClean="0"/>
                        <a:t>项、</a:t>
                      </a:r>
                      <a:r>
                        <a:rPr lang="en-US" altLang="zh-CN" sz="2000" kern="1200" smtClean="0"/>
                        <a:t>2020·Ⅰ</a:t>
                      </a:r>
                      <a:r>
                        <a:rPr lang="zh-CN" altLang="en-US" sz="2000" kern="1200" smtClean="0"/>
                        <a:t>、</a:t>
                      </a:r>
                      <a:r>
                        <a:rPr lang="en-US" altLang="zh-CN" sz="2000" kern="1200" smtClean="0"/>
                        <a:t> 2020·Ⅲ</a:t>
                      </a:r>
                      <a:r>
                        <a:rPr lang="zh-CN" altLang="en-US" sz="2000" kern="1200" smtClean="0"/>
                        <a:t>、</a:t>
                      </a:r>
                      <a:r>
                        <a:rPr lang="en-US" altLang="zh-CN" sz="2000" kern="1200" smtClean="0"/>
                        <a:t> 2019·Ⅰ</a:t>
                      </a:r>
                      <a:r>
                        <a:rPr lang="zh-CN" altLang="en-US" sz="2000" kern="1200" smtClean="0"/>
                        <a:t>、</a:t>
                      </a:r>
                      <a:r>
                        <a:rPr lang="en-US" altLang="zh-CN" sz="2000" kern="1200" smtClean="0"/>
                        <a:t>2018·Ⅰ</a:t>
                      </a:r>
                      <a:r>
                        <a:rPr lang="zh-CN" altLang="en-US" sz="2000" kern="1200" smtClean="0"/>
                        <a:t>、</a:t>
                      </a:r>
                      <a:r>
                        <a:rPr lang="en-US" altLang="zh-CN" sz="2000" kern="1200" smtClean="0"/>
                        <a:t>2018·</a:t>
                      </a:r>
                      <a:r>
                        <a:rPr lang="en-US" altLang="zh-CN" sz="2000" kern="1200" smtClean="0">
                          <a:sym typeface="+mn-ea"/>
                        </a:rPr>
                        <a:t>Ⅲ</a:t>
                      </a:r>
                      <a:r>
                        <a:rPr lang="zh-CN" altLang="en-US" sz="2000" kern="1200" smtClean="0"/>
                        <a:t>、</a:t>
                      </a:r>
                      <a:r>
                        <a:rPr lang="en-US" altLang="zh-CN" sz="2000" kern="1200" smtClean="0"/>
                        <a:t>2017·Ⅰ</a:t>
                      </a:r>
                      <a:r>
                        <a:rPr lang="zh-CN" altLang="en-US" sz="2000" kern="1200" smtClean="0"/>
                        <a:t>、</a:t>
                      </a:r>
                      <a:r>
                        <a:rPr lang="en-US" altLang="zh-CN" sz="2000" kern="1200" smtClean="0"/>
                        <a:t>2017·Ⅱ</a:t>
                      </a:r>
                      <a:r>
                        <a:rPr lang="zh-CN" altLang="en-US" sz="2000" kern="1200" smtClean="0"/>
                        <a:t>、</a:t>
                      </a:r>
                      <a:r>
                        <a:rPr lang="en-US" altLang="zh-CN" sz="2000" kern="1200" smtClean="0"/>
                        <a:t>2017·Ⅲ</a:t>
                      </a:r>
                      <a:r>
                        <a:rPr lang="zh-CN" altLang="en-US" sz="2000" kern="1200" smtClean="0"/>
                        <a:t>、</a:t>
                      </a:r>
                      <a:r>
                        <a:rPr lang="en-US" altLang="zh-CN" sz="2000" kern="1200" smtClean="0"/>
                        <a:t> 2016·Ⅰ</a:t>
                      </a:r>
                      <a:r>
                        <a:rPr lang="zh-CN" altLang="en-US" sz="2000" kern="1200" smtClean="0"/>
                        <a:t>、</a:t>
                      </a:r>
                      <a:r>
                        <a:rPr lang="en-US" altLang="zh-CN" sz="2000" kern="1200" smtClean="0"/>
                        <a:t>2016·Ⅱ</a:t>
                      </a:r>
                      <a:r>
                        <a:rPr lang="zh-CN" altLang="en-US" sz="2000" kern="1200" smtClean="0"/>
                        <a:t>、</a:t>
                      </a:r>
                      <a:r>
                        <a:rPr lang="en-US" altLang="zh-CN" sz="2000" kern="1200" smtClean="0">
                          <a:sym typeface="+mn-ea"/>
                        </a:rPr>
                        <a:t>2015·Ⅱ</a:t>
                      </a:r>
                      <a:r>
                        <a:rPr lang="zh-CN" altLang="en-US" sz="2000" kern="1200" smtClean="0">
                          <a:sym typeface="+mn-ea"/>
                        </a:rPr>
                        <a:t>、</a:t>
                      </a:r>
                      <a:r>
                        <a:rPr lang="en-US" altLang="zh-CN" sz="2000" kern="1200" smtClean="0"/>
                        <a:t>2014·Ⅰ</a:t>
                      </a:r>
                      <a:r>
                        <a:rPr lang="zh-CN" altLang="en-US" sz="2000" kern="1200" smtClean="0"/>
                        <a:t>、</a:t>
                      </a:r>
                      <a:r>
                        <a:rPr lang="en-US" altLang="zh-CN" sz="2000" kern="1200" smtClean="0"/>
                        <a:t>2013·Ⅰ</a:t>
                      </a:r>
                      <a:r>
                        <a:rPr lang="zh-CN" altLang="en-US" sz="2000" kern="1200" smtClean="0">
                          <a:sym typeface="+mn-ea"/>
                        </a:rPr>
                        <a:t>、</a:t>
                      </a:r>
                      <a:r>
                        <a:rPr lang="en-US" altLang="zh-CN" sz="2000" kern="1200" smtClean="0"/>
                        <a:t>2012</a:t>
                      </a:r>
                      <a:r>
                        <a:rPr lang="zh-CN" altLang="en-US" sz="2000" kern="1200" smtClean="0"/>
                        <a:t>、</a:t>
                      </a:r>
                      <a:r>
                        <a:rPr lang="en-US" altLang="zh-CN" sz="2000" kern="1200" smtClean="0"/>
                        <a:t>2011</a:t>
                      </a:r>
                      <a:r>
                        <a:rPr lang="zh-CN" altLang="en-US" sz="2000" kern="1200" smtClean="0"/>
                        <a:t>卷</a:t>
                      </a:r>
                      <a:r>
                        <a:rPr lang="en-US" altLang="zh-CN" sz="2000" kern="1200" smtClean="0"/>
                        <a:t>2</a:t>
                      </a:r>
                      <a:r>
                        <a:rPr lang="zh-CN" altLang="en-US" sz="2000" kern="1200" smtClean="0"/>
                        <a:t>项</a:t>
                      </a:r>
                      <a:r>
                        <a:rPr lang="en-US" altLang="zh-CN" sz="2000" kern="1200" smtClean="0"/>
                        <a:t> </a:t>
                      </a:r>
                      <a:endParaRPr lang="en-US" altLang="zh-CN" sz="2000" kern="1200" smtClean="0">
                        <a:solidFill>
                          <a:schemeClr val="tx1"/>
                        </a:solidFill>
                        <a:latin typeface="+mn-ea"/>
                        <a:ea typeface="+mn-ea"/>
                        <a:cs typeface="+mn-ea"/>
                      </a:endParaRPr>
                    </a:p>
                  </a:txBody>
                  <a:tcPr vert="horz"/>
                </a:tc>
                <a:tc>
                  <a:txBody>
                    <a:bodyPr wrap="square"/>
                    <a:lstStyle/>
                    <a:p>
                      <a:pPr marL="0" marR="0" indent="0" algn="ctr" defTabSz="457200" rtl="0" eaLnBrk="1" fontAlgn="base" latinLnBrk="0" hangingPunct="1">
                        <a:lnSpc>
                          <a:spcPct val="100000"/>
                        </a:lnSpc>
                        <a:spcBef>
                          <a:spcPts val="600"/>
                        </a:spcBef>
                        <a:spcAft>
                          <a:spcPts val="600"/>
                        </a:spcAft>
                        <a:buClrTx/>
                        <a:buSzTx/>
                        <a:buFontTx/>
                        <a:buNone/>
                        <a:defRPr/>
                      </a:pPr>
                      <a:r>
                        <a:rPr lang="en-US" altLang="zh-CN" sz="2000" kern="1200" smtClean="0"/>
                        <a:t>24</a:t>
                      </a:r>
                      <a:r>
                        <a:rPr lang="zh-CN" altLang="en-US" sz="2000" kern="1200" smtClean="0"/>
                        <a:t>次</a:t>
                      </a:r>
                      <a:endParaRPr lang="zh-CN" altLang="en-US" sz="2000" kern="1200" smtClean="0">
                        <a:solidFill>
                          <a:schemeClr val="tx1"/>
                        </a:solidFill>
                        <a:latin typeface="+mn-ea"/>
                        <a:ea typeface="+mn-ea"/>
                        <a:cs typeface="+mn-ea"/>
                      </a:endParaRPr>
                    </a:p>
                  </a:txBody>
                  <a:tcPr vert="horz"/>
                </a:tc>
              </a:tr>
              <a:tr h="370840">
                <a:tc>
                  <a:txBody>
                    <a:bodyPr wrap="square"/>
                    <a:lstStyle/>
                    <a:p>
                      <a:pPr marL="0" indent="0" algn="ctr" defTabSz="457200" rtl="0" eaLnBrk="1" fontAlgn="base" latinLnBrk="0" hangingPunct="1">
                        <a:lnSpc>
                          <a:spcPct val="100000"/>
                        </a:lnSpc>
                        <a:spcBef>
                          <a:spcPts val="600"/>
                        </a:spcBef>
                        <a:spcAft>
                          <a:spcPts val="600"/>
                        </a:spcAft>
                        <a:buClrTx/>
                        <a:buSzTx/>
                        <a:buNone/>
                      </a:pPr>
                      <a:r>
                        <a:rPr lang="zh-CN" altLang="en-US" sz="2000" kern="1200" smtClean="0"/>
                        <a:t>语序不当</a:t>
                      </a:r>
                      <a:endParaRPr lang="zh-CN" altLang="en-US" sz="2000" kern="1200" smtClean="0">
                        <a:solidFill>
                          <a:schemeClr val="tx1"/>
                        </a:solidFill>
                        <a:latin typeface="+mn-ea"/>
                        <a:ea typeface="+mn-ea"/>
                        <a:cs typeface="+mn-ea"/>
                      </a:endParaRPr>
                    </a:p>
                  </a:txBody>
                  <a:tcPr vert="horz"/>
                </a:tc>
                <a:tc>
                  <a:txBody>
                    <a:bodyPr wrap="square"/>
                    <a:lstStyle/>
                    <a:p>
                      <a:pPr marL="0" marR="0" indent="0" algn="l" defTabSz="457200" rtl="0" eaLnBrk="1" fontAlgn="base" latinLnBrk="0" hangingPunct="1">
                        <a:lnSpc>
                          <a:spcPct val="100000"/>
                        </a:lnSpc>
                        <a:spcBef>
                          <a:spcPts val="600"/>
                        </a:spcBef>
                        <a:spcAft>
                          <a:spcPts val="600"/>
                        </a:spcAft>
                        <a:buClrTx/>
                        <a:buSzTx/>
                        <a:buFontTx/>
                        <a:buNone/>
                        <a:defRPr/>
                      </a:pPr>
                      <a:r>
                        <a:rPr lang="en-US" altLang="zh-CN" sz="2000" kern="1200" smtClean="0">
                          <a:sym typeface="+mn-ea"/>
                        </a:rPr>
                        <a:t>2021</a:t>
                      </a:r>
                      <a:r>
                        <a:rPr lang="en-US" altLang="zh-CN" sz="2000" kern="1200" smtClean="0"/>
                        <a:t>·</a:t>
                      </a:r>
                      <a:r>
                        <a:rPr lang="zh-CN" altLang="en-US" sz="2000" kern="1200" smtClean="0">
                          <a:sym typeface="+mn-ea"/>
                        </a:rPr>
                        <a:t>新</a:t>
                      </a:r>
                      <a:r>
                        <a:rPr lang="en-US" altLang="zh-CN" sz="2000" kern="1200" smtClean="0">
                          <a:sym typeface="+mn-ea"/>
                        </a:rPr>
                        <a:t>Ⅰ</a:t>
                      </a:r>
                      <a:r>
                        <a:rPr lang="zh-CN" altLang="en-US" sz="2000" kern="1200" smtClean="0">
                          <a:sym typeface="+mn-ea"/>
                        </a:rPr>
                        <a:t>卷、</a:t>
                      </a:r>
                      <a:r>
                        <a:rPr lang="en-US" altLang="zh-CN" sz="2000" kern="1200" smtClean="0"/>
                        <a:t>2020·Ⅱ</a:t>
                      </a:r>
                      <a:r>
                        <a:rPr lang="zh-CN" altLang="en-US" sz="2000" kern="1200" smtClean="0"/>
                        <a:t>、</a:t>
                      </a:r>
                      <a:r>
                        <a:rPr lang="en-US" altLang="zh-CN" sz="2000" kern="1200" smtClean="0"/>
                        <a:t>2018·Ⅰ</a:t>
                      </a:r>
                      <a:r>
                        <a:rPr lang="zh-CN" altLang="en-US" sz="2000" kern="1200" smtClean="0"/>
                        <a:t>、</a:t>
                      </a:r>
                      <a:r>
                        <a:rPr lang="en-US" altLang="zh-CN" sz="2000" kern="1200" smtClean="0"/>
                        <a:t>2017·Ⅰ</a:t>
                      </a:r>
                      <a:r>
                        <a:rPr lang="zh-CN" altLang="en-US" sz="2000" kern="1200" smtClean="0"/>
                        <a:t>、</a:t>
                      </a:r>
                      <a:r>
                        <a:rPr lang="en-US" altLang="zh-CN" sz="2000" kern="1200" smtClean="0"/>
                        <a:t>2016·Ⅲ</a:t>
                      </a:r>
                      <a:r>
                        <a:rPr lang="zh-CN" altLang="en-US" sz="2000" kern="1200" smtClean="0"/>
                        <a:t>、</a:t>
                      </a:r>
                      <a:r>
                        <a:rPr lang="en-US" altLang="zh-CN" sz="2000" kern="1200" smtClean="0"/>
                        <a:t>2015·Ⅰ</a:t>
                      </a:r>
                      <a:r>
                        <a:rPr lang="zh-CN" altLang="en-US" sz="2000" kern="1200" smtClean="0"/>
                        <a:t>、</a:t>
                      </a:r>
                      <a:r>
                        <a:rPr lang="en-US" altLang="zh-CN" sz="2000" kern="1200" smtClean="0">
                          <a:sym typeface="+mn-ea"/>
                        </a:rPr>
                        <a:t>2015·Ⅱ</a:t>
                      </a:r>
                      <a:r>
                        <a:rPr lang="zh-CN" altLang="en-US" sz="2000" kern="1200" smtClean="0">
                          <a:sym typeface="+mn-ea"/>
                        </a:rPr>
                        <a:t>、</a:t>
                      </a:r>
                      <a:r>
                        <a:rPr lang="en-US" altLang="zh-CN" sz="2000" kern="1200" smtClean="0"/>
                        <a:t>2014·Ⅰ</a:t>
                      </a:r>
                      <a:r>
                        <a:rPr lang="zh-CN" altLang="en-US" sz="2000" kern="1200" smtClean="0"/>
                        <a:t>、</a:t>
                      </a:r>
                      <a:r>
                        <a:rPr lang="en-US" altLang="zh-CN" sz="2000" kern="1200" smtClean="0"/>
                        <a:t>2014·Ⅱ</a:t>
                      </a:r>
                      <a:endParaRPr lang="en-US" altLang="zh-CN" sz="2000" kern="1200" smtClean="0">
                        <a:solidFill>
                          <a:schemeClr val="tx1"/>
                        </a:solidFill>
                        <a:latin typeface="+mn-ea"/>
                        <a:ea typeface="+mn-ea"/>
                        <a:cs typeface="+mn-ea"/>
                      </a:endParaRPr>
                    </a:p>
                  </a:txBody>
                  <a:tcPr vert="horz"/>
                </a:tc>
                <a:tc>
                  <a:txBody>
                    <a:bodyPr wrap="square"/>
                    <a:lstStyle/>
                    <a:p>
                      <a:pPr marL="0" marR="0" indent="0" algn="ctr" defTabSz="457200" rtl="0" eaLnBrk="1" fontAlgn="base" latinLnBrk="0" hangingPunct="1">
                        <a:lnSpc>
                          <a:spcPct val="100000"/>
                        </a:lnSpc>
                        <a:spcBef>
                          <a:spcPts val="600"/>
                        </a:spcBef>
                        <a:spcAft>
                          <a:spcPts val="600"/>
                        </a:spcAft>
                        <a:buClrTx/>
                        <a:buSzTx/>
                        <a:buFontTx/>
                        <a:buNone/>
                        <a:defRPr/>
                      </a:pPr>
                      <a:r>
                        <a:rPr lang="en-US" altLang="zh-CN" sz="2000" kern="1200" smtClean="0"/>
                        <a:t>9</a:t>
                      </a:r>
                      <a:r>
                        <a:rPr lang="zh-CN" altLang="en-US" sz="2000" kern="1200" smtClean="0"/>
                        <a:t>次</a:t>
                      </a:r>
                      <a:endParaRPr lang="zh-CN" altLang="en-US" sz="2000" kern="1200" smtClean="0">
                        <a:solidFill>
                          <a:schemeClr val="tx1"/>
                        </a:solidFill>
                        <a:latin typeface="+mn-ea"/>
                        <a:ea typeface="+mn-ea"/>
                        <a:cs typeface="+mn-ea"/>
                      </a:endParaRPr>
                    </a:p>
                  </a:txBody>
                  <a:tcPr vert="horz"/>
                </a:tc>
              </a:tr>
              <a:tr h="370840">
                <a:tc>
                  <a:txBody>
                    <a:bodyPr wrap="square"/>
                    <a:lstStyle/>
                    <a:p>
                      <a:pPr marL="0" indent="0" algn="ctr" defTabSz="457200" rtl="0" eaLnBrk="1" fontAlgn="base" latinLnBrk="0" hangingPunct="1">
                        <a:lnSpc>
                          <a:spcPct val="100000"/>
                        </a:lnSpc>
                        <a:spcBef>
                          <a:spcPts val="600"/>
                        </a:spcBef>
                        <a:spcAft>
                          <a:spcPts val="600"/>
                        </a:spcAft>
                        <a:buClrTx/>
                        <a:buSzTx/>
                        <a:buNone/>
                      </a:pPr>
                      <a:r>
                        <a:rPr lang="zh-CN" altLang="en-US" sz="2000" kern="1200" smtClean="0"/>
                        <a:t>不合逻辑</a:t>
                      </a:r>
                      <a:endParaRPr lang="zh-CN" altLang="en-US" sz="2000" kern="1200" smtClean="0">
                        <a:solidFill>
                          <a:schemeClr val="tx1"/>
                        </a:solidFill>
                        <a:latin typeface="+mn-ea"/>
                        <a:ea typeface="+mn-ea"/>
                        <a:cs typeface="+mn-ea"/>
                      </a:endParaRPr>
                    </a:p>
                  </a:txBody>
                  <a:tcPr vert="horz"/>
                </a:tc>
                <a:tc>
                  <a:txBody>
                    <a:bodyPr wrap="square"/>
                    <a:lstStyle/>
                    <a:p>
                      <a:pPr marL="0" marR="0" indent="0" algn="l" defTabSz="457200" rtl="0" eaLnBrk="1" fontAlgn="base" latinLnBrk="0" hangingPunct="1">
                        <a:lnSpc>
                          <a:spcPct val="100000"/>
                        </a:lnSpc>
                        <a:spcBef>
                          <a:spcPts val="600"/>
                        </a:spcBef>
                        <a:spcAft>
                          <a:spcPts val="600"/>
                        </a:spcAft>
                        <a:buClrTx/>
                        <a:buSzTx/>
                        <a:buFontTx/>
                        <a:buNone/>
                        <a:defRPr/>
                      </a:pPr>
                      <a:r>
                        <a:rPr lang="en-US" altLang="zh-CN" sz="2000" kern="1200" smtClean="0"/>
                        <a:t>2019·Ⅱ</a:t>
                      </a:r>
                      <a:r>
                        <a:rPr lang="zh-CN" altLang="en-US" sz="2000" kern="1200" smtClean="0"/>
                        <a:t>、</a:t>
                      </a:r>
                      <a:r>
                        <a:rPr lang="en-US" altLang="zh-CN" sz="2000" kern="1200" smtClean="0"/>
                        <a:t>2016·Ⅱ</a:t>
                      </a:r>
                      <a:r>
                        <a:rPr lang="zh-CN" altLang="en-US" sz="2000" kern="1200" smtClean="0"/>
                        <a:t>、</a:t>
                      </a:r>
                      <a:r>
                        <a:rPr lang="en-US" altLang="zh-CN" sz="2000" kern="1200" smtClean="0">
                          <a:sym typeface="+mn-ea"/>
                        </a:rPr>
                        <a:t>2015·Ⅰ</a:t>
                      </a:r>
                      <a:r>
                        <a:rPr lang="zh-CN" altLang="en-US" sz="2000" kern="1200" smtClean="0">
                          <a:sym typeface="+mn-ea"/>
                        </a:rPr>
                        <a:t>、</a:t>
                      </a:r>
                      <a:r>
                        <a:rPr lang="en-US" altLang="zh-CN" sz="2000" kern="1200" smtClean="0"/>
                        <a:t>2015·Ⅱ</a:t>
                      </a:r>
                      <a:r>
                        <a:rPr lang="zh-CN" altLang="en-US" sz="2000" kern="1200" smtClean="0"/>
                        <a:t>、</a:t>
                      </a:r>
                      <a:r>
                        <a:rPr lang="en-US" altLang="zh-CN" sz="2000" kern="1200" smtClean="0"/>
                        <a:t>2013·Ⅱ</a:t>
                      </a:r>
                      <a:r>
                        <a:rPr lang="zh-CN" altLang="en-US" sz="2000" kern="1200" smtClean="0"/>
                        <a:t>、</a:t>
                      </a:r>
                      <a:r>
                        <a:rPr lang="en-US" altLang="zh-CN" sz="2000" kern="1200" smtClean="0">
                          <a:sym typeface="+mn-ea"/>
                        </a:rPr>
                        <a:t>2012</a:t>
                      </a:r>
                      <a:r>
                        <a:rPr lang="zh-CN" altLang="en-US" sz="2000" kern="1200" smtClean="0">
                          <a:sym typeface="+mn-ea"/>
                        </a:rPr>
                        <a:t>、</a:t>
                      </a:r>
                      <a:r>
                        <a:rPr lang="en-US" altLang="zh-CN" sz="2000" kern="1200" smtClean="0"/>
                        <a:t>2010</a:t>
                      </a:r>
                      <a:endParaRPr lang="en-US" altLang="zh-CN" sz="2000" kern="1200" smtClean="0">
                        <a:solidFill>
                          <a:schemeClr val="tx1"/>
                        </a:solidFill>
                        <a:latin typeface="+mn-ea"/>
                        <a:ea typeface="+mn-ea"/>
                        <a:cs typeface="+mn-ea"/>
                        <a:sym typeface="+mn-ea"/>
                      </a:endParaRPr>
                    </a:p>
                  </a:txBody>
                  <a:tcPr vert="horz"/>
                </a:tc>
                <a:tc>
                  <a:txBody>
                    <a:bodyPr wrap="square"/>
                    <a:lstStyle/>
                    <a:p>
                      <a:pPr marL="0" marR="0" indent="0" algn="ctr" defTabSz="457200" rtl="0" eaLnBrk="1" fontAlgn="base" latinLnBrk="0" hangingPunct="1">
                        <a:lnSpc>
                          <a:spcPct val="100000"/>
                        </a:lnSpc>
                        <a:spcBef>
                          <a:spcPts val="600"/>
                        </a:spcBef>
                        <a:spcAft>
                          <a:spcPts val="600"/>
                        </a:spcAft>
                        <a:buClrTx/>
                        <a:buSzTx/>
                        <a:buFontTx/>
                        <a:buNone/>
                        <a:defRPr/>
                      </a:pPr>
                      <a:r>
                        <a:rPr lang="en-US" altLang="zh-CN" sz="2000" kern="1200" smtClean="0"/>
                        <a:t>7</a:t>
                      </a:r>
                      <a:r>
                        <a:rPr lang="zh-CN" altLang="en-US" sz="2000" kern="1200" smtClean="0"/>
                        <a:t>次</a:t>
                      </a:r>
                      <a:endParaRPr lang="zh-CN" altLang="en-US" sz="2000" kern="1200" smtClean="0">
                        <a:solidFill>
                          <a:schemeClr val="tx1"/>
                        </a:solidFill>
                        <a:latin typeface="+mn-ea"/>
                        <a:ea typeface="+mn-ea"/>
                        <a:cs typeface="+mn-ea"/>
                      </a:endParaRPr>
                    </a:p>
                  </a:txBody>
                  <a:tcPr vert="horz"/>
                </a:tc>
              </a:tr>
              <a:tr h="370840">
                <a:tc>
                  <a:txBody>
                    <a:bodyPr wrap="square"/>
                    <a:lstStyle/>
                    <a:p>
                      <a:pPr marL="0" indent="0" algn="ctr" defTabSz="457200" rtl="0" eaLnBrk="1" fontAlgn="base" latinLnBrk="0" hangingPunct="1">
                        <a:lnSpc>
                          <a:spcPct val="100000"/>
                        </a:lnSpc>
                        <a:spcBef>
                          <a:spcPts val="600"/>
                        </a:spcBef>
                        <a:spcAft>
                          <a:spcPts val="600"/>
                        </a:spcAft>
                        <a:buClrTx/>
                        <a:buSzTx/>
                        <a:buNone/>
                      </a:pPr>
                      <a:r>
                        <a:rPr lang="zh-CN" altLang="en-US" sz="2000" kern="1200" smtClean="0"/>
                        <a:t>表意不明</a:t>
                      </a:r>
                      <a:endParaRPr lang="zh-CN" altLang="en-US" sz="2000" kern="1200" smtClean="0">
                        <a:solidFill>
                          <a:schemeClr val="tx1"/>
                        </a:solidFill>
                        <a:latin typeface="+mn-ea"/>
                        <a:ea typeface="+mn-ea"/>
                        <a:cs typeface="+mn-ea"/>
                      </a:endParaRPr>
                    </a:p>
                  </a:txBody>
                  <a:tcPr vert="horz"/>
                </a:tc>
                <a:tc>
                  <a:txBody>
                    <a:bodyPr wrap="square"/>
                    <a:lstStyle/>
                    <a:p>
                      <a:pPr marL="0" marR="0" indent="0" algn="l" defTabSz="457200" rtl="0" eaLnBrk="1" fontAlgn="base" latinLnBrk="0" hangingPunct="1">
                        <a:lnSpc>
                          <a:spcPct val="100000"/>
                        </a:lnSpc>
                        <a:spcBef>
                          <a:spcPts val="600"/>
                        </a:spcBef>
                        <a:spcAft>
                          <a:spcPts val="600"/>
                        </a:spcAft>
                        <a:buClrTx/>
                        <a:buSzTx/>
                        <a:buFontTx/>
                        <a:buNone/>
                        <a:defRPr/>
                      </a:pPr>
                      <a:r>
                        <a:rPr lang="en-US" altLang="zh-CN" sz="2000" kern="1200" smtClean="0">
                          <a:sym typeface="+mn-ea"/>
                        </a:rPr>
                        <a:t>2015·Ⅱ</a:t>
                      </a:r>
                      <a:endParaRPr lang="en-US" altLang="zh-CN" sz="2000" kern="1200" smtClean="0">
                        <a:solidFill>
                          <a:schemeClr val="tx1"/>
                        </a:solidFill>
                        <a:latin typeface="+mn-ea"/>
                        <a:ea typeface="+mn-ea"/>
                        <a:cs typeface="+mn-ea"/>
                        <a:sym typeface="+mn-ea"/>
                      </a:endParaRPr>
                    </a:p>
                  </a:txBody>
                  <a:tcPr vert="horz"/>
                </a:tc>
                <a:tc>
                  <a:txBody>
                    <a:bodyPr wrap="square"/>
                    <a:lstStyle/>
                    <a:p>
                      <a:pPr marL="0" marR="0" indent="0" algn="ctr" defTabSz="457200" rtl="0" eaLnBrk="1" fontAlgn="base" latinLnBrk="0" hangingPunct="1">
                        <a:lnSpc>
                          <a:spcPct val="100000"/>
                        </a:lnSpc>
                        <a:spcBef>
                          <a:spcPts val="600"/>
                        </a:spcBef>
                        <a:spcAft>
                          <a:spcPts val="600"/>
                        </a:spcAft>
                        <a:buClrTx/>
                        <a:buSzTx/>
                        <a:buFontTx/>
                        <a:buNone/>
                        <a:defRPr/>
                      </a:pPr>
                      <a:r>
                        <a:rPr lang="en-US" altLang="zh-CN" sz="2000" kern="1200" smtClean="0"/>
                        <a:t>1</a:t>
                      </a:r>
                      <a:r>
                        <a:rPr lang="zh-CN" altLang="en-US" sz="2000" kern="1200" smtClean="0"/>
                        <a:t>次</a:t>
                      </a:r>
                      <a:endParaRPr lang="zh-CN" altLang="en-US" sz="2000" kern="1200" smtClean="0">
                        <a:solidFill>
                          <a:schemeClr val="tx1"/>
                        </a:solidFill>
                        <a:latin typeface="+mn-ea"/>
                        <a:ea typeface="+mn-ea"/>
                        <a:cs typeface="+mn-ea"/>
                      </a:endParaRPr>
                    </a:p>
                  </a:txBody>
                  <a:tcPr vert="horz"/>
                </a:tc>
              </a:tr>
              <a:tr h="370840">
                <a:tc>
                  <a:txBody>
                    <a:bodyPr wrap="square"/>
                    <a:lstStyle/>
                    <a:p>
                      <a:pPr marL="0" indent="0" algn="ctr" defTabSz="457200" rtl="0" eaLnBrk="1" fontAlgn="base" latinLnBrk="0" hangingPunct="1">
                        <a:lnSpc>
                          <a:spcPct val="100000"/>
                        </a:lnSpc>
                        <a:spcBef>
                          <a:spcPts val="600"/>
                        </a:spcBef>
                        <a:spcAft>
                          <a:spcPts val="600"/>
                        </a:spcAft>
                        <a:buClrTx/>
                        <a:buSzTx/>
                        <a:buNone/>
                      </a:pPr>
                      <a:r>
                        <a:rPr lang="zh-CN" altLang="en-US" sz="2000" kern="1200" smtClean="0"/>
                        <a:t>结构混乱</a:t>
                      </a:r>
                      <a:endParaRPr lang="zh-CN" altLang="en-US" sz="2000" kern="1200" smtClean="0">
                        <a:solidFill>
                          <a:schemeClr val="tx1"/>
                        </a:solidFill>
                        <a:latin typeface="+mn-ea"/>
                        <a:ea typeface="+mn-ea"/>
                        <a:cs typeface="+mn-ea"/>
                      </a:endParaRPr>
                    </a:p>
                  </a:txBody>
                  <a:tcPr vert="horz"/>
                </a:tc>
                <a:tc>
                  <a:txBody>
                    <a:bodyPr wrap="square"/>
                    <a:lstStyle/>
                    <a:p>
                      <a:pPr marL="0" marR="0" indent="0" algn="l" defTabSz="457200" rtl="0" eaLnBrk="1" fontAlgn="base" latinLnBrk="0" hangingPunct="1">
                        <a:lnSpc>
                          <a:spcPct val="100000"/>
                        </a:lnSpc>
                        <a:spcBef>
                          <a:spcPts val="600"/>
                        </a:spcBef>
                        <a:spcAft>
                          <a:spcPts val="600"/>
                        </a:spcAft>
                        <a:buClrTx/>
                        <a:buSzTx/>
                        <a:buFontTx/>
                        <a:buNone/>
                        <a:defRPr/>
                      </a:pPr>
                      <a:r>
                        <a:rPr lang="en-US" altLang="zh-CN" sz="2000" kern="1200" smtClean="0">
                          <a:sym typeface="+mn-ea"/>
                        </a:rPr>
                        <a:t>2021·</a:t>
                      </a:r>
                      <a:r>
                        <a:rPr lang="zh-CN" altLang="en-US" sz="2000" kern="1200" smtClean="0">
                          <a:sym typeface="+mn-ea"/>
                        </a:rPr>
                        <a:t>乙卷、</a:t>
                      </a:r>
                      <a:r>
                        <a:rPr lang="en-US" altLang="zh-CN" sz="2000" kern="1200" smtClean="0"/>
                        <a:t>2020</a:t>
                      </a:r>
                      <a:r>
                        <a:rPr lang="zh-CN" altLang="en-US" sz="2000" kern="1200" smtClean="0"/>
                        <a:t>新</a:t>
                      </a:r>
                      <a:r>
                        <a:rPr lang="en-US" altLang="zh-CN" sz="2000" kern="1200" smtClean="0"/>
                        <a:t>Ⅰ</a:t>
                      </a:r>
                      <a:r>
                        <a:rPr lang="zh-CN" altLang="en-US" sz="2000" kern="1200" smtClean="0"/>
                        <a:t>卷、</a:t>
                      </a:r>
                      <a:r>
                        <a:rPr lang="en-US" altLang="zh-CN" sz="2000" kern="1200" smtClean="0"/>
                        <a:t> 2020</a:t>
                      </a:r>
                      <a:r>
                        <a:rPr lang="zh-CN" altLang="en-US" sz="2000" kern="1200" smtClean="0"/>
                        <a:t>新</a:t>
                      </a:r>
                      <a:r>
                        <a:rPr lang="en-US" altLang="zh-CN" sz="2000" kern="1200" smtClean="0"/>
                        <a:t>Ⅱ</a:t>
                      </a:r>
                      <a:r>
                        <a:rPr lang="zh-CN" altLang="en-US" sz="2000" kern="1200" smtClean="0"/>
                        <a:t>卷</a:t>
                      </a:r>
                      <a:r>
                        <a:rPr lang="en-US" altLang="zh-CN" sz="2000" kern="1200" smtClean="0">
                          <a:sym typeface="+mn-ea"/>
                        </a:rPr>
                        <a:t>2</a:t>
                      </a:r>
                      <a:r>
                        <a:rPr lang="zh-CN" altLang="en-US" sz="2000" kern="1200" smtClean="0">
                          <a:sym typeface="+mn-ea"/>
                        </a:rPr>
                        <a:t>处</a:t>
                      </a:r>
                      <a:r>
                        <a:rPr lang="zh-CN" altLang="en-US" sz="2000" kern="1200" smtClean="0"/>
                        <a:t>、</a:t>
                      </a:r>
                      <a:r>
                        <a:rPr lang="en-US" altLang="zh-CN" sz="2000" kern="1200" smtClean="0"/>
                        <a:t>2020·Ⅱ</a:t>
                      </a:r>
                      <a:r>
                        <a:rPr lang="zh-CN" altLang="en-US" sz="2000" kern="1200" smtClean="0"/>
                        <a:t>、</a:t>
                      </a:r>
                      <a:r>
                        <a:rPr lang="en-US" altLang="zh-CN" sz="2000" kern="1200" smtClean="0">
                          <a:sym typeface="+mn-ea"/>
                        </a:rPr>
                        <a:t>2018·Ⅱ</a:t>
                      </a:r>
                      <a:r>
                        <a:rPr lang="zh-CN" altLang="en-US" sz="2000" kern="1200" smtClean="0">
                          <a:sym typeface="+mn-ea"/>
                        </a:rPr>
                        <a:t>、</a:t>
                      </a:r>
                      <a:r>
                        <a:rPr lang="en-US" altLang="zh-CN" sz="2000" kern="1200" smtClean="0"/>
                        <a:t>2018·Ⅲ</a:t>
                      </a:r>
                      <a:r>
                        <a:rPr lang="zh-CN" altLang="en-US" sz="2000" kern="1200" smtClean="0"/>
                        <a:t>、</a:t>
                      </a:r>
                      <a:r>
                        <a:rPr lang="en-US" altLang="zh-CN" sz="2000" kern="1200" smtClean="0"/>
                        <a:t>2017·Ⅰ</a:t>
                      </a:r>
                      <a:r>
                        <a:rPr lang="zh-CN" altLang="en-US" sz="2000" kern="1200" smtClean="0"/>
                        <a:t>、</a:t>
                      </a:r>
                      <a:r>
                        <a:rPr lang="en-US" altLang="zh-CN" sz="2000" kern="1200" smtClean="0">
                          <a:sym typeface="+mn-ea"/>
                        </a:rPr>
                        <a:t>2017·Ⅲ</a:t>
                      </a:r>
                      <a:r>
                        <a:rPr lang="zh-CN" altLang="en-US" sz="2000" kern="1200" smtClean="0">
                          <a:sym typeface="+mn-ea"/>
                        </a:rPr>
                        <a:t>、</a:t>
                      </a:r>
                      <a:r>
                        <a:rPr lang="en-US" altLang="zh-CN" sz="2000" kern="1200" smtClean="0"/>
                        <a:t>2016·Ⅰ</a:t>
                      </a:r>
                      <a:r>
                        <a:rPr lang="zh-CN" altLang="en-US" sz="2000" kern="1200" smtClean="0"/>
                        <a:t>、</a:t>
                      </a:r>
                      <a:r>
                        <a:rPr lang="en-US" altLang="zh-CN" sz="2000" kern="1200" smtClean="0"/>
                        <a:t> 2016·Ⅲ</a:t>
                      </a:r>
                      <a:r>
                        <a:rPr lang="zh-CN" altLang="en-US" sz="2000" kern="1200" smtClean="0">
                          <a:sym typeface="+mn-ea"/>
                        </a:rPr>
                        <a:t>、</a:t>
                      </a:r>
                      <a:r>
                        <a:rPr lang="en-US" altLang="zh-CN" sz="2000" kern="1200" smtClean="0">
                          <a:sym typeface="+mn-ea"/>
                        </a:rPr>
                        <a:t>2015·Ⅰ</a:t>
                      </a:r>
                      <a:r>
                        <a:rPr lang="zh-CN" altLang="en-US" sz="2000" kern="1200" smtClean="0">
                          <a:sym typeface="+mn-ea"/>
                        </a:rPr>
                        <a:t>、</a:t>
                      </a:r>
                      <a:r>
                        <a:rPr lang="en-US" altLang="zh-CN" sz="2000" kern="1200" smtClean="0"/>
                        <a:t>2014·Ⅰ</a:t>
                      </a:r>
                      <a:r>
                        <a:rPr lang="zh-CN" altLang="en-US" sz="2000" kern="1200" smtClean="0"/>
                        <a:t>、</a:t>
                      </a:r>
                      <a:r>
                        <a:rPr lang="en-US" altLang="zh-CN" sz="2000" kern="1200" smtClean="0"/>
                        <a:t>2014·Ⅱ</a:t>
                      </a:r>
                      <a:r>
                        <a:rPr lang="zh-CN" altLang="en-US" sz="2000" kern="1200" smtClean="0"/>
                        <a:t>、</a:t>
                      </a:r>
                      <a:r>
                        <a:rPr lang="en-US" altLang="zh-CN" sz="2000" kern="1200" smtClean="0">
                          <a:sym typeface="+mn-ea"/>
                        </a:rPr>
                        <a:t>2013·Ⅱ2</a:t>
                      </a:r>
                      <a:r>
                        <a:rPr lang="zh-CN" altLang="en-US" sz="2000" kern="1200" smtClean="0">
                          <a:sym typeface="+mn-ea"/>
                        </a:rPr>
                        <a:t>项、</a:t>
                      </a:r>
                      <a:r>
                        <a:rPr lang="en-US" altLang="zh-CN" sz="2000" kern="1200" smtClean="0"/>
                        <a:t>2012</a:t>
                      </a:r>
                      <a:r>
                        <a:rPr lang="zh-CN" altLang="en-US" sz="2000" kern="1200" smtClean="0"/>
                        <a:t>、</a:t>
                      </a:r>
                      <a:r>
                        <a:rPr lang="en-US" altLang="zh-CN" sz="2000" kern="1200" smtClean="0"/>
                        <a:t>2011</a:t>
                      </a:r>
                      <a:r>
                        <a:rPr lang="zh-CN" altLang="en-US" sz="2000" kern="1200" smtClean="0"/>
                        <a:t>、</a:t>
                      </a:r>
                      <a:r>
                        <a:rPr lang="en-US" altLang="zh-CN" sz="2000" kern="1200" smtClean="0"/>
                        <a:t> 2010</a:t>
                      </a:r>
                      <a:endParaRPr lang="en-US" altLang="zh-CN" sz="2000" kern="1200" smtClean="0">
                        <a:solidFill>
                          <a:schemeClr val="tx1"/>
                        </a:solidFill>
                        <a:latin typeface="+mn-ea"/>
                        <a:ea typeface="+mn-ea"/>
                        <a:cs typeface="+mn-ea"/>
                      </a:endParaRPr>
                    </a:p>
                  </a:txBody>
                  <a:tcPr vert="horz"/>
                </a:tc>
                <a:tc>
                  <a:txBody>
                    <a:bodyPr wrap="square"/>
                    <a:lstStyle/>
                    <a:p>
                      <a:pPr marL="0" marR="0" indent="0" algn="ctr" defTabSz="457200" rtl="0" eaLnBrk="1" fontAlgn="base" latinLnBrk="0" hangingPunct="1">
                        <a:lnSpc>
                          <a:spcPct val="100000"/>
                        </a:lnSpc>
                        <a:spcBef>
                          <a:spcPts val="600"/>
                        </a:spcBef>
                        <a:spcAft>
                          <a:spcPts val="600"/>
                        </a:spcAft>
                        <a:buClrTx/>
                        <a:buSzTx/>
                        <a:buFontTx/>
                        <a:buNone/>
                        <a:defRPr/>
                      </a:pPr>
                      <a:r>
                        <a:rPr lang="en-US" altLang="zh-CN" sz="2000" kern="1200" smtClean="0"/>
                        <a:t>19</a:t>
                      </a:r>
                      <a:r>
                        <a:rPr lang="zh-CN" altLang="en-US" sz="2000" kern="1200" smtClean="0"/>
                        <a:t>次</a:t>
                      </a:r>
                      <a:endParaRPr lang="zh-CN" altLang="en-US" sz="2000" kern="1200" smtClean="0">
                        <a:solidFill>
                          <a:schemeClr val="tx1"/>
                        </a:solidFill>
                        <a:latin typeface="+mn-ea"/>
                        <a:ea typeface="+mn-ea"/>
                        <a:cs typeface="+mn-ea"/>
                      </a:endParaRPr>
                    </a:p>
                  </a:txBody>
                  <a:tcPr vert="horz"/>
                </a:tc>
              </a:tr>
            </a:tbl>
          </a:graphicData>
        </a:graphic>
      </p:graphicFrame>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c43a06115.C_4_BD"/>
          <p:cNvSpPr/>
          <p:nvPr/>
        </p:nvSpPr>
        <p:spPr>
          <a:xfrm>
            <a:off x="443934" y="1199224"/>
            <a:ext cx="10607040" cy="543941"/>
          </a:xfrm>
          <a:prstGeom prst="rect">
            <a:avLst/>
          </a:prstGeom>
          <a:noFill/>
        </p:spPr>
        <p:txBody>
          <a:bodyPr wrap="square" lIns="0" tIns="0" rIns="0" bIns="0" rtlCol="0" anchor="t"/>
          <a:lstStyle/>
          <a:p>
            <a:pPr algn="ctr">
              <a:lnSpc>
                <a:spcPct val="120000"/>
              </a:lnSpc>
            </a:pPr>
            <a:r>
              <a:rPr lang="en-US" sz="4800" b="1">
                <a:solidFill>
                  <a:srgbClr val="C00000"/>
                </a:solidFill>
              </a:rPr>
              <a:t>一、语序不当</a:t>
            </a:r>
            <a:endParaRPr lang="en-US" sz="4800" b="1">
              <a:solidFill>
                <a:srgbClr val="C00000"/>
              </a:solidFill>
            </a:endParaRPr>
          </a:p>
        </p:txBody>
      </p:sp>
      <p:sp>
        <p:nvSpPr>
          <p:cNvPr id="4" name="3.13332148a.P_5_BD"/>
          <p:cNvSpPr/>
          <p:nvPr/>
        </p:nvSpPr>
        <p:spPr>
          <a:xfrm>
            <a:off x="792480" y="2345055"/>
            <a:ext cx="10607040" cy="2573655"/>
          </a:xfrm>
          <a:prstGeom prst="rect">
            <a:avLst/>
          </a:prstGeom>
          <a:noFill/>
        </p:spPr>
        <p:txBody>
          <a:bodyPr wrap="square" lIns="0" tIns="0" rIns="0" bIns="0" rtlCol="0" anchor="t"/>
          <a:lstStyle/>
          <a:p>
            <a:pPr algn="l">
              <a:lnSpc>
                <a:spcPct val="150000"/>
              </a:lnSpc>
              <a:spcAft>
                <a:spcPts val="600"/>
              </a:spcAft>
            </a:pPr>
            <a:r>
              <a:rPr 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    语序不当是指</a:t>
            </a:r>
            <a:r>
              <a:rPr 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词语或句子的先后顺序错乱</a:t>
            </a:r>
            <a:r>
              <a:rPr 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，从而造成文理不顺。语序不当主要有以下几种情形：</a:t>
            </a:r>
            <a:r>
              <a:rPr 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句子成分</a:t>
            </a:r>
            <a:r>
              <a:rPr 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的位置不当、</a:t>
            </a:r>
            <a:r>
              <a:rPr 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虚词</a:t>
            </a:r>
            <a:r>
              <a:rPr 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的位置不当、</a:t>
            </a:r>
            <a:r>
              <a:rPr 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关系</a:t>
            </a:r>
            <a:r>
              <a:rPr 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错位。</a:t>
            </a:r>
            <a:endParaRPr lang="en-US" sz="3200" b="1">
              <a:solidFill>
                <a:srgbClr val="000000"/>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13332148a.P_5_BD"/>
          <p:cNvSpPr/>
          <p:nvPr/>
        </p:nvSpPr>
        <p:spPr>
          <a:xfrm>
            <a:off x="1026160" y="194945"/>
            <a:ext cx="5071745" cy="562610"/>
          </a:xfrm>
          <a:prstGeom prst="rect">
            <a:avLst/>
          </a:prstGeom>
          <a:noFill/>
        </p:spPr>
        <p:txBody>
          <a:bodyPr wrap="square" lIns="0" tIns="0" rIns="0" bIns="0" rtlCol="0" anchor="t"/>
          <a:lstStyle/>
          <a:p>
            <a:pPr algn="l">
              <a:lnSpc>
                <a:spcPct val="150000"/>
              </a:lnSpc>
              <a:spcAft>
                <a:spcPts val="600"/>
              </a:spcAft>
            </a:pPr>
            <a:r>
              <a:rPr lang="en-US" sz="3600">
                <a:solidFill>
                  <a:srgbClr val="C00000"/>
                </a:solidFill>
                <a:latin typeface="隶书" panose="02010509060101010101" charset="-122"/>
                <a:ea typeface="隶书" panose="02010509060101010101" charset="-122"/>
                <a:cs typeface="隶书" panose="02010509060101010101" charset="-122"/>
              </a:rPr>
              <a:t>句子成分的位置不当</a:t>
            </a:r>
            <a:endParaRPr lang="en-US" sz="3600">
              <a:solidFill>
                <a:srgbClr val="C00000"/>
              </a:solidFill>
              <a:latin typeface="隶书" panose="02010509060101010101" charset="-122"/>
              <a:ea typeface="隶书" panose="02010509060101010101" charset="-122"/>
              <a:cs typeface="隶书" panose="02010509060101010101" charset="-122"/>
            </a:endParaRPr>
          </a:p>
        </p:txBody>
      </p:sp>
      <p:graphicFrame>
        <p:nvGraphicFramePr>
          <p:cNvPr id="4" name="3.13332148a.P_5_BD"/>
          <p:cNvGraphicFramePr>
            <a:graphicFrameLocks noGrp="1"/>
          </p:cNvGraphicFramePr>
          <p:nvPr>
            <p:custDataLst>
              <p:tags r:id="rId1"/>
            </p:custDataLst>
          </p:nvPr>
        </p:nvGraphicFramePr>
        <p:xfrm>
          <a:off x="305698" y="1473077"/>
          <a:ext cx="11585684" cy="4724400"/>
        </p:xfrm>
        <a:graphic>
          <a:graphicData uri="http://schemas.openxmlformats.org/drawingml/2006/table">
            <a:tbl>
              <a:tblPr/>
              <a:tblGrid>
                <a:gridCol w="934799"/>
                <a:gridCol w="10650885"/>
              </a:tblGrid>
              <a:tr h="502920">
                <a:tc>
                  <a:txBody>
                    <a:bodyPr wrap="square"/>
                    <a:lstStyle/>
                    <a:p>
                      <a:pPr algn="ctr">
                        <a:lnSpc>
                          <a:spcPct val="100000"/>
                        </a:lnSpc>
                        <a:spcAft>
                          <a:spcPts val="600"/>
                        </a:spcAft>
                      </a:pPr>
                      <a:r>
                        <a:rPr lang="en-US" sz="2800" b="1">
                          <a:solidFill>
                            <a:srgbClr val="000000"/>
                          </a:solidFill>
                          <a:latin typeface="宋体" panose="02010600030101010101" pitchFamily="2" charset="-122"/>
                          <a:ea typeface="宋体" panose="02010600030101010101" pitchFamily="2" charset="-122"/>
                          <a:cs typeface="Times New Roman" panose="02020603050405020304" pitchFamily="34" charset="-120"/>
                        </a:rPr>
                        <a:t>类型</a:t>
                      </a:r>
                      <a:endParaRPr lang="en-US" sz="2800" b="1">
                        <a:solidFill>
                          <a:srgbClr val="000000"/>
                        </a:solidFill>
                        <a:latin typeface="宋体" panose="02010600030101010101" pitchFamily="2" charset="-122"/>
                        <a:ea typeface="宋体" panose="02010600030101010101" pitchFamily="2"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ctr">
                        <a:lnSpc>
                          <a:spcPct val="100000"/>
                        </a:lnSpc>
                        <a:spcAft>
                          <a:spcPts val="600"/>
                        </a:spcAft>
                      </a:pPr>
                      <a:r>
                        <a:rPr lang="en-US" sz="2800" b="1">
                          <a:solidFill>
                            <a:srgbClr val="000000"/>
                          </a:solidFill>
                          <a:latin typeface="宋体" panose="02010600030101010101" pitchFamily="2" charset="-122"/>
                          <a:ea typeface="宋体" panose="02010600030101010101" pitchFamily="2" charset="-122"/>
                          <a:cs typeface="Times New Roman" panose="02020603050405020304" pitchFamily="34" charset="-120"/>
                        </a:rPr>
                        <a:t>示例</a:t>
                      </a:r>
                      <a:endParaRPr lang="en-US" sz="2800" b="1">
                        <a:solidFill>
                          <a:srgbClr val="000000"/>
                        </a:solidFill>
                        <a:latin typeface="宋体" panose="02010600030101010101" pitchFamily="2" charset="-122"/>
                        <a:ea typeface="宋体" panose="02010600030101010101" pitchFamily="2"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91212">
                <a:tc rowSpan="3">
                  <a:txBody>
                    <a:bodyPr wrap="square"/>
                    <a:lstStyle/>
                    <a:p>
                      <a:pPr algn="ctr">
                        <a:lnSpc>
                          <a:spcPct val="100000"/>
                        </a:lnSpc>
                        <a:spcAft>
                          <a:spcPts val="600"/>
                        </a:spcAft>
                      </a:pPr>
                      <a:r>
                        <a:rPr lang="en-US" sz="2800" b="1">
                          <a:solidFill>
                            <a:srgbClr val="000000"/>
                          </a:solidFill>
                          <a:latin typeface="宋体" panose="02010600030101010101" pitchFamily="2" charset="-122"/>
                          <a:ea typeface="宋体" panose="02010600030101010101" pitchFamily="2" charset="-122"/>
                          <a:cs typeface="Times New Roman" panose="02020603050405020304" pitchFamily="34" charset="-120"/>
                        </a:rPr>
                        <a:t>定语的位置不当</a:t>
                      </a:r>
                      <a:endParaRPr lang="en-US" sz="2800" b="1">
                        <a:solidFill>
                          <a:srgbClr val="000000"/>
                        </a:solidFill>
                        <a:latin typeface="宋体" panose="02010600030101010101" pitchFamily="2" charset="-122"/>
                        <a:ea typeface="宋体" panose="02010600030101010101" pitchFamily="2"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00000"/>
                        </a:lnSpc>
                        <a:spcAft>
                          <a:spcPts val="600"/>
                        </a:spcAft>
                      </a:pP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rPr>
                        <a:t>定语和中心语的位置颠倒。如：</a:t>
                      </a:r>
                      <a:r>
                        <a:rPr lang="en-US" sz="2800" b="1">
                          <a:solidFill>
                            <a:srgbClr val="FF0000"/>
                          </a:solidFill>
                          <a:latin typeface="楷体" panose="02010609060101010101" charset="-122"/>
                          <a:ea typeface="楷体" panose="02010609060101010101" charset="-122"/>
                          <a:cs typeface="宋体" panose="02010600030101010101" pitchFamily="2" charset="-122"/>
                        </a:rPr>
                        <a:t>他想：我许过愿，要是我捉到了这条鱼，我一定把那些祷告所有的都说一遍。</a:t>
                      </a: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rPr>
                        <a:t>但是我现在累得说不出了。（“那些祷告所有的”应为“所有的那些祷告”）</a:t>
                      </a:r>
                      <a:endParaRPr lang="en-US" sz="28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91212">
                <a:tc vMerge="1">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00000"/>
                        </a:lnSpc>
                        <a:spcAft>
                          <a:spcPts val="600"/>
                        </a:spcAft>
                      </a:pP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rPr>
                        <a:t>把定语放到了状语的位置上。如：</a:t>
                      </a:r>
                      <a:r>
                        <a:rPr lang="en-US" sz="2800" b="1">
                          <a:solidFill>
                            <a:srgbClr val="000000"/>
                          </a:solidFill>
                          <a:latin typeface="楷体" panose="02010609060101010101" charset="-122"/>
                          <a:ea typeface="楷体" panose="02010609060101010101" charset="-122"/>
                          <a:cs typeface="宋体" panose="02010600030101010101" pitchFamily="2" charset="-122"/>
                        </a:rPr>
                        <a:t>夜深人静，想起今天恐怖发生的事情，我怎么也睡不着。</a:t>
                      </a: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rPr>
                        <a:t>（“恐怖”应修饰“事情”）</a:t>
                      </a:r>
                      <a:endParaRPr lang="en-US" sz="28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441981">
                <a:tc vMerge="1">
                  <a:tcPr/>
                </a:tc>
                <a:tc>
                  <a:txBody>
                    <a:bodyPr wrap="square"/>
                    <a:lstStyle/>
                    <a:p>
                      <a:pPr marL="0" marR="0" lvl="0" indent="0" algn="l" defTabSz="914400" rtl="0" eaLnBrk="1" fontAlgn="auto" latinLnBrk="0" hangingPunct="1">
                        <a:lnSpc>
                          <a:spcPct val="100000"/>
                        </a:lnSpc>
                        <a:spcBef>
                          <a:spcPct val="0"/>
                        </a:spcBef>
                        <a:spcAft>
                          <a:spcPts val="600"/>
                        </a:spcAft>
                        <a:buClrTx/>
                        <a:buSzTx/>
                        <a:buFontTx/>
                        <a:buNone/>
                        <a:defRPr/>
                      </a:pPr>
                      <a:r>
                        <a:rPr lang="en-US" altLang="zh-CN" sz="2800" b="1" kern="1200">
                          <a:solidFill>
                            <a:srgbClr val="000000"/>
                          </a:solidFill>
                          <a:latin typeface="宋体" panose="02010600030101010101" pitchFamily="2" charset="-122"/>
                          <a:ea typeface="宋体" panose="02010600030101010101" pitchFamily="2" charset="-122"/>
                          <a:cs typeface="宋体" panose="02010600030101010101" pitchFamily="2" charset="-122"/>
                        </a:rPr>
                        <a:t>多层定语语序不当。</a:t>
                      </a:r>
                      <a:endParaRPr lang="en-US" altLang="zh-CN" sz="2800" b="1" kern="12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00000"/>
                        </a:lnSpc>
                        <a:spcBef>
                          <a:spcPct val="0"/>
                        </a:spcBef>
                        <a:spcAft>
                          <a:spcPts val="600"/>
                        </a:spcAft>
                        <a:buClrTx/>
                        <a:buSzTx/>
                        <a:buFontTx/>
                        <a:buNone/>
                        <a:defRPr/>
                      </a:pPr>
                      <a:r>
                        <a:rPr lang="en-US" altLang="zh-CN" sz="2800" b="1" kern="1200">
                          <a:solidFill>
                            <a:srgbClr val="000000"/>
                          </a:solidFill>
                          <a:latin typeface="宋体" panose="02010600030101010101" pitchFamily="2" charset="-122"/>
                          <a:ea typeface="宋体" panose="02010600030101010101" pitchFamily="2" charset="-122"/>
                          <a:cs typeface="宋体" panose="02010600030101010101" pitchFamily="2" charset="-122"/>
                        </a:rPr>
                        <a:t>如：</a:t>
                      </a:r>
                      <a:r>
                        <a:rPr lang="en-US" sz="2800" b="1" kern="1200">
                          <a:solidFill>
                            <a:srgbClr val="FF0000"/>
                          </a:solidFill>
                          <a:latin typeface="楷体" panose="02010609060101010101" charset="-122"/>
                          <a:ea typeface="楷体" panose="02010609060101010101" charset="-122"/>
                          <a:cs typeface="宋体" panose="02010600030101010101" pitchFamily="2" charset="-122"/>
                        </a:rPr>
                        <a:t>一位优秀的有30年教龄的国家队的体操女教练也当上了人大代表。</a:t>
                      </a:r>
                      <a:endParaRPr lang="en-US" sz="2800" b="1" kern="1200">
                        <a:solidFill>
                          <a:srgbClr val="FF0000"/>
                        </a:solidFill>
                        <a:latin typeface="楷体" panose="02010609060101010101" charset="-122"/>
                        <a:ea typeface="楷体" panose="02010609060101010101" charset="-122"/>
                        <a:cs typeface="宋体" panose="02010600030101010101" pitchFamily="2" charset="-122"/>
                      </a:endParaRPr>
                    </a:p>
                    <a:p>
                      <a:pPr marL="0" marR="0" lvl="0" indent="0" algn="l" defTabSz="914400" rtl="0" eaLnBrk="1" fontAlgn="auto" latinLnBrk="0" hangingPunct="1">
                        <a:lnSpc>
                          <a:spcPct val="100000"/>
                        </a:lnSpc>
                        <a:spcBef>
                          <a:spcPct val="0"/>
                        </a:spcBef>
                        <a:spcAft>
                          <a:spcPts val="600"/>
                        </a:spcAft>
                        <a:buClrTx/>
                        <a:buSzTx/>
                        <a:buFontTx/>
                        <a:buNone/>
                        <a:defRPr/>
                      </a:pPr>
                      <a:endParaRPr lang="en-US" altLang="zh-CN" sz="2800" b="1" kern="1200">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13385" y="1129030"/>
            <a:ext cx="11364595" cy="5369560"/>
          </a:xfrm>
          <a:prstGeom prst="rect">
            <a:avLst/>
          </a:prstGeom>
          <a:noFill/>
        </p:spPr>
        <p:txBody>
          <a:bodyPr wrap="square" rtlCol="0">
            <a:spAutoFit/>
          </a:bodyPr>
          <a:lstStyle/>
          <a:p>
            <a:pPr algn="ctr">
              <a:lnSpc>
                <a:spcPct val="125000"/>
              </a:lnSpc>
              <a:spcBef>
                <a:spcPct val="0"/>
              </a:spcBef>
              <a:spcAft>
                <a:spcPct val="0"/>
              </a:spcAft>
            </a:pPr>
            <a:r>
              <a:rPr lang="en-US" altLang="zh-CN" sz="2800" b="1">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rPr>
              <a:t>方法明示</a:t>
            </a:r>
            <a:r>
              <a:rPr lang="en-US" altLang="zh-CN" sz="2800" b="1">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rPr>
              <a:t>划分定语层次，判定正确顺序</a:t>
            </a:r>
            <a:endParaRPr lang="en-US" altLang="zh-CN" sz="2800" b="1">
              <a:solidFill>
                <a:srgbClr val="FF0000"/>
              </a:solidFill>
              <a:latin typeface="黑体" panose="02010609060101010101" pitchFamily="49" charset="-122"/>
              <a:ea typeface="黑体" panose="02010609060101010101" pitchFamily="49" charset="-122"/>
              <a:cs typeface="黑体" panose="02010609060101010101" pitchFamily="49" charset="-122"/>
            </a:endParaRPr>
          </a:p>
          <a:p>
            <a:pPr>
              <a:lnSpc>
                <a:spcPct val="125000"/>
              </a:lnSpc>
              <a:spcBef>
                <a:spcPct val="0"/>
              </a:spcBef>
              <a:spcAft>
                <a:spcPct val="0"/>
              </a:spcAft>
            </a:pPr>
            <a:r>
              <a:rPr lang="en-US" altLang="zh-CN" sz="2800">
                <a:latin typeface="宋体" panose="02010600030101010101" pitchFamily="2" charset="-122"/>
                <a:ea typeface="宋体" panose="02010600030101010101" pitchFamily="2" charset="-122"/>
                <a:cs typeface="宋体" panose="02010600030101010101" pitchFamily="2" charset="-122"/>
              </a:rPr>
              <a:t>    </a:t>
            </a:r>
            <a:r>
              <a:rPr lang="en-US" altLang="zh-CN" sz="2800" b="1">
                <a:latin typeface="宋体" panose="02010600030101010101" pitchFamily="2" charset="-122"/>
                <a:ea typeface="宋体" panose="02010600030101010101" pitchFamily="2" charset="-122"/>
                <a:cs typeface="宋体" panose="02010600030101010101" pitchFamily="2" charset="-122"/>
              </a:rPr>
              <a:t>1.</a:t>
            </a:r>
            <a:r>
              <a:rPr lang="zh-CN" altLang="en-US" sz="2800" b="1">
                <a:latin typeface="宋体" panose="02010600030101010101" pitchFamily="2" charset="-122"/>
                <a:ea typeface="宋体" panose="02010600030101010101" pitchFamily="2" charset="-122"/>
                <a:cs typeface="宋体" panose="02010600030101010101" pitchFamily="2" charset="-122"/>
              </a:rPr>
              <a:t>先找到定语中心语，然后将多项定语的层次划分清楚；</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a:lnSpc>
                <a:spcPct val="125000"/>
              </a:lnSpc>
              <a:spcBef>
                <a:spcPct val="0"/>
              </a:spcBef>
              <a:spcAft>
                <a:spcPct val="0"/>
              </a:spcAft>
            </a:pPr>
            <a:r>
              <a:rPr lang="en-US" altLang="zh-CN" sz="2800" b="1">
                <a:latin typeface="宋体" panose="02010600030101010101" pitchFamily="2" charset="-122"/>
                <a:ea typeface="宋体" panose="02010600030101010101" pitchFamily="2" charset="-122"/>
                <a:cs typeface="宋体" panose="02010600030101010101" pitchFamily="2" charset="-122"/>
              </a:rPr>
              <a:t>    2.</a:t>
            </a:r>
            <a:r>
              <a:rPr lang="zh-CN" altLang="en-US" sz="2800" b="1">
                <a:latin typeface="宋体" panose="02010600030101010101" pitchFamily="2" charset="-122"/>
                <a:ea typeface="宋体" panose="02010600030101010101" pitchFamily="2" charset="-122"/>
                <a:cs typeface="宋体" panose="02010600030101010101" pitchFamily="2" charset="-122"/>
              </a:rPr>
              <a:t>把握排列规律</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rPr>
              <a:t>依照以下原则</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rPr>
              <a:t>从离中心语最远的算起</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rPr>
              <a:t>：</a:t>
            </a:r>
            <a:endParaRPr lang="en-US" altLang="zh-CN" sz="2800" b="1">
              <a:latin typeface="宋体" panose="02010600030101010101" pitchFamily="2" charset="-122"/>
              <a:ea typeface="宋体" panose="02010600030101010101" pitchFamily="2" charset="-122"/>
              <a:cs typeface="宋体" panose="02010600030101010101" pitchFamily="2" charset="-122"/>
            </a:endParaRPr>
          </a:p>
          <a:p>
            <a:pPr>
              <a:lnSpc>
                <a:spcPct val="100000"/>
              </a:lnSpc>
              <a:spcBef>
                <a:spcPct val="0"/>
              </a:spcBef>
              <a:spcAft>
                <a:spcPct val="0"/>
              </a:spcAft>
            </a:pPr>
            <a:r>
              <a:rPr lang="en-US" altLang="zh-CN" sz="2800" b="1">
                <a:latin typeface="宋体" panose="02010600030101010101" pitchFamily="2" charset="-122"/>
                <a:ea typeface="宋体" panose="02010600030101010101" pitchFamily="2" charset="-122"/>
                <a:cs typeface="宋体" panose="02010600030101010101" pitchFamily="2" charset="-122"/>
              </a:rPr>
              <a:t>        </a:t>
            </a:r>
            <a:r>
              <a:rPr lang="en-US" altLang="zh-CN" sz="2800" b="1">
                <a:latin typeface="楷体" panose="02010609060101010101" charset="-122"/>
                <a:ea typeface="楷体" panose="02010609060101010101" charset="-122"/>
                <a:cs typeface="楷体" panose="02010609060101010101" charset="-122"/>
              </a:rPr>
              <a:t>A.</a:t>
            </a:r>
            <a:r>
              <a:rPr lang="zh-CN" altLang="en-US" sz="2800" b="1">
                <a:latin typeface="楷体" panose="02010609060101010101" charset="-122"/>
                <a:ea typeface="楷体" panose="02010609060101010101" charset="-122"/>
                <a:cs typeface="楷体" panose="02010609060101010101" charset="-122"/>
              </a:rPr>
              <a:t>表领属性的或表时间、处所的名词、代词或短语</a:t>
            </a:r>
            <a:r>
              <a:rPr lang="en-US" altLang="zh-CN" sz="2800" b="1">
                <a:latin typeface="楷体" panose="02010609060101010101" charset="-122"/>
                <a:ea typeface="楷体" panose="02010609060101010101" charset="-122"/>
                <a:cs typeface="楷体" panose="02010609060101010101" charset="-122"/>
              </a:rPr>
              <a:t>;</a:t>
            </a:r>
            <a:endParaRPr lang="en-US" altLang="zh-CN" sz="2800" b="1">
              <a:latin typeface="楷体" panose="02010609060101010101" charset="-122"/>
              <a:ea typeface="楷体" panose="02010609060101010101" charset="-122"/>
              <a:cs typeface="楷体" panose="02010609060101010101" charset="-122"/>
            </a:endParaRPr>
          </a:p>
          <a:p>
            <a:pPr>
              <a:lnSpc>
                <a:spcPct val="100000"/>
              </a:lnSpc>
              <a:spcBef>
                <a:spcPct val="0"/>
              </a:spcBef>
              <a:spcAft>
                <a:spcPct val="0"/>
              </a:spcAft>
            </a:pPr>
            <a:r>
              <a:rPr lang="en-US" altLang="zh-CN" sz="2800" b="1">
                <a:latin typeface="楷体" panose="02010609060101010101" charset="-122"/>
                <a:ea typeface="楷体" panose="02010609060101010101" charset="-122"/>
                <a:cs typeface="楷体" panose="02010609060101010101" charset="-122"/>
              </a:rPr>
              <a:t>        B.</a:t>
            </a:r>
            <a:r>
              <a:rPr lang="zh-CN" altLang="en-US" sz="2800" b="1">
                <a:latin typeface="楷体" panose="02010609060101010101" charset="-122"/>
                <a:ea typeface="楷体" panose="02010609060101010101" charset="-122"/>
                <a:cs typeface="楷体" panose="02010609060101010101" charset="-122"/>
              </a:rPr>
              <a:t>表指称或数量的词或短语</a:t>
            </a:r>
            <a:r>
              <a:rPr lang="en-US" altLang="zh-CN" sz="2800" b="1">
                <a:latin typeface="楷体" panose="02010609060101010101" charset="-122"/>
                <a:ea typeface="楷体" panose="02010609060101010101" charset="-122"/>
                <a:cs typeface="楷体" panose="02010609060101010101" charset="-122"/>
              </a:rPr>
              <a:t>; </a:t>
            </a:r>
            <a:endParaRPr lang="en-US" altLang="zh-CN" sz="2800" b="1">
              <a:latin typeface="楷体" panose="02010609060101010101" charset="-122"/>
              <a:ea typeface="楷体" panose="02010609060101010101" charset="-122"/>
              <a:cs typeface="楷体" panose="02010609060101010101" charset="-122"/>
            </a:endParaRPr>
          </a:p>
          <a:p>
            <a:pPr>
              <a:lnSpc>
                <a:spcPct val="100000"/>
              </a:lnSpc>
              <a:spcBef>
                <a:spcPct val="0"/>
              </a:spcBef>
              <a:spcAft>
                <a:spcPct val="0"/>
              </a:spcAft>
            </a:pPr>
            <a:r>
              <a:rPr lang="en-US" altLang="zh-CN" sz="2800" b="1">
                <a:latin typeface="楷体" panose="02010609060101010101" charset="-122"/>
                <a:ea typeface="楷体" panose="02010609060101010101" charset="-122"/>
                <a:cs typeface="楷体" panose="02010609060101010101" charset="-122"/>
              </a:rPr>
              <a:t>        C.</a:t>
            </a:r>
            <a:r>
              <a:rPr lang="zh-CN" altLang="en-US" sz="2800" b="1">
                <a:latin typeface="楷体" panose="02010609060101010101" charset="-122"/>
                <a:ea typeface="楷体" panose="02010609060101010101" charset="-122"/>
                <a:cs typeface="楷体" panose="02010609060101010101" charset="-122"/>
              </a:rPr>
              <a:t>动词或动词性短语</a:t>
            </a:r>
            <a:r>
              <a:rPr lang="en-US" altLang="zh-CN" sz="2800" b="1">
                <a:latin typeface="楷体" panose="02010609060101010101" charset="-122"/>
                <a:ea typeface="楷体" panose="02010609060101010101" charset="-122"/>
                <a:cs typeface="楷体" panose="02010609060101010101" charset="-122"/>
              </a:rPr>
              <a:t>;</a:t>
            </a:r>
            <a:endParaRPr lang="en-US" altLang="zh-CN" sz="2800" b="1">
              <a:latin typeface="楷体" panose="02010609060101010101" charset="-122"/>
              <a:ea typeface="楷体" panose="02010609060101010101" charset="-122"/>
              <a:cs typeface="楷体" panose="02010609060101010101" charset="-122"/>
            </a:endParaRPr>
          </a:p>
          <a:p>
            <a:pPr>
              <a:lnSpc>
                <a:spcPct val="100000"/>
              </a:lnSpc>
              <a:spcBef>
                <a:spcPct val="0"/>
              </a:spcBef>
              <a:spcAft>
                <a:spcPct val="0"/>
              </a:spcAft>
            </a:pPr>
            <a:r>
              <a:rPr lang="en-US" altLang="zh-CN" sz="2800" b="1">
                <a:latin typeface="楷体" panose="02010609060101010101" charset="-122"/>
                <a:ea typeface="楷体" panose="02010609060101010101" charset="-122"/>
                <a:cs typeface="楷体" panose="02010609060101010101" charset="-122"/>
              </a:rPr>
              <a:t>        D.</a:t>
            </a:r>
            <a:r>
              <a:rPr lang="zh-CN" altLang="en-US" sz="2800" b="1">
                <a:latin typeface="楷体" panose="02010609060101010101" charset="-122"/>
                <a:ea typeface="楷体" panose="02010609060101010101" charset="-122"/>
                <a:cs typeface="楷体" panose="02010609060101010101" charset="-122"/>
              </a:rPr>
              <a:t>形容词或形容词性短语</a:t>
            </a:r>
            <a:r>
              <a:rPr lang="en-US" altLang="zh-CN" sz="2800" b="1">
                <a:latin typeface="楷体" panose="02010609060101010101" charset="-122"/>
                <a:ea typeface="楷体" panose="02010609060101010101" charset="-122"/>
                <a:cs typeface="楷体" panose="02010609060101010101" charset="-122"/>
              </a:rPr>
              <a:t>;</a:t>
            </a:r>
            <a:endParaRPr lang="en-US" altLang="zh-CN" sz="2800" b="1">
              <a:latin typeface="楷体" panose="02010609060101010101" charset="-122"/>
              <a:ea typeface="楷体" panose="02010609060101010101" charset="-122"/>
              <a:cs typeface="楷体" panose="02010609060101010101" charset="-122"/>
            </a:endParaRPr>
          </a:p>
          <a:p>
            <a:pPr>
              <a:lnSpc>
                <a:spcPct val="100000"/>
              </a:lnSpc>
              <a:spcBef>
                <a:spcPct val="0"/>
              </a:spcBef>
              <a:spcAft>
                <a:spcPct val="0"/>
              </a:spcAft>
            </a:pPr>
            <a:r>
              <a:rPr lang="en-US" altLang="zh-CN" sz="2800" b="1">
                <a:latin typeface="楷体" panose="02010609060101010101" charset="-122"/>
                <a:ea typeface="楷体" panose="02010609060101010101" charset="-122"/>
                <a:cs typeface="楷体" panose="02010609060101010101" charset="-122"/>
              </a:rPr>
              <a:t>        E.</a:t>
            </a:r>
            <a:r>
              <a:rPr lang="zh-CN" altLang="en-US" sz="2800" b="1">
                <a:latin typeface="楷体" panose="02010609060101010101" charset="-122"/>
                <a:ea typeface="楷体" panose="02010609060101010101" charset="-122"/>
                <a:cs typeface="楷体" panose="02010609060101010101" charset="-122"/>
              </a:rPr>
              <a:t>表性质的名词或名词性短语。</a:t>
            </a:r>
            <a:endParaRPr lang="en-US" altLang="zh-CN" sz="2800" b="1">
              <a:latin typeface="楷体" panose="02010609060101010101" charset="-122"/>
              <a:ea typeface="楷体" panose="02010609060101010101" charset="-122"/>
              <a:cs typeface="楷体" panose="02010609060101010101" charset="-122"/>
            </a:endParaRPr>
          </a:p>
          <a:p>
            <a:pPr>
              <a:lnSpc>
                <a:spcPct val="100000"/>
              </a:lnSpc>
              <a:spcBef>
                <a:spcPct val="0"/>
              </a:spcBef>
              <a:spcAft>
                <a:spcPct val="0"/>
              </a:spcAft>
            </a:pPr>
            <a:r>
              <a:rPr lang="zh-CN" altLang="en-US" sz="2800" b="1">
                <a:latin typeface="楷体" panose="02010609060101010101" charset="-122"/>
                <a:ea typeface="楷体" panose="02010609060101010101" charset="-122"/>
                <a:cs typeface="楷体" panose="02010609060101010101" charset="-122"/>
              </a:rPr>
              <a:t>        另外，带“的”的定语，放在不带“的”的定语前面。</a:t>
            </a:r>
            <a:endParaRPr lang="en-US" altLang="zh-CN" sz="2800" b="1">
              <a:latin typeface="楷体" panose="02010609060101010101" charset="-122"/>
              <a:ea typeface="楷体" panose="02010609060101010101" charset="-122"/>
              <a:cs typeface="楷体" panose="02010609060101010101" charset="-122"/>
            </a:endParaRPr>
          </a:p>
          <a:p>
            <a:pPr>
              <a:lnSpc>
                <a:spcPct val="125000"/>
              </a:lnSpc>
              <a:spcBef>
                <a:spcPct val="0"/>
              </a:spcBef>
              <a:spcAft>
                <a:spcPct val="0"/>
              </a:spcAft>
            </a:pPr>
            <a:r>
              <a:rPr lang="zh-CN" altLang="en-US" sz="2800" b="1">
                <a:latin typeface="楷体" panose="02010609060101010101" charset="-122"/>
                <a:ea typeface="楷体" panose="02010609060101010101" charset="-122"/>
                <a:cs typeface="楷体" panose="02010609060101010101" charset="-122"/>
              </a:rPr>
              <a:t>   </a:t>
            </a:r>
            <a:r>
              <a:rPr lang="zh-CN" altLang="en-US" sz="2800">
                <a:latin typeface="宋体" panose="02010600030101010101" pitchFamily="2" charset="-122"/>
                <a:ea typeface="宋体" panose="02010600030101010101" pitchFamily="2" charset="-122"/>
                <a:cs typeface="宋体" panose="02010600030101010101" pitchFamily="2" charset="-122"/>
              </a:rPr>
              <a:t> </a:t>
            </a:r>
            <a:r>
              <a:rPr lang="en-US" altLang="zh-CN" sz="2800">
                <a:latin typeface="宋体" panose="02010600030101010101" pitchFamily="2" charset="-122"/>
                <a:ea typeface="宋体" panose="02010600030101010101" pitchFamily="2" charset="-122"/>
                <a:cs typeface="宋体" panose="02010600030101010101" pitchFamily="2" charset="-122"/>
              </a:rPr>
              <a:t>   </a:t>
            </a:r>
            <a:r>
              <a:rPr lang="zh-CN" altLang="en-US" sz="2800">
                <a:latin typeface="宋体" panose="02010600030101010101" pitchFamily="2" charset="-122"/>
                <a:ea typeface="宋体" panose="02010600030101010101" pitchFamily="2" charset="-122"/>
                <a:cs typeface="宋体" panose="02010600030101010101" pitchFamily="2" charset="-122"/>
              </a:rPr>
              <a:t>【</a:t>
            </a:r>
            <a:r>
              <a:rPr lang="zh-CN" altLang="en-US" sz="2800">
                <a:solidFill>
                  <a:srgbClr val="FF0000"/>
                </a:solidFill>
                <a:latin typeface="宋体" panose="02010600030101010101" pitchFamily="2" charset="-122"/>
                <a:ea typeface="宋体" panose="02010600030101010101" pitchFamily="2" charset="-122"/>
                <a:cs typeface="宋体" panose="02010600030101010101" pitchFamily="2" charset="-122"/>
              </a:rPr>
              <a:t>典型例句</a:t>
            </a:r>
            <a:r>
              <a:rPr lang="zh-CN" altLang="en-US" sz="2800">
                <a:latin typeface="宋体" panose="02010600030101010101" pitchFamily="2" charset="-122"/>
                <a:ea typeface="宋体" panose="02010600030101010101" pitchFamily="2" charset="-122"/>
                <a:cs typeface="宋体" panose="02010600030101010101" pitchFamily="2" charset="-122"/>
              </a:rPr>
              <a:t>】</a:t>
            </a:r>
            <a:r>
              <a:rPr lang="en-US" altLang="zh-CN" sz="2800">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花园里</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领属性的</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那</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指示代词</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几朵</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数量词</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盛开的</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动词</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美丽的</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形容词</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红色</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形容词</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玫瑰花</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名词</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被人摘走了</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a:t>
            </a:r>
            <a:endPar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p:txBody>
      </p:sp>
      <p:sp>
        <p:nvSpPr>
          <p:cNvPr id="3" name="3.13332148a.P_5_BD"/>
          <p:cNvSpPr/>
          <p:nvPr/>
        </p:nvSpPr>
        <p:spPr>
          <a:xfrm>
            <a:off x="1026160" y="194945"/>
            <a:ext cx="5071745" cy="562610"/>
          </a:xfrm>
          <a:prstGeom prst="rect">
            <a:avLst/>
          </a:prstGeom>
          <a:noFill/>
        </p:spPr>
        <p:txBody>
          <a:bodyPr wrap="square" lIns="0" tIns="0" rIns="0" bIns="0" rtlCol="0" anchor="t"/>
          <a:lstStyle/>
          <a:p>
            <a:pPr algn="l">
              <a:lnSpc>
                <a:spcPct val="150000"/>
              </a:lnSpc>
              <a:spcAft>
                <a:spcPts val="600"/>
              </a:spcAft>
            </a:pPr>
            <a:r>
              <a:rPr lang="en-US" sz="3600">
                <a:solidFill>
                  <a:srgbClr val="C00000"/>
                </a:solidFill>
                <a:latin typeface="隶书" panose="02010509060101010101" charset="-122"/>
                <a:ea typeface="隶书" panose="02010509060101010101" charset="-122"/>
                <a:cs typeface="隶书" panose="02010509060101010101" charset="-122"/>
              </a:rPr>
              <a:t>句子成分的位置不当</a:t>
            </a:r>
            <a:endParaRPr lang="en-US" sz="3600">
              <a:solidFill>
                <a:srgbClr val="C00000"/>
              </a:solidFill>
              <a:latin typeface="隶书" panose="02010509060101010101" charset="-122"/>
              <a:ea typeface="隶书" panose="02010509060101010101" charset="-122"/>
              <a:cs typeface="隶书" panose="02010509060101010101" charset="-122"/>
            </a:endParaRPr>
          </a:p>
        </p:txBody>
      </p:sp>
      <p:sp>
        <p:nvSpPr>
          <p:cNvPr id="6" name="圆角矩形标注 5"/>
          <p:cNvSpPr/>
          <p:nvPr/>
        </p:nvSpPr>
        <p:spPr>
          <a:xfrm>
            <a:off x="6527165" y="1785620"/>
            <a:ext cx="5250815" cy="1070610"/>
          </a:xfrm>
          <a:prstGeom prst="wedgeRoundRectCallout">
            <a:avLst>
              <a:gd name="adj1" fmla="val -50729"/>
              <a:gd name="adj2" fmla="val 154495"/>
              <a:gd name="adj3" fmla="val 16667"/>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C00000"/>
                </a:solidFill>
                <a:latin typeface="楷体" panose="02010609060101010101" charset="-122"/>
                <a:ea typeface="楷体" panose="02010609060101010101" charset="-122"/>
                <a:cs typeface="楷体" panose="02010609060101010101" charset="-122"/>
                <a:sym typeface="+mn-ea"/>
              </a:rPr>
              <a:t>简单记：</a:t>
            </a:r>
            <a:r>
              <a:rPr lang="en-US" altLang="zh-CN" sz="3600" b="1">
                <a:solidFill>
                  <a:srgbClr val="C00000"/>
                </a:solidFill>
                <a:latin typeface="楷体" panose="02010609060101010101" charset="-122"/>
                <a:ea typeface="楷体" panose="02010609060101010101" charset="-122"/>
                <a:cs typeface="楷体" panose="02010609060101010101" charset="-122"/>
                <a:sym typeface="+mn-ea"/>
              </a:rPr>
              <a:t>“</a:t>
            </a:r>
            <a:r>
              <a:rPr lang="zh-CN" altLang="en-US" sz="3600" b="1">
                <a:solidFill>
                  <a:srgbClr val="C00000"/>
                </a:solidFill>
                <a:latin typeface="楷体" panose="02010609060101010101" charset="-122"/>
                <a:ea typeface="楷体" panose="02010609060101010101" charset="-122"/>
                <a:cs typeface="楷体" panose="02010609060101010101" charset="-122"/>
                <a:sym typeface="+mn-ea"/>
              </a:rPr>
              <a:t>属数动形名</a:t>
            </a:r>
            <a:r>
              <a:rPr lang="en-US" altLang="zh-CN" sz="3600" b="1">
                <a:solidFill>
                  <a:srgbClr val="C00000"/>
                </a:solidFill>
                <a:latin typeface="楷体" panose="02010609060101010101" charset="-122"/>
                <a:ea typeface="楷体" panose="02010609060101010101" charset="-122"/>
                <a:cs typeface="楷体" panose="02010609060101010101" charset="-122"/>
                <a:sym typeface="+mn-ea"/>
              </a:rPr>
              <a:t>”</a:t>
            </a:r>
            <a:endParaRPr lang="en-US" altLang="zh-CN" sz="3600" b="1">
              <a:solidFill>
                <a:srgbClr val="C00000"/>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13332148a.P_5_BD"/>
          <p:cNvGraphicFramePr>
            <a:graphicFrameLocks noGrp="1"/>
          </p:cNvGraphicFramePr>
          <p:nvPr>
            <p:custDataLst>
              <p:tags r:id="rId1"/>
            </p:custDataLst>
          </p:nvPr>
        </p:nvGraphicFramePr>
        <p:xfrm>
          <a:off x="431428" y="1295277"/>
          <a:ext cx="11585684" cy="4770120"/>
        </p:xfrm>
        <a:graphic>
          <a:graphicData uri="http://schemas.openxmlformats.org/drawingml/2006/table">
            <a:tbl>
              <a:tblPr/>
              <a:tblGrid>
                <a:gridCol w="934799"/>
                <a:gridCol w="10650885"/>
              </a:tblGrid>
              <a:tr h="331656">
                <a:tc>
                  <a:txBody>
                    <a:bodyPr wrap="square"/>
                    <a:lstStyle/>
                    <a:p>
                      <a:pPr algn="ctr">
                        <a:lnSpc>
                          <a:spcPct val="10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类型</a:t>
                      </a:r>
                      <a:endPar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ctr">
                        <a:lnSpc>
                          <a:spcPct val="10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示例</a:t>
                      </a:r>
                      <a:endPar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929640">
                <a:tc rowSpan="4">
                  <a:txBody>
                    <a:bodyPr wrap="square"/>
                    <a:lstStyle/>
                    <a:p>
                      <a:pPr marL="0" marR="0" lvl="0" indent="0" algn="l" defTabSz="914400" rtl="0" eaLnBrk="1" fontAlgn="auto" latinLnBrk="0" hangingPunct="1">
                        <a:lnSpc>
                          <a:spcPct val="100000"/>
                        </a:lnSpc>
                        <a:spcBef>
                          <a:spcPct val="0"/>
                        </a:spcBef>
                        <a:spcAft>
                          <a:spcPts val="600"/>
                        </a:spcAft>
                        <a:buClrTx/>
                        <a:buSzTx/>
                        <a:buFontTx/>
                        <a:buNone/>
                        <a:defRPr/>
                      </a:pPr>
                      <a:r>
                        <a:rPr lang="en-US" altLang="zh-CN" sz="2400" kern="1200" err="1">
                          <a:solidFill>
                            <a:srgbClr val="000000"/>
                          </a:solidFill>
                          <a:latin typeface="Times New Roman" panose="02020603050405020304" pitchFamily="18" charset="0"/>
                          <a:ea typeface="微软雅黑" panose="020B0503020204020204" charset="-122"/>
                          <a:cs typeface="Times New Roman" panose="02020603050405020304" pitchFamily="34" charset="-120"/>
                        </a:rPr>
                        <a:t>状语的位置不当</a:t>
                      </a:r>
                      <a:endParaRPr lang="en-US" altLang="zh-CN" sz="2400" kern="12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marL="0" algn="l" defTabSz="914400" rtl="0" eaLnBrk="1" latinLnBrk="0" hangingPunct="1">
                        <a:lnSpc>
                          <a:spcPct val="100000"/>
                        </a:lnSpc>
                        <a:spcAft>
                          <a:spcPts val="600"/>
                        </a:spcAft>
                      </a:pPr>
                      <a:endParaRPr lang="en-US" altLang="zh-CN" sz="2400" kern="12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marL="0" algn="l" defTabSz="914400" rtl="0" eaLnBrk="1" latinLnBrk="0" hangingPunct="1">
                        <a:lnSpc>
                          <a:spcPct val="100000"/>
                        </a:lnSpc>
                        <a:spcAft>
                          <a:spcPts val="600"/>
                        </a:spcAft>
                      </a:pPr>
                      <a:r>
                        <a:rPr lang="en-US" sz="2400" kern="1200">
                          <a:solidFill>
                            <a:srgbClr val="000000"/>
                          </a:solidFill>
                          <a:latin typeface="Times New Roman" panose="02020603050405020304" pitchFamily="18" charset="0"/>
                          <a:ea typeface="微软雅黑" panose="020B0503020204020204" charset="-122"/>
                          <a:cs typeface="Times New Roman" panose="02020603050405020304" pitchFamily="34" charset="-120"/>
                        </a:rPr>
                        <a:t>把状语放在了定语的位置上。如：</a:t>
                      </a:r>
                      <a:r>
                        <a:rPr lang="en-US" sz="2800" b="1" kern="1200">
                          <a:solidFill>
                            <a:srgbClr val="FF0000"/>
                          </a:solidFill>
                          <a:latin typeface="楷体" panose="02010609060101010101" charset="-122"/>
                          <a:ea typeface="楷体" panose="02010609060101010101" charset="-122"/>
                          <a:cs typeface="宋体" panose="02010600030101010101" pitchFamily="2" charset="-122"/>
                        </a:rPr>
                        <a:t>学校应该发挥广大青年教师的充分作用。</a:t>
                      </a:r>
                      <a:r>
                        <a:rPr lang="en-US" sz="2400" kern="1200">
                          <a:solidFill>
                            <a:srgbClr val="000000"/>
                          </a:solidFill>
                          <a:latin typeface="Times New Roman" panose="02020603050405020304" pitchFamily="18" charset="0"/>
                          <a:ea typeface="微软雅黑" panose="020B0503020204020204" charset="-122"/>
                          <a:cs typeface="Times New Roman" panose="02020603050405020304" pitchFamily="34" charset="-120"/>
                        </a:rPr>
                        <a:t>（将“充分”调至“发挥”之前）</a:t>
                      </a:r>
                      <a:endParaRPr lang="en-US" sz="2400" kern="12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671175">
                <a:tc vMerge="1">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marL="0" algn="l" defTabSz="914400" rtl="0" eaLnBrk="1" latinLnBrk="0" hangingPunct="1">
                        <a:lnSpc>
                          <a:spcPct val="100000"/>
                        </a:lnSpc>
                        <a:spcAft>
                          <a:spcPts val="600"/>
                        </a:spcAft>
                      </a:pPr>
                      <a:r>
                        <a:rPr lang="en-US" sz="2400" kern="1200">
                          <a:solidFill>
                            <a:srgbClr val="000000"/>
                          </a:solidFill>
                          <a:latin typeface="Times New Roman" panose="02020603050405020304" pitchFamily="18" charset="0"/>
                          <a:ea typeface="微软雅黑" panose="020B0503020204020204" charset="-122"/>
                          <a:cs typeface="Times New Roman" panose="02020603050405020304" pitchFamily="34" charset="-120"/>
                        </a:rPr>
                        <a:t>状语远离中心语。如：</a:t>
                      </a:r>
                      <a:r>
                        <a:rPr lang="en-US" sz="2800" b="1" kern="1200">
                          <a:solidFill>
                            <a:srgbClr val="FF0000"/>
                          </a:solidFill>
                          <a:latin typeface="楷体" panose="02010609060101010101" charset="-122"/>
                          <a:ea typeface="楷体" panose="02010609060101010101" charset="-122"/>
                          <a:cs typeface="宋体" panose="02010600030101010101" pitchFamily="2" charset="-122"/>
                        </a:rPr>
                        <a:t>迎面扑来的寒风不禁使我打了个寒战。</a:t>
                      </a:r>
                      <a:r>
                        <a:rPr lang="en-US" sz="2400" kern="1200">
                          <a:solidFill>
                            <a:srgbClr val="000000"/>
                          </a:solidFill>
                          <a:latin typeface="Times New Roman" panose="02020603050405020304" pitchFamily="18" charset="0"/>
                          <a:ea typeface="微软雅黑" panose="020B0503020204020204" charset="-122"/>
                          <a:cs typeface="Times New Roman" panose="02020603050405020304" pitchFamily="34" charset="-120"/>
                        </a:rPr>
                        <a:t>（“不禁”应移至“打”之前，直接修饰“打”）</a:t>
                      </a:r>
                      <a:endParaRPr lang="en-US" sz="2400" kern="12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91212">
                <a:tc vMerge="1">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marL="0" algn="l" defTabSz="914400" rtl="0" eaLnBrk="1" latinLnBrk="0" hangingPunct="1">
                        <a:lnSpc>
                          <a:spcPct val="100000"/>
                        </a:lnSpc>
                        <a:spcAft>
                          <a:spcPts val="600"/>
                        </a:spcAft>
                      </a:pPr>
                      <a:r>
                        <a:rPr lang="en-US" sz="2400" kern="1200">
                          <a:solidFill>
                            <a:srgbClr val="000000"/>
                          </a:solidFill>
                          <a:latin typeface="Times New Roman" panose="02020603050405020304" pitchFamily="18" charset="0"/>
                          <a:ea typeface="微软雅黑" panose="020B0503020204020204" charset="-122"/>
                          <a:cs typeface="Times New Roman" panose="02020603050405020304" pitchFamily="34" charset="-120"/>
                        </a:rPr>
                        <a:t>两个状语前后位置颠倒。如：</a:t>
                      </a:r>
                      <a:r>
                        <a:rPr lang="en-US" sz="2800" b="1" kern="1200">
                          <a:solidFill>
                            <a:srgbClr val="FF0000"/>
                          </a:solidFill>
                          <a:latin typeface="楷体" panose="02010609060101010101" charset="-122"/>
                          <a:ea typeface="楷体" panose="02010609060101010101" charset="-122"/>
                          <a:cs typeface="宋体" panose="02010600030101010101" pitchFamily="2" charset="-122"/>
                        </a:rPr>
                        <a:t>新农保试点工作开展以来，我省绝大部分地区顺利地按照上级要求进行了新老农保的衔接。</a:t>
                      </a:r>
                      <a:r>
                        <a:rPr lang="en-US" sz="2400" kern="1200">
                          <a:solidFill>
                            <a:srgbClr val="000000"/>
                          </a:solidFill>
                          <a:latin typeface="Times New Roman" panose="02020603050405020304" pitchFamily="18" charset="0"/>
                          <a:ea typeface="微软雅黑" panose="020B0503020204020204" charset="-122"/>
                          <a:cs typeface="Times New Roman" panose="02020603050405020304" pitchFamily="34" charset="-120"/>
                        </a:rPr>
                        <a:t>（“顺利地”与“按照上级要求”位置对调）</a:t>
                      </a:r>
                      <a:endParaRPr lang="en-US" sz="2400" kern="12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182424">
                <a:tc vMerge="1">
                  <a:tcPr/>
                </a:tc>
                <a:tc>
                  <a:txBody>
                    <a:bodyPr wrap="square"/>
                    <a:lstStyle/>
                    <a:p>
                      <a:pPr marL="0" marR="0" lvl="0" indent="0" algn="l" defTabSz="914400" rtl="0" eaLnBrk="1" fontAlgn="auto" latinLnBrk="0" hangingPunct="1">
                        <a:lnSpc>
                          <a:spcPct val="100000"/>
                        </a:lnSpc>
                        <a:spcBef>
                          <a:spcPct val="0"/>
                        </a:spcBef>
                        <a:spcAft>
                          <a:spcPts val="600"/>
                        </a:spcAft>
                        <a:buClrTx/>
                        <a:buSzTx/>
                        <a:buFontTx/>
                        <a:buNone/>
                        <a:defRPr/>
                      </a:pPr>
                      <a:r>
                        <a:rPr lang="en-US" altLang="zh-CN" sz="2400" err="1">
                          <a:solidFill>
                            <a:srgbClr val="000000"/>
                          </a:solidFill>
                          <a:latin typeface="Times New Roman" panose="02020603050405020304" pitchFamily="18" charset="0"/>
                          <a:ea typeface="微软雅黑" panose="020B0503020204020204" charset="-122"/>
                          <a:cs typeface="Times New Roman" panose="02020603050405020304" pitchFamily="34" charset="-120"/>
                        </a:rPr>
                        <a:t>多层状语语序不当。</a:t>
                      </a:r>
                      <a:endParaRPr lang="en-US" altLang="zh-CN" sz="2400" err="1">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marL="0" marR="0" lvl="0" indent="0" algn="l" defTabSz="914400" rtl="0" eaLnBrk="1" fontAlgn="auto" latinLnBrk="0" hangingPunct="1">
                        <a:lnSpc>
                          <a:spcPct val="100000"/>
                        </a:lnSpc>
                        <a:spcBef>
                          <a:spcPct val="0"/>
                        </a:spcBef>
                        <a:spcAft>
                          <a:spcPts val="600"/>
                        </a:spcAft>
                        <a:buClrTx/>
                        <a:buSzTx/>
                        <a:buFontTx/>
                        <a:buNone/>
                        <a:defRPr/>
                      </a:pPr>
                      <a:r>
                        <a:rPr lang="en-US" altLang="zh-CN" sz="2400" err="1">
                          <a:solidFill>
                            <a:srgbClr val="000000"/>
                          </a:solidFill>
                          <a:latin typeface="Times New Roman" panose="02020603050405020304" pitchFamily="18" charset="0"/>
                          <a:ea typeface="微软雅黑" panose="020B0503020204020204" charset="-122"/>
                          <a:cs typeface="Times New Roman" panose="02020603050405020304" pitchFamily="34" charset="-120"/>
                        </a:rPr>
                        <a:t>如：</a:t>
                      </a:r>
                      <a:r>
                        <a:rPr lang="en-US" sz="2800" b="1">
                          <a:solidFill>
                            <a:srgbClr val="FF0000"/>
                          </a:solidFill>
                          <a:latin typeface="楷体" panose="02010609060101010101" charset="-122"/>
                          <a:ea typeface="楷体" panose="02010609060101010101" charset="-122"/>
                          <a:cs typeface="宋体" panose="02010600030101010101" pitchFamily="2" charset="-122"/>
                        </a:rPr>
                        <a:t>在休息室里许多演员昨晚都同他热情地交谈。</a:t>
                      </a:r>
                      <a:endParaRPr lang="en-US" sz="2800" b="1">
                        <a:solidFill>
                          <a:srgbClr val="FF0000"/>
                        </a:solidFill>
                        <a:latin typeface="楷体" panose="02010609060101010101" charset="-122"/>
                        <a:ea typeface="楷体" panose="02010609060101010101" charset="-122"/>
                        <a:cs typeface="宋体" panose="02010600030101010101" pitchFamily="2" charset="-122"/>
                      </a:endParaRPr>
                    </a:p>
                    <a:p>
                      <a:pPr marL="0" algn="l" defTabSz="914400" rtl="0" eaLnBrk="1" latinLnBrk="0" hangingPunct="1">
                        <a:lnSpc>
                          <a:spcPct val="100000"/>
                        </a:lnSpc>
                        <a:spcAft>
                          <a:spcPts val="600"/>
                        </a:spcAft>
                      </a:pPr>
                      <a:endParaRPr lang="en-US" altLang="zh-CN" sz="1400" kern="12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 name="3.13332148a.P_5_BD"/>
          <p:cNvSpPr/>
          <p:nvPr/>
        </p:nvSpPr>
        <p:spPr>
          <a:xfrm>
            <a:off x="1026160" y="194945"/>
            <a:ext cx="5071745" cy="562610"/>
          </a:xfrm>
          <a:prstGeom prst="rect">
            <a:avLst/>
          </a:prstGeom>
          <a:noFill/>
        </p:spPr>
        <p:txBody>
          <a:bodyPr wrap="square" lIns="0" tIns="0" rIns="0" bIns="0" rtlCol="0" anchor="t"/>
          <a:lstStyle/>
          <a:p>
            <a:pPr algn="l">
              <a:lnSpc>
                <a:spcPct val="150000"/>
              </a:lnSpc>
              <a:spcAft>
                <a:spcPts val="600"/>
              </a:spcAft>
            </a:pPr>
            <a:r>
              <a:rPr lang="en-US" sz="3600">
                <a:solidFill>
                  <a:srgbClr val="C00000"/>
                </a:solidFill>
                <a:latin typeface="隶书" panose="02010509060101010101" charset="-122"/>
                <a:ea typeface="隶书" panose="02010509060101010101" charset="-122"/>
                <a:cs typeface="Times New Roman" panose="02020603050405020304" pitchFamily="34" charset="-120"/>
                <a:sym typeface="+mn-ea"/>
              </a:rPr>
              <a:t>句子成分的位置不当</a:t>
            </a:r>
            <a:endParaRPr lang="en-US" sz="3600">
              <a:solidFill>
                <a:srgbClr val="C00000"/>
              </a:solidFill>
              <a:latin typeface="隶书" panose="02010509060101010101" charset="-122"/>
              <a:ea typeface="隶书" panose="02010509060101010101" charset="-122"/>
            </a:endParaRPr>
          </a:p>
          <a:p>
            <a:pPr algn="l">
              <a:lnSpc>
                <a:spcPct val="150000"/>
              </a:lnSpc>
              <a:spcAft>
                <a:spcPts val="600"/>
              </a:spcAft>
            </a:pPr>
            <a:endParaRPr lang="en-US" sz="3600">
              <a:solidFill>
                <a:srgbClr val="C00000"/>
              </a:solidFill>
              <a:latin typeface="隶书" panose="02010509060101010101" charset="-122"/>
              <a:ea typeface="隶书" panose="02010509060101010101" charset="-122"/>
              <a:cs typeface="隶书" panose="02010509060101010101" charset="-122"/>
            </a:endParaRP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21335" y="1656715"/>
            <a:ext cx="10852150" cy="4258945"/>
          </a:xfrm>
          <a:prstGeom prst="rect">
            <a:avLst/>
          </a:prstGeom>
          <a:noFill/>
        </p:spPr>
        <p:txBody>
          <a:bodyPr wrap="square" rtlCol="0">
            <a:spAutoFit/>
          </a:bodyPr>
          <a:lstStyle/>
          <a:p>
            <a:pPr algn="ctr">
              <a:lnSpc>
                <a:spcPct val="150000"/>
              </a:lnSpc>
              <a:spcBef>
                <a:spcPct val="0"/>
              </a:spcBef>
              <a:spcAft>
                <a:spcPct val="0"/>
              </a:spcAft>
              <a:buClrTx/>
              <a:buSzTx/>
              <a:buFontTx/>
            </a:pPr>
            <a:r>
              <a:rPr lang="en-US" altLang="zh-CN" sz="3200" b="1">
                <a:solidFill>
                  <a:srgbClr val="FF0000"/>
                </a:solidFill>
                <a:latin typeface="黑体" panose="02010609060101010101" pitchFamily="49" charset="-122"/>
                <a:ea typeface="黑体" panose="02010609060101010101" pitchFamily="49" charset="-122"/>
                <a:cs typeface="黑体" panose="02010609060101010101" pitchFamily="49" charset="-122"/>
              </a:rPr>
              <a:t>[方法明示]分析状语结构，把握排列规律</a:t>
            </a:r>
            <a:endParaRPr lang="en-US" altLang="zh-CN" sz="3200" b="1">
              <a:solidFill>
                <a:srgbClr val="FF0000"/>
              </a:solidFill>
              <a:latin typeface="黑体" panose="02010609060101010101" pitchFamily="49" charset="-122"/>
              <a:ea typeface="黑体" panose="02010609060101010101" pitchFamily="49" charset="-122"/>
              <a:cs typeface="黑体" panose="02010609060101010101" pitchFamily="49" charset="-122"/>
            </a:endParaRPr>
          </a:p>
          <a:p>
            <a:pPr algn="l">
              <a:lnSpc>
                <a:spcPct val="150000"/>
              </a:lnSpc>
              <a:spcBef>
                <a:spcPct val="0"/>
              </a:spcBef>
              <a:spcAft>
                <a:spcPct val="0"/>
              </a:spcAft>
              <a:buClrTx/>
              <a:buSzTx/>
              <a:buNone/>
            </a:pPr>
            <a:r>
              <a:rPr lang="en-US" altLang="zh-CN" sz="2400"/>
              <a:t>    </a:t>
            </a:r>
            <a:r>
              <a:rPr lang="en-US" altLang="zh-CN" sz="2800"/>
              <a:t> </a:t>
            </a:r>
            <a:r>
              <a:rPr lang="en-US" altLang="zh-CN" sz="3200" b="1">
                <a:latin typeface="楷体" panose="02010609060101010101" charset="-122"/>
                <a:ea typeface="楷体" panose="02010609060101010101" charset="-122"/>
                <a:cs typeface="楷体" panose="02010609060101010101" charset="-122"/>
              </a:rPr>
              <a:t>1.从紧挨动词的状语开始逐层向前划分状语结构。</a:t>
            </a:r>
            <a:endParaRPr lang="en-US" altLang="zh-CN" sz="3200" b="1">
              <a:latin typeface="楷体" panose="02010609060101010101" charset="-122"/>
              <a:ea typeface="楷体" panose="02010609060101010101" charset="-122"/>
              <a:cs typeface="楷体" panose="02010609060101010101" charset="-122"/>
            </a:endParaRPr>
          </a:p>
          <a:p>
            <a:pPr algn="l">
              <a:lnSpc>
                <a:spcPct val="150000"/>
              </a:lnSpc>
              <a:spcBef>
                <a:spcPct val="0"/>
              </a:spcBef>
              <a:spcAft>
                <a:spcPct val="0"/>
              </a:spcAft>
              <a:buClrTx/>
              <a:buSzTx/>
              <a:buNone/>
            </a:pPr>
            <a:r>
              <a:rPr lang="en-US" altLang="zh-CN" sz="3200" b="1">
                <a:latin typeface="楷体" panose="02010609060101010101" charset="-122"/>
                <a:ea typeface="楷体" panose="02010609060101010101" charset="-122"/>
                <a:cs typeface="楷体" panose="02010609060101010101" charset="-122"/>
              </a:rPr>
              <a:t>    2.从多项状语的排列规律入手，确定其排列次序</a:t>
            </a:r>
            <a:r>
              <a:rPr lang="zh-CN" altLang="en-US" sz="3200" b="1">
                <a:latin typeface="楷体" panose="02010609060101010101" charset="-122"/>
                <a:ea typeface="楷体" panose="02010609060101010101" charset="-122"/>
                <a:cs typeface="楷体" panose="02010609060101010101" charset="-122"/>
              </a:rPr>
              <a:t>：</a:t>
            </a:r>
            <a:endParaRPr lang="zh-CN" altLang="en-US" sz="3200" b="1">
              <a:latin typeface="楷体" panose="02010609060101010101" charset="-122"/>
              <a:ea typeface="楷体" panose="02010609060101010101" charset="-122"/>
              <a:cs typeface="楷体" panose="02010609060101010101" charset="-122"/>
            </a:endParaRPr>
          </a:p>
          <a:p>
            <a:pPr algn="l">
              <a:lnSpc>
                <a:spcPct val="150000"/>
              </a:lnSpc>
              <a:spcBef>
                <a:spcPct val="0"/>
              </a:spcBef>
              <a:spcAft>
                <a:spcPct val="0"/>
              </a:spcAft>
              <a:buClrTx/>
              <a:buSzTx/>
              <a:buNone/>
            </a:pPr>
            <a:r>
              <a:rPr lang="zh-CN" altLang="en-US" sz="3200" b="1">
                <a:latin typeface="楷体" panose="02010609060101010101" charset="-122"/>
                <a:ea typeface="楷体" panose="02010609060101010101" charset="-122"/>
                <a:cs typeface="楷体" panose="02010609060101010101" charset="-122"/>
              </a:rPr>
              <a:t> </a:t>
            </a:r>
            <a:r>
              <a:rPr lang="en-US" altLang="zh-CN" sz="3200" b="1">
                <a:latin typeface="楷体" panose="02010609060101010101" charset="-122"/>
                <a:ea typeface="楷体" panose="02010609060101010101" charset="-122"/>
                <a:cs typeface="楷体" panose="02010609060101010101" charset="-122"/>
              </a:rPr>
              <a:t>   目的(状语)+原因(状语)+时间(状语)+处所(状语)+范围(状语)+情态(状语)+对象(状语)。</a:t>
            </a:r>
            <a:endParaRPr lang="en-US" altLang="zh-CN" sz="3200" b="1">
              <a:latin typeface="楷体" panose="02010609060101010101" charset="-122"/>
              <a:ea typeface="楷体" panose="02010609060101010101" charset="-122"/>
              <a:cs typeface="楷体" panose="02010609060101010101" charset="-122"/>
            </a:endParaRPr>
          </a:p>
          <a:p>
            <a:pPr>
              <a:lnSpc>
                <a:spcPts val="3700"/>
              </a:lnSpc>
            </a:pPr>
            <a:endParaRPr lang="en-US" altLang="zh-CN" sz="3200" b="1">
              <a:latin typeface="楷体" panose="02010609060101010101" charset="-122"/>
              <a:ea typeface="楷体" panose="02010609060101010101" charset="-122"/>
              <a:cs typeface="楷体" panose="02010609060101010101" charset="-122"/>
            </a:endParaRPr>
          </a:p>
        </p:txBody>
      </p:sp>
      <p:sp>
        <p:nvSpPr>
          <p:cNvPr id="6" name="圆角矩形标注 5"/>
          <p:cNvSpPr/>
          <p:nvPr/>
        </p:nvSpPr>
        <p:spPr>
          <a:xfrm>
            <a:off x="6304915" y="1211580"/>
            <a:ext cx="5629275" cy="1070610"/>
          </a:xfrm>
          <a:prstGeom prst="wedgeRoundRectCallout">
            <a:avLst>
              <a:gd name="adj1" fmla="val -50729"/>
              <a:gd name="adj2" fmla="val 154495"/>
              <a:gd name="adj3" fmla="val 16667"/>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C00000"/>
                </a:solidFill>
                <a:latin typeface="楷体" panose="02010609060101010101" charset="-122"/>
                <a:ea typeface="楷体" panose="02010609060101010101" charset="-122"/>
                <a:cs typeface="楷体" panose="02010609060101010101" charset="-122"/>
                <a:sym typeface="+mn-ea"/>
              </a:rPr>
              <a:t>简单记：</a:t>
            </a:r>
            <a:r>
              <a:rPr lang="en-US" altLang="zh-CN" sz="3600" b="1">
                <a:solidFill>
                  <a:srgbClr val="C00000"/>
                </a:solidFill>
                <a:latin typeface="楷体" panose="02010609060101010101" charset="-122"/>
                <a:ea typeface="楷体" panose="02010609060101010101" charset="-122"/>
                <a:cs typeface="楷体" panose="02010609060101010101" charset="-122"/>
                <a:sym typeface="+mn-ea"/>
              </a:rPr>
              <a:t>“</a:t>
            </a:r>
            <a:r>
              <a:rPr lang="zh-CN" altLang="en-US" sz="3600" b="1">
                <a:solidFill>
                  <a:srgbClr val="C00000"/>
                </a:solidFill>
                <a:latin typeface="楷体" panose="02010609060101010101" charset="-122"/>
                <a:ea typeface="楷体" panose="02010609060101010101" charset="-122"/>
                <a:sym typeface="+mn-ea"/>
              </a:rPr>
              <a:t>目时地范情对</a:t>
            </a:r>
            <a:r>
              <a:rPr lang="en-US" altLang="zh-CN" sz="3600" b="1">
                <a:solidFill>
                  <a:srgbClr val="C00000"/>
                </a:solidFill>
                <a:latin typeface="楷体" panose="02010609060101010101" charset="-122"/>
                <a:ea typeface="楷体" panose="02010609060101010101" charset="-122"/>
                <a:cs typeface="楷体" panose="02010609060101010101" charset="-122"/>
                <a:sym typeface="+mn-ea"/>
              </a:rPr>
              <a:t>”</a:t>
            </a:r>
            <a:endParaRPr lang="en-US" altLang="zh-CN" sz="3600" b="1">
              <a:solidFill>
                <a:srgbClr val="C00000"/>
              </a:solidFill>
              <a:latin typeface="楷体" panose="02010609060101010101" charset="-122"/>
              <a:ea typeface="楷体" panose="02010609060101010101" charset="-122"/>
              <a:cs typeface="楷体" panose="02010609060101010101" charset="-122"/>
              <a:sym typeface="+mn-ea"/>
            </a:endParaRPr>
          </a:p>
        </p:txBody>
      </p:sp>
      <p:sp>
        <p:nvSpPr>
          <p:cNvPr id="3" name="3.13332148a.P_5_BD"/>
          <p:cNvSpPr/>
          <p:nvPr/>
        </p:nvSpPr>
        <p:spPr>
          <a:xfrm>
            <a:off x="1026160" y="194945"/>
            <a:ext cx="5071745" cy="562610"/>
          </a:xfrm>
          <a:prstGeom prst="rect">
            <a:avLst/>
          </a:prstGeom>
          <a:noFill/>
        </p:spPr>
        <p:txBody>
          <a:bodyPr wrap="square" lIns="0" tIns="0" rIns="0" bIns="0" rtlCol="0" anchor="t"/>
          <a:lstStyle/>
          <a:p>
            <a:pPr algn="l">
              <a:lnSpc>
                <a:spcPct val="150000"/>
              </a:lnSpc>
              <a:spcAft>
                <a:spcPts val="600"/>
              </a:spcAft>
            </a:pPr>
            <a:r>
              <a:rPr lang="en-US" sz="3600">
                <a:solidFill>
                  <a:srgbClr val="C00000"/>
                </a:solidFill>
                <a:latin typeface="隶书" panose="02010509060101010101" charset="-122"/>
                <a:ea typeface="隶书" panose="02010509060101010101" charset="-122"/>
                <a:cs typeface="Times New Roman" panose="02020603050405020304" pitchFamily="34" charset="-120"/>
                <a:sym typeface="+mn-ea"/>
              </a:rPr>
              <a:t>句子成分的位置不当</a:t>
            </a:r>
            <a:endParaRPr lang="en-US" sz="3600">
              <a:solidFill>
                <a:srgbClr val="C00000"/>
              </a:solidFill>
              <a:latin typeface="隶书" panose="02010509060101010101" charset="-122"/>
              <a:ea typeface="隶书" panose="02010509060101010101" charset="-122"/>
            </a:endParaRPr>
          </a:p>
          <a:p>
            <a:pPr algn="l">
              <a:lnSpc>
                <a:spcPct val="150000"/>
              </a:lnSpc>
              <a:spcAft>
                <a:spcPts val="600"/>
              </a:spcAft>
            </a:pPr>
            <a:endParaRPr lang="en-US" sz="3600">
              <a:solidFill>
                <a:srgbClr val="C00000"/>
              </a:solidFill>
              <a:latin typeface="隶书" panose="02010509060101010101" charset="-122"/>
              <a:ea typeface="隶书" panose="02010509060101010101" charset="-122"/>
              <a:cs typeface="隶书" panose="02010509060101010101"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13332148a.P_5_BD"/>
          <p:cNvGraphicFramePr>
            <a:graphicFrameLocks noGrp="1"/>
          </p:cNvGraphicFramePr>
          <p:nvPr>
            <p:custDataLst>
              <p:tags r:id="rId1"/>
            </p:custDataLst>
          </p:nvPr>
        </p:nvGraphicFramePr>
        <p:xfrm>
          <a:off x="422529" y="1000830"/>
          <a:ext cx="11227435" cy="4097909"/>
        </p:xfrm>
        <a:graphic>
          <a:graphicData uri="http://schemas.openxmlformats.org/drawingml/2006/table">
            <a:tbl>
              <a:tblPr/>
              <a:tblGrid>
                <a:gridCol w="2379980"/>
                <a:gridCol w="8847455"/>
              </a:tblGrid>
              <a:tr h="492125">
                <a:tc>
                  <a:txBody>
                    <a:bodyPr wrap="square"/>
                    <a:lstStyle/>
                    <a:p>
                      <a:pPr algn="ctr">
                        <a:lnSpc>
                          <a:spcPct val="130000"/>
                        </a:lnSpc>
                        <a:spcAft>
                          <a:spcPts val="600"/>
                        </a:spcAft>
                      </a:pPr>
                      <a:r>
                        <a:rPr lang="en-US" sz="2200">
                          <a:solidFill>
                            <a:srgbClr val="000000"/>
                          </a:solidFill>
                          <a:latin typeface="Times New Roman" panose="02020603050405020304" pitchFamily="18" charset="0"/>
                          <a:ea typeface="微软雅黑" panose="020B0503020204020204" charset="-122"/>
                          <a:cs typeface="Times New Roman" panose="02020603050405020304" pitchFamily="34" charset="-120"/>
                        </a:rPr>
                        <a:t>类型</a:t>
                      </a:r>
                      <a:endParaRPr lang="en-US" sz="1200"/>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ctr">
                        <a:lnSpc>
                          <a:spcPct val="130000"/>
                        </a:lnSpc>
                        <a:spcAft>
                          <a:spcPts val="600"/>
                        </a:spcAft>
                      </a:pPr>
                      <a:r>
                        <a:rPr lang="en-US" sz="2200">
                          <a:solidFill>
                            <a:srgbClr val="000000"/>
                          </a:solidFill>
                          <a:latin typeface="Times New Roman" panose="02020603050405020304" pitchFamily="18" charset="0"/>
                          <a:ea typeface="微软雅黑" panose="020B0503020204020204" charset="-122"/>
                          <a:cs typeface="Times New Roman" panose="02020603050405020304" pitchFamily="34" charset="-120"/>
                        </a:rPr>
                        <a:t>示例</a:t>
                      </a:r>
                      <a:endParaRPr lang="en-US" sz="1200"/>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979170">
                <a:tc>
                  <a:txBody>
                    <a:bodyPr wrap="square"/>
                    <a:lstStyle/>
                    <a:p>
                      <a:pPr algn="ctr">
                        <a:lnSpc>
                          <a:spcPct val="130000"/>
                        </a:lnSpc>
                        <a:spcAft>
                          <a:spcPts val="600"/>
                        </a:spcAft>
                      </a:pPr>
                      <a:r>
                        <a:rPr lang="en-US" sz="2400" err="1" smtClean="0">
                          <a:solidFill>
                            <a:srgbClr val="C00000"/>
                          </a:solidFill>
                          <a:latin typeface="Times New Roman" panose="02020603050405020304" pitchFamily="18" charset="0"/>
                          <a:ea typeface="微软雅黑" panose="020B0503020204020204" charset="-122"/>
                          <a:cs typeface="Times New Roman" panose="02020603050405020304" pitchFamily="34" charset="-120"/>
                        </a:rPr>
                        <a:t>副词位置不当</a:t>
                      </a:r>
                      <a:endParaRPr lang="en-US" sz="2400" err="1" smtClean="0">
                        <a:solidFill>
                          <a:srgbClr val="C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pPr>
                      <a:r>
                        <a:rPr lang="en-US" sz="2400" b="1" err="1" smtClean="0">
                          <a:solidFill>
                            <a:srgbClr val="000000"/>
                          </a:solidFill>
                          <a:latin typeface="楷体" panose="02010609060101010101" charset="-122"/>
                          <a:ea typeface="楷体" panose="02010609060101010101" charset="-122"/>
                          <a:cs typeface="Times New Roman" panose="02020603050405020304" pitchFamily="34" charset="-120"/>
                        </a:rPr>
                        <a:t>政府如果把土地和就业问题</a:t>
                      </a:r>
                      <a:r>
                        <a:rPr lang="en-US" sz="2400" b="1" err="1" smtClean="0">
                          <a:solidFill>
                            <a:srgbClr val="FF0000"/>
                          </a:solidFill>
                          <a:latin typeface="楷体" panose="02010609060101010101" charset="-122"/>
                          <a:ea typeface="楷体" panose="02010609060101010101" charset="-122"/>
                          <a:cs typeface="Times New Roman" panose="02020603050405020304" pitchFamily="34" charset="-120"/>
                        </a:rPr>
                        <a:t>不</a:t>
                      </a:r>
                      <a:r>
                        <a:rPr lang="en-US" sz="2400" b="1" err="1" smtClean="0">
                          <a:solidFill>
                            <a:srgbClr val="000000"/>
                          </a:solidFill>
                          <a:latin typeface="楷体" panose="02010609060101010101" charset="-122"/>
                          <a:ea typeface="楷体" panose="02010609060101010101" charset="-122"/>
                          <a:cs typeface="Times New Roman" panose="02020603050405020304" pitchFamily="34" charset="-120"/>
                        </a:rPr>
                        <a:t>解决好，户籍迁离农村的农民就会觉得不踏实。</a:t>
                      </a:r>
                      <a:endParaRPr lang="en-US" sz="2400" b="1" err="1" smtClean="0">
                        <a:solidFill>
                          <a:srgbClr val="0811C2"/>
                        </a:solidFill>
                        <a:latin typeface="楷体" panose="02010609060101010101" charset="-122"/>
                        <a:ea typeface="楷体" panose="02010609060101010101"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104900">
                <a:tc>
                  <a:txBody>
                    <a:bodyPr wrap="square"/>
                    <a:lstStyle/>
                    <a:p>
                      <a:pPr algn="ctr">
                        <a:lnSpc>
                          <a:spcPct val="130000"/>
                        </a:lnSpc>
                        <a:spcAft>
                          <a:spcPts val="600"/>
                        </a:spcAft>
                        <a:buClrTx/>
                        <a:buSzTx/>
                        <a:buFontTx/>
                        <a:buNone/>
                      </a:pPr>
                      <a:r>
                        <a:rPr lang="zh-CN" altLang="en-US" sz="2400">
                          <a:solidFill>
                            <a:srgbClr val="C00000"/>
                          </a:solidFill>
                          <a:latin typeface="Times New Roman" panose="02020603050405020304" pitchFamily="18" charset="0"/>
                          <a:ea typeface="微软雅黑" panose="020B0503020204020204" charset="-122"/>
                          <a:cs typeface="Times New Roman" panose="02020603050405020304" pitchFamily="34" charset="-120"/>
                        </a:rPr>
                        <a:t>介词位置不当</a:t>
                      </a:r>
                      <a:endParaRPr lang="zh-CN" altLang="en-US" sz="2400">
                        <a:solidFill>
                          <a:srgbClr val="C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buClrTx/>
                        <a:buSzTx/>
                        <a:buFontTx/>
                        <a:buNone/>
                      </a:pPr>
                      <a:r>
                        <a:rPr lang="zh-CN" altLang="en-US" sz="2400" b="1">
                          <a:solidFill>
                            <a:schemeClr val="tx1"/>
                          </a:solidFill>
                          <a:latin typeface="楷体" panose="02010609060101010101" charset="-122"/>
                          <a:ea typeface="楷体" panose="02010609060101010101" charset="-122"/>
                          <a:cs typeface="楷体" panose="02010609060101010101" charset="-122"/>
                        </a:rPr>
                        <a:t>苏联著名的生理学家巴甫洛夫整天忙于做动物的条件反射试验，把动物</a:t>
                      </a:r>
                      <a:r>
                        <a:rPr lang="zh-CN" altLang="en-US" sz="2400" b="1">
                          <a:solidFill>
                            <a:srgbClr val="FF0000"/>
                          </a:solidFill>
                          <a:latin typeface="楷体" panose="02010609060101010101" charset="-122"/>
                          <a:ea typeface="楷体" panose="02010609060101010101" charset="-122"/>
                          <a:cs typeface="楷体" panose="02010609060101010101" charset="-122"/>
                        </a:rPr>
                        <a:t>用绳子</a:t>
                      </a:r>
                      <a:r>
                        <a:rPr lang="zh-CN" altLang="en-US" sz="2400" b="1">
                          <a:solidFill>
                            <a:schemeClr val="tx1"/>
                          </a:solidFill>
                          <a:latin typeface="楷体" panose="02010609060101010101" charset="-122"/>
                          <a:ea typeface="楷体" panose="02010609060101010101" charset="-122"/>
                          <a:cs typeface="楷体" panose="02010609060101010101" charset="-122"/>
                        </a:rPr>
                        <a:t>缚在试验的架子上</a:t>
                      </a:r>
                      <a:r>
                        <a:rPr lang="en-US" sz="2400" b="1">
                          <a:solidFill>
                            <a:srgbClr val="000000"/>
                          </a:solidFill>
                          <a:latin typeface="楷体" panose="02010609060101010101" charset="-122"/>
                          <a:ea typeface="楷体" panose="02010609060101010101" charset="-122"/>
                          <a:cs typeface="Times New Roman" panose="02020603050405020304" pitchFamily="34" charset="-120"/>
                        </a:rPr>
                        <a:t>。</a:t>
                      </a:r>
                      <a:endParaRPr lang="en-US" sz="2400" b="1">
                        <a:solidFill>
                          <a:srgbClr val="000000"/>
                        </a:solidFill>
                        <a:latin typeface="楷体" panose="02010609060101010101" charset="-122"/>
                        <a:ea typeface="楷体" panose="02010609060101010101" charset="-122"/>
                        <a:cs typeface="Times New Roman" panose="02020603050405020304" pitchFamily="34" charset="-120"/>
                      </a:endParaRPr>
                    </a:p>
                    <a:p>
                      <a:pPr algn="l">
                        <a:lnSpc>
                          <a:spcPct val="130000"/>
                        </a:lnSpc>
                        <a:spcAft>
                          <a:spcPts val="600"/>
                        </a:spcAft>
                        <a:buClrTx/>
                        <a:buSzTx/>
                        <a:buFontTx/>
                        <a:buNone/>
                      </a:pPr>
                      <a:endParaRPr lang="zh-CN" altLang="en-US" sz="2400" b="1">
                        <a:solidFill>
                          <a:srgbClr val="0811C2"/>
                        </a:solidFill>
                        <a:latin typeface="楷体" panose="02010609060101010101" charset="-122"/>
                        <a:ea typeface="楷体" panose="02010609060101010101"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979805">
                <a:tc>
                  <a:txBody>
                    <a:bodyPr wrap="square"/>
                    <a:lstStyle/>
                    <a:p>
                      <a:pPr algn="ctr">
                        <a:lnSpc>
                          <a:spcPct val="130000"/>
                        </a:lnSpc>
                        <a:spcAft>
                          <a:spcPts val="600"/>
                        </a:spcAft>
                        <a:buClrTx/>
                        <a:buSzTx/>
                        <a:buFontTx/>
                      </a:pPr>
                      <a:r>
                        <a:rPr lang="en-US" sz="2400">
                          <a:solidFill>
                            <a:srgbClr val="C00000"/>
                          </a:solidFill>
                          <a:latin typeface="Times New Roman" panose="02020603050405020304" pitchFamily="18" charset="0"/>
                          <a:ea typeface="微软雅黑" panose="020B0503020204020204" charset="-122"/>
                          <a:cs typeface="Times New Roman" panose="02020603050405020304" pitchFamily="34" charset="-120"/>
                        </a:rPr>
                        <a:t>关联词位置不当</a:t>
                      </a:r>
                      <a:endParaRPr lang="en-US" sz="2400">
                        <a:solidFill>
                          <a:srgbClr val="C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buClrTx/>
                        <a:buSzTx/>
                        <a:buFontTx/>
                      </a:pPr>
                      <a:r>
                        <a:rPr lang="en-US" sz="2400" b="1" err="1">
                          <a:solidFill>
                            <a:srgbClr val="000000"/>
                          </a:solidFill>
                          <a:latin typeface="楷体" panose="02010609060101010101" charset="-122"/>
                          <a:ea typeface="楷体" panose="02010609060101010101" charset="-122"/>
                          <a:cs typeface="Times New Roman" panose="02020603050405020304" pitchFamily="34" charset="-120"/>
                        </a:rPr>
                        <a:t>他如果不能实事求是，事业就会受到损害</a:t>
                      </a:r>
                      <a:r>
                        <a:rPr lang="en-US" sz="2400" b="1" smtClean="0">
                          <a:solidFill>
                            <a:srgbClr val="000000"/>
                          </a:solidFill>
                          <a:latin typeface="楷体" panose="02010609060101010101" charset="-122"/>
                          <a:ea typeface="楷体" panose="02010609060101010101" charset="-122"/>
                          <a:cs typeface="Times New Roman" panose="02020603050405020304" pitchFamily="34" charset="-120"/>
                        </a:rPr>
                        <a:t>。</a:t>
                      </a:r>
                      <a:endParaRPr lang="en-US" sz="2400" b="1">
                        <a:solidFill>
                          <a:srgbClr val="000000"/>
                        </a:solidFill>
                        <a:latin typeface="楷体" panose="02010609060101010101" charset="-122"/>
                        <a:ea typeface="楷体" panose="02010609060101010101"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 name="矩形: 圆角 1"/>
          <p:cNvSpPr/>
          <p:nvPr/>
        </p:nvSpPr>
        <p:spPr>
          <a:xfrm>
            <a:off x="374650" y="5445760"/>
            <a:ext cx="11275060" cy="123825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2400" b="1" i="0">
                <a:solidFill>
                  <a:srgbClr val="FF0000"/>
                </a:solidFill>
                <a:effectLst/>
                <a:latin typeface="Franklin Gothic Demi Cond" panose="020B0706030402020204" charset="0"/>
              </a:rPr>
              <a:t>方法指导：</a:t>
            </a:r>
            <a:endParaRPr lang="zh-CN" altLang="en-US" sz="2400" b="1" i="0">
              <a:solidFill>
                <a:srgbClr val="FF0000"/>
              </a:solidFill>
              <a:effectLst/>
              <a:latin typeface="Franklin Gothic Demi Cond" panose="020B0706030402020204" charset="0"/>
            </a:endParaRPr>
          </a:p>
          <a:p>
            <a:pPr algn="just"/>
            <a:r>
              <a:rPr lang="en-US" altLang="zh-CN" sz="2000" b="1" i="0">
                <a:solidFill>
                  <a:srgbClr val="FF0000"/>
                </a:solidFill>
                <a:effectLst/>
                <a:latin typeface="楷体" panose="02010609060101010101" charset="-122"/>
                <a:ea typeface="楷体" panose="02010609060101010101" charset="-122"/>
                <a:cs typeface="楷体" panose="02010609060101010101" charset="-122"/>
              </a:rPr>
              <a:t>   </a:t>
            </a:r>
            <a:r>
              <a:rPr lang="en-US" altLang="zh-CN" sz="2000" b="1" i="0">
                <a:solidFill>
                  <a:schemeClr val="tx1"/>
                </a:solidFill>
                <a:effectLst/>
                <a:latin typeface="楷体" panose="02010609060101010101" charset="-122"/>
                <a:ea typeface="楷体" panose="02010609060101010101" charset="-122"/>
                <a:cs typeface="楷体" panose="02010609060101010101" charset="-122"/>
              </a:rPr>
              <a:t> </a:t>
            </a:r>
            <a:r>
              <a:rPr lang="zh-CN" altLang="en-US" sz="2400" b="1" i="0">
                <a:solidFill>
                  <a:schemeClr val="tx1"/>
                </a:solidFill>
                <a:effectLst/>
                <a:latin typeface="楷体" panose="02010609060101010101" charset="-122"/>
                <a:ea typeface="楷体" panose="02010609060101010101" charset="-122"/>
                <a:cs typeface="楷体" panose="02010609060101010101" charset="-122"/>
              </a:rPr>
              <a:t>在复句中，如果两个分句的主语相同，那么主语应置于关联词之前；如果两个分句的主语不同，分句的主语应放在关联词之后。记忆技巧为</a:t>
            </a:r>
            <a:r>
              <a:rPr lang="zh-CN" altLang="en-US" sz="2400" b="1" i="0">
                <a:solidFill>
                  <a:srgbClr val="FF0000"/>
                </a:solidFill>
                <a:effectLst/>
                <a:latin typeface="楷体" panose="02010609060101010101" charset="-122"/>
                <a:ea typeface="楷体" panose="02010609060101010101" charset="-122"/>
                <a:cs typeface="楷体" panose="02010609060101010101" charset="-122"/>
              </a:rPr>
              <a:t>主语“同前异后”</a:t>
            </a:r>
            <a:r>
              <a:rPr lang="zh-CN" altLang="en-US" sz="2400" b="1" i="0">
                <a:solidFill>
                  <a:srgbClr val="333333"/>
                </a:solidFill>
                <a:effectLst/>
                <a:latin typeface="楷体" panose="02010609060101010101" charset="-122"/>
                <a:ea typeface="楷体" panose="02010609060101010101" charset="-122"/>
                <a:cs typeface="楷体" panose="02010609060101010101" charset="-122"/>
              </a:rPr>
              <a:t>。</a:t>
            </a:r>
            <a:endParaRPr lang="zh-CN" altLang="en-US" sz="2400" b="1" i="0">
              <a:solidFill>
                <a:srgbClr val="333333"/>
              </a:solidFill>
              <a:effectLst/>
              <a:latin typeface="楷体" panose="02010609060101010101" charset="-122"/>
              <a:ea typeface="楷体" panose="02010609060101010101" charset="-122"/>
              <a:cs typeface="楷体" panose="02010609060101010101" charset="-122"/>
            </a:endParaRPr>
          </a:p>
        </p:txBody>
      </p:sp>
      <p:sp>
        <p:nvSpPr>
          <p:cNvPr id="6" name="3.13332148a.P_5_BD"/>
          <p:cNvSpPr/>
          <p:nvPr/>
        </p:nvSpPr>
        <p:spPr>
          <a:xfrm>
            <a:off x="519430" y="117475"/>
            <a:ext cx="5570220" cy="562610"/>
          </a:xfrm>
          <a:prstGeom prst="rect">
            <a:avLst/>
          </a:prstGeom>
          <a:noFill/>
        </p:spPr>
        <p:txBody>
          <a:bodyPr wrap="square" lIns="0" tIns="0" rIns="0" bIns="0" rtlCol="0" anchor="t"/>
          <a:lstStyle/>
          <a:p>
            <a:pPr algn="l">
              <a:lnSpc>
                <a:spcPct val="150000"/>
              </a:lnSpc>
              <a:spcAft>
                <a:spcPts val="600"/>
              </a:spcAft>
            </a:pPr>
            <a:r>
              <a:rPr lang="en-US" sz="3600">
                <a:solidFill>
                  <a:srgbClr val="C00000"/>
                </a:solidFill>
                <a:latin typeface="隶书" panose="02010509060101010101" charset="-122"/>
                <a:ea typeface="隶书" panose="02010509060101010101" charset="-122"/>
                <a:cs typeface="Times New Roman" panose="02020603050405020304" pitchFamily="34" charset="-120"/>
                <a:sym typeface="+mn-ea"/>
              </a:rPr>
              <a:t>虚词的位置不当</a:t>
            </a:r>
            <a:endParaRPr lang="en-US" sz="3600">
              <a:solidFill>
                <a:srgbClr val="C00000"/>
              </a:solidFill>
              <a:latin typeface="隶书" panose="02010509060101010101" charset="-122"/>
              <a:ea typeface="隶书" panose="02010509060101010101" charset="-122"/>
              <a:cs typeface="Times New Roman" panose="02020603050405020304" pitchFamily="34" charset="-120"/>
            </a:endParaRPr>
          </a:p>
          <a:p>
            <a:pPr algn="l">
              <a:lnSpc>
                <a:spcPct val="150000"/>
              </a:lnSpc>
              <a:spcAft>
                <a:spcPts val="600"/>
              </a:spcAft>
            </a:pPr>
            <a:endParaRPr lang="en-US" sz="3600">
              <a:solidFill>
                <a:srgbClr val="C00000"/>
              </a:solidFill>
              <a:latin typeface="隶书" panose="02010509060101010101" charset="-122"/>
              <a:ea typeface="隶书" panose="02010509060101010101" charset="-122"/>
            </a:endParaRPr>
          </a:p>
          <a:p>
            <a:pPr algn="l">
              <a:lnSpc>
                <a:spcPct val="150000"/>
              </a:lnSpc>
              <a:spcAft>
                <a:spcPts val="600"/>
              </a:spcAft>
            </a:pPr>
            <a:endParaRPr lang="en-US" sz="3600">
              <a:solidFill>
                <a:srgbClr val="C00000"/>
              </a:solidFill>
              <a:latin typeface="隶书" panose="02010509060101010101" charset="-122"/>
              <a:ea typeface="隶书" panose="02010509060101010101" charset="-122"/>
              <a:cs typeface="隶书" panose="02010509060101010101"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13332148a.P_5_BD"/>
          <p:cNvGraphicFramePr>
            <a:graphicFrameLocks noGrp="1"/>
          </p:cNvGraphicFramePr>
          <p:nvPr>
            <p:custDataLst>
              <p:tags r:id="rId1"/>
            </p:custDataLst>
          </p:nvPr>
        </p:nvGraphicFramePr>
        <p:xfrm>
          <a:off x="368222" y="1430685"/>
          <a:ext cx="11253851" cy="4765675"/>
        </p:xfrm>
        <a:graphic>
          <a:graphicData uri="http://schemas.openxmlformats.org/drawingml/2006/table">
            <a:tbl>
              <a:tblPr/>
              <a:tblGrid>
                <a:gridCol w="1499616"/>
                <a:gridCol w="9754235"/>
              </a:tblGrid>
              <a:tr h="432435">
                <a:tc>
                  <a:txBody>
                    <a:bodyPr wrap="square"/>
                    <a:lstStyle/>
                    <a:p>
                      <a:pPr algn="ctr">
                        <a:lnSpc>
                          <a:spcPct val="130000"/>
                        </a:lnSpc>
                        <a:spcAft>
                          <a:spcPts val="600"/>
                        </a:spcAft>
                      </a:pPr>
                      <a:r>
                        <a:rPr lang="en-US" sz="1800" kern="1200">
                          <a:solidFill>
                            <a:srgbClr val="000000"/>
                          </a:solidFill>
                          <a:latin typeface="Times New Roman" panose="02020603050405020304" pitchFamily="18" charset="0"/>
                          <a:ea typeface="微软雅黑" panose="020B0503020204020204" charset="-122"/>
                          <a:cs typeface="Times New Roman" panose="02020603050405020304" pitchFamily="34" charset="-120"/>
                        </a:rPr>
                        <a:t>类型</a:t>
                      </a:r>
                      <a:endParaRPr lang="en-US" sz="1800" kern="12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ctr">
                        <a:lnSpc>
                          <a:spcPct val="130000"/>
                        </a:lnSpc>
                        <a:spcAft>
                          <a:spcPts val="600"/>
                        </a:spcAft>
                      </a:pPr>
                      <a:r>
                        <a:rPr lang="en-US" sz="1800" kern="1200">
                          <a:solidFill>
                            <a:srgbClr val="000000"/>
                          </a:solidFill>
                          <a:latin typeface="Times New Roman" panose="02020603050405020304" pitchFamily="18" charset="0"/>
                          <a:ea typeface="微软雅黑" panose="020B0503020204020204" charset="-122"/>
                          <a:cs typeface="Times New Roman" panose="02020603050405020304" pitchFamily="34" charset="-120"/>
                        </a:rPr>
                        <a:t>示例</a:t>
                      </a:r>
                      <a:endParaRPr lang="en-US" sz="1800" kern="12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673862">
                <a:tc>
                  <a:txBody>
                    <a:bodyPr wrap="square"/>
                    <a:lstStyle/>
                    <a:p>
                      <a:pPr algn="ctr">
                        <a:lnSpc>
                          <a:spcPct val="130000"/>
                        </a:lnSpc>
                        <a:spcAft>
                          <a:spcPts val="600"/>
                        </a:spcAft>
                      </a:pPr>
                      <a:r>
                        <a:rPr lang="en-US" sz="1800" kern="1200">
                          <a:solidFill>
                            <a:srgbClr val="C00000"/>
                          </a:solidFill>
                          <a:latin typeface="Times New Roman" panose="02020603050405020304" pitchFamily="18" charset="0"/>
                          <a:ea typeface="微软雅黑" panose="020B0503020204020204" charset="-122"/>
                          <a:cs typeface="Times New Roman" panose="02020603050405020304" pitchFamily="34" charset="-120"/>
                        </a:rPr>
                        <a:t>承接关系错位</a:t>
                      </a:r>
                      <a:endParaRPr lang="en-US" altLang="en-US" sz="1800" kern="1200">
                        <a:solidFill>
                          <a:srgbClr val="C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fontAlgn="auto">
                        <a:lnSpc>
                          <a:spcPts val="1960"/>
                        </a:lnSpc>
                        <a:spcAft>
                          <a:spcPts val="600"/>
                        </a:spcAft>
                      </a:pPr>
                      <a:r>
                        <a:rPr lang="en-US" sz="1800" b="1" kern="1200">
                          <a:solidFill>
                            <a:srgbClr val="000000"/>
                          </a:solidFill>
                          <a:latin typeface="楷体" panose="02010609060101010101" charset="-122"/>
                          <a:ea typeface="楷体" panose="02010609060101010101" charset="-122"/>
                          <a:cs typeface="Times New Roman" panose="02020603050405020304" pitchFamily="34" charset="-120"/>
                        </a:rPr>
                        <a:t>   我们同游的四个人走进洞去拿着火把，进洞越深，前进越困难。</a:t>
                      </a:r>
                      <a:r>
                        <a:rPr lang="en-US" sz="1800" b="1" kern="1200">
                          <a:solidFill>
                            <a:srgbClr val="0811C2"/>
                          </a:solidFill>
                          <a:latin typeface="楷体" panose="02010609060101010101" charset="-122"/>
                          <a:ea typeface="楷体" panose="02010609060101010101" charset="-122"/>
                          <a:cs typeface="楷体" panose="02010609060101010101" charset="-122"/>
                        </a:rPr>
                        <a:t>（应是先“拿着火把”，再“走进洞去”）</a:t>
                      </a:r>
                      <a:endParaRPr lang="en-US" sz="1800" b="1" kern="1200">
                        <a:solidFill>
                          <a:srgbClr val="0811C2"/>
                        </a:solidFill>
                        <a:latin typeface="楷体" panose="02010609060101010101" charset="-122"/>
                        <a:ea typeface="楷体" panose="02010609060101010101" charset="-122"/>
                        <a:cs typeface="楷体" panose="02010609060101010101" charset="-122"/>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673862">
                <a:tc>
                  <a:txBody>
                    <a:bodyPr wrap="square"/>
                    <a:lstStyle/>
                    <a:p>
                      <a:pPr algn="ctr">
                        <a:lnSpc>
                          <a:spcPct val="100000"/>
                        </a:lnSpc>
                        <a:spcAft>
                          <a:spcPts val="600"/>
                        </a:spcAft>
                      </a:pPr>
                      <a:r>
                        <a:rPr lang="en-US" sz="1800" kern="1200">
                          <a:solidFill>
                            <a:srgbClr val="C00000"/>
                          </a:solidFill>
                          <a:latin typeface="Times New Roman" panose="02020603050405020304" pitchFamily="18" charset="0"/>
                          <a:ea typeface="微软雅黑" panose="020B0503020204020204" charset="-122"/>
                          <a:cs typeface="Times New Roman" panose="02020603050405020304" pitchFamily="34" charset="-120"/>
                        </a:rPr>
                        <a:t>递进关系错位</a:t>
                      </a:r>
                      <a:endParaRPr lang="en-US" sz="1800" kern="12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fontAlgn="auto">
                        <a:lnSpc>
                          <a:spcPts val="1960"/>
                        </a:lnSpc>
                        <a:spcAft>
                          <a:spcPts val="600"/>
                        </a:spcAft>
                        <a:buClrTx/>
                        <a:buSzTx/>
                        <a:buFontTx/>
                      </a:pPr>
                      <a:r>
                        <a:rPr lang="en-US" sz="1800" b="1" kern="1200">
                          <a:solidFill>
                            <a:srgbClr val="000000"/>
                          </a:solidFill>
                          <a:latin typeface="楷体" panose="02010609060101010101" charset="-122"/>
                          <a:ea typeface="楷体" panose="02010609060101010101" charset="-122"/>
                          <a:cs typeface="楷体" panose="02010609060101010101" charset="-122"/>
                        </a:rPr>
                        <a:t>   被称为“超级丹”的林丹连续多次获得世界冠军、亚洲冠军、全国冠军，为祖国、为福建、为家乡龙岩人民争了光。</a:t>
                      </a:r>
                      <a:r>
                        <a:rPr lang="en-US" sz="1800" b="1" kern="1200">
                          <a:solidFill>
                            <a:srgbClr val="0811C2"/>
                          </a:solidFill>
                          <a:latin typeface="楷体" panose="02010609060101010101" charset="-122"/>
                          <a:ea typeface="楷体" panose="02010609060101010101" charset="-122"/>
                          <a:cs typeface="楷体" panose="02010609060101010101" charset="-122"/>
                        </a:rPr>
                        <a:t>（正确语序应该为“全国冠军、亚洲冠军、世界冠军”和“为家乡龙岩、为福建、为祖国”）</a:t>
                      </a:r>
                      <a:endParaRPr lang="en-US" sz="1800" b="1" kern="1200">
                        <a:solidFill>
                          <a:srgbClr val="0811C2"/>
                        </a:solidFill>
                        <a:latin typeface="楷体" panose="02010609060101010101" charset="-122"/>
                        <a:ea typeface="楷体" panose="02010609060101010101" charset="-122"/>
                        <a:cs typeface="楷体" panose="02010609060101010101" charset="-122"/>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673862">
                <a:tc>
                  <a:txBody>
                    <a:bodyPr wrap="square"/>
                    <a:lstStyle/>
                    <a:p>
                      <a:pPr algn="ctr">
                        <a:lnSpc>
                          <a:spcPct val="100000"/>
                        </a:lnSpc>
                        <a:spcAft>
                          <a:spcPts val="600"/>
                        </a:spcAft>
                      </a:pPr>
                      <a:r>
                        <a:rPr lang="en-US" sz="1800" kern="1200">
                          <a:solidFill>
                            <a:srgbClr val="C00000"/>
                          </a:solidFill>
                          <a:latin typeface="Times New Roman" panose="02020603050405020304" pitchFamily="18" charset="0"/>
                          <a:ea typeface="微软雅黑" panose="020B0503020204020204" charset="-122"/>
                          <a:cs typeface="Times New Roman" panose="02020603050405020304" pitchFamily="34" charset="-120"/>
                        </a:rPr>
                        <a:t>因果关系错位</a:t>
                      </a:r>
                      <a:endParaRPr lang="en-US" sz="1800" kern="12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fontAlgn="auto">
                        <a:lnSpc>
                          <a:spcPts val="1960"/>
                        </a:lnSpc>
                        <a:spcAft>
                          <a:spcPts val="600"/>
                        </a:spcAft>
                        <a:buClrTx/>
                        <a:buSzTx/>
                        <a:buFontTx/>
                      </a:pPr>
                      <a:r>
                        <a:rPr lang="en-US" sz="1800" b="1" kern="1200">
                          <a:solidFill>
                            <a:srgbClr val="000000"/>
                          </a:solidFill>
                          <a:latin typeface="楷体" panose="02010609060101010101" charset="-122"/>
                          <a:ea typeface="楷体" panose="02010609060101010101" charset="-122"/>
                          <a:cs typeface="楷体" panose="02010609060101010101" charset="-122"/>
                        </a:rPr>
                        <a:t>   由于世界性水危机，地表水和地下水遭到不同程度的污染，水质日益恶化。</a:t>
                      </a:r>
                      <a:r>
                        <a:rPr lang="en-US" sz="1800" b="1" kern="1200">
                          <a:solidFill>
                            <a:srgbClr val="0811C2"/>
                          </a:solidFill>
                          <a:latin typeface="楷体" panose="02010609060101010101" charset="-122"/>
                          <a:ea typeface="楷体" panose="02010609060101010101" charset="-122"/>
                          <a:cs typeface="楷体" panose="02010609060101010101" charset="-122"/>
                        </a:rPr>
                        <a:t>（水遭到污染、水质恶化，是造成世界性水危机的原因）</a:t>
                      </a:r>
                      <a:endParaRPr lang="en-US" sz="1800" b="1" kern="1200">
                        <a:solidFill>
                          <a:srgbClr val="0811C2"/>
                        </a:solidFill>
                        <a:latin typeface="楷体" panose="02010609060101010101" charset="-122"/>
                        <a:ea typeface="楷体" panose="02010609060101010101" charset="-122"/>
                        <a:cs typeface="楷体" panose="02010609060101010101" charset="-122"/>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86740">
                <a:tc>
                  <a:txBody>
                    <a:bodyPr wrap="square"/>
                    <a:lstStyle/>
                    <a:p>
                      <a:pPr algn="ctr">
                        <a:lnSpc>
                          <a:spcPct val="100000"/>
                        </a:lnSpc>
                        <a:spcAft>
                          <a:spcPts val="600"/>
                        </a:spcAft>
                      </a:pPr>
                      <a:r>
                        <a:rPr lang="en-US" sz="1800" kern="1200">
                          <a:solidFill>
                            <a:srgbClr val="C00000"/>
                          </a:solidFill>
                          <a:latin typeface="Times New Roman" panose="02020603050405020304" pitchFamily="18" charset="0"/>
                          <a:ea typeface="微软雅黑" panose="020B0503020204020204" charset="-122"/>
                          <a:cs typeface="Times New Roman" panose="02020603050405020304" pitchFamily="34" charset="-120"/>
                        </a:rPr>
                        <a:t>时间关系错位</a:t>
                      </a:r>
                      <a:endParaRPr lang="en-US" sz="1800" kern="1200">
                        <a:solidFill>
                          <a:srgbClr val="C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fontAlgn="auto">
                        <a:lnSpc>
                          <a:spcPts val="1960"/>
                        </a:lnSpc>
                        <a:spcAft>
                          <a:spcPts val="600"/>
                        </a:spcAft>
                        <a:buClrTx/>
                        <a:buSzTx/>
                        <a:buFontTx/>
                      </a:pPr>
                      <a:r>
                        <a:rPr lang="en-US" sz="1800" b="1" kern="1200">
                          <a:solidFill>
                            <a:srgbClr val="000000"/>
                          </a:solidFill>
                          <a:latin typeface="楷体" panose="02010609060101010101" charset="-122"/>
                          <a:ea typeface="楷体" panose="02010609060101010101" charset="-122"/>
                          <a:cs typeface="楷体" panose="02010609060101010101" charset="-122"/>
                        </a:rPr>
                        <a:t>   描述事情是讲究时间顺序的，如果语感不强，往往会忽略这一点，而这正是命题人的设题点。我天天望着窗口常春藤的生长。看它怎样伸开柔软的卷须，攀住一根缘引它的绳索，或一茎枯枝;看它怎样舒开折叠着的嫩叶，渐渐变老，渐渐变青。</a:t>
                      </a:r>
                      <a:r>
                        <a:rPr lang="en-US" sz="1800" b="1" kern="1200">
                          <a:solidFill>
                            <a:srgbClr val="0811C2"/>
                          </a:solidFill>
                          <a:latin typeface="楷体" panose="02010609060101010101" charset="-122"/>
                          <a:ea typeface="楷体" panose="02010609060101010101" charset="-122"/>
                          <a:cs typeface="楷体" panose="02010609060101010101" charset="-122"/>
                        </a:rPr>
                        <a:t>（植物生长都应该是先“渐渐变青”，再“渐渐变老”）</a:t>
                      </a:r>
                      <a:endParaRPr lang="en-US" sz="1800" b="1" kern="1200">
                        <a:solidFill>
                          <a:srgbClr val="0811C2"/>
                        </a:solidFill>
                        <a:latin typeface="楷体" panose="02010609060101010101" charset="-122"/>
                        <a:ea typeface="楷体" panose="02010609060101010101" charset="-122"/>
                        <a:cs typeface="楷体" panose="02010609060101010101" charset="-122"/>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90295">
                <a:tc>
                  <a:txBody>
                    <a:bodyPr wrap="square"/>
                    <a:lstStyle/>
                    <a:p>
                      <a:pPr marL="0" algn="l" defTabSz="914400" rtl="0" eaLnBrk="1" latinLnBrk="0" hangingPunct="1">
                        <a:lnSpc>
                          <a:spcPct val="100000"/>
                        </a:lnSpc>
                        <a:spcAft>
                          <a:spcPts val="600"/>
                        </a:spcAft>
                      </a:pPr>
                      <a:r>
                        <a:rPr lang="en-US" sz="1800" kern="1200">
                          <a:solidFill>
                            <a:srgbClr val="C00000"/>
                          </a:solidFill>
                          <a:latin typeface="Times New Roman" panose="02020603050405020304" pitchFamily="18" charset="0"/>
                          <a:ea typeface="微软雅黑" panose="020B0503020204020204" charset="-122"/>
                          <a:cs typeface="Times New Roman" panose="02020603050405020304" pitchFamily="34" charset="-120"/>
                        </a:rPr>
                        <a:t>主客关系错位</a:t>
                      </a:r>
                      <a:endParaRPr lang="en-US" sz="1800" kern="1200">
                        <a:solidFill>
                          <a:srgbClr val="C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marL="0" algn="l" defTabSz="914400" rtl="0" fontAlgn="auto">
                        <a:lnSpc>
                          <a:spcPts val="1960"/>
                        </a:lnSpc>
                        <a:spcAft>
                          <a:spcPts val="600"/>
                        </a:spcAft>
                        <a:buClrTx/>
                        <a:buSzTx/>
                        <a:buFontTx/>
                      </a:pPr>
                      <a:r>
                        <a:rPr lang="en-US" sz="1800" b="1" kern="1200">
                          <a:solidFill>
                            <a:srgbClr val="000000"/>
                          </a:solidFill>
                          <a:latin typeface="楷体" panose="02010609060101010101" charset="-122"/>
                          <a:ea typeface="楷体" panose="02010609060101010101" charset="-122"/>
                          <a:cs typeface="楷体" panose="02010609060101010101" charset="-122"/>
                        </a:rPr>
                        <a:t>走进这片树林，鸟儿呼唤我的名字，我与露珠交换眼神。每一棵树都是我的知己，它们迎面送来无边的青翠，每一棵树都在望着我。</a:t>
                      </a:r>
                      <a:r>
                        <a:rPr lang="en-US" sz="1800" b="1" kern="1200">
                          <a:solidFill>
                            <a:srgbClr val="0811C2"/>
                          </a:solidFill>
                          <a:latin typeface="楷体" panose="02010609060101010101" charset="-122"/>
                          <a:ea typeface="楷体" panose="02010609060101010101" charset="-122"/>
                          <a:cs typeface="楷体" panose="02010609060101010101" charset="-122"/>
                        </a:rPr>
                        <a:t>（此句中的主体是树林中的物体，客体是“我”，因此“我与露珠交换眼神”应改为“露珠与我交换眼神”）</a:t>
                      </a:r>
                      <a:endParaRPr lang="en-US" sz="1800" b="1" kern="1200">
                        <a:solidFill>
                          <a:srgbClr val="0811C2"/>
                        </a:solidFill>
                        <a:latin typeface="楷体" panose="02010609060101010101" charset="-122"/>
                        <a:ea typeface="楷体" panose="02010609060101010101" charset="-122"/>
                        <a:cs typeface="楷体" panose="02010609060101010101" charset="-122"/>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6" name="3.13332148a.P_5_BD"/>
          <p:cNvSpPr/>
          <p:nvPr/>
        </p:nvSpPr>
        <p:spPr>
          <a:xfrm>
            <a:off x="1026160" y="194945"/>
            <a:ext cx="5071745" cy="562610"/>
          </a:xfrm>
          <a:prstGeom prst="rect">
            <a:avLst/>
          </a:prstGeom>
          <a:noFill/>
        </p:spPr>
        <p:txBody>
          <a:bodyPr wrap="square" lIns="0" tIns="0" rIns="0" bIns="0" rtlCol="0" anchor="t"/>
          <a:lstStyle/>
          <a:p>
            <a:pPr algn="l">
              <a:lnSpc>
                <a:spcPct val="150000"/>
              </a:lnSpc>
              <a:spcAft>
                <a:spcPts val="600"/>
              </a:spcAft>
            </a:pPr>
            <a:r>
              <a:rPr lang="en-US" sz="3600">
                <a:solidFill>
                  <a:srgbClr val="C00000"/>
                </a:solidFill>
                <a:latin typeface="隶书" panose="02010509060101010101" charset="-122"/>
                <a:ea typeface="隶书" panose="02010509060101010101" charset="-122"/>
                <a:cs typeface="Times New Roman" panose="02020603050405020304" pitchFamily="34" charset="-120"/>
                <a:sym typeface="+mn-ea"/>
              </a:rPr>
              <a:t>关系错位</a:t>
            </a:r>
            <a:endParaRPr lang="en-US" sz="3600">
              <a:solidFill>
                <a:srgbClr val="C00000"/>
              </a:solidFill>
              <a:latin typeface="隶书" panose="02010509060101010101" charset="-122"/>
              <a:ea typeface="隶书" panose="02010509060101010101" charset="-122"/>
              <a:cs typeface="Times New Roman" panose="02020603050405020304" pitchFamily="34" charset="-120"/>
            </a:endParaRPr>
          </a:p>
          <a:p>
            <a:pPr algn="l">
              <a:lnSpc>
                <a:spcPct val="150000"/>
              </a:lnSpc>
              <a:spcAft>
                <a:spcPts val="600"/>
              </a:spcAft>
            </a:pPr>
            <a:endParaRPr lang="en-US" sz="3600">
              <a:solidFill>
                <a:srgbClr val="C00000"/>
              </a:solidFill>
              <a:latin typeface="隶书" panose="02010509060101010101" charset="-122"/>
              <a:ea typeface="隶书" panose="02010509060101010101" charset="-122"/>
            </a:endParaRPr>
          </a:p>
          <a:p>
            <a:pPr algn="l">
              <a:lnSpc>
                <a:spcPct val="150000"/>
              </a:lnSpc>
              <a:spcAft>
                <a:spcPts val="600"/>
              </a:spcAft>
            </a:pPr>
            <a:endParaRPr lang="en-US" sz="3600">
              <a:solidFill>
                <a:srgbClr val="C00000"/>
              </a:solidFill>
              <a:latin typeface="隶书" panose="02010509060101010101" charset="-122"/>
              <a:ea typeface="隶书" panose="02010509060101010101" charset="-122"/>
              <a:cs typeface="隶书" panose="02010509060101010101" charset="-122"/>
            </a:endParaRP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4.09eccf3db.C_4_BD"/>
          <p:cNvSpPr/>
          <p:nvPr/>
        </p:nvSpPr>
        <p:spPr>
          <a:xfrm>
            <a:off x="651334" y="969207"/>
            <a:ext cx="10607040" cy="543941"/>
          </a:xfrm>
          <a:prstGeom prst="rect">
            <a:avLst/>
          </a:prstGeom>
          <a:noFill/>
        </p:spPr>
        <p:txBody>
          <a:bodyPr wrap="square" lIns="0" tIns="0" rIns="0" bIns="0" rtlCol="0" anchor="t"/>
          <a:lstStyle/>
          <a:p>
            <a:pPr algn="ctr">
              <a:lnSpc>
                <a:spcPct val="120000"/>
              </a:lnSpc>
            </a:pPr>
            <a:r>
              <a:rPr lang="en-US" sz="3200" b="1">
                <a:solidFill>
                  <a:srgbClr val="7030A8"/>
                </a:solidFill>
              </a:rPr>
              <a:t>二、搭配不当</a:t>
            </a:r>
            <a:endParaRPr lang="en-US" sz="3200"/>
          </a:p>
        </p:txBody>
      </p:sp>
      <p:sp>
        <p:nvSpPr>
          <p:cNvPr id="4" name="5.0e743f42a.P_5_BD"/>
          <p:cNvSpPr/>
          <p:nvPr/>
        </p:nvSpPr>
        <p:spPr>
          <a:xfrm>
            <a:off x="686502" y="1875889"/>
            <a:ext cx="10607040" cy="3434665"/>
          </a:xfrm>
          <a:prstGeom prst="rect">
            <a:avLst/>
          </a:prstGeom>
          <a:noFill/>
        </p:spPr>
        <p:txBody>
          <a:bodyPr wrap="square" lIns="0" tIns="0" rIns="0" bIns="0" rtlCol="0" anchor="t"/>
          <a:lstStyle/>
          <a:p>
            <a:pPr algn="l">
              <a:lnSpc>
                <a:spcPct val="150000"/>
              </a:lnSpc>
              <a:spcAft>
                <a:spcPts val="600"/>
              </a:spcAft>
            </a:pPr>
            <a:r>
              <a:rPr lang="zh-CN" altLang="en-US" sz="2400" b="0" i="0">
                <a:solidFill>
                  <a:srgbClr val="333333"/>
                </a:solidFill>
                <a:effectLst/>
                <a:latin typeface="微软雅黑" panose="020B0503020204020204" charset="-122"/>
                <a:ea typeface="微软雅黑" panose="020B0503020204020204" charset="-122"/>
              </a:rPr>
              <a:t>      </a:t>
            </a:r>
            <a:r>
              <a:rPr lang="en-US" altLang="zh-CN" sz="2400" b="0" i="0">
                <a:solidFill>
                  <a:srgbClr val="333333"/>
                </a:solidFill>
                <a:effectLst/>
                <a:latin typeface="微软雅黑" panose="020B0503020204020204" charset="-122"/>
                <a:ea typeface="微软雅黑" panose="020B0503020204020204" charset="-122"/>
              </a:rPr>
              <a:t>  </a:t>
            </a:r>
            <a:r>
              <a:rPr lang="en-US" sz="2400" err="1" smtClean="0">
                <a:solidFill>
                  <a:srgbClr val="000000"/>
                </a:solidFill>
                <a:latin typeface="Times New Roman" panose="02020603050405020304" pitchFamily="18" charset="0"/>
                <a:ea typeface="微软雅黑" panose="020B0503020204020204" charset="-122"/>
                <a:cs typeface="Times New Roman" panose="02020603050405020304" pitchFamily="34" charset="-120"/>
              </a:rPr>
              <a:t>搭配不当</a:t>
            </a:r>
            <a:r>
              <a:rPr lang="zh-CN" altLang="en-US" sz="2400" smtClean="0">
                <a:solidFill>
                  <a:srgbClr val="000000"/>
                </a:solidFill>
                <a:latin typeface="Times New Roman" panose="02020603050405020304" pitchFamily="18" charset="0"/>
                <a:ea typeface="微软雅黑" panose="020B0503020204020204" charset="-122"/>
                <a:cs typeface="Times New Roman" panose="02020603050405020304" pitchFamily="34" charset="-120"/>
              </a:rPr>
              <a:t>指几个词在用作</a:t>
            </a:r>
            <a:r>
              <a:rPr lang="zh-CN" altLang="en-US" sz="2400" smtClean="0">
                <a:solidFill>
                  <a:srgbClr val="FF0000"/>
                </a:solidFill>
                <a:latin typeface="Times New Roman" panose="02020603050405020304" pitchFamily="18" charset="0"/>
                <a:ea typeface="微软雅黑" panose="020B0503020204020204" charset="-122"/>
                <a:cs typeface="Times New Roman" panose="02020603050405020304" pitchFamily="34" charset="-120"/>
              </a:rPr>
              <a:t>句子成分</a:t>
            </a:r>
            <a:r>
              <a:rPr lang="zh-CN" altLang="en-US" sz="2400" smtClean="0">
                <a:solidFill>
                  <a:srgbClr val="000000"/>
                </a:solidFill>
                <a:latin typeface="Times New Roman" panose="02020603050405020304" pitchFamily="18" charset="0"/>
                <a:ea typeface="微软雅黑" panose="020B0503020204020204" charset="-122"/>
                <a:cs typeface="Times New Roman" panose="02020603050405020304" pitchFamily="34" charset="-120"/>
              </a:rPr>
              <a:t>的时候，意义上不能互相搭配。</a:t>
            </a:r>
            <a:endParaRPr lang="en-US" altLang="zh-CN" sz="2400" smtClean="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nSpc>
                <a:spcPct val="150000"/>
              </a:lnSpc>
              <a:spcAft>
                <a:spcPts val="600"/>
              </a:spcAft>
            </a:pPr>
            <a:r>
              <a:rPr lang="zh-CN" altLang="en-US" sz="3200" b="1" smtClean="0">
                <a:solidFill>
                  <a:srgbClr val="FF0000"/>
                </a:solidFill>
                <a:latin typeface="楷体" panose="02010609060101010101" charset="-122"/>
                <a:ea typeface="楷体" panose="02010609060101010101" charset="-122"/>
                <a:cs typeface="楷体" panose="02010609060101010101" charset="-122"/>
              </a:rPr>
              <a:t>    句子成分：</a:t>
            </a:r>
            <a:r>
              <a:rPr lang="zh-CN" altLang="en-US" sz="3200" b="1" smtClean="0">
                <a:latin typeface="楷体" panose="02010609060101010101" charset="-122"/>
                <a:ea typeface="楷体" panose="02010609060101010101" charset="-122"/>
                <a:cs typeface="楷体" panose="02010609060101010101" charset="-122"/>
              </a:rPr>
              <a:t>主语、谓语、宾语、定语、状语、补语</a:t>
            </a:r>
            <a:endParaRPr lang="en-US" altLang="zh-CN" sz="2400" smtClean="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gn="l">
              <a:lnSpc>
                <a:spcPct val="150000"/>
              </a:lnSpc>
              <a:spcAft>
                <a:spcPts val="600"/>
              </a:spcAft>
            </a:pPr>
            <a:r>
              <a:rPr lang="en-US" sz="2400" smtClean="0">
                <a:solidFill>
                  <a:srgbClr val="000000"/>
                </a:solidFill>
                <a:latin typeface="Times New Roman" panose="02020603050405020304" pitchFamily="18" charset="0"/>
                <a:ea typeface="微软雅黑" panose="020B0503020204020204" charset="-122"/>
                <a:cs typeface="Times New Roman" panose="02020603050405020304" pitchFamily="34" charset="-120"/>
              </a:rPr>
              <a:t>        有以下几种常见的情形</a:t>
            </a:r>
            <a:r>
              <a:rPr lang="zh-CN" altLang="en-US" sz="2400" smtClean="0">
                <a:solidFill>
                  <a:srgbClr val="000000"/>
                </a:solidFill>
                <a:latin typeface="Times New Roman" panose="02020603050405020304" pitchFamily="18" charset="0"/>
                <a:ea typeface="微软雅黑" panose="020B0503020204020204" charset="-122"/>
                <a:cs typeface="Times New Roman" panose="02020603050405020304" pitchFamily="34" charset="-120"/>
              </a:rPr>
              <a:t>：</a:t>
            </a:r>
            <a:endParaRPr lang="en-US" sz="2400" smtClean="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gn="l">
              <a:lnSpc>
                <a:spcPct val="150000"/>
              </a:lnSpc>
              <a:spcAft>
                <a:spcPts val="600"/>
              </a:spcAft>
            </a:pPr>
            <a:endParaRPr lang="en-US" sz="2400" smtClean="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gn="l">
              <a:lnSpc>
                <a:spcPct val="150000"/>
              </a:lnSpc>
              <a:spcAft>
                <a:spcPts val="600"/>
              </a:spcAft>
            </a:pPr>
            <a:endParaRPr lang="en-US" sz="2400"/>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62563" y="208088"/>
            <a:ext cx="11359662" cy="6494085"/>
          </a:xfrm>
          <a:prstGeom prst="rect">
            <a:avLst/>
          </a:prstGeom>
          <a:noFill/>
        </p:spPr>
        <p:txBody>
          <a:bodyPr wrap="square" rtlCol="0">
            <a:spAutoFit/>
          </a:bodyPr>
          <a:lstStyle/>
          <a:p>
            <a:r>
              <a:rPr lang="en-US" sz="3200" b="1" smtClean="0">
                <a:latin typeface="楷体" panose="02010609060101010101" charset="-122"/>
                <a:ea typeface="楷体" panose="02010609060101010101" charset="-122"/>
                <a:cs typeface="楷体" panose="02010609060101010101" charset="-122"/>
              </a:rPr>
              <a:t>1.他死后，前来吊唁的人非常多，有不少还是从外地特地赶来的。根据他的遗愿，他的墓就葬在老信客的墓旁。</a:t>
            </a:r>
            <a:endParaRPr lang="en-US" sz="3200" b="1" smtClean="0">
              <a:latin typeface="楷体" panose="02010609060101010101" charset="-122"/>
              <a:ea typeface="楷体" panose="02010609060101010101" charset="-122"/>
              <a:cs typeface="楷体" panose="02010609060101010101" charset="-122"/>
            </a:endParaRPr>
          </a:p>
          <a:p>
            <a:r>
              <a:rPr lang="en-US" sz="3200" b="1" smtClean="0">
                <a:latin typeface="楷体" panose="02010609060101010101" charset="-122"/>
                <a:ea typeface="楷体" panose="02010609060101010101" charset="-122"/>
                <a:cs typeface="楷体" panose="02010609060101010101" charset="-122"/>
              </a:rPr>
              <a:t>2.现在，布热金卡和奥斯维辛都是很安静的地方，人们再也看不到受难者的喊叫了。</a:t>
            </a:r>
            <a:endParaRPr lang="en-US" sz="3200" b="1" smtClean="0">
              <a:latin typeface="楷体" panose="02010609060101010101" charset="-122"/>
              <a:ea typeface="楷体" panose="02010609060101010101" charset="-122"/>
              <a:cs typeface="楷体" panose="02010609060101010101" charset="-122"/>
            </a:endParaRPr>
          </a:p>
          <a:p>
            <a:r>
              <a:rPr lang="en-US" sz="3200" b="1" smtClean="0">
                <a:latin typeface="楷体" panose="02010609060101010101" charset="-122"/>
                <a:ea typeface="楷体" panose="02010609060101010101" charset="-122"/>
                <a:cs typeface="楷体" panose="02010609060101010101" charset="-122"/>
              </a:rPr>
              <a:t>3. 我们坚信有这么一天，中国的工业和农业终会成为发达的国家。</a:t>
            </a:r>
            <a:endParaRPr lang="en-US" sz="3200" b="1" smtClean="0">
              <a:latin typeface="楷体" panose="02010609060101010101" charset="-122"/>
              <a:ea typeface="楷体" panose="02010609060101010101" charset="-122"/>
              <a:cs typeface="楷体" panose="02010609060101010101" charset="-122"/>
            </a:endParaRPr>
          </a:p>
          <a:p>
            <a:r>
              <a:rPr lang="en-US" sz="3200" b="1" smtClean="0">
                <a:latin typeface="楷体" panose="02010609060101010101" charset="-122"/>
                <a:ea typeface="楷体" panose="02010609060101010101" charset="-122"/>
                <a:cs typeface="楷体" panose="02010609060101010101" charset="-122"/>
              </a:rPr>
              <a:t>4. 李教授的报告打动了在场的每一个听众，安静的会场里立刻响起了激烈的掌声。</a:t>
            </a:r>
            <a:endParaRPr lang="en-US" sz="3200" b="1" smtClean="0">
              <a:latin typeface="楷体" panose="02010609060101010101" charset="-122"/>
              <a:ea typeface="楷体" panose="02010609060101010101" charset="-122"/>
              <a:cs typeface="楷体" panose="02010609060101010101" charset="-122"/>
            </a:endParaRPr>
          </a:p>
          <a:p>
            <a:r>
              <a:rPr lang="en-US" sz="3200" b="1" smtClean="0">
                <a:latin typeface="楷体" panose="02010609060101010101" charset="-122"/>
                <a:ea typeface="楷体" panose="02010609060101010101" charset="-122"/>
                <a:cs typeface="楷体" panose="02010609060101010101" charset="-122"/>
              </a:rPr>
              <a:t>5.“嗯！不错……”奥楚蔑洛夫严格地说，咳了一声，拧起眉头。</a:t>
            </a:r>
            <a:endParaRPr lang="en-US" sz="3200" b="1" smtClean="0">
              <a:latin typeface="楷体" panose="02010609060101010101" charset="-122"/>
              <a:ea typeface="楷体" panose="02010609060101010101" charset="-122"/>
              <a:cs typeface="楷体" panose="02010609060101010101" charset="-122"/>
            </a:endParaRPr>
          </a:p>
          <a:p>
            <a:r>
              <a:rPr lang="en-US" sz="3200" b="1" smtClean="0">
                <a:latin typeface="楷体" panose="02010609060101010101" charset="-122"/>
                <a:ea typeface="楷体" panose="02010609060101010101" charset="-122"/>
                <a:cs typeface="楷体" panose="02010609060101010101" charset="-122"/>
              </a:rPr>
              <a:t>6. 我终于爬上去了，蹲在石架上，心惊肉跳，尽量往里靠。其他的孩子慢慢地向石架边缘移动，我看在眼里，吓得胆小如鼠。</a:t>
            </a:r>
            <a:endParaRPr lang="en-US" sz="3200" b="1" smtClean="0">
              <a:latin typeface="楷体" panose="02010609060101010101" charset="-122"/>
              <a:ea typeface="楷体" panose="02010609060101010101" charset="-122"/>
              <a:cs typeface="楷体" panose="02010609060101010101" charset="-122"/>
            </a:endParaRPr>
          </a:p>
        </p:txBody>
      </p:sp>
      <p:sp>
        <p:nvSpPr>
          <p:cNvPr id="10" name="矩形 9"/>
          <p:cNvSpPr/>
          <p:nvPr/>
        </p:nvSpPr>
        <p:spPr>
          <a:xfrm>
            <a:off x="9187962" y="246184"/>
            <a:ext cx="2488223" cy="64183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黑体" panose="02010609060101010101" pitchFamily="49" charset="-122"/>
                <a:ea typeface="黑体" panose="02010609060101010101" pitchFamily="49" charset="-122"/>
              </a:rPr>
              <a:t>主谓</a:t>
            </a:r>
            <a:r>
              <a:rPr lang="zh-CN" altLang="en-US" sz="2800" b="1" smtClean="0">
                <a:latin typeface="楷体" panose="02010609060101010101" charset="-122"/>
                <a:ea typeface="楷体" panose="02010609060101010101" charset="-122"/>
              </a:rPr>
              <a:t>搭配不当</a:t>
            </a:r>
            <a:endParaRPr lang="zh-CN" altLang="en-US" sz="2800" b="1">
              <a:latin typeface="楷体" panose="02010609060101010101" charset="-122"/>
              <a:ea typeface="楷体" panose="02010609060101010101" charset="-122"/>
            </a:endParaRPr>
          </a:p>
        </p:txBody>
      </p:sp>
      <p:sp>
        <p:nvSpPr>
          <p:cNvPr id="11" name="矩形 10"/>
          <p:cNvSpPr/>
          <p:nvPr/>
        </p:nvSpPr>
        <p:spPr>
          <a:xfrm>
            <a:off x="9199684" y="987668"/>
            <a:ext cx="2488223" cy="64183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黑体" panose="02010609060101010101" pitchFamily="49" charset="-122"/>
                <a:ea typeface="黑体" panose="02010609060101010101" pitchFamily="49" charset="-122"/>
              </a:rPr>
              <a:t>动宾</a:t>
            </a:r>
            <a:r>
              <a:rPr lang="zh-CN" altLang="en-US" sz="2800" b="1" smtClean="0">
                <a:latin typeface="楷体" panose="02010609060101010101" charset="-122"/>
                <a:ea typeface="楷体" panose="02010609060101010101" charset="-122"/>
              </a:rPr>
              <a:t>搭配不当</a:t>
            </a:r>
            <a:endParaRPr lang="zh-CN" altLang="en-US" sz="2800" b="1">
              <a:latin typeface="楷体" panose="02010609060101010101" charset="-122"/>
              <a:ea typeface="楷体" panose="02010609060101010101" charset="-122"/>
            </a:endParaRPr>
          </a:p>
        </p:txBody>
      </p:sp>
      <p:sp>
        <p:nvSpPr>
          <p:cNvPr id="12" name="矩形 11"/>
          <p:cNvSpPr/>
          <p:nvPr/>
        </p:nvSpPr>
        <p:spPr>
          <a:xfrm>
            <a:off x="9211409" y="1817077"/>
            <a:ext cx="2488223" cy="64183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黑体" panose="02010609060101010101" pitchFamily="49" charset="-122"/>
                <a:ea typeface="黑体" panose="02010609060101010101" pitchFamily="49" charset="-122"/>
              </a:rPr>
              <a:t>主宾</a:t>
            </a:r>
            <a:r>
              <a:rPr lang="zh-CN" altLang="en-US" sz="2800" b="1" smtClean="0">
                <a:latin typeface="楷体" panose="02010609060101010101" charset="-122"/>
                <a:ea typeface="楷体" panose="02010609060101010101" charset="-122"/>
              </a:rPr>
              <a:t>搭配不当</a:t>
            </a:r>
            <a:endParaRPr lang="zh-CN" altLang="en-US" sz="2800" b="1">
              <a:latin typeface="楷体" panose="02010609060101010101" charset="-122"/>
              <a:ea typeface="楷体" panose="02010609060101010101" charset="-122"/>
            </a:endParaRPr>
          </a:p>
        </p:txBody>
      </p:sp>
      <p:sp>
        <p:nvSpPr>
          <p:cNvPr id="13" name="矩形 12"/>
          <p:cNvSpPr/>
          <p:nvPr/>
        </p:nvSpPr>
        <p:spPr>
          <a:xfrm>
            <a:off x="9252439" y="4082560"/>
            <a:ext cx="2488223" cy="1078524"/>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黑体" panose="02010609060101010101" pitchFamily="49" charset="-122"/>
                <a:ea typeface="黑体" panose="02010609060101010101" pitchFamily="49" charset="-122"/>
              </a:rPr>
              <a:t>修饰语和中心词</a:t>
            </a:r>
            <a:r>
              <a:rPr lang="zh-CN" altLang="en-US" sz="2800" b="1" smtClean="0">
                <a:latin typeface="楷体" panose="02010609060101010101" charset="-122"/>
                <a:ea typeface="楷体" panose="02010609060101010101" charset="-122"/>
              </a:rPr>
              <a:t>搭配不当</a:t>
            </a:r>
            <a:endParaRPr lang="zh-CN" altLang="en-US" sz="2800" b="1">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62563" y="348760"/>
            <a:ext cx="11359662" cy="3046988"/>
          </a:xfrm>
          <a:prstGeom prst="rect">
            <a:avLst/>
          </a:prstGeom>
          <a:noFill/>
        </p:spPr>
        <p:txBody>
          <a:bodyPr wrap="square" rtlCol="0">
            <a:spAutoFit/>
          </a:bodyPr>
          <a:lstStyle/>
          <a:p>
            <a:pPr>
              <a:lnSpc>
                <a:spcPct val="150000"/>
              </a:lnSpc>
            </a:pPr>
            <a:r>
              <a:rPr lang="en-US" sz="3200" b="1" smtClean="0">
                <a:solidFill>
                  <a:srgbClr val="0811C2"/>
                </a:solidFill>
                <a:latin typeface="楷体" panose="02010609060101010101" charset="-122"/>
                <a:ea typeface="楷体" panose="02010609060101010101" charset="-122"/>
                <a:cs typeface="楷体" panose="02010609060101010101" charset="-122"/>
              </a:rPr>
              <a:t>7.</a:t>
            </a:r>
            <a:r>
              <a:rPr lang="zh-CN" altLang="en-US" sz="3200" b="1" smtClean="0">
                <a:solidFill>
                  <a:srgbClr val="000000"/>
                </a:solidFill>
                <a:latin typeface="楷体" panose="02010609060101010101" charset="-122"/>
                <a:ea typeface="楷体" panose="02010609060101010101" charset="-122"/>
                <a:cs typeface="楷体" panose="02010609060101010101" charset="-122"/>
              </a:rPr>
              <a:t>如果能掌握各种类型的调查报告的特点，才有助于在调查研究过程中抓住中心，突出重点。</a:t>
            </a:r>
            <a:endParaRPr lang="en-US" altLang="zh-CN" sz="3200" b="1" smtClean="0">
              <a:solidFill>
                <a:srgbClr val="0811C2"/>
              </a:solidFill>
              <a:latin typeface="楷体" panose="02010609060101010101" charset="-122"/>
              <a:ea typeface="楷体" panose="02010609060101010101" charset="-122"/>
              <a:cs typeface="楷体" panose="02010609060101010101" charset="-122"/>
            </a:endParaRPr>
          </a:p>
          <a:p>
            <a:pPr>
              <a:lnSpc>
                <a:spcPct val="150000"/>
              </a:lnSpc>
            </a:pPr>
            <a:r>
              <a:rPr lang="en-US" sz="3200" b="1" smtClean="0">
                <a:solidFill>
                  <a:srgbClr val="0811C2"/>
                </a:solidFill>
                <a:latin typeface="楷体" panose="02010609060101010101" charset="-122"/>
                <a:ea typeface="楷体" panose="02010609060101010101" charset="-122"/>
                <a:cs typeface="楷体" panose="02010609060101010101" charset="-122"/>
              </a:rPr>
              <a:t>8.</a:t>
            </a:r>
            <a:r>
              <a:rPr lang="en-US" sz="3200" b="1" smtClean="0">
                <a:solidFill>
                  <a:srgbClr val="000000"/>
                </a:solidFill>
                <a:latin typeface="楷体" panose="02010609060101010101" charset="-122"/>
                <a:ea typeface="楷体" panose="02010609060101010101" charset="-122"/>
                <a:cs typeface="楷体" panose="02010609060101010101" charset="-122"/>
              </a:rPr>
              <a:t> 艺人们过去一贯遭白眼，如今却受到人们热切的青睐，就在这白眼与青睐之间，他们体味着人间的温情</a:t>
            </a:r>
            <a:r>
              <a:rPr lang="zh-CN" altLang="en-US" sz="3200" b="1" smtClean="0">
                <a:solidFill>
                  <a:srgbClr val="000000"/>
                </a:solidFill>
                <a:latin typeface="楷体" panose="02010609060101010101" charset="-122"/>
                <a:ea typeface="楷体" panose="02010609060101010101" charset="-122"/>
                <a:cs typeface="楷体" panose="02010609060101010101" charset="-122"/>
              </a:rPr>
              <a:t>。</a:t>
            </a:r>
            <a:endParaRPr lang="zh-CN" altLang="en-US" sz="3200"/>
          </a:p>
        </p:txBody>
      </p:sp>
      <p:sp>
        <p:nvSpPr>
          <p:cNvPr id="14" name="矩形 13"/>
          <p:cNvSpPr/>
          <p:nvPr/>
        </p:nvSpPr>
        <p:spPr>
          <a:xfrm>
            <a:off x="9061938" y="550984"/>
            <a:ext cx="2488223" cy="1078524"/>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黑体" panose="02010609060101010101" pitchFamily="49" charset="-122"/>
                <a:ea typeface="黑体" panose="02010609060101010101" pitchFamily="49" charset="-122"/>
              </a:rPr>
              <a:t>关联词</a:t>
            </a:r>
            <a:endParaRPr lang="en-US" altLang="zh-CN" sz="2800" b="1" smtClean="0">
              <a:latin typeface="黑体" panose="02010609060101010101" pitchFamily="49" charset="-122"/>
              <a:ea typeface="黑体" panose="02010609060101010101" pitchFamily="49" charset="-122"/>
            </a:endParaRPr>
          </a:p>
          <a:p>
            <a:pPr algn="ctr"/>
            <a:r>
              <a:rPr lang="zh-CN" altLang="en-US" sz="2800" b="1" smtClean="0">
                <a:latin typeface="楷体" panose="02010609060101010101" charset="-122"/>
                <a:ea typeface="楷体" panose="02010609060101010101" charset="-122"/>
              </a:rPr>
              <a:t>搭配不当</a:t>
            </a:r>
            <a:endParaRPr lang="zh-CN" altLang="en-US" sz="2800" b="1">
              <a:latin typeface="楷体" panose="02010609060101010101" charset="-122"/>
              <a:ea typeface="楷体" panose="02010609060101010101" charset="-122"/>
            </a:endParaRPr>
          </a:p>
        </p:txBody>
      </p:sp>
      <p:sp>
        <p:nvSpPr>
          <p:cNvPr id="15" name="矩形 14"/>
          <p:cNvSpPr/>
          <p:nvPr/>
        </p:nvSpPr>
        <p:spPr>
          <a:xfrm>
            <a:off x="3938953" y="3156438"/>
            <a:ext cx="4308232" cy="1078524"/>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黑体" panose="02010609060101010101" pitchFamily="49" charset="-122"/>
                <a:ea typeface="黑体" panose="02010609060101010101" pitchFamily="49" charset="-122"/>
              </a:rPr>
              <a:t>一面与两面</a:t>
            </a:r>
            <a:r>
              <a:rPr lang="zh-CN" altLang="en-US" sz="2800" b="1" smtClean="0">
                <a:latin typeface="楷体" panose="02010609060101010101" charset="-122"/>
                <a:ea typeface="楷体" panose="02010609060101010101" charset="-122"/>
              </a:rPr>
              <a:t>搭配不当</a:t>
            </a:r>
            <a:endParaRPr lang="zh-CN" altLang="en-US" sz="2800" b="1">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60120" y="474197"/>
            <a:ext cx="9709053" cy="2463800"/>
          </a:xfrm>
          <a:prstGeom prst="rect">
            <a:avLst/>
          </a:prstGeom>
          <a:noFill/>
        </p:spPr>
        <p:txBody>
          <a:bodyPr wrap="square" rtlCol="0">
            <a:spAutoFit/>
          </a:bodyPr>
          <a:lstStyle/>
          <a:p>
            <a:pPr>
              <a:lnSpc>
                <a:spcPts val="3700"/>
              </a:lnSpc>
            </a:pPr>
            <a:endParaRPr lang="en-US" altLang="zh-CN" sz="2400"/>
          </a:p>
          <a:p>
            <a:pPr>
              <a:lnSpc>
                <a:spcPts val="3700"/>
              </a:lnSpc>
            </a:pPr>
            <a:endParaRPr lang="en-US" altLang="zh-CN" sz="2400"/>
          </a:p>
          <a:p>
            <a:pPr>
              <a:lnSpc>
                <a:spcPts val="3700"/>
              </a:lnSpc>
            </a:pPr>
            <a:endParaRPr lang="en-US" altLang="zh-CN" sz="2400"/>
          </a:p>
          <a:p>
            <a:pPr>
              <a:lnSpc>
                <a:spcPts val="3700"/>
              </a:lnSpc>
            </a:pPr>
            <a:endParaRPr lang="en-US" altLang="zh-CN" sz="2400"/>
          </a:p>
          <a:p>
            <a:pPr>
              <a:lnSpc>
                <a:spcPts val="3700"/>
              </a:lnSpc>
            </a:pPr>
            <a:endParaRPr lang="en-US" altLang="zh-CN" sz="2400"/>
          </a:p>
        </p:txBody>
      </p:sp>
      <p:sp>
        <p:nvSpPr>
          <p:cNvPr id="6" name="文本框 5"/>
          <p:cNvSpPr txBox="1"/>
          <p:nvPr/>
        </p:nvSpPr>
        <p:spPr>
          <a:xfrm>
            <a:off x="435120" y="1074074"/>
            <a:ext cx="11168575" cy="4254947"/>
          </a:xfrm>
          <a:prstGeom prst="rect">
            <a:avLst/>
          </a:prstGeom>
          <a:noFill/>
        </p:spPr>
        <p:txBody>
          <a:bodyPr wrap="square" rtlCol="0">
            <a:spAutoFit/>
          </a:bodyPr>
          <a:lstStyle/>
          <a:p>
            <a:pPr fontAlgn="auto">
              <a:lnSpc>
                <a:spcPts val="4100"/>
              </a:lnSpc>
            </a:pPr>
            <a:r>
              <a:rPr lang="zh-CN" altLang="en-US" sz="3200" b="1" smtClean="0">
                <a:solidFill>
                  <a:srgbClr val="C00000"/>
                </a:solidFill>
                <a:latin typeface="黑体" panose="02010609060101010101" pitchFamily="49" charset="-122"/>
                <a:ea typeface="黑体" panose="02010609060101010101" pitchFamily="49" charset="-122"/>
              </a:rPr>
              <a:t>关注两面词：</a:t>
            </a:r>
            <a:endParaRPr lang="en-US" altLang="zh-CN" sz="3200" b="1" smtClean="0">
              <a:solidFill>
                <a:srgbClr val="C00000"/>
              </a:solidFill>
              <a:latin typeface="黑体" panose="02010609060101010101" pitchFamily="49" charset="-122"/>
              <a:ea typeface="黑体" panose="02010609060101010101" pitchFamily="49" charset="-122"/>
            </a:endParaRPr>
          </a:p>
          <a:p>
            <a:pPr fontAlgn="auto">
              <a:lnSpc>
                <a:spcPts val="4100"/>
              </a:lnSpc>
            </a:pPr>
            <a:r>
              <a:rPr lang="zh-CN" altLang="en-US" sz="3200" b="1" smtClean="0"/>
              <a:t> </a:t>
            </a:r>
            <a:r>
              <a:rPr lang="en-US" altLang="zh-CN" sz="3200" b="1" smtClean="0"/>
              <a:t>         </a:t>
            </a:r>
            <a:r>
              <a:rPr lang="zh-CN" altLang="en-US" sz="3200" b="1" smtClean="0"/>
              <a:t>句子里出现：</a:t>
            </a:r>
            <a:r>
              <a:rPr lang="en-US" altLang="zh-CN" sz="3200" b="1" smtClean="0">
                <a:sym typeface="+mn-ea"/>
              </a:rPr>
              <a:t>“</a:t>
            </a:r>
            <a:r>
              <a:rPr lang="zh-CN" altLang="en-US" sz="3200" b="1">
                <a:solidFill>
                  <a:srgbClr val="C00000"/>
                </a:solidFill>
                <a:latin typeface="楷体" panose="02010609060101010101" charset="-122"/>
                <a:ea typeface="楷体" panose="02010609060101010101" charset="-122"/>
                <a:sym typeface="+mn-ea"/>
              </a:rPr>
              <a:t>能否、是否、成败、优劣、能不能、荣辱、兴衰、关键</a:t>
            </a:r>
            <a:r>
              <a:rPr lang="en-US" altLang="zh-CN" sz="3200" b="1">
                <a:sym typeface="+mn-ea"/>
              </a:rPr>
              <a:t>”</a:t>
            </a:r>
            <a:r>
              <a:rPr lang="zh-CN" altLang="en-US" sz="3200" b="1">
                <a:sym typeface="+mn-ea"/>
              </a:rPr>
              <a:t>等词语</a:t>
            </a:r>
            <a:r>
              <a:rPr lang="zh-CN" altLang="en-US" sz="3200" b="1" smtClean="0">
                <a:sym typeface="+mn-ea"/>
              </a:rPr>
              <a:t>，要</a:t>
            </a:r>
            <a:r>
              <a:rPr lang="zh-CN" altLang="en-US" sz="3200" b="1">
                <a:sym typeface="+mn-ea"/>
              </a:rPr>
              <a:t>特别留意</a:t>
            </a:r>
            <a:r>
              <a:rPr lang="zh-CN" altLang="en-US" sz="3200" b="1" smtClean="0">
                <a:sym typeface="+mn-ea"/>
              </a:rPr>
              <a:t>。</a:t>
            </a:r>
            <a:endParaRPr lang="en-US" altLang="zh-CN" sz="3200" b="1" smtClean="0">
              <a:sym typeface="+mn-ea"/>
            </a:endParaRPr>
          </a:p>
          <a:p>
            <a:pPr fontAlgn="auto">
              <a:lnSpc>
                <a:spcPts val="4100"/>
              </a:lnSpc>
            </a:pPr>
            <a:r>
              <a:rPr lang="en-US" altLang="zh-CN" sz="3200" b="1" smtClean="0">
                <a:latin typeface="宋体" panose="02010600030101010101" pitchFamily="2" charset="-122"/>
                <a:ea typeface="宋体" panose="02010600030101010101" pitchFamily="2" charset="-122"/>
                <a:sym typeface="+mn-ea"/>
              </a:rPr>
              <a:t>     </a:t>
            </a:r>
            <a:r>
              <a:rPr lang="zh-CN" altLang="en-US" sz="3200" b="1" smtClean="0">
                <a:latin typeface="宋体" panose="02010600030101010101" pitchFamily="2" charset="-122"/>
                <a:ea typeface="宋体" panose="02010600030101010101" pitchFamily="2" charset="-122"/>
                <a:sym typeface="+mn-ea"/>
              </a:rPr>
              <a:t>但不</a:t>
            </a:r>
            <a:r>
              <a:rPr lang="zh-CN" altLang="en-US" sz="3200" b="1">
                <a:latin typeface="宋体" panose="02010600030101010101" pitchFamily="2" charset="-122"/>
                <a:ea typeface="宋体" panose="02010600030101010101" pitchFamily="2" charset="-122"/>
              </a:rPr>
              <a:t>等于说出现了两面词就一定是“一面对两面”或“两面对一面”</a:t>
            </a:r>
            <a:r>
              <a:rPr lang="en-US" altLang="zh-CN" sz="3200" b="1">
                <a:latin typeface="宋体" panose="02010600030101010101" pitchFamily="2" charset="-122"/>
                <a:ea typeface="宋体" panose="02010600030101010101" pitchFamily="2" charset="-122"/>
              </a:rPr>
              <a:t>,</a:t>
            </a:r>
            <a:r>
              <a:rPr lang="zh-CN" altLang="en-US" sz="3200" b="1">
                <a:latin typeface="宋体" panose="02010600030101010101" pitchFamily="2" charset="-122"/>
                <a:ea typeface="宋体" panose="02010600030101010101" pitchFamily="2" charset="-122"/>
              </a:rPr>
              <a:t>关键是要通过对句意进行分析，判断正误。</a:t>
            </a:r>
            <a:endParaRPr lang="en-US" altLang="zh-CN" sz="3200" b="1">
              <a:latin typeface="宋体" panose="02010600030101010101" pitchFamily="2" charset="-122"/>
              <a:ea typeface="宋体" panose="02010600030101010101" pitchFamily="2" charset="-122"/>
            </a:endParaRPr>
          </a:p>
          <a:p>
            <a:pPr fontAlgn="auto">
              <a:lnSpc>
                <a:spcPts val="4100"/>
              </a:lnSpc>
            </a:pPr>
            <a:r>
              <a:rPr lang="zh-CN" altLang="en-US" sz="3200" b="1"/>
              <a:t>       如：</a:t>
            </a:r>
            <a:r>
              <a:rPr lang="zh-CN" altLang="en-US" sz="2400" b="1"/>
              <a:t>（</a:t>
            </a:r>
            <a:r>
              <a:rPr lang="en-US" altLang="zh-CN" sz="2400" b="1"/>
              <a:t>2013</a:t>
            </a:r>
            <a:r>
              <a:rPr lang="zh-CN" altLang="en-US" sz="2400" b="1"/>
              <a:t>年高考辽宁卷）</a:t>
            </a:r>
            <a:r>
              <a:rPr lang="zh-CN" altLang="en-US" sz="3200" b="1">
                <a:solidFill>
                  <a:srgbClr val="0811C2"/>
                </a:solidFill>
                <a:latin typeface="楷体" panose="02010609060101010101" charset="-122"/>
                <a:ea typeface="楷体" panose="02010609060101010101" charset="-122"/>
                <a:cs typeface="楷体" panose="02010609060101010101" charset="-122"/>
              </a:rPr>
              <a:t>纵观世界各国的企业发展史，你就会发现，一个企业能否获得成功，往往不取决于它的规模和历史</a:t>
            </a:r>
            <a:r>
              <a:rPr lang="en-US" altLang="zh-CN" sz="3200" b="1">
                <a:solidFill>
                  <a:srgbClr val="0811C2"/>
                </a:solidFill>
                <a:latin typeface="楷体" panose="02010609060101010101" charset="-122"/>
                <a:ea typeface="楷体" panose="02010609060101010101" charset="-122"/>
                <a:cs typeface="楷体" panose="02010609060101010101" charset="-122"/>
              </a:rPr>
              <a:t>,</a:t>
            </a:r>
            <a:r>
              <a:rPr lang="zh-CN" altLang="en-US" sz="3200" b="1">
                <a:solidFill>
                  <a:srgbClr val="0811C2"/>
                </a:solidFill>
                <a:latin typeface="楷体" panose="02010609060101010101" charset="-122"/>
                <a:ea typeface="楷体" panose="02010609060101010101" charset="-122"/>
                <a:cs typeface="楷体" panose="02010609060101010101" charset="-122"/>
              </a:rPr>
              <a:t>而取决于它的经营理念。</a:t>
            </a:r>
            <a:endParaRPr lang="en-US" altLang="zh-CN" sz="3200">
              <a:solidFill>
                <a:srgbClr val="0811C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blinds(horizontal)">
                                      <p:cBhvr>
                                        <p:cTn id="7" dur="500"/>
                                        <p:tgtEl>
                                          <p:spTgt spid="6">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6">
                                            <p:txEl>
                                              <p:pRg st="3" end="3"/>
                                            </p:txEl>
                                          </p:spTgt>
                                        </p:tgtEl>
                                        <p:attrNameLst>
                                          <p:attrName>style.visibility</p:attrName>
                                        </p:attrNameLst>
                                      </p:cBhvr>
                                      <p:to>
                                        <p:strVal val="visible"/>
                                      </p:to>
                                    </p:set>
                                    <p:animEffect transition="in" filter="blinds(horizontal)">
                                      <p:cBhvr>
                                        <p:cTn id="10"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b4e04b273.C_4_BD"/>
          <p:cNvSpPr/>
          <p:nvPr/>
        </p:nvSpPr>
        <p:spPr>
          <a:xfrm>
            <a:off x="795528" y="1143001"/>
            <a:ext cx="10607040" cy="543941"/>
          </a:xfrm>
          <a:prstGeom prst="rect">
            <a:avLst/>
          </a:prstGeom>
          <a:noFill/>
        </p:spPr>
        <p:txBody>
          <a:bodyPr wrap="square" lIns="0" tIns="0" rIns="0" bIns="0" rtlCol="0" anchor="t"/>
          <a:lstStyle/>
          <a:p>
            <a:pPr algn="ctr">
              <a:lnSpc>
                <a:spcPct val="120000"/>
              </a:lnSpc>
            </a:pPr>
            <a:r>
              <a:rPr lang="zh-CN" altLang="en-US" sz="3200" b="1" smtClean="0">
                <a:solidFill>
                  <a:srgbClr val="C00000"/>
                </a:solidFill>
                <a:latin typeface="黑体" panose="02010609060101010101" pitchFamily="49" charset="-122"/>
                <a:ea typeface="黑体" panose="02010609060101010101" pitchFamily="49" charset="-122"/>
              </a:rPr>
              <a:t>三</a:t>
            </a:r>
            <a:r>
              <a:rPr lang="en-US" sz="3200" b="1" smtClean="0">
                <a:solidFill>
                  <a:srgbClr val="C00000"/>
                </a:solidFill>
                <a:latin typeface="黑体" panose="02010609060101010101" pitchFamily="49" charset="-122"/>
                <a:ea typeface="黑体" panose="02010609060101010101" pitchFamily="49" charset="-122"/>
              </a:rPr>
              <a:t>、</a:t>
            </a:r>
            <a:r>
              <a:rPr lang="en-US" sz="3200" b="1">
                <a:solidFill>
                  <a:srgbClr val="C00000"/>
                </a:solidFill>
                <a:latin typeface="黑体" panose="02010609060101010101" pitchFamily="49" charset="-122"/>
                <a:ea typeface="黑体" panose="02010609060101010101" pitchFamily="49" charset="-122"/>
              </a:rPr>
              <a:t>成分残缺或赘余</a:t>
            </a:r>
            <a:endParaRPr lang="en-US" sz="3200">
              <a:solidFill>
                <a:srgbClr val="C00000"/>
              </a:solidFill>
              <a:latin typeface="黑体" panose="02010609060101010101" pitchFamily="49" charset="-122"/>
              <a:ea typeface="黑体" panose="02010609060101010101" pitchFamily="49" charset="-122"/>
            </a:endParaRPr>
          </a:p>
        </p:txBody>
      </p:sp>
      <p:sp>
        <p:nvSpPr>
          <p:cNvPr id="4" name="3.7aeef04ca.P_5_BD"/>
          <p:cNvSpPr/>
          <p:nvPr/>
        </p:nvSpPr>
        <p:spPr>
          <a:xfrm>
            <a:off x="589690" y="1849804"/>
            <a:ext cx="10607040" cy="1663510"/>
          </a:xfrm>
          <a:prstGeom prst="rect">
            <a:avLst/>
          </a:prstGeom>
          <a:noFill/>
        </p:spPr>
        <p:txBody>
          <a:bodyPr wrap="square" lIns="0" tIns="0" rIns="0" bIns="0" rtlCol="0" anchor="t"/>
          <a:lstStyle/>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400" smtClean="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nSpc>
                <a:spcPct val="150000"/>
              </a:lnSpc>
              <a:spcAft>
                <a:spcPts val="600"/>
              </a:spcAft>
            </a:pPr>
            <a:r>
              <a:rPr lang="zh-CN" altLang="en-US" sz="2400" b="1" smtClean="0">
                <a:solidFill>
                  <a:srgbClr val="FF0000"/>
                </a:solidFill>
                <a:latin typeface="楷体" panose="02010609060101010101" charset="-122"/>
                <a:ea typeface="楷体" panose="02010609060101010101" charset="-122"/>
                <a:cs typeface="楷体" panose="02010609060101010101" charset="-122"/>
              </a:rPr>
              <a:t>    </a:t>
            </a:r>
            <a:r>
              <a:rPr lang="zh-CN" altLang="en-US" sz="3200" b="1" smtClean="0">
                <a:solidFill>
                  <a:srgbClr val="FF0000"/>
                </a:solidFill>
                <a:latin typeface="楷体" panose="02010609060101010101" charset="-122"/>
                <a:ea typeface="楷体" panose="02010609060101010101" charset="-122"/>
                <a:cs typeface="楷体" panose="02010609060101010101" charset="-122"/>
              </a:rPr>
              <a:t>句子成分：</a:t>
            </a:r>
            <a:r>
              <a:rPr lang="zh-CN" altLang="en-US" sz="3200" b="1" smtClean="0">
                <a:latin typeface="楷体" panose="02010609060101010101" charset="-122"/>
                <a:ea typeface="楷体" panose="02010609060101010101" charset="-122"/>
                <a:cs typeface="楷体" panose="02010609060101010101" charset="-122"/>
              </a:rPr>
              <a:t>主语、谓语、宾语、定语、状语、补语</a:t>
            </a:r>
            <a:endParaRPr lang="en-US" altLang="zh-CN" sz="3200" b="1" smtClean="0">
              <a:latin typeface="楷体" panose="02010609060101010101" charset="-122"/>
              <a:ea typeface="楷体" panose="02010609060101010101" charset="-122"/>
              <a:cs typeface="楷体" panose="02010609060101010101" charset="-122"/>
            </a:endParaRPr>
          </a:p>
          <a:p>
            <a:pPr>
              <a:lnSpc>
                <a:spcPct val="150000"/>
              </a:lnSpc>
              <a:spcAft>
                <a:spcPts val="600"/>
              </a:spcAft>
            </a:pPr>
            <a:r>
              <a:rPr lang="en-US" sz="3200" b="1" smtClean="0">
                <a:solidFill>
                  <a:srgbClr val="000000"/>
                </a:solidFill>
                <a:latin typeface="楷体" panose="02010609060101010101" charset="-122"/>
                <a:ea typeface="楷体" panose="02010609060101010101" charset="-122"/>
                <a:cs typeface="Times New Roman" panose="02020603050405020304" pitchFamily="34" charset="-120"/>
              </a:rPr>
              <a:t>    </a:t>
            </a:r>
            <a:r>
              <a:rPr lang="en-US" sz="2400" err="1" smtClean="0">
                <a:solidFill>
                  <a:srgbClr val="000000"/>
                </a:solidFill>
                <a:latin typeface="Times New Roman" panose="02020603050405020304" pitchFamily="18" charset="0"/>
                <a:ea typeface="微软雅黑" panose="020B0503020204020204" charset="-122"/>
                <a:cs typeface="Times New Roman" panose="02020603050405020304" pitchFamily="34" charset="-120"/>
              </a:rPr>
              <a:t>成分残缺或赘余指句子的主、谓、宾等主要成分或应该有的修饰成分、关联词语等遗漏或者重复多余，使语意表述不清楚或者啰唆。</a:t>
            </a:r>
            <a:endParaRPr lang="en-US" sz="2400"/>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62563" y="208088"/>
            <a:ext cx="11359662" cy="6001643"/>
          </a:xfrm>
          <a:prstGeom prst="rect">
            <a:avLst/>
          </a:prstGeom>
          <a:noFill/>
        </p:spPr>
        <p:txBody>
          <a:bodyPr wrap="square" rtlCol="0">
            <a:spAutoFit/>
          </a:bodyPr>
          <a:lstStyle/>
          <a:p>
            <a:r>
              <a:rPr lang="en-US" sz="3200" b="1" smtClean="0">
                <a:latin typeface="楷体" panose="02010609060101010101" charset="-122"/>
                <a:ea typeface="楷体" panose="02010609060101010101" charset="-122"/>
                <a:cs typeface="楷体" panose="02010609060101010101" charset="-122"/>
              </a:rPr>
              <a:t>1.</a:t>
            </a:r>
            <a:r>
              <a:rPr lang="en-US" sz="3200" b="1" smtClean="0">
                <a:solidFill>
                  <a:srgbClr val="000000"/>
                </a:solidFill>
                <a:latin typeface="楷体" panose="02010609060101010101" charset="-122"/>
                <a:ea typeface="楷体" panose="02010609060101010101" charset="-122"/>
                <a:cs typeface="Times New Roman" panose="02020603050405020304" pitchFamily="34" charset="-120"/>
              </a:rPr>
              <a:t> 由于对滩海地区的地质条件整体认识存在误区，导致勘探队多次与遇到的油层擦肩而过。</a:t>
            </a:r>
            <a:endParaRPr lang="en-US" sz="3200" b="1" smtClean="0">
              <a:latin typeface="楷体" panose="02010609060101010101" charset="-122"/>
              <a:ea typeface="楷体" panose="02010609060101010101" charset="-122"/>
              <a:cs typeface="楷体" panose="02010609060101010101" charset="-122"/>
            </a:endParaRPr>
          </a:p>
          <a:p>
            <a:r>
              <a:rPr lang="en-US" sz="3200" b="1" smtClean="0">
                <a:latin typeface="楷体" panose="02010609060101010101" charset="-122"/>
                <a:ea typeface="楷体" panose="02010609060101010101" charset="-122"/>
                <a:cs typeface="楷体" panose="02010609060101010101" charset="-122"/>
              </a:rPr>
              <a:t>2.</a:t>
            </a:r>
            <a:r>
              <a:rPr lang="en-US" sz="3200" b="1" smtClean="0">
                <a:solidFill>
                  <a:srgbClr val="000000"/>
                </a:solidFill>
                <a:latin typeface="楷体" panose="02010609060101010101" charset="-122"/>
                <a:ea typeface="楷体" panose="02010609060101010101" charset="-122"/>
                <a:cs typeface="Times New Roman" panose="02020603050405020304" pitchFamily="34" charset="-120"/>
              </a:rPr>
              <a:t> 《王老虎抢亲》中江南才子周文宾男扮女装，被王老虎抢回家，把他送到妹妹秀英房中。</a:t>
            </a:r>
            <a:endParaRPr lang="en-US" sz="3200" b="1" smtClean="0">
              <a:latin typeface="楷体" panose="02010609060101010101" charset="-122"/>
              <a:ea typeface="楷体" panose="02010609060101010101" charset="-122"/>
              <a:cs typeface="楷体" panose="02010609060101010101" charset="-122"/>
            </a:endParaRPr>
          </a:p>
          <a:p>
            <a:r>
              <a:rPr lang="en-US" sz="3200" b="1" smtClean="0">
                <a:latin typeface="楷体" panose="02010609060101010101" charset="-122"/>
                <a:ea typeface="楷体" panose="02010609060101010101" charset="-122"/>
                <a:cs typeface="楷体" panose="02010609060101010101" charset="-122"/>
              </a:rPr>
              <a:t>3. </a:t>
            </a:r>
            <a:r>
              <a:rPr lang="en-US" sz="3200" b="1" smtClean="0">
                <a:solidFill>
                  <a:srgbClr val="000000"/>
                </a:solidFill>
                <a:latin typeface="楷体" panose="02010609060101010101" charset="-122"/>
                <a:ea typeface="楷体" panose="02010609060101010101" charset="-122"/>
                <a:cs typeface="Times New Roman" panose="02020603050405020304" pitchFamily="34" charset="-120"/>
              </a:rPr>
              <a:t>在一个风和日丽的下午，高等科楼上大教堂里坐满了听众，随后走进了一位短小精悍秃头顶宽下巴，穿着肥大的长袍，步履稳健，风神潇洒，左右顾盼，光芒四射，这就是梁任公先生。</a:t>
            </a:r>
            <a:endParaRPr lang="en-US" sz="3200" b="1" smtClean="0">
              <a:solidFill>
                <a:srgbClr val="000000"/>
              </a:solidFill>
              <a:latin typeface="楷体" panose="02010609060101010101" charset="-122"/>
              <a:ea typeface="楷体" panose="02010609060101010101" charset="-122"/>
              <a:cs typeface="Times New Roman" panose="02020603050405020304" pitchFamily="34" charset="-120"/>
            </a:endParaRPr>
          </a:p>
          <a:p>
            <a:endParaRPr lang="en-US" sz="3200" b="1" smtClean="0">
              <a:latin typeface="楷体" panose="02010609060101010101" charset="-122"/>
              <a:ea typeface="楷体" panose="02010609060101010101" charset="-122"/>
              <a:cs typeface="楷体" panose="02010609060101010101" charset="-122"/>
            </a:endParaRPr>
          </a:p>
          <a:p>
            <a:r>
              <a:rPr lang="en-US" sz="3200" b="1" smtClean="0">
                <a:latin typeface="楷体" panose="02010609060101010101" charset="-122"/>
                <a:ea typeface="楷体" panose="02010609060101010101" charset="-122"/>
                <a:cs typeface="楷体" panose="02010609060101010101" charset="-122"/>
              </a:rPr>
              <a:t>4. </a:t>
            </a:r>
            <a:r>
              <a:rPr lang="en-US" sz="3200" b="1" err="1" smtClean="0">
                <a:solidFill>
                  <a:srgbClr val="000000"/>
                </a:solidFill>
                <a:latin typeface="楷体" panose="02010609060101010101" charset="-122"/>
                <a:ea typeface="楷体" panose="02010609060101010101" charset="-122"/>
                <a:cs typeface="Times New Roman" panose="02020603050405020304" pitchFamily="34" charset="-120"/>
              </a:rPr>
              <a:t>我们经过一冬的苦干，河道终于疏通了。</a:t>
            </a:r>
            <a:endParaRPr lang="en-US" sz="3200" b="1" err="1" smtClean="0">
              <a:solidFill>
                <a:srgbClr val="000000"/>
              </a:solidFill>
              <a:latin typeface="楷体" panose="02010609060101010101" charset="-122"/>
              <a:ea typeface="楷体" panose="02010609060101010101" charset="-122"/>
              <a:cs typeface="Times New Roman" panose="02020603050405020304" pitchFamily="34" charset="-120"/>
            </a:endParaRPr>
          </a:p>
          <a:p>
            <a:endParaRPr lang="en-US" sz="3200" b="1" smtClean="0">
              <a:latin typeface="楷体" panose="02010609060101010101" charset="-122"/>
              <a:ea typeface="楷体" panose="02010609060101010101" charset="-122"/>
              <a:cs typeface="楷体" panose="02010609060101010101" charset="-122"/>
            </a:endParaRPr>
          </a:p>
          <a:p>
            <a:r>
              <a:rPr lang="en-US" sz="3200" b="1" smtClean="0">
                <a:latin typeface="楷体" panose="02010609060101010101" charset="-122"/>
                <a:ea typeface="楷体" panose="02010609060101010101" charset="-122"/>
                <a:cs typeface="楷体" panose="02010609060101010101" charset="-122"/>
              </a:rPr>
              <a:t>5</a:t>
            </a:r>
            <a:r>
              <a:rPr lang="en-US" sz="3200" b="1" smtClean="0">
                <a:solidFill>
                  <a:srgbClr val="000000"/>
                </a:solidFill>
                <a:latin typeface="楷体" panose="02010609060101010101" charset="-122"/>
                <a:ea typeface="楷体" panose="02010609060101010101" charset="-122"/>
                <a:cs typeface="Times New Roman" panose="02020603050405020304" pitchFamily="34" charset="-120"/>
              </a:rPr>
              <a:t> 在这里，我打算提出一个各民族的建筑之间的“可译性”。</a:t>
            </a:r>
            <a:endParaRPr lang="en-US" sz="3200" b="1" smtClean="0">
              <a:latin typeface="楷体" panose="02010609060101010101" charset="-122"/>
              <a:ea typeface="楷体" panose="02010609060101010101" charset="-122"/>
              <a:cs typeface="楷体" panose="02010609060101010101" charset="-122"/>
            </a:endParaRPr>
          </a:p>
        </p:txBody>
      </p:sp>
      <p:sp>
        <p:nvSpPr>
          <p:cNvPr id="10" name="矩形 9"/>
          <p:cNvSpPr/>
          <p:nvPr/>
        </p:nvSpPr>
        <p:spPr>
          <a:xfrm>
            <a:off x="7367954" y="246184"/>
            <a:ext cx="4308232" cy="64183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楷体" panose="02010609060101010101" charset="-122"/>
                <a:ea typeface="楷体" panose="02010609060101010101" charset="-122"/>
              </a:rPr>
              <a:t>滥用介词，造成主语残缺</a:t>
            </a:r>
            <a:endParaRPr lang="zh-CN" altLang="en-US" sz="2800" b="1">
              <a:latin typeface="楷体" panose="02010609060101010101" charset="-122"/>
              <a:ea typeface="楷体" panose="02010609060101010101" charset="-122"/>
            </a:endParaRPr>
          </a:p>
        </p:txBody>
      </p:sp>
      <p:sp>
        <p:nvSpPr>
          <p:cNvPr id="11" name="矩形 10"/>
          <p:cNvSpPr/>
          <p:nvPr/>
        </p:nvSpPr>
        <p:spPr>
          <a:xfrm>
            <a:off x="7341577" y="987668"/>
            <a:ext cx="4346331" cy="64183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楷体" panose="02010609060101010101" charset="-122"/>
                <a:ea typeface="楷体" panose="02010609060101010101" charset="-122"/>
              </a:rPr>
              <a:t>偷换主语，造成主语残缺</a:t>
            </a:r>
            <a:endParaRPr lang="zh-CN" altLang="en-US" sz="2800" b="1">
              <a:latin typeface="楷体" panose="02010609060101010101" charset="-122"/>
              <a:ea typeface="楷体" panose="02010609060101010101" charset="-122"/>
            </a:endParaRPr>
          </a:p>
        </p:txBody>
      </p:sp>
      <p:sp>
        <p:nvSpPr>
          <p:cNvPr id="12" name="矩形 11"/>
          <p:cNvSpPr/>
          <p:nvPr/>
        </p:nvSpPr>
        <p:spPr>
          <a:xfrm>
            <a:off x="7297615" y="1817077"/>
            <a:ext cx="4402018" cy="64183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楷体" panose="02010609060101010101" charset="-122"/>
                <a:ea typeface="楷体" panose="02010609060101010101" charset="-122"/>
              </a:rPr>
              <a:t>定语较长，造成主语残缺</a:t>
            </a:r>
            <a:endParaRPr lang="zh-CN" altLang="en-US" sz="2800" b="1">
              <a:latin typeface="楷体" panose="02010609060101010101" charset="-122"/>
              <a:ea typeface="楷体" panose="02010609060101010101" charset="-122"/>
            </a:endParaRPr>
          </a:p>
        </p:txBody>
      </p:sp>
      <p:sp>
        <p:nvSpPr>
          <p:cNvPr id="13" name="矩形 12"/>
          <p:cNvSpPr/>
          <p:nvPr/>
        </p:nvSpPr>
        <p:spPr>
          <a:xfrm>
            <a:off x="7403122" y="3766037"/>
            <a:ext cx="4328747" cy="74441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楷体" panose="02010609060101010101" charset="-122"/>
                <a:ea typeface="楷体" panose="02010609060101010101" charset="-122"/>
              </a:rPr>
              <a:t>中途易辙，造成谓语残缺</a:t>
            </a:r>
            <a:endParaRPr lang="zh-CN" altLang="en-US" sz="2800" b="1">
              <a:latin typeface="楷体" panose="02010609060101010101" charset="-122"/>
              <a:ea typeface="楷体" panose="02010609060101010101" charset="-122"/>
            </a:endParaRPr>
          </a:p>
        </p:txBody>
      </p:sp>
      <p:sp>
        <p:nvSpPr>
          <p:cNvPr id="8" name="矩形 7"/>
          <p:cNvSpPr/>
          <p:nvPr/>
        </p:nvSpPr>
        <p:spPr>
          <a:xfrm>
            <a:off x="7335715" y="4973514"/>
            <a:ext cx="4328747" cy="74441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楷体" panose="02010609060101010101" charset="-122"/>
                <a:ea typeface="楷体" panose="02010609060101010101" charset="-122"/>
              </a:rPr>
              <a:t>定语过长，造成宾语残缺</a:t>
            </a:r>
            <a:endParaRPr lang="zh-CN" altLang="en-US" sz="2800" b="1">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42192" y="2006796"/>
            <a:ext cx="10791092" cy="1077218"/>
          </a:xfrm>
          <a:prstGeom prst="rect">
            <a:avLst/>
          </a:prstGeom>
        </p:spPr>
        <p:txBody>
          <a:bodyPr wrap="square">
            <a:spAutoFit/>
          </a:bodyPr>
          <a:lstStyle/>
          <a:p>
            <a:r>
              <a:rPr lang="en-US" sz="3200" b="1" smtClean="0">
                <a:solidFill>
                  <a:srgbClr val="000000"/>
                </a:solidFill>
                <a:latin typeface="楷体" panose="02010609060101010101" charset="-122"/>
                <a:ea typeface="楷体" panose="02010609060101010101" charset="-122"/>
                <a:cs typeface="Times New Roman" panose="02020603050405020304" pitchFamily="34" charset="-120"/>
              </a:rPr>
              <a:t>6.中国画家不喜欢用绿颜料画竹</a:t>
            </a:r>
            <a:r>
              <a:rPr lang="zh-CN" altLang="en-US" sz="3200" b="1" smtClean="0">
                <a:solidFill>
                  <a:srgbClr val="000000"/>
                </a:solidFill>
                <a:latin typeface="楷体" panose="02010609060101010101" charset="-122"/>
                <a:ea typeface="楷体" panose="02010609060101010101" charset="-122"/>
                <a:cs typeface="Times New Roman" panose="02020603050405020304" pitchFamily="34" charset="-120"/>
              </a:rPr>
              <a:t>；</a:t>
            </a:r>
            <a:r>
              <a:rPr lang="en-US" sz="3200" b="1" err="1" smtClean="0">
                <a:solidFill>
                  <a:srgbClr val="000000"/>
                </a:solidFill>
                <a:latin typeface="楷体" panose="02010609060101010101" charset="-122"/>
                <a:ea typeface="楷体" panose="02010609060101010101" charset="-122"/>
                <a:cs typeface="Times New Roman" panose="02020603050405020304" pitchFamily="34" charset="-120"/>
              </a:rPr>
              <a:t>反之，却喜欢用绿相反的红色来画竹。</a:t>
            </a:r>
            <a:endParaRPr lang="zh-CN" altLang="en-US" sz="3200" b="1">
              <a:latin typeface="楷体" panose="02010609060101010101" charset="-122"/>
              <a:ea typeface="楷体" panose="02010609060101010101" charset="-122"/>
            </a:endParaRPr>
          </a:p>
        </p:txBody>
      </p:sp>
      <p:sp>
        <p:nvSpPr>
          <p:cNvPr id="8" name="矩形 7"/>
          <p:cNvSpPr/>
          <p:nvPr/>
        </p:nvSpPr>
        <p:spPr>
          <a:xfrm>
            <a:off x="7253653" y="2546838"/>
            <a:ext cx="4402018" cy="64183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楷体" panose="02010609060101010101" charset="-122"/>
                <a:ea typeface="楷体" panose="02010609060101010101" charset="-122"/>
              </a:rPr>
              <a:t>介词残缺</a:t>
            </a:r>
            <a:endParaRPr lang="zh-CN" altLang="en-US" sz="2800" b="1">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7aeef04ca.P_5_BD"/>
          <p:cNvSpPr/>
          <p:nvPr/>
        </p:nvSpPr>
        <p:spPr>
          <a:xfrm>
            <a:off x="316054" y="-177"/>
            <a:ext cx="10607040" cy="490030"/>
          </a:xfrm>
          <a:prstGeom prst="rect">
            <a:avLst/>
          </a:prstGeom>
          <a:noFill/>
        </p:spPr>
        <p:txBody>
          <a:bodyPr wrap="square" lIns="0" tIns="0" rIns="0" bIns="0" rtlCol="0" anchor="t"/>
          <a:lstStyle/>
          <a:p>
            <a:pPr algn="l">
              <a:lnSpc>
                <a:spcPct val="15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3.常见赘余短语45例</a:t>
            </a:r>
            <a:endParaRPr lang="en-US" sz="2400"/>
          </a:p>
        </p:txBody>
      </p:sp>
      <p:sp>
        <p:nvSpPr>
          <p:cNvPr id="4" name="4.5fa390a82.P_5_BD"/>
          <p:cNvSpPr/>
          <p:nvPr/>
        </p:nvSpPr>
        <p:spPr>
          <a:xfrm>
            <a:off x="230505" y="701675"/>
            <a:ext cx="11731625" cy="4354195"/>
          </a:xfrm>
          <a:prstGeom prst="rect">
            <a:avLst/>
          </a:prstGeom>
          <a:noFill/>
        </p:spPr>
        <p:txBody>
          <a:bodyPr wrap="square" lIns="0" tIns="0" rIns="0" bIns="0" rtlCol="0" anchor="t"/>
          <a:lstStyle/>
          <a:p>
            <a:pPr algn="l">
              <a:lnSpc>
                <a:spcPct val="15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（1）杀人的刽子手</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（2）无声的潜台词</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（3）胜利的捷报</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（4）不必要的浪费</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（5）第一部处女作</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（6）最高顶点</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（7）过高的奢望</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（8）罕见奇观</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（9）当前工作的当务之急</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（10）偶然邂逅、邂逅相遇</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（11）十分（非常）酷爱</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（12）心里由衷的</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（13）亲眼目睹</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（14）前来莅临指导</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（15）过于溺爱</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（16）</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一天天日臻完善</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（17）公开宣称</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（18）免费赠送</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（19）白白地虚度</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（20）随便苟同</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（21）非常（十分）巨大</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（22）非常奇缺</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（23）涉及到、波及到</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（24）来自于</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（25）国际间、人际间</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（26）截至到</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（27）报刊杂志</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（28）破天荒第一次</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（29）第一个首创（30）凯旋归来</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（31）提出质疑</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（32）百姓生灵涂炭（33）自己妄自菲薄</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（34）真知灼见的意见</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（35）难言之隐的苦衷</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（36）忍俊不禁地笑起来</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（37）溢于言表之外</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（38）三令五申地强调</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（39）众多莘莘学子</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（40）浑身遍体鳞伤</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（41）显得相形见绌</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（42）独自孑然一身</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（43）让人贻笑大方</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（44）没想到受到</a:t>
            </a:r>
            <a:r>
              <a:rPr lang="en-US" altLang="zh-CN" sz="2400">
                <a:solidFill>
                  <a:srgbClr val="FF0000"/>
                </a:solidFill>
                <a:latin typeface="Times New Roman" panose="02020603050405020304" pitchFamily="18" charset="0"/>
                <a:ea typeface="微软雅黑" panose="020B0503020204020204" charset="-122"/>
                <a:cs typeface="Times New Roman" panose="02020603050405020304" pitchFamily="34" charset="-120"/>
              </a:rPr>
              <a:t>不虞</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之誉</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（45）各种形形色色</a:t>
            </a:r>
            <a:endParaRPr lang="en-US" altLang="zh-CN" sz="2400"/>
          </a:p>
          <a:p>
            <a:pPr>
              <a:lnSpc>
                <a:spcPct val="150000"/>
              </a:lnSpc>
              <a:spcAft>
                <a:spcPts val="600"/>
              </a:spcAft>
            </a:pPr>
            <a:endParaRPr lang="en-US" altLang="zh-CN" sz="2400"/>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5.41de2f66a.P_5_BD"/>
          <p:cNvSpPr/>
          <p:nvPr/>
        </p:nvSpPr>
        <p:spPr>
          <a:xfrm>
            <a:off x="302377" y="151441"/>
            <a:ext cx="10607040" cy="2284349"/>
          </a:xfrm>
          <a:prstGeom prst="rect">
            <a:avLst/>
          </a:prstGeom>
          <a:noFill/>
        </p:spPr>
        <p:txBody>
          <a:bodyPr wrap="square" lIns="0" tIns="0" rIns="0" bIns="0" rtlCol="0" anchor="t"/>
          <a:lstStyle/>
          <a:p>
            <a:pPr algn="l">
              <a:lnSpc>
                <a:spcPct val="15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4.常见赘余语病例析</a:t>
            </a:r>
            <a:endParaRPr lang="en-US" sz="2400"/>
          </a:p>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所谓赘余，是指一个结构完整、句意明晰的句子，在表达上使用了不必要的词语作句子的组成部分。它是病句中的一个重要类型。</a:t>
            </a:r>
            <a:endParaRPr lang="en-US" sz="2400"/>
          </a:p>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现对中学语文常见赘余语病例析如下：</a:t>
            </a:r>
            <a:endParaRPr lang="en-US" sz="2400"/>
          </a:p>
        </p:txBody>
      </p:sp>
      <p:sp>
        <p:nvSpPr>
          <p:cNvPr id="4" name="6.c5e3acedb.P_5_BD"/>
          <p:cNvSpPr/>
          <p:nvPr/>
        </p:nvSpPr>
        <p:spPr>
          <a:xfrm>
            <a:off x="429133" y="2622954"/>
            <a:ext cx="6280521" cy="3616135"/>
          </a:xfrm>
          <a:prstGeom prst="rect">
            <a:avLst/>
          </a:prstGeom>
          <a:noFill/>
        </p:spPr>
        <p:txBody>
          <a:bodyPr wrap="square" lIns="0" tIns="0" rIns="0" bIns="0" rtlCol="0" anchor="t"/>
          <a:lstStyle/>
          <a:p>
            <a:pPr algn="l">
              <a:lnSpc>
                <a:spcPct val="150000"/>
              </a:lnSpc>
              <a:spcAft>
                <a:spcPts val="600"/>
              </a:spcAft>
            </a:pP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（1）动词类赘余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被应邀（“应邀”含“被”意，“被”赘余）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到此光临（“光临”含“到”意，“到此”赘余）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非常嗜好（“嗜好”含“非常”意，“非常”赘余）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共同协商（“协商”含“共同”意，“共同”赘余</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a:t>
            </a:r>
            <a:endPar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gn="l">
              <a:lnSpc>
                <a:spcPct val="150000"/>
              </a:lnSpc>
              <a:spcAft>
                <a:spcPts val="600"/>
              </a:spcAft>
            </a:pPr>
            <a:r>
              <a:rPr lang="zh-CN" altLang="en-US" sz="2400"/>
              <a:t>      </a:t>
            </a:r>
            <a:r>
              <a:rPr lang="zh-CN" alt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过度酗酒（“酗酒”含“过度”意，“过度”赘余）</a:t>
            </a:r>
            <a:endParaRPr lang="zh-CN" alt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gn="l">
              <a:lnSpc>
                <a:spcPct val="150000"/>
              </a:lnSpc>
              <a:spcAft>
                <a:spcPts val="600"/>
              </a:spcAft>
            </a:pPr>
            <a:r>
              <a:rPr lang="zh-CN" alt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       过分苛求（“苛求”含“过分”意，“过分”赘余）</a:t>
            </a:r>
            <a:endPar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gn="l">
              <a:lnSpc>
                <a:spcPct val="150000"/>
              </a:lnSpc>
              <a:spcAft>
                <a:spcPts val="600"/>
              </a:spcAft>
            </a:pPr>
            <a:endParaRPr lang="en-US" sz="2400"/>
          </a:p>
        </p:txBody>
      </p:sp>
      <p:sp>
        <p:nvSpPr>
          <p:cNvPr id="6" name="6.c5e3acedb.P_5_BD"/>
          <p:cNvSpPr/>
          <p:nvPr/>
        </p:nvSpPr>
        <p:spPr>
          <a:xfrm>
            <a:off x="6657584" y="2975134"/>
            <a:ext cx="7616952" cy="4470571"/>
          </a:xfrm>
          <a:prstGeom prst="rect">
            <a:avLst/>
          </a:prstGeom>
          <a:noFill/>
        </p:spPr>
        <p:txBody>
          <a:bodyPr wrap="square" lIns="0" tIns="0" rIns="0" bIns="0" rtlCol="0" anchor="t"/>
          <a:lstStyle/>
          <a:p>
            <a:pPr algn="l">
              <a:lnSpc>
                <a:spcPct val="150000"/>
              </a:lnSpc>
              <a:spcAft>
                <a:spcPts val="600"/>
              </a:spcAft>
            </a:pP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      可以堪称（“堪称”含“可以”意，“可以”赘余）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随意漫谈（“漫谈”含“随意”意，“随意”赘余）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快要垂危（“垂危”含“快要”意，“快要”赘余）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突然顿悟（“顿悟”含“突然”意，“突然”赘余）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一致公认（“公认”含“一致”意，“一致”赘余）</a:t>
            </a:r>
            <a:endPar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6.c5e3acedb.P_5_BD"/>
          <p:cNvSpPr/>
          <p:nvPr/>
        </p:nvSpPr>
        <p:spPr>
          <a:xfrm>
            <a:off x="443230" y="445135"/>
            <a:ext cx="4758055" cy="5012055"/>
          </a:xfrm>
          <a:prstGeom prst="rect">
            <a:avLst/>
          </a:prstGeom>
          <a:noFill/>
        </p:spPr>
        <p:txBody>
          <a:bodyPr wrap="square" lIns="0" tIns="0" rIns="0" bIns="0" rtlCol="0" anchor="t"/>
          <a:lstStyle/>
          <a:p>
            <a:pPr>
              <a:lnSpc>
                <a:spcPct val="150000"/>
              </a:lnSpc>
              <a:spcAft>
                <a:spcPts val="600"/>
              </a:spcAft>
            </a:pPr>
            <a:r>
              <a:rPr lang="en-US" altLang="zh-CN"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（2）形容词类赘余</a:t>
            </a:r>
            <a:endPar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nSpc>
                <a:spcPct val="150000"/>
              </a:lnSpc>
              <a:spcAft>
                <a:spcPts val="600"/>
              </a:spcAft>
            </a:pPr>
            <a:r>
              <a:rPr lang="en-US" sz="2000">
                <a:solidFill>
                  <a:srgbClr val="000000"/>
                </a:solidFill>
                <a:latin typeface="黑体" panose="02010609060101010101" pitchFamily="49" charset="-122"/>
                <a:ea typeface="黑体" panose="02010609060101010101" pitchFamily="49" charset="-122"/>
                <a:cs typeface="黑体" panose="02010609060101010101" pitchFamily="49" charset="-122"/>
              </a:rPr>
              <a:t>如果“炎热、雪白、笔直、通红、稀烂、飞快、精光、崭新、冰凉、死沉、烂熟、巨大、繁多、酷热、众多、广大、罕见”等本身带有比喻成分或表程度成分的形容词的前面有表修饰的程度副词，那么这个程度副词就是赘余部分。如：“十分炎热”（“十分”赘余）、“非常雪白”（“非常”赘余）、“相当笔直”（“相当”赘余）等</a:t>
            </a:r>
            <a:r>
              <a:rPr lang="en-US" altLang="zh-CN" sz="2800">
                <a:solidFill>
                  <a:srgbClr val="000000"/>
                </a:solidFill>
                <a:latin typeface="黑体" panose="02010609060101010101" pitchFamily="49" charset="-122"/>
                <a:ea typeface="黑体" panose="02010609060101010101" pitchFamily="49" charset="-122"/>
                <a:cs typeface="黑体" panose="02010609060101010101" pitchFamily="49" charset="-122"/>
              </a:rPr>
              <a:t>。</a:t>
            </a:r>
            <a:endParaRPr lang="en-US" altLang="zh-CN" sz="2800">
              <a:solidFill>
                <a:srgbClr val="00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4" name="6.c5e3acedb.P_5_BD"/>
          <p:cNvSpPr/>
          <p:nvPr/>
        </p:nvSpPr>
        <p:spPr>
          <a:xfrm>
            <a:off x="5436870" y="326390"/>
            <a:ext cx="6399530" cy="5568950"/>
          </a:xfrm>
          <a:prstGeom prst="rect">
            <a:avLst/>
          </a:prstGeom>
          <a:noFill/>
        </p:spPr>
        <p:txBody>
          <a:bodyPr wrap="square" lIns="0" tIns="0" rIns="0" bIns="0" rtlCol="0" anchor="t"/>
          <a:lstStyle/>
          <a:p>
            <a:pPr algn="l">
              <a:lnSpc>
                <a:spcPct val="150000"/>
              </a:lnSpc>
              <a:spcAft>
                <a:spcPts val="600"/>
              </a:spcAft>
            </a:pPr>
            <a:r>
              <a:rPr lang="en-US" altLang="zh-CN"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（3）名词类赘余</a:t>
            </a:r>
            <a:endParaRPr lang="en-US" altLang="zh-CN" sz="2000"/>
          </a:p>
          <a:p>
            <a:pPr algn="l">
              <a:lnSpc>
                <a:spcPct val="150000"/>
              </a:lnSpc>
              <a:spcAft>
                <a:spcPts val="600"/>
              </a:spcAft>
            </a:pPr>
            <a:r>
              <a:rPr lang="en-US" altLang="zh-CN"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000" err="1">
                <a:solidFill>
                  <a:srgbClr val="000000"/>
                </a:solidFill>
                <a:latin typeface="Times New Roman" panose="02020603050405020304" pitchFamily="18" charset="0"/>
                <a:ea typeface="微软雅黑" panose="020B0503020204020204" charset="-122"/>
                <a:cs typeface="Times New Roman" panose="02020603050405020304" pitchFamily="34" charset="-120"/>
              </a:rPr>
              <a:t>多年的夙愿（“夙愿”含“多年”意，“多年”赘余）</a:t>
            </a:r>
            <a:endParaRPr lang="en-US" sz="2000">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多虑的想法（“虑”含“想”意，改“虑”为“余”）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漫山遍野到处（“漫山遍野”含“到处”意，“到处”赘余）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FF0000"/>
                </a:solidFill>
                <a:latin typeface="Times New Roman" panose="02020603050405020304" pitchFamily="18" charset="0"/>
                <a:ea typeface="微软雅黑" panose="020B0503020204020204" charset="-122"/>
                <a:cs typeface="Times New Roman" panose="02020603050405020304" pitchFamily="34" charset="-120"/>
              </a:rPr>
              <a:t>目的是为了</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（“目的”含“为了”意，“为了”赘余）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FF0000"/>
                </a:solidFill>
                <a:latin typeface="Times New Roman" panose="02020603050405020304" pitchFamily="18" charset="0"/>
                <a:ea typeface="微软雅黑" panose="020B0503020204020204" charset="-122"/>
                <a:cs typeface="Times New Roman" panose="02020603050405020304" pitchFamily="34" charset="-120"/>
              </a:rPr>
              <a:t>目前当务之急</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（“当务之急”含“目前”意，“目前”赘余）</a:t>
            </a:r>
            <a:endParaRPr lang="en-US" sz="2000"/>
          </a:p>
          <a:p>
            <a:pPr algn="l">
              <a:lnSpc>
                <a:spcPct val="150000"/>
              </a:lnSpc>
              <a:spcAft>
                <a:spcPts val="600"/>
              </a:spcAft>
            </a:pP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rPr>
              <a:t>无用废话（废品、废物……）（“废话、废品、废物……”均含“无用”意，“无用”赘余）</a:t>
            </a:r>
            <a:endParaRPr lang="en-US" sz="20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gn="l">
              <a:lnSpc>
                <a:spcPct val="150000"/>
              </a:lnSpc>
              <a:spcAft>
                <a:spcPts val="600"/>
              </a:spcAft>
            </a:pPr>
            <a:r>
              <a:rPr lang="en-US" altLang="zh-CN" sz="20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000">
                <a:solidFill>
                  <a:srgbClr val="FF0000"/>
                </a:solidFill>
                <a:latin typeface="宋体" panose="02010600030101010101" pitchFamily="2" charset="-122"/>
                <a:ea typeface="宋体" panose="02010600030101010101" pitchFamily="2" charset="-122"/>
                <a:cs typeface="宋体" panose="02010600030101010101" pitchFamily="34" charset="-120"/>
              </a:rPr>
              <a:t> </a:t>
            </a:r>
            <a:r>
              <a:rPr lang="en-US" altLang="zh-CN" sz="2000" err="1">
                <a:solidFill>
                  <a:srgbClr val="FF0000"/>
                </a:solidFill>
                <a:latin typeface="Times New Roman" panose="02020603050405020304" pitchFamily="18" charset="0"/>
                <a:ea typeface="微软雅黑" panose="020B0503020204020204" charset="-122"/>
                <a:cs typeface="Times New Roman" panose="02020603050405020304" pitchFamily="34" charset="-120"/>
              </a:rPr>
              <a:t>原因是因为</a:t>
            </a:r>
            <a:r>
              <a:rPr lang="en-US" altLang="zh-CN" sz="2000" err="1">
                <a:solidFill>
                  <a:srgbClr val="000000"/>
                </a:solidFill>
                <a:latin typeface="Times New Roman" panose="02020603050405020304" pitchFamily="18" charset="0"/>
                <a:ea typeface="微软雅黑" panose="020B0503020204020204" charset="-122"/>
                <a:cs typeface="Times New Roman" panose="02020603050405020304" pitchFamily="34" charset="-120"/>
              </a:rPr>
              <a:t>（“原因”含“因为”意，“因为”赘余）</a:t>
            </a:r>
            <a:endParaRPr lang="en-US" altLang="zh-CN" sz="2000" err="1">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6.c5e3acedb.P_5_BD"/>
          <p:cNvSpPr/>
          <p:nvPr/>
        </p:nvSpPr>
        <p:spPr>
          <a:xfrm>
            <a:off x="894002" y="599987"/>
            <a:ext cx="4662737" cy="4086670"/>
          </a:xfrm>
          <a:prstGeom prst="rect">
            <a:avLst/>
          </a:prstGeom>
          <a:noFill/>
        </p:spPr>
        <p:txBody>
          <a:bodyPr wrap="square" lIns="0" tIns="0" rIns="0" bIns="0" rtlCol="0" anchor="t"/>
          <a:lstStyle/>
          <a:p>
            <a:pPr algn="l">
              <a:lnSpc>
                <a:spcPct val="15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（4）代词类赘余</a:t>
            </a:r>
            <a:endParaRPr lang="en-US" sz="2400"/>
          </a:p>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我的寒舍（舍弟、贱内、家严、拙作……）（“寒舍、舍弟、贱内、家严、拙作”均含“我的”意，“我的”赘余）</a:t>
            </a:r>
            <a:endParaRPr lang="en-US" sz="2400"/>
          </a:p>
          <a:p>
            <a:pPr algn="l">
              <a:lnSpc>
                <a:spcPct val="15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（5）介词类赘余</a:t>
            </a:r>
            <a:endParaRPr lang="en-US" sz="2400"/>
          </a:p>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诉诸于武力（公诸于众、见诸于报刊、付诸于流水……）（“诸”是“之于”或“之乎”的合音，与后面“于”重复，“于”赘余）</a:t>
            </a:r>
            <a:endParaRPr lang="en-US" sz="2400"/>
          </a:p>
        </p:txBody>
      </p:sp>
      <p:sp>
        <p:nvSpPr>
          <p:cNvPr id="4" name="6.c5e3acedb.P_5_BD"/>
          <p:cNvSpPr/>
          <p:nvPr/>
        </p:nvSpPr>
        <p:spPr>
          <a:xfrm>
            <a:off x="5964702" y="262363"/>
            <a:ext cx="5648882" cy="4163060"/>
          </a:xfrm>
          <a:prstGeom prst="rect">
            <a:avLst/>
          </a:prstGeom>
          <a:noFill/>
        </p:spPr>
        <p:txBody>
          <a:bodyPr wrap="square" lIns="0" tIns="0" rIns="0" bIns="0" rtlCol="0" anchor="t"/>
          <a:lstStyle/>
          <a:p>
            <a:pPr algn="l">
              <a:lnSpc>
                <a:spcPct val="15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（6）概数词类赘余</a:t>
            </a:r>
            <a:endParaRPr lang="en-US" sz="2400"/>
          </a:p>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大约10岁左右（上下）、约莫10岁左右（上下）、大概10岁左右（上下）</a:t>
            </a:r>
            <a:endParaRPr lang="en-US" sz="2400"/>
          </a:p>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至少3名以上（左右、上下）、至多3名左右（上下、以下）</a:t>
            </a:r>
            <a:endParaRPr lang="en-US" sz="2400"/>
          </a:p>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近3名左右（上下、以下）、平均85分以上（以下）</a:t>
            </a:r>
            <a:endParaRPr lang="en-US" sz="2400"/>
          </a:p>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最少80分以上、最小10岁以上、最高85分以下、最低60分以上</a:t>
            </a:r>
            <a:endParaRPr lang="en-US" sz="2400"/>
          </a:p>
          <a:p>
            <a:pPr>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FF0000"/>
                </a:solidFill>
                <a:latin typeface="Times New Roman" panose="02020603050405020304" pitchFamily="18" charset="0"/>
                <a:ea typeface="微软雅黑" panose="020B0503020204020204" charset="-122"/>
                <a:cs typeface="Times New Roman" panose="02020603050405020304" pitchFamily="34" charset="-120"/>
              </a:rPr>
              <a:t>上述表概数的词两者只能保留一个，</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如：大约10岁，或10岁左右，或10岁上</a:t>
            </a:r>
            <a:r>
              <a:rPr lang="en-US" altLang="zh-CN"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下。</a:t>
            </a:r>
            <a:endParaRPr lang="en-US" altLang="zh-CN" sz="2400"/>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6.c5e3acedb.P_5_BD"/>
          <p:cNvSpPr/>
          <p:nvPr/>
        </p:nvSpPr>
        <p:spPr>
          <a:xfrm>
            <a:off x="795528" y="1289305"/>
            <a:ext cx="10607040" cy="3457829"/>
          </a:xfrm>
          <a:prstGeom prst="rect">
            <a:avLst/>
          </a:prstGeom>
          <a:noFill/>
        </p:spPr>
        <p:txBody>
          <a:bodyPr wrap="square" lIns="0" tIns="0" rIns="0" bIns="0" rtlCol="0" anchor="t"/>
          <a:lstStyle/>
          <a:p>
            <a:pPr algn="l">
              <a:lnSpc>
                <a:spcPct val="15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（7）副词类赘余</a:t>
            </a:r>
            <a:endParaRPr lang="en-US" sz="2400"/>
          </a:p>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防止不要发生事故、杜绝不要大吃大喝、切忌不可喝生水、避免不受侵害（</a:t>
            </a:r>
            <a:r>
              <a:rPr lang="en-US" sz="2400">
                <a:solidFill>
                  <a:srgbClr val="FF0000"/>
                </a:solidFill>
                <a:latin typeface="Times New Roman" panose="02020603050405020304" pitchFamily="18" charset="0"/>
                <a:ea typeface="微软雅黑" panose="020B0503020204020204" charset="-122"/>
                <a:cs typeface="Times New Roman" panose="02020603050405020304" pitchFamily="34" charset="-120"/>
              </a:rPr>
              <a:t>“防止”“杜绝”“切忌”“避免”含“不要”“不可”“不受”意，“不要”“不可”“不受”赘余</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a:t>
            </a:r>
            <a:endParaRPr lang="en-US" sz="2400"/>
          </a:p>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悬殊极大（“悬殊”含“相差极大”意，“极大”赘余）</a:t>
            </a:r>
            <a:endParaRPr lang="en-US" sz="2400"/>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7.a213a559d.C_4_BD"/>
          <p:cNvSpPr/>
          <p:nvPr/>
        </p:nvSpPr>
        <p:spPr>
          <a:xfrm>
            <a:off x="477979" y="1710883"/>
            <a:ext cx="10607040" cy="543941"/>
          </a:xfrm>
          <a:prstGeom prst="rect">
            <a:avLst/>
          </a:prstGeom>
          <a:noFill/>
        </p:spPr>
        <p:txBody>
          <a:bodyPr wrap="square" lIns="0" tIns="0" rIns="0" bIns="0" rtlCol="0" anchor="t"/>
          <a:lstStyle/>
          <a:p>
            <a:pPr algn="ctr">
              <a:lnSpc>
                <a:spcPct val="120000"/>
              </a:lnSpc>
            </a:pPr>
            <a:r>
              <a:rPr lang="zh-CN" altLang="en-US" sz="3600" b="1" smtClean="0">
                <a:solidFill>
                  <a:srgbClr val="C00000"/>
                </a:solidFill>
                <a:latin typeface="黑体" panose="02010609060101010101" pitchFamily="49" charset="-122"/>
                <a:ea typeface="黑体" panose="02010609060101010101" pitchFamily="49" charset="-122"/>
              </a:rPr>
              <a:t>四</a:t>
            </a:r>
            <a:r>
              <a:rPr lang="en-US" sz="3600" b="1" smtClean="0">
                <a:solidFill>
                  <a:srgbClr val="C00000"/>
                </a:solidFill>
                <a:latin typeface="黑体" panose="02010609060101010101" pitchFamily="49" charset="-122"/>
                <a:ea typeface="黑体" panose="02010609060101010101" pitchFamily="49" charset="-122"/>
              </a:rPr>
              <a:t>、</a:t>
            </a:r>
            <a:r>
              <a:rPr lang="en-US" sz="3600" b="1">
                <a:solidFill>
                  <a:srgbClr val="C00000"/>
                </a:solidFill>
                <a:latin typeface="黑体" panose="02010609060101010101" pitchFamily="49" charset="-122"/>
                <a:ea typeface="黑体" panose="02010609060101010101" pitchFamily="49" charset="-122"/>
              </a:rPr>
              <a:t>结构混乱</a:t>
            </a:r>
            <a:endParaRPr lang="en-US" sz="3600">
              <a:solidFill>
                <a:srgbClr val="C00000"/>
              </a:solidFill>
              <a:latin typeface="黑体" panose="02010609060101010101" pitchFamily="49" charset="-122"/>
              <a:ea typeface="黑体" panose="02010609060101010101" pitchFamily="49" charset="-122"/>
            </a:endParaRPr>
          </a:p>
        </p:txBody>
      </p:sp>
      <p:sp>
        <p:nvSpPr>
          <p:cNvPr id="4" name="8.9e61a37f8.P_5_BD"/>
          <p:cNvSpPr/>
          <p:nvPr/>
        </p:nvSpPr>
        <p:spPr>
          <a:xfrm>
            <a:off x="794893" y="2912043"/>
            <a:ext cx="10607040" cy="1034669"/>
          </a:xfrm>
          <a:prstGeom prst="rect">
            <a:avLst/>
          </a:prstGeom>
          <a:noFill/>
        </p:spPr>
        <p:txBody>
          <a:bodyPr wrap="square" lIns="0" tIns="0" rIns="0" bIns="0" rtlCol="0" anchor="t"/>
          <a:lstStyle/>
          <a:p>
            <a:pPr algn="l">
              <a:lnSpc>
                <a:spcPct val="150000"/>
              </a:lnSpc>
              <a:spcAft>
                <a:spcPts val="600"/>
              </a:spcAft>
            </a:pPr>
            <a:r>
              <a:rPr lang="en-US" sz="2800"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a:solidFill>
                  <a:srgbClr val="000000"/>
                </a:solidFill>
                <a:latin typeface="Times New Roman" panose="02020603050405020304" pitchFamily="18" charset="0"/>
                <a:ea typeface="微软雅黑" panose="020B0503020204020204" charset="-122"/>
                <a:cs typeface="Times New Roman" panose="02020603050405020304" pitchFamily="34" charset="-120"/>
              </a:rPr>
              <a:t>结构混乱指将两个意思或两种句式缠绕在一起，造成语句不通顺。常见的结构混乱主要有</a:t>
            </a:r>
            <a:r>
              <a:rPr lang="en-US" sz="2800" b="1">
                <a:solidFill>
                  <a:srgbClr val="FF0000"/>
                </a:solidFill>
                <a:latin typeface="Times New Roman" panose="02020603050405020304" pitchFamily="18" charset="0"/>
                <a:ea typeface="微软雅黑" panose="020B0503020204020204" charset="-122"/>
                <a:cs typeface="Times New Roman" panose="02020603050405020304" pitchFamily="34" charset="-120"/>
              </a:rPr>
              <a:t>句式杂糅</a:t>
            </a:r>
            <a:r>
              <a:rPr lang="en-US" sz="2800" b="1">
                <a:solidFill>
                  <a:srgbClr val="000000"/>
                </a:solidFill>
                <a:latin typeface="Times New Roman" panose="02020603050405020304" pitchFamily="18" charset="0"/>
                <a:ea typeface="微软雅黑" panose="020B0503020204020204" charset="-122"/>
                <a:cs typeface="Times New Roman" panose="02020603050405020304" pitchFamily="34" charset="-120"/>
              </a:rPr>
              <a:t>、</a:t>
            </a:r>
            <a:r>
              <a:rPr lang="en-US" sz="2800" b="1">
                <a:solidFill>
                  <a:srgbClr val="FF0000"/>
                </a:solidFill>
                <a:latin typeface="Times New Roman" panose="02020603050405020304" pitchFamily="18" charset="0"/>
                <a:ea typeface="微软雅黑" panose="020B0503020204020204" charset="-122"/>
                <a:cs typeface="Times New Roman" panose="02020603050405020304" pitchFamily="34" charset="-120"/>
              </a:rPr>
              <a:t>中途易辙。</a:t>
            </a:r>
            <a:r>
              <a:rPr lang="en-US" sz="2800" b="1">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800" b="1"/>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685800" y="406597"/>
            <a:ext cx="10594731" cy="6001643"/>
          </a:xfrm>
          <a:prstGeom prst="rect">
            <a:avLst/>
          </a:prstGeom>
        </p:spPr>
        <p:txBody>
          <a:bodyPr wrap="square">
            <a:spAutoFit/>
          </a:bodyPr>
          <a:lstStyle/>
          <a:p>
            <a:pPr>
              <a:lnSpc>
                <a:spcPct val="150000"/>
              </a:lnSpc>
            </a:pPr>
            <a:r>
              <a:rPr lang="en-US" altLang="zh-CN" sz="3200" b="1" smtClean="0">
                <a:solidFill>
                  <a:srgbClr val="0811C2"/>
                </a:solidFill>
                <a:latin typeface="楷体" panose="02010609060101010101" charset="-122"/>
                <a:ea typeface="楷体" panose="02010609060101010101" charset="-122"/>
                <a:cs typeface="Times New Roman" panose="02020603050405020304" pitchFamily="34" charset="-120"/>
              </a:rPr>
              <a:t>1.</a:t>
            </a:r>
            <a:r>
              <a:rPr lang="zh-CN" altLang="en-US" sz="3200" b="1" smtClean="0">
                <a:solidFill>
                  <a:srgbClr val="0811C2"/>
                </a:solidFill>
                <a:latin typeface="楷体" panose="02010609060101010101" charset="-122"/>
                <a:ea typeface="楷体" panose="02010609060101010101" charset="-122"/>
                <a:cs typeface="Times New Roman" panose="02020603050405020304" pitchFamily="34" charset="-120"/>
              </a:rPr>
              <a:t>不难看出，这起明显的错案迟迟得不到公正判决，其根本原因是党风不正在作怪。</a:t>
            </a:r>
            <a:endParaRPr lang="en-US" altLang="zh-CN" sz="3200" b="1" smtClean="0">
              <a:solidFill>
                <a:srgbClr val="0811C2"/>
              </a:solidFill>
              <a:latin typeface="楷体" panose="02010609060101010101" charset="-122"/>
              <a:ea typeface="楷体" panose="02010609060101010101" charset="-122"/>
              <a:cs typeface="Times New Roman" panose="02020603050405020304" pitchFamily="34" charset="-120"/>
            </a:endParaRPr>
          </a:p>
          <a:p>
            <a:pPr>
              <a:lnSpc>
                <a:spcPct val="150000"/>
              </a:lnSpc>
            </a:pPr>
            <a:r>
              <a:rPr lang="en-US" altLang="en-US" sz="3200" b="1" smtClean="0">
                <a:latin typeface="楷体" panose="02010609060101010101" charset="-122"/>
                <a:ea typeface="楷体" panose="02010609060101010101" charset="-122"/>
                <a:cs typeface="Times New Roman" panose="02020603050405020304" pitchFamily="34" charset="-120"/>
              </a:rPr>
              <a:t>2.山鸡椒的花、叶和果实均含芳香油，从油中提取的柠檬醛，为配制食用香精和化妆品香精的主要原料，都离不开它。</a:t>
            </a:r>
            <a:endParaRPr lang="en-US" altLang="en-US" sz="3200" b="1" smtClean="0">
              <a:latin typeface="楷体" panose="02010609060101010101" charset="-122"/>
              <a:ea typeface="楷体" panose="02010609060101010101" charset="-122"/>
              <a:cs typeface="Times New Roman" panose="02020603050405020304" pitchFamily="34" charset="-120"/>
            </a:endParaRPr>
          </a:p>
          <a:p>
            <a:pPr>
              <a:lnSpc>
                <a:spcPct val="150000"/>
              </a:lnSpc>
            </a:pPr>
            <a:r>
              <a:rPr lang="en-US" altLang="zh-CN" sz="3200" b="1" smtClean="0">
                <a:solidFill>
                  <a:srgbClr val="0811C2"/>
                </a:solidFill>
                <a:latin typeface="楷体" panose="02010609060101010101" charset="-122"/>
                <a:ea typeface="楷体" panose="02010609060101010101" charset="-122"/>
                <a:cs typeface="Times New Roman" panose="02020603050405020304" pitchFamily="34" charset="-120"/>
              </a:rPr>
              <a:t>3.</a:t>
            </a:r>
            <a:r>
              <a:rPr lang="zh-CN" altLang="en-US" sz="3200" b="1" smtClean="0">
                <a:solidFill>
                  <a:srgbClr val="0811C2"/>
                </a:solidFill>
                <a:latin typeface="楷体" panose="02010609060101010101" charset="-122"/>
                <a:ea typeface="楷体" panose="02010609060101010101" charset="-122"/>
                <a:cs typeface="Times New Roman" panose="02020603050405020304" pitchFamily="34" charset="-120"/>
              </a:rPr>
              <a:t>中国人民自从接受了马列主义思想之后，中国革命就在毛泽东同志的领导下大大改变了样子。</a:t>
            </a:r>
            <a:endParaRPr lang="en-US" altLang="zh-CN" sz="3200" b="1" smtClean="0">
              <a:solidFill>
                <a:srgbClr val="0811C2"/>
              </a:solidFill>
              <a:latin typeface="楷体" panose="02010609060101010101" charset="-122"/>
              <a:ea typeface="楷体" panose="02010609060101010101" charset="-122"/>
              <a:cs typeface="Times New Roman" panose="02020603050405020304" pitchFamily="34" charset="-120"/>
            </a:endParaRPr>
          </a:p>
          <a:p>
            <a:pPr>
              <a:lnSpc>
                <a:spcPct val="150000"/>
              </a:lnSpc>
            </a:pPr>
            <a:endParaRPr lang="zh-CN" altLang="en-US" sz="3200"/>
          </a:p>
        </p:txBody>
      </p:sp>
      <p:sp>
        <p:nvSpPr>
          <p:cNvPr id="8" name="矩形 7"/>
          <p:cNvSpPr/>
          <p:nvPr/>
        </p:nvSpPr>
        <p:spPr>
          <a:xfrm>
            <a:off x="7798777" y="1318845"/>
            <a:ext cx="3455378" cy="64183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楷体" panose="02010609060101010101" charset="-122"/>
                <a:ea typeface="楷体" panose="02010609060101010101" charset="-122"/>
              </a:rPr>
              <a:t>句式杂糅</a:t>
            </a:r>
            <a:endParaRPr lang="zh-CN" altLang="en-US" sz="2800" b="1">
              <a:latin typeface="楷体" panose="02010609060101010101" charset="-122"/>
              <a:ea typeface="楷体" panose="02010609060101010101" charset="-122"/>
            </a:endParaRPr>
          </a:p>
        </p:txBody>
      </p:sp>
      <p:sp>
        <p:nvSpPr>
          <p:cNvPr id="9" name="矩形 8"/>
          <p:cNvSpPr/>
          <p:nvPr/>
        </p:nvSpPr>
        <p:spPr>
          <a:xfrm>
            <a:off x="7766538" y="3344006"/>
            <a:ext cx="3455378" cy="64183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楷体" panose="02010609060101010101" charset="-122"/>
                <a:ea typeface="楷体" panose="02010609060101010101" charset="-122"/>
              </a:rPr>
              <a:t>藕断丝连</a:t>
            </a:r>
            <a:endParaRPr lang="zh-CN" altLang="en-US" sz="2800" b="1">
              <a:latin typeface="楷体" panose="02010609060101010101" charset="-122"/>
              <a:ea typeface="楷体" panose="02010609060101010101" charset="-122"/>
            </a:endParaRPr>
          </a:p>
        </p:txBody>
      </p:sp>
      <p:sp>
        <p:nvSpPr>
          <p:cNvPr id="10" name="矩形 9"/>
          <p:cNvSpPr/>
          <p:nvPr/>
        </p:nvSpPr>
        <p:spPr>
          <a:xfrm>
            <a:off x="7743093" y="5026268"/>
            <a:ext cx="3455378" cy="64183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楷体" panose="02010609060101010101" charset="-122"/>
                <a:ea typeface="楷体" panose="02010609060101010101" charset="-122"/>
              </a:rPr>
              <a:t>中途易辙</a:t>
            </a:r>
            <a:endParaRPr lang="zh-CN" altLang="en-US" sz="2800" b="1">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6.c5e3acedb.P_5_BD"/>
          <p:cNvSpPr/>
          <p:nvPr/>
        </p:nvSpPr>
        <p:spPr>
          <a:xfrm>
            <a:off x="615462" y="292256"/>
            <a:ext cx="11078308" cy="4086670"/>
          </a:xfrm>
          <a:prstGeom prst="rect">
            <a:avLst/>
          </a:prstGeom>
          <a:noFill/>
        </p:spPr>
        <p:txBody>
          <a:bodyPr wrap="square" lIns="0" tIns="0" rIns="0" bIns="0" rtlCol="0" anchor="t"/>
          <a:lstStyle/>
          <a:p>
            <a:r>
              <a:rPr lang="en-US" sz="2400" b="1" smtClean="0"/>
              <a:t>    1.</a:t>
            </a:r>
            <a:r>
              <a:rPr lang="zh-CN" altLang="en-US" sz="2400" b="1" smtClean="0"/>
              <a:t>是由于</a:t>
            </a:r>
            <a:r>
              <a:rPr lang="en-US" altLang="zh-CN" sz="2400" b="1" smtClean="0"/>
              <a:t>……</a:t>
            </a:r>
            <a:r>
              <a:rPr lang="zh-CN" altLang="en-US" sz="2400" b="1" smtClean="0"/>
              <a:t>决定的（是由</a:t>
            </a:r>
            <a:r>
              <a:rPr lang="en-US" altLang="zh-CN" sz="2400" b="1" smtClean="0"/>
              <a:t>……</a:t>
            </a:r>
            <a:r>
              <a:rPr lang="zh-CN" altLang="en-US" sz="2400" b="1" smtClean="0"/>
              <a:t>决定的</a:t>
            </a:r>
            <a:r>
              <a:rPr lang="en-US" sz="2400" b="1" smtClean="0"/>
              <a:t>        </a:t>
            </a:r>
            <a:r>
              <a:rPr lang="zh-CN" altLang="en-US" sz="2400" b="1" smtClean="0"/>
              <a:t>是由于</a:t>
            </a:r>
            <a:r>
              <a:rPr lang="en-US" altLang="zh-CN" sz="2400" b="1" smtClean="0"/>
              <a:t>……</a:t>
            </a:r>
            <a:r>
              <a:rPr lang="zh-CN" altLang="en-US" sz="2400" b="1" smtClean="0"/>
              <a:t>）</a:t>
            </a:r>
            <a:endParaRPr lang="zh-CN" altLang="en-US" sz="2400" b="1" smtClean="0"/>
          </a:p>
          <a:p>
            <a:r>
              <a:rPr lang="en-US" sz="2400" b="1" smtClean="0"/>
              <a:t>    2.</a:t>
            </a:r>
            <a:r>
              <a:rPr lang="zh-CN" altLang="en-US" sz="2400" b="1" smtClean="0"/>
              <a:t>是为了</a:t>
            </a:r>
            <a:r>
              <a:rPr lang="en-US" altLang="zh-CN" sz="2400" b="1" smtClean="0"/>
              <a:t>……</a:t>
            </a:r>
            <a:r>
              <a:rPr lang="zh-CN" altLang="en-US" sz="2400" b="1" smtClean="0"/>
              <a:t>为目的的（是为了</a:t>
            </a:r>
            <a:r>
              <a:rPr lang="en-US" altLang="zh-CN" sz="2400" b="1" smtClean="0"/>
              <a:t>……</a:t>
            </a:r>
            <a:r>
              <a:rPr lang="en-US" sz="2400" b="1" smtClean="0"/>
              <a:t>        </a:t>
            </a:r>
            <a:r>
              <a:rPr lang="zh-CN" altLang="en-US" sz="2400" b="1" smtClean="0"/>
              <a:t>是以</a:t>
            </a:r>
            <a:r>
              <a:rPr lang="en-US" altLang="zh-CN" sz="2400" b="1" smtClean="0"/>
              <a:t>……</a:t>
            </a:r>
            <a:r>
              <a:rPr lang="zh-CN" altLang="en-US" sz="2400" b="1" smtClean="0"/>
              <a:t>为目的的）</a:t>
            </a:r>
            <a:endParaRPr lang="zh-CN" altLang="en-US" sz="2400" b="1" smtClean="0"/>
          </a:p>
          <a:p>
            <a:r>
              <a:rPr lang="en-US" sz="2400" b="1" smtClean="0"/>
              <a:t>    3.</a:t>
            </a:r>
            <a:r>
              <a:rPr lang="zh-CN" altLang="en-US" sz="2400" b="1" smtClean="0"/>
              <a:t>他的死是为了</a:t>
            </a:r>
            <a:r>
              <a:rPr lang="en-US" altLang="zh-CN" sz="2400" b="1" smtClean="0"/>
              <a:t>……</a:t>
            </a:r>
            <a:r>
              <a:rPr lang="zh-CN" altLang="en-US" sz="2400" b="1" smtClean="0"/>
              <a:t>而死的（他的死是为了</a:t>
            </a:r>
            <a:r>
              <a:rPr lang="en-US" altLang="zh-CN" sz="2400" b="1" smtClean="0"/>
              <a:t>……</a:t>
            </a:r>
            <a:r>
              <a:rPr lang="en-US" sz="2400" b="1" smtClean="0"/>
              <a:t>        </a:t>
            </a:r>
            <a:r>
              <a:rPr lang="zh-CN" altLang="en-US" sz="2400" b="1" smtClean="0"/>
              <a:t>他是为了</a:t>
            </a:r>
            <a:r>
              <a:rPr lang="en-US" altLang="zh-CN" sz="2400" b="1" smtClean="0"/>
              <a:t>……</a:t>
            </a:r>
            <a:r>
              <a:rPr lang="zh-CN" altLang="en-US" sz="2400" b="1" smtClean="0"/>
              <a:t>而死的）</a:t>
            </a:r>
            <a:endParaRPr lang="zh-CN" altLang="en-US" sz="2400" b="1" smtClean="0"/>
          </a:p>
          <a:p>
            <a:r>
              <a:rPr lang="en-US" sz="2400" b="1" smtClean="0"/>
              <a:t>    4.  </a:t>
            </a:r>
            <a:r>
              <a:rPr lang="en-US" altLang="zh-CN" sz="2400" b="1" smtClean="0"/>
              <a:t>……</a:t>
            </a:r>
            <a:r>
              <a:rPr lang="zh-CN" altLang="en-US" sz="2400" b="1" smtClean="0"/>
              <a:t>的原因，是因为</a:t>
            </a:r>
            <a:r>
              <a:rPr lang="en-US" altLang="zh-CN" sz="2400" b="1" smtClean="0"/>
              <a:t>……</a:t>
            </a:r>
            <a:r>
              <a:rPr lang="zh-CN" altLang="en-US" sz="2400" b="1" smtClean="0"/>
              <a:t>（</a:t>
            </a:r>
            <a:r>
              <a:rPr lang="en-US" altLang="zh-CN" sz="2400" b="1" smtClean="0"/>
              <a:t>……</a:t>
            </a:r>
            <a:r>
              <a:rPr lang="zh-CN" altLang="en-US" sz="2400" b="1" smtClean="0"/>
              <a:t>的原因是</a:t>
            </a:r>
            <a:r>
              <a:rPr lang="en-US" altLang="zh-CN" sz="2400" b="1" smtClean="0"/>
              <a:t>……</a:t>
            </a:r>
            <a:r>
              <a:rPr lang="en-US" sz="2400" b="1" smtClean="0"/>
              <a:t>        </a:t>
            </a:r>
            <a:r>
              <a:rPr lang="en-US" altLang="zh-CN" sz="2400" b="1" smtClean="0"/>
              <a:t>……</a:t>
            </a:r>
            <a:r>
              <a:rPr lang="zh-CN" altLang="en-US" sz="2400" b="1" smtClean="0"/>
              <a:t>是因为</a:t>
            </a:r>
            <a:r>
              <a:rPr lang="en-US" altLang="zh-CN" sz="2400" b="1" smtClean="0"/>
              <a:t>……</a:t>
            </a:r>
            <a:r>
              <a:rPr lang="zh-CN" altLang="en-US" sz="2400" b="1" smtClean="0"/>
              <a:t>）</a:t>
            </a:r>
            <a:endParaRPr lang="zh-CN" altLang="en-US" sz="2400" b="1" smtClean="0"/>
          </a:p>
          <a:p>
            <a:r>
              <a:rPr lang="en-US" sz="2400" b="1" smtClean="0"/>
              <a:t>    5.</a:t>
            </a:r>
            <a:r>
              <a:rPr lang="en-US" altLang="zh-CN" sz="2400" b="1" smtClean="0"/>
              <a:t>……</a:t>
            </a:r>
            <a:r>
              <a:rPr lang="zh-CN" altLang="en-US" sz="2400" b="1" smtClean="0"/>
              <a:t>的原因，是由于</a:t>
            </a:r>
            <a:r>
              <a:rPr lang="en-US" altLang="zh-CN" sz="2400" b="1" smtClean="0"/>
              <a:t>……</a:t>
            </a:r>
            <a:r>
              <a:rPr lang="zh-CN" altLang="en-US" sz="2400" b="1" smtClean="0"/>
              <a:t>（</a:t>
            </a:r>
            <a:r>
              <a:rPr lang="en-US" altLang="zh-CN" sz="2400" b="1" smtClean="0"/>
              <a:t>……</a:t>
            </a:r>
            <a:r>
              <a:rPr lang="zh-CN" altLang="en-US" sz="2400" b="1" smtClean="0"/>
              <a:t>的原因是</a:t>
            </a:r>
            <a:r>
              <a:rPr lang="en-US" altLang="zh-CN" sz="2400" b="1" smtClean="0"/>
              <a:t>……</a:t>
            </a:r>
            <a:r>
              <a:rPr lang="en-US" sz="2400" b="1" smtClean="0"/>
              <a:t>        </a:t>
            </a:r>
            <a:r>
              <a:rPr lang="en-US" altLang="zh-CN" sz="2400" b="1" smtClean="0"/>
              <a:t>……</a:t>
            </a:r>
            <a:r>
              <a:rPr lang="zh-CN" altLang="en-US" sz="2400" b="1" smtClean="0"/>
              <a:t>是由于</a:t>
            </a:r>
            <a:r>
              <a:rPr lang="en-US" altLang="zh-CN" sz="2400" b="1" smtClean="0"/>
              <a:t>……</a:t>
            </a:r>
            <a:r>
              <a:rPr lang="zh-CN" altLang="en-US" sz="2400" b="1" smtClean="0"/>
              <a:t>）</a:t>
            </a:r>
            <a:endParaRPr lang="zh-CN" altLang="en-US" sz="2400" b="1" smtClean="0"/>
          </a:p>
          <a:p>
            <a:r>
              <a:rPr lang="en-US" sz="2400" b="1" smtClean="0"/>
              <a:t>    6.</a:t>
            </a:r>
            <a:r>
              <a:rPr lang="zh-CN" altLang="en-US" sz="2400" b="1" smtClean="0"/>
              <a:t>是因为</a:t>
            </a:r>
            <a:r>
              <a:rPr lang="en-US" altLang="zh-CN" sz="2400" b="1" smtClean="0"/>
              <a:t>……</a:t>
            </a:r>
            <a:r>
              <a:rPr lang="zh-CN" altLang="en-US" sz="2400" b="1" smtClean="0"/>
              <a:t>的原因（是因为</a:t>
            </a:r>
            <a:r>
              <a:rPr lang="en-US" altLang="zh-CN" sz="2400" b="1" smtClean="0"/>
              <a:t>……</a:t>
            </a:r>
            <a:r>
              <a:rPr lang="en-US" sz="2400" b="1" smtClean="0"/>
              <a:t>        </a:t>
            </a:r>
            <a:r>
              <a:rPr lang="zh-CN" altLang="en-US" sz="2400" b="1" smtClean="0"/>
              <a:t>是</a:t>
            </a:r>
            <a:r>
              <a:rPr lang="en-US" altLang="zh-CN" sz="2400" b="1" smtClean="0"/>
              <a:t>……</a:t>
            </a:r>
            <a:r>
              <a:rPr lang="zh-CN" altLang="en-US" sz="2400" b="1" smtClean="0"/>
              <a:t>的原因）</a:t>
            </a:r>
            <a:endParaRPr lang="zh-CN" altLang="en-US" sz="2400" b="1" smtClean="0"/>
          </a:p>
          <a:p>
            <a:r>
              <a:rPr lang="en-US" sz="2400" b="1" smtClean="0"/>
              <a:t>    7.</a:t>
            </a:r>
            <a:r>
              <a:rPr lang="zh-CN" altLang="en-US" sz="2400" b="1" smtClean="0"/>
              <a:t>原因是</a:t>
            </a:r>
            <a:r>
              <a:rPr lang="en-US" altLang="zh-CN" sz="2400" b="1" smtClean="0"/>
              <a:t>……</a:t>
            </a:r>
            <a:r>
              <a:rPr lang="zh-CN" altLang="en-US" sz="2400" b="1" smtClean="0"/>
              <a:t>造成的（原因是</a:t>
            </a:r>
            <a:r>
              <a:rPr lang="en-US" altLang="zh-CN" sz="2400" b="1" smtClean="0"/>
              <a:t>……</a:t>
            </a:r>
            <a:r>
              <a:rPr lang="en-US" sz="2400" b="1" smtClean="0"/>
              <a:t>        </a:t>
            </a:r>
            <a:r>
              <a:rPr lang="zh-CN" altLang="en-US" sz="2400" b="1" smtClean="0"/>
              <a:t>是由</a:t>
            </a:r>
            <a:r>
              <a:rPr lang="en-US" altLang="zh-CN" sz="2400" b="1" smtClean="0"/>
              <a:t>……</a:t>
            </a:r>
            <a:r>
              <a:rPr lang="zh-CN" altLang="en-US" sz="2400" b="1" smtClean="0"/>
              <a:t>造成的）</a:t>
            </a:r>
            <a:endParaRPr lang="zh-CN" altLang="en-US" sz="2400" b="1" smtClean="0"/>
          </a:p>
          <a:p>
            <a:r>
              <a:rPr lang="en-US" sz="2400" b="1" smtClean="0"/>
              <a:t>    8.</a:t>
            </a:r>
            <a:r>
              <a:rPr lang="en-US" altLang="zh-CN" sz="2400" b="1" smtClean="0"/>
              <a:t>……</a:t>
            </a:r>
            <a:r>
              <a:rPr lang="zh-CN" altLang="en-US" sz="2400" b="1" smtClean="0"/>
              <a:t>的原因主要是</a:t>
            </a:r>
            <a:r>
              <a:rPr lang="en-US" altLang="zh-CN" sz="2400" b="1" smtClean="0"/>
              <a:t>……</a:t>
            </a:r>
            <a:r>
              <a:rPr lang="zh-CN" altLang="en-US" sz="2400" b="1" smtClean="0"/>
              <a:t>所致（</a:t>
            </a:r>
            <a:r>
              <a:rPr lang="en-US" altLang="zh-CN" sz="2400" b="1" smtClean="0"/>
              <a:t>……</a:t>
            </a:r>
            <a:r>
              <a:rPr lang="zh-CN" altLang="en-US" sz="2400" b="1" smtClean="0"/>
              <a:t>的原因主要是</a:t>
            </a:r>
            <a:r>
              <a:rPr lang="en-US" altLang="zh-CN" sz="2400" b="1" smtClean="0"/>
              <a:t>……</a:t>
            </a:r>
            <a:r>
              <a:rPr lang="en-US" sz="2400" b="1" smtClean="0"/>
              <a:t>        </a:t>
            </a:r>
            <a:r>
              <a:rPr lang="en-US" altLang="zh-CN" sz="2400" b="1" smtClean="0"/>
              <a:t>……</a:t>
            </a:r>
            <a:r>
              <a:rPr lang="zh-CN" altLang="en-US" sz="2400" b="1" smtClean="0"/>
              <a:t>主要是</a:t>
            </a:r>
            <a:r>
              <a:rPr lang="en-US" altLang="zh-CN" sz="2400" b="1" smtClean="0"/>
              <a:t>……</a:t>
            </a:r>
            <a:r>
              <a:rPr lang="zh-CN" altLang="en-US" sz="2400" b="1" smtClean="0"/>
              <a:t>所致）</a:t>
            </a:r>
            <a:endParaRPr lang="zh-CN" altLang="en-US" sz="2400" b="1" smtClean="0"/>
          </a:p>
          <a:p>
            <a:r>
              <a:rPr lang="en-US" sz="2400" b="1" smtClean="0"/>
              <a:t>    9.</a:t>
            </a:r>
            <a:r>
              <a:rPr lang="zh-CN" altLang="en-US" sz="2400" b="1" smtClean="0"/>
              <a:t>其根本原因是</a:t>
            </a:r>
            <a:r>
              <a:rPr lang="en-US" altLang="zh-CN" sz="2400" b="1" smtClean="0"/>
              <a:t>……</a:t>
            </a:r>
            <a:r>
              <a:rPr lang="zh-CN" altLang="en-US" sz="2400" b="1" smtClean="0"/>
              <a:t>在作怪（其根本原因是</a:t>
            </a:r>
            <a:r>
              <a:rPr lang="en-US" altLang="zh-CN" sz="2400" b="1" smtClean="0"/>
              <a:t>……</a:t>
            </a:r>
            <a:r>
              <a:rPr lang="en-US" sz="2400" b="1" smtClean="0"/>
              <a:t>        </a:t>
            </a:r>
            <a:r>
              <a:rPr lang="zh-CN" altLang="en-US" sz="2400" b="1" smtClean="0"/>
              <a:t>是</a:t>
            </a:r>
            <a:r>
              <a:rPr lang="en-US" altLang="zh-CN" sz="2400" b="1" smtClean="0"/>
              <a:t>……</a:t>
            </a:r>
            <a:r>
              <a:rPr lang="zh-CN" altLang="en-US" sz="2400" b="1" smtClean="0"/>
              <a:t>在作怪）</a:t>
            </a:r>
            <a:endParaRPr lang="zh-CN" altLang="en-US" sz="2400" b="1" smtClean="0"/>
          </a:p>
          <a:p>
            <a:r>
              <a:rPr lang="en-US" sz="2400" b="1" smtClean="0"/>
              <a:t>    10.</a:t>
            </a:r>
            <a:r>
              <a:rPr lang="zh-CN" altLang="en-US" sz="2400" b="1" smtClean="0"/>
              <a:t>是由于</a:t>
            </a:r>
            <a:r>
              <a:rPr lang="en-US" altLang="zh-CN" sz="2400" b="1" smtClean="0"/>
              <a:t>……</a:t>
            </a:r>
            <a:r>
              <a:rPr lang="zh-CN" altLang="en-US" sz="2400" b="1" smtClean="0"/>
              <a:t>的结果（是由于</a:t>
            </a:r>
            <a:r>
              <a:rPr lang="en-US" altLang="zh-CN" sz="2400" b="1" smtClean="0"/>
              <a:t>……</a:t>
            </a:r>
            <a:r>
              <a:rPr lang="en-US" sz="2400" b="1" smtClean="0"/>
              <a:t>        </a:t>
            </a:r>
            <a:r>
              <a:rPr lang="zh-CN" altLang="en-US" sz="2400" b="1" smtClean="0"/>
              <a:t>是</a:t>
            </a:r>
            <a:r>
              <a:rPr lang="en-US" altLang="zh-CN" sz="2400" b="1" smtClean="0"/>
              <a:t>……</a:t>
            </a:r>
            <a:r>
              <a:rPr lang="zh-CN" altLang="en-US" sz="2400" b="1" smtClean="0"/>
              <a:t>的结果）</a:t>
            </a:r>
            <a:endParaRPr lang="zh-CN" altLang="en-US" sz="2400" b="1" smtClean="0"/>
          </a:p>
          <a:p>
            <a:r>
              <a:rPr lang="en-US" sz="2400" b="1" smtClean="0"/>
              <a:t>    11.</a:t>
            </a:r>
            <a:r>
              <a:rPr lang="zh-CN" altLang="en-US" sz="2400" b="1" smtClean="0"/>
              <a:t>关键的问题是</a:t>
            </a:r>
            <a:r>
              <a:rPr lang="en-US" altLang="zh-CN" sz="2400" b="1" smtClean="0"/>
              <a:t>……</a:t>
            </a:r>
            <a:r>
              <a:rPr lang="zh-CN" altLang="en-US" sz="2400" b="1" smtClean="0"/>
              <a:t>在起决定作用（关键问题是</a:t>
            </a:r>
            <a:r>
              <a:rPr lang="en-US" altLang="zh-CN" sz="2400" b="1" smtClean="0"/>
              <a:t>……</a:t>
            </a:r>
            <a:r>
              <a:rPr lang="en-US" sz="2400" b="1" smtClean="0"/>
              <a:t>        </a:t>
            </a:r>
            <a:r>
              <a:rPr lang="zh-CN" altLang="en-US" sz="2400" b="1" smtClean="0"/>
              <a:t>是</a:t>
            </a:r>
            <a:r>
              <a:rPr lang="en-US" altLang="zh-CN" sz="2400" b="1" smtClean="0"/>
              <a:t>……</a:t>
            </a:r>
            <a:r>
              <a:rPr lang="zh-CN" altLang="en-US" sz="2400" b="1" smtClean="0"/>
              <a:t>在起决定作用）</a:t>
            </a:r>
            <a:endParaRPr lang="zh-CN" altLang="en-US" sz="2400" b="1" smtClean="0"/>
          </a:p>
          <a:p>
            <a:r>
              <a:rPr lang="en-US" sz="2400" b="1" smtClean="0"/>
              <a:t>    12.</a:t>
            </a:r>
            <a:r>
              <a:rPr lang="zh-CN" altLang="en-US" sz="2400" b="1" smtClean="0"/>
              <a:t>关键在于</a:t>
            </a:r>
            <a:r>
              <a:rPr lang="en-US" altLang="zh-CN" sz="2400" b="1" smtClean="0"/>
              <a:t>……</a:t>
            </a:r>
            <a:r>
              <a:rPr lang="zh-CN" altLang="en-US" sz="2400" b="1" smtClean="0"/>
              <a:t>是十分重要的（关键在于</a:t>
            </a:r>
            <a:r>
              <a:rPr lang="en-US" altLang="zh-CN" sz="2400" b="1" smtClean="0"/>
              <a:t>……</a:t>
            </a:r>
            <a:r>
              <a:rPr lang="en-US" sz="2400" b="1" smtClean="0"/>
              <a:t>        </a:t>
            </a:r>
            <a:r>
              <a:rPr lang="en-US" altLang="zh-CN" sz="2400" b="1" smtClean="0"/>
              <a:t>……</a:t>
            </a:r>
            <a:r>
              <a:rPr lang="zh-CN" altLang="en-US" sz="2400" b="1" smtClean="0"/>
              <a:t>是十分重要的）</a:t>
            </a:r>
            <a:endParaRPr lang="zh-CN" altLang="en-US" sz="2400" b="1" smtClean="0"/>
          </a:p>
          <a:p>
            <a:r>
              <a:rPr lang="en-US" sz="2400" b="1" smtClean="0"/>
              <a:t>    13.</a:t>
            </a:r>
            <a:r>
              <a:rPr lang="zh-CN" altLang="en-US" sz="2400" b="1" smtClean="0"/>
              <a:t>经过</a:t>
            </a:r>
            <a:r>
              <a:rPr lang="en-US" altLang="zh-CN" sz="2400" b="1" smtClean="0"/>
              <a:t>……</a:t>
            </a:r>
            <a:r>
              <a:rPr lang="zh-CN" altLang="en-US" sz="2400" b="1" smtClean="0"/>
              <a:t>下（经过</a:t>
            </a:r>
            <a:r>
              <a:rPr lang="en-US" altLang="zh-CN" sz="2400" b="1" smtClean="0"/>
              <a:t>……</a:t>
            </a:r>
            <a:r>
              <a:rPr lang="en-US" sz="2400" b="1" smtClean="0"/>
              <a:t>        </a:t>
            </a:r>
            <a:r>
              <a:rPr lang="zh-CN" altLang="en-US" sz="2400" b="1" smtClean="0"/>
              <a:t>在</a:t>
            </a:r>
            <a:r>
              <a:rPr lang="en-US" altLang="zh-CN" sz="2400" b="1" smtClean="0"/>
              <a:t>……</a:t>
            </a:r>
            <a:r>
              <a:rPr lang="zh-CN" altLang="en-US" sz="2400" b="1" smtClean="0"/>
              <a:t>下）</a:t>
            </a:r>
            <a:endParaRPr lang="zh-CN" altLang="en-US" sz="2400" b="1" smtClean="0"/>
          </a:p>
          <a:p>
            <a:r>
              <a:rPr lang="en-US" sz="2400" b="1" smtClean="0"/>
              <a:t>    14.</a:t>
            </a:r>
            <a:r>
              <a:rPr lang="zh-CN" altLang="en-US" sz="2400" b="1" smtClean="0"/>
              <a:t>由于</a:t>
            </a:r>
            <a:r>
              <a:rPr lang="en-US" altLang="zh-CN" sz="2400" b="1" smtClean="0"/>
              <a:t>……</a:t>
            </a:r>
            <a:r>
              <a:rPr lang="zh-CN" altLang="en-US" sz="2400" b="1" smtClean="0"/>
              <a:t>下（由于</a:t>
            </a:r>
            <a:r>
              <a:rPr lang="en-US" altLang="zh-CN" sz="2400" b="1" smtClean="0"/>
              <a:t>……</a:t>
            </a:r>
            <a:r>
              <a:rPr lang="en-US" sz="2400" b="1" smtClean="0"/>
              <a:t>        </a:t>
            </a:r>
            <a:r>
              <a:rPr lang="zh-CN" altLang="en-US" sz="2400" b="1" smtClean="0"/>
              <a:t>在</a:t>
            </a:r>
            <a:r>
              <a:rPr lang="en-US" altLang="zh-CN" sz="2400" b="1" smtClean="0"/>
              <a:t>……</a:t>
            </a:r>
            <a:r>
              <a:rPr lang="zh-CN" altLang="en-US" sz="2400" b="1" smtClean="0"/>
              <a:t>下）</a:t>
            </a:r>
            <a:endParaRPr lang="zh-CN" altLang="en-US" sz="2400" b="1" smtClean="0"/>
          </a:p>
          <a:p>
            <a:r>
              <a:rPr lang="en-US" sz="2400" b="1" smtClean="0"/>
              <a:t>    15.</a:t>
            </a:r>
            <a:r>
              <a:rPr lang="zh-CN" altLang="en-US" sz="2400" b="1" smtClean="0"/>
              <a:t>由</a:t>
            </a:r>
            <a:r>
              <a:rPr lang="en-US" altLang="zh-CN" sz="2400" b="1" smtClean="0"/>
              <a:t>……</a:t>
            </a:r>
            <a:r>
              <a:rPr lang="zh-CN" altLang="en-US" sz="2400" b="1" smtClean="0"/>
              <a:t>领导下（由</a:t>
            </a:r>
            <a:r>
              <a:rPr lang="en-US" altLang="zh-CN" sz="2400" b="1" smtClean="0"/>
              <a:t>……</a:t>
            </a:r>
            <a:r>
              <a:rPr lang="zh-CN" altLang="en-US" sz="2400" b="1" smtClean="0"/>
              <a:t>领导</a:t>
            </a:r>
            <a:r>
              <a:rPr lang="en-US" sz="2400" b="1" smtClean="0"/>
              <a:t>      </a:t>
            </a:r>
            <a:r>
              <a:rPr lang="zh-CN" altLang="en-US" sz="2400" b="1" smtClean="0"/>
              <a:t>在</a:t>
            </a:r>
            <a:r>
              <a:rPr lang="en-US" altLang="zh-CN" sz="2400" b="1" smtClean="0"/>
              <a:t>……</a:t>
            </a:r>
            <a:r>
              <a:rPr lang="zh-CN" altLang="en-US" sz="2400" b="1" smtClean="0"/>
              <a:t>领导下）</a:t>
            </a:r>
            <a:endParaRPr lang="zh-CN" altLang="en-US" sz="2400" b="1" smtClean="0"/>
          </a:p>
          <a:p>
            <a:r>
              <a:rPr lang="en-US" sz="2400" b="1" smtClean="0"/>
              <a:t>    16.</a:t>
            </a:r>
            <a:r>
              <a:rPr lang="zh-CN" altLang="en-US" sz="2400" b="1" smtClean="0"/>
              <a:t>对于</a:t>
            </a:r>
            <a:r>
              <a:rPr lang="en-US" altLang="zh-CN" sz="2400" b="1" smtClean="0"/>
              <a:t>……</a:t>
            </a:r>
            <a:r>
              <a:rPr lang="zh-CN" altLang="en-US" sz="2400" b="1" smtClean="0"/>
              <a:t>问题上（对于</a:t>
            </a:r>
            <a:r>
              <a:rPr lang="en-US" altLang="zh-CN" sz="2400" b="1" smtClean="0"/>
              <a:t>……</a:t>
            </a:r>
            <a:r>
              <a:rPr lang="zh-CN" altLang="en-US" sz="2400" b="1" smtClean="0"/>
              <a:t>问题</a:t>
            </a:r>
            <a:r>
              <a:rPr lang="en-US" sz="2400" b="1" smtClean="0"/>
              <a:t>        </a:t>
            </a:r>
            <a:r>
              <a:rPr lang="zh-CN" altLang="en-US" sz="2400" b="1" smtClean="0"/>
              <a:t>在</a:t>
            </a:r>
            <a:r>
              <a:rPr lang="en-US" altLang="zh-CN" sz="2400" b="1" smtClean="0"/>
              <a:t>……</a:t>
            </a:r>
            <a:r>
              <a:rPr lang="zh-CN" altLang="en-US" sz="2400" b="1" smtClean="0"/>
              <a:t>问题上）</a:t>
            </a:r>
            <a:endParaRPr lang="zh-CN" altLang="en-US" sz="2400" b="1" smtClean="0"/>
          </a:p>
          <a:p>
            <a:r>
              <a:rPr lang="en-US" sz="2400" b="1" smtClean="0"/>
              <a:t>    17.</a:t>
            </a:r>
            <a:r>
              <a:rPr lang="zh-CN" altLang="en-US" sz="2400" b="1" smtClean="0"/>
              <a:t>大多是以</a:t>
            </a:r>
            <a:r>
              <a:rPr lang="en-US" altLang="zh-CN" sz="2400" b="1" smtClean="0"/>
              <a:t>……</a:t>
            </a:r>
            <a:r>
              <a:rPr lang="zh-CN" altLang="en-US" sz="2400" b="1" smtClean="0"/>
              <a:t>为主（大多是</a:t>
            </a:r>
            <a:r>
              <a:rPr lang="en-US" altLang="zh-CN" sz="2400" b="1" smtClean="0"/>
              <a:t>……</a:t>
            </a:r>
            <a:r>
              <a:rPr lang="en-US" sz="2400" b="1" smtClean="0"/>
              <a:t>        </a:t>
            </a:r>
            <a:r>
              <a:rPr lang="zh-CN" altLang="en-US" sz="2400" b="1" smtClean="0"/>
              <a:t>以</a:t>
            </a:r>
            <a:r>
              <a:rPr lang="en-US" altLang="zh-CN" sz="2400" b="1" smtClean="0"/>
              <a:t>……</a:t>
            </a:r>
            <a:r>
              <a:rPr lang="zh-CN" altLang="en-US" sz="2400" b="1" smtClean="0"/>
              <a:t>为主）</a:t>
            </a:r>
            <a:endParaRPr lang="zh-CN" altLang="en-US" sz="2400" b="1" smtClean="0"/>
          </a:p>
          <a:p>
            <a:r>
              <a:rPr lang="en-US" sz="2400" b="1" smtClean="0"/>
              <a:t>   </a:t>
            </a:r>
            <a:endParaRPr lang="zh-CN" altLang="en-US" sz="2400" b="1"/>
          </a:p>
        </p:txBody>
      </p:sp>
      <p:sp>
        <p:nvSpPr>
          <p:cNvPr id="4" name="矩形 3"/>
          <p:cNvSpPr/>
          <p:nvPr/>
        </p:nvSpPr>
        <p:spPr>
          <a:xfrm>
            <a:off x="8035925" y="2103755"/>
            <a:ext cx="3926205" cy="773430"/>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smtClean="0">
                <a:latin typeface="楷体" panose="02010609060101010101" charset="-122"/>
                <a:ea typeface="楷体" panose="02010609060101010101" charset="-122"/>
              </a:rPr>
              <a:t>“句式杂糅”常见形式</a:t>
            </a:r>
            <a:endParaRPr lang="zh-CN" altLang="en-US" sz="2800" b="1">
              <a:latin typeface="楷体" panose="02010609060101010101" charset="-122"/>
              <a:ea typeface="楷体" panose="02010609060101010101" charset="-122"/>
            </a:endParaRP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6.c5e3acedb.P_5_BD"/>
          <p:cNvSpPr/>
          <p:nvPr/>
        </p:nvSpPr>
        <p:spPr>
          <a:xfrm>
            <a:off x="474785" y="221917"/>
            <a:ext cx="11078308" cy="4086670"/>
          </a:xfrm>
          <a:prstGeom prst="rect">
            <a:avLst/>
          </a:prstGeom>
          <a:noFill/>
        </p:spPr>
        <p:txBody>
          <a:bodyPr wrap="square" lIns="0" tIns="0" rIns="0" bIns="0" rtlCol="0" anchor="t"/>
          <a:lstStyle/>
          <a:p>
            <a:r>
              <a:rPr lang="en-US" sz="2400" b="1" smtClean="0"/>
              <a:t>    18.</a:t>
            </a:r>
            <a:r>
              <a:rPr lang="zh-CN" altLang="en-US" sz="2400" b="1" smtClean="0"/>
              <a:t>以</a:t>
            </a:r>
            <a:r>
              <a:rPr lang="en-US" altLang="zh-CN" sz="2400" b="1" smtClean="0"/>
              <a:t>……</a:t>
            </a:r>
            <a:r>
              <a:rPr lang="zh-CN" altLang="en-US" sz="2400" b="1" smtClean="0"/>
              <a:t>即可（以</a:t>
            </a:r>
            <a:r>
              <a:rPr lang="en-US" altLang="zh-CN" sz="2400" b="1" smtClean="0"/>
              <a:t>……</a:t>
            </a:r>
            <a:r>
              <a:rPr lang="zh-CN" altLang="en-US" sz="2400" b="1" smtClean="0"/>
              <a:t>为宜</a:t>
            </a:r>
            <a:r>
              <a:rPr lang="en-US" sz="2400" b="1" smtClean="0"/>
              <a:t>        </a:t>
            </a:r>
            <a:r>
              <a:rPr lang="en-US" altLang="zh-CN" sz="2400" b="1" smtClean="0"/>
              <a:t>……</a:t>
            </a:r>
            <a:r>
              <a:rPr lang="zh-CN" altLang="en-US" sz="2400" b="1" smtClean="0"/>
              <a:t>即可）</a:t>
            </a:r>
            <a:endParaRPr lang="zh-CN" altLang="en-US" sz="2400" b="1" smtClean="0"/>
          </a:p>
          <a:p>
            <a:r>
              <a:rPr lang="en-US" sz="2400" b="1" smtClean="0"/>
              <a:t>    19.</a:t>
            </a:r>
            <a:r>
              <a:rPr lang="zh-CN" altLang="en-US" sz="2400" b="1" smtClean="0"/>
              <a:t>有</a:t>
            </a:r>
            <a:r>
              <a:rPr lang="en-US" altLang="zh-CN" sz="2400" b="1" smtClean="0"/>
              <a:t>……</a:t>
            </a:r>
            <a:r>
              <a:rPr lang="zh-CN" altLang="en-US" sz="2400" b="1" smtClean="0"/>
              <a:t>组成（有</a:t>
            </a:r>
            <a:r>
              <a:rPr lang="en-US" altLang="zh-CN" sz="2400" b="1" smtClean="0"/>
              <a:t>……</a:t>
            </a:r>
            <a:r>
              <a:rPr lang="en-US" sz="2400" b="1" smtClean="0"/>
              <a:t>        </a:t>
            </a:r>
            <a:r>
              <a:rPr lang="zh-CN" altLang="en-US" sz="2400" b="1" smtClean="0"/>
              <a:t>由</a:t>
            </a:r>
            <a:r>
              <a:rPr lang="en-US" altLang="zh-CN" sz="2400" b="1" smtClean="0"/>
              <a:t>……</a:t>
            </a:r>
            <a:r>
              <a:rPr lang="zh-CN" altLang="en-US" sz="2400" b="1" smtClean="0"/>
              <a:t>组成）</a:t>
            </a:r>
            <a:endParaRPr lang="zh-CN" altLang="en-US" sz="2400" b="1" smtClean="0"/>
          </a:p>
          <a:p>
            <a:r>
              <a:rPr lang="en-US" sz="2400" b="1" smtClean="0"/>
              <a:t>    20.</a:t>
            </a:r>
            <a:r>
              <a:rPr lang="zh-CN" altLang="en-US" sz="2400" b="1" smtClean="0"/>
              <a:t>靠的是</a:t>
            </a:r>
            <a:r>
              <a:rPr lang="en-US" altLang="zh-CN" sz="2400" b="1" smtClean="0"/>
              <a:t>……</a:t>
            </a:r>
            <a:r>
              <a:rPr lang="zh-CN" altLang="en-US" sz="2400" b="1" smtClean="0"/>
              <a:t>取得的（靠的是</a:t>
            </a:r>
            <a:r>
              <a:rPr lang="en-US" altLang="zh-CN" sz="2400" b="1" smtClean="0"/>
              <a:t>……</a:t>
            </a:r>
            <a:r>
              <a:rPr lang="en-US" sz="2400" b="1" smtClean="0"/>
              <a:t>        </a:t>
            </a:r>
            <a:r>
              <a:rPr lang="zh-CN" altLang="en-US" sz="2400" b="1" smtClean="0"/>
              <a:t>是靠</a:t>
            </a:r>
            <a:r>
              <a:rPr lang="en-US" altLang="zh-CN" sz="2400" b="1" smtClean="0"/>
              <a:t>……</a:t>
            </a:r>
            <a:r>
              <a:rPr lang="zh-CN" altLang="en-US" sz="2400" b="1" smtClean="0"/>
              <a:t>取得的）</a:t>
            </a:r>
            <a:endParaRPr lang="zh-CN" altLang="en-US" sz="2400" b="1" smtClean="0"/>
          </a:p>
          <a:p>
            <a:r>
              <a:rPr lang="en-US" sz="2400" b="1" smtClean="0"/>
              <a:t>    21.</a:t>
            </a:r>
            <a:r>
              <a:rPr lang="zh-CN" altLang="en-US" sz="2400" b="1" smtClean="0"/>
              <a:t>成分是</a:t>
            </a:r>
            <a:r>
              <a:rPr lang="en-US" altLang="zh-CN" sz="2400" b="1" smtClean="0"/>
              <a:t>……</a:t>
            </a:r>
            <a:r>
              <a:rPr lang="zh-CN" altLang="en-US" sz="2400" b="1" smtClean="0"/>
              <a:t>配制而成的（成分是</a:t>
            </a:r>
            <a:r>
              <a:rPr lang="en-US" altLang="zh-CN" sz="2400" b="1" smtClean="0"/>
              <a:t>……</a:t>
            </a:r>
            <a:r>
              <a:rPr lang="en-US" sz="2400" b="1" smtClean="0"/>
              <a:t>        </a:t>
            </a:r>
            <a:r>
              <a:rPr lang="zh-CN" altLang="en-US" sz="2400" b="1" smtClean="0"/>
              <a:t>是由</a:t>
            </a:r>
            <a:r>
              <a:rPr lang="en-US" altLang="zh-CN" sz="2400" b="1" smtClean="0"/>
              <a:t>……</a:t>
            </a:r>
            <a:r>
              <a:rPr lang="zh-CN" altLang="en-US" sz="2400" b="1" smtClean="0"/>
              <a:t>配制而成的）</a:t>
            </a:r>
            <a:endParaRPr lang="zh-CN" altLang="en-US" sz="2400" b="1" smtClean="0"/>
          </a:p>
          <a:p>
            <a:r>
              <a:rPr lang="en-US" sz="2400" b="1" smtClean="0"/>
              <a:t>    22.</a:t>
            </a:r>
            <a:r>
              <a:rPr lang="zh-CN" altLang="en-US" sz="2400" b="1" smtClean="0"/>
              <a:t>本着</a:t>
            </a:r>
            <a:r>
              <a:rPr lang="en-US" altLang="zh-CN" sz="2400" b="1" smtClean="0"/>
              <a:t>……</a:t>
            </a:r>
            <a:r>
              <a:rPr lang="zh-CN" altLang="en-US" sz="2400" b="1" smtClean="0"/>
              <a:t>为原则（本着</a:t>
            </a:r>
            <a:r>
              <a:rPr lang="en-US" altLang="zh-CN" sz="2400" b="1" smtClean="0"/>
              <a:t>……</a:t>
            </a:r>
            <a:r>
              <a:rPr lang="zh-CN" altLang="en-US" sz="2400" b="1" smtClean="0"/>
              <a:t>原则</a:t>
            </a:r>
            <a:r>
              <a:rPr lang="en-US" sz="2400" b="1" smtClean="0"/>
              <a:t>        </a:t>
            </a:r>
            <a:r>
              <a:rPr lang="zh-CN" altLang="en-US" sz="2400" b="1" smtClean="0"/>
              <a:t>以</a:t>
            </a:r>
            <a:r>
              <a:rPr lang="en-US" altLang="zh-CN" sz="2400" b="1" smtClean="0"/>
              <a:t>……</a:t>
            </a:r>
            <a:r>
              <a:rPr lang="zh-CN" altLang="en-US" sz="2400" b="1" smtClean="0"/>
              <a:t>为原则）</a:t>
            </a:r>
            <a:endParaRPr lang="zh-CN" altLang="en-US" sz="2400" b="1" smtClean="0"/>
          </a:p>
          <a:p>
            <a:r>
              <a:rPr lang="en-US" sz="2400" b="1" smtClean="0"/>
              <a:t>    23.</a:t>
            </a:r>
            <a:r>
              <a:rPr lang="zh-CN" altLang="en-US" sz="2400" b="1" smtClean="0"/>
              <a:t>借口</a:t>
            </a:r>
            <a:r>
              <a:rPr lang="en-US" altLang="zh-CN" sz="2400" b="1" smtClean="0"/>
              <a:t>……</a:t>
            </a:r>
            <a:r>
              <a:rPr lang="zh-CN" altLang="en-US" sz="2400" b="1" smtClean="0"/>
              <a:t>为名（借口是</a:t>
            </a:r>
            <a:r>
              <a:rPr lang="en-US" altLang="zh-CN" sz="2400" b="1" smtClean="0"/>
              <a:t>……</a:t>
            </a:r>
            <a:r>
              <a:rPr lang="en-US" sz="2400" b="1" smtClean="0"/>
              <a:t>        </a:t>
            </a:r>
            <a:r>
              <a:rPr lang="zh-CN" altLang="en-US" sz="2400" b="1" smtClean="0"/>
              <a:t>以</a:t>
            </a:r>
            <a:r>
              <a:rPr lang="en-US" altLang="zh-CN" sz="2400" b="1" smtClean="0"/>
              <a:t>……</a:t>
            </a:r>
            <a:r>
              <a:rPr lang="zh-CN" altLang="en-US" sz="2400" b="1" smtClean="0"/>
              <a:t>为名）</a:t>
            </a:r>
            <a:endParaRPr lang="zh-CN" altLang="en-US" sz="2400" b="1" smtClean="0"/>
          </a:p>
          <a:p>
            <a:r>
              <a:rPr lang="en-US" sz="2400" b="1" smtClean="0"/>
              <a:t>    24.</a:t>
            </a:r>
            <a:r>
              <a:rPr lang="zh-CN" altLang="en-US" sz="2400" b="1" smtClean="0"/>
              <a:t>打着</a:t>
            </a:r>
            <a:r>
              <a:rPr lang="en-US" altLang="zh-CN" sz="2400" b="1" smtClean="0"/>
              <a:t>……</a:t>
            </a:r>
            <a:r>
              <a:rPr lang="zh-CN" altLang="en-US" sz="2400" b="1" smtClean="0"/>
              <a:t>为幌子（打着</a:t>
            </a:r>
            <a:r>
              <a:rPr lang="en-US" altLang="zh-CN" sz="2400" b="1" smtClean="0"/>
              <a:t>……</a:t>
            </a:r>
            <a:r>
              <a:rPr lang="zh-CN" altLang="en-US" sz="2400" b="1" smtClean="0"/>
              <a:t>的幌子</a:t>
            </a:r>
            <a:r>
              <a:rPr lang="en-US" sz="2400" b="1" smtClean="0"/>
              <a:t>        </a:t>
            </a:r>
            <a:r>
              <a:rPr lang="zh-CN" altLang="en-US" sz="2400" b="1" smtClean="0"/>
              <a:t>以</a:t>
            </a:r>
            <a:r>
              <a:rPr lang="en-US" altLang="zh-CN" sz="2400" b="1" smtClean="0"/>
              <a:t>……</a:t>
            </a:r>
            <a:r>
              <a:rPr lang="zh-CN" altLang="en-US" sz="2400" b="1" smtClean="0"/>
              <a:t>为幌子）</a:t>
            </a:r>
            <a:endParaRPr lang="zh-CN" altLang="en-US" sz="2400" b="1" smtClean="0"/>
          </a:p>
          <a:p>
            <a:r>
              <a:rPr lang="en-US" sz="2400" b="1" smtClean="0"/>
              <a:t>    25.</a:t>
            </a:r>
            <a:r>
              <a:rPr lang="zh-CN" altLang="en-US" sz="2400" b="1" smtClean="0"/>
              <a:t>并非是</a:t>
            </a:r>
            <a:r>
              <a:rPr lang="en-US" altLang="zh-CN" sz="2400" b="1" smtClean="0"/>
              <a:t>……</a:t>
            </a:r>
            <a:r>
              <a:rPr lang="zh-CN" altLang="en-US" sz="2400" b="1" smtClean="0"/>
              <a:t>（并非</a:t>
            </a:r>
            <a:r>
              <a:rPr lang="en-US" altLang="zh-CN" sz="2400" b="1" smtClean="0"/>
              <a:t>……</a:t>
            </a:r>
            <a:r>
              <a:rPr lang="en-US" sz="2400" b="1" smtClean="0"/>
              <a:t>    </a:t>
            </a:r>
            <a:r>
              <a:rPr lang="zh-CN" altLang="en-US" sz="2400" b="1" smtClean="0"/>
              <a:t>并不是</a:t>
            </a:r>
            <a:r>
              <a:rPr lang="en-US" altLang="zh-CN" sz="2400" b="1" smtClean="0"/>
              <a:t>……</a:t>
            </a:r>
            <a:r>
              <a:rPr lang="zh-CN" altLang="en-US" sz="2400" b="1" smtClean="0"/>
              <a:t>）</a:t>
            </a:r>
            <a:endParaRPr lang="zh-CN" altLang="en-US" sz="2400" b="1" smtClean="0"/>
          </a:p>
          <a:p>
            <a:r>
              <a:rPr lang="en-US" sz="2400" b="1" smtClean="0"/>
              <a:t>    26.</a:t>
            </a:r>
            <a:r>
              <a:rPr lang="zh-CN" altLang="en-US" sz="2400" b="1" smtClean="0"/>
              <a:t>听到</a:t>
            </a:r>
            <a:r>
              <a:rPr lang="en-US" altLang="zh-CN" sz="2400" b="1" smtClean="0"/>
              <a:t>……</a:t>
            </a:r>
            <a:r>
              <a:rPr lang="zh-CN" altLang="en-US" sz="2400" b="1" smtClean="0"/>
              <a:t>的噩耗传来（听到</a:t>
            </a:r>
            <a:r>
              <a:rPr lang="en-US" altLang="zh-CN" sz="2400" b="1" smtClean="0"/>
              <a:t>……</a:t>
            </a:r>
            <a:r>
              <a:rPr lang="zh-CN" altLang="en-US" sz="2400" b="1" smtClean="0"/>
              <a:t>的噩耗</a:t>
            </a:r>
            <a:r>
              <a:rPr lang="en-US" sz="2400" b="1" smtClean="0"/>
              <a:t>        </a:t>
            </a:r>
            <a:r>
              <a:rPr lang="en-US" altLang="zh-CN" sz="2400" b="1" smtClean="0"/>
              <a:t>……</a:t>
            </a:r>
            <a:r>
              <a:rPr lang="zh-CN" altLang="en-US" sz="2400" b="1" smtClean="0"/>
              <a:t>的噩耗传来）</a:t>
            </a:r>
            <a:endParaRPr lang="zh-CN" altLang="en-US" sz="2400" b="1" smtClean="0"/>
          </a:p>
          <a:p>
            <a:r>
              <a:rPr lang="en-US" sz="2400" b="1" smtClean="0"/>
              <a:t>    27.</a:t>
            </a:r>
            <a:r>
              <a:rPr lang="zh-CN" altLang="en-US" sz="2400" b="1" smtClean="0"/>
              <a:t>深受</a:t>
            </a:r>
            <a:r>
              <a:rPr lang="en-US" altLang="zh-CN" sz="2400" b="1" smtClean="0"/>
              <a:t>……</a:t>
            </a:r>
            <a:r>
              <a:rPr lang="zh-CN" altLang="en-US" sz="2400" b="1" smtClean="0"/>
              <a:t>所欢迎（深受</a:t>
            </a:r>
            <a:r>
              <a:rPr lang="en-US" altLang="zh-CN" sz="2400" b="1" smtClean="0"/>
              <a:t>……</a:t>
            </a:r>
            <a:r>
              <a:rPr lang="zh-CN" altLang="en-US" sz="2400" b="1" smtClean="0"/>
              <a:t>欢迎</a:t>
            </a:r>
            <a:r>
              <a:rPr lang="en-US" sz="2400" b="1" smtClean="0"/>
              <a:t>        </a:t>
            </a:r>
            <a:r>
              <a:rPr lang="zh-CN" altLang="en-US" sz="2400" b="1" smtClean="0"/>
              <a:t>为</a:t>
            </a:r>
            <a:r>
              <a:rPr lang="en-US" altLang="zh-CN" sz="2400" b="1" smtClean="0"/>
              <a:t>……</a:t>
            </a:r>
            <a:r>
              <a:rPr lang="zh-CN" altLang="en-US" sz="2400" b="1" smtClean="0"/>
              <a:t>所欢迎）</a:t>
            </a:r>
            <a:endParaRPr lang="zh-CN" altLang="en-US" sz="2400" b="1" smtClean="0"/>
          </a:p>
          <a:p>
            <a:r>
              <a:rPr lang="en-US" sz="2400" b="1" smtClean="0"/>
              <a:t>    28.</a:t>
            </a:r>
            <a:r>
              <a:rPr lang="zh-CN" altLang="en-US" sz="2400" b="1" smtClean="0"/>
              <a:t>变得分外</a:t>
            </a:r>
            <a:r>
              <a:rPr lang="en-US" altLang="zh-CN" sz="2400" b="1" smtClean="0"/>
              <a:t>……</a:t>
            </a:r>
            <a:r>
              <a:rPr lang="zh-CN" altLang="en-US" sz="2400" b="1" smtClean="0"/>
              <a:t>多了（变得分外</a:t>
            </a:r>
            <a:r>
              <a:rPr lang="en-US" altLang="zh-CN" sz="2400" b="1" smtClean="0"/>
              <a:t>……</a:t>
            </a:r>
            <a:r>
              <a:rPr lang="en-US" sz="2400" b="1" smtClean="0"/>
              <a:t>        </a:t>
            </a:r>
            <a:r>
              <a:rPr lang="zh-CN" altLang="en-US" sz="2400" b="1" smtClean="0"/>
              <a:t>变得</a:t>
            </a:r>
            <a:r>
              <a:rPr lang="en-US" altLang="zh-CN" sz="2400" b="1" smtClean="0"/>
              <a:t>……</a:t>
            </a:r>
            <a:r>
              <a:rPr lang="zh-CN" altLang="en-US" sz="2400" b="1" smtClean="0"/>
              <a:t>多了）</a:t>
            </a:r>
            <a:endParaRPr lang="zh-CN" altLang="en-US" sz="2400" b="1" smtClean="0"/>
          </a:p>
          <a:p>
            <a:r>
              <a:rPr lang="en-US" sz="2400" b="1" smtClean="0"/>
              <a:t>    29.</a:t>
            </a:r>
            <a:r>
              <a:rPr lang="zh-CN" altLang="en-US" sz="2400" b="1" smtClean="0"/>
              <a:t>比去年同期相比</a:t>
            </a:r>
            <a:r>
              <a:rPr lang="en-US" altLang="zh-CN" sz="2400" b="1" smtClean="0"/>
              <a:t>……</a:t>
            </a:r>
            <a:r>
              <a:rPr lang="zh-CN" altLang="en-US" sz="2400" b="1" smtClean="0"/>
              <a:t>（比去年同期</a:t>
            </a:r>
            <a:r>
              <a:rPr lang="en-US" altLang="zh-CN" sz="2400" b="1" smtClean="0"/>
              <a:t>……</a:t>
            </a:r>
            <a:r>
              <a:rPr lang="en-US" sz="2400" b="1" smtClean="0"/>
              <a:t>      </a:t>
            </a:r>
            <a:r>
              <a:rPr lang="zh-CN" altLang="en-US" sz="2400" b="1" smtClean="0"/>
              <a:t>跟去年同期相比</a:t>
            </a:r>
            <a:r>
              <a:rPr lang="en-US" altLang="zh-CN" sz="2400" b="1" smtClean="0"/>
              <a:t>……</a:t>
            </a:r>
            <a:r>
              <a:rPr lang="zh-CN" altLang="en-US" sz="2400" b="1" smtClean="0"/>
              <a:t>）</a:t>
            </a:r>
            <a:endParaRPr lang="zh-CN" altLang="en-US" sz="2400" b="1" smtClean="0"/>
          </a:p>
          <a:p>
            <a:r>
              <a:rPr lang="en-US" sz="2400" b="1" smtClean="0"/>
              <a:t>    30.</a:t>
            </a:r>
            <a:r>
              <a:rPr lang="en-US" altLang="zh-CN" sz="2400" b="1" smtClean="0"/>
              <a:t>……</a:t>
            </a:r>
            <a:r>
              <a:rPr lang="zh-CN" altLang="en-US" sz="2400" b="1" smtClean="0"/>
              <a:t>的特点是</a:t>
            </a:r>
            <a:r>
              <a:rPr lang="en-US" altLang="zh-CN" sz="2400" b="1" smtClean="0"/>
              <a:t>……</a:t>
            </a:r>
            <a:r>
              <a:rPr lang="zh-CN" altLang="en-US" sz="2400" b="1" smtClean="0"/>
              <a:t>的独到之处（</a:t>
            </a:r>
            <a:r>
              <a:rPr lang="en-US" altLang="zh-CN" sz="2400" b="1" smtClean="0"/>
              <a:t>……</a:t>
            </a:r>
            <a:r>
              <a:rPr lang="zh-CN" altLang="en-US" sz="2400" b="1" smtClean="0"/>
              <a:t>的特点是</a:t>
            </a:r>
            <a:r>
              <a:rPr lang="en-US" altLang="zh-CN" sz="2400" b="1" smtClean="0"/>
              <a:t>……</a:t>
            </a:r>
            <a:r>
              <a:rPr lang="en-US" sz="2400" b="1" smtClean="0"/>
              <a:t>        </a:t>
            </a:r>
            <a:r>
              <a:rPr lang="en-US" altLang="zh-CN" sz="2400" b="1" smtClean="0"/>
              <a:t>……</a:t>
            </a:r>
            <a:r>
              <a:rPr lang="zh-CN" altLang="en-US" sz="2400" b="1" smtClean="0"/>
              <a:t>有</a:t>
            </a:r>
            <a:r>
              <a:rPr lang="en-US" altLang="zh-CN" sz="2400" b="1" smtClean="0"/>
              <a:t>……</a:t>
            </a:r>
            <a:r>
              <a:rPr lang="zh-CN" altLang="en-US" sz="2400" b="1" smtClean="0"/>
              <a:t>的独到之处）</a:t>
            </a:r>
            <a:endParaRPr lang="zh-CN" altLang="en-US" sz="2400" b="1" smtClean="0"/>
          </a:p>
          <a:p>
            <a:r>
              <a:rPr lang="en-US" sz="2400" b="1" smtClean="0"/>
              <a:t>    31.</a:t>
            </a:r>
            <a:r>
              <a:rPr lang="zh-CN" altLang="en-US" sz="2400" b="1" smtClean="0"/>
              <a:t>表示时间的：长达</a:t>
            </a:r>
            <a:r>
              <a:rPr lang="en-US" altLang="zh-CN" sz="2400" b="1" smtClean="0"/>
              <a:t>……</a:t>
            </a:r>
            <a:r>
              <a:rPr lang="zh-CN" altLang="en-US" sz="2400" b="1" smtClean="0"/>
              <a:t>之久（长达</a:t>
            </a:r>
            <a:r>
              <a:rPr lang="en-US" altLang="zh-CN" sz="2400" b="1" smtClean="0"/>
              <a:t>……</a:t>
            </a:r>
            <a:r>
              <a:rPr lang="en-US" sz="2400" b="1" smtClean="0"/>
              <a:t>      </a:t>
            </a:r>
            <a:r>
              <a:rPr lang="zh-CN" altLang="en-US" sz="2400" b="1" smtClean="0"/>
              <a:t>有</a:t>
            </a:r>
            <a:r>
              <a:rPr lang="en-US" altLang="zh-CN" sz="2400" b="1" smtClean="0"/>
              <a:t>……</a:t>
            </a:r>
            <a:r>
              <a:rPr lang="zh-CN" altLang="en-US" sz="2400" b="1" smtClean="0"/>
              <a:t>之久）</a:t>
            </a:r>
            <a:endParaRPr lang="zh-CN" altLang="en-US" sz="2400" b="1" smtClean="0"/>
          </a:p>
          <a:p>
            <a:r>
              <a:rPr lang="en-US" sz="2400" b="1" smtClean="0"/>
              <a:t>    32.</a:t>
            </a:r>
            <a:r>
              <a:rPr lang="zh-CN" altLang="en-US" sz="2400" b="1" smtClean="0"/>
              <a:t>表限制：超过</a:t>
            </a:r>
            <a:r>
              <a:rPr lang="en-US" altLang="zh-CN" sz="2400" b="1" smtClean="0"/>
              <a:t>……</a:t>
            </a:r>
            <a:r>
              <a:rPr lang="zh-CN" altLang="en-US" sz="2400" b="1" smtClean="0"/>
              <a:t>以上（超过</a:t>
            </a:r>
            <a:r>
              <a:rPr lang="en-US" altLang="zh-CN" sz="2400" b="1" smtClean="0"/>
              <a:t>……</a:t>
            </a:r>
            <a:r>
              <a:rPr lang="en-US" sz="2400" b="1" smtClean="0"/>
              <a:t>        </a:t>
            </a:r>
            <a:r>
              <a:rPr lang="en-US" altLang="zh-CN" sz="2400" b="1" smtClean="0"/>
              <a:t>……</a:t>
            </a:r>
            <a:r>
              <a:rPr lang="zh-CN" altLang="en-US" sz="2400" b="1" smtClean="0"/>
              <a:t>以上）</a:t>
            </a:r>
            <a:endParaRPr lang="zh-CN" altLang="en-US" sz="2400" b="1" smtClean="0"/>
          </a:p>
          <a:p>
            <a:r>
              <a:rPr lang="en-US" sz="2400" b="1" smtClean="0"/>
              <a:t>    33.</a:t>
            </a:r>
            <a:r>
              <a:rPr lang="zh-CN" altLang="en-US" sz="2400" b="1" smtClean="0"/>
              <a:t>表目的：旨在</a:t>
            </a:r>
            <a:r>
              <a:rPr lang="en-US" altLang="zh-CN" sz="2400" b="1" smtClean="0"/>
              <a:t>……</a:t>
            </a:r>
            <a:r>
              <a:rPr lang="zh-CN" altLang="en-US" sz="2400" b="1" smtClean="0"/>
              <a:t>为目的（旨在</a:t>
            </a:r>
            <a:r>
              <a:rPr lang="en-US" altLang="zh-CN" sz="2400" b="1" smtClean="0"/>
              <a:t>……</a:t>
            </a:r>
            <a:r>
              <a:rPr lang="en-US" sz="2400" b="1" smtClean="0"/>
              <a:t>      </a:t>
            </a:r>
            <a:r>
              <a:rPr lang="zh-CN" altLang="en-US" sz="2400" b="1" smtClean="0"/>
              <a:t>以</a:t>
            </a:r>
            <a:r>
              <a:rPr lang="en-US" altLang="zh-CN" sz="2400" b="1" smtClean="0"/>
              <a:t>……</a:t>
            </a:r>
            <a:r>
              <a:rPr lang="zh-CN" altLang="en-US" sz="2400" b="1" smtClean="0"/>
              <a:t>为目的）</a:t>
            </a:r>
            <a:endParaRPr lang="zh-CN" altLang="en-US" sz="2400" b="1" smtClean="0"/>
          </a:p>
          <a:p>
            <a:r>
              <a:rPr lang="en-US" sz="2400" b="1" smtClean="0"/>
              <a:t>    34.</a:t>
            </a:r>
            <a:r>
              <a:rPr lang="zh-CN" altLang="en-US" sz="2400" b="1" smtClean="0"/>
              <a:t>表数量：高达</a:t>
            </a:r>
            <a:r>
              <a:rPr lang="en-US" altLang="zh-CN" sz="2400" b="1" smtClean="0"/>
              <a:t>……</a:t>
            </a:r>
            <a:r>
              <a:rPr lang="zh-CN" altLang="en-US" sz="2400" b="1" smtClean="0"/>
              <a:t>之巨（高达</a:t>
            </a:r>
            <a:r>
              <a:rPr lang="en-US" altLang="zh-CN" sz="2400" b="1" smtClean="0"/>
              <a:t>……</a:t>
            </a:r>
            <a:r>
              <a:rPr lang="en-US" sz="2400" b="1" smtClean="0"/>
              <a:t>        </a:t>
            </a:r>
            <a:r>
              <a:rPr lang="en-US" altLang="zh-CN" sz="2400" b="1" smtClean="0"/>
              <a:t>……</a:t>
            </a:r>
            <a:r>
              <a:rPr lang="zh-CN" altLang="en-US" sz="2400" b="1" smtClean="0"/>
              <a:t>之巨）</a:t>
            </a:r>
            <a:endParaRPr lang="zh-CN" altLang="en-US" sz="2400" b="1" smtClean="0"/>
          </a:p>
          <a:p>
            <a:r>
              <a:rPr lang="en-US" sz="2400" b="1" smtClean="0"/>
              <a:t>    35.</a:t>
            </a:r>
            <a:r>
              <a:rPr lang="zh-CN" altLang="en-US" sz="2400" b="1" smtClean="0"/>
              <a:t>表范围：大多以</a:t>
            </a:r>
            <a:r>
              <a:rPr lang="en-US" altLang="zh-CN" sz="2400" b="1" smtClean="0"/>
              <a:t>……</a:t>
            </a:r>
            <a:r>
              <a:rPr lang="zh-CN" altLang="en-US" sz="2400" b="1" smtClean="0"/>
              <a:t>为主（大多是</a:t>
            </a:r>
            <a:r>
              <a:rPr lang="en-US" altLang="zh-CN" sz="2400" b="1" smtClean="0"/>
              <a:t>……</a:t>
            </a:r>
            <a:r>
              <a:rPr lang="en-US" sz="2400" b="1" smtClean="0"/>
              <a:t>        </a:t>
            </a:r>
            <a:r>
              <a:rPr lang="zh-CN" altLang="en-US" sz="2400" b="1" smtClean="0"/>
              <a:t>以</a:t>
            </a:r>
            <a:r>
              <a:rPr lang="en-US" altLang="zh-CN" sz="2400" b="1" smtClean="0"/>
              <a:t>……</a:t>
            </a:r>
            <a:r>
              <a:rPr lang="zh-CN" altLang="en-US" sz="2400" b="1" smtClean="0"/>
              <a:t>为主）</a:t>
            </a:r>
            <a:endParaRPr lang="zh-CN" altLang="en-US" sz="2400" b="1"/>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693b9ceb1.C_4_BD"/>
          <p:cNvSpPr/>
          <p:nvPr/>
        </p:nvSpPr>
        <p:spPr>
          <a:xfrm>
            <a:off x="385318" y="1543686"/>
            <a:ext cx="10607040" cy="543941"/>
          </a:xfrm>
          <a:prstGeom prst="rect">
            <a:avLst/>
          </a:prstGeom>
          <a:noFill/>
        </p:spPr>
        <p:txBody>
          <a:bodyPr wrap="square" lIns="0" tIns="0" rIns="0" bIns="0" rtlCol="0" anchor="t"/>
          <a:lstStyle/>
          <a:p>
            <a:pPr algn="ctr">
              <a:lnSpc>
                <a:spcPct val="120000"/>
              </a:lnSpc>
            </a:pPr>
            <a:r>
              <a:rPr lang="zh-CN" altLang="en-US" sz="4000" b="1">
                <a:solidFill>
                  <a:srgbClr val="C00000"/>
                </a:solidFill>
              </a:rPr>
              <a:t>五</a:t>
            </a:r>
            <a:r>
              <a:rPr lang="en-US" sz="4000" b="1">
                <a:solidFill>
                  <a:srgbClr val="C00000"/>
                </a:solidFill>
              </a:rPr>
              <a:t>、表意不明</a:t>
            </a:r>
            <a:endParaRPr lang="en-US" sz="4000">
              <a:solidFill>
                <a:srgbClr val="C00000"/>
              </a:solidFill>
            </a:endParaRPr>
          </a:p>
        </p:txBody>
      </p:sp>
      <p:sp>
        <p:nvSpPr>
          <p:cNvPr id="4" name="3.71a1db6a3.P_5_BD"/>
          <p:cNvSpPr/>
          <p:nvPr/>
        </p:nvSpPr>
        <p:spPr>
          <a:xfrm>
            <a:off x="640588" y="2731135"/>
            <a:ext cx="10607040" cy="1285193"/>
          </a:xfrm>
          <a:prstGeom prst="rect">
            <a:avLst/>
          </a:prstGeom>
          <a:noFill/>
        </p:spPr>
        <p:txBody>
          <a:bodyPr wrap="square" lIns="0" tIns="0" rIns="0" bIns="0" rtlCol="0" anchor="t"/>
          <a:lstStyle/>
          <a:p>
            <a:pPr algn="l">
              <a:lnSpc>
                <a:spcPct val="150000"/>
              </a:lnSpc>
              <a:spcAft>
                <a:spcPts val="600"/>
              </a:spcAft>
            </a:pP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err="1">
                <a:solidFill>
                  <a:srgbClr val="000000"/>
                </a:solidFill>
                <a:latin typeface="Times New Roman" panose="02020603050405020304" pitchFamily="18" charset="0"/>
                <a:ea typeface="微软雅黑" panose="020B0503020204020204" charset="-122"/>
                <a:cs typeface="Times New Roman" panose="02020603050405020304" pitchFamily="34" charset="-120"/>
              </a:rPr>
              <a:t>表意不明指因为词义不准、词性误用、指代不清、有歧义等影响了表意的准确性。主要有代词指代不明、对象不明、数目不确切、歧义等。</a:t>
            </a:r>
            <a:endParaRPr lang="en-US" sz="2400"/>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71a1db6a3.P_5_BD"/>
          <p:cNvSpPr/>
          <p:nvPr/>
        </p:nvSpPr>
        <p:spPr>
          <a:xfrm>
            <a:off x="691310" y="302721"/>
            <a:ext cx="10607040" cy="689575"/>
          </a:xfrm>
          <a:prstGeom prst="rect">
            <a:avLst/>
          </a:prstGeom>
          <a:noFill/>
        </p:spPr>
        <p:txBody>
          <a:bodyPr wrap="square" lIns="0" tIns="0" rIns="0" bIns="0" rtlCol="0" anchor="t"/>
          <a:lstStyle/>
          <a:p>
            <a:pPr algn="l">
              <a:lnSpc>
                <a:spcPct val="150000"/>
              </a:lnSpc>
              <a:spcAft>
                <a:spcPts val="600"/>
              </a:spcAft>
            </a:pPr>
            <a:r>
              <a:rPr lang="en-US" sz="2400">
                <a:solidFill>
                  <a:srgbClr val="FF0000"/>
                </a:solidFill>
                <a:latin typeface="Times New Roman" panose="02020603050405020304" pitchFamily="18" charset="0"/>
                <a:ea typeface="微软雅黑" panose="020B0503020204020204" charset="-122"/>
                <a:cs typeface="Times New Roman" panose="02020603050405020304" pitchFamily="34" charset="-120"/>
              </a:rPr>
              <a:t>1.指代不明</a:t>
            </a:r>
            <a:endParaRPr lang="en-US" sz="2400">
              <a:solidFill>
                <a:srgbClr val="FF0000"/>
              </a:solidFill>
              <a:latin typeface="Times New Roman" panose="02020603050405020304" pitchFamily="18" charset="0"/>
              <a:ea typeface="微软雅黑" panose="020B0503020204020204" charset="-122"/>
              <a:cs typeface="Times New Roman" panose="02020603050405020304" pitchFamily="34" charset="-120"/>
            </a:endParaRPr>
          </a:p>
        </p:txBody>
      </p:sp>
      <p:graphicFrame>
        <p:nvGraphicFramePr>
          <p:cNvPr id="4" name="3.71a1db6a3.P_5_BD"/>
          <p:cNvGraphicFramePr>
            <a:graphicFrameLocks noGrp="1"/>
          </p:cNvGraphicFramePr>
          <p:nvPr>
            <p:custDataLst>
              <p:tags r:id="rId1"/>
            </p:custDataLst>
          </p:nvPr>
        </p:nvGraphicFramePr>
        <p:xfrm>
          <a:off x="750824" y="1310054"/>
          <a:ext cx="10588752" cy="3635443"/>
        </p:xfrm>
        <a:graphic>
          <a:graphicData uri="http://schemas.openxmlformats.org/drawingml/2006/table">
            <a:tbl>
              <a:tblPr/>
              <a:tblGrid>
                <a:gridCol w="1424305"/>
                <a:gridCol w="9164447"/>
              </a:tblGrid>
              <a:tr h="553915">
                <a:tc>
                  <a:txBody>
                    <a:bodyPr wrap="square"/>
                    <a:lstStyle/>
                    <a:p>
                      <a:pPr algn="ctr">
                        <a:lnSpc>
                          <a:spcPct val="13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类型</a:t>
                      </a:r>
                      <a:endParaRPr lang="en-US" sz="2400"/>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ctr">
                        <a:lnSpc>
                          <a:spcPct val="13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示例</a:t>
                      </a:r>
                      <a:endParaRPr lang="en-US" sz="2400"/>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132412">
                <a:tc>
                  <a:txBody>
                    <a:bodyPr wrap="square"/>
                    <a:lstStyle/>
                    <a:p>
                      <a:pPr algn="l">
                        <a:lnSpc>
                          <a:spcPct val="13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代词指代不明</a:t>
                      </a:r>
                      <a:endParaRPr lang="en-US" sz="2400"/>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指示代词</a:t>
                      </a:r>
                      <a:r>
                        <a:rPr lang="zh-CN" alt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“此”“这”“这方面”等；</a:t>
                      </a:r>
                      <a:endPar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gn="l">
                        <a:lnSpc>
                          <a:spcPct val="13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人称代词</a:t>
                      </a:r>
                      <a:r>
                        <a:rPr lang="zh-CN" alt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“自己”“他（她）”等。</a:t>
                      </a:r>
                      <a:endPar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p>
                      <a:pPr algn="l">
                        <a:lnSpc>
                          <a:spcPct val="130000"/>
                        </a:lnSpc>
                        <a:spcAft>
                          <a:spcPts val="600"/>
                        </a:spcAft>
                      </a:pPr>
                      <a:r>
                        <a:rPr lang="en-US" sz="2400" err="1">
                          <a:solidFill>
                            <a:srgbClr val="000000"/>
                          </a:solidFill>
                          <a:latin typeface="Times New Roman" panose="02020603050405020304" pitchFamily="18" charset="0"/>
                          <a:ea typeface="微软雅黑" panose="020B0503020204020204" charset="-122"/>
                          <a:cs typeface="Times New Roman" panose="02020603050405020304" pitchFamily="34" charset="-120"/>
                        </a:rPr>
                        <a:t>如</a:t>
                      </a:r>
                      <a:r>
                        <a:rPr lang="en-US" sz="2400" err="1" smtClean="0">
                          <a:solidFill>
                            <a:srgbClr val="000000"/>
                          </a:solidFill>
                          <a:latin typeface="Times New Roman" panose="02020603050405020304" pitchFamily="18" charset="0"/>
                          <a:ea typeface="微软雅黑" panose="020B0503020204020204" charset="-122"/>
                          <a:cs typeface="Times New Roman" panose="02020603050405020304" pitchFamily="34" charset="-120"/>
                        </a:rPr>
                        <a:t>：</a:t>
                      </a:r>
                      <a:r>
                        <a:rPr lang="en-US" sz="3200" b="1" err="1" smtClean="0">
                          <a:solidFill>
                            <a:srgbClr val="0811C2"/>
                          </a:solidFill>
                          <a:latin typeface="楷体" panose="02010609060101010101" charset="-122"/>
                          <a:ea typeface="楷体" panose="02010609060101010101" charset="-122"/>
                          <a:cs typeface="Times New Roman" panose="02020603050405020304" pitchFamily="34" charset="-120"/>
                        </a:rPr>
                        <a:t>最近的一项社会调查显示</a:t>
                      </a:r>
                      <a:r>
                        <a:rPr lang="en-US" sz="3200" b="1" err="1">
                          <a:solidFill>
                            <a:srgbClr val="0811C2"/>
                          </a:solidFill>
                          <a:latin typeface="楷体" panose="02010609060101010101" charset="-122"/>
                          <a:ea typeface="楷体" panose="02010609060101010101" charset="-122"/>
                          <a:cs typeface="Times New Roman" panose="02020603050405020304" pitchFamily="34" charset="-120"/>
                        </a:rPr>
                        <a:t>，不少网络游戏有益智功能，但也带有暴力情节，</a:t>
                      </a:r>
                      <a:r>
                        <a:rPr lang="en-US" sz="3200" b="1" err="1" smtClean="0">
                          <a:solidFill>
                            <a:srgbClr val="0811C2"/>
                          </a:solidFill>
                          <a:latin typeface="楷体" panose="02010609060101010101" charset="-122"/>
                          <a:ea typeface="楷体" panose="02010609060101010101" charset="-122"/>
                          <a:cs typeface="Times New Roman" panose="02020603050405020304" pitchFamily="34" charset="-120"/>
                        </a:rPr>
                        <a:t>这无疑会严重影响青少年的身心健康</a:t>
                      </a:r>
                      <a:r>
                        <a:rPr lang="zh-CN" altLang="en-US" sz="3200" b="1" smtClean="0">
                          <a:solidFill>
                            <a:srgbClr val="0811C2"/>
                          </a:solidFill>
                          <a:latin typeface="楷体" panose="02010609060101010101" charset="-122"/>
                          <a:ea typeface="楷体" panose="02010609060101010101" charset="-122"/>
                          <a:cs typeface="Times New Roman" panose="02020603050405020304" pitchFamily="34" charset="-120"/>
                        </a:rPr>
                        <a:t>。</a:t>
                      </a:r>
                      <a:endParaRPr lang="en-US" sz="2400"/>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71a1db6a3.P_5_BD"/>
          <p:cNvSpPr/>
          <p:nvPr/>
        </p:nvSpPr>
        <p:spPr>
          <a:xfrm>
            <a:off x="792597" y="188653"/>
            <a:ext cx="10607040" cy="490030"/>
          </a:xfrm>
          <a:prstGeom prst="rect">
            <a:avLst/>
          </a:prstGeom>
          <a:noFill/>
        </p:spPr>
        <p:txBody>
          <a:bodyPr wrap="square" lIns="0" tIns="0" rIns="0" bIns="0" rtlCol="0" anchor="t"/>
          <a:lstStyle/>
          <a:p>
            <a:pPr algn="l">
              <a:lnSpc>
                <a:spcPct val="150000"/>
              </a:lnSpc>
              <a:spcAft>
                <a:spcPts val="600"/>
              </a:spcAft>
            </a:pPr>
            <a:r>
              <a:rPr lang="en-US" sz="2400">
                <a:solidFill>
                  <a:srgbClr val="FF0000"/>
                </a:solidFill>
                <a:latin typeface="Times New Roman" panose="02020603050405020304" pitchFamily="18" charset="0"/>
                <a:ea typeface="微软雅黑" panose="020B0503020204020204" charset="-122"/>
                <a:cs typeface="Times New Roman" panose="02020603050405020304" pitchFamily="34" charset="-120"/>
              </a:rPr>
              <a:t>2.</a:t>
            </a:r>
            <a:r>
              <a:rPr lang="zh-CN" altLang="en-US" sz="2400">
                <a:solidFill>
                  <a:srgbClr val="FF0000"/>
                </a:solidFill>
                <a:latin typeface="Times New Roman" panose="02020603050405020304" pitchFamily="18" charset="0"/>
                <a:ea typeface="微软雅黑" panose="020B0503020204020204" charset="-122"/>
                <a:cs typeface="Times New Roman" panose="02020603050405020304" pitchFamily="34" charset="-120"/>
              </a:rPr>
              <a:t>有</a:t>
            </a:r>
            <a:r>
              <a:rPr lang="en-US" sz="2400">
                <a:solidFill>
                  <a:srgbClr val="FF0000"/>
                </a:solidFill>
                <a:latin typeface="Times New Roman" panose="02020603050405020304" pitchFamily="18" charset="0"/>
                <a:ea typeface="微软雅黑" panose="020B0503020204020204" charset="-122"/>
                <a:cs typeface="Times New Roman" panose="02020603050405020304" pitchFamily="34" charset="-120"/>
              </a:rPr>
              <a:t>歧义</a:t>
            </a:r>
            <a:endParaRPr lang="en-US" sz="2400">
              <a:solidFill>
                <a:srgbClr val="FF0000"/>
              </a:solidFill>
              <a:latin typeface="Times New Roman" panose="02020603050405020304" pitchFamily="18" charset="0"/>
              <a:ea typeface="微软雅黑" panose="020B0503020204020204" charset="-122"/>
              <a:cs typeface="Times New Roman" panose="02020603050405020304" pitchFamily="34" charset="-120"/>
            </a:endParaRPr>
          </a:p>
        </p:txBody>
      </p:sp>
      <p:graphicFrame>
        <p:nvGraphicFramePr>
          <p:cNvPr id="4" name="3.71a1db6a3.P_5_BD"/>
          <p:cNvGraphicFramePr>
            <a:graphicFrameLocks noGrp="1"/>
          </p:cNvGraphicFramePr>
          <p:nvPr>
            <p:custDataLst>
              <p:tags r:id="rId1"/>
            </p:custDataLst>
          </p:nvPr>
        </p:nvGraphicFramePr>
        <p:xfrm>
          <a:off x="602615" y="888868"/>
          <a:ext cx="11193780" cy="5111115"/>
        </p:xfrm>
        <a:graphic>
          <a:graphicData uri="http://schemas.openxmlformats.org/drawingml/2006/table">
            <a:tbl>
              <a:tblPr/>
              <a:tblGrid>
                <a:gridCol w="907415"/>
                <a:gridCol w="10286365"/>
              </a:tblGrid>
              <a:tr h="432435">
                <a:tc>
                  <a:txBody>
                    <a:bodyPr wrap="square"/>
                    <a:lstStyle/>
                    <a:p>
                      <a:pPr algn="ctr">
                        <a:lnSpc>
                          <a:spcPct val="130000"/>
                        </a:lnSpc>
                        <a:spcAft>
                          <a:spcPts val="600"/>
                        </a:spcAft>
                      </a:pPr>
                      <a:r>
                        <a:rPr lang="en-US" sz="2000">
                          <a:solidFill>
                            <a:schemeClr val="tx1"/>
                          </a:solidFill>
                          <a:latin typeface="Times New Roman" panose="02020603050405020304" pitchFamily="18" charset="0"/>
                          <a:ea typeface="微软雅黑" panose="020B0503020204020204" charset="-122"/>
                          <a:cs typeface="Times New Roman" panose="02020603050405020304" pitchFamily="34" charset="-120"/>
                        </a:rPr>
                        <a:t>类型</a:t>
                      </a:r>
                      <a:endParaRPr lang="en-US" sz="2000">
                        <a:solidFill>
                          <a:schemeClr val="tx1"/>
                        </a:solidFill>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ctr">
                        <a:lnSpc>
                          <a:spcPct val="130000"/>
                        </a:lnSpc>
                        <a:spcAft>
                          <a:spcPts val="600"/>
                        </a:spcAft>
                      </a:pPr>
                      <a:r>
                        <a:rPr lang="en-US" sz="2000">
                          <a:solidFill>
                            <a:schemeClr val="tx1"/>
                          </a:solidFill>
                          <a:latin typeface="Times New Roman" panose="02020603050405020304" pitchFamily="18" charset="0"/>
                          <a:ea typeface="微软雅黑" panose="020B0503020204020204" charset="-122"/>
                          <a:cs typeface="Times New Roman" panose="02020603050405020304" pitchFamily="34" charset="-120"/>
                        </a:rPr>
                        <a:t>示例</a:t>
                      </a:r>
                      <a:endParaRPr lang="en-US" sz="2000">
                        <a:solidFill>
                          <a:schemeClr val="tx1"/>
                        </a:solidFill>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82420">
                <a:tc>
                  <a:txBody>
                    <a:bodyPr wrap="square"/>
                    <a:lstStyle/>
                    <a:p>
                      <a:pPr algn="l">
                        <a:lnSpc>
                          <a:spcPct val="130000"/>
                        </a:lnSpc>
                        <a:spcAft>
                          <a:spcPts val="600"/>
                        </a:spcAft>
                      </a:pPr>
                      <a:r>
                        <a:rPr lang="en-US" sz="2000">
                          <a:solidFill>
                            <a:schemeClr val="tx1"/>
                          </a:solidFill>
                          <a:latin typeface="Times New Roman" panose="02020603050405020304" pitchFamily="18" charset="0"/>
                          <a:ea typeface="微软雅黑" panose="020B0503020204020204" charset="-122"/>
                          <a:cs typeface="Times New Roman" panose="02020603050405020304" pitchFamily="34" charset="-120"/>
                        </a:rPr>
                        <a:t>多义词造成的歧义</a:t>
                      </a:r>
                      <a:endParaRPr lang="en-US" sz="2000">
                        <a:solidFill>
                          <a:schemeClr val="tx1"/>
                        </a:solidFill>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pPr>
                      <a:r>
                        <a:rPr lang="zh-CN" altLang="en-US" sz="2400" smtClean="0">
                          <a:solidFill>
                            <a:schemeClr val="tx1"/>
                          </a:solidFill>
                          <a:latin typeface="Times New Roman" panose="02020603050405020304" pitchFamily="18" charset="0"/>
                          <a:ea typeface="微软雅黑" panose="020B0503020204020204" charset="-122"/>
                          <a:cs typeface="Times New Roman" panose="02020603050405020304" pitchFamily="34" charset="-120"/>
                        </a:rPr>
                        <a:t>    </a:t>
                      </a:r>
                      <a:r>
                        <a:rPr lang="zh-CN" altLang="en-US" sz="3200" b="1" smtClean="0">
                          <a:solidFill>
                            <a:srgbClr val="0811C2"/>
                          </a:solidFill>
                          <a:latin typeface="楷体" panose="02010609060101010101" charset="-122"/>
                          <a:ea typeface="楷体" panose="02010609060101010101" charset="-122"/>
                          <a:cs typeface="Times New Roman" panose="02020603050405020304" pitchFamily="34" charset="-120"/>
                        </a:rPr>
                        <a:t>中国男足谁都打不过，中国女足谁都打不过。</a:t>
                      </a:r>
                      <a:endParaRPr lang="en-US" sz="2400" b="1">
                        <a:solidFill>
                          <a:srgbClr val="0811C2"/>
                        </a:solidFill>
                        <a:latin typeface="楷体" panose="02010609060101010101" charset="-122"/>
                        <a:ea typeface="楷体" panose="02010609060101010101"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406525">
                <a:tc>
                  <a:txBody>
                    <a:bodyPr wrap="square"/>
                    <a:lstStyle/>
                    <a:p>
                      <a:pPr algn="l">
                        <a:lnSpc>
                          <a:spcPct val="130000"/>
                        </a:lnSpc>
                        <a:spcAft>
                          <a:spcPts val="600"/>
                        </a:spcAft>
                      </a:pPr>
                      <a:r>
                        <a:rPr lang="en-US" sz="2000">
                          <a:solidFill>
                            <a:schemeClr val="tx1"/>
                          </a:solidFill>
                          <a:latin typeface="Times New Roman" panose="02020603050405020304" pitchFamily="18" charset="0"/>
                          <a:ea typeface="微软雅黑" panose="020B0503020204020204" charset="-122"/>
                          <a:cs typeface="Times New Roman" panose="02020603050405020304" pitchFamily="34" charset="-120"/>
                        </a:rPr>
                        <a:t>多音</a:t>
                      </a:r>
                      <a:r>
                        <a:rPr lang="zh-CN" altLang="en-US" sz="2000">
                          <a:solidFill>
                            <a:schemeClr val="tx1"/>
                          </a:solidFill>
                          <a:latin typeface="Times New Roman" panose="02020603050405020304" pitchFamily="18" charset="0"/>
                          <a:ea typeface="微软雅黑" panose="020B0503020204020204" charset="-122"/>
                          <a:cs typeface="Times New Roman" panose="02020603050405020304" pitchFamily="34" charset="-120"/>
                        </a:rPr>
                        <a:t>字造成歧义</a:t>
                      </a:r>
                      <a:endParaRPr lang="zh-CN" altLang="en-US" sz="2000">
                        <a:solidFill>
                          <a:schemeClr val="tx1"/>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pPr>
                      <a:r>
                        <a:rPr lang="en-US" sz="2400" smtClean="0">
                          <a:solidFill>
                            <a:schemeClr val="tx1"/>
                          </a:solidFill>
                          <a:latin typeface="Times New Roman" panose="02020603050405020304" pitchFamily="18" charset="0"/>
                          <a:ea typeface="微软雅黑" panose="020B0503020204020204" charset="-122"/>
                          <a:cs typeface="Times New Roman" panose="02020603050405020304" pitchFamily="34" charset="-120"/>
                        </a:rPr>
                        <a:t>    </a:t>
                      </a:r>
                      <a:r>
                        <a:rPr lang="en-US" altLang="en-US" sz="3200" b="1" kern="1200" err="1" smtClean="0">
                          <a:solidFill>
                            <a:srgbClr val="0811C2"/>
                          </a:solidFill>
                          <a:latin typeface="楷体" panose="02010609060101010101" charset="-122"/>
                          <a:ea typeface="楷体" panose="02010609060101010101" charset="-122"/>
                          <a:cs typeface="Times New Roman" panose="02020603050405020304" pitchFamily="34" charset="-120"/>
                        </a:rPr>
                        <a:t>到今年年底</a:t>
                      </a:r>
                      <a:r>
                        <a:rPr lang="en-US" altLang="en-US" sz="3200" b="1" kern="1200" err="1">
                          <a:solidFill>
                            <a:srgbClr val="0811C2"/>
                          </a:solidFill>
                          <a:latin typeface="楷体" panose="02010609060101010101" charset="-122"/>
                          <a:ea typeface="楷体" panose="02010609060101010101" charset="-122"/>
                          <a:cs typeface="Times New Roman" panose="02020603050405020304" pitchFamily="34" charset="-120"/>
                        </a:rPr>
                        <a:t>，小王还欠款一万元</a:t>
                      </a:r>
                      <a:r>
                        <a:rPr lang="en-US" altLang="en-US" sz="3200" b="1" kern="1200" smtClean="0">
                          <a:solidFill>
                            <a:srgbClr val="0811C2"/>
                          </a:solidFill>
                          <a:latin typeface="楷体" panose="02010609060101010101" charset="-122"/>
                          <a:ea typeface="楷体" panose="02010609060101010101" charset="-122"/>
                          <a:cs typeface="Times New Roman" panose="02020603050405020304" pitchFamily="34" charset="-120"/>
                        </a:rPr>
                        <a:t>。</a:t>
                      </a:r>
                      <a:endParaRPr lang="en-US" sz="2400">
                        <a:solidFill>
                          <a:schemeClr val="tx1"/>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649730">
                <a:tc>
                  <a:txBody>
                    <a:bodyPr wrap="square"/>
                    <a:lstStyle/>
                    <a:p>
                      <a:pPr algn="l">
                        <a:lnSpc>
                          <a:spcPct val="130000"/>
                        </a:lnSpc>
                        <a:spcAft>
                          <a:spcPts val="600"/>
                        </a:spcAft>
                      </a:pPr>
                      <a:r>
                        <a:rPr lang="en-US" sz="2000">
                          <a:solidFill>
                            <a:schemeClr val="tx1"/>
                          </a:solidFill>
                          <a:latin typeface="Times New Roman" panose="02020603050405020304" pitchFamily="18" charset="0"/>
                          <a:ea typeface="微软雅黑" panose="020B0503020204020204" charset="-122"/>
                          <a:cs typeface="Times New Roman" panose="02020603050405020304" pitchFamily="34" charset="-120"/>
                        </a:rPr>
                        <a:t>词性不</a:t>
                      </a:r>
                      <a:r>
                        <a:rPr lang="zh-CN" altLang="en-US" sz="2000">
                          <a:solidFill>
                            <a:schemeClr val="tx1"/>
                          </a:solidFill>
                          <a:latin typeface="Times New Roman" panose="02020603050405020304" pitchFamily="18" charset="0"/>
                          <a:ea typeface="微软雅黑" panose="020B0503020204020204" charset="-122"/>
                          <a:cs typeface="Times New Roman" panose="02020603050405020304" pitchFamily="34" charset="-120"/>
                        </a:rPr>
                        <a:t>同造成歧义</a:t>
                      </a:r>
                      <a:endParaRPr lang="zh-CN" altLang="en-US" sz="2000">
                        <a:solidFill>
                          <a:schemeClr val="tx1"/>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pPr>
                      <a:r>
                        <a:rPr lang="en-US" sz="2400" smtClean="0">
                          <a:solidFill>
                            <a:schemeClr val="tx1"/>
                          </a:solidFill>
                          <a:latin typeface="Times New Roman" panose="02020603050405020304" pitchFamily="18" charset="0"/>
                          <a:ea typeface="微软雅黑" panose="020B0503020204020204" charset="-122"/>
                          <a:cs typeface="Times New Roman" panose="02020603050405020304" pitchFamily="34" charset="-120"/>
                        </a:rPr>
                        <a:t>    </a:t>
                      </a:r>
                      <a:r>
                        <a:rPr lang="en-US" altLang="en-US" sz="3200" b="1" kern="1200" err="1" smtClean="0">
                          <a:solidFill>
                            <a:srgbClr val="0811C2"/>
                          </a:solidFill>
                          <a:latin typeface="楷体" panose="02010609060101010101" charset="-122"/>
                          <a:ea typeface="楷体" panose="02010609060101010101" charset="-122"/>
                          <a:cs typeface="Times New Roman" panose="02020603050405020304" pitchFamily="34" charset="-120"/>
                        </a:rPr>
                        <a:t>下班后你直接去我家吧</a:t>
                      </a:r>
                      <a:r>
                        <a:rPr lang="en-US" altLang="en-US" sz="3200" b="1" kern="1200" err="1">
                          <a:solidFill>
                            <a:srgbClr val="0811C2"/>
                          </a:solidFill>
                          <a:latin typeface="楷体" panose="02010609060101010101" charset="-122"/>
                          <a:ea typeface="楷体" panose="02010609060101010101" charset="-122"/>
                          <a:cs typeface="Times New Roman" panose="02020603050405020304" pitchFamily="34" charset="-120"/>
                        </a:rPr>
                        <a:t>，我家大门没有锁</a:t>
                      </a:r>
                      <a:r>
                        <a:rPr lang="en-US" altLang="en-US" sz="3200" b="1" kern="1200" smtClean="0">
                          <a:solidFill>
                            <a:srgbClr val="0811C2"/>
                          </a:solidFill>
                          <a:latin typeface="楷体" panose="02010609060101010101" charset="-122"/>
                          <a:ea typeface="楷体" panose="02010609060101010101" charset="-122"/>
                          <a:cs typeface="Times New Roman" panose="02020603050405020304" pitchFamily="34" charset="-120"/>
                        </a:rPr>
                        <a:t>。</a:t>
                      </a:r>
                      <a:endParaRPr lang="en-US" altLang="en-US" sz="3200" b="1" kern="1200">
                        <a:solidFill>
                          <a:srgbClr val="0811C2"/>
                        </a:solidFill>
                        <a:latin typeface="楷体" panose="02010609060101010101" charset="-122"/>
                        <a:ea typeface="楷体" panose="02010609060101010101"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3.71a1db6a3.P_5_BD"/>
          <p:cNvGraphicFramePr>
            <a:graphicFrameLocks noGrp="1"/>
          </p:cNvGraphicFramePr>
          <p:nvPr>
            <p:custDataLst>
              <p:tags r:id="rId1"/>
            </p:custDataLst>
          </p:nvPr>
        </p:nvGraphicFramePr>
        <p:xfrm>
          <a:off x="925722" y="969773"/>
          <a:ext cx="9594850" cy="4132961"/>
        </p:xfrm>
        <a:graphic>
          <a:graphicData uri="http://schemas.openxmlformats.org/drawingml/2006/table">
            <a:tbl>
              <a:tblPr/>
              <a:tblGrid>
                <a:gridCol w="998220"/>
                <a:gridCol w="8596630"/>
              </a:tblGrid>
              <a:tr h="432435">
                <a:tc>
                  <a:txBody>
                    <a:bodyPr wrap="square"/>
                    <a:lstStyle/>
                    <a:p>
                      <a:pPr algn="ctr">
                        <a:lnSpc>
                          <a:spcPct val="130000"/>
                        </a:lnSpc>
                        <a:spcAft>
                          <a:spcPts val="600"/>
                        </a:spcAft>
                      </a:pPr>
                      <a:r>
                        <a:rPr lang="en-US" sz="1800">
                          <a:solidFill>
                            <a:schemeClr val="tx1"/>
                          </a:solidFill>
                          <a:latin typeface="Times New Roman" panose="02020603050405020304" pitchFamily="18" charset="0"/>
                          <a:ea typeface="微软雅黑" panose="020B0503020204020204" charset="-122"/>
                          <a:cs typeface="Times New Roman" panose="02020603050405020304" pitchFamily="34" charset="-120"/>
                        </a:rPr>
                        <a:t>类型</a:t>
                      </a:r>
                      <a:endParaRPr lang="en-US" sz="1800">
                        <a:solidFill>
                          <a:schemeClr val="tx1"/>
                        </a:solidFill>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ctr">
                        <a:lnSpc>
                          <a:spcPct val="130000"/>
                        </a:lnSpc>
                        <a:spcAft>
                          <a:spcPts val="600"/>
                        </a:spcAft>
                      </a:pPr>
                      <a:r>
                        <a:rPr lang="en-US" sz="1800">
                          <a:solidFill>
                            <a:schemeClr val="tx1"/>
                          </a:solidFill>
                          <a:latin typeface="Times New Roman" panose="02020603050405020304" pitchFamily="18" charset="0"/>
                          <a:ea typeface="微软雅黑" panose="020B0503020204020204" charset="-122"/>
                          <a:cs typeface="Times New Roman" panose="02020603050405020304" pitchFamily="34" charset="-120"/>
                        </a:rPr>
                        <a:t>示例</a:t>
                      </a:r>
                      <a:endParaRPr lang="en-US" sz="1800">
                        <a:solidFill>
                          <a:schemeClr val="tx1"/>
                        </a:solidFill>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3700145">
                <a:tc>
                  <a:txBody>
                    <a:bodyPr wrap="square"/>
                    <a:lstStyle/>
                    <a:p>
                      <a:pPr algn="l">
                        <a:lnSpc>
                          <a:spcPct val="100000"/>
                        </a:lnSpc>
                        <a:spcAft>
                          <a:spcPts val="600"/>
                        </a:spcAft>
                        <a:buClrTx/>
                        <a:buSzTx/>
                        <a:buNone/>
                      </a:pPr>
                      <a:r>
                        <a:rPr lang="en-US" sz="1800">
                          <a:solidFill>
                            <a:schemeClr val="tx1"/>
                          </a:solidFill>
                          <a:latin typeface="Times New Roman" panose="02020603050405020304" pitchFamily="18" charset="0"/>
                          <a:ea typeface="微软雅黑" panose="020B0503020204020204" charset="-122"/>
                          <a:cs typeface="Times New Roman" panose="02020603050405020304" pitchFamily="34" charset="-120"/>
                          <a:sym typeface="+mn-ea"/>
                        </a:rPr>
                        <a:t>停顿不同造成歧义</a:t>
                      </a:r>
                      <a:endParaRPr lang="en-US" sz="1800">
                        <a:solidFill>
                          <a:schemeClr val="tx1"/>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fontAlgn="auto">
                        <a:lnSpc>
                          <a:spcPct val="150000"/>
                        </a:lnSpc>
                        <a:spcAft>
                          <a:spcPts val="600"/>
                        </a:spcAft>
                        <a:buClrTx/>
                        <a:buSzTx/>
                        <a:buNone/>
                      </a:pPr>
                      <a:r>
                        <a:rPr lang="en-US" sz="3200" b="1" baseline="0">
                          <a:solidFill>
                            <a:schemeClr val="tx1"/>
                          </a:solidFill>
                          <a:latin typeface="楷体" panose="02010609060101010101" charset="-122"/>
                          <a:ea typeface="楷体" panose="02010609060101010101" charset="-122"/>
                          <a:cs typeface="Times New Roman" panose="02020603050405020304" pitchFamily="34" charset="-120"/>
                        </a:rPr>
                        <a:t> </a:t>
                      </a:r>
                      <a:r>
                        <a:rPr lang="en-US" sz="3200" b="1" smtClean="0">
                          <a:solidFill>
                            <a:schemeClr val="tx1"/>
                          </a:solidFill>
                          <a:latin typeface="楷体" panose="02010609060101010101" charset="-122"/>
                          <a:ea typeface="楷体" panose="02010609060101010101" charset="-122"/>
                          <a:cs typeface="Times New Roman" panose="02020603050405020304" pitchFamily="34" charset="-120"/>
                        </a:rPr>
                        <a:t> ①这份报告我写不好</a:t>
                      </a:r>
                      <a:r>
                        <a:rPr lang="zh-CN" altLang="en-US" sz="3200" b="1" smtClean="0">
                          <a:solidFill>
                            <a:schemeClr val="tx1"/>
                          </a:solidFill>
                          <a:latin typeface="楷体" panose="02010609060101010101" charset="-122"/>
                          <a:ea typeface="楷体" panose="02010609060101010101" charset="-122"/>
                          <a:cs typeface="Times New Roman" panose="02020603050405020304" pitchFamily="34" charset="-120"/>
                        </a:rPr>
                        <a:t>。</a:t>
                      </a:r>
                      <a:endParaRPr lang="en-US" sz="3200" b="1">
                        <a:solidFill>
                          <a:schemeClr val="tx1"/>
                        </a:solidFill>
                        <a:latin typeface="楷体" panose="02010609060101010101" charset="-122"/>
                        <a:ea typeface="楷体" panose="02010609060101010101" charset="-122"/>
                        <a:cs typeface="Times New Roman" panose="02020603050405020304" pitchFamily="34" charset="-120"/>
                      </a:endParaRPr>
                    </a:p>
                    <a:p>
                      <a:pPr algn="l" fontAlgn="auto">
                        <a:lnSpc>
                          <a:spcPct val="150000"/>
                        </a:lnSpc>
                        <a:spcAft>
                          <a:spcPts val="600"/>
                        </a:spcAft>
                        <a:buClrTx/>
                        <a:buSzTx/>
                        <a:buNone/>
                      </a:pPr>
                      <a:r>
                        <a:rPr lang="en-US" sz="3200" b="1">
                          <a:solidFill>
                            <a:schemeClr val="tx1"/>
                          </a:solidFill>
                          <a:latin typeface="楷体" panose="02010609060101010101" charset="-122"/>
                          <a:ea typeface="楷体" panose="02010609060101010101" charset="-122"/>
                          <a:cs typeface="Times New Roman" panose="02020603050405020304" pitchFamily="34" charset="-120"/>
                        </a:rPr>
                        <a:t>  </a:t>
                      </a:r>
                      <a:r>
                        <a:rPr lang="en-US" sz="3200" b="1" smtClean="0">
                          <a:solidFill>
                            <a:schemeClr val="tx1"/>
                          </a:solidFill>
                          <a:latin typeface="楷体" panose="02010609060101010101" charset="-122"/>
                          <a:ea typeface="楷体" panose="02010609060101010101" charset="-122"/>
                          <a:cs typeface="Times New Roman" panose="02020603050405020304" pitchFamily="34" charset="-120"/>
                        </a:rPr>
                        <a:t>②咬死猎人的狗。</a:t>
                      </a:r>
                      <a:endParaRPr lang="en-US" sz="3200" b="1">
                        <a:solidFill>
                          <a:schemeClr val="tx1"/>
                        </a:solidFill>
                        <a:latin typeface="楷体" panose="02010609060101010101" charset="-122"/>
                        <a:ea typeface="楷体" panose="02010609060101010101" charset="-122"/>
                        <a:cs typeface="Times New Roman" panose="02020603050405020304" pitchFamily="34" charset="-120"/>
                      </a:endParaRPr>
                    </a:p>
                    <a:p>
                      <a:pPr algn="l" fontAlgn="auto">
                        <a:lnSpc>
                          <a:spcPct val="150000"/>
                        </a:lnSpc>
                        <a:spcAft>
                          <a:spcPts val="600"/>
                        </a:spcAft>
                        <a:buClrTx/>
                        <a:buSzTx/>
                        <a:buNone/>
                      </a:pPr>
                      <a:r>
                        <a:rPr lang="en-US" sz="3200" b="1">
                          <a:solidFill>
                            <a:schemeClr val="tx1"/>
                          </a:solidFill>
                          <a:latin typeface="楷体" panose="02010609060101010101" charset="-122"/>
                          <a:ea typeface="楷体" panose="02010609060101010101" charset="-122"/>
                          <a:cs typeface="Times New Roman" panose="02020603050405020304" pitchFamily="34" charset="-120"/>
                        </a:rPr>
                        <a:t> </a:t>
                      </a:r>
                      <a:r>
                        <a:rPr lang="en-US" sz="3200" b="1" smtClean="0">
                          <a:solidFill>
                            <a:schemeClr val="tx1"/>
                          </a:solidFill>
                          <a:latin typeface="楷体" panose="02010609060101010101" charset="-122"/>
                          <a:ea typeface="楷体" panose="02010609060101010101" charset="-122"/>
                          <a:cs typeface="Times New Roman" panose="02020603050405020304" pitchFamily="34" charset="-120"/>
                        </a:rPr>
                        <a:t> ③比赛后他说：“火箭队对湖人队的进攻是早有准备的。”</a:t>
                      </a:r>
                      <a:endParaRPr lang="en-US" sz="3200" b="1">
                        <a:solidFill>
                          <a:schemeClr val="tx1"/>
                        </a:solidFill>
                        <a:latin typeface="楷体" panose="02010609060101010101" charset="-122"/>
                        <a:ea typeface="楷体" panose="02010609060101010101"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4.edf3e3c04.C_4_BD"/>
          <p:cNvSpPr/>
          <p:nvPr/>
        </p:nvSpPr>
        <p:spPr>
          <a:xfrm>
            <a:off x="795528" y="1143001"/>
            <a:ext cx="10607040" cy="543941"/>
          </a:xfrm>
          <a:prstGeom prst="rect">
            <a:avLst/>
          </a:prstGeom>
          <a:noFill/>
        </p:spPr>
        <p:txBody>
          <a:bodyPr wrap="square" lIns="0" tIns="0" rIns="0" bIns="0" rtlCol="0" anchor="t"/>
          <a:lstStyle/>
          <a:p>
            <a:pPr algn="ctr">
              <a:lnSpc>
                <a:spcPct val="120000"/>
              </a:lnSpc>
            </a:pPr>
            <a:r>
              <a:rPr lang="zh-CN" altLang="en-US" sz="3600" b="1">
                <a:solidFill>
                  <a:srgbClr val="C00000"/>
                </a:solidFill>
                <a:latin typeface="黑体" panose="02010609060101010101" pitchFamily="49" charset="-122"/>
                <a:ea typeface="黑体" panose="02010609060101010101" pitchFamily="49" charset="-122"/>
              </a:rPr>
              <a:t>六</a:t>
            </a:r>
            <a:r>
              <a:rPr lang="en-US" sz="3600" b="1">
                <a:solidFill>
                  <a:srgbClr val="C00000"/>
                </a:solidFill>
                <a:latin typeface="黑体" panose="02010609060101010101" pitchFamily="49" charset="-122"/>
                <a:ea typeface="黑体" panose="02010609060101010101" pitchFamily="49" charset="-122"/>
              </a:rPr>
              <a:t>、不合逻辑</a:t>
            </a:r>
            <a:endParaRPr lang="en-US" sz="3600">
              <a:solidFill>
                <a:srgbClr val="C00000"/>
              </a:solidFill>
              <a:latin typeface="黑体" panose="02010609060101010101" pitchFamily="49" charset="-122"/>
              <a:ea typeface="黑体" panose="02010609060101010101" pitchFamily="49" charset="-122"/>
            </a:endParaRPr>
          </a:p>
        </p:txBody>
      </p:sp>
      <p:sp>
        <p:nvSpPr>
          <p:cNvPr id="4" name="5.b32dda6ca.P_5_BD"/>
          <p:cNvSpPr/>
          <p:nvPr/>
        </p:nvSpPr>
        <p:spPr>
          <a:xfrm>
            <a:off x="795528" y="2390140"/>
            <a:ext cx="10607040" cy="1038860"/>
          </a:xfrm>
          <a:prstGeom prst="rect">
            <a:avLst/>
          </a:prstGeom>
          <a:noFill/>
        </p:spPr>
        <p:txBody>
          <a:bodyPr wrap="square" lIns="0" tIns="0" rIns="0" bIns="0" rtlCol="0" anchor="t"/>
          <a:lstStyle/>
          <a:p>
            <a:pPr algn="l">
              <a:lnSpc>
                <a:spcPct val="150000"/>
              </a:lnSpc>
              <a:spcAft>
                <a:spcPts val="600"/>
              </a:spcAft>
            </a:pPr>
            <a:r>
              <a:rPr lang="en-US" sz="3200"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200" b="1" err="1">
                <a:solidFill>
                  <a:srgbClr val="000000"/>
                </a:solidFill>
                <a:latin typeface="宋体" panose="02010600030101010101" pitchFamily="2" charset="-122"/>
                <a:ea typeface="宋体" panose="02010600030101010101" pitchFamily="2" charset="-122"/>
                <a:cs typeface="Times New Roman" panose="02020603050405020304" pitchFamily="34" charset="-120"/>
              </a:rPr>
              <a:t>不合逻辑指由于概念的使用、分类、</a:t>
            </a:r>
            <a:r>
              <a:rPr lang="en-US" sz="3200" b="1" err="1" smtClean="0">
                <a:solidFill>
                  <a:srgbClr val="000000"/>
                </a:solidFill>
                <a:latin typeface="宋体" panose="02010600030101010101" pitchFamily="2" charset="-122"/>
                <a:ea typeface="宋体" panose="02010600030101010101" pitchFamily="2" charset="-122"/>
                <a:cs typeface="Times New Roman" panose="02020603050405020304" pitchFamily="34" charset="-120"/>
              </a:rPr>
              <a:t>判断失误等造成的语病</a:t>
            </a:r>
            <a:r>
              <a:rPr lang="zh-CN" altLang="en-US" sz="3200" b="1" smtClean="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endParaRPr lang="en-US" altLang="zh-CN" sz="3200" b="1" smtClean="0">
              <a:solidFill>
                <a:srgbClr val="000000"/>
              </a:solidFill>
              <a:latin typeface="宋体" panose="02010600030101010101" pitchFamily="2" charset="-122"/>
              <a:ea typeface="宋体" panose="02010600030101010101" pitchFamily="2" charset="-122"/>
              <a:cs typeface="Times New Roman" panose="02020603050405020304" pitchFamily="34" charset="-120"/>
            </a:endParaRP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5.b32dda6ca.P_5_BD"/>
          <p:cNvGraphicFramePr>
            <a:graphicFrameLocks noGrp="1"/>
          </p:cNvGraphicFramePr>
          <p:nvPr>
            <p:custDataLst>
              <p:tags r:id="rId1"/>
            </p:custDataLst>
          </p:nvPr>
        </p:nvGraphicFramePr>
        <p:xfrm>
          <a:off x="240891" y="161744"/>
          <a:ext cx="11556367" cy="6286500"/>
        </p:xfrm>
        <a:graphic>
          <a:graphicData uri="http://schemas.openxmlformats.org/drawingml/2006/table">
            <a:tbl>
              <a:tblPr/>
              <a:tblGrid>
                <a:gridCol w="688499"/>
                <a:gridCol w="10867868"/>
              </a:tblGrid>
              <a:tr h="0">
                <a:tc>
                  <a:txBody>
                    <a:bodyPr wrap="square"/>
                    <a:lstStyle/>
                    <a:p>
                      <a:pPr algn="ctr">
                        <a:lnSpc>
                          <a:spcPct val="130000"/>
                        </a:lnSpc>
                        <a:spcAft>
                          <a:spcPts val="600"/>
                        </a:spcAft>
                      </a:pP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类型</a:t>
                      </a:r>
                      <a:endPar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ctr">
                        <a:lnSpc>
                          <a:spcPct val="130000"/>
                        </a:lnSpc>
                        <a:spcAft>
                          <a:spcPts val="600"/>
                        </a:spcAft>
                      </a:pP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示例</a:t>
                      </a:r>
                      <a:endPar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72515">
                <a:tc>
                  <a:txBody>
                    <a:bodyPr wrap="square"/>
                    <a:lstStyle/>
                    <a:p>
                      <a:pPr algn="ctr">
                        <a:lnSpc>
                          <a:spcPct val="130000"/>
                        </a:lnSpc>
                        <a:spcAft>
                          <a:spcPts val="600"/>
                        </a:spcAft>
                      </a:pP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自相矛盾</a:t>
                      </a:r>
                      <a:endPar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pPr>
                      <a:r>
                        <a:rPr lang="en-US" sz="1800" b="1" err="1">
                          <a:solidFill>
                            <a:srgbClr val="000000"/>
                          </a:solidFill>
                          <a:latin typeface="Times New Roman" panose="02020603050405020304" pitchFamily="18" charset="0"/>
                          <a:ea typeface="微软雅黑" panose="020B0503020204020204" charset="-122"/>
                          <a:cs typeface="Times New Roman" panose="02020603050405020304" pitchFamily="34" charset="-120"/>
                        </a:rPr>
                        <a:t>如：《人再囧途之泰囧》快开演了，影院外的观众们</a:t>
                      </a:r>
                      <a:r>
                        <a:rPr lang="en-US" sz="1800" b="1">
                          <a:solidFill>
                            <a:srgbClr val="FF0000"/>
                          </a:solidFill>
                          <a:latin typeface="Times New Roman" panose="02020603050405020304" pitchFamily="18" charset="0"/>
                          <a:ea typeface="微软雅黑" panose="020B0503020204020204" charset="-122"/>
                          <a:cs typeface="Times New Roman" panose="02020603050405020304" pitchFamily="34" charset="-120"/>
                        </a:rPr>
                        <a:t>争先恐后地鱼贯而入</a:t>
                      </a: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。（“争先恐后”与“鱼贯而入”一个无序，一个有序，不能用于形容同一批观众）</a:t>
                      </a:r>
                      <a:endParaRPr lang="en-US" sz="1800" b="1"/>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72515">
                <a:tc>
                  <a:txBody>
                    <a:bodyPr wrap="square"/>
                    <a:lstStyle/>
                    <a:p>
                      <a:pPr algn="ctr">
                        <a:lnSpc>
                          <a:spcPct val="130000"/>
                        </a:lnSpc>
                        <a:spcAft>
                          <a:spcPts val="600"/>
                        </a:spcAft>
                      </a:pP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不合事理</a:t>
                      </a:r>
                      <a:endPar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pP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如：针对上周公布的“黄金大米”事件调查结果，卫生部新闻发言人邓海华表示，卫生部门将加强科研项目管理，</a:t>
                      </a:r>
                      <a:r>
                        <a:rPr lang="en-US" sz="1800" b="1">
                          <a:solidFill>
                            <a:srgbClr val="FF0000"/>
                          </a:solidFill>
                          <a:latin typeface="Times New Roman" panose="02020603050405020304" pitchFamily="18" charset="0"/>
                          <a:ea typeface="微软雅黑" panose="020B0503020204020204" charset="-122"/>
                          <a:cs typeface="Times New Roman" panose="02020603050405020304" pitchFamily="34" charset="-120"/>
                        </a:rPr>
                        <a:t>杜绝此类事件不再发生</a:t>
                      </a: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。（误用了双重否定。“杜绝”和“不再”都是否定词，应将“不再”改为“再次”）</a:t>
                      </a:r>
                      <a:endParaRPr lang="en-US" sz="1800" b="1"/>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102995">
                <a:tc>
                  <a:txBody>
                    <a:bodyPr wrap="square"/>
                    <a:lstStyle/>
                    <a:p>
                      <a:pPr algn="ctr">
                        <a:lnSpc>
                          <a:spcPct val="130000"/>
                        </a:lnSpc>
                        <a:spcAft>
                          <a:spcPts val="600"/>
                        </a:spcAft>
                      </a:pP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强加因果</a:t>
                      </a:r>
                      <a:endPar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pP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如：他说，</a:t>
                      </a:r>
                      <a:r>
                        <a:rPr lang="en-US" sz="1800" b="1">
                          <a:solidFill>
                            <a:srgbClr val="FF0000"/>
                          </a:solidFill>
                          <a:latin typeface="Times New Roman" panose="02020603050405020304" pitchFamily="18" charset="0"/>
                          <a:ea typeface="微软雅黑" panose="020B0503020204020204" charset="-122"/>
                          <a:cs typeface="Times New Roman" panose="02020603050405020304" pitchFamily="34" charset="-120"/>
                        </a:rPr>
                        <a:t>因为</a:t>
                      </a: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自己的父亲也是一位知识分子，</a:t>
                      </a:r>
                      <a:r>
                        <a:rPr lang="en-US" sz="1800" b="1">
                          <a:solidFill>
                            <a:srgbClr val="FF0000"/>
                          </a:solidFill>
                          <a:latin typeface="Times New Roman" panose="02020603050405020304" pitchFamily="18" charset="0"/>
                          <a:ea typeface="微软雅黑" panose="020B0503020204020204" charset="-122"/>
                          <a:cs typeface="Times New Roman" panose="02020603050405020304" pitchFamily="34" charset="-120"/>
                        </a:rPr>
                        <a:t>所以</a:t>
                      </a: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他对农村有着深厚的感情。（他父亲是知识分子与“他对农村有着深厚的感情”之间并没有因果关系）</a:t>
                      </a:r>
                      <a:endParaRPr lang="en-US" sz="1800" b="1"/>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102995">
                <a:tc>
                  <a:txBody>
                    <a:bodyPr wrap="square"/>
                    <a:lstStyle/>
                    <a:p>
                      <a:pPr algn="ctr">
                        <a:lnSpc>
                          <a:spcPct val="130000"/>
                        </a:lnSpc>
                        <a:spcAft>
                          <a:spcPts val="600"/>
                        </a:spcAft>
                      </a:pP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概念混乱</a:t>
                      </a:r>
                      <a:endPar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pPr>
                      <a:r>
                        <a:rPr lang="en-US" sz="1800" b="1" err="1">
                          <a:solidFill>
                            <a:srgbClr val="000000"/>
                          </a:solidFill>
                          <a:latin typeface="Times New Roman" panose="02020603050405020304" pitchFamily="18" charset="0"/>
                          <a:ea typeface="微软雅黑" panose="020B0503020204020204" charset="-122"/>
                          <a:cs typeface="Times New Roman" panose="02020603050405020304" pitchFamily="34" charset="-120"/>
                        </a:rPr>
                        <a:t>如：我特别喜欢</a:t>
                      </a:r>
                      <a:r>
                        <a:rPr lang="en-US" sz="1800" b="1" err="1">
                          <a:solidFill>
                            <a:srgbClr val="FF0000"/>
                          </a:solidFill>
                          <a:latin typeface="Times New Roman" panose="02020603050405020304" pitchFamily="18" charset="0"/>
                          <a:ea typeface="微软雅黑" panose="020B0503020204020204" charset="-122"/>
                          <a:cs typeface="Times New Roman" panose="02020603050405020304" pitchFamily="34" charset="-120"/>
                        </a:rPr>
                        <a:t>体育活动</a:t>
                      </a:r>
                      <a:r>
                        <a:rPr lang="en-US" sz="1800" b="1" err="1">
                          <a:solidFill>
                            <a:srgbClr val="000000"/>
                          </a:solidFill>
                          <a:latin typeface="Times New Roman" panose="02020603050405020304" pitchFamily="18" charset="0"/>
                          <a:ea typeface="微软雅黑" panose="020B0503020204020204" charset="-122"/>
                          <a:cs typeface="Times New Roman" panose="02020603050405020304" pitchFamily="34" charset="-120"/>
                        </a:rPr>
                        <a:t>，其中</a:t>
                      </a:r>
                      <a:r>
                        <a:rPr lang="en-US" sz="1800" b="1" err="1">
                          <a:solidFill>
                            <a:srgbClr val="FF0000"/>
                          </a:solidFill>
                          <a:latin typeface="Times New Roman" panose="02020603050405020304" pitchFamily="18" charset="0"/>
                          <a:ea typeface="微软雅黑" panose="020B0503020204020204" charset="-122"/>
                          <a:cs typeface="Times New Roman" panose="02020603050405020304" pitchFamily="34" charset="-120"/>
                        </a:rPr>
                        <a:t>钢琴</a:t>
                      </a:r>
                      <a:r>
                        <a:rPr lang="en-US" sz="1800" b="1" err="1">
                          <a:solidFill>
                            <a:srgbClr val="000000"/>
                          </a:solidFill>
                          <a:latin typeface="Times New Roman" panose="02020603050405020304" pitchFamily="18" charset="0"/>
                          <a:ea typeface="微软雅黑" panose="020B0503020204020204" charset="-122"/>
                          <a:cs typeface="Times New Roman" panose="02020603050405020304" pitchFamily="34" charset="-120"/>
                        </a:rPr>
                        <a:t>、羽毛球、长跑、游泳等都是我的长项。（“钢琴”并不属于“体育活动”）</a:t>
                      </a:r>
                      <a:endParaRPr lang="en-US" sz="1800" b="1"/>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74573">
                <a:tc>
                  <a:txBody>
                    <a:bodyPr wrap="square"/>
                    <a:lstStyle/>
                    <a:p>
                      <a:pPr algn="ctr">
                        <a:lnSpc>
                          <a:spcPct val="130000"/>
                        </a:lnSpc>
                        <a:spcAft>
                          <a:spcPts val="600"/>
                        </a:spcAft>
                      </a:pP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数量词表述不当</a:t>
                      </a:r>
                      <a:endPar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wrap="square"/>
                    <a:lstStyle/>
                    <a:p>
                      <a:pPr algn="l">
                        <a:lnSpc>
                          <a:spcPct val="130000"/>
                        </a:lnSpc>
                        <a:spcAft>
                          <a:spcPts val="600"/>
                        </a:spcAft>
                      </a:pPr>
                      <a:r>
                        <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rPr>
                        <a:t>如：三个企业抓技术革新，今年比去年产量翻了一番，成本却下降了一倍。（句中“下降了一倍”则成本为零，这是不可能的。应将“一倍”换成分数或实际数量）</a:t>
                      </a:r>
                      <a:endParaRPr lang="en-US" sz="1800" b="1">
                        <a:solidFill>
                          <a:srgbClr val="000000"/>
                        </a:solidFill>
                        <a:latin typeface="Times New Roman" panose="02020603050405020304" pitchFamily="18" charset="0"/>
                        <a:ea typeface="微软雅黑" panose="020B0503020204020204" charset="-122"/>
                        <a:cs typeface="Times New Roman" panose="02020603050405020304" pitchFamily="34" charset="-120"/>
                      </a:endParaRPr>
                    </a:p>
                  </a:txBody>
                  <a:tcPr marL="38100" marR="38100" marT="38100" marB="38100" vert="horz"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 name="矩形: 圆角 1"/>
          <p:cNvSpPr/>
          <p:nvPr/>
        </p:nvSpPr>
        <p:spPr>
          <a:xfrm>
            <a:off x="6328180" y="5809878"/>
            <a:ext cx="5408099" cy="569627"/>
          </a:xfrm>
          <a:prstGeom prst="roundRect">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err="1">
                <a:solidFill>
                  <a:srgbClr val="FF0000"/>
                </a:solidFill>
                <a:latin typeface="Times New Roman" panose="02020603050405020304" pitchFamily="18" charset="0"/>
                <a:ea typeface="微软雅黑" panose="020B0503020204020204" charset="-122"/>
                <a:cs typeface="Times New Roman" panose="02020603050405020304" pitchFamily="34" charset="-120"/>
              </a:rPr>
              <a:t>句中出现</a:t>
            </a:r>
            <a:r>
              <a:rPr lang="en-US" altLang="zh-CN" sz="2000" err="1">
                <a:solidFill>
                  <a:srgbClr val="FF0000"/>
                </a:solidFill>
                <a:latin typeface="Times New Roman" panose="02020603050405020304" pitchFamily="18" charset="0"/>
                <a:ea typeface="微软雅黑" panose="020B0503020204020204" charset="-122"/>
                <a:cs typeface="Times New Roman" panose="02020603050405020304" pitchFamily="34" charset="-120"/>
              </a:rPr>
              <a:t>“</a:t>
            </a:r>
            <a:r>
              <a:rPr lang="zh-CN" altLang="en-US" sz="2000" err="1">
                <a:solidFill>
                  <a:srgbClr val="FF0000"/>
                </a:solidFill>
                <a:latin typeface="Times New Roman" panose="02020603050405020304" pitchFamily="18" charset="0"/>
                <a:ea typeface="微软雅黑" panose="020B0503020204020204" charset="-122"/>
                <a:cs typeface="Times New Roman" panose="02020603050405020304" pitchFamily="34" charset="-120"/>
              </a:rPr>
              <a:t>增加、缩小、降低、提高、倍</a:t>
            </a:r>
            <a:r>
              <a:rPr lang="en-US" altLang="zh-CN" sz="2000" err="1">
                <a:solidFill>
                  <a:srgbClr val="FF0000"/>
                </a:solidFill>
                <a:latin typeface="Times New Roman" panose="02020603050405020304" pitchFamily="18" charset="0"/>
                <a:ea typeface="微软雅黑" panose="020B0503020204020204" charset="-122"/>
                <a:cs typeface="Times New Roman" panose="02020603050405020304" pitchFamily="34" charset="-120"/>
              </a:rPr>
              <a:t>”</a:t>
            </a:r>
            <a:r>
              <a:rPr lang="zh-CN" altLang="en-US" sz="2000">
                <a:solidFill>
                  <a:srgbClr val="FF0000"/>
                </a:solidFill>
                <a:latin typeface="Times New Roman" panose="02020603050405020304" pitchFamily="18" charset="0"/>
                <a:ea typeface="微软雅黑" panose="020B0503020204020204" charset="-122"/>
                <a:cs typeface="Times New Roman" panose="02020603050405020304" pitchFamily="34" charset="-120"/>
              </a:rPr>
              <a:t>等词语，</a:t>
            </a:r>
            <a:r>
              <a:rPr lang="zh-CN" altLang="en-US" sz="2000" smtClean="0">
                <a:solidFill>
                  <a:srgbClr val="FF0000"/>
                </a:solidFill>
                <a:latin typeface="Times New Roman" panose="02020603050405020304" pitchFamily="18" charset="0"/>
                <a:ea typeface="微软雅黑" panose="020B0503020204020204" charset="-122"/>
                <a:cs typeface="Times New Roman" panose="02020603050405020304" pitchFamily="34" charset="-120"/>
              </a:rPr>
              <a:t>要谨慎</a:t>
            </a:r>
            <a:endParaRPr lang="zh-CN" altLang="en-US" sz="2000">
              <a:solidFill>
                <a:srgbClr val="FF0000"/>
              </a:solidFill>
              <a:latin typeface="Times New Roman" panose="02020603050405020304" pitchFamily="18" charset="0"/>
              <a:ea typeface="微软雅黑" panose="020B0503020204020204" charset="-122"/>
              <a:cs typeface="Times New Roman" panose="02020603050405020304" pitchFamily="34" charset="-120"/>
            </a:endParaRPr>
          </a:p>
        </p:txBody>
      </p:sp>
      <p:sp>
        <p:nvSpPr>
          <p:cNvPr id="11" name="矩形: 圆角 10"/>
          <p:cNvSpPr/>
          <p:nvPr/>
        </p:nvSpPr>
        <p:spPr>
          <a:xfrm>
            <a:off x="8906608" y="2261381"/>
            <a:ext cx="2637692" cy="454025"/>
          </a:xfrm>
          <a:prstGeom prst="roundRect">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smtClean="0">
                <a:solidFill>
                  <a:srgbClr val="FF0000"/>
                </a:solidFill>
                <a:latin typeface="宋体" panose="02010600030101010101" pitchFamily="2" charset="-122"/>
                <a:ea typeface="宋体" panose="02010600030101010101" pitchFamily="2" charset="-122"/>
              </a:rPr>
              <a:t>   否定失当</a:t>
            </a:r>
            <a:endParaRPr lang="zh-CN" altLang="en-US" sz="2800" b="1">
              <a:solidFill>
                <a:srgbClr val="FF0000"/>
              </a:solidFill>
              <a:latin typeface="宋体" panose="02010600030101010101" pitchFamily="2" charset="-122"/>
              <a:ea typeface="宋体" panose="02010600030101010101" pitchFamily="2" charset="-122"/>
            </a:endParaRPr>
          </a:p>
        </p:txBody>
      </p:sp>
      <p:sp>
        <p:nvSpPr>
          <p:cNvPr id="6" name="矩形: 圆角 10"/>
          <p:cNvSpPr/>
          <p:nvPr/>
        </p:nvSpPr>
        <p:spPr>
          <a:xfrm>
            <a:off x="8009499" y="4444804"/>
            <a:ext cx="2677795" cy="454025"/>
          </a:xfrm>
          <a:prstGeom prst="roundRect">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smtClean="0">
                <a:solidFill>
                  <a:srgbClr val="FF0000"/>
                </a:solidFill>
              </a:rPr>
              <a:t>     并列失当</a:t>
            </a:r>
            <a:endParaRPr lang="zh-CN" altLang="en-US" sz="2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7fa35d6d4.C_4_BD"/>
          <p:cNvSpPr/>
          <p:nvPr/>
        </p:nvSpPr>
        <p:spPr>
          <a:xfrm>
            <a:off x="813112" y="764932"/>
            <a:ext cx="10607040" cy="543941"/>
          </a:xfrm>
          <a:prstGeom prst="rect">
            <a:avLst/>
          </a:prstGeom>
          <a:noFill/>
        </p:spPr>
        <p:txBody>
          <a:bodyPr wrap="square" lIns="0" tIns="0" rIns="0" bIns="0" rtlCol="0" anchor="t"/>
          <a:lstStyle/>
          <a:p>
            <a:pPr algn="ctr">
              <a:lnSpc>
                <a:spcPct val="120000"/>
              </a:lnSpc>
            </a:pPr>
            <a:r>
              <a:rPr lang="en-US" sz="3600" b="1" err="1" smtClean="0">
                <a:solidFill>
                  <a:srgbClr val="C00000"/>
                </a:solidFill>
              </a:rPr>
              <a:t>修改病句的</a:t>
            </a:r>
            <a:r>
              <a:rPr lang="en-US" sz="3600" b="1" err="1">
                <a:solidFill>
                  <a:srgbClr val="C00000"/>
                </a:solidFill>
              </a:rPr>
              <a:t>“三原则”</a:t>
            </a:r>
            <a:endParaRPr lang="en-US" sz="3600">
              <a:solidFill>
                <a:srgbClr val="C00000"/>
              </a:solidFill>
            </a:endParaRPr>
          </a:p>
        </p:txBody>
      </p:sp>
      <p:sp>
        <p:nvSpPr>
          <p:cNvPr id="3" name="3.11e21a939.P_5_BD"/>
          <p:cNvSpPr/>
          <p:nvPr/>
        </p:nvSpPr>
        <p:spPr>
          <a:xfrm>
            <a:off x="839745" y="1499678"/>
            <a:ext cx="10607040" cy="4428236"/>
          </a:xfrm>
          <a:prstGeom prst="rect">
            <a:avLst/>
          </a:prstGeom>
          <a:noFill/>
        </p:spPr>
        <p:txBody>
          <a:bodyPr wrap="square" lIns="0" tIns="0" rIns="0" bIns="0" rtlCol="0" anchor="t"/>
          <a:lstStyle/>
          <a:p>
            <a:pPr algn="l">
              <a:lnSpc>
                <a:spcPct val="14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1.</a:t>
            </a:r>
            <a:r>
              <a:rPr lang="en-US" sz="2400">
                <a:solidFill>
                  <a:srgbClr val="C00000"/>
                </a:solidFill>
                <a:latin typeface="Times New Roman" panose="02020603050405020304" pitchFamily="18" charset="0"/>
                <a:ea typeface="微软雅黑" panose="020B0503020204020204" charset="-122"/>
                <a:cs typeface="Times New Roman" panose="02020603050405020304" pitchFamily="34" charset="-120"/>
              </a:rPr>
              <a:t>真实性</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原则</a:t>
            </a:r>
            <a:endParaRPr lang="en-US" sz="2400"/>
          </a:p>
          <a:p>
            <a:pPr algn="l">
              <a:lnSpc>
                <a:spcPct val="14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要尽量保持句子的原意，千万不要违背原意，另起炉灶。</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400"/>
          </a:p>
          <a:p>
            <a:pPr algn="l">
              <a:lnSpc>
                <a:spcPct val="14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2.</a:t>
            </a:r>
            <a:r>
              <a:rPr lang="en-US" sz="2400">
                <a:solidFill>
                  <a:srgbClr val="C00000"/>
                </a:solidFill>
                <a:latin typeface="Times New Roman" panose="02020603050405020304" pitchFamily="18" charset="0"/>
                <a:ea typeface="微软雅黑" panose="020B0503020204020204" charset="-122"/>
                <a:cs typeface="Times New Roman" panose="02020603050405020304" pitchFamily="34" charset="-120"/>
              </a:rPr>
              <a:t>针对性</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原则</a:t>
            </a:r>
            <a:endParaRPr lang="en-US" sz="2400"/>
          </a:p>
          <a:p>
            <a:pPr algn="l">
              <a:lnSpc>
                <a:spcPct val="14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要针对病句的实际情况进行修改。也就是说，哪儿有毛病，就改哪儿；是什么毛病，就用什么方法。</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400"/>
          </a:p>
          <a:p>
            <a:pPr algn="l">
              <a:lnSpc>
                <a:spcPct val="14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3.</a:t>
            </a:r>
            <a:r>
              <a:rPr lang="en-US" sz="2400">
                <a:solidFill>
                  <a:srgbClr val="C00000"/>
                </a:solidFill>
                <a:latin typeface="Times New Roman" panose="02020603050405020304" pitchFamily="18" charset="0"/>
                <a:ea typeface="微软雅黑" panose="020B0503020204020204" charset="-122"/>
                <a:cs typeface="Times New Roman" panose="02020603050405020304" pitchFamily="34" charset="-120"/>
              </a:rPr>
              <a:t>经济性</a:t>
            </a: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原则</a:t>
            </a:r>
            <a:endParaRPr lang="en-US" sz="2400"/>
          </a:p>
          <a:p>
            <a:pPr algn="l">
              <a:lnSpc>
                <a:spcPct val="140000"/>
              </a:lnSpc>
              <a:spcAft>
                <a:spcPts val="600"/>
              </a:spcAft>
            </a:pPr>
            <a:r>
              <a:rPr lang="en-US" sz="2400">
                <a:solidFill>
                  <a:srgbClr val="000000"/>
                </a:solidFill>
                <a:latin typeface="Times New Roman" panose="02020603050405020304" pitchFamily="18" charset="0"/>
                <a:ea typeface="微软雅黑" panose="020B0503020204020204" charset="-122"/>
                <a:cs typeface="Times New Roman" panose="02020603050405020304" pitchFamily="34" charset="-120"/>
              </a:rPr>
              <a:t>所谓经济性原则就是要“多就少改”，如可以调整语序就尽量不增删，能改一处就不要改两处，等等。</a:t>
            </a:r>
            <a:endParaRPr lang="en-US" sz="2400"/>
          </a:p>
        </p:txBody>
      </p:sp>
    </p:spTree>
  </p:cSld>
  <p:clrMapOvr>
    <a:masterClrMapping/>
  </p:clrMapOvr>
  <p:transition>
    <p:split dir="in"/>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98613" y="330829"/>
            <a:ext cx="10841990" cy="6062345"/>
          </a:xfrm>
          <a:prstGeom prst="rect">
            <a:avLst/>
          </a:prstGeom>
          <a:noFill/>
          <a:ln w="9525">
            <a:noFill/>
          </a:ln>
        </p:spPr>
        <p:txBody>
          <a:bodyPr wrap="square">
            <a:spAutoFit/>
          </a:bodyPr>
          <a:lstStyle/>
          <a:p>
            <a:pPr indent="0" fontAlgn="auto">
              <a:lnSpc>
                <a:spcPts val="4380"/>
              </a:lnSpc>
            </a:pPr>
            <a:r>
              <a:rPr lang="zh-CN" sz="2400" b="1">
                <a:ea typeface="宋体" panose="02010600030101010101" pitchFamily="2" charset="-122"/>
              </a:rPr>
              <a:t>21.下面文段有四处语病，请指出其序号并做修改，使语言表达准确流畅。（4分）</a:t>
            </a:r>
            <a:endParaRPr lang="zh-CN" sz="2400" b="1">
              <a:ea typeface="宋体" panose="02010600030101010101" pitchFamily="2" charset="-122"/>
            </a:endParaRPr>
          </a:p>
          <a:p>
            <a:pPr indent="0" fontAlgn="auto">
              <a:lnSpc>
                <a:spcPts val="4380"/>
              </a:lnSpc>
            </a:pPr>
            <a:r>
              <a:rPr lang="en-US" altLang="zh-CN" sz="2800" b="1">
                <a:latin typeface="楷体" panose="02010609060101010101" charset="-122"/>
                <a:ea typeface="楷体" panose="02010609060101010101" charset="-122"/>
                <a:cs typeface="楷体" panose="02010609060101010101" charset="-122"/>
              </a:rPr>
              <a:t>     </a:t>
            </a:r>
            <a:r>
              <a:rPr lang="zh-CN" sz="2800" b="1">
                <a:latin typeface="楷体" panose="02010609060101010101" charset="-122"/>
                <a:ea typeface="楷体" panose="02010609060101010101" charset="-122"/>
                <a:cs typeface="楷体" panose="02010609060101010101" charset="-122"/>
              </a:rPr>
              <a:t>近年来，①我国的电子书阅读率发生了快速增长，②呈现出良好的发展态势，</a:t>
            </a:r>
            <a:r>
              <a:rPr lang="en-US" sz="2800" b="1">
                <a:latin typeface="楷体" panose="02010609060101010101" charset="-122"/>
                <a:ea typeface="楷体" panose="02010609060101010101" charset="-122"/>
                <a:cs typeface="楷体" panose="02010609060101010101" charset="-122"/>
              </a:rPr>
              <a:t>③</a:t>
            </a:r>
            <a:r>
              <a:rPr lang="zh-CN" sz="2800" b="1">
                <a:latin typeface="楷体" panose="02010609060101010101" charset="-122"/>
                <a:ea typeface="楷体" panose="02010609060101010101" charset="-122"/>
                <a:cs typeface="楷体" panose="02010609060101010101" charset="-122"/>
              </a:rPr>
              <a:t>根据统计数据显示，④2000年国内网上的阅读率仅为3.9%，⑤2012年上升到41.7%，⑥电子书的阅读人数更是达到了2.95亿。⑦截止目前，⑧我国已经有接近20%的网民养成了通过互联网阅读时事新闻的习惯，⑨16%的人群养成了电子阅读的习惯，⑨而且有越来越多的读者开始将注意力转移到电子书上</a:t>
            </a:r>
            <a:r>
              <a:rPr lang="zh-CN" sz="2800" b="1" smtClean="0">
                <a:latin typeface="楷体" panose="02010609060101010101" charset="-122"/>
                <a:ea typeface="楷体" panose="02010609060101010101" charset="-122"/>
                <a:cs typeface="楷体" panose="02010609060101010101" charset="-122"/>
              </a:rPr>
              <a:t>。</a:t>
            </a:r>
            <a:endParaRPr lang="en-US" altLang="zh-CN" sz="2800" b="1" smtClean="0">
              <a:latin typeface="楷体" panose="02010609060101010101" charset="-122"/>
              <a:ea typeface="楷体" panose="02010609060101010101" charset="-122"/>
              <a:cs typeface="楷体" panose="02010609060101010101" charset="-122"/>
            </a:endParaRPr>
          </a:p>
          <a:p>
            <a:pPr indent="0" fontAlgn="auto">
              <a:lnSpc>
                <a:spcPts val="4380"/>
              </a:lnSpc>
            </a:pPr>
            <a:endParaRPr lang="en-US" altLang="zh-CN" sz="2400" b="1" smtClean="0">
              <a:latin typeface="楷体" panose="02010609060101010101" charset="-122"/>
              <a:ea typeface="楷体" panose="02010609060101010101" charset="-122"/>
              <a:cs typeface="楷体" panose="02010609060101010101" charset="-122"/>
            </a:endParaRPr>
          </a:p>
          <a:p>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1</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）语句①，修改为：“我国的电子书阅读率快速增长”；</a:t>
            </a:r>
            <a:endPar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endParaRPr>
          </a:p>
          <a:p>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2</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）语句③，修改为：“统计数据显示”或者“根据统计数据”；</a:t>
            </a:r>
            <a:endPar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endParaRPr>
          </a:p>
          <a:p>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3</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）语句⑦，修改为：“截至目前”或者“截止到目前”；</a:t>
            </a:r>
            <a:endPar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endParaRPr>
          </a:p>
          <a:p>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4</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）语句⑨，修改为：“</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16%</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的人养成了电子阅读的习惯”。</a:t>
            </a:r>
            <a:r>
              <a:rPr lang="en-US" altLang="zh-CN" sz="2400" b="1" smtClean="0">
                <a:solidFill>
                  <a:srgbClr val="FF0000"/>
                </a:solidFill>
                <a:latin typeface="楷体" panose="02010609060101010101" charset="-122"/>
                <a:ea typeface="楷体" panose="02010609060101010101" charset="-122"/>
                <a:cs typeface="楷体" panose="02010609060101010101" charset="-122"/>
              </a:rPr>
              <a:t>             </a:t>
            </a:r>
            <a:endParaRPr lang="zh-CN" altLang="en-US" sz="2400" b="1">
              <a:solidFill>
                <a:srgbClr val="FF0000"/>
              </a:solidFill>
              <a:latin typeface="楷体" panose="02010609060101010101" charset="-122"/>
              <a:ea typeface="楷体" panose="02010609060101010101" charset="-122"/>
              <a:cs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0">
                                            <p:txEl>
                                              <p:pRg st="3" end="3"/>
                                            </p:txEl>
                                          </p:spTgt>
                                        </p:tgtEl>
                                        <p:attrNameLst>
                                          <p:attrName>style.visibility</p:attrName>
                                        </p:attrNameLst>
                                      </p:cBhvr>
                                      <p:to>
                                        <p:strVal val="visible"/>
                                      </p:to>
                                    </p:set>
                                    <p:animEffect transition="in" filter="blinds(horizontal)">
                                      <p:cBhvr>
                                        <p:cTn id="7" dur="500"/>
                                        <p:tgtEl>
                                          <p:spTgt spid="100">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00">
                                            <p:txEl>
                                              <p:pRg st="4" end="4"/>
                                            </p:txEl>
                                          </p:spTgt>
                                        </p:tgtEl>
                                        <p:attrNameLst>
                                          <p:attrName>style.visibility</p:attrName>
                                        </p:attrNameLst>
                                      </p:cBhvr>
                                      <p:to>
                                        <p:strVal val="visible"/>
                                      </p:to>
                                    </p:set>
                                    <p:animEffect transition="in" filter="blinds(horizontal)">
                                      <p:cBhvr>
                                        <p:cTn id="10" dur="500"/>
                                        <p:tgtEl>
                                          <p:spTgt spid="100">
                                            <p:txEl>
                                              <p:pRg st="4" end="4"/>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00">
                                            <p:txEl>
                                              <p:pRg st="5" end="5"/>
                                            </p:txEl>
                                          </p:spTgt>
                                        </p:tgtEl>
                                        <p:attrNameLst>
                                          <p:attrName>style.visibility</p:attrName>
                                        </p:attrNameLst>
                                      </p:cBhvr>
                                      <p:to>
                                        <p:strVal val="visible"/>
                                      </p:to>
                                    </p:set>
                                    <p:animEffect transition="in" filter="blinds(horizontal)">
                                      <p:cBhvr>
                                        <p:cTn id="13" dur="500"/>
                                        <p:tgtEl>
                                          <p:spTgt spid="100">
                                            <p:txEl>
                                              <p:pRg st="5" end="5"/>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00">
                                            <p:txEl>
                                              <p:pRg st="6" end="6"/>
                                            </p:txEl>
                                          </p:spTgt>
                                        </p:tgtEl>
                                        <p:attrNameLst>
                                          <p:attrName>style.visibility</p:attrName>
                                        </p:attrNameLst>
                                      </p:cBhvr>
                                      <p:to>
                                        <p:strVal val="visible"/>
                                      </p:to>
                                    </p:set>
                                    <p:animEffect transition="in" filter="blinds(horizontal)">
                                      <p:cBhvr>
                                        <p:cTn id="16" dur="500"/>
                                        <p:tgtEl>
                                          <p:spTgt spid="10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662258" y="797889"/>
            <a:ext cx="2086326" cy="1032933"/>
            <a:chOff x="7119922" y="1303867"/>
            <a:chExt cx="3412611" cy="1032933"/>
          </a:xfrm>
        </p:grpSpPr>
        <p:grpSp>
          <p:nvGrpSpPr>
            <p:cNvPr id="10" name="组合 9"/>
            <p:cNvGrpSpPr/>
            <p:nvPr/>
          </p:nvGrpSpPr>
          <p:grpSpPr>
            <a:xfrm>
              <a:off x="7119922" y="1303867"/>
              <a:ext cx="3412611" cy="1032933"/>
              <a:chOff x="8832" y="1042"/>
              <a:chExt cx="4535" cy="5963"/>
            </a:xfrm>
          </p:grpSpPr>
          <p:sp>
            <p:nvSpPr>
              <p:cNvPr id="12" name="矩形 11"/>
              <p:cNvSpPr/>
              <p:nvPr/>
            </p:nvSpPr>
            <p:spPr>
              <a:xfrm>
                <a:off x="8832" y="1042"/>
                <a:ext cx="4535" cy="5963"/>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cs typeface="+mn-ea"/>
                  <a:sym typeface="+mn-lt"/>
                </a:endParaRPr>
              </a:p>
            </p:txBody>
          </p:sp>
          <p:sp>
            <p:nvSpPr>
              <p:cNvPr id="13" name="等腰三角形 12"/>
              <p:cNvSpPr/>
              <p:nvPr/>
            </p:nvSpPr>
            <p:spPr>
              <a:xfrm rot="5400000">
                <a:off x="8832" y="1889"/>
                <a:ext cx="510" cy="510"/>
              </a:xfrm>
              <a:prstGeom prst="triangle">
                <a:avLst/>
              </a:prstGeom>
              <a:solidFill>
                <a:srgbClr val="B5B5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cs typeface="+mn-ea"/>
                  <a:sym typeface="+mn-lt"/>
                </a:endParaRPr>
              </a:p>
            </p:txBody>
          </p:sp>
        </p:grpSp>
        <p:sp>
          <p:nvSpPr>
            <p:cNvPr id="11" name="文本框 9"/>
            <p:cNvSpPr txBox="1"/>
            <p:nvPr/>
          </p:nvSpPr>
          <p:spPr>
            <a:xfrm>
              <a:off x="7602221" y="1587500"/>
              <a:ext cx="2782849" cy="523220"/>
            </a:xfrm>
            <a:prstGeom prst="rect">
              <a:avLst/>
            </a:prstGeom>
            <a:noFill/>
          </p:spPr>
          <p:txBody>
            <a:bodyPr wrap="square" rtlCol="0">
              <a:spAutoFit/>
            </a:bodyPr>
            <a:lstStyle/>
            <a:p>
              <a:r>
                <a:rPr lang="zh-CN" altLang="en-US" sz="2800" b="1" smtClean="0">
                  <a:solidFill>
                    <a:schemeClr val="bg1"/>
                  </a:solidFill>
                  <a:latin typeface="微软雅黑" panose="020B0503020204020204" charset="-122"/>
                  <a:ea typeface="微软雅黑" panose="020B0503020204020204" charset="-122"/>
                  <a:cs typeface="+mn-ea"/>
                  <a:sym typeface="+mn-lt"/>
                </a:rPr>
                <a:t>考纲解读</a:t>
              </a:r>
              <a:endParaRPr lang="en-US" altLang="zh-CN" sz="2800" b="1">
                <a:solidFill>
                  <a:schemeClr val="bg1"/>
                </a:solidFill>
                <a:latin typeface="微软雅黑" panose="020B0503020204020204" charset="-122"/>
                <a:ea typeface="微软雅黑" panose="020B0503020204020204" charset="-122"/>
                <a:cs typeface="+mn-ea"/>
                <a:sym typeface="+mn-lt"/>
              </a:endParaRPr>
            </a:p>
          </p:txBody>
        </p:sp>
      </p:grpSp>
      <p:sp>
        <p:nvSpPr>
          <p:cNvPr id="14" name="文本框 3"/>
          <p:cNvSpPr txBox="1"/>
          <p:nvPr/>
        </p:nvSpPr>
        <p:spPr>
          <a:xfrm>
            <a:off x="1028163" y="1856095"/>
            <a:ext cx="10382520" cy="3969385"/>
          </a:xfrm>
          <a:prstGeom prst="rect">
            <a:avLst/>
          </a:prstGeom>
          <a:noFill/>
        </p:spPr>
        <p:txBody>
          <a:bodyPr wrap="square" rtlCol="0">
            <a:spAutoFit/>
          </a:bodyPr>
          <a:lstStyle/>
          <a:p>
            <a:r>
              <a:rPr lang="zh-CN" altLang="en-US" sz="3600" smtClean="0">
                <a:latin typeface="楷体" panose="02010609060101010101" charset="-122"/>
                <a:ea typeface="楷体" panose="02010609060101010101" charset="-122"/>
              </a:rPr>
              <a:t>     </a:t>
            </a:r>
            <a:endParaRPr lang="en-US" altLang="zh-CN" sz="3600" smtClean="0">
              <a:latin typeface="楷体" panose="02010609060101010101" charset="-122"/>
              <a:ea typeface="楷体" panose="02010609060101010101" charset="-122"/>
            </a:endParaRPr>
          </a:p>
          <a:p>
            <a:r>
              <a:rPr lang="en-US" altLang="zh-CN" sz="3600" smtClean="0">
                <a:latin typeface="楷体" panose="02010609060101010101" charset="-122"/>
                <a:ea typeface="楷体" panose="02010609060101010101" charset="-122"/>
              </a:rPr>
              <a:t>    </a:t>
            </a:r>
            <a:r>
              <a:rPr lang="zh-CN" altLang="en-US" sz="3600" smtClean="0">
                <a:latin typeface="楷体" panose="02010609060101010101" charset="-122"/>
                <a:ea typeface="楷体" panose="02010609060101010101" charset="-122"/>
              </a:rPr>
              <a:t>新高考</a:t>
            </a:r>
            <a:r>
              <a:rPr lang="en-US" altLang="zh-CN" sz="3600" smtClean="0">
                <a:latin typeface="楷体" panose="02010609060101010101" charset="-122"/>
                <a:ea typeface="楷体" panose="02010609060101010101" charset="-122"/>
              </a:rPr>
              <a:t>《</a:t>
            </a:r>
            <a:r>
              <a:rPr lang="zh-CN" altLang="en-US" sz="3600" smtClean="0">
                <a:latin typeface="楷体" panose="02010609060101010101" charset="-122"/>
                <a:ea typeface="楷体" panose="02010609060101010101" charset="-122"/>
              </a:rPr>
              <a:t>考纲</a:t>
            </a:r>
            <a:r>
              <a:rPr lang="en-US" altLang="zh-CN" sz="3600" smtClean="0">
                <a:latin typeface="楷体" panose="02010609060101010101" charset="-122"/>
                <a:ea typeface="楷体" panose="02010609060101010101" charset="-122"/>
              </a:rPr>
              <a:t>》</a:t>
            </a:r>
            <a:r>
              <a:rPr lang="zh-CN" altLang="en-US" sz="3600" smtClean="0">
                <a:latin typeface="楷体" panose="02010609060101010101" charset="-122"/>
                <a:ea typeface="楷体" panose="02010609060101010101" charset="-122"/>
              </a:rPr>
              <a:t>对</a:t>
            </a:r>
            <a:r>
              <a:rPr lang="zh-CN" altLang="en-US" sz="3600" smtClean="0">
                <a:solidFill>
                  <a:srgbClr val="FF0000"/>
                </a:solidFill>
                <a:latin typeface="楷体" panose="02010609060101010101" charset="-122"/>
                <a:ea typeface="楷体" panose="02010609060101010101" charset="-122"/>
              </a:rPr>
              <a:t>病句</a:t>
            </a:r>
            <a:r>
              <a:rPr lang="zh-CN" altLang="en-US" sz="3600" smtClean="0">
                <a:latin typeface="楷体" panose="02010609060101010101" charset="-122"/>
                <a:ea typeface="楷体" panose="02010609060101010101" charset="-122"/>
              </a:rPr>
              <a:t>的考查要求是：辨识和改正一般的病句。</a:t>
            </a:r>
            <a:r>
              <a:rPr lang="zh-CN" altLang="en-US" sz="3600" smtClean="0">
                <a:solidFill>
                  <a:srgbClr val="FF0000"/>
                </a:solidFill>
                <a:latin typeface="楷体" panose="02010609060101010101" charset="-122"/>
                <a:ea typeface="楷体" panose="02010609060101010101" charset="-122"/>
              </a:rPr>
              <a:t>所谓“病句”</a:t>
            </a:r>
            <a:r>
              <a:rPr lang="zh-CN" altLang="en-US" sz="3600" smtClean="0">
                <a:latin typeface="楷体" panose="02010609060101010101" charset="-122"/>
                <a:ea typeface="楷体" panose="02010609060101010101" charset="-122"/>
              </a:rPr>
              <a:t>，是指</a:t>
            </a:r>
            <a:r>
              <a:rPr lang="zh-CN" altLang="en-US" sz="3600" smtClean="0">
                <a:solidFill>
                  <a:srgbClr val="FF0000"/>
                </a:solidFill>
                <a:latin typeface="楷体" panose="02010609060101010101" charset="-122"/>
                <a:ea typeface="楷体" panose="02010609060101010101" charset="-122"/>
              </a:rPr>
              <a:t>不符合现代汉语语法规则、不合逻辑事理</a:t>
            </a:r>
            <a:r>
              <a:rPr lang="zh-CN" altLang="en-US" sz="3600" smtClean="0">
                <a:latin typeface="楷体" panose="02010609060101010101" charset="-122"/>
                <a:ea typeface="楷体" panose="02010609060101010101" charset="-122"/>
              </a:rPr>
              <a:t>的句子。纵观近几年（</a:t>
            </a:r>
            <a:r>
              <a:rPr lang="en-US" altLang="zh-CN" sz="3600" smtClean="0">
                <a:latin typeface="楷体" panose="02010609060101010101" charset="-122"/>
                <a:ea typeface="楷体" panose="02010609060101010101" charset="-122"/>
              </a:rPr>
              <a:t>2019-2021</a:t>
            </a:r>
            <a:r>
              <a:rPr lang="zh-CN" altLang="en-US" sz="3600" smtClean="0">
                <a:latin typeface="楷体" panose="02010609060101010101" charset="-122"/>
                <a:ea typeface="楷体" panose="02010609060101010101" charset="-122"/>
              </a:rPr>
              <a:t>年）新高考对语言的考查，病句都是必考内容。</a:t>
            </a:r>
            <a:endParaRPr lang="en-US" altLang="zh-CN" sz="3600" smtClean="0">
              <a:latin typeface="楷体" panose="02010609060101010101" charset="-122"/>
              <a:ea typeface="楷体" panose="02010609060101010101" charset="-122"/>
            </a:endParaRPr>
          </a:p>
          <a:p>
            <a:r>
              <a:rPr lang="en-US" altLang="zh-CN" sz="3600" smtClean="0">
                <a:latin typeface="楷体" panose="02010609060101010101" charset="-122"/>
                <a:ea typeface="楷体" panose="02010609060101010101" charset="-122"/>
              </a:rPr>
              <a:t>    </a:t>
            </a:r>
            <a:r>
              <a:rPr lang="zh-CN" altLang="en-US" sz="3600" smtClean="0">
                <a:latin typeface="楷体" panose="02010609060101010101" charset="-122"/>
                <a:ea typeface="楷体" panose="02010609060101010101" charset="-122"/>
              </a:rPr>
              <a:t>从真题中可以总结出下列三项考试特点：</a:t>
            </a:r>
            <a:endParaRPr lang="zh-CN" altLang="en-US" sz="3600" smtClean="0">
              <a:latin typeface="楷体" panose="02010609060101010101" charset="-122"/>
              <a:ea typeface="楷体" panose="02010609060101010101" charset="-122"/>
            </a:endParaRPr>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3"/>
          <p:cNvSpPr txBox="1"/>
          <p:nvPr/>
        </p:nvSpPr>
        <p:spPr>
          <a:xfrm>
            <a:off x="662978" y="545001"/>
            <a:ext cx="11191164" cy="5631180"/>
          </a:xfrm>
          <a:prstGeom prst="rect">
            <a:avLst/>
          </a:prstGeom>
          <a:noFill/>
        </p:spPr>
        <p:txBody>
          <a:bodyPr wrap="square" rtlCol="0">
            <a:spAutoFit/>
          </a:bodyPr>
          <a:lstStyle/>
          <a:p>
            <a:r>
              <a:rPr lang="zh-CN" altLang="en-US" sz="2400" b="1" smtClean="0">
                <a:latin typeface="楷体" panose="02010609060101010101" charset="-122"/>
                <a:ea typeface="楷体" panose="02010609060101010101" charset="-122"/>
              </a:rPr>
              <a:t>    </a:t>
            </a:r>
            <a:r>
              <a:rPr lang="en-US" altLang="zh-CN" sz="2400" b="1" smtClean="0">
                <a:latin typeface="楷体" panose="02010609060101010101" charset="-122"/>
                <a:ea typeface="楷体" panose="02010609060101010101" charset="-122"/>
              </a:rPr>
              <a:t>1</a:t>
            </a:r>
            <a:r>
              <a:rPr lang="zh-CN" altLang="en-US" sz="2400" b="1" smtClean="0">
                <a:latin typeface="楷体" panose="02010609060101010101" charset="-122"/>
                <a:ea typeface="楷体" panose="02010609060101010101" charset="-122"/>
              </a:rPr>
              <a:t>．测试的重点突出，其命题范围基本锁定在考试大纲中所规定的六种病句类型之内，即</a:t>
            </a:r>
            <a:r>
              <a:rPr lang="zh-CN" altLang="en-US" sz="2400" b="1" smtClean="0">
                <a:solidFill>
                  <a:srgbClr val="FF0000"/>
                </a:solidFill>
                <a:latin typeface="楷体" panose="02010609060101010101" charset="-122"/>
                <a:ea typeface="楷体" panose="02010609060101010101" charset="-122"/>
              </a:rPr>
              <a:t>语序不当、搭配不当、表意不明、不合逻辑、结构混乱、成分残缺或赘余</a:t>
            </a:r>
            <a:r>
              <a:rPr lang="zh-CN" altLang="en-US" sz="2400" b="1" smtClean="0">
                <a:latin typeface="楷体" panose="02010609060101010101" charset="-122"/>
                <a:ea typeface="楷体" panose="02010609060101010101" charset="-122"/>
              </a:rPr>
              <a:t>。</a:t>
            </a:r>
            <a:endParaRPr lang="zh-CN" altLang="en-US" sz="2400" b="1" smtClean="0">
              <a:latin typeface="楷体" panose="02010609060101010101" charset="-122"/>
              <a:ea typeface="楷体" panose="02010609060101010101" charset="-122"/>
            </a:endParaRPr>
          </a:p>
          <a:p>
            <a:r>
              <a:rPr lang="en-US" altLang="zh-CN" sz="2400" b="1" smtClean="0">
                <a:latin typeface="楷体" panose="02010609060101010101" charset="-122"/>
                <a:ea typeface="楷体" panose="02010609060101010101" charset="-122"/>
              </a:rPr>
              <a:t>    2</a:t>
            </a:r>
            <a:r>
              <a:rPr lang="zh-CN" altLang="en-US" sz="2400" b="1" smtClean="0">
                <a:latin typeface="楷体" panose="02010609060101010101" charset="-122"/>
                <a:ea typeface="楷体" panose="02010609060101010101" charset="-122"/>
              </a:rPr>
              <a:t>．从试题的来源看，高考试题中所选的病句一般是人们在语言交际中经常出现的有代表性的语病。</a:t>
            </a:r>
            <a:endParaRPr lang="zh-CN" altLang="en-US" sz="2400" b="1" smtClean="0">
              <a:latin typeface="楷体" panose="02010609060101010101" charset="-122"/>
              <a:ea typeface="楷体" panose="02010609060101010101" charset="-122"/>
            </a:endParaRPr>
          </a:p>
          <a:p>
            <a:r>
              <a:rPr lang="en-US" altLang="zh-CN" sz="2400" b="1" smtClean="0">
                <a:latin typeface="楷体" panose="02010609060101010101" charset="-122"/>
                <a:ea typeface="楷体" panose="02010609060101010101" charset="-122"/>
              </a:rPr>
              <a:t>    3</a:t>
            </a:r>
            <a:r>
              <a:rPr lang="zh-CN" altLang="en-US" sz="2400" b="1" smtClean="0">
                <a:latin typeface="楷体" panose="02010609060101010101" charset="-122"/>
                <a:ea typeface="楷体" panose="02010609060101010101" charset="-122"/>
              </a:rPr>
              <a:t>．从试题的结构来看，选择题型的病句试题，</a:t>
            </a:r>
            <a:r>
              <a:rPr lang="zh-CN" altLang="en-US" sz="2400" b="1" smtClean="0">
                <a:solidFill>
                  <a:srgbClr val="1D41D5"/>
                </a:solidFill>
                <a:latin typeface="楷体" panose="02010609060101010101" charset="-122"/>
                <a:ea typeface="楷体" panose="02010609060101010101" charset="-122"/>
              </a:rPr>
              <a:t>每一个错误分别代表一种病句类型</a:t>
            </a:r>
            <a:r>
              <a:rPr lang="en-US" altLang="zh-CN" sz="2400" b="1" smtClean="0">
                <a:solidFill>
                  <a:srgbClr val="1D41D5"/>
                </a:solidFill>
                <a:latin typeface="楷体" panose="02010609060101010101" charset="-122"/>
                <a:ea typeface="楷体" panose="02010609060101010101" charset="-122"/>
              </a:rPr>
              <a:t>(</a:t>
            </a:r>
            <a:r>
              <a:rPr lang="zh-CN" altLang="en-US" sz="2400" b="1" smtClean="0">
                <a:solidFill>
                  <a:srgbClr val="1D41D5"/>
                </a:solidFill>
                <a:latin typeface="楷体" panose="02010609060101010101" charset="-122"/>
                <a:ea typeface="楷体" panose="02010609060101010101" charset="-122"/>
              </a:rPr>
              <a:t>指小类</a:t>
            </a:r>
            <a:r>
              <a:rPr lang="en-US" altLang="zh-CN" sz="2400" b="1" smtClean="0">
                <a:solidFill>
                  <a:srgbClr val="1D41D5"/>
                </a:solidFill>
                <a:latin typeface="楷体" panose="02010609060101010101" charset="-122"/>
                <a:ea typeface="楷体" panose="02010609060101010101" charset="-122"/>
              </a:rPr>
              <a:t>)</a:t>
            </a:r>
            <a:r>
              <a:rPr lang="zh-CN" altLang="en-US" sz="2400" b="1" smtClean="0">
                <a:solidFill>
                  <a:srgbClr val="1D41D5"/>
                </a:solidFill>
                <a:latin typeface="楷体" panose="02010609060101010101" charset="-122"/>
                <a:ea typeface="楷体" panose="02010609060101010101" charset="-122"/>
              </a:rPr>
              <a:t>。明白这个规律，在做题时对迅速调整思维方向，尽快找出病因并排除干扰项是大有裨益的。</a:t>
            </a:r>
            <a:endParaRPr lang="zh-CN" altLang="en-US" sz="2400" b="1" smtClean="0">
              <a:solidFill>
                <a:srgbClr val="1D41D5"/>
              </a:solidFill>
              <a:latin typeface="楷体" panose="02010609060101010101" charset="-122"/>
              <a:ea typeface="楷体" panose="02010609060101010101" charset="-122"/>
            </a:endParaRPr>
          </a:p>
          <a:p>
            <a:endParaRPr lang="zh-CN" altLang="en-US" sz="2400" b="1" smtClean="0">
              <a:latin typeface="楷体" panose="02010609060101010101" charset="-122"/>
              <a:ea typeface="楷体" panose="02010609060101010101" charset="-122"/>
            </a:endParaRPr>
          </a:p>
          <a:p>
            <a:r>
              <a:rPr lang="en-US" altLang="zh-CN" sz="2400" b="1" smtClean="0">
                <a:latin typeface="楷体" panose="02010609060101010101" charset="-122"/>
                <a:ea typeface="楷体" panose="02010609060101010101" charset="-122"/>
              </a:rPr>
              <a:t>    </a:t>
            </a:r>
            <a:r>
              <a:rPr lang="zh-CN" altLang="en-US" sz="2400" b="1" smtClean="0">
                <a:latin typeface="楷体" panose="02010609060101010101" charset="-122"/>
                <a:ea typeface="楷体" panose="02010609060101010101" charset="-122"/>
              </a:rPr>
              <a:t>针对真题中出现的病句类型，我们可以运用下面的方法进行解答。</a:t>
            </a:r>
            <a:endParaRPr lang="zh-CN" altLang="en-US" sz="2400" b="1" smtClean="0">
              <a:latin typeface="楷体" panose="02010609060101010101" charset="-122"/>
              <a:ea typeface="楷体" panose="02010609060101010101" charset="-122"/>
            </a:endParaRPr>
          </a:p>
          <a:p>
            <a:r>
              <a:rPr lang="zh-CN" altLang="en-US" sz="2400" b="1" smtClean="0">
                <a:solidFill>
                  <a:srgbClr val="FF0000"/>
                </a:solidFill>
                <a:latin typeface="黑体" panose="02010609060101010101" pitchFamily="49" charset="-122"/>
                <a:ea typeface="黑体" panose="02010609060101010101" pitchFamily="49" charset="-122"/>
              </a:rPr>
              <a:t>第一：紧缩法</a:t>
            </a:r>
            <a:r>
              <a:rPr lang="zh-CN" altLang="en-US" sz="2400" b="1" smtClean="0">
                <a:solidFill>
                  <a:srgbClr val="FF0000"/>
                </a:solidFill>
                <a:latin typeface="楷体" panose="02010609060101010101" charset="-122"/>
                <a:ea typeface="楷体" panose="02010609060101010101" charset="-122"/>
              </a:rPr>
              <a:t>。</a:t>
            </a:r>
            <a:r>
              <a:rPr lang="zh-CN" altLang="en-US" sz="2400" b="1" smtClean="0">
                <a:latin typeface="楷体" panose="02010609060101010101" charset="-122"/>
                <a:ea typeface="楷体" panose="02010609060101010101" charset="-122"/>
              </a:rPr>
              <a:t>去掉句子的枝叶部分（定语、状语、补语），提取主干，看主干是否有毛病，如果主干无问题，再检查枝叶部分。</a:t>
            </a:r>
            <a:endParaRPr lang="zh-CN" altLang="en-US" sz="2400" b="1" smtClean="0">
              <a:latin typeface="楷体" panose="02010609060101010101" charset="-122"/>
              <a:ea typeface="楷体" panose="02010609060101010101" charset="-122"/>
            </a:endParaRPr>
          </a:p>
          <a:p>
            <a:r>
              <a:rPr lang="zh-CN" altLang="en-US" sz="2400" b="1" smtClean="0">
                <a:solidFill>
                  <a:srgbClr val="FF0000"/>
                </a:solidFill>
                <a:latin typeface="黑体" panose="02010609060101010101" pitchFamily="49" charset="-122"/>
                <a:ea typeface="黑体" panose="02010609060101010101" pitchFamily="49" charset="-122"/>
              </a:rPr>
              <a:t>第二：逻辑意义分析法</a:t>
            </a:r>
            <a:r>
              <a:rPr lang="zh-CN" altLang="en-US" sz="2400" b="1" smtClean="0">
                <a:latin typeface="楷体" panose="02010609060101010101" charset="-122"/>
                <a:ea typeface="楷体" panose="02010609060101010101" charset="-122"/>
              </a:rPr>
              <a:t>。有的语病从语法上不好找毛病，就得从合理上进行分析，这就是逻辑意义分析法。即从概念使用、判断、推理方法考虑是否得当，语句的前后顺序、句间关系是否合适。</a:t>
            </a:r>
            <a:endParaRPr lang="zh-CN" altLang="en-US" sz="2400" b="1">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nodeType="clickEffect">
                                  <p:stCondLst>
                                    <p:cond delay="0"/>
                                  </p:stCondLst>
                                  <p:childTnLst>
                                    <p:set>
                                      <p:cBhvr>
                                        <p:cTn id="10" dur="1" fill="hold">
                                          <p:stCondLst>
                                            <p:cond delay="0"/>
                                          </p:stCondLst>
                                        </p:cTn>
                                        <p:tgtEl>
                                          <p:spTgt spid="14">
                                            <p:txEl>
                                              <p:pRg st="4" end="4"/>
                                            </p:txEl>
                                          </p:spTgt>
                                        </p:tgtEl>
                                        <p:attrNameLst>
                                          <p:attrName>style.visibility</p:attrName>
                                        </p:attrNameLst>
                                      </p:cBhvr>
                                      <p:to>
                                        <p:strVal val="visible"/>
                                      </p:to>
                                    </p:set>
                                    <p:animEffect transition="in" filter="dissolve">
                                      <p:cBhvr>
                                        <p:cTn id="11" dur="500"/>
                                        <p:tgtEl>
                                          <p:spTgt spid="14">
                                            <p:txEl>
                                              <p:pRg st="4" end="4"/>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14">
                                            <p:txEl>
                                              <p:pRg st="5" end="5"/>
                                            </p:txEl>
                                          </p:spTgt>
                                        </p:tgtEl>
                                        <p:attrNameLst>
                                          <p:attrName>style.visibility</p:attrName>
                                        </p:attrNameLst>
                                      </p:cBhvr>
                                      <p:to>
                                        <p:strVal val="visible"/>
                                      </p:to>
                                    </p:set>
                                    <p:animEffect transition="in" filter="dissolve">
                                      <p:cBhvr>
                                        <p:cTn id="16" dur="500"/>
                                        <p:tgtEl>
                                          <p:spTgt spid="14">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14">
                                            <p:txEl>
                                              <p:pRg st="6" end="6"/>
                                            </p:txEl>
                                          </p:spTgt>
                                        </p:tgtEl>
                                        <p:attrNameLst>
                                          <p:attrName>style.visibility</p:attrName>
                                        </p:attrNameLst>
                                      </p:cBhvr>
                                      <p:to>
                                        <p:strVal val="visible"/>
                                      </p:to>
                                    </p:set>
                                    <p:animEffect transition="in" filter="dissolve">
                                      <p:cBhvr>
                                        <p:cTn id="21" dur="500"/>
                                        <p:tgtEl>
                                          <p:spTgt spid="1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xml><?xml version="1.0" encoding="utf-8"?>
<p:tagLst xmlns:p="http://schemas.openxmlformats.org/presentationml/2006/main">
  <p:tag name="KSO_WM_UNIT_TABLE_BEAUTIFY" val="smartTable{7116d013-d3e5-4a3a-aa0c-666e207b7cb6}"/>
</p:tagLst>
</file>

<file path=ppt/tags/tag10.xml><?xml version="1.0" encoding="utf-8"?>
<p:tagLst xmlns:p="http://schemas.openxmlformats.org/presentationml/2006/main">
  <p:tag name="AS_UNIQUEID" val="211"/>
</p:tagLst>
</file>

<file path=ppt/tags/tag11.xml><?xml version="1.0" encoding="utf-8"?>
<p:tagLst xmlns:p="http://schemas.openxmlformats.org/presentationml/2006/main">
  <p:tag name="AS_UNIQUEID" val="212"/>
</p:tagLst>
</file>

<file path=ppt/tags/tag12.xml><?xml version="1.0" encoding="utf-8"?>
<p:tagLst xmlns:p="http://schemas.openxmlformats.org/presentationml/2006/main">
  <p:tag name="AS_UNIQUEID" val="213"/>
  <p:tag name="KSO_WM_UNIT_TABLE_BEAUTIFY" val="smartTable{54fb858c-2da9-4f23-a6fd-6cd15ee012cf}"/>
</p:tagLst>
</file>

<file path=ppt/tags/tag13.xml><?xml version="1.0" encoding="utf-8"?>
<p:tagLst xmlns:p="http://schemas.openxmlformats.org/presentationml/2006/main">
  <p:tag name="KSO_WM_UNIT_TABLE_BEAUTIFY" val="smartTable{f29fc3c8-9970-4028-8469-000c79102ceb}"/>
</p:tagLst>
</file>

<file path=ppt/tags/tag14.xml><?xml version="1.0" encoding="utf-8"?>
<p:tagLst xmlns:p="http://schemas.openxmlformats.org/presentationml/2006/main">
  <p:tag name="KSO_WM_UNIT_TABLE_BEAUTIFY" val="smartTable{f29fc3c8-9970-4028-8469-000c79102ceb}"/>
</p:tagLst>
</file>

<file path=ppt/tags/tag15.xml><?xml version="1.0" encoding="utf-8"?>
<p:tagLst xmlns:p="http://schemas.openxmlformats.org/presentationml/2006/main">
  <p:tag name="KSO_WM_UNIT_TABLE_BEAUTIFY" val="smartTable{48cc20fb-15a9-4308-9ae6-639517b302e9}"/>
  <p:tag name="TABLE_ENDDRAG_ORIGIN_RECT" val="861*275"/>
  <p:tag name="TABLE_ENDDRAG_RECT" val="55*130*861*275"/>
</p:tagLst>
</file>

<file path=ppt/tags/tag16.xml><?xml version="1.0" encoding="utf-8"?>
<p:tagLst xmlns:p="http://schemas.openxmlformats.org/presentationml/2006/main">
  <p:tag name="KSO_WM_UNIT_TABLE_BEAUTIFY" val="smartTable{43778b68-67a1-46cb-ae42-67cb0bed4021}"/>
</p:tagLst>
</file>

<file path=ppt/tags/tag17.xml><?xml version="1.0" encoding="utf-8"?>
<p:tagLst xmlns:p="http://schemas.openxmlformats.org/presentationml/2006/main">
  <p:tag name="KSO_WM_UNIT_TABLE_BEAUTIFY" val="smartTable{e326180e-4b12-42e2-8d59-f711f6b24485}"/>
</p:tagLst>
</file>

<file path=ppt/tags/tag18.xml><?xml version="1.0" encoding="utf-8"?>
<p:tagLst xmlns:p="http://schemas.openxmlformats.org/presentationml/2006/main">
  <p:tag name="KSO_WM_UNIT_TABLE_BEAUTIFY" val="smartTable{c475e73d-00ad-4c51-ac59-6ab8122f71dd}"/>
  <p:tag name="TABLE_ENDDRAG_ORIGIN_RECT" val="881*402"/>
  <p:tag name="TABLE_ENDDRAG_RECT" val="25*57*881*402"/>
</p:tagLst>
</file>

<file path=ppt/tags/tag19.xml><?xml version="1.0" encoding="utf-8"?>
<p:tagLst xmlns:p="http://schemas.openxmlformats.org/presentationml/2006/main">
  <p:tag name="KSO_WM_UNIT_TABLE_BEAUTIFY" val="smartTable{d431618e-5e63-4d63-8fbb-8b8cbbbfe218}"/>
  <p:tag name="TABLE_ENDDRAG_ORIGIN_RECT" val="755*320"/>
  <p:tag name="TABLE_ENDDRAG_RECT" val="39*78*755*320"/>
</p:tagLst>
</file>

<file path=ppt/tags/tag20.xml><?xml version="1.0" encoding="utf-8"?>
<p:tagLst xmlns:p="http://schemas.openxmlformats.org/presentationml/2006/main">
  <p:tag name="KSO_WM_UNIT_TABLE_BEAUTIFY" val="smartTable{907f7b98-cbbe-4f19-a94d-af84fa63af95}"/>
</p:tagLst>
</file>

<file path=ppt/tags/tag21.xml><?xml version="1.0" encoding="utf-8"?>
<p:tagLst xmlns:p="http://schemas.openxmlformats.org/presentationml/2006/main">
  <p:tag name="AS_OS" val="Unix 3.10 unknown"/>
  <p:tag name="AS_RELEASE_DATE" val="2020.11.30"/>
  <p:tag name="AS_TITLE" val="Aspose.Slides for Java"/>
  <p:tag name="AS_VERSION" val="20.11"/>
  <p:tag name="COMMONDATA" val="eyJoZGlkIjoiYTQyNjVlM2UyZmM5ODA1MjNiMmYxYjVhZjA4NDMyYzE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12265</Words>
  <Application>WPS 演示</Application>
  <PresentationFormat/>
  <Paragraphs>599</Paragraphs>
  <Slides>51</Slides>
  <Notes>9</Notes>
  <HiddenSlides>0</HiddenSlides>
  <MMClips>2</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51</vt:i4>
      </vt:variant>
    </vt:vector>
  </HeadingPairs>
  <TitlesOfParts>
    <vt:vector size="66" baseType="lpstr">
      <vt:lpstr>Arial</vt:lpstr>
      <vt:lpstr>宋体</vt:lpstr>
      <vt:lpstr>Wingdings</vt:lpstr>
      <vt:lpstr>隶书</vt:lpstr>
      <vt:lpstr>黑体</vt:lpstr>
      <vt:lpstr>楷体</vt:lpstr>
      <vt:lpstr>微软雅黑</vt:lpstr>
      <vt:lpstr>Arial Unicode MS</vt:lpstr>
      <vt:lpstr>Calibri Light</vt:lpstr>
      <vt:lpstr>Calibri</vt:lpstr>
      <vt:lpstr>Times New Roman</vt:lpstr>
      <vt:lpstr>Times New Roman</vt:lpstr>
      <vt:lpstr>Franklin Gothic Demi Cond</vt:lpstr>
      <vt:lpstr>宋体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梁浩蕾</cp:lastModifiedBy>
  <cp:revision>30</cp:revision>
  <cp:lastPrinted>2022-04-26T15:33:00Z</cp:lastPrinted>
  <dcterms:created xsi:type="dcterms:W3CDTF">2022-04-26T15:33:00Z</dcterms:created>
  <dcterms:modified xsi:type="dcterms:W3CDTF">2022-05-13T02:49:19Z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5C98FA8D656F432A9788395571870D73</vt:lpwstr>
  </property>
  <property fmtid="{D5CDD505-2E9C-101B-9397-08002B2CF9AE}" pid="7" name="KSOProductBuildVer">
    <vt:lpwstr>2052-11.1.0.11691</vt:lpwstr>
  </property>
</Properties>
</file>