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758" r:id="rId2"/>
    <p:sldId id="749" r:id="rId3"/>
    <p:sldId id="793" r:id="rId4"/>
    <p:sldId id="805" r:id="rId5"/>
    <p:sldId id="794" r:id="rId6"/>
    <p:sldId id="795" r:id="rId7"/>
    <p:sldId id="796" r:id="rId8"/>
    <p:sldId id="797" r:id="rId9"/>
    <p:sldId id="806" r:id="rId10"/>
    <p:sldId id="807" r:id="rId11"/>
    <p:sldId id="798" r:id="rId12"/>
    <p:sldId id="799" r:id="rId13"/>
    <p:sldId id="808" r:id="rId14"/>
    <p:sldId id="800" r:id="rId15"/>
    <p:sldId id="801" r:id="rId16"/>
    <p:sldId id="804" r:id="rId17"/>
    <p:sldId id="774" r:id="rId18"/>
    <p:sldId id="750" r:id="rId19"/>
    <p:sldId id="778" r:id="rId20"/>
    <p:sldId id="781" r:id="rId21"/>
    <p:sldId id="779" r:id="rId22"/>
    <p:sldId id="780" r:id="rId23"/>
    <p:sldId id="782" r:id="rId24"/>
    <p:sldId id="783" r:id="rId25"/>
    <p:sldId id="784" r:id="rId26"/>
    <p:sldId id="785" r:id="rId27"/>
    <p:sldId id="786" r:id="rId28"/>
    <p:sldId id="792" r:id="rId29"/>
    <p:sldId id="788" r:id="rId30"/>
    <p:sldId id="789" r:id="rId31"/>
    <p:sldId id="790" r:id="rId32"/>
    <p:sldId id="791" r:id="rId33"/>
    <p:sldId id="735" r:id="rId34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26" userDrawn="1">
          <p15:clr>
            <a:srgbClr val="A4A3A4"/>
          </p15:clr>
        </p15:guide>
        <p15:guide id="2" pos="227" userDrawn="1">
          <p15:clr>
            <a:srgbClr val="A4A3A4"/>
          </p15:clr>
        </p15:guide>
        <p15:guide id="3" orient="horz" pos="317" userDrawn="1">
          <p15:clr>
            <a:srgbClr val="A4A3A4"/>
          </p15:clr>
        </p15:guide>
        <p15:guide id="4" orient="horz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FF6600"/>
    <a:srgbClr val="FF9933"/>
    <a:srgbClr val="FF3399"/>
    <a:srgbClr val="FF7C80"/>
    <a:srgbClr val="FFFFFF"/>
    <a:srgbClr val="C6A7DD"/>
    <a:srgbClr val="9E5ECE"/>
    <a:srgbClr val="D60093"/>
    <a:srgbClr val="934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591" autoAdjust="0"/>
  </p:normalViewPr>
  <p:slideViewPr>
    <p:cSldViewPr>
      <p:cViewPr varScale="1">
        <p:scale>
          <a:sx n="97" d="100"/>
          <a:sy n="97" d="100"/>
        </p:scale>
        <p:origin x="498" y="90"/>
      </p:cViewPr>
      <p:guideLst>
        <p:guide orient="horz" pos="726"/>
        <p:guide pos="227"/>
        <p:guide orient="horz" pos="317"/>
        <p:guide orient="horz"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noProof="1" dirty="0">
                <a:ea typeface="黑体" panose="02010609060101010101" pitchFamily="49" charset="-122"/>
              </a:defRPr>
            </a:lvl1pPr>
          </a:lstStyle>
          <a:p>
            <a:fld id="{A64CA497-71E0-4184-919F-D45F39379D11}" type="slidenum">
              <a:rPr lang="zh-CN" altLang="en-US"/>
              <a:pPr/>
              <a:t>‹#›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7822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CA497-71E0-4184-919F-D45F39379D11}" type="slidenum">
              <a:rPr lang="zh-CN" altLang="en-US" smtClean="0"/>
              <a:pPr/>
              <a:t>33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8147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标题幻灯片">
    <p:bg>
      <p:bgPr>
        <a:pattFill prst="pct5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108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469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037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89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幻灯片">
    <p:bg>
      <p:bgPr>
        <a:gradFill>
          <a:gsLst>
            <a:gs pos="61000">
              <a:schemeClr val="bg2">
                <a:lumMod val="90000"/>
              </a:schemeClr>
            </a:gs>
            <a:gs pos="100000">
              <a:schemeClr val="bg2">
                <a:lumMod val="50000"/>
              </a:schemeClr>
            </a:gs>
            <a:gs pos="0">
              <a:schemeClr val="bg2">
                <a:lumMod val="50000"/>
              </a:schemeClr>
            </a:gs>
            <a:gs pos="40000">
              <a:schemeClr val="bg2">
                <a:lumMod val="9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201636" y="1583903"/>
            <a:ext cx="5128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本课结束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谢谢观看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60790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BA1ED049-C14D-4A1F-97F9-8FC803A6313A}"/>
              </a:ext>
            </a:extLst>
          </p:cNvPr>
          <p:cNvSpPr/>
          <p:nvPr userDrawn="1"/>
        </p:nvSpPr>
        <p:spPr>
          <a:xfrm>
            <a:off x="0" y="2256061"/>
            <a:ext cx="11522075" cy="1740047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024"/>
          </a:p>
        </p:txBody>
      </p:sp>
      <p:sp>
        <p:nvSpPr>
          <p:cNvPr id="54" name="标题 1">
            <a:extLst>
              <a:ext uri="{FF2B5EF4-FFF2-40B4-BE49-F238E27FC236}">
                <a16:creationId xmlns:a16="http://schemas.microsoft.com/office/drawing/2014/main" xmlns="" id="{AA99C4E3-901A-413A-864D-39738AA96B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56061"/>
            <a:ext cx="11522075" cy="1740047"/>
          </a:xfrm>
          <a:prstGeom prst="rect">
            <a:avLst/>
          </a:prstGeom>
        </p:spPr>
        <p:txBody>
          <a:bodyPr anchor="ctr"/>
          <a:lstStyle>
            <a:lvl1pPr algn="ctr">
              <a:defRPr sz="4158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416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-1" y="172927"/>
            <a:ext cx="11522075" cy="288032"/>
          </a:xfrm>
          <a:prstGeom prst="rect">
            <a:avLst/>
          </a:prstGeom>
          <a:gradFill flip="none" rotWithShape="1">
            <a:gsLst>
              <a:gs pos="65000">
                <a:schemeClr val="bg2">
                  <a:lumMod val="90000"/>
                </a:schemeClr>
              </a:gs>
              <a:gs pos="38000">
                <a:schemeClr val="bg2">
                  <a:lumMod val="75000"/>
                </a:schemeClr>
              </a:gs>
              <a:gs pos="1000">
                <a:srgbClr val="0070C0"/>
              </a:gs>
              <a:gs pos="100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-9728" y="6404527"/>
            <a:ext cx="11522074" cy="720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58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0" r:id="rId2"/>
    <p:sldLayoutId id="2147483691" r:id="rId3"/>
    <p:sldLayoutId id="2147483692" r:id="rId4"/>
    <p:sldLayoutId id="2147483694" r:id="rId5"/>
    <p:sldLayoutId id="2147483698" r:id="rId6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5pPr>
      <a:lvl6pPr marL="432008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6pPr>
      <a:lvl7pPr marL="864017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7pPr>
      <a:lvl8pPr marL="1296025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8pPr>
      <a:lvl9pPr marL="1728033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9pPr>
    </p:titleStyle>
    <p:bodyStyle>
      <a:lvl1pPr marL="324006" indent="-324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24" kern="1200">
          <a:solidFill>
            <a:schemeClr val="tx1"/>
          </a:solidFill>
          <a:latin typeface="+mn-lt"/>
          <a:ea typeface="+mn-ea"/>
          <a:cs typeface="+mn-cs"/>
        </a:defRPr>
      </a:lvl1pPr>
      <a:lvl2pPr marL="702013" indent="-27000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b="1" dirty="0"/>
              <a:t>专题</a:t>
            </a:r>
            <a:r>
              <a:rPr lang="en-US" altLang="zh-CN" b="1" dirty="0"/>
              <a:t>15</a:t>
            </a:r>
            <a:r>
              <a:rPr lang="zh-CN" altLang="en-US" b="1"/>
              <a:t>　中国的地域差异</a:t>
            </a:r>
            <a:endParaRPr lang="zh-CN" altLang="zh-CN" dirty="0"/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236022" y="1440390"/>
            <a:ext cx="1742785" cy="614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122622" algn="l"/>
                <a:tab pos="2044239" algn="l"/>
                <a:tab pos="2969457" algn="l"/>
                <a:tab pos="3959476" algn="l"/>
              </a:tabLst>
            </a:pPr>
            <a:r>
              <a:rPr lang="zh-CN" altLang="en-US" sz="3024" dirty="0">
                <a:solidFill>
                  <a:srgbClr val="000000"/>
                </a:solidFill>
                <a:latin typeface="NEU-BZ-S92" panose="02010600010101010101" pitchFamily="2" charset="-122"/>
                <a:ea typeface="方正大黑_GBK" panose="03000509000000000000" pitchFamily="65" charset="-122"/>
                <a:cs typeface="Times New Roman" panose="02020603050405020304" pitchFamily="18" charset="0"/>
              </a:rPr>
              <a:t>考点集训</a:t>
            </a:r>
            <a:endParaRPr lang="zh-CN" altLang="zh-CN" sz="3024" dirty="0">
              <a:solidFill>
                <a:srgbClr val="000000"/>
              </a:solidFill>
              <a:latin typeface="NEU-BZ-S92" panose="02010600010101010101" pitchFamily="2" charset="-122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64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一、选择题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分。在每小题给出的四个选项中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只有一项是符合题目要求的。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广州学考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雄奇险峻的秦岭、大巴山阻挡了秦巴地区人们的致富脚步。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2017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我国第一条穿越秦岭、大巴山的西成客运高铁专线开通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西安至成都行车时间由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小时缩短至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小时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带动了沿线贫困地区的经济发展。据此完成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1~2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秦巴地区的地理环境特征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雪峰连绵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崇山峻岭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千沟万壑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沙丘绵延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977061" y="4627903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4289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727919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秦岭是我国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东部地区和西部地区的分界线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北方地区和南方地区的分界线　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种植业和畜牧业的重要分界线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第二阶梯和第三阶梯的分界线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28789" y="1810880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99679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1161687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秦巴地区有雄奇险峻的秦岭、大巴山横亘其中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秦岭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淮河一线地理意义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四大区域中南方与北方地区的分界线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月份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0 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℃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等温线通过的地方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;800 mm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年等降水量线通过的地方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温度带中暖温带与亚热带分界线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干湿地区中湿润区与半湿润区分界线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温带季风气候与亚热带季风气候分界线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长江流域与黄河流域分界线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水田与旱地的分界线等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17146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138546"/>
            <a:ext cx="4823023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张明和同学们利用暑假开展了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穿越中国之旅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的地理研学活动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大家用照片记录了考察见闻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深刻感受到了祖国地域辽阔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自然环境复杂多样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人文现象千姿百态。读图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3~6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15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0431" y="984446"/>
            <a:ext cx="6025222" cy="453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2152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图中的城市和我国四大地理区域对应不正确的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拉萨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青藏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吐鲁番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西北地区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南方地区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长春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南方地区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第一站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上海市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随着浦东新区的开发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上海经济的地位越来越重要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下列关于上海的叙述错误的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是长江三角洲区域的核心城市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是我国规模最大的城市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是我国经济中心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是我国政治、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文化中心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649469" y="53327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857613" y="3454052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54391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第三站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内蒙古朱日和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下列诗句中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能反映内蒙古朱日和的地理环境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稻花香里说丰年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听取蛙声一片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大漠孤烟直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长河落日圆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天苍苍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野茫茫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风吹草低见牛羊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旱地麦浪泛金黄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大地笼罩青纱帐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331941" y="2107623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04166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727919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第五站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拉萨市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张明和同学们去拉萨准备了保暖衣物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防晒霜、高反药品等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下列描述与此无关的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拉萨海拔高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气温低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拉萨日照强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拉萨海拔高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空气稀薄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拉萨有佛教建筑布达拉宫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57613" y="2984524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904814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595455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中国分为南方地区、北方地区、西北地区和青藏地区。选项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长春属于北方地区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其余选项对应正确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上海市是长江三角洲地区的核心城市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是我国的经济中心和规模最大的城市。我国的政治中心和文化中心是北京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内蒙古朱日和位于我国西北地区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降水较少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适宜发展畜牧业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景象应该是天苍苍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野茫茫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风吹草低见牛羊。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稻花香里说丰年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听取蛙声一片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的景象是南方地区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大漠孤烟直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长河落日圆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的景象是西北地区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旱地麦浪泛金黄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大地笼罩青纱帐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的景象是北方地区。故选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99006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2231975"/>
            <a:ext cx="10807700" cy="18651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青藏高原由于海拔高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气温低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空气稀薄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日照强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易出现高寒缺氧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旅游时应该带保暖衣服、防晒霜和高原反应物品。拉萨有佛教建筑布达拉宫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但与此无关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3780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27855"/>
            <a:ext cx="10807700" cy="5410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下图示意中国植被类型不同的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个区域</a:t>
            </a: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dirty="0" smtClean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读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7~8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7.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下列有关图中区域的植被成因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分析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区域的荒漠主要是因为气温低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区域的草原主要是因为地势高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区域的草原荒漠主要是因为降水少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区域的常绿阔叶林主要是因为水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热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充足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151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7793753" y="1175031"/>
            <a:ext cx="3439892" cy="432048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221093" y="2467663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9539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727919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下列有关图示区域的资源优势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叙述正确的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牧草资源主要分布在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水资源和水能资源主要分布在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煤炭和石油资源主要分布在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耕地资源主要分布在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39221" y="180975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575605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1161687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区域位于西北地区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远离海洋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降水稀少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形成荒漠景观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区域位于内蒙古高原东部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离海洋较近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形成草原景观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区域海拔高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气候寒冷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形成草原荒漠景观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区域纬度低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离海洋近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水热充足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形成常绿阔叶林景观。第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区域位于华北、东北地区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牧草资源不丰富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区域海拔高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远离海洋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水资源不丰富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区域位于南方地区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煤炭和石油资源不丰富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区域和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区域耕地资源丰富。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08541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161687"/>
            <a:ext cx="10807700" cy="4228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天下地土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南北高下相半。且以江淮南北论之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江淮以北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高田平旷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所种宜黍稷等稼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江淮以南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下土涂泥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所种宜稻秫。又南北渐远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寒暖殊别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故所种早晚不同</a:t>
            </a:r>
            <a:r>
              <a:rPr lang="en-US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”(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引自《王祯农书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地利篇》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。据此完成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9~10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9.“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江淮以北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江淮以南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泛指我国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北方地区和南方地区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高原地区和平原地区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青藏地区和西北地区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人口稠密区和稀疏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03749" y="3591416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20529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727919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10.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反映我国东部地区南北差异的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江淮以南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土地广阔平坦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江淮以北水田广布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种植水稻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江淮以北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河流纵横交错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南北距离越远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热量差异越大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04837" y="181959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4476504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江淮地区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即长江与淮河之间的区域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江淮以北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泛指我国北方地区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江淮以南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泛指我国南方地区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江淮以北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有东北平原、华北平原等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土地广阔平坦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所以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江淮以南水田广布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种植水稻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所以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江淮以南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河流纵横交错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所以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南北距离越远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纬度跨度越大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热量差异越大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68632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北京中考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国以农为本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民以食为天。自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2018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我国将每年的秋分设为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中国农民丰收节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。读农业生产场景及中国四大地理区域图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11~13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062" y="2219942"/>
            <a:ext cx="8051948" cy="411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878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821311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景观图与图示地区对应正确的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甲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两地所在地理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年降水量少于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800 mm,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旱地为主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河网密布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灌溉水源充足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月均温低于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 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油菜种植广泛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海拔较高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粮食作物喜温凉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962325" y="89331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6153757" y="263965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64129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330360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13.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设立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中国农民丰收节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可以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增加农民生活幸福感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体现春播的生产环节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改变农村的生产方式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强化农业的基础地位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83253" y="1404283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96842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38172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甲是新疆吐鲁番中的瓜果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位于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表示的西北地区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乙鄱阳湖位于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表示的南方地区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丙纳木错位于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表示的青藏地区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丁邢台位于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表示的北方地区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为我国的北方地区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为我国的南方地区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北方地区年降水量少于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800 mm,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旱地为主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南方地区河网密布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灌溉水源充足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月均温低于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油菜为南方地区主要的油料作物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北方地区纬度高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粮食作物为喜温凉的小麦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设立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中国农民丰收节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可以增加农民生活幸福感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强化农业的基础地位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不能改变农村的生产方式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体现秋收的生产环节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3080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361950" y="513615"/>
            <a:ext cx="4679007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(2019·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北京房山九年级一模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竺可桢是中国当代气象学家、地理学家、教育家。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1972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年他首次揭示中国近五千年气候变迁。右图为仰韶期与现代亚热带的北界示意图。读图完成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14~15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15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973" y="573583"/>
            <a:ext cx="6100665" cy="564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7320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现代亚热带的北界大致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秦岭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淮河一线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B.400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毫米年等降水量线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我国种植业与畜牧业分界线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长江一线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下列说法正确的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亚热带北界一直稳定于黄河以北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亚热带北界曾发生北移现象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下王岗古文化遗址一直处于亚热带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郑州现位于亚热带分布区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70869" y="52344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546733" y="3440133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93459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2015951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现代亚热带和暖温带的分界线大致为秦岭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淮河一线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项。第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从图中可以看出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仰韶期的亚热带的北界位于北京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半坡一带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说明亚热带北界曾发生北移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项。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454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595455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二、非选择题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16.(2020·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山西中考改编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阅读图文材料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资料一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面对新冠肺炎疫情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中国果断打响疫情防控阻击战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采取最全面、最严格、最彻底的防控措施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构筑起同心战役的坚固防线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彰显了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亿中国人民的伟大力量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取得武汉保卫战、湖北保卫战的决定性成果。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资料二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疫情期间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来自全国四面八方的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支医疗队跨越千山万水驰援湖北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为表达对援鄂医疗队的感谢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武汉人民特别制作了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张感恩海报。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14001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spect="1"/>
          </p:cNvSpPr>
          <p:nvPr/>
        </p:nvSpPr>
        <p:spPr>
          <a:xfrm>
            <a:off x="361950" y="1279565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资料三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中国四大地理区域示意图</a:t>
            </a: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en-US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image15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2164343"/>
            <a:ext cx="10807700" cy="293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1992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spect="1"/>
          </p:cNvSpPr>
          <p:nvPr/>
        </p:nvSpPr>
        <p:spPr>
          <a:xfrm>
            <a:off x="361950" y="600668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三江同源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千里同心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表达了武汉人民对青海医疗队的感恩之情。说出青海省所在的区域是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三江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中流经湖北省的河流是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嗦粉就是吃米粉。米粉是以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为原料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主要是因为湖南当地盛产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粮食作物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黑龙江省是我国重要的商品粮主产区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向湖北省捐赠了数千吨大米。简析黑龙江省发展农业的有利自然条件。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50989" y="1210082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青藏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4412549" y="1814521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长江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6140741" y="2382009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大米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188413" y="296710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水稻</a:t>
            </a:r>
            <a:endParaRPr lang="zh-CN" altLang="en-US" dirty="0"/>
          </a:p>
        </p:txBody>
      </p:sp>
      <p:sp>
        <p:nvSpPr>
          <p:cNvPr id="11" name="矩形 10"/>
          <p:cNvSpPr>
            <a:spLocks noChangeAspect="1"/>
          </p:cNvSpPr>
          <p:nvPr/>
        </p:nvSpPr>
        <p:spPr>
          <a:xfrm>
            <a:off x="361950" y="478219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土地资源丰富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或耕地面积大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土壤肥沃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或黑土广布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水资源相对充足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夏季温暖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平原地区气温较高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日照时间较长等。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8159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spect="1"/>
          </p:cNvSpPr>
          <p:nvPr/>
        </p:nvSpPr>
        <p:spPr>
          <a:xfrm>
            <a:off x="361950" y="193846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网络使生活更美好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看直播可以游武汉。列举武汉的景点和美食。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361950" y="3175173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黄鹤楼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武汉长江大桥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武汉大学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东湖公园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热干面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辣鸭脖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小龙虾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武昌鱼等。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339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863823"/>
            <a:ext cx="10807700" cy="47724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青海省位于青藏地区的东北部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这里的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三江同源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是指青海省南部的三江源地区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是长江、黄河和澜沧江的发源地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其中流经湖北省的河流是长江。第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米粉的原料是大米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大米是稻谷脱壳后的粮食。第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黑龙江平原广阔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耕地多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又有大面积的黑土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土壤肥沃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水源较充足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夏季高温多雨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雨热同期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发展农业条件优越。第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武汉著名的景点有黄鹤楼、武汉长江大桥等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特色美食有热干面、辣鸭脖、小龙虾、武昌鱼等。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5946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583903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17.(2020·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海南中考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读图文材料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材料一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中共中央、国务院于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日印发《海南自由贸易港建设总体方案》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方案中提出大力发展旅游业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重点建设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个园区。海南岛碧海围绕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气候宜人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拥有阳光、海水、沙滩、空气质量优等旅游资源。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4584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18303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材料二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中国东部地区图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图甲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和海南岛略图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图乙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189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2021384" y="1338383"/>
            <a:ext cx="7488832" cy="468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2119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027503"/>
            <a:ext cx="10807700" cy="4228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甲图中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区域的主要耕地类型是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_______________;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从干湿地区看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区域属于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_______________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两区域中河流汛期较长的是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_______________(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填序号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海南岛位于我国四大地理区域中的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_______________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填写区域名称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该岛的气候类型是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_______________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气候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。新冠疫情发生后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需从海南紧急调运一批防疫药品支援湖北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最佳的运输方式是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_______________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运输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61237" y="1071136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旱地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757191" y="1655911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湿润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091405" y="2231272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045132" y="2816047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南方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7037517" y="3409515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热带季风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4671085" y="4565727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航空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590447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718087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海南岛位于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海北部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海上贸易便利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乙图中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国际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航天城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填写地名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海南发展旅游业的优势自然条件有哪些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?(8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16821" y="174758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607421" y="2332358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文昌</a:t>
            </a:r>
            <a:endParaRPr lang="zh-CN" altLang="en-US" dirty="0"/>
          </a:p>
        </p:txBody>
      </p:sp>
      <p:sp>
        <p:nvSpPr>
          <p:cNvPr id="8" name="矩形 7"/>
          <p:cNvSpPr>
            <a:spLocks noChangeAspect="1"/>
          </p:cNvSpPr>
          <p:nvPr/>
        </p:nvSpPr>
        <p:spPr>
          <a:xfrm>
            <a:off x="361950" y="3555556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碧海环绕、气候宜人、空气质量优、阳光海滩、碧海蓝天、珍稀的动植物种、滨海风光、湖光山色等。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04151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908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专业教辅课件Q:251490010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经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3" id="{7F1B58FA-3D69-4926-A2BA-EEBABBAD5E6B}" vid="{76CC91B4-AC1E-4E21-9BDB-923C2B156DCE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新教材 高中同步(2)</Template>
  <TotalTime>169</TotalTime>
  <Words>1842</Words>
  <Application>Microsoft Office PowerPoint</Application>
  <PresentationFormat>自定义</PresentationFormat>
  <Paragraphs>135</Paragraphs>
  <Slides>33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4" baseType="lpstr">
      <vt:lpstr>NEU-BZ-S92</vt:lpstr>
      <vt:lpstr>方正大黑_GBK</vt:lpstr>
      <vt:lpstr>黑体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专业教辅课件Q:251490010</vt:lpstr>
      <vt:lpstr>专题15　中国的地域差异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ITSK.com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第1课　生物与环境</dc:title>
  <dc:creator>SkyUser</dc:creator>
  <cp:lastModifiedBy>SkyUser</cp:lastModifiedBy>
  <cp:revision>40</cp:revision>
  <dcterms:created xsi:type="dcterms:W3CDTF">2020-09-14T06:03:07Z</dcterms:created>
  <dcterms:modified xsi:type="dcterms:W3CDTF">2021-10-03T07:46:08Z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0008007650000000000001024140</vt:lpwstr>
  </property>
  <property fmtid="{D5CDD505-2E9C-101B-9397-08002B2CF9AE}" pid="3" name="KSOProductBuildVer">
    <vt:lpwstr>2052-10.1.0.7698</vt:lpwstr>
  </property>
</Properties>
</file>