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61" r:id="rId2"/>
    <p:sldId id="259" r:id="rId3"/>
    <p:sldId id="276" r:id="rId4"/>
    <p:sldId id="277" r:id="rId5"/>
    <p:sldId id="278" r:id="rId6"/>
    <p:sldId id="279" r:id="rId7"/>
    <p:sldId id="280" r:id="rId8"/>
    <p:sldId id="282" r:id="rId9"/>
    <p:sldId id="266" r:id="rId10"/>
    <p:sldId id="270" r:id="rId11"/>
    <p:sldId id="272" r:id="rId12"/>
    <p:sldId id="273" r:id="rId13"/>
    <p:sldId id="274" r:id="rId14"/>
    <p:sldId id="285" r:id="rId15"/>
    <p:sldId id="286" r:id="rId16"/>
    <p:sldId id="269" r:id="rId17"/>
    <p:sldId id="283" r:id="rId18"/>
    <p:sldId id="284" r:id="rId19"/>
    <p:sldId id="287" r:id="rId20"/>
    <p:sldId id="289" r:id="rId21"/>
    <p:sldId id="290" r:id="rId22"/>
    <p:sldId id="288" r:id="rId23"/>
    <p:sldId id="268" r:id="rId24"/>
    <p:sldId id="301" r:id="rId25"/>
    <p:sldId id="291" r:id="rId26"/>
    <p:sldId id="293" r:id="rId27"/>
    <p:sldId id="303" r:id="rId28"/>
    <p:sldId id="302" r:id="rId29"/>
    <p:sldId id="300" r:id="rId30"/>
    <p:sldId id="292" r:id="rId31"/>
    <p:sldId id="275" r:id="rId32"/>
    <p:sldId id="267" r:id="rId33"/>
    <p:sldId id="281" r:id="rId3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78846D-D55D-47FA-98F8-10A4A9133D0E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153394-57A1-47E0-A3EC-839D7AC116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5081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662F35-0DB6-4C43-B195-A968936F2F81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r"/>
            <a:fld id="{8DFA886D-62C2-4586-AA10-B21770189535}" type="slidenum">
              <a:rPr lang="en-US" altLang="zh-CN" sz="1200"/>
              <a:pPr algn="r"/>
              <a:t>2</a:t>
            </a:fld>
            <a:endParaRPr lang="en-US" altLang="zh-CN" sz="12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662F35-0DB6-4C43-B195-A968936F2F81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r"/>
            <a:fld id="{8DFA886D-62C2-4586-AA10-B21770189535}" type="slidenum">
              <a:rPr lang="en-US" altLang="zh-CN" sz="1200"/>
              <a:pPr algn="r"/>
              <a:t>7</a:t>
            </a:fld>
            <a:endParaRPr lang="en-US" altLang="zh-CN" sz="12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662F35-0DB6-4C43-B195-A968936F2F81}" type="slidenum">
              <a:rPr lang="en-US" altLang="zh-CN"/>
              <a:pPr/>
              <a:t>33</a:t>
            </a:fld>
            <a:endParaRPr lang="en-US" altLang="zh-CN"/>
          </a:p>
        </p:txBody>
      </p:sp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r"/>
            <a:fld id="{8DFA886D-62C2-4586-AA10-B21770189535}" type="slidenum">
              <a:rPr lang="en-US" altLang="zh-CN" sz="1200"/>
              <a:pPr algn="r"/>
              <a:t>33</a:t>
            </a:fld>
            <a:endParaRPr lang="en-US" altLang="zh-CN" sz="12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yule13.com/ktbz/79288_10.html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2052" name="Picture 4" descr="u=2014407743,816888402&amp;fm=21&amp;gp=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9296400" cy="523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WordArt 10"/>
          <p:cNvSpPr>
            <a:spLocks noChangeArrowheads="1" noChangeShapeType="1" noTextEdit="1"/>
          </p:cNvSpPr>
          <p:nvPr/>
        </p:nvSpPr>
        <p:spPr bwMode="auto">
          <a:xfrm>
            <a:off x="3059832" y="14514"/>
            <a:ext cx="4032448" cy="914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如何预习？</a:t>
            </a:r>
            <a:endParaRPr lang="zh-CN" altLang="en-US" sz="3600" b="1" kern="10" dirty="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7566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579748" y="2924944"/>
            <a:ext cx="8136904" cy="181588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/>
              <a:t>1.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读</a:t>
            </a:r>
            <a:r>
              <a:rPr lang="zh-CN" altLang="en-US" sz="2800" b="1" dirty="0" smtClean="0"/>
              <a:t>课文。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2</a:t>
            </a:r>
            <a:r>
              <a:rPr lang="en-US" altLang="zh-CN" sz="2800" b="1" dirty="0"/>
              <a:t>.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标</a:t>
            </a:r>
            <a:r>
              <a:rPr lang="zh-CN" altLang="en-US" sz="2800" b="1" dirty="0"/>
              <a:t>段</a:t>
            </a:r>
            <a:r>
              <a:rPr lang="zh-CN" altLang="en-US" sz="2800" b="1" dirty="0" smtClean="0"/>
              <a:t>号，</a:t>
            </a:r>
            <a:r>
              <a:rPr lang="zh-CN" alt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标</a:t>
            </a:r>
            <a:r>
              <a:rPr lang="zh-CN" altLang="en-US" sz="2800" b="1" dirty="0" smtClean="0"/>
              <a:t>出“读读写写”中</a:t>
            </a:r>
            <a:r>
              <a:rPr lang="zh-CN" alt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易读错</a:t>
            </a:r>
            <a:r>
              <a:rPr lang="zh-CN" altLang="en-US" sz="2800" b="1" dirty="0" smtClean="0"/>
              <a:t>词语的</a:t>
            </a:r>
            <a:r>
              <a:rPr lang="zh-CN" altLang="en-US" sz="2800" b="1" dirty="0"/>
              <a:t>拼音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3</a:t>
            </a:r>
            <a:r>
              <a:rPr lang="en-US" altLang="zh-CN" sz="2800" b="1" dirty="0"/>
              <a:t>.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批注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3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处</a:t>
            </a:r>
            <a:r>
              <a:rPr lang="zh-CN" altLang="en-US" sz="2800" b="1" dirty="0"/>
              <a:t>以</a:t>
            </a:r>
            <a:r>
              <a:rPr lang="zh-CN" altLang="en-US" sz="2800" b="1" dirty="0" smtClean="0"/>
              <a:t>上。</a:t>
            </a:r>
            <a:endParaRPr lang="en-US" altLang="zh-CN" sz="2800" b="1" dirty="0"/>
          </a:p>
          <a:p>
            <a:endParaRPr lang="zh-CN" altLang="en-US" sz="2800" b="1" dirty="0"/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28600" y="1447800"/>
            <a:ext cx="1524000" cy="519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现代文</a:t>
            </a:r>
          </a:p>
        </p:txBody>
      </p:sp>
      <p:sp>
        <p:nvSpPr>
          <p:cNvPr id="19464" name="Oval 8"/>
          <p:cNvSpPr>
            <a:spLocks noChangeArrowheads="1"/>
          </p:cNvSpPr>
          <p:nvPr/>
        </p:nvSpPr>
        <p:spPr bwMode="auto">
          <a:xfrm>
            <a:off x="2857500" y="792956"/>
            <a:ext cx="4343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</a:rPr>
              <a:t>读、</a:t>
            </a:r>
            <a:r>
              <a:rPr lang="zh-CN" altLang="en-US" sz="2800" b="1" dirty="0">
                <a:solidFill>
                  <a:schemeClr val="bg1"/>
                </a:solidFill>
              </a:rPr>
              <a:t>标、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批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9466" name="WordArt 10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2743200" cy="914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关于预习</a:t>
            </a:r>
          </a:p>
        </p:txBody>
      </p:sp>
    </p:spTree>
    <p:extLst>
      <p:ext uri="{BB962C8B-B14F-4D97-AF65-F5344CB8AC3E}">
        <p14:creationId xmlns:p14="http://schemas.microsoft.com/office/powerpoint/2010/main" val="212974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  <p:bldP spid="1946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243114"/>
            <a:ext cx="8229600" cy="11430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3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73074"/>
            <a:ext cx="4032448" cy="4666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WordArt 10"/>
          <p:cNvSpPr>
            <a:spLocks noChangeArrowheads="1" noChangeShapeType="1" noTextEdit="1"/>
          </p:cNvSpPr>
          <p:nvPr/>
        </p:nvSpPr>
        <p:spPr bwMode="auto">
          <a:xfrm>
            <a:off x="3563888" y="471714"/>
            <a:ext cx="3672408" cy="914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如何</a:t>
            </a:r>
            <a:r>
              <a:rPr lang="zh-CN" altLang="en-US" sz="3600" b="1" kern="10" dirty="0" smtClean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批注？</a:t>
            </a:r>
            <a:endParaRPr lang="zh-CN" altLang="en-US" sz="3600" b="1" kern="10" dirty="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03387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8867" y="188640"/>
            <a:ext cx="8229600" cy="1143000"/>
          </a:xfrm>
        </p:spPr>
        <p:txBody>
          <a:bodyPr/>
          <a:lstStyle/>
          <a:p>
            <a:r>
              <a:rPr lang="zh-CN" altLang="en-US" b="1" dirty="0" smtClean="0"/>
              <a:t>批   注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14958" y="1700808"/>
            <a:ext cx="4773216" cy="4525963"/>
          </a:xfrm>
        </p:spPr>
        <p:txBody>
          <a:bodyPr/>
          <a:lstStyle/>
          <a:p>
            <a:r>
              <a:rPr lang="zh-CN" altLang="en-US" dirty="0" smtClean="0"/>
              <a:t>        是</a:t>
            </a:r>
            <a:r>
              <a:rPr lang="zh-CN" altLang="en-US" dirty="0"/>
              <a:t>阅读者自身感受的</a:t>
            </a:r>
            <a:r>
              <a:rPr lang="zh-CN" altLang="en-US" dirty="0">
                <a:solidFill>
                  <a:srgbClr val="FF0000"/>
                </a:solidFill>
              </a:rPr>
              <a:t>笔录</a:t>
            </a:r>
            <a:r>
              <a:rPr lang="zh-CN" altLang="en-US" dirty="0"/>
              <a:t>，体现着阅读者</a:t>
            </a:r>
            <a:r>
              <a:rPr lang="zh-CN" altLang="en-US" dirty="0">
                <a:solidFill>
                  <a:srgbClr val="FF0000"/>
                </a:solidFill>
              </a:rPr>
              <a:t>别样的眼光和情怀</a:t>
            </a:r>
            <a:r>
              <a:rPr lang="zh-CN" altLang="en-US" dirty="0"/>
              <a:t>。</a:t>
            </a:r>
          </a:p>
        </p:txBody>
      </p:sp>
      <p:pic>
        <p:nvPicPr>
          <p:cNvPr id="4" name="Picture 2" descr="仕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1071"/>
            <a:ext cx="4067944" cy="5271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4188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83887"/>
            <a:ext cx="8229600" cy="1143000"/>
          </a:xfrm>
        </p:spPr>
        <p:txBody>
          <a:bodyPr/>
          <a:lstStyle/>
          <a:p>
            <a:r>
              <a:rPr lang="zh-CN" altLang="en-US" dirty="0"/>
              <a:t>批注的位置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79912" y="1412776"/>
            <a:ext cx="5122912" cy="4525963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眉批</a:t>
            </a:r>
            <a:r>
              <a:rPr lang="zh-CN" altLang="en-US" b="1" dirty="0"/>
              <a:t/>
            </a:r>
            <a:br>
              <a:rPr lang="zh-CN" altLang="en-US" b="1" dirty="0"/>
            </a:br>
            <a:r>
              <a:rPr lang="zh-CN" altLang="en-US" b="1" dirty="0" smtClean="0"/>
              <a:t>批</a:t>
            </a:r>
            <a:r>
              <a:rPr lang="zh-CN" altLang="en-US" b="1" dirty="0"/>
              <a:t>在书头</a:t>
            </a:r>
            <a:r>
              <a:rPr lang="zh-CN" altLang="en-US" b="1" dirty="0" smtClean="0"/>
              <a:t>上</a:t>
            </a:r>
            <a:endParaRPr lang="en-US" altLang="zh-CN" b="1" dirty="0" smtClean="0"/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旁批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 smtClean="0"/>
              <a:t>字</a:t>
            </a:r>
            <a:r>
              <a:rPr lang="zh-CN" altLang="en-US" b="1" dirty="0"/>
              <a:t>、词、句的旁边，书页</a:t>
            </a:r>
            <a:r>
              <a:rPr lang="zh-CN" altLang="en-US" b="1" dirty="0" smtClean="0"/>
              <a:t>右侧</a:t>
            </a:r>
            <a:endParaRPr lang="en-US" altLang="zh-CN" b="1" dirty="0"/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尾批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 smtClean="0"/>
              <a:t>批</a:t>
            </a:r>
            <a:r>
              <a:rPr lang="zh-CN" altLang="en-US" b="1" dirty="0"/>
              <a:t>在一段或全文</a:t>
            </a:r>
            <a:r>
              <a:rPr lang="zh-CN" altLang="en-US" b="1" dirty="0" smtClean="0"/>
              <a:t>之后</a:t>
            </a:r>
            <a:endParaRPr lang="zh-CN" altLang="en-US" b="1" dirty="0"/>
          </a:p>
        </p:txBody>
      </p:sp>
      <p:pic>
        <p:nvPicPr>
          <p:cNvPr id="4" name="Picture 2" descr="仕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26887"/>
            <a:ext cx="3600400" cy="4665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85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908720" y="95588"/>
            <a:ext cx="8229600" cy="1143000"/>
          </a:xfrm>
        </p:spPr>
        <p:txBody>
          <a:bodyPr/>
          <a:lstStyle/>
          <a:p>
            <a:r>
              <a:rPr lang="zh-CN" altLang="en-US" b="1" dirty="0" smtClean="0"/>
              <a:t>批注</a:t>
            </a:r>
            <a:r>
              <a:rPr lang="zh-CN" altLang="en-US" b="1" dirty="0"/>
              <a:t>的方法</a:t>
            </a: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4427984" y="-243408"/>
            <a:ext cx="8229600" cy="4525963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</a:pPr>
            <a:r>
              <a:rPr lang="zh-CN" altLang="en-US" dirty="0"/>
              <a:t/>
            </a:r>
            <a:br>
              <a:rPr lang="zh-CN" altLang="en-US" dirty="0"/>
            </a:br>
            <a:r>
              <a:rPr lang="en-US" altLang="zh-CN" sz="11200" dirty="0"/>
              <a:t>1.</a:t>
            </a:r>
            <a:r>
              <a:rPr lang="zh-CN" altLang="en-US" sz="11200" dirty="0"/>
              <a:t>赏析语言</a:t>
            </a:r>
            <a:r>
              <a:rPr lang="zh-CN" altLang="en-US" sz="11200" dirty="0" smtClean="0"/>
              <a:t>特色</a:t>
            </a:r>
            <a:endParaRPr lang="en-US" altLang="zh-CN" sz="11200" dirty="0" smtClean="0"/>
          </a:p>
          <a:p>
            <a:pPr>
              <a:lnSpc>
                <a:spcPct val="170000"/>
              </a:lnSpc>
            </a:pPr>
            <a:r>
              <a:rPr lang="zh-CN" altLang="en-US" sz="11200" dirty="0" smtClean="0"/>
              <a:t>           如</a:t>
            </a:r>
            <a:r>
              <a:rPr lang="zh-CN" altLang="en-US" sz="11200" dirty="0"/>
              <a:t>修辞生动</a:t>
            </a:r>
            <a:r>
              <a:rPr lang="zh-CN" altLang="en-US" sz="11200" dirty="0" smtClean="0"/>
              <a:t>、</a:t>
            </a:r>
            <a:endParaRPr lang="en-US" altLang="zh-CN" sz="11200" dirty="0" smtClean="0"/>
          </a:p>
          <a:p>
            <a:pPr>
              <a:lnSpc>
                <a:spcPct val="170000"/>
              </a:lnSpc>
            </a:pPr>
            <a:r>
              <a:rPr lang="zh-CN" altLang="en-US" sz="11200" dirty="0" smtClean="0"/>
              <a:t>           动词</a:t>
            </a:r>
            <a:r>
              <a:rPr lang="zh-CN" altLang="en-US" sz="11200" dirty="0"/>
              <a:t>准确</a:t>
            </a:r>
            <a:r>
              <a:rPr lang="zh-CN" altLang="en-US" sz="11200" dirty="0" smtClean="0"/>
              <a:t>、</a:t>
            </a:r>
            <a:endParaRPr lang="en-US" altLang="zh-CN" sz="11200" dirty="0" smtClean="0"/>
          </a:p>
          <a:p>
            <a:pPr>
              <a:lnSpc>
                <a:spcPct val="170000"/>
              </a:lnSpc>
            </a:pPr>
            <a:r>
              <a:rPr lang="zh-CN" altLang="en-US" sz="11200" dirty="0" smtClean="0"/>
              <a:t>           修饰语</a:t>
            </a:r>
            <a:r>
              <a:rPr lang="zh-CN" altLang="en-US" sz="11200" dirty="0"/>
              <a:t>精当</a:t>
            </a:r>
            <a:r>
              <a:rPr lang="zh-CN" altLang="en-US" sz="11200" dirty="0" smtClean="0"/>
              <a:t>、</a:t>
            </a:r>
            <a:endParaRPr lang="en-US" altLang="zh-CN" sz="11200" dirty="0" smtClean="0"/>
          </a:p>
          <a:p>
            <a:pPr>
              <a:lnSpc>
                <a:spcPct val="170000"/>
              </a:lnSpc>
            </a:pPr>
            <a:r>
              <a:rPr lang="zh-CN" altLang="en-US" sz="11200" dirty="0" smtClean="0"/>
              <a:t>           哲理深刻</a:t>
            </a:r>
            <a:r>
              <a:rPr lang="en-US" altLang="zh-CN" sz="11200" dirty="0" smtClean="0"/>
              <a:t>……</a:t>
            </a:r>
            <a:r>
              <a:rPr lang="zh-CN" altLang="en-US" sz="11200" dirty="0"/>
              <a:t/>
            </a:r>
            <a:br>
              <a:rPr lang="zh-CN" altLang="en-US" sz="11200" dirty="0"/>
            </a:br>
            <a:r>
              <a:rPr lang="en-US" altLang="zh-CN" sz="11200" dirty="0"/>
              <a:t>2.</a:t>
            </a:r>
            <a:r>
              <a:rPr lang="zh-CN" altLang="en-US" sz="11200" dirty="0"/>
              <a:t>评点人物</a:t>
            </a:r>
            <a:br>
              <a:rPr lang="zh-CN" altLang="en-US" sz="11200" dirty="0"/>
            </a:br>
            <a:r>
              <a:rPr lang="en-US" altLang="zh-CN" sz="11200" dirty="0"/>
              <a:t>3.</a:t>
            </a:r>
            <a:r>
              <a:rPr lang="zh-CN" altLang="en-US" sz="11200" dirty="0"/>
              <a:t>生发联想</a:t>
            </a:r>
            <a:br>
              <a:rPr lang="zh-CN" altLang="en-US" sz="11200" dirty="0"/>
            </a:br>
            <a:r>
              <a:rPr lang="en-US" altLang="zh-CN" sz="11200" dirty="0"/>
              <a:t>4.</a:t>
            </a:r>
            <a:r>
              <a:rPr lang="zh-CN" altLang="en-US" sz="11200" dirty="0"/>
              <a:t>剖析写法</a:t>
            </a:r>
            <a:br>
              <a:rPr lang="zh-CN" altLang="en-US" sz="11200" dirty="0"/>
            </a:br>
            <a:r>
              <a:rPr lang="en-US" altLang="zh-CN" sz="11200" dirty="0"/>
              <a:t>5.</a:t>
            </a:r>
            <a:r>
              <a:rPr lang="zh-CN" altLang="en-US" sz="11200" dirty="0"/>
              <a:t>批判文本</a:t>
            </a:r>
            <a:br>
              <a:rPr lang="zh-CN" altLang="en-US" sz="11200" dirty="0"/>
            </a:br>
            <a:r>
              <a:rPr lang="en-US" altLang="zh-CN" sz="11200" dirty="0"/>
              <a:t>6.</a:t>
            </a:r>
            <a:r>
              <a:rPr lang="zh-CN" altLang="en-US" sz="11200" dirty="0"/>
              <a:t>质疑问难</a:t>
            </a:r>
          </a:p>
        </p:txBody>
      </p:sp>
      <p:pic>
        <p:nvPicPr>
          <p:cNvPr id="7" name="Picture 2" descr="仕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26887"/>
            <a:ext cx="3600400" cy="4665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64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579748" y="2996952"/>
            <a:ext cx="8136904" cy="181588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/>
              <a:t>1.</a:t>
            </a:r>
            <a:r>
              <a:rPr lang="zh-CN" altLang="en-US" sz="2800" b="1" dirty="0">
                <a:solidFill>
                  <a:srgbClr val="FF0000"/>
                </a:solidFill>
              </a:rPr>
              <a:t>读</a:t>
            </a:r>
            <a:r>
              <a:rPr lang="zh-CN" altLang="en-US" sz="2800" b="1" dirty="0" smtClean="0"/>
              <a:t>课文。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2</a:t>
            </a:r>
            <a:r>
              <a:rPr lang="en-US" altLang="zh-CN" sz="2800" b="1" dirty="0"/>
              <a:t>.</a:t>
            </a:r>
            <a:r>
              <a:rPr lang="zh-CN" altLang="en-US" sz="2800" b="1" dirty="0">
                <a:solidFill>
                  <a:srgbClr val="FF0000"/>
                </a:solidFill>
              </a:rPr>
              <a:t>标</a:t>
            </a:r>
            <a:r>
              <a:rPr lang="zh-CN" altLang="en-US" sz="2800" b="1" dirty="0"/>
              <a:t>段</a:t>
            </a:r>
            <a:r>
              <a:rPr lang="zh-CN" altLang="en-US" sz="2800" b="1" dirty="0" smtClean="0"/>
              <a:t>号，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标</a:t>
            </a:r>
            <a:r>
              <a:rPr lang="zh-CN" altLang="en-US" sz="2800" b="1" dirty="0" smtClean="0"/>
              <a:t>出“读读写写”中易读错词语</a:t>
            </a:r>
            <a:r>
              <a:rPr lang="zh-CN" altLang="en-US" sz="2800" b="1" dirty="0"/>
              <a:t>的注音。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3</a:t>
            </a:r>
            <a:r>
              <a:rPr lang="en-US" altLang="zh-CN" sz="2800" b="1" dirty="0"/>
              <a:t>.</a:t>
            </a:r>
            <a:r>
              <a:rPr lang="zh-CN" altLang="en-US" sz="2800" b="1" dirty="0">
                <a:solidFill>
                  <a:srgbClr val="FF0000"/>
                </a:solidFill>
              </a:rPr>
              <a:t>批注</a:t>
            </a:r>
            <a:r>
              <a:rPr lang="en-US" altLang="zh-CN" sz="2800" b="1" dirty="0">
                <a:solidFill>
                  <a:srgbClr val="FF0000"/>
                </a:solidFill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</a:rPr>
              <a:t>处</a:t>
            </a:r>
            <a:r>
              <a:rPr lang="zh-CN" altLang="en-US" sz="2800" b="1" dirty="0"/>
              <a:t>以</a:t>
            </a:r>
            <a:r>
              <a:rPr lang="zh-CN" altLang="en-US" sz="2800" b="1" dirty="0" smtClean="0"/>
              <a:t>上。</a:t>
            </a:r>
            <a:endParaRPr lang="en-US" altLang="zh-CN" sz="2800" b="1" dirty="0"/>
          </a:p>
          <a:p>
            <a:endParaRPr lang="zh-CN" altLang="en-US" sz="2800" b="1" dirty="0"/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28600" y="1447800"/>
            <a:ext cx="1524000" cy="519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现代文</a:t>
            </a:r>
          </a:p>
        </p:txBody>
      </p:sp>
      <p:sp>
        <p:nvSpPr>
          <p:cNvPr id="19464" name="Oval 8"/>
          <p:cNvSpPr>
            <a:spLocks noChangeArrowheads="1"/>
          </p:cNvSpPr>
          <p:nvPr/>
        </p:nvSpPr>
        <p:spPr bwMode="auto">
          <a:xfrm>
            <a:off x="2857500" y="792956"/>
            <a:ext cx="4343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</a:rPr>
              <a:t>读、</a:t>
            </a:r>
            <a:r>
              <a:rPr lang="zh-CN" altLang="en-US" sz="2800" b="1" dirty="0">
                <a:solidFill>
                  <a:schemeClr val="bg1"/>
                </a:solidFill>
              </a:rPr>
              <a:t>标、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批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9466" name="WordArt 10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2743200" cy="914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关于预习</a:t>
            </a:r>
          </a:p>
        </p:txBody>
      </p:sp>
      <p:sp>
        <p:nvSpPr>
          <p:cNvPr id="2" name="矩形 1"/>
          <p:cNvSpPr/>
          <p:nvPr/>
        </p:nvSpPr>
        <p:spPr>
          <a:xfrm>
            <a:off x="1543843" y="4512435"/>
            <a:ext cx="76001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两处旁批，一处尾批，尾批必须是质疑。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90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0" name="WordArt 6"/>
          <p:cNvSpPr>
            <a:spLocks noChangeArrowheads="1" noChangeShapeType="1"/>
          </p:cNvSpPr>
          <p:nvPr/>
        </p:nvSpPr>
        <p:spPr bwMode="auto">
          <a:xfrm>
            <a:off x="3276600" y="1052513"/>
            <a:ext cx="2209800" cy="2209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CC00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春</a:t>
            </a:r>
          </a:p>
        </p:txBody>
      </p:sp>
      <p:sp>
        <p:nvSpPr>
          <p:cNvPr id="52231" name="WordArt 7"/>
          <p:cNvSpPr>
            <a:spLocks noChangeArrowheads="1" noChangeShapeType="1"/>
          </p:cNvSpPr>
          <p:nvPr/>
        </p:nvSpPr>
        <p:spPr bwMode="auto">
          <a:xfrm>
            <a:off x="3348038" y="3573463"/>
            <a:ext cx="1582737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朱自清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4655" y="4581128"/>
            <a:ext cx="7776488" cy="132343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4000" dirty="0" smtClean="0"/>
              <a:t>学习目标：</a:t>
            </a:r>
            <a:endParaRPr lang="en-US" altLang="zh-CN" sz="4000" dirty="0" smtClean="0"/>
          </a:p>
          <a:p>
            <a:r>
              <a:rPr lang="zh-CN" altLang="en-US" sz="4000" dirty="0" smtClean="0"/>
              <a:t>        借助</a:t>
            </a:r>
            <a:r>
              <a:rPr lang="en-US" altLang="zh-CN" sz="4000" dirty="0" smtClean="0"/>
              <a:t>《</a:t>
            </a:r>
            <a:r>
              <a:rPr lang="zh-CN" altLang="en-US" sz="4000" dirty="0" smtClean="0"/>
              <a:t>春</a:t>
            </a:r>
            <a:r>
              <a:rPr lang="en-US" altLang="zh-CN" sz="4000" dirty="0" smtClean="0"/>
              <a:t>》</a:t>
            </a:r>
            <a:r>
              <a:rPr lang="zh-CN" altLang="en-US" sz="4000" dirty="0" smtClean="0"/>
              <a:t>学习重音和停顿。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99995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/>
      <p:bldP spid="52231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u=4074005883,3111073834&amp;fm=21&amp;gp=0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5" t="12195" r="18518" b="18086"/>
          <a:stretch>
            <a:fillRect/>
          </a:stretch>
        </p:blipFill>
        <p:spPr>
          <a:xfrm>
            <a:off x="-252536" y="-171400"/>
            <a:ext cx="2428528" cy="260514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5" name="Picture 5" descr="u=3642112865,182267287&amp;fm=21&amp;g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600200"/>
            <a:ext cx="6781800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3203848" y="332656"/>
            <a:ext cx="36952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重音和停连</a:t>
            </a:r>
            <a:endParaRPr lang="zh-CN" altLang="en-U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0537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重     音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16016" y="1600200"/>
            <a:ext cx="4680520" cy="452596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重音分为</a:t>
            </a:r>
            <a:r>
              <a:rPr lang="zh-CN" altLang="en-US" dirty="0"/>
              <a:t>以下几种情况：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</a:t>
            </a:r>
            <a:r>
              <a:rPr lang="zh-CN" altLang="en-US" dirty="0" smtClean="0"/>
              <a:t>语法重音</a:t>
            </a:r>
            <a:endParaRPr lang="en-US" altLang="zh-CN" dirty="0" smtClean="0"/>
          </a:p>
          <a:p>
            <a:r>
              <a:rPr lang="zh-CN" altLang="en-US" dirty="0" smtClean="0"/>
              <a:t>逻辑重音</a:t>
            </a:r>
            <a:endParaRPr lang="en-US" altLang="zh-CN" dirty="0" smtClean="0"/>
          </a:p>
          <a:p>
            <a:r>
              <a:rPr lang="zh-CN" altLang="en-US" dirty="0" smtClean="0"/>
              <a:t>感情</a:t>
            </a:r>
            <a:r>
              <a:rPr lang="zh-CN" altLang="en-US" dirty="0"/>
              <a:t>重音</a:t>
            </a:r>
            <a:endParaRPr lang="en-US" altLang="zh-CN" dirty="0" smtClean="0"/>
          </a:p>
        </p:txBody>
      </p:sp>
      <p:pic>
        <p:nvPicPr>
          <p:cNvPr id="4" name="Picture 5" descr="u=3642112865,182267287&amp;fm=21&amp;g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9" y="1484784"/>
            <a:ext cx="4935117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828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836712"/>
            <a:ext cx="8784976" cy="5616624"/>
          </a:xfrm>
        </p:spPr>
        <p:txBody>
          <a:bodyPr>
            <a:normAutofit fontScale="25000" lnSpcReduction="20000"/>
          </a:bodyPr>
          <a:lstStyle/>
          <a:p>
            <a:endParaRPr lang="zh-CN" altLang="en-US" dirty="0"/>
          </a:p>
          <a:p>
            <a:pPr marL="0" indent="0">
              <a:lnSpc>
                <a:spcPts val="3360"/>
              </a:lnSpc>
              <a:buNone/>
            </a:pPr>
            <a:r>
              <a:rPr lang="zh-CN" altLang="en-US" sz="11200" dirty="0" smtClean="0"/>
              <a:t>是</a:t>
            </a:r>
            <a:r>
              <a:rPr lang="zh-CN" altLang="en-US" sz="11200" dirty="0"/>
              <a:t>指根据句子语法结构的需要，重读句中某些语法成分</a:t>
            </a:r>
            <a:r>
              <a:rPr lang="zh-CN" altLang="en-US" sz="11200" dirty="0" smtClean="0"/>
              <a:t>。</a:t>
            </a:r>
            <a:endParaRPr lang="en-US" altLang="zh-CN" sz="11200" dirty="0" smtClean="0"/>
          </a:p>
          <a:p>
            <a:pPr marL="0" indent="0">
              <a:lnSpc>
                <a:spcPts val="3360"/>
              </a:lnSpc>
              <a:buNone/>
            </a:pPr>
            <a:r>
              <a:rPr lang="zh-CN" altLang="en-US" sz="11200" dirty="0" smtClean="0"/>
              <a:t>语法</a:t>
            </a:r>
            <a:r>
              <a:rPr lang="zh-CN" altLang="en-US" sz="11200" dirty="0"/>
              <a:t>重音的主要规律有以下</a:t>
            </a:r>
            <a:r>
              <a:rPr lang="zh-CN" altLang="en-US" sz="11200" dirty="0" smtClean="0"/>
              <a:t>几点</a:t>
            </a:r>
            <a:r>
              <a:rPr lang="zh-CN" altLang="en-US" sz="11200" dirty="0"/>
              <a:t>：</a:t>
            </a:r>
          </a:p>
          <a:p>
            <a:pPr>
              <a:lnSpc>
                <a:spcPts val="3360"/>
              </a:lnSpc>
            </a:pPr>
            <a:r>
              <a:rPr lang="zh-CN" altLang="en-US" sz="11200" dirty="0" smtClean="0"/>
              <a:t>①</a:t>
            </a:r>
            <a:r>
              <a:rPr lang="zh-CN" altLang="en-US" sz="11200" dirty="0"/>
              <a:t>句子的</a:t>
            </a:r>
            <a:r>
              <a:rPr lang="zh-CN" altLang="en-US" sz="11200" dirty="0">
                <a:solidFill>
                  <a:srgbClr val="FF0000"/>
                </a:solidFill>
              </a:rPr>
              <a:t>谓语部分</a:t>
            </a:r>
            <a:r>
              <a:rPr lang="zh-CN" altLang="en-US" sz="11200" dirty="0"/>
              <a:t>常常重读</a:t>
            </a:r>
            <a:r>
              <a:rPr lang="zh-CN" altLang="en-US" sz="11200" dirty="0" smtClean="0"/>
              <a:t>。</a:t>
            </a:r>
            <a:endParaRPr lang="en-US" altLang="zh-CN" sz="11200" dirty="0" smtClean="0"/>
          </a:p>
          <a:p>
            <a:pPr>
              <a:lnSpc>
                <a:spcPts val="3360"/>
              </a:lnSpc>
            </a:pPr>
            <a:r>
              <a:rPr lang="zh-CN" altLang="en-US" sz="11200" dirty="0" smtClean="0"/>
              <a:t>盼望着，盼望着，东风来了，春天的脚步近了。</a:t>
            </a:r>
            <a:endParaRPr lang="zh-CN" altLang="en-US" sz="11200" dirty="0"/>
          </a:p>
          <a:p>
            <a:pPr>
              <a:lnSpc>
                <a:spcPts val="3360"/>
              </a:lnSpc>
            </a:pPr>
            <a:r>
              <a:rPr lang="zh-CN" altLang="en-US" sz="11200" dirty="0"/>
              <a:t>  </a:t>
            </a:r>
          </a:p>
          <a:p>
            <a:pPr>
              <a:lnSpc>
                <a:spcPts val="3360"/>
              </a:lnSpc>
            </a:pPr>
            <a:r>
              <a:rPr lang="zh-CN" altLang="en-US" sz="11200" dirty="0"/>
              <a:t>②</a:t>
            </a:r>
            <a:r>
              <a:rPr lang="zh-CN" altLang="en-US" sz="11200" dirty="0">
                <a:solidFill>
                  <a:srgbClr val="FF0000"/>
                </a:solidFill>
              </a:rPr>
              <a:t>定语、状语、补语</a:t>
            </a:r>
            <a:r>
              <a:rPr lang="zh-CN" altLang="en-US" sz="11200" dirty="0"/>
              <a:t>常常重读。例如</a:t>
            </a:r>
            <a:r>
              <a:rPr lang="zh-CN" altLang="en-US" sz="11200" dirty="0" smtClean="0"/>
              <a:t>：</a:t>
            </a:r>
            <a:endParaRPr lang="zh-CN" altLang="en-US" sz="11200" dirty="0"/>
          </a:p>
          <a:p>
            <a:pPr>
              <a:lnSpc>
                <a:spcPts val="3360"/>
              </a:lnSpc>
            </a:pPr>
            <a:r>
              <a:rPr lang="zh-CN" altLang="en-US" sz="11200" dirty="0"/>
              <a:t> </a:t>
            </a:r>
            <a:r>
              <a:rPr lang="zh-CN" altLang="en-US" sz="11200" dirty="0" smtClean="0"/>
              <a:t> </a:t>
            </a:r>
          </a:p>
          <a:p>
            <a:pPr>
              <a:lnSpc>
                <a:spcPts val="3360"/>
              </a:lnSpc>
            </a:pPr>
            <a:r>
              <a:rPr lang="zh-CN" altLang="en-US" sz="11200" dirty="0" smtClean="0"/>
              <a:t>③</a:t>
            </a:r>
            <a:r>
              <a:rPr lang="zh-CN" altLang="en-US" sz="11200" dirty="0">
                <a:solidFill>
                  <a:srgbClr val="FF0000"/>
                </a:solidFill>
              </a:rPr>
              <a:t>疑问代词和指示代词</a:t>
            </a:r>
            <a:r>
              <a:rPr lang="zh-CN" altLang="en-US" sz="11200" dirty="0"/>
              <a:t>常常重读。例如：</a:t>
            </a:r>
          </a:p>
          <a:p>
            <a:pPr>
              <a:lnSpc>
                <a:spcPts val="3360"/>
              </a:lnSpc>
            </a:pPr>
            <a:r>
              <a:rPr lang="zh-CN" altLang="en-US" sz="11200" dirty="0"/>
              <a:t> </a:t>
            </a:r>
            <a:endParaRPr lang="en-US" altLang="zh-CN" sz="11200" dirty="0" smtClean="0"/>
          </a:p>
          <a:p>
            <a:pPr marL="0" indent="0">
              <a:lnSpc>
                <a:spcPts val="3360"/>
              </a:lnSpc>
              <a:buNone/>
            </a:pPr>
            <a:r>
              <a:rPr lang="zh-CN" altLang="en-US" sz="11200" dirty="0"/>
              <a:t> </a:t>
            </a:r>
            <a:r>
              <a:rPr lang="zh-CN" altLang="en-US" sz="11200" dirty="0" smtClean="0"/>
              <a:t>      此外</a:t>
            </a:r>
            <a:r>
              <a:rPr lang="zh-CN" altLang="en-US" sz="11200" dirty="0"/>
              <a:t>，用来作</a:t>
            </a:r>
            <a:r>
              <a:rPr lang="zh-CN" altLang="en-US" sz="11200" dirty="0">
                <a:solidFill>
                  <a:srgbClr val="FF0000"/>
                </a:solidFill>
              </a:rPr>
              <a:t>比喻</a:t>
            </a:r>
            <a:r>
              <a:rPr lang="zh-CN" altLang="en-US" sz="11200" dirty="0"/>
              <a:t>的词语、</a:t>
            </a:r>
            <a:r>
              <a:rPr lang="zh-CN" altLang="en-US" sz="11200" dirty="0">
                <a:solidFill>
                  <a:srgbClr val="FF0000"/>
                </a:solidFill>
              </a:rPr>
              <a:t>排比句中变化</a:t>
            </a:r>
            <a:r>
              <a:rPr lang="zh-CN" altLang="en-US" sz="11200" dirty="0"/>
              <a:t>的词语等，往往重读</a:t>
            </a:r>
            <a:r>
              <a:rPr lang="zh-CN" altLang="en-US" sz="11200" dirty="0" smtClean="0"/>
              <a:t>。</a:t>
            </a:r>
            <a:endParaRPr lang="zh-CN" altLang="en-US" sz="11200" dirty="0"/>
          </a:p>
        </p:txBody>
      </p:sp>
      <p:sp>
        <p:nvSpPr>
          <p:cNvPr id="5" name="矩形 4"/>
          <p:cNvSpPr/>
          <p:nvPr/>
        </p:nvSpPr>
        <p:spPr>
          <a:xfrm>
            <a:off x="2915816" y="116632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语法重音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233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836712"/>
            <a:ext cx="8517632" cy="4525963"/>
          </a:xfrm>
        </p:spPr>
        <p:txBody>
          <a:bodyPr>
            <a:normAutofit fontScale="25000" lnSpcReduction="20000"/>
          </a:bodyPr>
          <a:lstStyle/>
          <a:p>
            <a:endParaRPr lang="zh-CN" altLang="en-US" dirty="0"/>
          </a:p>
          <a:p>
            <a:r>
              <a:rPr lang="zh-CN" altLang="en-US" sz="11200" dirty="0" smtClean="0"/>
              <a:t>例如：</a:t>
            </a:r>
            <a:endParaRPr lang="en-US" altLang="zh-CN" sz="11200" dirty="0" smtClean="0"/>
          </a:p>
          <a:p>
            <a:r>
              <a:rPr lang="zh-CN" altLang="en-US" sz="11200" dirty="0" smtClean="0"/>
              <a:t>对</a:t>
            </a:r>
            <a:r>
              <a:rPr lang="zh-CN" altLang="en-US" sz="11200" dirty="0"/>
              <a:t>重音作不同处理</a:t>
            </a:r>
            <a:r>
              <a:rPr lang="zh-CN" altLang="en-US" sz="11200" dirty="0" smtClean="0"/>
              <a:t>，就可以</a:t>
            </a:r>
            <a:r>
              <a:rPr lang="zh-CN" altLang="en-US" sz="11200" dirty="0"/>
              <a:t>表达出不同的意思。</a:t>
            </a:r>
          </a:p>
          <a:p>
            <a:r>
              <a:rPr lang="zh-CN" altLang="en-US" sz="11200" dirty="0"/>
              <a:t>  </a:t>
            </a:r>
          </a:p>
          <a:p>
            <a:r>
              <a:rPr lang="zh-CN" altLang="en-US" sz="11200" dirty="0"/>
              <a:t>中国申办奥运成功。（不是别国）</a:t>
            </a:r>
          </a:p>
          <a:p>
            <a:r>
              <a:rPr lang="zh-CN" altLang="en-US" sz="11200" dirty="0"/>
              <a:t> </a:t>
            </a:r>
          </a:p>
          <a:p>
            <a:r>
              <a:rPr lang="zh-CN" altLang="en-US" sz="11200" dirty="0"/>
              <a:t>中国申办奥运成功。（不是举办）</a:t>
            </a:r>
          </a:p>
          <a:p>
            <a:r>
              <a:rPr lang="zh-CN" altLang="en-US" sz="11200" dirty="0"/>
              <a:t> </a:t>
            </a:r>
          </a:p>
          <a:p>
            <a:r>
              <a:rPr lang="zh-CN" altLang="en-US" sz="11200" dirty="0"/>
              <a:t>中国申办奥运成功。（不是别的）</a:t>
            </a:r>
          </a:p>
          <a:p>
            <a:r>
              <a:rPr lang="zh-CN" altLang="en-US" sz="11200" dirty="0"/>
              <a:t> </a:t>
            </a:r>
          </a:p>
          <a:p>
            <a:r>
              <a:rPr lang="zh-CN" altLang="en-US" sz="11200" dirty="0"/>
              <a:t>中国申办奥运成功。（不是失败</a:t>
            </a:r>
            <a:r>
              <a:rPr lang="zh-CN" altLang="en-US" sz="11200" dirty="0" smtClean="0"/>
              <a:t>）</a:t>
            </a:r>
            <a:endParaRPr lang="en-US" altLang="zh-CN" sz="11200" dirty="0" smtClean="0"/>
          </a:p>
          <a:p>
            <a:endParaRPr lang="en-US" altLang="zh-CN" sz="11200" dirty="0"/>
          </a:p>
          <a:p>
            <a:endParaRPr lang="zh-CN" altLang="en-US" sz="11200" dirty="0"/>
          </a:p>
          <a:p>
            <a:endParaRPr lang="zh-CN" altLang="en-US" sz="11200" dirty="0"/>
          </a:p>
        </p:txBody>
      </p:sp>
      <p:sp>
        <p:nvSpPr>
          <p:cNvPr id="5" name="矩形 4"/>
          <p:cNvSpPr/>
          <p:nvPr/>
        </p:nvSpPr>
        <p:spPr>
          <a:xfrm>
            <a:off x="2915816" y="18864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逻辑重音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8998" y="5733256"/>
            <a:ext cx="8905002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4000" dirty="0" smtClean="0"/>
              <a:t>天上风筝渐渐多了，地上孩子也多了。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657509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93794" y="1916832"/>
            <a:ext cx="464400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/>
              <a:t>  </a:t>
            </a:r>
          </a:p>
          <a:p>
            <a:r>
              <a:rPr lang="zh-CN" altLang="en-US" dirty="0"/>
              <a:t>感情</a:t>
            </a:r>
            <a:r>
              <a:rPr lang="zh-CN" altLang="en-US" dirty="0" smtClean="0"/>
              <a:t>重音的</a:t>
            </a:r>
            <a:r>
              <a:rPr lang="zh-CN" altLang="en-US" dirty="0"/>
              <a:t>确定往往取决于演讲者对作品思想感情的领会和把握。</a:t>
            </a:r>
          </a:p>
          <a:p>
            <a:r>
              <a:rPr lang="zh-CN" altLang="en-US" dirty="0"/>
              <a:t>  </a:t>
            </a:r>
          </a:p>
          <a:p>
            <a:endParaRPr lang="zh-CN" altLang="en-US" dirty="0"/>
          </a:p>
        </p:txBody>
      </p:sp>
      <p:pic>
        <p:nvPicPr>
          <p:cNvPr id="4" name="Picture 5" descr="u=3642112865,182267287&amp;fm=21&amp;g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0" y="1700808"/>
            <a:ext cx="4670736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843808" y="332656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感情重音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889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重     音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16016" y="1600200"/>
            <a:ext cx="4680520" cy="452596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重音分为</a:t>
            </a:r>
            <a:r>
              <a:rPr lang="zh-CN" altLang="en-US" dirty="0"/>
              <a:t>以下几种情况：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</a:t>
            </a:r>
            <a:r>
              <a:rPr lang="zh-CN" altLang="en-US" dirty="0" smtClean="0"/>
              <a:t>语法重音</a:t>
            </a:r>
            <a:endParaRPr lang="en-US" altLang="zh-CN" dirty="0" smtClean="0"/>
          </a:p>
          <a:p>
            <a:r>
              <a:rPr lang="zh-CN" altLang="en-US" dirty="0" smtClean="0"/>
              <a:t>逻辑重音</a:t>
            </a:r>
            <a:endParaRPr lang="en-US" altLang="zh-CN" dirty="0" smtClean="0"/>
          </a:p>
          <a:p>
            <a:r>
              <a:rPr lang="zh-CN" altLang="en-US" dirty="0" smtClean="0"/>
              <a:t>感情</a:t>
            </a:r>
            <a:r>
              <a:rPr lang="zh-CN" altLang="en-US" dirty="0"/>
              <a:t>重音</a:t>
            </a:r>
            <a:endParaRPr lang="en-US" altLang="zh-CN" dirty="0" smtClean="0"/>
          </a:p>
        </p:txBody>
      </p:sp>
      <p:pic>
        <p:nvPicPr>
          <p:cNvPr id="4" name="Picture 5" descr="u=3642112865,182267287&amp;fm=21&amp;g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9" y="1484784"/>
            <a:ext cx="4935117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6548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停      顿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16016" y="1600200"/>
            <a:ext cx="4680520" cy="452596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停顿</a:t>
            </a:r>
            <a:r>
              <a:rPr lang="zh-CN" altLang="en-US" dirty="0"/>
              <a:t>可</a:t>
            </a:r>
            <a:r>
              <a:rPr lang="zh-CN" altLang="en-US" dirty="0" smtClean="0"/>
              <a:t>为</a:t>
            </a:r>
            <a:r>
              <a:rPr lang="zh-CN" altLang="en-US" dirty="0"/>
              <a:t>以下几种情况：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</a:t>
            </a:r>
            <a:r>
              <a:rPr lang="zh-CN" altLang="en-US" dirty="0" smtClean="0"/>
              <a:t>语法</a:t>
            </a:r>
            <a:r>
              <a:rPr lang="zh-CN" altLang="en-US" dirty="0"/>
              <a:t>停顿</a:t>
            </a:r>
            <a:endParaRPr lang="en-US" altLang="zh-CN" dirty="0" smtClean="0"/>
          </a:p>
          <a:p>
            <a:r>
              <a:rPr lang="zh-CN" altLang="en-US" dirty="0" smtClean="0"/>
              <a:t>逻辑</a:t>
            </a:r>
            <a:r>
              <a:rPr lang="zh-CN" altLang="en-US" dirty="0"/>
              <a:t>停顿</a:t>
            </a:r>
            <a:endParaRPr lang="en-US" altLang="zh-CN" dirty="0" smtClean="0"/>
          </a:p>
          <a:p>
            <a:r>
              <a:rPr lang="zh-CN" altLang="en-US" dirty="0" smtClean="0"/>
              <a:t>感情</a:t>
            </a:r>
            <a:r>
              <a:rPr lang="zh-CN" altLang="en-US" dirty="0"/>
              <a:t>停顿</a:t>
            </a:r>
            <a:endParaRPr lang="en-US" altLang="zh-CN" dirty="0" smtClean="0"/>
          </a:p>
        </p:txBody>
      </p:sp>
      <p:pic>
        <p:nvPicPr>
          <p:cNvPr id="4" name="Picture 5" descr="u=3642112865,182267287&amp;fm=21&amp;g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9" y="1484784"/>
            <a:ext cx="4935117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459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3905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停    顿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196752"/>
            <a:ext cx="8229600" cy="4997152"/>
          </a:xfrm>
        </p:spPr>
        <p:txBody>
          <a:bodyPr>
            <a:norm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⑴语法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停顿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r>
              <a:rPr lang="zh-CN" altLang="en-US" sz="3600" b="1" dirty="0" smtClean="0"/>
              <a:t>停顿时间</a:t>
            </a:r>
            <a:endParaRPr lang="zh-CN" altLang="en-US" sz="3600" b="1" dirty="0"/>
          </a:p>
          <a:p>
            <a:r>
              <a:rPr lang="zh-CN" altLang="en-US" sz="3600" b="1" dirty="0"/>
              <a:t> </a:t>
            </a:r>
            <a:r>
              <a:rPr lang="zh-CN" altLang="en-US" sz="3600" b="1" dirty="0" smtClean="0"/>
              <a:t>顿号</a:t>
            </a:r>
            <a:r>
              <a:rPr lang="zh-CN" altLang="en-US" sz="3600" b="1" dirty="0"/>
              <a:t>&lt;</a:t>
            </a:r>
            <a:r>
              <a:rPr lang="zh-CN" altLang="en-US" sz="3600" b="1" dirty="0" smtClean="0"/>
              <a:t>逗号、分号</a:t>
            </a:r>
            <a:r>
              <a:rPr lang="zh-CN" altLang="en-US" sz="3600" b="1" dirty="0"/>
              <a:t>和</a:t>
            </a:r>
            <a:r>
              <a:rPr lang="zh-CN" altLang="en-US" sz="3600" b="1" dirty="0" smtClean="0"/>
              <a:t>冒号</a:t>
            </a:r>
            <a:r>
              <a:rPr lang="zh-CN" altLang="en-US" sz="3600" b="1" dirty="0"/>
              <a:t>&lt;</a:t>
            </a:r>
            <a:r>
              <a:rPr lang="zh-CN" altLang="en-US" sz="3600" b="1" dirty="0" smtClean="0"/>
              <a:t>句号</a:t>
            </a:r>
            <a:r>
              <a:rPr lang="zh-CN" altLang="en-US" sz="3600" b="1" dirty="0"/>
              <a:t>（包括句末的问号、叹号、省略号</a:t>
            </a:r>
            <a:r>
              <a:rPr lang="zh-CN" altLang="en-US" sz="3600" b="1" dirty="0" smtClean="0"/>
              <a:t>）</a:t>
            </a:r>
            <a:r>
              <a:rPr lang="zh-CN" altLang="en-US" sz="3600" b="1" dirty="0"/>
              <a:t> &lt;</a:t>
            </a:r>
            <a:r>
              <a:rPr lang="zh-CN" altLang="en-US" sz="3600" b="1" dirty="0" smtClean="0"/>
              <a:t> </a:t>
            </a:r>
            <a:r>
              <a:rPr lang="zh-CN" altLang="en-US" sz="3600" b="1" dirty="0"/>
              <a:t>段落</a:t>
            </a:r>
          </a:p>
          <a:p>
            <a:r>
              <a:rPr lang="zh-CN" altLang="en-US" sz="3600" b="1" dirty="0">
                <a:solidFill>
                  <a:srgbClr val="FF0000"/>
                </a:solidFill>
              </a:rPr>
              <a:t> 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r>
              <a:rPr lang="en-US" altLang="zh-CN" sz="3600" b="1" dirty="0" smtClean="0"/>
              <a:t>《</a:t>
            </a:r>
            <a:r>
              <a:rPr lang="zh-CN" altLang="en-US" sz="3600" b="1" dirty="0" smtClean="0"/>
              <a:t>春</a:t>
            </a:r>
            <a:r>
              <a:rPr lang="en-US" altLang="zh-CN" sz="3600" b="1" dirty="0" smtClean="0"/>
              <a:t>》</a:t>
            </a:r>
            <a:r>
              <a:rPr lang="zh-CN" altLang="en-US" sz="3600" b="1" dirty="0" smtClean="0"/>
              <a:t>第四段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979937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停顿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484784"/>
            <a:ext cx="8229600" cy="4997152"/>
          </a:xfrm>
        </p:spPr>
        <p:txBody>
          <a:bodyPr>
            <a:normAutofit/>
          </a:bodyPr>
          <a:lstStyle/>
          <a:p>
            <a:r>
              <a:rPr lang="zh-CN" altLang="en-US" sz="7000" dirty="0">
                <a:solidFill>
                  <a:srgbClr val="FF0000"/>
                </a:solidFill>
              </a:rPr>
              <a:t>  </a:t>
            </a:r>
            <a:r>
              <a:rPr lang="zh-CN" altLang="en-US" sz="3900" dirty="0" smtClean="0">
                <a:solidFill>
                  <a:srgbClr val="FF0000"/>
                </a:solidFill>
              </a:rPr>
              <a:t>⑵</a:t>
            </a:r>
            <a:r>
              <a:rPr lang="zh-CN" altLang="en-US" sz="3900" dirty="0">
                <a:solidFill>
                  <a:srgbClr val="FF0000"/>
                </a:solidFill>
              </a:rPr>
              <a:t>逻辑停顿</a:t>
            </a:r>
          </a:p>
          <a:p>
            <a:r>
              <a:rPr lang="zh-CN" altLang="en-US" sz="3900" dirty="0"/>
              <a:t>  </a:t>
            </a:r>
            <a:r>
              <a:rPr lang="zh-CN" altLang="en-US" sz="3900" dirty="0" smtClean="0"/>
              <a:t>逻辑</a:t>
            </a:r>
            <a:r>
              <a:rPr lang="zh-CN" altLang="en-US" sz="3900" dirty="0"/>
              <a:t>停顿是指为了强调某一事物或突出某一语意</a:t>
            </a:r>
            <a:r>
              <a:rPr lang="zh-CN" altLang="en-US" sz="3900" dirty="0" smtClean="0"/>
              <a:t>，在</a:t>
            </a:r>
            <a:r>
              <a:rPr lang="zh-CN" altLang="en-US" sz="3900" dirty="0"/>
              <a:t>没有标点的地方所作的停顿</a:t>
            </a:r>
            <a:r>
              <a:rPr lang="zh-CN" altLang="en-US" sz="3900" dirty="0" smtClean="0"/>
              <a:t>，也</a:t>
            </a:r>
            <a:r>
              <a:rPr lang="zh-CN" altLang="en-US" sz="3900" dirty="0"/>
              <a:t>叫强调停顿。</a:t>
            </a:r>
          </a:p>
          <a:p>
            <a:r>
              <a:rPr lang="zh-CN" altLang="en-US" sz="3900" dirty="0"/>
              <a:t> </a:t>
            </a:r>
          </a:p>
          <a:p>
            <a:r>
              <a:rPr lang="zh-CN" altLang="en-US" sz="3900" dirty="0">
                <a:solidFill>
                  <a:srgbClr val="FF0000"/>
                </a:solidFill>
              </a:rPr>
              <a:t> </a:t>
            </a:r>
            <a:r>
              <a:rPr lang="en-US" altLang="zh-CN" sz="3900" dirty="0" smtClean="0">
                <a:solidFill>
                  <a:srgbClr val="FF0000"/>
                </a:solidFill>
              </a:rPr>
              <a:t>《</a:t>
            </a:r>
            <a:r>
              <a:rPr lang="zh-CN" altLang="en-US" sz="3900" dirty="0" smtClean="0">
                <a:solidFill>
                  <a:srgbClr val="FF0000"/>
                </a:solidFill>
              </a:rPr>
              <a:t>春</a:t>
            </a:r>
            <a:r>
              <a:rPr lang="en-US" altLang="zh-CN" sz="3900" dirty="0" smtClean="0">
                <a:solidFill>
                  <a:srgbClr val="FF0000"/>
                </a:solidFill>
              </a:rPr>
              <a:t>》</a:t>
            </a:r>
            <a:r>
              <a:rPr lang="zh-CN" altLang="en-US" sz="3900" dirty="0" smtClean="0">
                <a:solidFill>
                  <a:srgbClr val="FF0000"/>
                </a:solidFill>
              </a:rPr>
              <a:t>第七段</a:t>
            </a:r>
            <a:endParaRPr lang="zh-CN" altLang="en-US" sz="3900" dirty="0"/>
          </a:p>
        </p:txBody>
      </p:sp>
    </p:spTree>
    <p:extLst>
      <p:ext uri="{BB962C8B-B14F-4D97-AF65-F5344CB8AC3E}">
        <p14:creationId xmlns:p14="http://schemas.microsoft.com/office/powerpoint/2010/main" val="48899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停顿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484784"/>
            <a:ext cx="8229600" cy="4997152"/>
          </a:xfrm>
        </p:spPr>
        <p:txBody>
          <a:bodyPr>
            <a:normAutofit/>
          </a:bodyPr>
          <a:lstStyle/>
          <a:p>
            <a:r>
              <a:rPr lang="zh-CN" altLang="en-US" sz="7000" dirty="0"/>
              <a:t> </a:t>
            </a:r>
            <a:r>
              <a:rPr lang="zh-CN" altLang="en-US" sz="3600" dirty="0" smtClean="0">
                <a:solidFill>
                  <a:srgbClr val="FF0000"/>
                </a:solidFill>
              </a:rPr>
              <a:t>⑶</a:t>
            </a:r>
            <a:r>
              <a:rPr lang="zh-CN" altLang="en-US" sz="3600" dirty="0">
                <a:solidFill>
                  <a:srgbClr val="FF0000"/>
                </a:solidFill>
              </a:rPr>
              <a:t>感情</a:t>
            </a:r>
            <a:r>
              <a:rPr lang="zh-CN" altLang="en-US" sz="3600" dirty="0" smtClean="0">
                <a:solidFill>
                  <a:srgbClr val="FF0000"/>
                </a:solidFill>
              </a:rPr>
              <a:t>停顿</a:t>
            </a:r>
            <a:endParaRPr lang="en-US" altLang="zh-CN" sz="3600" dirty="0" smtClean="0">
              <a:solidFill>
                <a:srgbClr val="FF0000"/>
              </a:solidFill>
            </a:endParaRPr>
          </a:p>
          <a:p>
            <a:r>
              <a:rPr lang="en-US" altLang="zh-CN" sz="3600" dirty="0" smtClean="0">
                <a:solidFill>
                  <a:srgbClr val="FF0000"/>
                </a:solidFill>
              </a:rPr>
              <a:t>《</a:t>
            </a:r>
            <a:r>
              <a:rPr lang="zh-CN" altLang="en-US" sz="3600" dirty="0" smtClean="0">
                <a:solidFill>
                  <a:srgbClr val="FF0000"/>
                </a:solidFill>
              </a:rPr>
              <a:t>春</a:t>
            </a:r>
            <a:r>
              <a:rPr lang="en-US" altLang="zh-CN" sz="3600" dirty="0" smtClean="0">
                <a:solidFill>
                  <a:srgbClr val="FF0000"/>
                </a:solidFill>
              </a:rPr>
              <a:t>》</a:t>
            </a:r>
            <a:r>
              <a:rPr lang="zh-CN" altLang="en-US" sz="3600" dirty="0" smtClean="0">
                <a:solidFill>
                  <a:srgbClr val="FF0000"/>
                </a:solidFill>
              </a:rPr>
              <a:t>第</a:t>
            </a:r>
            <a:r>
              <a:rPr lang="en-US" altLang="zh-CN" sz="3600" dirty="0" smtClean="0">
                <a:solidFill>
                  <a:srgbClr val="FF0000"/>
                </a:solidFill>
              </a:rPr>
              <a:t>5</a:t>
            </a:r>
            <a:r>
              <a:rPr lang="zh-CN" altLang="en-US" sz="3600" dirty="0" smtClean="0">
                <a:solidFill>
                  <a:srgbClr val="FF0000"/>
                </a:solidFill>
              </a:rPr>
              <a:t>段</a:t>
            </a:r>
            <a:endParaRPr lang="zh-CN" altLang="en-US" sz="3600" dirty="0">
              <a:solidFill>
                <a:srgbClr val="FF0000"/>
              </a:solidFill>
            </a:endParaRPr>
          </a:p>
          <a:p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8899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076" name="Picture 4" descr="ca522c093f2508a90a7b82d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458788"/>
            <a:ext cx="9753600" cy="7315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5221288" y="2420938"/>
            <a:ext cx="3635375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lang="zh-CN" altLang="en-US" sz="24400" b="1">
                <a:solidFill>
                  <a:srgbClr val="FFFF00"/>
                </a:solidFill>
                <a:ea typeface="楷体_GB2312" pitchFamily="49" charset="-122"/>
              </a:rPr>
              <a:t>春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5364163" y="5589588"/>
            <a:ext cx="3635375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zh-CN" altLang="en-US" sz="4000" b="1">
                <a:ea typeface="楷体_GB2312" pitchFamily="49" charset="-122"/>
              </a:rPr>
              <a:t>作者：朱自清</a:t>
            </a:r>
          </a:p>
        </p:txBody>
      </p:sp>
    </p:spTree>
    <p:extLst>
      <p:ext uri="{BB962C8B-B14F-4D97-AF65-F5344CB8AC3E}">
        <p14:creationId xmlns:p14="http://schemas.microsoft.com/office/powerpoint/2010/main" val="1407884853"/>
      </p:ext>
    </p:extLst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0"/>
            <a:ext cx="8424863" cy="914400"/>
          </a:xfrm>
        </p:spPr>
        <p:txBody>
          <a:bodyPr/>
          <a:lstStyle/>
          <a:p>
            <a:pPr eaLnBrk="1" hangingPunct="1"/>
            <a:r>
              <a:rPr lang="zh-CN" altLang="en-US" sz="5400" smtClean="0">
                <a:ea typeface="黑体" pitchFamily="49" charset="-122"/>
              </a:rPr>
              <a:t>读准字音：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14400"/>
            <a:ext cx="1871663" cy="4464050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zh-CN" altLang="en-US" sz="4800" b="1" smtClean="0">
                <a:solidFill>
                  <a:srgbClr val="FF3300"/>
                </a:solidFill>
                <a:latin typeface="宋体" pitchFamily="2" charset="-122"/>
              </a:rPr>
              <a:t>朗</a:t>
            </a:r>
            <a:r>
              <a:rPr lang="zh-CN" altLang="en-US" sz="4800" b="1" smtClean="0">
                <a:latin typeface="宋体" pitchFamily="2" charset="-122"/>
              </a:rPr>
              <a:t>润</a:t>
            </a:r>
          </a:p>
          <a:p>
            <a:pPr eaLnBrk="1" hangingPunct="1">
              <a:buFont typeface="Arial" pitchFamily="34" charset="0"/>
              <a:buNone/>
            </a:pPr>
            <a:r>
              <a:rPr lang="zh-CN" altLang="en-US" sz="4800" b="1" smtClean="0">
                <a:solidFill>
                  <a:srgbClr val="FF3300"/>
                </a:solidFill>
                <a:latin typeface="宋体" pitchFamily="2" charset="-122"/>
              </a:rPr>
              <a:t>钻</a:t>
            </a:r>
            <a:r>
              <a:rPr lang="zh-CN" altLang="en-US" sz="4800" b="1" smtClean="0">
                <a:latin typeface="宋体" pitchFamily="2" charset="-122"/>
              </a:rPr>
              <a:t>出</a:t>
            </a:r>
          </a:p>
          <a:p>
            <a:pPr eaLnBrk="1" hangingPunct="1">
              <a:buFont typeface="Arial" pitchFamily="34" charset="0"/>
              <a:buNone/>
            </a:pPr>
            <a:r>
              <a:rPr lang="zh-CN" altLang="en-US" sz="4800" b="1" smtClean="0">
                <a:solidFill>
                  <a:srgbClr val="FF3300"/>
                </a:solidFill>
                <a:latin typeface="宋体" pitchFamily="2" charset="-122"/>
              </a:rPr>
              <a:t>嫩</a:t>
            </a:r>
            <a:r>
              <a:rPr lang="zh-CN" altLang="en-US" sz="4800" b="1" smtClean="0">
                <a:latin typeface="宋体" pitchFamily="2" charset="-122"/>
              </a:rPr>
              <a:t>绿</a:t>
            </a:r>
          </a:p>
          <a:p>
            <a:pPr eaLnBrk="1" hangingPunct="1">
              <a:buFont typeface="Arial" pitchFamily="34" charset="0"/>
              <a:buNone/>
            </a:pPr>
            <a:r>
              <a:rPr lang="zh-CN" altLang="en-US" sz="4800" b="1" smtClean="0">
                <a:solidFill>
                  <a:srgbClr val="FF3300"/>
                </a:solidFill>
                <a:latin typeface="宋体" pitchFamily="2" charset="-122"/>
              </a:rPr>
              <a:t>眨</a:t>
            </a:r>
            <a:r>
              <a:rPr lang="zh-CN" altLang="en-US" sz="4800" b="1" smtClean="0">
                <a:latin typeface="宋体" pitchFamily="2" charset="-122"/>
              </a:rPr>
              <a:t>眼</a:t>
            </a:r>
          </a:p>
          <a:p>
            <a:pPr eaLnBrk="1" hangingPunct="1">
              <a:buFont typeface="Arial" pitchFamily="34" charset="0"/>
              <a:buNone/>
            </a:pPr>
            <a:endParaRPr lang="zh-CN" altLang="en-US" sz="4800" b="1" smtClean="0">
              <a:latin typeface="宋体" pitchFamily="2" charset="-122"/>
            </a:endParaRPr>
          </a:p>
        </p:txBody>
      </p:sp>
      <p:sp>
        <p:nvSpPr>
          <p:cNvPr id="8196" name="Rectangle 4"/>
          <p:cNvSpPr>
            <a:spLocks noRot="1" noChangeArrowheads="1"/>
          </p:cNvSpPr>
          <p:nvPr/>
        </p:nvSpPr>
        <p:spPr bwMode="auto">
          <a:xfrm>
            <a:off x="4643438" y="914400"/>
            <a:ext cx="2808287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4800" b="1">
                <a:latin typeface="宋体" pitchFamily="2" charset="-122"/>
              </a:rPr>
              <a:t>鸟</a:t>
            </a:r>
            <a:r>
              <a:rPr lang="zh-CN" altLang="en-US" sz="4800" b="1">
                <a:solidFill>
                  <a:srgbClr val="FF3300"/>
                </a:solidFill>
                <a:latin typeface="宋体" pitchFamily="2" charset="-122"/>
              </a:rPr>
              <a:t>巢</a:t>
            </a:r>
            <a:endParaRPr lang="zh-CN" altLang="en-US" sz="4800" b="1">
              <a:latin typeface="宋体" pitchFamily="2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4800" b="1">
                <a:solidFill>
                  <a:srgbClr val="FF3300"/>
                </a:solidFill>
                <a:latin typeface="宋体" pitchFamily="2" charset="-122"/>
              </a:rPr>
              <a:t>宛</a:t>
            </a:r>
            <a:r>
              <a:rPr lang="zh-CN" altLang="en-US" sz="4800" b="1">
                <a:latin typeface="宋体" pitchFamily="2" charset="-122"/>
              </a:rPr>
              <a:t>转 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4800" b="1">
                <a:solidFill>
                  <a:srgbClr val="FF3300"/>
                </a:solidFill>
                <a:latin typeface="宋体" pitchFamily="2" charset="-122"/>
              </a:rPr>
              <a:t>蓑</a:t>
            </a:r>
            <a:r>
              <a:rPr lang="zh-CN" altLang="en-US" sz="4800" b="1">
                <a:latin typeface="宋体" pitchFamily="2" charset="-122"/>
              </a:rPr>
              <a:t>衣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4800" b="1">
                <a:latin typeface="宋体" pitchFamily="2" charset="-122"/>
              </a:rPr>
              <a:t>稀</a:t>
            </a:r>
            <a:r>
              <a:rPr lang="zh-CN" altLang="en-US" sz="4800" b="1">
                <a:solidFill>
                  <a:srgbClr val="FF3300"/>
                </a:solidFill>
                <a:latin typeface="宋体" pitchFamily="2" charset="-122"/>
              </a:rPr>
              <a:t>疏</a:t>
            </a:r>
            <a:endParaRPr lang="zh-CN" altLang="en-US" sz="4800" b="1">
              <a:latin typeface="宋体" pitchFamily="2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zh-CN" altLang="en-US" sz="4800" b="1">
              <a:latin typeface="宋体" pitchFamily="2" charset="-122"/>
            </a:endParaRPr>
          </a:p>
        </p:txBody>
      </p:sp>
      <p:sp>
        <p:nvSpPr>
          <p:cNvPr id="11269" name="Rectangle 5"/>
          <p:cNvSpPr>
            <a:spLocks noRot="1" noChangeArrowheads="1"/>
          </p:cNvSpPr>
          <p:nvPr/>
        </p:nvSpPr>
        <p:spPr bwMode="auto">
          <a:xfrm>
            <a:off x="1600200" y="914400"/>
            <a:ext cx="3097213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4800" b="1">
                <a:solidFill>
                  <a:schemeClr val="folHlink"/>
                </a:solidFill>
                <a:latin typeface="宋体" pitchFamily="2" charset="-122"/>
              </a:rPr>
              <a:t>lǎng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4800" b="1">
                <a:solidFill>
                  <a:schemeClr val="folHlink"/>
                </a:solidFill>
                <a:latin typeface="宋体" pitchFamily="2" charset="-122"/>
              </a:rPr>
              <a:t>zuān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4800" b="1">
                <a:solidFill>
                  <a:schemeClr val="folHlink"/>
                </a:solidFill>
                <a:latin typeface="宋体" pitchFamily="2" charset="-122"/>
              </a:rPr>
              <a:t>nèn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4800" b="1">
                <a:solidFill>
                  <a:schemeClr val="folHlink"/>
                </a:solidFill>
                <a:latin typeface="宋体" pitchFamily="2" charset="-122"/>
              </a:rPr>
              <a:t>zhǎ</a:t>
            </a:r>
          </a:p>
          <a:p>
            <a:pPr marL="342900" indent="-342900" eaLnBrk="0" hangingPunct="0">
              <a:spcBef>
                <a:spcPct val="20000"/>
              </a:spcBef>
            </a:pPr>
            <a:endParaRPr lang="en-US" altLang="zh-CN" sz="4800" b="1">
              <a:solidFill>
                <a:schemeClr val="folHlink"/>
              </a:solidFill>
              <a:latin typeface="宋体" pitchFamily="2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en-US" altLang="zh-CN" sz="4000" b="1">
              <a:latin typeface="宋体" pitchFamily="2" charset="-122"/>
            </a:endParaRPr>
          </a:p>
        </p:txBody>
      </p:sp>
      <p:sp>
        <p:nvSpPr>
          <p:cNvPr id="11270" name="Rectangle 6"/>
          <p:cNvSpPr>
            <a:spLocks noRot="1" noChangeArrowheads="1"/>
          </p:cNvSpPr>
          <p:nvPr/>
        </p:nvSpPr>
        <p:spPr bwMode="auto">
          <a:xfrm>
            <a:off x="7164388" y="914400"/>
            <a:ext cx="1584325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4800" b="1">
                <a:solidFill>
                  <a:schemeClr val="folHlink"/>
                </a:solidFill>
                <a:latin typeface="宋体" pitchFamily="2" charset="-122"/>
              </a:rPr>
              <a:t>cháo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4800" b="1">
                <a:solidFill>
                  <a:schemeClr val="folHlink"/>
                </a:solidFill>
                <a:latin typeface="宋体" pitchFamily="2" charset="-122"/>
              </a:rPr>
              <a:t>wǎn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4800" b="1">
                <a:solidFill>
                  <a:schemeClr val="folHlink"/>
                </a:solidFill>
                <a:latin typeface="宋体" pitchFamily="2" charset="-122"/>
              </a:rPr>
              <a:t>suō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4800" b="1">
                <a:solidFill>
                  <a:schemeClr val="folHlink"/>
                </a:solidFill>
                <a:latin typeface="宋体" pitchFamily="2" charset="-122"/>
              </a:rPr>
              <a:t>shū</a:t>
            </a:r>
          </a:p>
          <a:p>
            <a:pPr marL="342900" indent="-342900" eaLnBrk="0" hangingPunct="0">
              <a:spcBef>
                <a:spcPct val="20000"/>
              </a:spcBef>
            </a:pPr>
            <a:endParaRPr lang="en-US" altLang="zh-CN" sz="4800" b="1">
              <a:solidFill>
                <a:schemeClr val="folHlink"/>
              </a:solidFill>
              <a:latin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55939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5"/>
          <p:cNvSpPr txBox="1">
            <a:spLocks noChangeArrowheads="1"/>
          </p:cNvSpPr>
          <p:nvPr/>
        </p:nvSpPr>
        <p:spPr bwMode="auto">
          <a:xfrm>
            <a:off x="3492500" y="1484313"/>
            <a:ext cx="5111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/>
          </a:p>
        </p:txBody>
      </p:sp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914400" y="1268413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         酝酿（          </a:t>
            </a:r>
            <a:r>
              <a:rPr lang="en-US" altLang="zh-CN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) </a:t>
            </a:r>
            <a:r>
              <a:rPr lang="en-US" altLang="zh-CN" sz="3600" b="1">
                <a:solidFill>
                  <a:schemeClr val="accent2"/>
                </a:solidFill>
                <a:ea typeface="黑体" pitchFamily="49" charset="-122"/>
              </a:rPr>
              <a:t> </a:t>
            </a:r>
            <a:r>
              <a:rPr lang="en-US" altLang="zh-CN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                 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600" b="1">
                <a:solidFill>
                  <a:schemeClr val="accent2"/>
                </a:solidFill>
                <a:ea typeface="黑体" pitchFamily="49" charset="-122"/>
              </a:rPr>
              <a:t>         </a:t>
            </a:r>
            <a:r>
              <a:rPr lang="zh-CN" altLang="en-US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     嘹亮</a:t>
            </a:r>
            <a:r>
              <a:rPr lang="zh-CN" altLang="en-US" sz="3600" b="1">
                <a:solidFill>
                  <a:schemeClr val="accent2"/>
                </a:solidFill>
                <a:ea typeface="黑体" pitchFamily="49" charset="-122"/>
              </a:rPr>
              <a:t> </a:t>
            </a:r>
            <a:r>
              <a:rPr lang="en-US" altLang="zh-CN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(      )     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黄晕</a:t>
            </a:r>
            <a:r>
              <a:rPr lang="en-US" altLang="zh-CN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(     )  </a:t>
            </a:r>
            <a:r>
              <a:rPr lang="zh-CN" altLang="en-US" sz="3600" b="1">
                <a:solidFill>
                  <a:schemeClr val="accent2"/>
                </a:solidFill>
                <a:ea typeface="黑体" pitchFamily="49" charset="-122"/>
              </a:rPr>
              <a:t> </a:t>
            </a:r>
            <a:r>
              <a:rPr lang="zh-CN" altLang="en-US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     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抖擞</a:t>
            </a:r>
            <a:r>
              <a:rPr lang="en-US" altLang="zh-CN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(     )  </a:t>
            </a:r>
            <a:r>
              <a:rPr lang="zh-CN" altLang="en-US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应和 </a:t>
            </a:r>
            <a:r>
              <a:rPr lang="en-US" altLang="zh-CN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(     </a:t>
            </a:r>
            <a:r>
              <a:rPr lang="en-US" altLang="zh-CN" sz="3200" b="1">
                <a:solidFill>
                  <a:schemeClr val="accent2"/>
                </a:solidFill>
              </a:rPr>
              <a:t>)</a:t>
            </a:r>
            <a:r>
              <a:rPr lang="en-US" altLang="zh-CN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  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蓑笠</a:t>
            </a:r>
            <a:r>
              <a:rPr lang="en-US" altLang="zh-CN" sz="36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(     )</a:t>
            </a:r>
          </a:p>
        </p:txBody>
      </p:sp>
      <p:sp>
        <p:nvSpPr>
          <p:cNvPr id="9220" name="WordArt 7"/>
          <p:cNvSpPr>
            <a:spLocks noChangeArrowheads="1" noChangeShapeType="1" noTextEdit="1"/>
          </p:cNvSpPr>
          <p:nvPr/>
        </p:nvSpPr>
        <p:spPr bwMode="auto">
          <a:xfrm>
            <a:off x="1258888" y="404813"/>
            <a:ext cx="1714500" cy="561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8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zh-CN" altLang="en-US" sz="4400" b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宋体"/>
                <a:ea typeface="宋体"/>
              </a:rPr>
              <a:t>读一读</a:t>
            </a:r>
          </a:p>
        </p:txBody>
      </p:sp>
      <p:sp>
        <p:nvSpPr>
          <p:cNvPr id="10248" name="Text Box 11"/>
          <p:cNvSpPr txBox="1">
            <a:spLocks noChangeArrowheads="1"/>
          </p:cNvSpPr>
          <p:nvPr/>
        </p:nvSpPr>
        <p:spPr bwMode="auto">
          <a:xfrm>
            <a:off x="5292725" y="2060575"/>
            <a:ext cx="10080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liáo</a:t>
            </a:r>
          </a:p>
        </p:txBody>
      </p:sp>
      <p:sp>
        <p:nvSpPr>
          <p:cNvPr id="10249" name="Text Box 12"/>
          <p:cNvSpPr txBox="1">
            <a:spLocks noChangeArrowheads="1"/>
          </p:cNvSpPr>
          <p:nvPr/>
        </p:nvSpPr>
        <p:spPr bwMode="auto">
          <a:xfrm>
            <a:off x="5219700" y="1196975"/>
            <a:ext cx="23034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yùn niàng</a:t>
            </a:r>
          </a:p>
        </p:txBody>
      </p:sp>
      <p:sp>
        <p:nvSpPr>
          <p:cNvPr id="10250" name="Text Box 13"/>
          <p:cNvSpPr txBox="1">
            <a:spLocks noChangeArrowheads="1"/>
          </p:cNvSpPr>
          <p:nvPr/>
        </p:nvSpPr>
        <p:spPr bwMode="auto">
          <a:xfrm>
            <a:off x="2555875" y="2708275"/>
            <a:ext cx="936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yùn</a:t>
            </a:r>
          </a:p>
        </p:txBody>
      </p:sp>
      <p:sp>
        <p:nvSpPr>
          <p:cNvPr id="10251" name="Text Box 14"/>
          <p:cNvSpPr txBox="1">
            <a:spLocks noChangeArrowheads="1"/>
          </p:cNvSpPr>
          <p:nvPr/>
        </p:nvSpPr>
        <p:spPr bwMode="auto">
          <a:xfrm>
            <a:off x="2555875" y="3284538"/>
            <a:ext cx="12239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sǒu</a:t>
            </a:r>
          </a:p>
        </p:txBody>
      </p:sp>
      <p:sp>
        <p:nvSpPr>
          <p:cNvPr id="10252" name="Text Box 15"/>
          <p:cNvSpPr txBox="1">
            <a:spLocks noChangeArrowheads="1"/>
          </p:cNvSpPr>
          <p:nvPr/>
        </p:nvSpPr>
        <p:spPr bwMode="auto">
          <a:xfrm>
            <a:off x="2484438" y="3933825"/>
            <a:ext cx="15113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</a:rPr>
              <a:t>su</a:t>
            </a:r>
            <a:r>
              <a:rPr lang="en-US" altLang="zh-CN" sz="3200" b="1"/>
              <a:t>ō</a:t>
            </a:r>
            <a:r>
              <a:rPr lang="en-US" altLang="zh-CN" sz="3200" b="1">
                <a:solidFill>
                  <a:srgbClr val="000000"/>
                </a:solidFill>
              </a:rPr>
              <a:t> l</a:t>
            </a:r>
            <a:r>
              <a:rPr lang="en-US" altLang="zh-CN" sz="3200" b="1"/>
              <a:t>ì</a:t>
            </a:r>
          </a:p>
        </p:txBody>
      </p:sp>
      <p:sp>
        <p:nvSpPr>
          <p:cNvPr id="10253" name="Text Box 16"/>
          <p:cNvSpPr txBox="1">
            <a:spLocks noChangeArrowheads="1"/>
          </p:cNvSpPr>
          <p:nvPr/>
        </p:nvSpPr>
        <p:spPr bwMode="auto">
          <a:xfrm>
            <a:off x="5867400" y="3357563"/>
            <a:ext cx="7207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hè</a:t>
            </a:r>
          </a:p>
        </p:txBody>
      </p:sp>
    </p:spTree>
    <p:extLst>
      <p:ext uri="{BB962C8B-B14F-4D97-AF65-F5344CB8AC3E}">
        <p14:creationId xmlns:p14="http://schemas.microsoft.com/office/powerpoint/2010/main" val="2143105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  <p:bldP spid="102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851275" y="333375"/>
            <a:ext cx="5292725" cy="624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600" b="1">
                <a:latin typeface="黑体" pitchFamily="49" charset="-122"/>
                <a:ea typeface="黑体" pitchFamily="49" charset="-122"/>
              </a:rPr>
              <a:t>　　朱自清</a:t>
            </a:r>
            <a:r>
              <a:rPr lang="en-US" altLang="zh-CN" sz="2600" b="1">
                <a:latin typeface="黑体" pitchFamily="49" charset="-122"/>
                <a:ea typeface="黑体" pitchFamily="49" charset="-122"/>
              </a:rPr>
              <a:t>(1898-1948),</a:t>
            </a:r>
            <a:r>
              <a:rPr lang="zh-CN" altLang="en-US" sz="2600" b="1">
                <a:latin typeface="黑体" pitchFamily="49" charset="-122"/>
                <a:ea typeface="黑体" pitchFamily="49" charset="-122"/>
              </a:rPr>
              <a:t>字佩弦，现代著名的</a:t>
            </a:r>
            <a:r>
              <a:rPr lang="zh-CN" altLang="en-US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散文家、诗人、学者、民主战士。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600" b="1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2600" b="1">
                <a:latin typeface="黑体" pitchFamily="49" charset="-122"/>
                <a:ea typeface="黑体" pitchFamily="49" charset="-122"/>
              </a:rPr>
              <a:t>1920</a:t>
            </a:r>
            <a:r>
              <a:rPr lang="zh-CN" altLang="en-US" sz="2600" b="1">
                <a:latin typeface="黑体" pitchFamily="49" charset="-122"/>
                <a:ea typeface="黑体" pitchFamily="49" charset="-122"/>
              </a:rPr>
              <a:t>年毕业于北京大学哲学系。在大学读书后期，受五四运动影响，开始写新诗。</a:t>
            </a:r>
            <a:r>
              <a:rPr lang="en-US" altLang="zh-CN" sz="2600" b="1">
                <a:latin typeface="黑体" pitchFamily="49" charset="-122"/>
                <a:ea typeface="黑体" pitchFamily="49" charset="-122"/>
              </a:rPr>
              <a:t>1925</a:t>
            </a:r>
            <a:r>
              <a:rPr lang="zh-CN" altLang="en-US" sz="2600" b="1">
                <a:latin typeface="黑体" pitchFamily="49" charset="-122"/>
                <a:ea typeface="黑体" pitchFamily="49" charset="-122"/>
              </a:rPr>
              <a:t>年任清华大学教授 ，后从事散文创作。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600" b="1">
                <a:latin typeface="黑体" pitchFamily="49" charset="-122"/>
                <a:ea typeface="黑体" pitchFamily="49" charset="-122"/>
              </a:rPr>
              <a:t>    </a:t>
            </a:r>
            <a:r>
              <a:rPr lang="en-US" sz="2600" b="1">
                <a:latin typeface="黑体" pitchFamily="49" charset="-122"/>
                <a:ea typeface="黑体" pitchFamily="49" charset="-122"/>
              </a:rPr>
              <a:t>朱自清是一个很有骨气的人，他的一些诗和散文表现了对黑暗现实的不满，对光明未来的期待。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600" b="1">
                <a:latin typeface="黑体" pitchFamily="49" charset="-122"/>
                <a:ea typeface="黑体" pitchFamily="49" charset="-122"/>
              </a:rPr>
              <a:t>    </a:t>
            </a:r>
            <a:r>
              <a:rPr lang="en-US" sz="2600" b="1">
                <a:latin typeface="黑体" pitchFamily="49" charset="-122"/>
                <a:ea typeface="黑体" pitchFamily="49" charset="-122"/>
              </a:rPr>
              <a:t>他的散文秀丽朴素、真挚质朴、独树一帜，</a:t>
            </a:r>
            <a:r>
              <a:rPr lang="en-US" sz="2600" b="1">
                <a:latin typeface="宋体" pitchFamily="2" charset="-122"/>
                <a:ea typeface="黑体" pitchFamily="49" charset="-122"/>
              </a:rPr>
              <a:t>“</a:t>
            </a:r>
            <a:r>
              <a:rPr lang="en-US" sz="2600" b="1">
                <a:latin typeface="黑体" pitchFamily="49" charset="-122"/>
                <a:ea typeface="黑体" pitchFamily="49" charset="-122"/>
              </a:rPr>
              <a:t>建立了一种纯正朴实的新鲜作风</a:t>
            </a:r>
            <a:r>
              <a:rPr lang="en-US" sz="2600" b="1">
                <a:latin typeface="宋体" pitchFamily="2" charset="-122"/>
                <a:ea typeface="黑体" pitchFamily="49" charset="-122"/>
              </a:rPr>
              <a:t>”</a:t>
            </a:r>
            <a:r>
              <a:rPr lang="en-US" sz="26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600" b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600" b="1">
                <a:latin typeface="黑体" pitchFamily="49" charset="-122"/>
                <a:ea typeface="黑体" pitchFamily="49" charset="-122"/>
              </a:rPr>
              <a:t>    代表作有：</a:t>
            </a:r>
            <a:r>
              <a:rPr lang="en-US" altLang="zh-CN" sz="2600" b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春</a:t>
            </a:r>
            <a:r>
              <a:rPr lang="en-US" altLang="zh-CN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荷塘月色</a:t>
            </a:r>
            <a:r>
              <a:rPr lang="en-US" altLang="zh-CN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背影</a:t>
            </a:r>
            <a:r>
              <a:rPr lang="en-US" altLang="zh-CN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绿</a:t>
            </a:r>
            <a:r>
              <a:rPr lang="en-US" altLang="zh-CN" sz="2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600" b="1">
                <a:latin typeface="黑体" pitchFamily="49" charset="-122"/>
                <a:ea typeface="黑体" pitchFamily="49" charset="-122"/>
              </a:rPr>
              <a:t>等。</a:t>
            </a:r>
          </a:p>
        </p:txBody>
      </p:sp>
      <p:sp>
        <p:nvSpPr>
          <p:cNvPr id="9219" name="Text Box 3"/>
          <p:cNvSpPr txBox="1"/>
          <p:nvPr/>
        </p:nvSpPr>
        <p:spPr>
          <a:xfrm>
            <a:off x="611188" y="188913"/>
            <a:ext cx="2520950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4400" noProof="1">
                <a:solidFill>
                  <a:schemeClr val="folHlink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华文行楷" panose="02010800040101010101" pitchFamily="2" charset="-122"/>
                <a:cs typeface="+mn-ea"/>
              </a:rPr>
              <a:t>爱国学者</a:t>
            </a:r>
            <a:endParaRPr lang="zh-CN" altLang="en-US" sz="4400" noProof="1">
              <a:solidFill>
                <a:schemeClr val="folHlink"/>
              </a:solidFill>
              <a:effectLst>
                <a:outerShdw blurRad="38100" dist="38100" dir="2700000">
                  <a:srgbClr val="C0C0C0"/>
                </a:outerShdw>
              </a:effectLst>
              <a:ea typeface="华文行楷" panose="02010800040101010101" pitchFamily="2" charset="-122"/>
            </a:endParaRPr>
          </a:p>
          <a:p>
            <a:pPr algn="ctr">
              <a:defRPr/>
            </a:pPr>
            <a:r>
              <a:rPr lang="zh-CN" altLang="en-US" sz="4400" noProof="1">
                <a:solidFill>
                  <a:schemeClr val="folHlink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华文行楷" panose="02010800040101010101" pitchFamily="2" charset="-122"/>
                <a:cs typeface="+mn-ea"/>
              </a:rPr>
              <a:t>朱自清</a:t>
            </a:r>
            <a:endParaRPr lang="zh-CN" altLang="en-US" sz="4400" noProof="1">
              <a:solidFill>
                <a:schemeClr val="folHlink"/>
              </a:solidFill>
              <a:effectLst>
                <a:outerShdw blurRad="38100" dist="38100" dir="2700000">
                  <a:srgbClr val="C0C0C0"/>
                </a:outerShdw>
              </a:effectLst>
              <a:ea typeface="华文行楷" panose="02010800040101010101" pitchFamily="2" charset="-122"/>
            </a:endParaRPr>
          </a:p>
        </p:txBody>
      </p:sp>
      <p:pic>
        <p:nvPicPr>
          <p:cNvPr id="6148" name="Picture 4" descr="ZWZHUZ01"/>
          <p:cNvPicPr>
            <a:picLocks noChangeAspect="1" noChangeArrowheads="1"/>
          </p:cNvPicPr>
          <p:nvPr/>
        </p:nvPicPr>
        <p:blipFill>
          <a:blip r:embed="rId2">
            <a:lum bright="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57338"/>
            <a:ext cx="355441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278712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0" name="WordArt 6"/>
          <p:cNvSpPr>
            <a:spLocks noChangeArrowheads="1" noChangeShapeType="1"/>
          </p:cNvSpPr>
          <p:nvPr/>
        </p:nvSpPr>
        <p:spPr bwMode="auto">
          <a:xfrm>
            <a:off x="3276600" y="1052513"/>
            <a:ext cx="2209800" cy="2209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CC00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春</a:t>
            </a:r>
          </a:p>
        </p:txBody>
      </p:sp>
      <p:sp>
        <p:nvSpPr>
          <p:cNvPr id="52231" name="WordArt 7"/>
          <p:cNvSpPr>
            <a:spLocks noChangeArrowheads="1" noChangeShapeType="1"/>
          </p:cNvSpPr>
          <p:nvPr/>
        </p:nvSpPr>
        <p:spPr bwMode="auto">
          <a:xfrm>
            <a:off x="3348038" y="3573463"/>
            <a:ext cx="1582737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朱自清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9764" y="406182"/>
            <a:ext cx="377964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说出文章的脉络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180368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/>
      <p:bldP spid="5223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14338" y="414338"/>
            <a:ext cx="2286000" cy="1143000"/>
          </a:xfrm>
        </p:spPr>
        <p:txBody>
          <a:bodyPr/>
          <a:lstStyle/>
          <a:p>
            <a:r>
              <a:rPr lang="zh-CN" altLang="en-US" sz="3200" b="1">
                <a:solidFill>
                  <a:srgbClr val="993300"/>
                </a:solidFill>
                <a:ea typeface="华文彩云" pitchFamily="2" charset="-122"/>
              </a:rPr>
              <a:t>结构：</a:t>
            </a:r>
          </a:p>
        </p:txBody>
      </p:sp>
      <p:sp>
        <p:nvSpPr>
          <p:cNvPr id="90115" name="AutoShape 3"/>
          <p:cNvSpPr>
            <a:spLocks/>
          </p:cNvSpPr>
          <p:nvPr/>
        </p:nvSpPr>
        <p:spPr bwMode="auto">
          <a:xfrm>
            <a:off x="2771775" y="1701800"/>
            <a:ext cx="533400" cy="3276600"/>
          </a:xfrm>
          <a:prstGeom prst="leftBrace">
            <a:avLst>
              <a:gd name="adj1" fmla="val 51190"/>
              <a:gd name="adj2" fmla="val 50000"/>
            </a:avLst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3533775" y="1258888"/>
            <a:ext cx="1539875" cy="547687"/>
          </a:xfrm>
          <a:prstGeom prst="rect">
            <a:avLst/>
          </a:prstGeom>
          <a:solidFill>
            <a:srgbClr val="00990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2800" b="1">
                <a:solidFill>
                  <a:schemeClr val="bg1"/>
                </a:solidFill>
                <a:latin typeface="Times New Roman" pitchFamily="18" charset="0"/>
                <a:ea typeface="华文彩云" pitchFamily="2" charset="-122"/>
              </a:rPr>
              <a:t>盼春</a:t>
            </a:r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3533775" y="2935288"/>
            <a:ext cx="1539875" cy="547687"/>
          </a:xfrm>
          <a:prstGeom prst="rect">
            <a:avLst/>
          </a:prstGeom>
          <a:solidFill>
            <a:srgbClr val="00990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2800" b="1">
                <a:solidFill>
                  <a:schemeClr val="bg1"/>
                </a:solidFill>
                <a:latin typeface="Times New Roman" pitchFamily="18" charset="0"/>
                <a:ea typeface="华文彩云" pitchFamily="2" charset="-122"/>
              </a:rPr>
              <a:t>绘春</a:t>
            </a: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3533775" y="4535488"/>
            <a:ext cx="1539875" cy="547687"/>
          </a:xfrm>
          <a:prstGeom prst="rect">
            <a:avLst/>
          </a:prstGeom>
          <a:solidFill>
            <a:srgbClr val="00990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2800" b="1">
                <a:solidFill>
                  <a:schemeClr val="bg1"/>
                </a:solidFill>
                <a:latin typeface="Times New Roman" pitchFamily="18" charset="0"/>
                <a:ea typeface="华文彩云" pitchFamily="2" charset="-122"/>
              </a:rPr>
              <a:t>赞春</a:t>
            </a:r>
          </a:p>
        </p:txBody>
      </p:sp>
      <p:sp>
        <p:nvSpPr>
          <p:cNvPr id="90119" name="AutoShape 7"/>
          <p:cNvSpPr>
            <a:spLocks/>
          </p:cNvSpPr>
          <p:nvPr/>
        </p:nvSpPr>
        <p:spPr bwMode="auto">
          <a:xfrm>
            <a:off x="5076825" y="1196975"/>
            <a:ext cx="719138" cy="4176713"/>
          </a:xfrm>
          <a:prstGeom prst="leftBrace">
            <a:avLst>
              <a:gd name="adj1" fmla="val 48400"/>
              <a:gd name="adj2" fmla="val 50000"/>
            </a:avLst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0120" name="Text Box 8"/>
          <p:cNvSpPr txBox="1">
            <a:spLocks noChangeArrowheads="1"/>
          </p:cNvSpPr>
          <p:nvPr/>
        </p:nvSpPr>
        <p:spPr bwMode="auto">
          <a:xfrm>
            <a:off x="6048375" y="1196975"/>
            <a:ext cx="1331913" cy="547688"/>
          </a:xfrm>
          <a:prstGeom prst="rect">
            <a:avLst/>
          </a:prstGeom>
          <a:solidFill>
            <a:srgbClr val="99FF99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春草图</a:t>
            </a:r>
          </a:p>
        </p:txBody>
      </p:sp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6048375" y="2195513"/>
            <a:ext cx="1403350" cy="547687"/>
          </a:xfrm>
          <a:prstGeom prst="rect">
            <a:avLst/>
          </a:prstGeom>
          <a:solidFill>
            <a:srgbClr val="99FF99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春花图</a:t>
            </a:r>
          </a:p>
        </p:txBody>
      </p:sp>
      <p:sp>
        <p:nvSpPr>
          <p:cNvPr id="90122" name="Text Box 10"/>
          <p:cNvSpPr txBox="1">
            <a:spLocks noChangeArrowheads="1"/>
          </p:cNvSpPr>
          <p:nvPr/>
        </p:nvSpPr>
        <p:spPr bwMode="auto">
          <a:xfrm>
            <a:off x="6048375" y="3195638"/>
            <a:ext cx="1476375" cy="547687"/>
          </a:xfrm>
          <a:prstGeom prst="rect">
            <a:avLst/>
          </a:prstGeom>
          <a:solidFill>
            <a:srgbClr val="99FF99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春风图</a:t>
            </a:r>
          </a:p>
        </p:txBody>
      </p:sp>
      <p:sp>
        <p:nvSpPr>
          <p:cNvPr id="90123" name="Text Box 11"/>
          <p:cNvSpPr txBox="1">
            <a:spLocks noChangeArrowheads="1"/>
          </p:cNvSpPr>
          <p:nvPr/>
        </p:nvSpPr>
        <p:spPr bwMode="auto">
          <a:xfrm>
            <a:off x="6048375" y="4195763"/>
            <a:ext cx="1403350" cy="547687"/>
          </a:xfrm>
          <a:prstGeom prst="rect">
            <a:avLst/>
          </a:prstGeom>
          <a:solidFill>
            <a:srgbClr val="99FF99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春雨图</a:t>
            </a:r>
          </a:p>
        </p:txBody>
      </p:sp>
      <p:sp>
        <p:nvSpPr>
          <p:cNvPr id="90124" name="Text Box 12"/>
          <p:cNvSpPr txBox="1">
            <a:spLocks noChangeArrowheads="1"/>
          </p:cNvSpPr>
          <p:nvPr/>
        </p:nvSpPr>
        <p:spPr bwMode="auto">
          <a:xfrm>
            <a:off x="6048375" y="5195888"/>
            <a:ext cx="1403350" cy="547687"/>
          </a:xfrm>
          <a:prstGeom prst="rect">
            <a:avLst/>
          </a:prstGeom>
          <a:solidFill>
            <a:srgbClr val="99FF99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迎春图</a:t>
            </a:r>
          </a:p>
        </p:txBody>
      </p:sp>
      <p:sp>
        <p:nvSpPr>
          <p:cNvPr id="90125" name="Text Box 13"/>
          <p:cNvSpPr txBox="1">
            <a:spLocks noChangeArrowheads="1"/>
          </p:cNvSpPr>
          <p:nvPr/>
        </p:nvSpPr>
        <p:spPr bwMode="auto">
          <a:xfrm>
            <a:off x="1908175" y="3117850"/>
            <a:ext cx="568325" cy="547688"/>
          </a:xfrm>
          <a:prstGeom prst="rect">
            <a:avLst/>
          </a:prstGeom>
          <a:solidFill>
            <a:srgbClr val="00660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 b="1">
                <a:solidFill>
                  <a:schemeClr val="bg1"/>
                </a:solidFill>
                <a:latin typeface="Times New Roman" pitchFamily="18" charset="0"/>
                <a:ea typeface="华文彩云" pitchFamily="2" charset="-122"/>
              </a:rPr>
              <a:t>春</a:t>
            </a:r>
          </a:p>
        </p:txBody>
      </p:sp>
    </p:spTree>
    <p:extLst>
      <p:ext uri="{BB962C8B-B14F-4D97-AF65-F5344CB8AC3E}">
        <p14:creationId xmlns:p14="http://schemas.microsoft.com/office/powerpoint/2010/main" val="1609283550"/>
      </p:ext>
    </p:extLst>
  </p:cSld>
  <p:clrMapOvr>
    <a:masterClrMapping/>
  </p:clrMapOvr>
  <p:transition spd="med">
    <p:random/>
    <p:sndAc>
      <p:stSnd>
        <p:snd r:embed="rId2" name="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901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0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0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animBg="1"/>
      <p:bldP spid="90116" grpId="0" animBg="1" autoUpdateAnimBg="0"/>
      <p:bldP spid="90117" grpId="0" animBg="1" autoUpdateAnimBg="0"/>
      <p:bldP spid="90118" grpId="0" animBg="1" autoUpdateAnimBg="0"/>
      <p:bldP spid="90119" grpId="0" animBg="1"/>
      <p:bldP spid="90120" grpId="0" animBg="1" autoUpdateAnimBg="0"/>
      <p:bldP spid="90121" grpId="0" animBg="1" autoUpdateAnimBg="0"/>
      <p:bldP spid="90122" grpId="0" animBg="1" autoUpdateAnimBg="0"/>
      <p:bldP spid="90123" grpId="0" animBg="1" autoUpdateAnimBg="0"/>
      <p:bldP spid="90124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>
            <a:grpSpLocks/>
          </p:cNvGrpSpPr>
          <p:nvPr/>
        </p:nvGrpSpPr>
        <p:grpSpPr bwMode="auto">
          <a:xfrm>
            <a:off x="468313" y="1123950"/>
            <a:ext cx="8096250" cy="4824413"/>
            <a:chOff x="737" y="1770"/>
            <a:chExt cx="12750" cy="7597"/>
          </a:xfrm>
        </p:grpSpPr>
        <p:grpSp>
          <p:nvGrpSpPr>
            <p:cNvPr id="14340" name="Group 2"/>
            <p:cNvGrpSpPr>
              <a:grpSpLocks/>
            </p:cNvGrpSpPr>
            <p:nvPr/>
          </p:nvGrpSpPr>
          <p:grpSpPr bwMode="auto">
            <a:xfrm>
              <a:off x="6360" y="7100"/>
              <a:ext cx="5545" cy="1360"/>
              <a:chOff x="2448" y="3312"/>
              <a:chExt cx="2408" cy="768"/>
            </a:xfrm>
          </p:grpSpPr>
          <p:sp>
            <p:nvSpPr>
              <p:cNvPr id="14373" name="Freeform 3"/>
              <p:cNvSpPr>
                <a:spLocks noChangeArrowheads="1"/>
              </p:cNvSpPr>
              <p:nvPr/>
            </p:nvSpPr>
            <p:spPr bwMode="auto">
              <a:xfrm rot="9917683">
                <a:off x="2448" y="3312"/>
                <a:ext cx="2408" cy="768"/>
              </a:xfrm>
              <a:custGeom>
                <a:avLst/>
                <a:gdLst>
                  <a:gd name="T0" fmla="*/ 593 w 2408"/>
                  <a:gd name="T1" fmla="*/ 678 h 768"/>
                  <a:gd name="T2" fmla="*/ 1529 w 2408"/>
                  <a:gd name="T3" fmla="*/ 731 h 768"/>
                  <a:gd name="T4" fmla="*/ 2405 w 2408"/>
                  <a:gd name="T5" fmla="*/ 657 h 768"/>
                  <a:gd name="T6" fmla="*/ 1513 w 2408"/>
                  <a:gd name="T7" fmla="*/ 66 h 768"/>
                  <a:gd name="T8" fmla="*/ 153 w 2408"/>
                  <a:gd name="T9" fmla="*/ 262 h 768"/>
                  <a:gd name="T10" fmla="*/ 593 w 2408"/>
                  <a:gd name="T11" fmla="*/ 678 h 76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08"/>
                  <a:gd name="T19" fmla="*/ 0 h 768"/>
                  <a:gd name="T20" fmla="*/ 2408 w 2408"/>
                  <a:gd name="T21" fmla="*/ 768 h 76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08" h="768">
                    <a:moveTo>
                      <a:pt x="593" y="678"/>
                    </a:moveTo>
                    <a:cubicBezTo>
                      <a:pt x="822" y="756"/>
                      <a:pt x="1227" y="734"/>
                      <a:pt x="1529" y="731"/>
                    </a:cubicBezTo>
                    <a:cubicBezTo>
                      <a:pt x="1831" y="728"/>
                      <a:pt x="2408" y="768"/>
                      <a:pt x="2405" y="657"/>
                    </a:cubicBezTo>
                    <a:cubicBezTo>
                      <a:pt x="2402" y="546"/>
                      <a:pt x="1888" y="132"/>
                      <a:pt x="1513" y="66"/>
                    </a:cubicBezTo>
                    <a:cubicBezTo>
                      <a:pt x="1138" y="0"/>
                      <a:pt x="306" y="160"/>
                      <a:pt x="153" y="262"/>
                    </a:cubicBezTo>
                    <a:cubicBezTo>
                      <a:pt x="0" y="364"/>
                      <a:pt x="418" y="585"/>
                      <a:pt x="593" y="67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74" name="Freeform 4"/>
              <p:cNvSpPr>
                <a:spLocks noChangeArrowheads="1"/>
              </p:cNvSpPr>
              <p:nvPr/>
            </p:nvSpPr>
            <p:spPr bwMode="auto">
              <a:xfrm>
                <a:off x="2596" y="3480"/>
                <a:ext cx="1898" cy="292"/>
              </a:xfrm>
              <a:custGeom>
                <a:avLst/>
                <a:gdLst>
                  <a:gd name="T0" fmla="*/ 0 w 1898"/>
                  <a:gd name="T1" fmla="*/ 276 h 292"/>
                  <a:gd name="T2" fmla="*/ 422 w 1898"/>
                  <a:gd name="T3" fmla="*/ 292 h 292"/>
                  <a:gd name="T4" fmla="*/ 600 w 1898"/>
                  <a:gd name="T5" fmla="*/ 276 h 292"/>
                  <a:gd name="T6" fmla="*/ 990 w 1898"/>
                  <a:gd name="T7" fmla="*/ 236 h 292"/>
                  <a:gd name="T8" fmla="*/ 1339 w 1898"/>
                  <a:gd name="T9" fmla="*/ 81 h 292"/>
                  <a:gd name="T10" fmla="*/ 1898 w 1898"/>
                  <a:gd name="T11" fmla="*/ 0 h 2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98"/>
                  <a:gd name="T19" fmla="*/ 0 h 292"/>
                  <a:gd name="T20" fmla="*/ 1898 w 1898"/>
                  <a:gd name="T21" fmla="*/ 292 h 29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98" h="292">
                    <a:moveTo>
                      <a:pt x="0" y="276"/>
                    </a:moveTo>
                    <a:cubicBezTo>
                      <a:pt x="69" y="279"/>
                      <a:pt x="322" y="292"/>
                      <a:pt x="422" y="292"/>
                    </a:cubicBezTo>
                    <a:cubicBezTo>
                      <a:pt x="522" y="292"/>
                      <a:pt x="505" y="285"/>
                      <a:pt x="600" y="276"/>
                    </a:cubicBezTo>
                    <a:cubicBezTo>
                      <a:pt x="695" y="267"/>
                      <a:pt x="867" y="269"/>
                      <a:pt x="990" y="236"/>
                    </a:cubicBezTo>
                    <a:cubicBezTo>
                      <a:pt x="1113" y="203"/>
                      <a:pt x="1188" y="120"/>
                      <a:pt x="1339" y="81"/>
                    </a:cubicBezTo>
                    <a:cubicBezTo>
                      <a:pt x="1490" y="42"/>
                      <a:pt x="1782" y="17"/>
                      <a:pt x="1898" y="0"/>
                    </a:cubicBezTo>
                  </a:path>
                </a:pathLst>
              </a:custGeom>
              <a:noFill/>
              <a:ln w="38100">
                <a:solidFill>
                  <a:srgbClr val="00CC99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41" name="Freeform 5"/>
            <p:cNvSpPr>
              <a:spLocks noChangeArrowheads="1"/>
            </p:cNvSpPr>
            <p:nvPr/>
          </p:nvSpPr>
          <p:spPr bwMode="auto">
            <a:xfrm>
              <a:off x="1725" y="4507"/>
              <a:ext cx="6092" cy="1387"/>
            </a:xfrm>
            <a:custGeom>
              <a:avLst/>
              <a:gdLst>
                <a:gd name="T0" fmla="*/ 603 w 2476"/>
                <a:gd name="T1" fmla="*/ 814 h 962"/>
                <a:gd name="T2" fmla="*/ 1210 w 2476"/>
                <a:gd name="T3" fmla="*/ 958 h 962"/>
                <a:gd name="T4" fmla="*/ 2415 w 2476"/>
                <a:gd name="T5" fmla="*/ 793 h 962"/>
                <a:gd name="T6" fmla="*/ 1580 w 2476"/>
                <a:gd name="T7" fmla="*/ 67 h 962"/>
                <a:gd name="T8" fmla="*/ 163 w 2476"/>
                <a:gd name="T9" fmla="*/ 398 h 962"/>
                <a:gd name="T10" fmla="*/ 603 w 2476"/>
                <a:gd name="T11" fmla="*/ 814 h 96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76"/>
                <a:gd name="T19" fmla="*/ 0 h 962"/>
                <a:gd name="T20" fmla="*/ 2476 w 2476"/>
                <a:gd name="T21" fmla="*/ 962 h 96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76" h="962">
                  <a:moveTo>
                    <a:pt x="603" y="814"/>
                  </a:moveTo>
                  <a:cubicBezTo>
                    <a:pt x="778" y="907"/>
                    <a:pt x="908" y="962"/>
                    <a:pt x="1210" y="958"/>
                  </a:cubicBezTo>
                  <a:cubicBezTo>
                    <a:pt x="1512" y="954"/>
                    <a:pt x="2355" y="941"/>
                    <a:pt x="2415" y="793"/>
                  </a:cubicBezTo>
                  <a:cubicBezTo>
                    <a:pt x="2476" y="644"/>
                    <a:pt x="1955" y="133"/>
                    <a:pt x="1580" y="67"/>
                  </a:cubicBezTo>
                  <a:cubicBezTo>
                    <a:pt x="1205" y="0"/>
                    <a:pt x="326" y="274"/>
                    <a:pt x="163" y="398"/>
                  </a:cubicBezTo>
                  <a:cubicBezTo>
                    <a:pt x="0" y="522"/>
                    <a:pt x="428" y="721"/>
                    <a:pt x="603" y="814"/>
                  </a:cubicBezTo>
                  <a:close/>
                </a:path>
              </a:pathLst>
            </a:custGeom>
            <a:solidFill>
              <a:srgbClr val="00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2" name="Freeform 6"/>
            <p:cNvSpPr>
              <a:spLocks noChangeArrowheads="1"/>
            </p:cNvSpPr>
            <p:nvPr/>
          </p:nvSpPr>
          <p:spPr bwMode="auto">
            <a:xfrm>
              <a:off x="3467" y="2632"/>
              <a:ext cx="4377" cy="2545"/>
            </a:xfrm>
            <a:custGeom>
              <a:avLst/>
              <a:gdLst>
                <a:gd name="T0" fmla="*/ 229 w 1779"/>
                <a:gd name="T1" fmla="*/ 549 h 1764"/>
                <a:gd name="T2" fmla="*/ 513 w 1779"/>
                <a:gd name="T3" fmla="*/ 979 h 1764"/>
                <a:gd name="T4" fmla="*/ 1546 w 1779"/>
                <a:gd name="T5" fmla="*/ 1697 h 1764"/>
                <a:gd name="T6" fmla="*/ 1558 w 1779"/>
                <a:gd name="T7" fmla="*/ 578 h 1764"/>
                <a:gd name="T8" fmla="*/ 221 w 1779"/>
                <a:gd name="T9" fmla="*/ 5 h 1764"/>
                <a:gd name="T10" fmla="*/ 229 w 1779"/>
                <a:gd name="T11" fmla="*/ 549 h 176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79"/>
                <a:gd name="T19" fmla="*/ 0 h 1764"/>
                <a:gd name="T20" fmla="*/ 1779 w 1779"/>
                <a:gd name="T21" fmla="*/ 1764 h 176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79" h="1764">
                  <a:moveTo>
                    <a:pt x="229" y="549"/>
                  </a:moveTo>
                  <a:cubicBezTo>
                    <a:pt x="278" y="711"/>
                    <a:pt x="293" y="788"/>
                    <a:pt x="513" y="979"/>
                  </a:cubicBezTo>
                  <a:cubicBezTo>
                    <a:pt x="733" y="1170"/>
                    <a:pt x="1372" y="1764"/>
                    <a:pt x="1546" y="1697"/>
                  </a:cubicBezTo>
                  <a:cubicBezTo>
                    <a:pt x="1720" y="1630"/>
                    <a:pt x="1779" y="860"/>
                    <a:pt x="1558" y="578"/>
                  </a:cubicBezTo>
                  <a:cubicBezTo>
                    <a:pt x="1337" y="296"/>
                    <a:pt x="442" y="10"/>
                    <a:pt x="221" y="5"/>
                  </a:cubicBezTo>
                  <a:cubicBezTo>
                    <a:pt x="0" y="0"/>
                    <a:pt x="227" y="436"/>
                    <a:pt x="229" y="549"/>
                  </a:cubicBezTo>
                  <a:close/>
                </a:path>
              </a:pathLst>
            </a:custGeom>
            <a:solidFill>
              <a:srgbClr val="FF9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3" name="Freeform 7"/>
            <p:cNvSpPr>
              <a:spLocks noChangeArrowheads="1"/>
            </p:cNvSpPr>
            <p:nvPr/>
          </p:nvSpPr>
          <p:spPr bwMode="auto">
            <a:xfrm>
              <a:off x="6587" y="1770"/>
              <a:ext cx="2540" cy="3167"/>
            </a:xfrm>
            <a:custGeom>
              <a:avLst/>
              <a:gdLst>
                <a:gd name="T0" fmla="*/ 153 w 1033"/>
                <a:gd name="T1" fmla="*/ 637 h 2195"/>
                <a:gd name="T2" fmla="*/ 7 w 1033"/>
                <a:gd name="T3" fmla="*/ 1221 h 2195"/>
                <a:gd name="T4" fmla="*/ 193 w 1033"/>
                <a:gd name="T5" fmla="*/ 2182 h 2195"/>
                <a:gd name="T6" fmla="*/ 937 w 1033"/>
                <a:gd name="T7" fmla="*/ 1297 h 2195"/>
                <a:gd name="T8" fmla="*/ 769 w 1033"/>
                <a:gd name="T9" fmla="*/ 110 h 2195"/>
                <a:gd name="T10" fmla="*/ 153 w 1033"/>
                <a:gd name="T11" fmla="*/ 637 h 21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33"/>
                <a:gd name="T19" fmla="*/ 0 h 2195"/>
                <a:gd name="T20" fmla="*/ 1033 w 1033"/>
                <a:gd name="T21" fmla="*/ 2195 h 21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33" h="2195">
                  <a:moveTo>
                    <a:pt x="153" y="637"/>
                  </a:moveTo>
                  <a:cubicBezTo>
                    <a:pt x="37" y="794"/>
                    <a:pt x="0" y="964"/>
                    <a:pt x="7" y="1221"/>
                  </a:cubicBezTo>
                  <a:cubicBezTo>
                    <a:pt x="14" y="1478"/>
                    <a:pt x="38" y="2169"/>
                    <a:pt x="193" y="2182"/>
                  </a:cubicBezTo>
                  <a:cubicBezTo>
                    <a:pt x="348" y="2195"/>
                    <a:pt x="841" y="1642"/>
                    <a:pt x="937" y="1297"/>
                  </a:cubicBezTo>
                  <a:cubicBezTo>
                    <a:pt x="1033" y="952"/>
                    <a:pt x="900" y="220"/>
                    <a:pt x="769" y="110"/>
                  </a:cubicBezTo>
                  <a:cubicBezTo>
                    <a:pt x="638" y="0"/>
                    <a:pt x="281" y="527"/>
                    <a:pt x="153" y="637"/>
                  </a:cubicBezTo>
                  <a:close/>
                </a:path>
              </a:pathLst>
            </a:custGeom>
            <a:solidFill>
              <a:srgbClr val="006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4" name="Freeform 8"/>
            <p:cNvSpPr>
              <a:spLocks noChangeArrowheads="1"/>
            </p:cNvSpPr>
            <p:nvPr/>
          </p:nvSpPr>
          <p:spPr bwMode="auto">
            <a:xfrm>
              <a:off x="6587" y="2975"/>
              <a:ext cx="5125" cy="2357"/>
            </a:xfrm>
            <a:custGeom>
              <a:avLst/>
              <a:gdLst>
                <a:gd name="T0" fmla="*/ 1228 w 2083"/>
                <a:gd name="T1" fmla="*/ 288 h 1634"/>
                <a:gd name="T2" fmla="*/ 833 w 2083"/>
                <a:gd name="T3" fmla="*/ 586 h 1634"/>
                <a:gd name="T4" fmla="*/ 75 w 2083"/>
                <a:gd name="T5" fmla="*/ 1476 h 1634"/>
                <a:gd name="T6" fmla="*/ 1285 w 2083"/>
                <a:gd name="T7" fmla="*/ 1420 h 1634"/>
                <a:gd name="T8" fmla="*/ 2074 w 2083"/>
                <a:gd name="T9" fmla="*/ 189 h 1634"/>
                <a:gd name="T10" fmla="*/ 1228 w 2083"/>
                <a:gd name="T11" fmla="*/ 288 h 16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083"/>
                <a:gd name="T19" fmla="*/ 0 h 1634"/>
                <a:gd name="T20" fmla="*/ 2083 w 2083"/>
                <a:gd name="T21" fmla="*/ 1634 h 163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083" h="1634">
                  <a:moveTo>
                    <a:pt x="1228" y="288"/>
                  </a:moveTo>
                  <a:cubicBezTo>
                    <a:pt x="1036" y="342"/>
                    <a:pt x="1025" y="388"/>
                    <a:pt x="833" y="586"/>
                  </a:cubicBezTo>
                  <a:cubicBezTo>
                    <a:pt x="641" y="784"/>
                    <a:pt x="0" y="1337"/>
                    <a:pt x="75" y="1476"/>
                  </a:cubicBezTo>
                  <a:cubicBezTo>
                    <a:pt x="150" y="1615"/>
                    <a:pt x="952" y="1634"/>
                    <a:pt x="1285" y="1420"/>
                  </a:cubicBezTo>
                  <a:cubicBezTo>
                    <a:pt x="1618" y="1206"/>
                    <a:pt x="2083" y="378"/>
                    <a:pt x="2074" y="189"/>
                  </a:cubicBezTo>
                  <a:cubicBezTo>
                    <a:pt x="2065" y="0"/>
                    <a:pt x="1404" y="268"/>
                    <a:pt x="1228" y="288"/>
                  </a:cubicBezTo>
                  <a:close/>
                </a:path>
              </a:pathLst>
            </a:custGeom>
            <a:solidFill>
              <a:srgbClr val="66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5" name="Freeform 9"/>
            <p:cNvSpPr>
              <a:spLocks noChangeArrowheads="1"/>
            </p:cNvSpPr>
            <p:nvPr/>
          </p:nvSpPr>
          <p:spPr bwMode="auto">
            <a:xfrm>
              <a:off x="7267" y="5172"/>
              <a:ext cx="6220" cy="1407"/>
            </a:xfrm>
            <a:custGeom>
              <a:avLst/>
              <a:gdLst>
                <a:gd name="T0" fmla="*/ 1770 w 2528"/>
                <a:gd name="T1" fmla="*/ 79 h 975"/>
                <a:gd name="T2" fmla="*/ 1224 w 2528"/>
                <a:gd name="T3" fmla="*/ 29 h 975"/>
                <a:gd name="T4" fmla="*/ 46 w 2528"/>
                <a:gd name="T5" fmla="*/ 176 h 975"/>
                <a:gd name="T6" fmla="*/ 951 w 2528"/>
                <a:gd name="T7" fmla="*/ 921 h 975"/>
                <a:gd name="T8" fmla="*/ 2392 w 2528"/>
                <a:gd name="T9" fmla="*/ 501 h 975"/>
                <a:gd name="T10" fmla="*/ 1770 w 2528"/>
                <a:gd name="T11" fmla="*/ 79 h 97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528"/>
                <a:gd name="T19" fmla="*/ 0 h 975"/>
                <a:gd name="T20" fmla="*/ 2528 w 2528"/>
                <a:gd name="T21" fmla="*/ 975 h 97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528" h="975">
                  <a:moveTo>
                    <a:pt x="1770" y="79"/>
                  </a:moveTo>
                  <a:cubicBezTo>
                    <a:pt x="1575" y="0"/>
                    <a:pt x="1511" y="13"/>
                    <a:pt x="1224" y="29"/>
                  </a:cubicBezTo>
                  <a:cubicBezTo>
                    <a:pt x="937" y="45"/>
                    <a:pt x="92" y="27"/>
                    <a:pt x="46" y="176"/>
                  </a:cubicBezTo>
                  <a:cubicBezTo>
                    <a:pt x="0" y="325"/>
                    <a:pt x="560" y="867"/>
                    <a:pt x="951" y="921"/>
                  </a:cubicBezTo>
                  <a:cubicBezTo>
                    <a:pt x="1341" y="975"/>
                    <a:pt x="2255" y="642"/>
                    <a:pt x="2392" y="501"/>
                  </a:cubicBezTo>
                  <a:cubicBezTo>
                    <a:pt x="2528" y="361"/>
                    <a:pt x="1900" y="167"/>
                    <a:pt x="1770" y="79"/>
                  </a:cubicBez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4346" name="Group 10"/>
            <p:cNvGrpSpPr>
              <a:grpSpLocks/>
            </p:cNvGrpSpPr>
            <p:nvPr/>
          </p:nvGrpSpPr>
          <p:grpSpPr bwMode="auto">
            <a:xfrm>
              <a:off x="5727" y="6192"/>
              <a:ext cx="1812" cy="3175"/>
              <a:chOff x="2160" y="2784"/>
              <a:chExt cx="440" cy="1536"/>
            </a:xfrm>
          </p:grpSpPr>
          <p:sp>
            <p:nvSpPr>
              <p:cNvPr id="14371" name="Freeform 11"/>
              <p:cNvSpPr>
                <a:spLocks noChangeArrowheads="1"/>
              </p:cNvSpPr>
              <p:nvPr/>
            </p:nvSpPr>
            <p:spPr bwMode="auto">
              <a:xfrm>
                <a:off x="2160" y="2784"/>
                <a:ext cx="344" cy="1536"/>
              </a:xfrm>
              <a:custGeom>
                <a:avLst/>
                <a:gdLst>
                  <a:gd name="T0" fmla="*/ 344 w 344"/>
                  <a:gd name="T1" fmla="*/ 0 h 1536"/>
                  <a:gd name="T2" fmla="*/ 8 w 344"/>
                  <a:gd name="T3" fmla="*/ 768 h 1536"/>
                  <a:gd name="T4" fmla="*/ 296 w 344"/>
                  <a:gd name="T5" fmla="*/ 1296 h 1536"/>
                  <a:gd name="T6" fmla="*/ 296 w 344"/>
                  <a:gd name="T7" fmla="*/ 1536 h 1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44"/>
                  <a:gd name="T13" fmla="*/ 0 h 1536"/>
                  <a:gd name="T14" fmla="*/ 344 w 344"/>
                  <a:gd name="T15" fmla="*/ 1536 h 1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44" h="1536">
                    <a:moveTo>
                      <a:pt x="344" y="0"/>
                    </a:moveTo>
                    <a:cubicBezTo>
                      <a:pt x="180" y="276"/>
                      <a:pt x="16" y="552"/>
                      <a:pt x="8" y="768"/>
                    </a:cubicBezTo>
                    <a:cubicBezTo>
                      <a:pt x="0" y="984"/>
                      <a:pt x="248" y="1168"/>
                      <a:pt x="296" y="1296"/>
                    </a:cubicBezTo>
                    <a:cubicBezTo>
                      <a:pt x="344" y="1424"/>
                      <a:pt x="296" y="1496"/>
                      <a:pt x="296" y="1536"/>
                    </a:cubicBezTo>
                  </a:path>
                </a:pathLst>
              </a:custGeom>
              <a:noFill/>
              <a:ln w="190500">
                <a:solidFill>
                  <a:srgbClr val="33CC33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72" name="Freeform 12"/>
              <p:cNvSpPr>
                <a:spLocks noChangeArrowheads="1"/>
              </p:cNvSpPr>
              <p:nvPr/>
            </p:nvSpPr>
            <p:spPr bwMode="auto">
              <a:xfrm>
                <a:off x="2256" y="2784"/>
                <a:ext cx="344" cy="1536"/>
              </a:xfrm>
              <a:custGeom>
                <a:avLst/>
                <a:gdLst>
                  <a:gd name="T0" fmla="*/ 344 w 344"/>
                  <a:gd name="T1" fmla="*/ 0 h 1536"/>
                  <a:gd name="T2" fmla="*/ 8 w 344"/>
                  <a:gd name="T3" fmla="*/ 768 h 1536"/>
                  <a:gd name="T4" fmla="*/ 296 w 344"/>
                  <a:gd name="T5" fmla="*/ 1296 h 1536"/>
                  <a:gd name="T6" fmla="*/ 296 w 344"/>
                  <a:gd name="T7" fmla="*/ 1536 h 1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44"/>
                  <a:gd name="T13" fmla="*/ 0 h 1536"/>
                  <a:gd name="T14" fmla="*/ 344 w 344"/>
                  <a:gd name="T15" fmla="*/ 1536 h 1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44" h="1536">
                    <a:moveTo>
                      <a:pt x="344" y="0"/>
                    </a:moveTo>
                    <a:cubicBezTo>
                      <a:pt x="180" y="276"/>
                      <a:pt x="16" y="552"/>
                      <a:pt x="8" y="768"/>
                    </a:cubicBezTo>
                    <a:cubicBezTo>
                      <a:pt x="0" y="984"/>
                      <a:pt x="248" y="1168"/>
                      <a:pt x="296" y="1296"/>
                    </a:cubicBezTo>
                    <a:cubicBezTo>
                      <a:pt x="344" y="1424"/>
                      <a:pt x="296" y="1496"/>
                      <a:pt x="296" y="1536"/>
                    </a:cubicBezTo>
                  </a:path>
                </a:pathLst>
              </a:custGeom>
              <a:noFill/>
              <a:ln w="190500">
                <a:solidFill>
                  <a:srgbClr val="33CC33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4347" name="Group 13"/>
            <p:cNvGrpSpPr>
              <a:grpSpLocks/>
            </p:cNvGrpSpPr>
            <p:nvPr/>
          </p:nvGrpSpPr>
          <p:grpSpPr bwMode="auto">
            <a:xfrm>
              <a:off x="737" y="6420"/>
              <a:ext cx="5545" cy="1107"/>
              <a:chOff x="-96" y="2976"/>
              <a:chExt cx="2408" cy="768"/>
            </a:xfrm>
          </p:grpSpPr>
          <p:sp>
            <p:nvSpPr>
              <p:cNvPr id="14369" name="Freeform 14"/>
              <p:cNvSpPr>
                <a:spLocks noChangeArrowheads="1"/>
              </p:cNvSpPr>
              <p:nvPr/>
            </p:nvSpPr>
            <p:spPr bwMode="auto">
              <a:xfrm>
                <a:off x="-96" y="2976"/>
                <a:ext cx="2408" cy="768"/>
              </a:xfrm>
              <a:custGeom>
                <a:avLst/>
                <a:gdLst>
                  <a:gd name="T0" fmla="*/ 593 w 2408"/>
                  <a:gd name="T1" fmla="*/ 678 h 768"/>
                  <a:gd name="T2" fmla="*/ 1529 w 2408"/>
                  <a:gd name="T3" fmla="*/ 731 h 768"/>
                  <a:gd name="T4" fmla="*/ 2405 w 2408"/>
                  <a:gd name="T5" fmla="*/ 657 h 768"/>
                  <a:gd name="T6" fmla="*/ 1513 w 2408"/>
                  <a:gd name="T7" fmla="*/ 66 h 768"/>
                  <a:gd name="T8" fmla="*/ 153 w 2408"/>
                  <a:gd name="T9" fmla="*/ 262 h 768"/>
                  <a:gd name="T10" fmla="*/ 593 w 2408"/>
                  <a:gd name="T11" fmla="*/ 678 h 76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08"/>
                  <a:gd name="T19" fmla="*/ 0 h 768"/>
                  <a:gd name="T20" fmla="*/ 2408 w 2408"/>
                  <a:gd name="T21" fmla="*/ 768 h 76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08" h="768">
                    <a:moveTo>
                      <a:pt x="593" y="678"/>
                    </a:moveTo>
                    <a:cubicBezTo>
                      <a:pt x="822" y="756"/>
                      <a:pt x="1227" y="734"/>
                      <a:pt x="1529" y="731"/>
                    </a:cubicBezTo>
                    <a:cubicBezTo>
                      <a:pt x="1831" y="728"/>
                      <a:pt x="2408" y="768"/>
                      <a:pt x="2405" y="657"/>
                    </a:cubicBezTo>
                    <a:cubicBezTo>
                      <a:pt x="2402" y="546"/>
                      <a:pt x="1888" y="132"/>
                      <a:pt x="1513" y="66"/>
                    </a:cubicBezTo>
                    <a:cubicBezTo>
                      <a:pt x="1138" y="0"/>
                      <a:pt x="306" y="160"/>
                      <a:pt x="153" y="262"/>
                    </a:cubicBezTo>
                    <a:cubicBezTo>
                      <a:pt x="0" y="364"/>
                      <a:pt x="418" y="585"/>
                      <a:pt x="593" y="67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70" name="Freeform 15"/>
              <p:cNvSpPr>
                <a:spLocks noChangeArrowheads="1"/>
              </p:cNvSpPr>
              <p:nvPr/>
            </p:nvSpPr>
            <p:spPr bwMode="auto">
              <a:xfrm rot="-9861507">
                <a:off x="240" y="3312"/>
                <a:ext cx="1898" cy="292"/>
              </a:xfrm>
              <a:custGeom>
                <a:avLst/>
                <a:gdLst>
                  <a:gd name="T0" fmla="*/ 0 w 1898"/>
                  <a:gd name="T1" fmla="*/ 276 h 292"/>
                  <a:gd name="T2" fmla="*/ 422 w 1898"/>
                  <a:gd name="T3" fmla="*/ 292 h 292"/>
                  <a:gd name="T4" fmla="*/ 600 w 1898"/>
                  <a:gd name="T5" fmla="*/ 276 h 292"/>
                  <a:gd name="T6" fmla="*/ 990 w 1898"/>
                  <a:gd name="T7" fmla="*/ 236 h 292"/>
                  <a:gd name="T8" fmla="*/ 1339 w 1898"/>
                  <a:gd name="T9" fmla="*/ 81 h 292"/>
                  <a:gd name="T10" fmla="*/ 1898 w 1898"/>
                  <a:gd name="T11" fmla="*/ 0 h 2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98"/>
                  <a:gd name="T19" fmla="*/ 0 h 292"/>
                  <a:gd name="T20" fmla="*/ 1898 w 1898"/>
                  <a:gd name="T21" fmla="*/ 292 h 29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98" h="292">
                    <a:moveTo>
                      <a:pt x="0" y="276"/>
                    </a:moveTo>
                    <a:cubicBezTo>
                      <a:pt x="69" y="279"/>
                      <a:pt x="322" y="292"/>
                      <a:pt x="422" y="292"/>
                    </a:cubicBezTo>
                    <a:cubicBezTo>
                      <a:pt x="522" y="292"/>
                      <a:pt x="505" y="285"/>
                      <a:pt x="600" y="276"/>
                    </a:cubicBezTo>
                    <a:cubicBezTo>
                      <a:pt x="695" y="267"/>
                      <a:pt x="867" y="269"/>
                      <a:pt x="990" y="236"/>
                    </a:cubicBezTo>
                    <a:cubicBezTo>
                      <a:pt x="1113" y="203"/>
                      <a:pt x="1188" y="120"/>
                      <a:pt x="1339" y="81"/>
                    </a:cubicBezTo>
                    <a:cubicBezTo>
                      <a:pt x="1490" y="42"/>
                      <a:pt x="1782" y="17"/>
                      <a:pt x="1898" y="0"/>
                    </a:cubicBezTo>
                  </a:path>
                </a:pathLst>
              </a:custGeom>
              <a:noFill/>
              <a:ln w="38100">
                <a:solidFill>
                  <a:srgbClr val="00CC99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48" name="Oval 16"/>
            <p:cNvSpPr>
              <a:spLocks noChangeArrowheads="1"/>
            </p:cNvSpPr>
            <p:nvPr/>
          </p:nvSpPr>
          <p:spPr bwMode="auto">
            <a:xfrm>
              <a:off x="5988" y="4197"/>
              <a:ext cx="2652" cy="2319"/>
            </a:xfrm>
            <a:prstGeom prst="ellipse">
              <a:avLst/>
            </a:prstGeom>
            <a:gradFill rotWithShape="0"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  <a:gs pos="100000">
                  <a:srgbClr val="FEE7F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</a:pPr>
              <a:endParaRPr lang="en-US" altLang="zh-CN" sz="800" b="1">
                <a:latin typeface="Tahoma" pitchFamily="34" charset="0"/>
              </a:endParaRPr>
            </a:p>
            <a:p>
              <a:pPr algn="ctr">
                <a:spcBef>
                  <a:spcPct val="50000"/>
                </a:spcBef>
              </a:pPr>
              <a:endParaRPr lang="en-US" altLang="zh-CN" sz="4400" b="1">
                <a:solidFill>
                  <a:srgbClr val="FFFF66"/>
                </a:solidFill>
                <a:latin typeface="Tahoma" pitchFamily="34" charset="0"/>
              </a:endParaRPr>
            </a:p>
            <a:p>
              <a:pPr algn="ctr"/>
              <a:endParaRPr lang="en-US" altLang="zh-CN" sz="2400">
                <a:latin typeface="Tahoma" pitchFamily="34" charset="0"/>
              </a:endParaRPr>
            </a:p>
          </p:txBody>
        </p:sp>
        <p:sp>
          <p:nvSpPr>
            <p:cNvPr id="14349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8967" y="5512"/>
              <a:ext cx="2155" cy="5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200" b="1" kern="10">
                  <a:ln w="9525">
                    <a:solidFill>
                      <a:srgbClr val="FFFF00"/>
                    </a:solidFill>
                    <a:miter lim="800000"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</a:gra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宋体"/>
                  <a:ea typeface="宋体"/>
                </a:rPr>
                <a:t>迎春</a:t>
              </a:r>
            </a:p>
          </p:txBody>
        </p:sp>
        <p:grpSp>
          <p:nvGrpSpPr>
            <p:cNvPr id="14350" name="Group 18"/>
            <p:cNvGrpSpPr>
              <a:grpSpLocks/>
            </p:cNvGrpSpPr>
            <p:nvPr/>
          </p:nvGrpSpPr>
          <p:grpSpPr bwMode="auto">
            <a:xfrm>
              <a:off x="8562" y="3585"/>
              <a:ext cx="1992" cy="1315"/>
              <a:chOff x="3504" y="1104"/>
              <a:chExt cx="865" cy="912"/>
            </a:xfrm>
          </p:grpSpPr>
          <p:sp>
            <p:nvSpPr>
              <p:cNvPr id="14367" name="WordArt 19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3906" y="1168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CCFFFF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CCCCFF"/>
                        </a:gs>
                        <a:gs pos="17999">
                          <a:srgbClr val="99CCFF"/>
                        </a:gs>
                        <a:gs pos="39000">
                          <a:srgbClr val="CC99FF"/>
                        </a:gs>
                        <a:gs pos="64000">
                          <a:srgbClr val="9966FF"/>
                        </a:gs>
                        <a:gs pos="82001">
                          <a:srgbClr val="99CCFF"/>
                        </a:gs>
                        <a:gs pos="100000">
                          <a:srgbClr val="CCCCFF"/>
                        </a:gs>
                      </a:gsLst>
                      <a:lin ang="13500000" scaled="1"/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  <p:sp>
            <p:nvSpPr>
              <p:cNvPr id="14368" name="WordArt 20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3426" y="1552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CCFFFF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CCCCFF"/>
                        </a:gs>
                        <a:gs pos="17999">
                          <a:srgbClr val="99CCFF"/>
                        </a:gs>
                        <a:gs pos="39000">
                          <a:srgbClr val="CC99FF"/>
                        </a:gs>
                        <a:gs pos="64000">
                          <a:srgbClr val="9966FF"/>
                        </a:gs>
                        <a:gs pos="82001">
                          <a:srgbClr val="99CCFF"/>
                        </a:gs>
                        <a:gs pos="100000">
                          <a:srgbClr val="CCCCFF"/>
                        </a:gs>
                      </a:gsLst>
                      <a:lin ang="13500000" scaled="1"/>
                    </a:gradFill>
                    <a:latin typeface="宋体"/>
                    <a:ea typeface="宋体"/>
                  </a:rPr>
                  <a:t>雨</a:t>
                </a:r>
              </a:p>
            </p:txBody>
          </p:sp>
        </p:grpSp>
        <p:grpSp>
          <p:nvGrpSpPr>
            <p:cNvPr id="14351" name="Group 21"/>
            <p:cNvGrpSpPr>
              <a:grpSpLocks/>
            </p:cNvGrpSpPr>
            <p:nvPr/>
          </p:nvGrpSpPr>
          <p:grpSpPr bwMode="auto">
            <a:xfrm>
              <a:off x="7087" y="2222"/>
              <a:ext cx="1550" cy="1592"/>
              <a:chOff x="2736" y="528"/>
              <a:chExt cx="673" cy="1104"/>
            </a:xfrm>
          </p:grpSpPr>
          <p:sp>
            <p:nvSpPr>
              <p:cNvPr id="14365" name="WordArt 22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2946" y="592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33CCCC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5E9EFF"/>
                        </a:gs>
                        <a:gs pos="20000">
                          <a:srgbClr val="85C2FF"/>
                        </a:gs>
                        <a:gs pos="35001">
                          <a:srgbClr val="C4D6EB"/>
                        </a:gs>
                        <a:gs pos="50000">
                          <a:srgbClr val="FFEBFA"/>
                        </a:gs>
                        <a:gs pos="64999">
                          <a:srgbClr val="C4D6EB"/>
                        </a:gs>
                        <a:gs pos="80000">
                          <a:srgbClr val="85C2FF"/>
                        </a:gs>
                        <a:gs pos="100000">
                          <a:srgbClr val="5E9EFF"/>
                        </a:gs>
                      </a:gsLst>
                      <a:lin ang="18900000" scaled="1"/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  <p:sp>
            <p:nvSpPr>
              <p:cNvPr id="14366" name="WordArt 23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2658" y="1168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CCFFFF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5E9EFF"/>
                        </a:gs>
                        <a:gs pos="20000">
                          <a:srgbClr val="85C2FF"/>
                        </a:gs>
                        <a:gs pos="35001">
                          <a:srgbClr val="C4D6EB"/>
                        </a:gs>
                        <a:gs pos="50000">
                          <a:srgbClr val="FFEBFA"/>
                        </a:gs>
                        <a:gs pos="64999">
                          <a:srgbClr val="C4D6EB"/>
                        </a:gs>
                        <a:gs pos="80000">
                          <a:srgbClr val="85C2FF"/>
                        </a:gs>
                        <a:gs pos="100000">
                          <a:srgbClr val="5E9EFF"/>
                        </a:gs>
                      </a:gsLst>
                      <a:lin ang="13500000" scaled="1"/>
                    </a:gradFill>
                    <a:latin typeface="宋体"/>
                    <a:ea typeface="宋体"/>
                  </a:rPr>
                  <a:t>风</a:t>
                </a:r>
              </a:p>
            </p:txBody>
          </p:sp>
        </p:grpSp>
        <p:grpSp>
          <p:nvGrpSpPr>
            <p:cNvPr id="14352" name="Group 24"/>
            <p:cNvGrpSpPr>
              <a:grpSpLocks/>
            </p:cNvGrpSpPr>
            <p:nvPr/>
          </p:nvGrpSpPr>
          <p:grpSpPr bwMode="auto">
            <a:xfrm>
              <a:off x="4252" y="2905"/>
              <a:ext cx="1770" cy="1452"/>
              <a:chOff x="1632" y="816"/>
              <a:chExt cx="769" cy="1008"/>
            </a:xfrm>
          </p:grpSpPr>
          <p:sp>
            <p:nvSpPr>
              <p:cNvPr id="14363" name="WordArt 25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1554" y="880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FFFF99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3366FF"/>
                        </a:gs>
                        <a:gs pos="25000">
                          <a:srgbClr val="01A78F"/>
                        </a:gs>
                        <a:gs pos="50000">
                          <a:srgbClr val="FFFF00"/>
                        </a:gs>
                        <a:gs pos="75000">
                          <a:srgbClr val="FF6633"/>
                        </a:gs>
                        <a:gs pos="100000">
                          <a:srgbClr val="FF3399"/>
                        </a:gs>
                        <a:gs pos="100000">
                          <a:srgbClr val="FF3399"/>
                        </a:gs>
                      </a:gsLst>
                      <a:path path="rect">
                        <a:fillToRect l="50000" t="50000" r="50000" b="50000"/>
                      </a:path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  <p:sp>
            <p:nvSpPr>
              <p:cNvPr id="14364" name="WordArt 26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1938" y="1360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FFFF00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3366FF"/>
                        </a:gs>
                        <a:gs pos="25000">
                          <a:srgbClr val="01A78F"/>
                        </a:gs>
                        <a:gs pos="50000">
                          <a:srgbClr val="FFFF00"/>
                        </a:gs>
                        <a:gs pos="75000">
                          <a:srgbClr val="FF6633"/>
                        </a:gs>
                        <a:gs pos="100000">
                          <a:srgbClr val="FF3399"/>
                        </a:gs>
                        <a:gs pos="100000">
                          <a:srgbClr val="FF3399"/>
                        </a:gs>
                      </a:gsLst>
                      <a:path path="rect">
                        <a:fillToRect l="50000" t="50000" r="50000" b="50000"/>
                      </a:path>
                    </a:gradFill>
                    <a:latin typeface="宋体"/>
                    <a:ea typeface="宋体"/>
                  </a:rPr>
                  <a:t>花</a:t>
                </a:r>
              </a:p>
            </p:txBody>
          </p:sp>
        </p:grpSp>
        <p:grpSp>
          <p:nvGrpSpPr>
            <p:cNvPr id="14353" name="Group 27"/>
            <p:cNvGrpSpPr>
              <a:grpSpLocks/>
            </p:cNvGrpSpPr>
            <p:nvPr/>
          </p:nvGrpSpPr>
          <p:grpSpPr bwMode="auto">
            <a:xfrm>
              <a:off x="3347" y="4785"/>
              <a:ext cx="2102" cy="900"/>
              <a:chOff x="1248" y="1968"/>
              <a:chExt cx="913" cy="624"/>
            </a:xfrm>
          </p:grpSpPr>
          <p:sp>
            <p:nvSpPr>
              <p:cNvPr id="14361" name="WordArt 28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1170" y="2032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156B13"/>
                        </a:gs>
                        <a:gs pos="25000">
                          <a:srgbClr val="9CB86E"/>
                        </a:gs>
                        <a:gs pos="50000">
                          <a:srgbClr val="DDEBCF"/>
                        </a:gs>
                        <a:gs pos="75000">
                          <a:srgbClr val="9CB86E"/>
                        </a:gs>
                        <a:gs pos="100000">
                          <a:srgbClr val="156B13"/>
                        </a:gs>
                      </a:gsLst>
                      <a:lin ang="18900000" scaled="1"/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  <p:sp>
            <p:nvSpPr>
              <p:cNvPr id="14362" name="WordArt 29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1698" y="2128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156B13"/>
                        </a:gs>
                        <a:gs pos="25000">
                          <a:srgbClr val="9CB86E"/>
                        </a:gs>
                        <a:gs pos="50000">
                          <a:srgbClr val="DDEBCF"/>
                        </a:gs>
                        <a:gs pos="75000">
                          <a:srgbClr val="9CB86E"/>
                        </a:gs>
                        <a:gs pos="100000">
                          <a:srgbClr val="156B13"/>
                        </a:gs>
                      </a:gsLst>
                      <a:lin ang="13500000" scaled="1"/>
                    </a:gradFill>
                    <a:latin typeface="宋体"/>
                    <a:ea typeface="宋体"/>
                  </a:rPr>
                  <a:t>草</a:t>
                </a:r>
              </a:p>
            </p:txBody>
          </p:sp>
        </p:grpSp>
        <p:grpSp>
          <p:nvGrpSpPr>
            <p:cNvPr id="14354" name="Group 30"/>
            <p:cNvGrpSpPr>
              <a:grpSpLocks/>
            </p:cNvGrpSpPr>
            <p:nvPr/>
          </p:nvGrpSpPr>
          <p:grpSpPr bwMode="auto">
            <a:xfrm>
              <a:off x="2665" y="6645"/>
              <a:ext cx="2102" cy="760"/>
              <a:chOff x="864" y="3120"/>
              <a:chExt cx="913" cy="528"/>
            </a:xfrm>
          </p:grpSpPr>
          <p:sp>
            <p:nvSpPr>
              <p:cNvPr id="14359" name="WordArt 31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786" y="3184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FFCC00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F8B049"/>
                        </a:gs>
                        <a:gs pos="9000">
                          <a:srgbClr val="B43E85"/>
                        </a:gs>
                        <a:gs pos="15500">
                          <a:srgbClr val="C50849"/>
                        </a:gs>
                        <a:gs pos="16499">
                          <a:srgbClr val="F952A0"/>
                        </a:gs>
                        <a:gs pos="18500">
                          <a:srgbClr val="FEE7F2"/>
                        </a:gs>
                        <a:gs pos="39500">
                          <a:srgbClr val="F8B049"/>
                        </a:gs>
                        <a:gs pos="43500">
                          <a:srgbClr val="F8B049"/>
                        </a:gs>
                        <a:gs pos="50000">
                          <a:srgbClr val="FC9FCB"/>
                        </a:gs>
                        <a:gs pos="56500">
                          <a:srgbClr val="F8B049"/>
                        </a:gs>
                        <a:gs pos="60500">
                          <a:srgbClr val="F8B049"/>
                        </a:gs>
                        <a:gs pos="81500">
                          <a:srgbClr val="FEE7F2"/>
                        </a:gs>
                        <a:gs pos="83501">
                          <a:srgbClr val="F952A0"/>
                        </a:gs>
                        <a:gs pos="84500">
                          <a:srgbClr val="C50849"/>
                        </a:gs>
                        <a:gs pos="91000">
                          <a:srgbClr val="B43E85"/>
                        </a:gs>
                        <a:gs pos="100000">
                          <a:srgbClr val="F8B049"/>
                        </a:gs>
                      </a:gsLst>
                      <a:lin ang="18900000" scaled="1"/>
                    </a:gradFill>
                    <a:latin typeface="宋体"/>
                    <a:ea typeface="宋体"/>
                  </a:rPr>
                  <a:t>盼</a:t>
                </a:r>
              </a:p>
            </p:txBody>
          </p:sp>
          <p:sp>
            <p:nvSpPr>
              <p:cNvPr id="14360" name="WordArt 32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1314" y="3184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FFCC00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F8B049"/>
                        </a:gs>
                        <a:gs pos="9000">
                          <a:srgbClr val="B43E85"/>
                        </a:gs>
                        <a:gs pos="15500">
                          <a:srgbClr val="C50849"/>
                        </a:gs>
                        <a:gs pos="16499">
                          <a:srgbClr val="F952A0"/>
                        </a:gs>
                        <a:gs pos="18500">
                          <a:srgbClr val="FEE7F2"/>
                        </a:gs>
                        <a:gs pos="39500">
                          <a:srgbClr val="F8B049"/>
                        </a:gs>
                        <a:gs pos="43500">
                          <a:srgbClr val="F8B049"/>
                        </a:gs>
                        <a:gs pos="50000">
                          <a:srgbClr val="FC9FCB"/>
                        </a:gs>
                        <a:gs pos="56500">
                          <a:srgbClr val="F8B049"/>
                        </a:gs>
                        <a:gs pos="60500">
                          <a:srgbClr val="F8B049"/>
                        </a:gs>
                        <a:gs pos="81500">
                          <a:srgbClr val="FEE7F2"/>
                        </a:gs>
                        <a:gs pos="83501">
                          <a:srgbClr val="F952A0"/>
                        </a:gs>
                        <a:gs pos="84500">
                          <a:srgbClr val="C50849"/>
                        </a:gs>
                        <a:gs pos="91000">
                          <a:srgbClr val="B43E85"/>
                        </a:gs>
                        <a:gs pos="100000">
                          <a:srgbClr val="F8B049"/>
                        </a:gs>
                      </a:gsLst>
                      <a:lin ang="13500000" scaled="1"/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</p:grpSp>
        <p:grpSp>
          <p:nvGrpSpPr>
            <p:cNvPr id="14355" name="Group 33"/>
            <p:cNvGrpSpPr>
              <a:grpSpLocks/>
            </p:cNvGrpSpPr>
            <p:nvPr/>
          </p:nvGrpSpPr>
          <p:grpSpPr bwMode="auto">
            <a:xfrm>
              <a:off x="8062" y="7212"/>
              <a:ext cx="2322" cy="970"/>
              <a:chOff x="3312" y="3360"/>
              <a:chExt cx="1009" cy="672"/>
            </a:xfrm>
          </p:grpSpPr>
          <p:sp>
            <p:nvSpPr>
              <p:cNvPr id="14357" name="WordArt 34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3234" y="3568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FFFF99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FEE7F2"/>
                        </a:gs>
                        <a:gs pos="17999">
                          <a:srgbClr val="FBD49C"/>
                        </a:gs>
                        <a:gs pos="39000">
                          <a:srgbClr val="FBA97D"/>
                        </a:gs>
                        <a:gs pos="64000">
                          <a:srgbClr val="FAC77D"/>
                        </a:gs>
                        <a:gs pos="82001">
                          <a:srgbClr val="FEE7F2"/>
                        </a:gs>
                        <a:gs pos="100000">
                          <a:srgbClr val="FBEAC7"/>
                        </a:gs>
                      </a:gsLst>
                      <a:lin ang="18900000" scaled="1"/>
                    </a:gradFill>
                    <a:latin typeface="宋体"/>
                    <a:ea typeface="宋体"/>
                  </a:rPr>
                  <a:t>赞</a:t>
                </a:r>
              </a:p>
            </p:txBody>
          </p:sp>
          <p:sp>
            <p:nvSpPr>
              <p:cNvPr id="14358" name="WordArt 35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3858" y="3424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FFFF99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FEE7F2"/>
                        </a:gs>
                        <a:gs pos="9000">
                          <a:srgbClr val="FBD49C"/>
                        </a:gs>
                        <a:gs pos="19501">
                          <a:srgbClr val="FBA97D"/>
                        </a:gs>
                        <a:gs pos="32001">
                          <a:srgbClr val="FAC77D"/>
                        </a:gs>
                        <a:gs pos="41000">
                          <a:srgbClr val="FEE7F2"/>
                        </a:gs>
                        <a:gs pos="50000">
                          <a:srgbClr val="FBEAC7"/>
                        </a:gs>
                        <a:gs pos="59000">
                          <a:srgbClr val="FEE7F2"/>
                        </a:gs>
                        <a:gs pos="67999">
                          <a:srgbClr val="FAC77D"/>
                        </a:gs>
                        <a:gs pos="80499">
                          <a:srgbClr val="FBA97D"/>
                        </a:gs>
                        <a:gs pos="91000">
                          <a:srgbClr val="FBD49C"/>
                        </a:gs>
                        <a:gs pos="100000">
                          <a:srgbClr val="FEE7F2"/>
                        </a:gs>
                      </a:gsLst>
                      <a:lin ang="18900000" scaled="1"/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</p:grpSp>
        <p:sp>
          <p:nvSpPr>
            <p:cNvPr id="14356" name="矩形 17446"/>
            <p:cNvSpPr>
              <a:spLocks noChangeArrowheads="1" noChangeShapeType="1" noTextEdit="1"/>
            </p:cNvSpPr>
            <p:nvPr/>
          </p:nvSpPr>
          <p:spPr bwMode="auto">
            <a:xfrm>
              <a:off x="6477" y="4449"/>
              <a:ext cx="1677" cy="1763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44444"/>
                </a:avLst>
              </a:prstTxWarp>
              <a:scene3d>
                <a:camera prst="legacyPerspectiveFront">
                  <a:rot lat="20519997" lon="1080000" rev="0"/>
                </a:camera>
                <a:lightRig rig="legacyHarsh2" dir="b"/>
              </a:scene3d>
              <a:sp3d extrusionH="430200" prstMaterial="legacyMatte">
                <a:extrusionClr>
                  <a:srgbClr val="FF6600"/>
                </a:extrusionClr>
              </a:sp3d>
            </a:bodyPr>
            <a:lstStyle/>
            <a:p>
              <a:pPr algn="ctr"/>
              <a:r>
                <a:rPr lang="zh-CN" altLang="en-US" sz="3600" b="1" kern="10">
                  <a:ln w="9525"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</a:gradFill>
                  <a:latin typeface="宋体"/>
                  <a:ea typeface="宋体"/>
                </a:rPr>
                <a:t>绘春</a:t>
              </a:r>
            </a:p>
          </p:txBody>
        </p:sp>
      </p:grpSp>
      <p:sp>
        <p:nvSpPr>
          <p:cNvPr id="166914" name="Rectangle 2"/>
          <p:cNvSpPr>
            <a:spLocks noChangeArrowheads="1"/>
          </p:cNvSpPr>
          <p:nvPr/>
        </p:nvSpPr>
        <p:spPr bwMode="auto">
          <a:xfrm>
            <a:off x="323850" y="309811"/>
            <a:ext cx="8135938" cy="76944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zh-CN" altLang="en-US" sz="4400" b="1" noProof="1" smtClean="0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ea"/>
              </a:rPr>
              <a:t>脉络清晰</a:t>
            </a:r>
            <a:endParaRPr lang="zh-CN" altLang="en-US" sz="4400" b="1" noProof="1"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6628" y="5992156"/>
            <a:ext cx="78374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顺序能否调整？为什么？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21485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0" name="WordArt 6"/>
          <p:cNvSpPr>
            <a:spLocks noChangeArrowheads="1" noChangeShapeType="1"/>
          </p:cNvSpPr>
          <p:nvPr/>
        </p:nvSpPr>
        <p:spPr bwMode="auto">
          <a:xfrm>
            <a:off x="3276600" y="1052513"/>
            <a:ext cx="2209800" cy="2209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CC00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春</a:t>
            </a:r>
          </a:p>
        </p:txBody>
      </p:sp>
      <p:sp>
        <p:nvSpPr>
          <p:cNvPr id="52231" name="WordArt 7"/>
          <p:cNvSpPr>
            <a:spLocks noChangeArrowheads="1" noChangeShapeType="1"/>
          </p:cNvSpPr>
          <p:nvPr/>
        </p:nvSpPr>
        <p:spPr bwMode="auto">
          <a:xfrm>
            <a:off x="3348038" y="3573463"/>
            <a:ext cx="1582737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朱自清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9764" y="406182"/>
            <a:ext cx="8244684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想象一下，绘春的部分你最喜欢什么画面？为什么？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837701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/>
      <p:bldP spid="5223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0" name="WordArt 6"/>
          <p:cNvSpPr>
            <a:spLocks noChangeArrowheads="1" noChangeShapeType="1"/>
          </p:cNvSpPr>
          <p:nvPr/>
        </p:nvSpPr>
        <p:spPr bwMode="auto">
          <a:xfrm>
            <a:off x="2771800" y="3573016"/>
            <a:ext cx="2209800" cy="2209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CC00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春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9764" y="406182"/>
            <a:ext cx="8244684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如果让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你来写</a:t>
            </a:r>
            <a:r>
              <a:rPr lang="en-US" altLang="zh-CN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春</a:t>
            </a:r>
            <a:r>
              <a:rPr lang="en-US" altLang="zh-CN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你与朱自清的文字有什么不同？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你会少了朱自清笔下的什么？</a:t>
            </a:r>
            <a:endParaRPr lang="en-US" altLang="zh-CN" sz="36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632235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707" name="WordArt 3"/>
          <p:cNvSpPr>
            <a:spLocks noChangeArrowheads="1" noChangeShapeType="1" noTextEdit="1"/>
          </p:cNvSpPr>
          <p:nvPr/>
        </p:nvSpPr>
        <p:spPr bwMode="auto">
          <a:xfrm>
            <a:off x="2771775" y="260350"/>
            <a:ext cx="3671888" cy="7921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  <a:headEnd/>
                  <a:tailEnd/>
                </a:ln>
                <a:solidFill>
                  <a:srgbClr val="FF3300">
                    <a:alpha val="63000"/>
                  </a:srgbClr>
                </a:solidFill>
                <a:latin typeface="隶书"/>
                <a:ea typeface="隶书"/>
              </a:rPr>
              <a:t>赞春</a:t>
            </a:r>
          </a:p>
        </p:txBody>
      </p:sp>
      <p:sp>
        <p:nvSpPr>
          <p:cNvPr id="72708" name="AutoShape 4"/>
          <p:cNvSpPr>
            <a:spLocks/>
          </p:cNvSpPr>
          <p:nvPr/>
        </p:nvSpPr>
        <p:spPr bwMode="auto">
          <a:xfrm>
            <a:off x="2195513" y="1989138"/>
            <a:ext cx="215900" cy="2808287"/>
          </a:xfrm>
          <a:prstGeom prst="leftBrace">
            <a:avLst>
              <a:gd name="adj1" fmla="val 108395"/>
              <a:gd name="adj2" fmla="val 50000"/>
            </a:avLst>
          </a:prstGeom>
          <a:noFill/>
          <a:ln w="38100">
            <a:solidFill>
              <a:srgbClr val="FF910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1187450" y="1989138"/>
            <a:ext cx="6477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比</a:t>
            </a:r>
          </a:p>
          <a:p>
            <a:pPr>
              <a:spcBef>
                <a:spcPct val="50000"/>
              </a:spcBef>
            </a:pPr>
            <a:r>
              <a:rPr lang="zh-CN" altLang="en-US" sz="3200" b="1"/>
              <a:t>喻</a:t>
            </a:r>
          </a:p>
          <a:p>
            <a:pPr>
              <a:spcBef>
                <a:spcPct val="50000"/>
              </a:spcBef>
            </a:pPr>
            <a:r>
              <a:rPr lang="zh-CN" altLang="en-US" sz="3200" b="1"/>
              <a:t>拟人排比</a:t>
            </a:r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2484438" y="1773238"/>
            <a:ext cx="19446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6600"/>
                </a:solidFill>
              </a:rPr>
              <a:t>像娃娃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2484438" y="2997200"/>
            <a:ext cx="23034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6600"/>
                </a:solidFill>
              </a:rPr>
              <a:t>像小姑娘</a:t>
            </a:r>
          </a:p>
        </p:txBody>
      </p:sp>
      <p:sp>
        <p:nvSpPr>
          <p:cNvPr id="72712" name="Text Box 8"/>
          <p:cNvSpPr txBox="1">
            <a:spLocks noChangeArrowheads="1"/>
          </p:cNvSpPr>
          <p:nvPr/>
        </p:nvSpPr>
        <p:spPr bwMode="auto">
          <a:xfrm>
            <a:off x="2555875" y="4292600"/>
            <a:ext cx="18716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6600"/>
                </a:solidFill>
              </a:rPr>
              <a:t>像青年</a:t>
            </a:r>
          </a:p>
        </p:txBody>
      </p:sp>
      <p:sp>
        <p:nvSpPr>
          <p:cNvPr id="72713" name="Text Box 9"/>
          <p:cNvSpPr txBox="1">
            <a:spLocks noChangeArrowheads="1"/>
          </p:cNvSpPr>
          <p:nvPr/>
        </p:nvSpPr>
        <p:spPr bwMode="auto">
          <a:xfrm>
            <a:off x="5219700" y="1773238"/>
            <a:ext cx="230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6600"/>
                </a:solidFill>
              </a:rPr>
              <a:t>——“</a:t>
            </a:r>
            <a:r>
              <a:rPr lang="zh-CN" altLang="en-US" sz="3600" b="1">
                <a:solidFill>
                  <a:srgbClr val="006600"/>
                </a:solidFill>
              </a:rPr>
              <a:t>新”</a:t>
            </a:r>
          </a:p>
        </p:txBody>
      </p:sp>
      <p:sp>
        <p:nvSpPr>
          <p:cNvPr id="72715" name="Text Box 11"/>
          <p:cNvSpPr txBox="1">
            <a:spLocks noChangeArrowheads="1"/>
          </p:cNvSpPr>
          <p:nvPr/>
        </p:nvSpPr>
        <p:spPr bwMode="auto">
          <a:xfrm>
            <a:off x="5219700" y="3068638"/>
            <a:ext cx="230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6600"/>
                </a:solidFill>
              </a:rPr>
              <a:t>——“</a:t>
            </a:r>
            <a:r>
              <a:rPr lang="zh-CN" altLang="en-US" sz="3600" b="1">
                <a:solidFill>
                  <a:srgbClr val="006600"/>
                </a:solidFill>
              </a:rPr>
              <a:t>美”</a:t>
            </a:r>
          </a:p>
        </p:txBody>
      </p:sp>
      <p:sp>
        <p:nvSpPr>
          <p:cNvPr id="72716" name="Text Box 12"/>
          <p:cNvSpPr txBox="1">
            <a:spLocks noChangeArrowheads="1"/>
          </p:cNvSpPr>
          <p:nvPr/>
        </p:nvSpPr>
        <p:spPr bwMode="auto">
          <a:xfrm>
            <a:off x="5292725" y="4292600"/>
            <a:ext cx="230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6600"/>
                </a:solidFill>
              </a:rPr>
              <a:t>——“</a:t>
            </a:r>
            <a:r>
              <a:rPr lang="zh-CN" altLang="en-US" sz="3600" b="1">
                <a:solidFill>
                  <a:srgbClr val="006600"/>
                </a:solidFill>
              </a:rPr>
              <a:t>力”</a:t>
            </a:r>
          </a:p>
        </p:txBody>
      </p:sp>
      <p:sp>
        <p:nvSpPr>
          <p:cNvPr id="72717" name="Text Box 13"/>
          <p:cNvSpPr txBox="1">
            <a:spLocks noChangeArrowheads="1"/>
          </p:cNvSpPr>
          <p:nvPr/>
        </p:nvSpPr>
        <p:spPr bwMode="auto">
          <a:xfrm>
            <a:off x="2339975" y="2420938"/>
            <a:ext cx="54721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（万物复苏，新的生命的开始）</a:t>
            </a:r>
          </a:p>
        </p:txBody>
      </p:sp>
      <p:sp>
        <p:nvSpPr>
          <p:cNvPr id="72718" name="Text Box 14"/>
          <p:cNvSpPr txBox="1">
            <a:spLocks noChangeArrowheads="1"/>
          </p:cNvSpPr>
          <p:nvPr/>
        </p:nvSpPr>
        <p:spPr bwMode="auto">
          <a:xfrm>
            <a:off x="2411413" y="3716338"/>
            <a:ext cx="47529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（百花争艳，景色动人）</a:t>
            </a:r>
          </a:p>
        </p:txBody>
      </p:sp>
      <p:sp>
        <p:nvSpPr>
          <p:cNvPr id="72719" name="Text Box 15"/>
          <p:cNvSpPr txBox="1">
            <a:spLocks noChangeArrowheads="1"/>
          </p:cNvSpPr>
          <p:nvPr/>
        </p:nvSpPr>
        <p:spPr bwMode="auto">
          <a:xfrm>
            <a:off x="2411413" y="4868863"/>
            <a:ext cx="3276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（春天充满活力）</a:t>
            </a:r>
          </a:p>
        </p:txBody>
      </p:sp>
      <p:sp>
        <p:nvSpPr>
          <p:cNvPr id="72720" name="Text Box 16"/>
          <p:cNvSpPr txBox="1">
            <a:spLocks noChangeArrowheads="1"/>
          </p:cNvSpPr>
          <p:nvPr/>
        </p:nvSpPr>
        <p:spPr bwMode="auto">
          <a:xfrm>
            <a:off x="1908175" y="1125538"/>
            <a:ext cx="56880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  <a:ea typeface="华文新魏" pitchFamily="2" charset="-122"/>
              </a:rPr>
              <a:t>思考：作者怎样赞美春天？</a:t>
            </a:r>
          </a:p>
        </p:txBody>
      </p:sp>
      <p:sp>
        <p:nvSpPr>
          <p:cNvPr id="72722" name="Rectangle 18"/>
          <p:cNvSpPr>
            <a:spLocks noChangeArrowheads="1"/>
          </p:cNvSpPr>
          <p:nvPr/>
        </p:nvSpPr>
        <p:spPr bwMode="auto">
          <a:xfrm>
            <a:off x="250825" y="5516563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zh-CN" altLang="en-US" sz="2800" b="1"/>
              <a:t>三个比喻表现了春天的三个特点，请分别用三个字概括。</a:t>
            </a:r>
            <a:br>
              <a:rPr lang="zh-CN" altLang="en-US" sz="2800" b="1"/>
            </a:br>
            <a:r>
              <a:rPr lang="zh-CN" altLang="en-US" sz="2800" b="1"/>
              <a:t>这一部分用了怎样的修辞手法？</a:t>
            </a:r>
          </a:p>
        </p:txBody>
      </p:sp>
    </p:spTree>
    <p:extLst>
      <p:ext uri="{BB962C8B-B14F-4D97-AF65-F5344CB8AC3E}">
        <p14:creationId xmlns:p14="http://schemas.microsoft.com/office/powerpoint/2010/main" val="147466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27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27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 animBg="1"/>
      <p:bldP spid="72709" grpId="0"/>
      <p:bldP spid="72710" grpId="0"/>
      <p:bldP spid="72711" grpId="0"/>
      <p:bldP spid="72712" grpId="0"/>
      <p:bldP spid="72713" grpId="0"/>
      <p:bldP spid="72715" grpId="0"/>
      <p:bldP spid="72716" grpId="0"/>
      <p:bldP spid="72717" grpId="0"/>
      <p:bldP spid="72718" grpId="0"/>
      <p:bldP spid="72719" grpId="0"/>
      <p:bldP spid="727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2" y="-43504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9764" y="406182"/>
            <a:ext cx="6804524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/>
              <a:t>文章为何成为经典？</a:t>
            </a:r>
            <a:endParaRPr lang="zh-CN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82902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CC66FF"/>
              </a:gs>
              <a:gs pos="100000">
                <a:srgbClr val="CCE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685800" y="2489200"/>
            <a:ext cx="800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1.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细致观察，抓住景物特征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(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形、色、声、味等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)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685800" y="3327400"/>
            <a:ext cx="58737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en-US" altLang="zh-CN" sz="2800">
                <a:latin typeface="黑体" pitchFamily="49" charset="-122"/>
                <a:ea typeface="黑体" pitchFamily="49" charset="-122"/>
              </a:rPr>
              <a:t>2.</a:t>
            </a:r>
            <a:r>
              <a:rPr kumimoji="1" lang="zh-CN" altLang="en-US" sz="2800">
                <a:latin typeface="黑体" pitchFamily="49" charset="-122"/>
                <a:ea typeface="黑体" pitchFamily="49" charset="-122"/>
              </a:rPr>
              <a:t>按一定的顺序从不同的角度写景。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685800" y="4165600"/>
            <a:ext cx="6229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en-US" altLang="zh-CN" sz="2800">
                <a:latin typeface="黑体" pitchFamily="49" charset="-122"/>
                <a:ea typeface="黑体" pitchFamily="49" charset="-122"/>
              </a:rPr>
              <a:t>3.</a:t>
            </a:r>
            <a:r>
              <a:rPr kumimoji="1" lang="zh-CN" altLang="en-US" sz="2800">
                <a:latin typeface="黑体" pitchFamily="49" charset="-122"/>
                <a:ea typeface="黑体" pitchFamily="49" charset="-122"/>
              </a:rPr>
              <a:t>运用多种修辞手法</a:t>
            </a:r>
            <a:r>
              <a:rPr kumimoji="1" lang="en-US" altLang="zh-CN" sz="2800">
                <a:latin typeface="黑体" pitchFamily="49" charset="-122"/>
                <a:ea typeface="黑体" pitchFamily="49" charset="-122"/>
              </a:rPr>
              <a:t>(</a:t>
            </a:r>
            <a:r>
              <a:rPr kumimoji="1" lang="zh-CN" altLang="en-US" sz="2800">
                <a:latin typeface="黑体" pitchFamily="49" charset="-122"/>
                <a:ea typeface="黑体" pitchFamily="49" charset="-122"/>
              </a:rPr>
              <a:t>比喻、拟人等</a:t>
            </a:r>
            <a:r>
              <a:rPr kumimoji="1" lang="en-US" altLang="zh-CN" sz="2800">
                <a:latin typeface="黑体" pitchFamily="49" charset="-122"/>
                <a:ea typeface="黑体" pitchFamily="49" charset="-122"/>
              </a:rPr>
              <a:t>)</a:t>
            </a:r>
            <a:r>
              <a:rPr kumimoji="1" lang="zh-CN" altLang="en-US" sz="280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685800" y="5080000"/>
            <a:ext cx="7296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en-US" altLang="zh-CN" sz="2800">
                <a:latin typeface="黑体" pitchFamily="49" charset="-122"/>
                <a:ea typeface="黑体" pitchFamily="49" charset="-122"/>
              </a:rPr>
              <a:t>4.</a:t>
            </a:r>
            <a:r>
              <a:rPr kumimoji="1" lang="zh-CN" altLang="en-US" sz="2800">
                <a:latin typeface="黑体" pitchFamily="49" charset="-122"/>
                <a:ea typeface="黑体" pitchFamily="49" charset="-122"/>
              </a:rPr>
              <a:t>描写的语言要准确生动，充满作者的感情。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457200" y="838200"/>
            <a:ext cx="56705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zh-CN" altLang="en-US" sz="5400" b="1" dirty="0">
                <a:latin typeface="华文彩云" pitchFamily="2" charset="-122"/>
                <a:ea typeface="华文彩云" pitchFamily="2" charset="-122"/>
              </a:rPr>
              <a:t>总结</a:t>
            </a:r>
            <a:r>
              <a:rPr kumimoji="1" lang="zh-CN" altLang="en-US" sz="5400" b="1" dirty="0">
                <a:solidFill>
                  <a:srgbClr val="FF5050"/>
                </a:solidFill>
                <a:latin typeface="华文彩云" pitchFamily="2" charset="-122"/>
                <a:ea typeface="华文彩云" pitchFamily="2" charset="-122"/>
              </a:rPr>
              <a:t>写景的方法：</a:t>
            </a:r>
          </a:p>
        </p:txBody>
      </p:sp>
    </p:spTree>
    <p:extLst>
      <p:ext uri="{BB962C8B-B14F-4D97-AF65-F5344CB8AC3E}">
        <p14:creationId xmlns:p14="http://schemas.microsoft.com/office/powerpoint/2010/main" val="6545624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75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75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9" grpId="0" animBg="1" autoUpdateAnimBg="0"/>
      <p:bldP spid="19459" grpId="0" autoUpdateAnimBg="0"/>
      <p:bldP spid="19460" grpId="0" autoUpdateAnimBg="0"/>
      <p:bldP spid="19462" grpId="0" autoUpdateAnimBg="0"/>
      <p:bldP spid="19463" grpId="0" autoUpdateAnimBg="0"/>
      <p:bldP spid="19464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8867" y="188640"/>
            <a:ext cx="8229600" cy="1143000"/>
          </a:xfrm>
        </p:spPr>
        <p:txBody>
          <a:bodyPr/>
          <a:lstStyle/>
          <a:p>
            <a:r>
              <a:rPr lang="zh-CN" altLang="en-US" b="1" dirty="0" smtClean="0"/>
              <a:t>作   业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70784" y="1628800"/>
            <a:ext cx="4773216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 smtClean="0"/>
              <a:t>1.</a:t>
            </a:r>
            <a:r>
              <a:rPr lang="zh-CN" altLang="en-US" b="1" dirty="0" smtClean="0"/>
              <a:t>预习第二课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b="1" dirty="0" smtClean="0"/>
              <a:t>2. </a:t>
            </a:r>
            <a:r>
              <a:rPr lang="zh-CN" altLang="en-US" b="1" dirty="0" smtClean="0"/>
              <a:t>读批</a:t>
            </a:r>
            <a:r>
              <a:rPr lang="en-US" altLang="zh-CN" b="1" dirty="0" smtClean="0"/>
              <a:t>《              》</a:t>
            </a:r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4" name="Picture 2" descr="仕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1071"/>
            <a:ext cx="4067944" cy="5271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670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233244762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675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540750" cy="1143000"/>
          </a:xfrm>
          <a:solidFill>
            <a:schemeClr val="bg1"/>
          </a:solidFill>
          <a:ln/>
        </p:spPr>
        <p:txBody>
          <a:bodyPr/>
          <a:lstStyle/>
          <a:p>
            <a:r>
              <a:rPr lang="zh-CN" altLang="en-US" sz="6000" b="1"/>
              <a:t>作文小技巧</a:t>
            </a: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914400" y="1844675"/>
            <a:ext cx="8229600" cy="4392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altLang="zh-CN" sz="3600" b="1">
                <a:latin typeface="宋体" pitchFamily="2" charset="-122"/>
              </a:rPr>
              <a:t>1</a:t>
            </a:r>
            <a:r>
              <a:rPr lang="zh-CN" altLang="en-US" sz="3600" b="1">
                <a:latin typeface="宋体" pitchFamily="2" charset="-122"/>
              </a:rPr>
              <a:t>、文体明晰化。</a:t>
            </a:r>
            <a:br>
              <a:rPr lang="zh-CN" altLang="en-US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2</a:t>
            </a:r>
            <a:r>
              <a:rPr lang="zh-CN" altLang="en-US" sz="3600" b="1">
                <a:latin typeface="宋体" pitchFamily="2" charset="-122"/>
              </a:rPr>
              <a:t>、角度缩小化</a:t>
            </a:r>
            <a:r>
              <a:rPr lang="en-US" altLang="zh-CN" sz="3600" b="1">
                <a:latin typeface="宋体" pitchFamily="2" charset="-122"/>
              </a:rPr>
              <a:t>.</a:t>
            </a:r>
            <a:br>
              <a:rPr lang="en-US" altLang="zh-CN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3</a:t>
            </a:r>
            <a:r>
              <a:rPr lang="zh-CN" altLang="en-US" sz="3600" b="1">
                <a:latin typeface="宋体" pitchFamily="2" charset="-122"/>
              </a:rPr>
              <a:t>、段落精短化</a:t>
            </a:r>
            <a:r>
              <a:rPr lang="en-US" altLang="zh-CN" sz="3600" b="1">
                <a:latin typeface="宋体" pitchFamily="2" charset="-122"/>
              </a:rPr>
              <a:t>.</a:t>
            </a:r>
            <a:br>
              <a:rPr lang="en-US" altLang="zh-CN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4</a:t>
            </a:r>
            <a:r>
              <a:rPr lang="zh-CN" altLang="en-US" sz="3600" b="1">
                <a:latin typeface="宋体" pitchFamily="2" charset="-122"/>
              </a:rPr>
              <a:t>、段首醒目化：</a:t>
            </a:r>
            <a:br>
              <a:rPr lang="zh-CN" altLang="en-US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5</a:t>
            </a:r>
            <a:r>
              <a:rPr lang="zh-CN" altLang="en-US" sz="3600" b="1">
                <a:latin typeface="宋体" pitchFamily="2" charset="-122"/>
              </a:rPr>
              <a:t>、起伏处标志化</a:t>
            </a:r>
            <a:br>
              <a:rPr lang="zh-CN" altLang="en-US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6</a:t>
            </a:r>
            <a:r>
              <a:rPr lang="zh-CN" altLang="en-US" sz="3600" b="1">
                <a:latin typeface="宋体" pitchFamily="2" charset="-122"/>
              </a:rPr>
              <a:t>、</a:t>
            </a:r>
            <a:r>
              <a:rPr lang="zh-CN" altLang="en-US" sz="3600" b="1">
                <a:solidFill>
                  <a:srgbClr val="FF3300"/>
                </a:solidFill>
                <a:latin typeface="宋体" pitchFamily="2" charset="-122"/>
              </a:rPr>
              <a:t>精彩处独立化</a:t>
            </a:r>
            <a:r>
              <a:rPr lang="zh-CN" altLang="en-US" sz="3600" b="1">
                <a:latin typeface="宋体" pitchFamily="2" charset="-122"/>
              </a:rPr>
              <a:t/>
            </a:r>
            <a:br>
              <a:rPr lang="zh-CN" altLang="en-US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7</a:t>
            </a:r>
            <a:r>
              <a:rPr lang="zh-CN" altLang="en-US" sz="3600" b="1">
                <a:latin typeface="宋体" pitchFamily="2" charset="-122"/>
              </a:rPr>
              <a:t>、点题常规化</a:t>
            </a:r>
            <a:br>
              <a:rPr lang="zh-CN" altLang="en-US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8</a:t>
            </a:r>
            <a:r>
              <a:rPr lang="zh-CN" altLang="en-US" sz="3600" b="1">
                <a:latin typeface="宋体" pitchFamily="2" charset="-122"/>
              </a:rPr>
              <a:t>、卷面整洁化</a:t>
            </a:r>
          </a:p>
        </p:txBody>
      </p:sp>
    </p:spTree>
    <p:extLst>
      <p:ext uri="{BB962C8B-B14F-4D97-AF65-F5344CB8AC3E}">
        <p14:creationId xmlns:p14="http://schemas.microsoft.com/office/powerpoint/2010/main" val="389913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579748" y="2082800"/>
            <a:ext cx="8136904" cy="224676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/>
              <a:t>1.</a:t>
            </a:r>
            <a:r>
              <a:rPr lang="zh-CN" altLang="en-US" sz="2800" b="1" dirty="0">
                <a:solidFill>
                  <a:srgbClr val="FF0000"/>
                </a:solidFill>
              </a:rPr>
              <a:t>读</a:t>
            </a:r>
            <a:r>
              <a:rPr lang="zh-CN" altLang="en-US" sz="2800" b="1" dirty="0" smtClean="0"/>
              <a:t>课文。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2</a:t>
            </a:r>
            <a:r>
              <a:rPr lang="en-US" altLang="zh-CN" sz="2800" b="1" dirty="0"/>
              <a:t>.</a:t>
            </a:r>
            <a:r>
              <a:rPr lang="zh-CN" altLang="en-US" sz="2800" b="1" dirty="0">
                <a:solidFill>
                  <a:srgbClr val="FF0000"/>
                </a:solidFill>
              </a:rPr>
              <a:t>标</a:t>
            </a:r>
            <a:r>
              <a:rPr lang="zh-CN" altLang="en-US" sz="2800" b="1" dirty="0"/>
              <a:t>段</a:t>
            </a:r>
            <a:r>
              <a:rPr lang="zh-CN" altLang="en-US" sz="2800" b="1" dirty="0" smtClean="0"/>
              <a:t>号，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标</a:t>
            </a:r>
            <a:r>
              <a:rPr lang="zh-CN" altLang="en-US" sz="2800" b="1" dirty="0" smtClean="0"/>
              <a:t>出“读读写写”中易读错词语</a:t>
            </a:r>
            <a:r>
              <a:rPr lang="zh-CN" altLang="en-US" sz="2800" b="1" dirty="0"/>
              <a:t>的注音。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3</a:t>
            </a:r>
            <a:r>
              <a:rPr lang="en-US" altLang="zh-CN" sz="2800" b="1" dirty="0"/>
              <a:t>.</a:t>
            </a:r>
            <a:r>
              <a:rPr lang="zh-CN" altLang="en-US" sz="2800" b="1" dirty="0">
                <a:solidFill>
                  <a:srgbClr val="FF0000"/>
                </a:solidFill>
              </a:rPr>
              <a:t>批注</a:t>
            </a:r>
            <a:r>
              <a:rPr lang="en-US" altLang="zh-CN" sz="2800" b="1" dirty="0">
                <a:solidFill>
                  <a:srgbClr val="FF0000"/>
                </a:solidFill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</a:rPr>
              <a:t>处</a:t>
            </a:r>
            <a:r>
              <a:rPr lang="zh-CN" altLang="en-US" sz="2800" b="1" dirty="0"/>
              <a:t>以</a:t>
            </a:r>
            <a:r>
              <a:rPr lang="zh-CN" altLang="en-US" sz="2800" b="1" dirty="0" smtClean="0"/>
              <a:t>上</a:t>
            </a:r>
            <a:r>
              <a:rPr lang="zh-CN" altLang="en-US" sz="2800" b="1" dirty="0"/>
              <a:t>。</a:t>
            </a:r>
            <a:r>
              <a:rPr lang="zh-CN" altLang="en-US" sz="2800" b="1" dirty="0" smtClean="0"/>
              <a:t>两处旁批，一处尾批，尾批必须是质疑。</a:t>
            </a:r>
            <a:endParaRPr lang="en-US" altLang="zh-CN" sz="2800" b="1" dirty="0"/>
          </a:p>
          <a:p>
            <a:endParaRPr lang="zh-CN" altLang="en-US" sz="2800" b="1" dirty="0"/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28600" y="1447800"/>
            <a:ext cx="1524000" cy="519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现代文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304800" y="4114800"/>
            <a:ext cx="1447800" cy="519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古诗文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677719" y="5000171"/>
            <a:ext cx="9220200" cy="181588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/>
              <a:t>1.</a:t>
            </a:r>
            <a:r>
              <a:rPr lang="zh-CN" altLang="en-US" sz="2800" b="1" dirty="0">
                <a:solidFill>
                  <a:srgbClr val="FF0000"/>
                </a:solidFill>
              </a:rPr>
              <a:t>读</a:t>
            </a:r>
            <a:r>
              <a:rPr lang="zh-CN" altLang="en-US" sz="2800" b="1" dirty="0"/>
              <a:t>准字音和节奏</a:t>
            </a:r>
          </a:p>
          <a:p>
            <a:r>
              <a:rPr lang="en-US" altLang="zh-CN" sz="2800" b="1" dirty="0"/>
              <a:t>2.</a:t>
            </a:r>
            <a:r>
              <a:rPr lang="zh-CN" altLang="en-US" sz="2800" b="1" dirty="0"/>
              <a:t>将文中的</a:t>
            </a:r>
            <a:r>
              <a:rPr lang="zh-CN" altLang="en-US" sz="2800" b="1" dirty="0" smtClean="0"/>
              <a:t>注释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标</a:t>
            </a:r>
            <a:r>
              <a:rPr lang="zh-CN" altLang="en-US" sz="2800" b="1" dirty="0" smtClean="0"/>
              <a:t>在</a:t>
            </a:r>
            <a:r>
              <a:rPr lang="zh-CN" altLang="en-US" sz="2800" b="1" dirty="0"/>
              <a:t>课文旁边</a:t>
            </a:r>
            <a:r>
              <a:rPr lang="zh-CN" altLang="en-US" sz="2800" b="1" dirty="0" smtClean="0"/>
              <a:t>（人名、地名除外，要</a:t>
            </a:r>
            <a:r>
              <a:rPr lang="zh-CN" altLang="en-US" sz="2800" b="1" dirty="0"/>
              <a:t>解释的词语加横线）</a:t>
            </a:r>
          </a:p>
          <a:p>
            <a:r>
              <a:rPr lang="en-US" altLang="zh-CN" sz="2800" b="1" dirty="0"/>
              <a:t>3.</a:t>
            </a:r>
            <a:r>
              <a:rPr lang="zh-CN" altLang="en-US" sz="2800" b="1" dirty="0"/>
              <a:t>初步</a:t>
            </a:r>
            <a:r>
              <a:rPr lang="zh-CN" altLang="en-US" sz="2800" b="1" dirty="0">
                <a:solidFill>
                  <a:srgbClr val="FF0000"/>
                </a:solidFill>
              </a:rPr>
              <a:t>疏通</a:t>
            </a:r>
            <a:r>
              <a:rPr lang="zh-CN" altLang="en-US" sz="2800" b="1" dirty="0"/>
              <a:t>文意。</a:t>
            </a:r>
          </a:p>
        </p:txBody>
      </p:sp>
      <p:sp>
        <p:nvSpPr>
          <p:cNvPr id="19464" name="Oval 8"/>
          <p:cNvSpPr>
            <a:spLocks noChangeArrowheads="1"/>
          </p:cNvSpPr>
          <p:nvPr/>
        </p:nvSpPr>
        <p:spPr bwMode="auto">
          <a:xfrm>
            <a:off x="2857500" y="792956"/>
            <a:ext cx="4343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</a:rPr>
              <a:t>读、</a:t>
            </a:r>
            <a:r>
              <a:rPr lang="zh-CN" altLang="en-US" sz="2800" b="1" dirty="0">
                <a:solidFill>
                  <a:schemeClr val="bg1"/>
                </a:solidFill>
              </a:rPr>
              <a:t>标、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批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9465" name="Oval 9"/>
          <p:cNvSpPr>
            <a:spLocks noChangeArrowheads="1"/>
          </p:cNvSpPr>
          <p:nvPr/>
        </p:nvSpPr>
        <p:spPr bwMode="auto">
          <a:xfrm>
            <a:off x="2438400" y="4038600"/>
            <a:ext cx="44196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</a:rPr>
              <a:t>读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、标、疏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9466" name="WordArt 10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2743200" cy="914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关于预习</a:t>
            </a:r>
          </a:p>
        </p:txBody>
      </p:sp>
    </p:spTree>
    <p:extLst>
      <p:ext uri="{BB962C8B-B14F-4D97-AF65-F5344CB8AC3E}">
        <p14:creationId xmlns:p14="http://schemas.microsoft.com/office/powerpoint/2010/main" val="403597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1261</TotalTime>
  <Words>676</Words>
  <Application>Microsoft Office PowerPoint</Application>
  <PresentationFormat>全屏显示(4:3)</PresentationFormat>
  <Paragraphs>209</Paragraphs>
  <Slides>33</Slides>
  <Notes>3</Notes>
  <HiddenSlides>5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Office 主题</vt:lpstr>
      <vt:lpstr>PowerPoint 演示文稿</vt:lpstr>
      <vt:lpstr>PowerPoint 演示文稿</vt:lpstr>
      <vt:lpstr>PowerPoint 演示文稿</vt:lpstr>
      <vt:lpstr>批   注</vt:lpstr>
      <vt:lpstr>批注的位置</vt:lpstr>
      <vt:lpstr>批注的方法</vt:lpstr>
      <vt:lpstr>PowerPoint 演示文稿</vt:lpstr>
      <vt:lpstr>PowerPoint 演示文稿</vt:lpstr>
      <vt:lpstr>PowerPoint 演示文稿</vt:lpstr>
      <vt:lpstr>重     音</vt:lpstr>
      <vt:lpstr>PowerPoint 演示文稿</vt:lpstr>
      <vt:lpstr>PowerPoint 演示文稿</vt:lpstr>
      <vt:lpstr>PowerPoint 演示文稿</vt:lpstr>
      <vt:lpstr>重     音</vt:lpstr>
      <vt:lpstr>停      顿</vt:lpstr>
      <vt:lpstr>停    顿</vt:lpstr>
      <vt:lpstr>停顿</vt:lpstr>
      <vt:lpstr>停顿</vt:lpstr>
      <vt:lpstr>PowerPoint 演示文稿</vt:lpstr>
      <vt:lpstr>读准字音：</vt:lpstr>
      <vt:lpstr>PowerPoint 演示文稿</vt:lpstr>
      <vt:lpstr>PowerPoint 演示文稿</vt:lpstr>
      <vt:lpstr>PowerPoint 演示文稿</vt:lpstr>
      <vt:lpstr>结构：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作   业</vt:lpstr>
      <vt:lpstr>作文小技巧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38</cp:revision>
  <dcterms:created xsi:type="dcterms:W3CDTF">2017-09-03T15:02:25Z</dcterms:created>
  <dcterms:modified xsi:type="dcterms:W3CDTF">2017-09-10T13:18:44Z</dcterms:modified>
</cp:coreProperties>
</file>