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/>
    <p:restoredTop sz="94660"/>
  </p:normalViewPr>
  <p:slideViewPr>
    <p:cSldViewPr snapToGrid="0" showGuides="1">
      <p:cViewPr varScale="1">
        <p:scale>
          <a:sx n="89" d="100"/>
          <a:sy n="89" d="100"/>
        </p:scale>
        <p:origin x="-21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/>
          <a:lstStyle/>
          <a:p>
            <a:endParaRPr lang="en-US" noProof="1"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93440" y="182556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7949160" y="182556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838080" y="409824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93440" y="409824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7949160" y="409824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noProof="1"/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zh-CN" dirty="0"/>
              <a:t>单击此处编辑母版标题样式</a:t>
            </a:r>
            <a:endParaRPr lang="zh-CN" altLang="zh-CN" dirty="0"/>
          </a:p>
        </p:txBody>
      </p:sp>
      <p:sp>
        <p:nvSpPr>
          <p:cNvPr id="6147" name="PlaceHolder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zh-CN" dirty="0"/>
              <a:t>单击此处编辑母版文本样式</a:t>
            </a:r>
            <a:endParaRPr lang="zh-CN" altLang="zh-CN" dirty="0"/>
          </a:p>
          <a:p>
            <a:pPr lvl="1"/>
            <a:r>
              <a:rPr lang="zh-CN" altLang="zh-CN" dirty="0"/>
              <a:t>第二级</a:t>
            </a:r>
            <a:endParaRPr lang="zh-CN" altLang="zh-CN" dirty="0"/>
          </a:p>
          <a:p>
            <a:pPr lvl="2"/>
            <a:r>
              <a:rPr lang="zh-CN" altLang="zh-CN" dirty="0"/>
              <a:t>第三级</a:t>
            </a:r>
            <a:endParaRPr lang="zh-CN" altLang="zh-CN" dirty="0"/>
          </a:p>
          <a:p>
            <a:pPr lvl="3"/>
            <a:r>
              <a:rPr lang="zh-CN" altLang="zh-CN" dirty="0"/>
              <a:t>第四级</a:t>
            </a:r>
            <a:endParaRPr lang="zh-CN" altLang="zh-CN" dirty="0"/>
          </a:p>
          <a:p>
            <a:pPr lvl="4"/>
            <a:r>
              <a:rPr lang="zh-CN" altLang="zh-CN" dirty="0"/>
              <a:t>第五级</a:t>
            </a:r>
            <a:endParaRPr lang="zh-CN" altLang="zh-CN" dirty="0"/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>
            <a:noAutofit/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 spc="-1" noProof="1">
                <a:solidFill>
                  <a:srgbClr val="8B8B8B"/>
                </a:solidFill>
                <a:latin typeface="Calibri" panose="020F0502020204030204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376532C-38CB-4CB8-BC98-0F7774300FCF}" type="datetimeFigureOut">
              <a:rPr kumimoji="0" lang="en-US" sz="1200" b="0" i="0" u="none" strike="noStrike" kern="1200" cap="none" spc="-1" normalizeH="0" baseline="0" noProof="1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fld>
            <a:endParaRPr kumimoji="0" lang="en-US" sz="1200" b="0" i="0" u="none" strike="noStrike" kern="1200" cap="none" spc="-1" normalizeH="0" baseline="0" noProof="1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anchor="ctr">
            <a:noAutofit/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2400" spc="-1" noProof="1">
                <a:latin typeface="Calibri" panose="020F0502020204030204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-1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noAutofit/>
          </a:bodyPr>
          <a:lstStyle>
            <a:lvl1pPr algn="r">
              <a:defRPr sz="1200">
                <a:solidFill>
                  <a:srgbClr val="8B8B8B"/>
                </a:solidFill>
                <a:latin typeface="Calibri" panose="020F0502020204030204" charset="0"/>
              </a:defRPr>
            </a:lvl1pPr>
          </a:lstStyle>
          <a:p>
            <a:pPr lvl="0">
              <a:buNone/>
            </a:pPr>
            <a:fld id="{9A0DB2DC-4C9A-4742-B13C-FB6460FD3503}" type="slidenum">
              <a:rPr lang="en-US" altLang="zh-CN" dirty="0">
                <a:ea typeface="DejaVu Sans"/>
              </a:rPr>
            </a:fld>
            <a:endParaRPr lang="en-US" altLang="zh-CN" dirty="0">
              <a:latin typeface="Arial" panose="020B0604020202020204" pitchFamily="34" charset="0"/>
              <a:ea typeface="DejaVu San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DejaVu Sans"/>
          <a:cs typeface="DejaVu Sans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e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emf"/><Relationship Id="rId1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emf"/><Relationship Id="rId1" Type="http://schemas.openxmlformats.org/officeDocument/2006/relationships/oleObject" Target="../embeddings/oleObject3.bin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oleObject" Target="../embeddings/oleObject4.bin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5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oleObject" Target="../embeddings/oleObject5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3.emf"/><Relationship Id="rId1" Type="http://schemas.openxmlformats.org/officeDocument/2006/relationships/oleObject" Target="../embeddings/oleObject6.bin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7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5.png"/><Relationship Id="rId2" Type="http://schemas.openxmlformats.org/officeDocument/2006/relationships/image" Target="../media/image14.emf"/><Relationship Id="rId1" Type="http://schemas.openxmlformats.org/officeDocument/2006/relationships/oleObject" Target="../embeddings/oleObject7.bin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8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7.png"/><Relationship Id="rId2" Type="http://schemas.openxmlformats.org/officeDocument/2006/relationships/image" Target="../media/image16.emf"/><Relationship Id="rId1" Type="http://schemas.openxmlformats.org/officeDocument/2006/relationships/oleObject" Target="../embeddings/oleObject8.bin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9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9.png"/><Relationship Id="rId2" Type="http://schemas.openxmlformats.org/officeDocument/2006/relationships/image" Target="../media/image18.emf"/><Relationship Id="rId1" Type="http://schemas.openxmlformats.org/officeDocument/2006/relationships/oleObject" Target="../embeddings/oleObject9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0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0.emf"/><Relationship Id="rId1" Type="http://schemas.openxmlformats.org/officeDocument/2006/relationships/oleObject" Target="../embeddings/oleObject10.bin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1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1.emf"/><Relationship Id="rId1" Type="http://schemas.openxmlformats.org/officeDocument/2006/relationships/oleObject" Target="../embeddings/oleObject11.bin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2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4.png"/><Relationship Id="rId3" Type="http://schemas.openxmlformats.org/officeDocument/2006/relationships/image" Target="../media/image23.png"/><Relationship Id="rId2" Type="http://schemas.openxmlformats.org/officeDocument/2006/relationships/image" Target="../media/image22.emf"/><Relationship Id="rId1" Type="http://schemas.openxmlformats.org/officeDocument/2006/relationships/oleObject" Target="../embeddings/oleObject12.bin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3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5.emf"/><Relationship Id="rId1" Type="http://schemas.openxmlformats.org/officeDocument/2006/relationships/oleObject" Target="../embeddings/oleObject13.bin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4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31.png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3" Type="http://schemas.openxmlformats.org/officeDocument/2006/relationships/image" Target="../media/image27.png"/><Relationship Id="rId2" Type="http://schemas.openxmlformats.org/officeDocument/2006/relationships/image" Target="../media/image26.emf"/><Relationship Id="rId1" Type="http://schemas.openxmlformats.org/officeDocument/2006/relationships/oleObject" Target="../embeddings/oleObject14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5738" y="2044700"/>
            <a:ext cx="11528425" cy="27828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CustomShape 1"/>
          <p:cNvSpPr/>
          <p:nvPr/>
        </p:nvSpPr>
        <p:spPr>
          <a:xfrm>
            <a:off x="407988" y="2732088"/>
            <a:ext cx="10790238" cy="1752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148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方法技巧</a:t>
            </a:r>
            <a:r>
              <a:rPr kumimoji="0" lang="en-US" altLang="zh-CN" sz="3600" b="1" i="0" u="none" strike="noStrike" kern="1200" cap="none" spc="148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4 </a:t>
            </a:r>
            <a:r>
              <a:rPr kumimoji="0" lang="zh-CN" altLang="en-US" sz="3600" b="1" i="0" u="none" strike="noStrike" kern="1200" cap="none" spc="148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巧证比例或等积式（四）</a:t>
            </a:r>
            <a:endParaRPr kumimoji="0" lang="en-US" altLang="zh-CN" sz="3600" b="1" i="0" u="none" strike="noStrike" kern="1200" cap="none" spc="148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148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等积代换法（找中间积）</a:t>
            </a:r>
            <a:endParaRPr kumimoji="0" lang="en-US" altLang="zh-CN" sz="3600" b="1" i="0" u="none" strike="noStrike" kern="1200" cap="none" spc="148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762000" y="1016000"/>
          <a:ext cx="10247313" cy="4135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0248900" imgH="4137660" progId="">
                  <p:embed/>
                </p:oleObj>
              </mc:Choice>
              <mc:Fallback>
                <p:oleObj name="" r:id="rId1" imgW="10248900" imgH="4137660" progId="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4135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762000" y="1016000"/>
          <a:ext cx="10247313" cy="3170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10248900" imgH="3171190" progId="">
                  <p:embed/>
                </p:oleObj>
              </mc:Choice>
              <mc:Fallback>
                <p:oleObj name="" r:id="rId1" imgW="10248900" imgH="3171190" progId="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3170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669925" y="1100138"/>
            <a:ext cx="984250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证明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∵∠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B=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90°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BAD=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ADE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ADB=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AED=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90°,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</a:t>
            </a:r>
            <a:r>
              <a:rPr lang="en-US" altLang="zh-CN" sz="2800" b="1" dirty="0">
                <a:solidFill>
                  <a:srgbClr val="FF0000"/>
                </a:solidFill>
                <a:latin typeface="Cambria Math" panose="02040503050406030204" pitchFamily="18" charset="0"/>
                <a:ea typeface="NEU-BZ-S92"/>
              </a:rPr>
              <a:t>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ABD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∽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69925" y="1690688"/>
            <a:ext cx="1373188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ADE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69925" y="2281238"/>
            <a:ext cx="83502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</a:t>
            </a:r>
            <a:r>
              <a:rPr lang="en-US" altLang="zh-CN" sz="2800" b="1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=AE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NEU-BZ-S92"/>
              </a:rPr>
              <a:t>·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同理</a:t>
            </a:r>
            <a:r>
              <a:rPr lang="en-US" altLang="zh-CN" sz="2800" b="1" dirty="0">
                <a:solidFill>
                  <a:srgbClr val="FF0000"/>
                </a:solidFill>
                <a:latin typeface="Cambria Math" panose="02040503050406030204" pitchFamily="18" charset="0"/>
                <a:ea typeface="NEU-BZ-S92"/>
              </a:rPr>
              <a:t>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ACD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∽△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ADF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可得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</a:t>
            </a:r>
            <a:r>
              <a:rPr lang="en-US" altLang="zh-CN" sz="2800" b="1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=AF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NEU-BZ-S92"/>
              </a:rPr>
              <a:t>·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AC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69925" y="2833688"/>
            <a:ext cx="288290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∴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AE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NEU-BZ-S92"/>
              </a:rPr>
              <a:t>·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AB=AF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NEU-BZ-S92"/>
              </a:rPr>
              <a:t>·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AC.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69925" y="3481388"/>
            <a:ext cx="414020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注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本题的中间积是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</a:t>
            </a:r>
            <a:r>
              <a:rPr lang="en-US" altLang="zh-CN" sz="2800" b="1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5738" y="2044700"/>
            <a:ext cx="11528425" cy="2481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CustomShape 1"/>
          <p:cNvSpPr/>
          <p:nvPr/>
        </p:nvSpPr>
        <p:spPr>
          <a:xfrm>
            <a:off x="419100" y="2889250"/>
            <a:ext cx="10791825" cy="79216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148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模型探究</a:t>
            </a:r>
            <a:r>
              <a:rPr kumimoji="0" lang="en-US" altLang="zh-CN" sz="3600" b="1" i="0" u="none" strike="noStrike" kern="1200" cap="none" spc="148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 </a:t>
            </a:r>
            <a:r>
              <a:rPr kumimoji="0" lang="zh-CN" altLang="en-US" sz="3600" b="1" i="0" u="none" strike="noStrike" kern="1200" cap="none" spc="148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用（作）平行线构</a:t>
            </a:r>
            <a:r>
              <a:rPr kumimoji="0" lang="en-US" altLang="zh-CN" sz="3600" b="1" i="0" u="none" strike="noStrike" kern="1200" cap="none" spc="148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A</a:t>
            </a:r>
            <a:r>
              <a:rPr kumimoji="0" lang="zh-CN" altLang="en-US" sz="3600" b="1" i="0" u="none" strike="noStrike" kern="1200" cap="none" spc="148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型相似</a:t>
            </a:r>
            <a:endParaRPr kumimoji="0" lang="en-US" altLang="zh-CN" sz="3600" b="1" i="0" u="none" strike="noStrike" kern="1200" cap="none" spc="148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098" name="Object 3"/>
          <p:cNvGraphicFramePr>
            <a:graphicFrameLocks noChangeAspect="1"/>
          </p:cNvGraphicFramePr>
          <p:nvPr/>
        </p:nvGraphicFramePr>
        <p:xfrm>
          <a:off x="762000" y="1011238"/>
          <a:ext cx="10128250" cy="453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10244455" imgH="4605655" progId="Word.Document.12">
                  <p:embed/>
                </p:oleObj>
              </mc:Choice>
              <mc:Fallback>
                <p:oleObj name="" r:id="rId1" imgW="10244455" imgH="4605655" progId="Word.Document.12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1238"/>
                        <a:ext cx="10128250" cy="4530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122" name="Object 3"/>
          <p:cNvGraphicFramePr>
            <a:graphicFrameLocks noChangeAspect="1"/>
          </p:cNvGraphicFramePr>
          <p:nvPr/>
        </p:nvGraphicFramePr>
        <p:xfrm>
          <a:off x="762000" y="1016000"/>
          <a:ext cx="10247313" cy="475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0248900" imgH="4756150" progId="">
                  <p:embed/>
                </p:oleObj>
              </mc:Choice>
              <mc:Fallback>
                <p:oleObj name="" r:id="rId1" imgW="10248900" imgH="4756150" progId="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4754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4108777"/>
            <a:ext cx="7271542" cy="714682"/>
          </a:xfrm>
          <a:prstGeom prst="rect">
            <a:avLst/>
          </a:prstGeom>
          <a:blipFill>
            <a:blip r:embed="rId3" cstate="print"/>
            <a:stretch>
              <a:fillRect l="-1676" r="-1760" b="-9402"/>
            </a:stretch>
          </a:blipFill>
        </p:spPr>
        <p:txBody>
          <a:bodyPr/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  <p:sp>
        <p:nvSpPr>
          <p:cNvPr id="6" name="文本框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4901404"/>
            <a:ext cx="3248005" cy="712631"/>
          </a:xfrm>
          <a:prstGeom prst="rect">
            <a:avLst/>
          </a:prstGeom>
          <a:blipFill>
            <a:blip r:embed="rId4" cstate="print"/>
            <a:stretch>
              <a:fillRect l="-3752" r="-2814" b="-9402"/>
            </a:stretch>
          </a:blipFill>
        </p:spPr>
        <p:txBody>
          <a:bodyPr/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7170" name="Object 3"/>
          <p:cNvGraphicFramePr>
            <a:graphicFrameLocks noChangeAspect="1"/>
          </p:cNvGraphicFramePr>
          <p:nvPr/>
        </p:nvGraphicFramePr>
        <p:xfrm>
          <a:off x="762000" y="1016000"/>
          <a:ext cx="10247313" cy="507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0248900" imgH="5078095" progId="">
                  <p:embed/>
                </p:oleObj>
              </mc:Choice>
              <mc:Fallback>
                <p:oleObj name="" r:id="rId1" imgW="10248900" imgH="5078095" progId="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5076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669925" y="2681288"/>
            <a:ext cx="548640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证明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过点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作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EF</a:t>
            </a:r>
            <a:r>
              <a:rPr lang="zh-CN" altLang="zh-CN" b="1" i="1" dirty="0">
                <a:solidFill>
                  <a:srgbClr val="FF0000"/>
                </a:solidFill>
                <a:ea typeface="宋体" panose="02010600030101010101" pitchFamily="2" charset="-122"/>
              </a:rPr>
              <a:t>∥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</a:t>
            </a: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交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BC</a:t>
            </a: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于点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3261052"/>
            <a:ext cx="7842210" cy="714683"/>
          </a:xfrm>
          <a:prstGeom prst="rect">
            <a:avLst/>
          </a:prstGeom>
          <a:blipFill>
            <a:blip r:embed="rId3" cstate="print"/>
            <a:stretch>
              <a:fillRect l="-1555" r="-1633" b="-9402"/>
            </a:stretch>
          </a:blipFill>
        </p:spPr>
        <p:txBody>
          <a:bodyPr/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  <p:sp>
        <p:nvSpPr>
          <p:cNvPr id="8" name="文本框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3967056"/>
            <a:ext cx="7024680" cy="713528"/>
          </a:xfrm>
          <a:prstGeom prst="rect">
            <a:avLst/>
          </a:prstGeom>
          <a:blipFill>
            <a:blip r:embed="rId4" cstate="print"/>
            <a:stretch>
              <a:fillRect r="-868" b="-9402"/>
            </a:stretch>
          </a:blipFill>
        </p:spPr>
        <p:txBody>
          <a:bodyPr/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  <p:sp>
        <p:nvSpPr>
          <p:cNvPr id="10" name="文本框 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4672804"/>
            <a:ext cx="7999306" cy="712631"/>
          </a:xfrm>
          <a:prstGeom prst="rect">
            <a:avLst/>
          </a:prstGeom>
          <a:blipFill>
            <a:blip r:embed="rId5" cstate="print"/>
            <a:stretch>
              <a:fillRect l="-1524" r="-1601" b="-10345"/>
            </a:stretch>
          </a:blipFill>
        </p:spPr>
        <p:txBody>
          <a:bodyPr/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69925" y="5348288"/>
            <a:ext cx="6875463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∴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AD=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DH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∴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AH=AD-DH=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DH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∴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AH=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DH.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5738" y="2044700"/>
            <a:ext cx="11528425" cy="1795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CustomShape 1"/>
          <p:cNvSpPr/>
          <p:nvPr/>
        </p:nvSpPr>
        <p:spPr>
          <a:xfrm>
            <a:off x="401638" y="2457450"/>
            <a:ext cx="10791825" cy="79216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148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模型探究</a:t>
            </a:r>
            <a:r>
              <a:rPr kumimoji="0" lang="en-US" altLang="zh-CN" sz="3600" b="1" i="0" u="none" strike="noStrike" kern="1200" cap="none" spc="148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 </a:t>
            </a:r>
            <a:r>
              <a:rPr kumimoji="0" lang="zh-CN" altLang="en-US" sz="3600" b="1" i="0" u="none" strike="noStrike" kern="1200" cap="none" spc="148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用（作）平行线构</a:t>
            </a:r>
            <a:r>
              <a:rPr kumimoji="0" lang="en-US" altLang="zh-CN" sz="3600" b="1" i="0" u="none" strike="noStrike" kern="1200" cap="none" spc="148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X</a:t>
            </a:r>
            <a:r>
              <a:rPr kumimoji="0" lang="zh-CN" altLang="en-US" sz="3600" b="1" i="0" u="none" strike="noStrike" kern="1200" cap="none" spc="148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型相似</a:t>
            </a:r>
            <a:endParaRPr kumimoji="0" lang="en-US" altLang="zh-CN" sz="3600" b="1" i="0" u="none" strike="noStrike" kern="1200" cap="none" spc="148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098" name="Object 3"/>
          <p:cNvGraphicFramePr>
            <a:graphicFrameLocks noChangeAspect="1"/>
          </p:cNvGraphicFramePr>
          <p:nvPr/>
        </p:nvGraphicFramePr>
        <p:xfrm>
          <a:off x="762000" y="1011238"/>
          <a:ext cx="10128250" cy="4003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0244455" imgH="4072255" progId="Word.Document.12">
                  <p:embed/>
                </p:oleObj>
              </mc:Choice>
              <mc:Fallback>
                <p:oleObj name="" r:id="rId1" imgW="10244455" imgH="4072255" progId="Word.Document.12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1238"/>
                        <a:ext cx="10128250" cy="4003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122" name="Object 3"/>
          <p:cNvGraphicFramePr>
            <a:graphicFrameLocks noChangeAspect="1"/>
          </p:cNvGraphicFramePr>
          <p:nvPr/>
        </p:nvGraphicFramePr>
        <p:xfrm>
          <a:off x="762000" y="1016000"/>
          <a:ext cx="10247313" cy="4557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10248900" imgH="4558030" progId="">
                  <p:embed/>
                </p:oleObj>
              </mc:Choice>
              <mc:Fallback>
                <p:oleObj name="" r:id="rId1" imgW="10248900" imgH="4558030" progId="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4557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3511908"/>
            <a:ext cx="5107488" cy="711477"/>
          </a:xfrm>
          <a:prstGeom prst="rect">
            <a:avLst/>
          </a:prstGeom>
          <a:blipFill>
            <a:blip r:embed="rId3" cstate="print"/>
            <a:stretch>
              <a:fillRect l="-2387" r="-1551" b="-9402"/>
            </a:stretch>
          </a:blipFill>
        </p:spPr>
        <p:txBody>
          <a:bodyPr/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3888" y="4375150"/>
            <a:ext cx="260032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∴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AM</a:t>
            </a:r>
            <a:r>
              <a:rPr lang="en-US" altLang="zh-CN" b="1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=MN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NEU-BZ-S92"/>
              </a:rPr>
              <a:t>·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MP.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146" name="Object 3"/>
          <p:cNvGraphicFramePr>
            <a:graphicFrameLocks noChangeAspect="1"/>
          </p:cNvGraphicFramePr>
          <p:nvPr/>
        </p:nvGraphicFramePr>
        <p:xfrm>
          <a:off x="762000" y="1016000"/>
          <a:ext cx="10247313" cy="475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10248900" imgH="4756150" progId="">
                  <p:embed/>
                </p:oleObj>
              </mc:Choice>
              <mc:Fallback>
                <p:oleObj name="" r:id="rId1" imgW="10248900" imgH="4756150" progId="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4754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669925" y="3081338"/>
            <a:ext cx="7164388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证明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易证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Rt</a:t>
            </a:r>
            <a:r>
              <a:rPr lang="en-US" altLang="zh-CN" b="1" dirty="0">
                <a:solidFill>
                  <a:srgbClr val="FF0000"/>
                </a:solidFill>
                <a:latin typeface="Cambria Math" panose="02040503050406030204" pitchFamily="18" charset="0"/>
                <a:ea typeface="NEU-BZ-S92"/>
              </a:rPr>
              <a:t>△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ABM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≌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Rt</a:t>
            </a:r>
            <a:r>
              <a:rPr lang="en-US" altLang="zh-CN" b="1" dirty="0">
                <a:solidFill>
                  <a:srgbClr val="FF0000"/>
                </a:solidFill>
                <a:latin typeface="Cambria Math" panose="02040503050406030204" pitchFamily="18" charset="0"/>
                <a:ea typeface="NEU-BZ-S92"/>
              </a:rPr>
              <a:t>△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ADN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(HL),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∴∠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ADN=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69925" y="3662363"/>
            <a:ext cx="66357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∠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ABM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又由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∠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ABM+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∠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BAM=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90°,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∠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DAM+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69925" y="4262438"/>
            <a:ext cx="4913313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∠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BAM=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90°,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∴∠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ABM=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∠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DAM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4902558"/>
            <a:ext cx="8608447" cy="711477"/>
          </a:xfrm>
          <a:prstGeom prst="rect">
            <a:avLst/>
          </a:prstGeom>
          <a:blipFill>
            <a:blip r:embed="rId3" cstate="print"/>
            <a:stretch>
              <a:fillRect l="-1416" r="-567" b="-9402"/>
            </a:stretch>
          </a:blipFill>
        </p:spPr>
        <p:txBody>
          <a:bodyPr/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7170" name="Object 3"/>
          <p:cNvGraphicFramePr>
            <a:graphicFrameLocks noChangeAspect="1"/>
          </p:cNvGraphicFramePr>
          <p:nvPr/>
        </p:nvGraphicFramePr>
        <p:xfrm>
          <a:off x="762000" y="1016000"/>
          <a:ext cx="10247313" cy="3565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0248900" imgH="3567430" progId="">
                  <p:embed/>
                </p:oleObj>
              </mc:Choice>
              <mc:Fallback>
                <p:oleObj name="" r:id="rId1" imgW="10248900" imgH="3567430" progId="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3565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669925" y="3062288"/>
            <a:ext cx="6589713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解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过点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作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AG</a:t>
            </a:r>
            <a:r>
              <a:rPr lang="zh-CN" altLang="zh-CN" b="1" i="1" dirty="0">
                <a:solidFill>
                  <a:srgbClr val="FF0000"/>
                </a:solidFill>
                <a:ea typeface="宋体" panose="02010600030101010101" pitchFamily="2" charset="-122"/>
              </a:rPr>
              <a:t>∥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BC</a:t>
            </a: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交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BE</a:t>
            </a: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的延长线于点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G.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3708727"/>
            <a:ext cx="6779420" cy="714683"/>
          </a:xfrm>
          <a:prstGeom prst="rect">
            <a:avLst/>
          </a:prstGeom>
          <a:blipFill>
            <a:blip r:embed="rId3" cstate="print"/>
            <a:stretch>
              <a:fillRect l="-1799" r="-989" b="-8475"/>
            </a:stretch>
          </a:blipFill>
        </p:spPr>
        <p:txBody>
          <a:bodyPr/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5738" y="2044700"/>
            <a:ext cx="11528425" cy="1795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CustomShape 1"/>
          <p:cNvSpPr/>
          <p:nvPr/>
        </p:nvSpPr>
        <p:spPr>
          <a:xfrm>
            <a:off x="217488" y="2514600"/>
            <a:ext cx="10791825" cy="79216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148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模型探究</a:t>
            </a:r>
            <a:r>
              <a:rPr kumimoji="0" lang="en-US" altLang="zh-CN" sz="3600" b="1" i="0" u="none" strike="noStrike" kern="1200" cap="none" spc="148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 </a:t>
            </a:r>
            <a:r>
              <a:rPr kumimoji="0" lang="zh-CN" altLang="en-US" sz="3600" b="1" i="0" u="none" strike="noStrike" kern="1200" cap="none" spc="148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用（构）母子型相似</a:t>
            </a:r>
            <a:endParaRPr kumimoji="0" lang="en-US" altLang="zh-CN" sz="3600" b="1" i="0" u="none" strike="noStrike" kern="1200" cap="none" spc="148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098" name="Object 3"/>
          <p:cNvGraphicFramePr>
            <a:graphicFrameLocks noChangeAspect="1"/>
          </p:cNvGraphicFramePr>
          <p:nvPr/>
        </p:nvGraphicFramePr>
        <p:xfrm>
          <a:off x="762000" y="1011238"/>
          <a:ext cx="10128250" cy="4697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10244455" imgH="4768850" progId="Word.Document.12">
                  <p:embed/>
                </p:oleObj>
              </mc:Choice>
              <mc:Fallback>
                <p:oleObj name="" r:id="rId1" imgW="10244455" imgH="4768850" progId="Word.Document.12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1238"/>
                        <a:ext cx="10128250" cy="46974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122" name="Object 3"/>
          <p:cNvGraphicFramePr>
            <a:graphicFrameLocks noChangeAspect="1"/>
          </p:cNvGraphicFramePr>
          <p:nvPr/>
        </p:nvGraphicFramePr>
        <p:xfrm>
          <a:off x="762000" y="1011238"/>
          <a:ext cx="10128250" cy="5140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10244455" imgH="5216525" progId="Word.Document.12">
                  <p:embed/>
                </p:oleObj>
              </mc:Choice>
              <mc:Fallback>
                <p:oleObj name="" r:id="rId1" imgW="10244455" imgH="5216525" progId="Word.Document.12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1238"/>
                        <a:ext cx="10128250" cy="5140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146" name="Object 3"/>
          <p:cNvGraphicFramePr>
            <a:graphicFrameLocks noChangeAspect="1"/>
          </p:cNvGraphicFramePr>
          <p:nvPr/>
        </p:nvGraphicFramePr>
        <p:xfrm>
          <a:off x="762000" y="1016000"/>
          <a:ext cx="10247313" cy="461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10248900" imgH="4614545" progId="">
                  <p:embed/>
                </p:oleObj>
              </mc:Choice>
              <mc:Fallback>
                <p:oleObj name="" r:id="rId1" imgW="10248900" imgH="4614545" progId="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4613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669925" y="2871788"/>
            <a:ext cx="7053263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证明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∵∠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B=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∠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∠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BAD=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∠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∴</a:t>
            </a:r>
            <a:r>
              <a:rPr lang="en-US" altLang="zh-CN" b="1" dirty="0">
                <a:solidFill>
                  <a:srgbClr val="FF0000"/>
                </a:solidFill>
                <a:latin typeface="Cambria Math" panose="02040503050406030204" pitchFamily="18" charset="0"/>
                <a:ea typeface="NEU-BZ-S92"/>
              </a:rPr>
              <a:t>△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ABC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∽△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DBA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3440566"/>
            <a:ext cx="8499633" cy="563744"/>
          </a:xfrm>
          <a:prstGeom prst="rect">
            <a:avLst/>
          </a:prstGeom>
          <a:blipFill>
            <a:blip r:embed="rId3" cstate="print"/>
            <a:stretch>
              <a:fillRect l="-1435" t="-3226" r="-646" b="-29032"/>
            </a:stretch>
          </a:blipFill>
        </p:spPr>
        <p:txBody>
          <a:bodyPr/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  <p:sp>
        <p:nvSpPr>
          <p:cNvPr id="8" name="文本框 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4031116"/>
            <a:ext cx="6096000" cy="563744"/>
          </a:xfrm>
          <a:prstGeom prst="rect">
            <a:avLst/>
          </a:prstGeom>
          <a:blipFill>
            <a:blip r:embed="rId4" cstate="print"/>
            <a:stretch>
              <a:fillRect l="-2000" t="-3226" b="-29032"/>
            </a:stretch>
          </a:blipFill>
        </p:spPr>
        <p:txBody>
          <a:bodyPr/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9218" name="Object 3"/>
          <p:cNvGraphicFramePr>
            <a:graphicFrameLocks noChangeAspect="1"/>
          </p:cNvGraphicFramePr>
          <p:nvPr/>
        </p:nvGraphicFramePr>
        <p:xfrm>
          <a:off x="762000" y="1016000"/>
          <a:ext cx="10247313" cy="5102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0248900" imgH="5104130" progId="">
                  <p:embed/>
                </p:oleObj>
              </mc:Choice>
              <mc:Fallback>
                <p:oleObj name="" r:id="rId1" imgW="10248900" imgH="5104130" progId="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5102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242" name="Object 3"/>
          <p:cNvGraphicFramePr>
            <a:graphicFrameLocks noChangeAspect="1"/>
          </p:cNvGraphicFramePr>
          <p:nvPr/>
        </p:nvGraphicFramePr>
        <p:xfrm>
          <a:off x="762000" y="1016000"/>
          <a:ext cx="10247313" cy="495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10248900" imgH="4954270" progId="">
                  <p:embed/>
                </p:oleObj>
              </mc:Choice>
              <mc:Fallback>
                <p:oleObj name="" r:id="rId1" imgW="10248900" imgH="4954270" progId="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62000" y="1016000"/>
                        <a:ext cx="10247313" cy="4953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669925" y="1119188"/>
            <a:ext cx="7031038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解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:(1)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∵∠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ACP=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∠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∠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A=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∠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∴</a:t>
            </a:r>
            <a:r>
              <a:rPr lang="en-US" altLang="zh-CN" b="1" dirty="0">
                <a:solidFill>
                  <a:srgbClr val="FF0000"/>
                </a:solidFill>
                <a:latin typeface="Cambria Math" panose="02040503050406030204" pitchFamily="18" charset="0"/>
                <a:ea typeface="NEU-BZ-S92"/>
              </a:rPr>
              <a:t>△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APC</a:t>
            </a:r>
            <a:r>
              <a:rPr lang="zh-CN" altLang="zh-CN" b="1" dirty="0">
                <a:solidFill>
                  <a:srgbClr val="FF0000"/>
                </a:solidFill>
                <a:ea typeface="宋体" panose="02010600030101010101" pitchFamily="2" charset="-122"/>
              </a:rPr>
              <a:t>∽△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ACB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1738206"/>
            <a:ext cx="3677610" cy="713529"/>
          </a:xfrm>
          <a:prstGeom prst="rect">
            <a:avLst/>
          </a:prstGeom>
          <a:blipFill>
            <a:blip r:embed="rId3" cstate="print"/>
            <a:stretch>
              <a:fillRect l="-3317" r="-2322" b="-9402"/>
            </a:stretch>
          </a:blipFill>
        </p:spPr>
        <p:txBody>
          <a:bodyPr/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69925" y="2500313"/>
            <a:ext cx="816610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取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AP</a:t>
            </a: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的中点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G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连接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MG.</a:t>
            </a: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设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AG=x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则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PG=x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BG=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-x.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3120229"/>
            <a:ext cx="6672018" cy="712631"/>
          </a:xfrm>
          <a:prstGeom prst="rect">
            <a:avLst/>
          </a:prstGeom>
          <a:blipFill>
            <a:blip r:embed="rId4" cstate="print"/>
            <a:stretch>
              <a:fillRect l="-1828" r="-1188" b="-9402"/>
            </a:stretch>
          </a:blipFill>
        </p:spPr>
        <p:txBody>
          <a:bodyPr/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  <p:sp>
        <p:nvSpPr>
          <p:cNvPr id="12" name="文本框 1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3875038"/>
            <a:ext cx="9615774" cy="786497"/>
          </a:xfrm>
          <a:prstGeom prst="rect">
            <a:avLst/>
          </a:prstGeom>
          <a:blipFill>
            <a:blip r:embed="rId5" cstate="print"/>
            <a:stretch>
              <a:fillRect l="-1268" r="-380" b="-8527"/>
            </a:stretch>
          </a:blipFill>
        </p:spPr>
        <p:txBody>
          <a:bodyPr/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  <p:sp>
        <p:nvSpPr>
          <p:cNvPr id="14" name="文本框 1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4645816"/>
            <a:ext cx="9655785" cy="568168"/>
          </a:xfrm>
          <a:prstGeom prst="rect">
            <a:avLst/>
          </a:prstGeom>
          <a:blipFill>
            <a:blip r:embed="rId6" cstate="print"/>
            <a:stretch>
              <a:fillRect l="-1263" t="-6452" b="-30108"/>
            </a:stretch>
          </a:blipFill>
        </p:spPr>
        <p:txBody>
          <a:bodyPr/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  <p:sp>
        <p:nvSpPr>
          <p:cNvPr id="16" name="文本框 15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0560" y="5245891"/>
            <a:ext cx="1501116" cy="568168"/>
          </a:xfrm>
          <a:prstGeom prst="rect">
            <a:avLst/>
          </a:prstGeom>
          <a:blipFill>
            <a:blip r:embed="rId7" cstate="print"/>
            <a:stretch>
              <a:fillRect t="-3226" r="-6911" b="-30108"/>
            </a:stretch>
          </a:blipFill>
        </p:spPr>
        <p:txBody>
          <a:bodyPr/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kern="1200" cap="none" spc="0" normalizeH="0" baseline="0" noProof="0">
                <a:noFill/>
                <a:latin typeface="+mn-lt"/>
                <a:ea typeface="+mn-ea"/>
                <a:cs typeface="+mn-cs"/>
              </a:rPr>
              <a:t> </a:t>
            </a:r>
            <a:endParaRPr kumimoji="0" lang="zh-CN" altLang="en-US" kern="1200" cap="none" spc="0" normalizeH="0" baseline="0" noProof="0">
              <a:noFill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455</Words>
  <Application>WPS 演示</Application>
  <PresentationFormat>自定义</PresentationFormat>
  <Paragraphs>69</Paragraphs>
  <Slides>18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18</vt:i4>
      </vt:variant>
    </vt:vector>
  </HeadingPairs>
  <TitlesOfParts>
    <vt:vector size="36" baseType="lpstr">
      <vt:lpstr>Arial</vt:lpstr>
      <vt:lpstr>宋体</vt:lpstr>
      <vt:lpstr>Wingdings</vt:lpstr>
      <vt:lpstr>Calibri</vt:lpstr>
      <vt:lpstr>Calibri</vt:lpstr>
      <vt:lpstr>DejaVu Sans</vt:lpstr>
      <vt:lpstr>黑体</vt:lpstr>
      <vt:lpstr>Times New Roman</vt:lpstr>
      <vt:lpstr>Cambria Math</vt:lpstr>
      <vt:lpstr>NEU-BZ-S92</vt:lpstr>
      <vt:lpstr>Segoe Print</vt:lpstr>
      <vt:lpstr>微软雅黑</vt:lpstr>
      <vt:lpstr>Arial Unicode MS</vt:lpstr>
      <vt:lpstr>1_Office Theme</vt:lpstr>
      <vt:lpstr>Word.Document.12</vt:lpstr>
      <vt:lpstr>Word.Document.12</vt:lpstr>
      <vt:lpstr>Word.Document.12</vt:lpstr>
      <vt:lpstr>Word.Document.12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zhangqian</dc:creator>
  <cp:lastModifiedBy>貪戀那縷陽光</cp:lastModifiedBy>
  <cp:revision>14</cp:revision>
  <dcterms:created xsi:type="dcterms:W3CDTF">2021-09-28T09:16:00Z</dcterms:created>
  <dcterms:modified xsi:type="dcterms:W3CDTF">2021-12-09T05:39:53Z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4467109C72E54875A8CC33A2E093A776</vt:lpwstr>
  </property>
  <property fmtid="{D5CDD505-2E9C-101B-9397-08002B2CF9AE}" pid="3" name="KSOProductBuildVer">
    <vt:lpwstr>2052-11.1.0.11115</vt:lpwstr>
  </property>
</Properties>
</file>