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sldIdLst>
    <p:sldId id="289" r:id="rId5"/>
    <p:sldId id="257" r:id="rId6"/>
    <p:sldId id="396" r:id="rId7"/>
    <p:sldId id="401" r:id="rId8"/>
    <p:sldId id="397" r:id="rId9"/>
    <p:sldId id="399" r:id="rId10"/>
    <p:sldId id="402" r:id="rId11"/>
    <p:sldId id="398" r:id="rId12"/>
    <p:sldId id="403" r:id="rId13"/>
    <p:sldId id="404" r:id="rId14"/>
    <p:sldId id="412" r:id="rId15"/>
    <p:sldId id="405" r:id="rId16"/>
    <p:sldId id="413" r:id="rId17"/>
    <p:sldId id="406" r:id="rId18"/>
    <p:sldId id="414" r:id="rId19"/>
    <p:sldId id="407" r:id="rId20"/>
    <p:sldId id="415" r:id="rId21"/>
    <p:sldId id="416" r:id="rId22"/>
    <p:sldId id="417" r:id="rId23"/>
    <p:sldId id="408" r:id="rId24"/>
    <p:sldId id="418" r:id="rId25"/>
    <p:sldId id="409" r:id="rId26"/>
    <p:sldId id="410" r:id="rId27"/>
    <p:sldId id="419" r:id="rId28"/>
    <p:sldId id="411" r:id="rId29"/>
    <p:sldId id="420" r:id="rId30"/>
    <p:sldId id="421" r:id="rId31"/>
    <p:sldId id="430" r:id="rId32"/>
    <p:sldId id="422" r:id="rId33"/>
    <p:sldId id="428" r:id="rId34"/>
    <p:sldId id="429" r:id="rId35"/>
    <p:sldId id="423" r:id="rId36"/>
    <p:sldId id="427" r:id="rId37"/>
    <p:sldId id="424" r:id="rId38"/>
    <p:sldId id="425" r:id="rId39"/>
    <p:sldId id="261" r:id="rId40"/>
    <p:sldId id="426" r:id="rId4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30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4" Type="http://schemas.openxmlformats.org/officeDocument/2006/relationships/tableStyles" Target="tableStyles.xml"/><Relationship Id="rId43" Type="http://schemas.openxmlformats.org/officeDocument/2006/relationships/viewProps" Target="viewProps.xml"/><Relationship Id="rId42" Type="http://schemas.openxmlformats.org/officeDocument/2006/relationships/presProps" Target="presProps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319E1-CDFF-4C34-8B25-A0373102253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C0198-CFFA-455A-93BE-DCC58C0408B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0641C-494E-4A81-9759-A669029BAAB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F7974-5106-4F03-A76B-8D85B135A62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5B614-F7D5-4603-8E78-49D1C44853B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881CB-9E76-431A-AD28-58E819B6B7F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9BB24-DC12-489A-AFDB-D27669E3FE3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F1760-3F27-49C3-B75B-BF2CAEAFD3A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E095B-D366-4596-A75E-C9394FBC75A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E8479-411C-4F7E-A0FA-D717C170D83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DE25B-8B94-4A56-934F-E2121140BA3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E8BA5-30DC-4FE6-9A67-FAF92B6BCC3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79E98-8DA6-410D-92C3-98418B55243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09A07-621B-4949-8F06-1294D0C82AE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1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1C8F4-CB24-4DE3-A090-8E94FAE4789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DD2C8-F400-4C98-87A7-9F1BD82D798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E9438-E700-4DEC-A8DA-3C66BB40254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6EB69-0B5B-43BD-819D-C1FEA3BC9D3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2ACE2-7BBF-4EEA-855F-DF42BDBCB8D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84C7F-E5F0-4729-8692-C8CD37ADDC6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D7EF6-E289-42E2-A288-8328DF1E232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9A6EF-3A55-4166-A76E-C785B4939F9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/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sp>
          <p:nvSpPr>
            <p:cNvPr id="9219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zh-CN" sz="2400" u="none">
                <a:latin typeface="Times New Roman" panose="02020603050405020304" pitchFamily="18" charset="0"/>
              </a:endParaRPr>
            </a:p>
          </p:txBody>
        </p:sp>
        <p:sp>
          <p:nvSpPr>
            <p:cNvPr id="9220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400" u="none">
                <a:latin typeface="Times New Roman" panose="02020603050405020304" pitchFamily="18" charset="0"/>
              </a:endParaRPr>
            </a:p>
          </p:txBody>
        </p:sp>
        <p:grpSp>
          <p:nvGrpSpPr>
            <p:cNvPr id="9221" name="Group 5"/>
            <p:cNvGrpSpPr/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9222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 u="none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223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 u="none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224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 u="none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225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 u="none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226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 u="none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227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 u="none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228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 u="none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229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 u="none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230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 u="none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231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 u="none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9232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233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234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63F0BE7-EEB1-4954-AFF3-494185CCAAD2}" type="slidenum">
              <a:rPr lang="en-US" altLang="zh-CN"/>
            </a:fld>
            <a:endParaRPr lang="en-US" altLang="zh-CN"/>
          </a:p>
        </p:txBody>
      </p:sp>
      <p:sp>
        <p:nvSpPr>
          <p:cNvPr id="9235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3962400" y="1828800"/>
            <a:ext cx="80264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9236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3962400" y="4267200"/>
            <a:ext cx="8026400" cy="1752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3400"/>
            </a:lvl1pPr>
          </a:lstStyle>
          <a:p>
            <a:pPr lvl="0"/>
            <a:r>
              <a:rPr lang="zh-CN" altLang="en-US" noProof="0"/>
              <a:t>单击此处编辑母版副标题样式</a:t>
            </a:r>
            <a:endParaRPr lang="zh-CN" altLang="en-US" noProof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32085C8-D989-43D3-A414-491EB2C48DB0}" type="slidenum">
              <a:rPr lang="en-US" altLang="zh-CN"/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FA06C63-8790-4D70-A035-FBA8EFB49742}" type="slidenum">
              <a:rPr lang="en-US" altLang="zh-CN"/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84800" cy="3886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3886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A9E6ECD-A069-411C-BA99-03B34C48747F}" type="slidenum">
              <a:rPr lang="en-US" altLang="zh-CN"/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2C1BB8E-BF70-4036-8617-99ED1BE33835}" type="slidenum">
              <a:rPr lang="en-US" altLang="zh-CN"/>
            </a:fld>
            <a:endParaRPr lang="en-US" altLang="zh-CN"/>
          </a:p>
        </p:txBody>
      </p:sp>
      <p:sp>
        <p:nvSpPr>
          <p:cNvPr id="9" name="日期占位符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791E3C0-A752-42E5-AEA8-7853E09AECC9}" type="slidenum">
              <a:rPr lang="en-US" altLang="zh-CN"/>
            </a:fld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7450A08-39C5-4253-966D-3919D37ACF33}" type="slidenum">
              <a:rPr lang="en-US" altLang="zh-CN"/>
            </a:fld>
            <a:endParaRPr lang="en-US" altLang="zh-CN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846751B-E197-43F6-9BA1-716C34D5F07B}" type="slidenum">
              <a:rPr lang="en-US" altLang="zh-CN"/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321E1CF-B6E0-4687-92C0-ABD2F63427A7}" type="slidenum">
              <a:rPr lang="en-US" altLang="zh-CN"/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9C9D50C-5A8A-43E2-BBFE-71B719D52DAD}" type="slidenum">
              <a:rPr lang="en-US" altLang="zh-CN"/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457200"/>
            <a:ext cx="2743200" cy="5410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457200"/>
            <a:ext cx="8026400" cy="5410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42D923D-1E84-4EF9-8D4E-4A0FD92F7F8E}" type="slidenum">
              <a:rPr lang="en-US" altLang="zh-CN"/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/>
            </a:lvl1pPr>
          </a:lstStyle>
          <a:p>
            <a:pPr>
              <a:defRPr/>
            </a:pPr>
            <a:fld id="{92A6FEED-279F-4912-97CC-B5EC797BDE49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9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defRPr sz="14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 eaLnBrk="1" hangingPunct="1">
              <a:defRPr sz="14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/>
            </a:lvl1pPr>
          </a:lstStyle>
          <a:p>
            <a:pPr>
              <a:defRPr/>
            </a:pPr>
            <a:fld id="{2B7C6600-14F2-4B6C-87A8-B1C2EEEFD46C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ctr">
              <a:defRPr sz="1200" u="none"/>
            </a:lvl1pPr>
          </a:lstStyle>
          <a:p>
            <a:endParaRPr lang="en-US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u="none">
                <a:latin typeface="Arial Black" panose="020B0A04020102020204" pitchFamily="34" charset="0"/>
              </a:defRPr>
            </a:lvl1pPr>
          </a:lstStyle>
          <a:p>
            <a:fld id="{25804436-7ABB-4E09-8D81-56A02C6F98CC}" type="slidenum">
              <a:rPr lang="en-US" altLang="zh-CN"/>
            </a:fld>
            <a:endParaRPr lang="en-US" altLang="zh-CN"/>
          </a:p>
        </p:txBody>
      </p:sp>
      <p:grpSp>
        <p:nvGrpSpPr>
          <p:cNvPr id="8196" name="Group 4"/>
          <p:cNvGrpSpPr/>
          <p:nvPr/>
        </p:nvGrpSpPr>
        <p:grpSpPr bwMode="auto">
          <a:xfrm>
            <a:off x="0" y="0"/>
            <a:ext cx="12192000" cy="546100"/>
            <a:chOff x="0" y="0"/>
            <a:chExt cx="5760" cy="344"/>
          </a:xfrm>
        </p:grpSpPr>
        <p:sp>
          <p:nvSpPr>
            <p:cNvPr id="8197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zh-CN" sz="2400" u="none">
                <a:latin typeface="Times New Roman" panose="02020603050405020304" pitchFamily="18" charset="0"/>
              </a:endParaRPr>
            </a:p>
          </p:txBody>
        </p:sp>
        <p:sp>
          <p:nvSpPr>
            <p:cNvPr id="8198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400" u="none">
                <a:latin typeface="Times New Roman" panose="02020603050405020304" pitchFamily="18" charset="0"/>
              </a:endParaRPr>
            </a:p>
          </p:txBody>
        </p:sp>
        <p:sp>
          <p:nvSpPr>
            <p:cNvPr id="8199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1800" u="none">
                <a:solidFill>
                  <a:schemeClr val="hlink"/>
                </a:solidFill>
              </a:endParaRPr>
            </a:p>
          </p:txBody>
        </p:sp>
        <p:sp>
          <p:nvSpPr>
            <p:cNvPr id="8200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1800" u="none">
                <a:solidFill>
                  <a:schemeClr val="hlink"/>
                </a:solidFill>
              </a:endParaRPr>
            </a:p>
          </p:txBody>
        </p:sp>
        <p:sp>
          <p:nvSpPr>
            <p:cNvPr id="8201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1800" u="none">
                <a:solidFill>
                  <a:schemeClr val="accent2"/>
                </a:solidFill>
              </a:endParaRPr>
            </a:p>
          </p:txBody>
        </p:sp>
        <p:sp>
          <p:nvSpPr>
            <p:cNvPr id="8202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1800" u="none">
                <a:solidFill>
                  <a:schemeClr val="hlink"/>
                </a:solidFill>
              </a:endParaRPr>
            </a:p>
          </p:txBody>
        </p:sp>
        <p:sp>
          <p:nvSpPr>
            <p:cNvPr id="8203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400" u="none">
                <a:latin typeface="Times New Roman" panose="02020603050405020304" pitchFamily="18" charset="0"/>
              </a:endParaRPr>
            </a:p>
          </p:txBody>
        </p:sp>
        <p:sp>
          <p:nvSpPr>
            <p:cNvPr id="8204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1800" u="none">
                <a:solidFill>
                  <a:schemeClr val="accent2"/>
                </a:solidFill>
              </a:endParaRPr>
            </a:p>
          </p:txBody>
        </p:sp>
        <p:sp>
          <p:nvSpPr>
            <p:cNvPr id="8205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1800" u="none">
                <a:solidFill>
                  <a:schemeClr val="accent2"/>
                </a:solidFill>
              </a:endParaRPr>
            </a:p>
          </p:txBody>
        </p:sp>
      </p:grpSp>
      <p:sp>
        <p:nvSpPr>
          <p:cNvPr id="8206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109728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207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109728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8208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 u="none"/>
            </a:lvl1pPr>
          </a:lstStyle>
          <a:p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726267"/>
            <a:ext cx="11988800" cy="1622213"/>
          </a:xfrm>
        </p:spPr>
        <p:txBody>
          <a:bodyPr/>
          <a:lstStyle/>
          <a:p>
            <a:pPr eaLnBrk="1" hangingPunct="1"/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理解重要词句在文中的</a:t>
            </a:r>
            <a:br>
              <a:rPr kumimoji="0" lang="en-US" altLang="zh-CN" sz="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b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含义与作用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04800" y="533400"/>
            <a:ext cx="9677400" cy="121920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20200412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中附初三语文培优之</a:t>
            </a:r>
            <a:endParaRPr kumimoji="0" lang="en-US" altLang="zh-CN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中考现代文阅读专项突破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919288" y="260350"/>
            <a:ext cx="8229600" cy="1371600"/>
          </a:xfrm>
        </p:spPr>
        <p:txBody>
          <a:bodyPr/>
          <a:lstStyle/>
          <a:p>
            <a:r>
              <a:rPr lang="zh-CN" altLang="en-US" sz="5400" b="1">
                <a:solidFill>
                  <a:srgbClr val="0000CC"/>
                </a:solidFill>
                <a:ea typeface="华文新魏" panose="02010800040101010101" pitchFamily="2" charset="-122"/>
              </a:rPr>
              <a:t>考点剖析</a:t>
            </a:r>
            <a:endParaRPr lang="zh-CN" altLang="en-US" sz="5400" b="1">
              <a:solidFill>
                <a:srgbClr val="0000CC"/>
              </a:solidFill>
              <a:ea typeface="华文新魏" panose="02010800040101010101" pitchFamily="2" charset="-122"/>
            </a:endParaRP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1746251" y="1484314"/>
            <a:ext cx="9623147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        “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理解文中重要句子的含义”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，作为现代文阅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读的一个能力点，是一个常考点，即每年必考。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所谓“重要句子”，是指它们在文中起重要作用的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关键性语句，如果不理解这些句子，就难以理解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文章。纵观近几年中考试题，从考试题型来看，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大多以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“谈谈你对这句话的理解”、“这句话有什么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含义”、“这句话给你什么启示”、“这句话的另一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层意思是什么”、“体味句子所蕴涵的人物的思想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感情”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等这类方式出现。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0248" name="Line 8"/>
          <p:cNvSpPr>
            <a:spLocks noChangeShapeType="1"/>
          </p:cNvSpPr>
          <p:nvPr/>
        </p:nvSpPr>
        <p:spPr bwMode="auto">
          <a:xfrm>
            <a:off x="3359150" y="4941888"/>
            <a:ext cx="4103688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 u="sng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9" name="Line 9"/>
          <p:cNvSpPr>
            <a:spLocks noChangeShapeType="1"/>
          </p:cNvSpPr>
          <p:nvPr/>
        </p:nvSpPr>
        <p:spPr bwMode="auto">
          <a:xfrm>
            <a:off x="8112125" y="4437063"/>
            <a:ext cx="2376488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 u="sng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0" name="Line 10"/>
          <p:cNvSpPr>
            <a:spLocks noChangeShapeType="1"/>
          </p:cNvSpPr>
          <p:nvPr/>
        </p:nvSpPr>
        <p:spPr bwMode="auto">
          <a:xfrm>
            <a:off x="1703389" y="4941888"/>
            <a:ext cx="9366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 u="sng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1" name="Line 11"/>
          <p:cNvSpPr>
            <a:spLocks noChangeShapeType="1"/>
          </p:cNvSpPr>
          <p:nvPr/>
        </p:nvSpPr>
        <p:spPr bwMode="auto">
          <a:xfrm>
            <a:off x="3359150" y="4437063"/>
            <a:ext cx="3887788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 u="sng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2" name="Line 12"/>
          <p:cNvSpPr>
            <a:spLocks noChangeShapeType="1"/>
          </p:cNvSpPr>
          <p:nvPr/>
        </p:nvSpPr>
        <p:spPr bwMode="auto">
          <a:xfrm>
            <a:off x="1919288" y="5373688"/>
            <a:ext cx="23749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 u="sng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3" name="Line 13"/>
          <p:cNvSpPr>
            <a:spLocks noChangeShapeType="1"/>
          </p:cNvSpPr>
          <p:nvPr/>
        </p:nvSpPr>
        <p:spPr bwMode="auto">
          <a:xfrm>
            <a:off x="7896225" y="4941888"/>
            <a:ext cx="2484438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 u="sng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4" name="Line 14"/>
          <p:cNvSpPr>
            <a:spLocks noChangeShapeType="1"/>
          </p:cNvSpPr>
          <p:nvPr/>
        </p:nvSpPr>
        <p:spPr bwMode="auto">
          <a:xfrm>
            <a:off x="5016501" y="5445125"/>
            <a:ext cx="525621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 u="sng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5" name="Line 15"/>
          <p:cNvSpPr>
            <a:spLocks noChangeShapeType="1"/>
          </p:cNvSpPr>
          <p:nvPr/>
        </p:nvSpPr>
        <p:spPr bwMode="auto">
          <a:xfrm>
            <a:off x="1774826" y="5949950"/>
            <a:ext cx="7921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 u="sng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重要词语的含义：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本义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语境义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表达效果</a:t>
            </a:r>
            <a:r>
              <a:rPr lang="zh-CN" altLang="en-US" b="1" dirty="0">
                <a:solidFill>
                  <a:srgbClr val="0066CC"/>
                </a:solidFill>
              </a:rPr>
              <a:t>（情感、心理、品质）</a:t>
            </a:r>
            <a:endParaRPr lang="en-US" altLang="zh-CN" b="1" dirty="0">
              <a:solidFill>
                <a:srgbClr val="0066CC"/>
              </a:solidFill>
            </a:endParaRPr>
          </a:p>
          <a:p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重要句子的含义：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关键词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语境义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关键词</a:t>
            </a:r>
            <a:r>
              <a:rPr lang="en-US" altLang="zh-CN" b="1" dirty="0">
                <a:solidFill>
                  <a:srgbClr val="FF0000"/>
                </a:solidFill>
              </a:rPr>
              <a:t>2</a:t>
            </a:r>
            <a:r>
              <a:rPr lang="zh-CN" altLang="en-US" b="1" dirty="0">
                <a:solidFill>
                  <a:srgbClr val="FF0000"/>
                </a:solidFill>
              </a:rPr>
              <a:t>语境义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（关键词</a:t>
            </a:r>
            <a:r>
              <a:rPr lang="en-US" altLang="zh-CN" b="1" dirty="0">
                <a:solidFill>
                  <a:srgbClr val="FF0000"/>
                </a:solidFill>
              </a:rPr>
              <a:t>3</a:t>
            </a:r>
            <a:r>
              <a:rPr lang="zh-CN" altLang="en-US" b="1" dirty="0">
                <a:solidFill>
                  <a:srgbClr val="FF0000"/>
                </a:solidFill>
              </a:rPr>
              <a:t>语境义）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表达效果</a:t>
            </a:r>
            <a:r>
              <a:rPr lang="zh-CN" altLang="en-US" b="1" dirty="0">
                <a:solidFill>
                  <a:srgbClr val="0066CC"/>
                </a:solidFill>
              </a:rPr>
              <a:t>（除情感、心理、品质外，有些还关涉文章主旨）</a:t>
            </a:r>
            <a:endParaRPr lang="zh-CN" altLang="en-US" b="1" dirty="0">
              <a:solidFill>
                <a:srgbClr val="0066CC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57300" y="305118"/>
            <a:ext cx="9677400" cy="121920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答题思路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21833" y="0"/>
            <a:ext cx="9677400" cy="575415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温故（花都区九上期末）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5" name="内容占位符 2"/>
          <p:cNvSpPr txBox="1"/>
          <p:nvPr/>
        </p:nvSpPr>
        <p:spPr bwMode="auto">
          <a:xfrm>
            <a:off x="17780" y="662304"/>
            <a:ext cx="12174220" cy="655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</a:pPr>
            <a:r>
              <a:rPr lang="en-US" altLang="zh-CN" kern="0" dirty="0"/>
              <a:t>18 </a:t>
            </a:r>
            <a:r>
              <a:rPr lang="zh-CN" altLang="en-US" kern="0" dirty="0"/>
              <a:t>．结合 上下文，赏析加点词的 表达效果。（ </a:t>
            </a:r>
            <a:r>
              <a:rPr lang="en-US" altLang="zh-CN" kern="0" dirty="0"/>
              <a:t>4 </a:t>
            </a:r>
            <a:r>
              <a:rPr lang="zh-CN" altLang="en-US" kern="0" dirty="0"/>
              <a:t>分）</a:t>
            </a:r>
            <a:endParaRPr lang="en-US" altLang="zh-CN" kern="0" dirty="0"/>
          </a:p>
          <a:p>
            <a:pPr marL="0" indent="0">
              <a:buNone/>
            </a:pPr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他们</a:t>
            </a:r>
            <a:r>
              <a:rPr lang="zh-CN" altLang="en-US" b="1" u="dotted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小心翼翼</a:t>
            </a:r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地摸了一下那块玉，玉体圆润，有一股凉气直接从手指尖</a:t>
            </a:r>
            <a:r>
              <a:rPr lang="zh-CN" altLang="en-US" b="1" u="dotted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吸</a:t>
            </a:r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进来。 </a:t>
            </a:r>
            <a:endParaRPr lang="en-US" altLang="zh-CN" sz="2800" b="0" i="0" u="none" strike="noStrike" baseline="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endParaRPr lang="en-US" altLang="zh-CN" sz="2800" kern="0" dirty="0"/>
          </a:p>
          <a:p>
            <a:pPr marL="0" indent="0">
              <a:buNone/>
            </a:pPr>
            <a:r>
              <a:rPr lang="zh-CN" altLang="en-US" kern="0" dirty="0"/>
              <a:t>示例：</a:t>
            </a:r>
            <a:r>
              <a:rPr lang="zh-CN" altLang="en-US" sz="2800" kern="0" dirty="0"/>
              <a:t>“小心翼翼”用来形容举动</a:t>
            </a:r>
            <a:r>
              <a:rPr lang="zh-CN" altLang="en-US" sz="2800" b="1" kern="0" dirty="0">
                <a:solidFill>
                  <a:srgbClr val="FF0000"/>
                </a:solidFill>
              </a:rPr>
              <a:t>十分谨慎</a:t>
            </a:r>
            <a:r>
              <a:rPr lang="zh-CN" altLang="en-US" sz="2800" kern="0" dirty="0"/>
              <a:t>，在这里指兄弟几个摸玉动作的认真</a:t>
            </a:r>
            <a:r>
              <a:rPr lang="zh-CN" altLang="en-US" sz="2800" b="1" kern="0" dirty="0">
                <a:solidFill>
                  <a:srgbClr val="FF0000"/>
                </a:solidFill>
              </a:rPr>
              <a:t>小心</a:t>
            </a:r>
            <a:r>
              <a:rPr lang="zh-CN" altLang="en-US" sz="2800" kern="0" dirty="0"/>
              <a:t>（</a:t>
            </a:r>
            <a:r>
              <a:rPr lang="en-US" altLang="zh-CN" sz="2800" kern="0" dirty="0"/>
              <a:t>1</a:t>
            </a:r>
            <a:r>
              <a:rPr lang="zh-CN" altLang="en-US" sz="2800" kern="0" dirty="0"/>
              <a:t>分），生动形象地写出了厚升兄弟对这块玉非常</a:t>
            </a:r>
            <a:r>
              <a:rPr lang="zh-CN" altLang="en-US" sz="2800" b="1" kern="0" dirty="0">
                <a:solidFill>
                  <a:srgbClr val="FF0000"/>
                </a:solidFill>
              </a:rPr>
              <a:t>喜爱</a:t>
            </a:r>
            <a:r>
              <a:rPr lang="zh-CN" altLang="en-US" sz="2800" kern="0" dirty="0"/>
              <a:t>、并视之为</a:t>
            </a:r>
            <a:r>
              <a:rPr lang="zh-CN" altLang="en-US" sz="2800" b="1" kern="0" dirty="0">
                <a:solidFill>
                  <a:srgbClr val="FF0000"/>
                </a:solidFill>
              </a:rPr>
              <a:t>珍宝的态度</a:t>
            </a:r>
            <a:r>
              <a:rPr lang="zh-CN" altLang="en-US" sz="2800" kern="0" dirty="0"/>
              <a:t>。（</a:t>
            </a:r>
            <a:r>
              <a:rPr lang="en-US" altLang="zh-CN" sz="2800" kern="0" dirty="0"/>
              <a:t>1</a:t>
            </a:r>
            <a:r>
              <a:rPr lang="zh-CN" altLang="en-US" sz="2800" kern="0" dirty="0"/>
              <a:t>分）</a:t>
            </a:r>
            <a:endParaRPr lang="en-US" altLang="zh-CN" sz="2800" kern="0" dirty="0"/>
          </a:p>
          <a:p>
            <a:pPr marL="0" indent="0">
              <a:buNone/>
            </a:pPr>
            <a:r>
              <a:rPr lang="zh-CN" altLang="en-US" sz="2800" kern="0" dirty="0"/>
              <a:t>“吸”这个</a:t>
            </a:r>
            <a:r>
              <a:rPr lang="zh-CN" altLang="en-US" sz="2800" kern="0" dirty="0">
                <a:solidFill>
                  <a:srgbClr val="FF0000"/>
                </a:solidFill>
              </a:rPr>
              <a:t>动作</a:t>
            </a:r>
            <a:r>
              <a:rPr lang="zh-CN" altLang="en-US" sz="2800" kern="0" dirty="0"/>
              <a:t>把</a:t>
            </a:r>
            <a:r>
              <a:rPr lang="zh-CN" altLang="en-US" sz="2800" b="1" kern="0" dirty="0">
                <a:solidFill>
                  <a:srgbClr val="FF0000"/>
                </a:solidFill>
              </a:rPr>
              <a:t>凉气</a:t>
            </a:r>
            <a:r>
              <a:rPr lang="zh-CN" altLang="en-US" sz="2800" kern="0" dirty="0"/>
              <a:t>引入手指的感觉写到极致，（</a:t>
            </a:r>
            <a:r>
              <a:rPr lang="en-US" altLang="zh-CN" sz="2800" kern="0" dirty="0"/>
              <a:t>1</a:t>
            </a:r>
            <a:r>
              <a:rPr lang="zh-CN" altLang="en-US" sz="2800" kern="0" dirty="0"/>
              <a:t>分）生动形象地写出了兄弟眼中玉的</a:t>
            </a:r>
            <a:r>
              <a:rPr lang="zh-CN" altLang="en-US" sz="2800" b="1" kern="0" dirty="0">
                <a:solidFill>
                  <a:srgbClr val="FF0000"/>
                </a:solidFill>
              </a:rPr>
              <a:t>珍贵</a:t>
            </a:r>
            <a:r>
              <a:rPr lang="zh-CN" altLang="en-US" sz="2800" kern="0" dirty="0"/>
              <a:t>，以及对它能给大家带来</a:t>
            </a:r>
            <a:r>
              <a:rPr lang="zh-CN" altLang="en-US" sz="2800" b="1" kern="0" dirty="0">
                <a:solidFill>
                  <a:srgbClr val="FF0000"/>
                </a:solidFill>
              </a:rPr>
              <a:t>美好生活的期待</a:t>
            </a:r>
            <a:r>
              <a:rPr lang="zh-CN" altLang="en-US" sz="2800" kern="0" dirty="0"/>
              <a:t>（</a:t>
            </a:r>
            <a:r>
              <a:rPr lang="en-US" altLang="zh-CN" sz="2800" kern="0" dirty="0"/>
              <a:t>1</a:t>
            </a:r>
            <a:r>
              <a:rPr lang="zh-CN" altLang="en-US" sz="2800" kern="0" dirty="0"/>
              <a:t>分）。</a:t>
            </a:r>
            <a:endParaRPr lang="zh-CN" altLang="en-US" sz="2800" kern="0" dirty="0"/>
          </a:p>
          <a:p>
            <a:r>
              <a:rPr lang="en-US" altLang="zh-CN" sz="2800" b="1" kern="0" dirty="0">
                <a:solidFill>
                  <a:srgbClr val="0000FF"/>
                </a:solidFill>
              </a:rPr>
              <a:t>4</a:t>
            </a:r>
            <a:r>
              <a:rPr lang="zh-CN" altLang="en-US" sz="2800" b="1" kern="0" dirty="0">
                <a:solidFill>
                  <a:srgbClr val="0000FF"/>
                </a:solidFill>
              </a:rPr>
              <a:t>分（解释“小心翼翼”语境</a:t>
            </a:r>
            <a:r>
              <a:rPr lang="en-US" altLang="zh-CN" sz="2800" b="1" kern="0" dirty="0">
                <a:solidFill>
                  <a:srgbClr val="0000FF"/>
                </a:solidFill>
              </a:rPr>
              <a:t>1</a:t>
            </a:r>
            <a:r>
              <a:rPr lang="zh-CN" altLang="en-US" sz="2800" b="1" kern="0" dirty="0">
                <a:solidFill>
                  <a:srgbClr val="0000FF"/>
                </a:solidFill>
              </a:rPr>
              <a:t>分，效果</a:t>
            </a:r>
            <a:r>
              <a:rPr lang="en-US" altLang="zh-CN" sz="2800" b="1" kern="0" dirty="0">
                <a:solidFill>
                  <a:srgbClr val="0000FF"/>
                </a:solidFill>
              </a:rPr>
              <a:t>1</a:t>
            </a:r>
            <a:r>
              <a:rPr lang="zh-CN" altLang="en-US" sz="2800" b="1" kern="0" dirty="0">
                <a:solidFill>
                  <a:srgbClr val="0000FF"/>
                </a:solidFill>
              </a:rPr>
              <a:t>分，解释“吸”语境</a:t>
            </a:r>
            <a:r>
              <a:rPr lang="en-US" altLang="zh-CN" sz="2800" b="1" kern="0" dirty="0">
                <a:solidFill>
                  <a:srgbClr val="0000FF"/>
                </a:solidFill>
              </a:rPr>
              <a:t>1</a:t>
            </a:r>
            <a:r>
              <a:rPr lang="zh-CN" altLang="en-US" sz="2800" b="1" kern="0" dirty="0">
                <a:solidFill>
                  <a:srgbClr val="0000FF"/>
                </a:solidFill>
              </a:rPr>
              <a:t>分，效果</a:t>
            </a:r>
            <a:r>
              <a:rPr lang="en-US" altLang="zh-CN" sz="2800" b="1" kern="0" dirty="0">
                <a:solidFill>
                  <a:srgbClr val="0000FF"/>
                </a:solidFill>
              </a:rPr>
              <a:t>1</a:t>
            </a:r>
            <a:r>
              <a:rPr lang="zh-CN" altLang="en-US" sz="2800" b="1" kern="0" dirty="0">
                <a:solidFill>
                  <a:srgbClr val="0000FF"/>
                </a:solidFill>
              </a:rPr>
              <a:t>分。）</a:t>
            </a:r>
            <a:endParaRPr lang="zh-CN" altLang="en-US" sz="2800" b="1" kern="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开头段：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开篇点题、设置悬念、引出下文、总领全文；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过渡段：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承上启下、照应前文；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结尾段：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篇末点题（卒章显志）、总结全文、升华主题、呼应标题、首尾呼应；</a:t>
            </a:r>
            <a:endParaRPr lang="en-US" altLang="zh-CN" b="1" dirty="0">
              <a:solidFill>
                <a:srgbClr val="FF0000"/>
              </a:solidFill>
            </a:endParaRPr>
          </a:p>
          <a:p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257300" y="305118"/>
            <a:ext cx="9677400" cy="121920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重要句子在文中的作用</a:t>
            </a: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P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黄</a:t>
            </a: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249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内容上之作用：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讽刺、象征、对比、欲扬先抑、以小见大、卒章显志、动静结合、虚实结合；</a:t>
            </a:r>
            <a:endParaRPr lang="en-US" altLang="zh-CN" b="1" dirty="0">
              <a:solidFill>
                <a:srgbClr val="FF0000"/>
              </a:solidFill>
            </a:endParaRPr>
          </a:p>
          <a:p>
            <a:endParaRPr lang="en-US" altLang="zh-CN" dirty="0"/>
          </a:p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结构上之作用：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悬念、伏笔、铺垫、照应、过渡、总结全文、插叙倒叙、线索</a:t>
            </a:r>
            <a:r>
              <a:rPr lang="en-US" altLang="zh-CN" b="1" dirty="0">
                <a:solidFill>
                  <a:srgbClr val="FF0000"/>
                </a:solidFill>
              </a:rPr>
              <a:t>……</a:t>
            </a:r>
            <a:r>
              <a:rPr lang="zh-CN" altLang="en-US" b="1" dirty="0">
                <a:solidFill>
                  <a:srgbClr val="FF0000"/>
                </a:solidFill>
              </a:rPr>
              <a:t>；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57300" y="305118"/>
            <a:ext cx="9677400" cy="121920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重要句子在文中的作用</a:t>
            </a: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P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黄</a:t>
            </a: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249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257300" y="305118"/>
            <a:ext cx="9677400" cy="66008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0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温故    </a:t>
            </a:r>
            <a:r>
              <a:rPr lang="en-US" altLang="zh-CN" sz="40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40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校一模）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5" name="内容占位符 2"/>
          <p:cNvSpPr txBox="1"/>
          <p:nvPr/>
        </p:nvSpPr>
        <p:spPr bwMode="auto">
          <a:xfrm>
            <a:off x="-93980" y="1625600"/>
            <a:ext cx="12174220" cy="645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</a:pPr>
            <a:r>
              <a:rPr lang="en-US" altLang="zh-CN" kern="0" dirty="0"/>
              <a:t>17</a:t>
            </a:r>
            <a:r>
              <a:rPr lang="zh-CN" altLang="en-US" kern="0" dirty="0"/>
              <a:t>．“然而在大城，树是很容易被忽略的”这句话是从文章中提取的，应放在文中第几段开头最合适？请结合上下文分析。（</a:t>
            </a:r>
            <a:r>
              <a:rPr lang="en-US" altLang="zh-CN" kern="0" dirty="0"/>
              <a:t>3</a:t>
            </a:r>
            <a:r>
              <a:rPr lang="zh-CN" altLang="en-US" kern="0" dirty="0"/>
              <a:t>分）</a:t>
            </a:r>
            <a:endParaRPr lang="zh-CN" altLang="en-US" sz="2800" b="1" kern="0" dirty="0">
              <a:solidFill>
                <a:srgbClr val="0000FF"/>
              </a:solidFill>
            </a:endParaRPr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367030" y="2764156"/>
            <a:ext cx="112522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1" dirty="0"/>
              <a:t>放在</a:t>
            </a:r>
            <a:r>
              <a:rPr lang="zh-CN" altLang="en-US" b="1" dirty="0">
                <a:solidFill>
                  <a:srgbClr val="FF0000"/>
                </a:solidFill>
              </a:rPr>
              <a:t>第三自然段</a:t>
            </a:r>
            <a:r>
              <a:rPr lang="zh-CN" altLang="en-US" b="1" dirty="0"/>
              <a:t>开头最合适。（</a:t>
            </a:r>
            <a:r>
              <a:rPr lang="en-US" altLang="zh-CN" b="1" dirty="0"/>
              <a:t>1</a:t>
            </a:r>
            <a:r>
              <a:rPr lang="zh-CN" altLang="en-US" b="1" dirty="0"/>
              <a:t>分）</a:t>
            </a:r>
            <a:endParaRPr lang="en-US" altLang="zh-CN" b="1" dirty="0"/>
          </a:p>
          <a:p>
            <a:pPr marL="0" indent="0">
              <a:buNone/>
            </a:pPr>
            <a:r>
              <a:rPr lang="en-US" altLang="zh-CN" b="1" dirty="0"/>
              <a:t>    </a:t>
            </a:r>
            <a:r>
              <a:rPr lang="zh-CN" altLang="en-US" b="1" dirty="0"/>
              <a:t>“然而”表示转折关系，</a:t>
            </a:r>
            <a:r>
              <a:rPr lang="zh-CN" altLang="en-US" b="1" dirty="0">
                <a:solidFill>
                  <a:srgbClr val="FF0000"/>
                </a:solidFill>
              </a:rPr>
              <a:t>文章第二自然段写了</a:t>
            </a:r>
            <a:r>
              <a:rPr lang="zh-CN" altLang="en-US" b="1" dirty="0"/>
              <a:t>树为大城市增添了一抹轻灵的亮色，而</a:t>
            </a:r>
            <a:r>
              <a:rPr lang="zh-CN" altLang="en-US" b="1" dirty="0">
                <a:solidFill>
                  <a:srgbClr val="FF0000"/>
                </a:solidFill>
              </a:rPr>
              <a:t>第三自然段</a:t>
            </a:r>
            <a:r>
              <a:rPr lang="zh-CN" altLang="en-US" b="1" dirty="0"/>
              <a:t>却说大城市中</a:t>
            </a:r>
            <a:r>
              <a:rPr lang="en-US" altLang="zh-CN" b="1" dirty="0"/>
              <a:t>,</a:t>
            </a:r>
            <a:r>
              <a:rPr lang="zh-CN" altLang="en-US" b="1" dirty="0"/>
              <a:t>人与树各有各的存在与活法，互不相关，两段间存在转折关系（</a:t>
            </a:r>
            <a:r>
              <a:rPr lang="en-US" altLang="zh-CN" b="1" dirty="0"/>
              <a:t>1</a:t>
            </a:r>
            <a:r>
              <a:rPr lang="zh-CN" altLang="en-US" b="1" dirty="0"/>
              <a:t>分）。</a:t>
            </a:r>
            <a:endParaRPr lang="en-US" altLang="zh-CN" b="1" dirty="0"/>
          </a:p>
          <a:p>
            <a:pPr marL="0" indent="0">
              <a:buNone/>
            </a:pPr>
            <a:r>
              <a:rPr lang="en-US" altLang="zh-CN" b="1" dirty="0"/>
              <a:t>   </a:t>
            </a:r>
            <a:r>
              <a:rPr lang="zh-CN" altLang="en-US" b="1" dirty="0"/>
              <a:t>这句话放在此处，能够使</a:t>
            </a:r>
            <a:r>
              <a:rPr lang="zh-CN" altLang="en-US" b="1" dirty="0">
                <a:solidFill>
                  <a:srgbClr val="FF0000"/>
                </a:solidFill>
              </a:rPr>
              <a:t>两段衔接自然，过渡流畅，更有逻辑性</a:t>
            </a:r>
            <a:r>
              <a:rPr lang="zh-CN" altLang="en-US" b="1" dirty="0"/>
              <a:t>。（</a:t>
            </a:r>
            <a:r>
              <a:rPr lang="en-US" altLang="zh-CN" b="1" dirty="0"/>
              <a:t>1</a:t>
            </a:r>
            <a:r>
              <a:rPr lang="zh-CN" altLang="en-US" b="1" dirty="0"/>
              <a:t>分）（或：</a:t>
            </a:r>
            <a:r>
              <a:rPr lang="zh-CN" altLang="en-US" b="1" dirty="0">
                <a:solidFill>
                  <a:srgbClr val="0000FF"/>
                </a:solidFill>
              </a:rPr>
              <a:t>承上启下</a:t>
            </a:r>
            <a:r>
              <a:rPr lang="zh-CN" altLang="en-US" b="1" dirty="0"/>
              <a:t>）</a:t>
            </a:r>
            <a:endParaRPr lang="en-US" altLang="zh-CN" b="1" dirty="0"/>
          </a:p>
          <a:p>
            <a:pPr marL="0" indent="0">
              <a:buNone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08660" y="2209800"/>
            <a:ext cx="9677400" cy="121920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0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一匹有思想的马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sz="3200" b="1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1. </a:t>
            </a:r>
            <a:r>
              <a:rPr lang="zh-CN" altLang="zh-CN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阅读全文，补写下面的表格。</a:t>
            </a:r>
            <a:r>
              <a:rPr lang="zh-CN" altLang="zh-CN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（</a:t>
            </a:r>
            <a:r>
              <a:rPr lang="en-US" altLang="zh-CN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4</a:t>
            </a:r>
            <a:r>
              <a:rPr lang="zh-CN" altLang="zh-CN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分）</a:t>
            </a:r>
            <a:endParaRPr lang="zh-CN" altLang="en-US" sz="3200" b="1" dirty="0"/>
          </a:p>
        </p:txBody>
      </p:sp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01" y="1259020"/>
            <a:ext cx="11351099" cy="2510340"/>
          </a:xfrm>
        </p:spPr>
      </p:pic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704930" y="4337182"/>
          <a:ext cx="11351099" cy="1828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351099"/>
              </a:tblGrid>
              <a:tr h="474345">
                <a:tc>
                  <a:txBody>
                    <a:bodyPr/>
                    <a:lstStyle/>
                    <a:p>
                      <a:r>
                        <a:rPr lang="zh-CN" altLang="en-US" sz="3000" kern="100" dirty="0">
                          <a:solidFill>
                            <a:srgbClr val="FF0000"/>
                          </a:solidFill>
                          <a:effectLst/>
                        </a:rPr>
                        <a:t>①</a:t>
                      </a:r>
                      <a:r>
                        <a:rPr lang="zh-CN" sz="3000" kern="100" dirty="0">
                          <a:solidFill>
                            <a:srgbClr val="FF0000"/>
                          </a:solidFill>
                          <a:effectLst/>
                        </a:rPr>
                        <a:t>循笛声而至，回村带人救下我们；</a:t>
                      </a:r>
                      <a:endParaRPr lang="en-US" altLang="zh-CN" sz="3000" kern="1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r>
                        <a:rPr lang="zh-CN" sz="3000" kern="100" dirty="0">
                          <a:solidFill>
                            <a:srgbClr val="FF0000"/>
                          </a:solidFill>
                          <a:effectLst/>
                        </a:rPr>
                        <a:t>②失去理智，拿刀砍人；</a:t>
                      </a:r>
                      <a:endParaRPr lang="zh-CN" sz="3000" kern="1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r>
                        <a:rPr lang="zh-CN" sz="3000" kern="100" dirty="0">
                          <a:solidFill>
                            <a:srgbClr val="FF0000"/>
                          </a:solidFill>
                          <a:effectLst/>
                        </a:rPr>
                        <a:t>③点头答应冒雪载我奔赴考场；</a:t>
                      </a:r>
                      <a:endParaRPr lang="en-US" altLang="zh-CN" sz="3000" kern="1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r>
                        <a:rPr lang="zh-CN" sz="3000" kern="100" dirty="0">
                          <a:solidFill>
                            <a:srgbClr val="FF0000"/>
                          </a:solidFill>
                          <a:effectLst/>
                        </a:rPr>
                        <a:t>④雪野遇狼，孤立无援。</a:t>
                      </a:r>
                      <a:endParaRPr lang="zh-CN" sz="3000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altLang="zh-CN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文中多处提到毛莫利是一匹有思想的马，请结合文本分析毛莫利的形象</a:t>
            </a:r>
            <a:r>
              <a:rPr lang="en-US" altLang="zh-CN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。（4分）</a:t>
            </a:r>
            <a:br>
              <a:rPr lang="zh-CN" altLang="zh-CN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8000" y="1417638"/>
            <a:ext cx="10972800" cy="4525963"/>
          </a:xfrm>
        </p:spPr>
        <p:txBody>
          <a:bodyPr/>
          <a:lstStyle/>
          <a:p>
            <a:r>
              <a:rPr lang="zh-CN" altLang="en-US" sz="3000" dirty="0">
                <a:latin typeface="黑体" panose="02010609060101010101" pitchFamily="49" charset="-122"/>
                <a:ea typeface="黑体" panose="02010609060101010101" pitchFamily="49" charset="-122"/>
              </a:rPr>
              <a:t>①陌生人刚往它跟前一凑，它立刻咆哮如雷，两腿直立，两眼瞪得犹如铃铛，那架势好像要一下把人吃了，看出毛莫利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性情刚烈，桀骜不驯。</a:t>
            </a:r>
            <a:endParaRPr lang="en-US" altLang="zh-CN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000" dirty="0">
                <a:latin typeface="黑体" panose="02010609060101010101" pitchFamily="49" charset="-122"/>
                <a:ea typeface="黑体" panose="02010609060101010101" pitchFamily="49" charset="-122"/>
              </a:rPr>
              <a:t>②听到我悠扬悦耳的笛声，毛莫利目光一点点变得柔顺痴迷，看出毛莫利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懂得音乐。</a:t>
            </a:r>
            <a:endParaRPr lang="en-US" altLang="zh-CN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000" dirty="0">
                <a:latin typeface="黑体" panose="02010609060101010101" pitchFamily="49" charset="-122"/>
                <a:ea typeface="黑体" panose="02010609060101010101" pitchFamily="49" charset="-122"/>
              </a:rPr>
              <a:t>③毛莫利雪野救我于危难之中，大雪天带我奔赴考场，默默为我送行，看出毛莫利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有情有义；</a:t>
            </a:r>
            <a:endParaRPr lang="en-US" altLang="zh-CN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000" dirty="0">
                <a:latin typeface="黑体" panose="02010609060101010101" pitchFamily="49" charset="-122"/>
                <a:ea typeface="黑体" panose="02010609060101010101" pitchFamily="49" charset="-122"/>
              </a:rPr>
              <a:t>④毛莫利回村嘶鸣刨地报信儿并带路前来营救我们，看出毛莫利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富有智慧。</a:t>
            </a:r>
            <a:endParaRPr lang="en-US" altLang="zh-CN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altLang="zh-CN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文中多处提到毛莫利是一匹有思想的马，请结合文本分析毛莫利的形象</a:t>
            </a:r>
            <a:r>
              <a:rPr lang="en-US" altLang="zh-CN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。（4分）</a:t>
            </a:r>
            <a:br>
              <a:rPr lang="zh-CN" altLang="zh-CN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6080" y="1417638"/>
            <a:ext cx="10972800" cy="4525963"/>
          </a:xfrm>
        </p:spPr>
        <p:txBody>
          <a:bodyPr/>
          <a:lstStyle/>
          <a:p>
            <a:r>
              <a:rPr lang="zh-CN" altLang="en-US" sz="3000" dirty="0">
                <a:latin typeface="黑体" panose="02010609060101010101" pitchFamily="49" charset="-122"/>
                <a:ea typeface="黑体" panose="02010609060101010101" pitchFamily="49" charset="-122"/>
              </a:rPr>
              <a:t>⑤当我拿刀砍人的时候，毛莫利叼住我的衣服把我甩出去，竖起前腿，对我生气地吼叫，看出毛莫利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遇事冷静。</a:t>
            </a:r>
            <a:endParaRPr lang="en-US" altLang="zh-CN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000" dirty="0">
                <a:latin typeface="黑体" panose="02010609060101010101" pitchFamily="49" charset="-122"/>
                <a:ea typeface="黑体" panose="02010609060101010101" pitchFamily="49" charset="-122"/>
              </a:rPr>
              <a:t>⑥毛莫利与群狼搏斗，看出毛莫利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英勇无畏。</a:t>
            </a:r>
            <a:endParaRPr lang="en-US" altLang="zh-CN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0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事件</a:t>
            </a:r>
            <a:r>
              <a:rPr lang="en-US" altLang="zh-CN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分，形象特征</a:t>
            </a:r>
            <a:r>
              <a:rPr lang="en-US" altLang="zh-CN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</a:t>
            </a:r>
            <a:r>
              <a:rPr lang="zh-CN" altLang="en-US" sz="3000" dirty="0">
                <a:latin typeface="黑体" panose="02010609060101010101" pitchFamily="49" charset="-122"/>
                <a:ea typeface="黑体" panose="02010609060101010101" pitchFamily="49" charset="-122"/>
              </a:rPr>
              <a:t>，一个要点</a:t>
            </a:r>
            <a:r>
              <a:rPr lang="en-US" altLang="zh-CN" sz="30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000" dirty="0">
                <a:latin typeface="黑体" panose="02010609060101010101" pitchFamily="49" charset="-122"/>
                <a:ea typeface="黑体" panose="02010609060101010101" pitchFamily="49" charset="-122"/>
              </a:rPr>
              <a:t>分，答出两个要点即可得满分。第③点三个事件答出一个事件即可说明有情有义。）</a:t>
            </a:r>
            <a:endParaRPr lang="zh-CN" altLang="en-US" sz="3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sz="3200" b="1" kern="0" dirty="0">
                <a:effectLst/>
                <a:latin typeface="宋体" panose="02010600030101010101" pitchFamily="2" charset="-122"/>
                <a:cs typeface="Arial" panose="020B0604020202020204" pitchFamily="34" charset="0"/>
              </a:rPr>
              <a:t>3. </a:t>
            </a:r>
            <a:r>
              <a:rPr lang="zh-CN" altLang="zh-CN" sz="3200" b="1" kern="0" dirty="0">
                <a:effectLst/>
                <a:ea typeface="宋体" panose="02010600030101010101" pitchFamily="2" charset="-122"/>
                <a:cs typeface="Arial" panose="020B0604020202020204" pitchFamily="34" charset="0"/>
              </a:rPr>
              <a:t>请结合上下文，</a:t>
            </a:r>
            <a:r>
              <a:rPr lang="zh-CN" altLang="zh-CN" sz="3200" b="1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赏析加点词语的表达效果。</a:t>
            </a:r>
            <a:endParaRPr lang="zh-CN" altLang="en-US" sz="32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6040"/>
            <a:ext cx="10972800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）没想到大雪洋洋洒洒，</a:t>
            </a:r>
            <a:r>
              <a:rPr lang="zh-CN" altLang="en-US" b="1" u="dotted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竟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下了三天三夜，到了第四天，</a:t>
            </a:r>
            <a:r>
              <a:rPr lang="zh-CN" altLang="en-US" b="1" u="dotted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依然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没有停止的意思。（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  <a:endParaRPr lang="en-US" alt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①“竟”是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竟然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的意思，表示出乎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我的意料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分），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②“依然”是“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依旧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”的意思，表示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一直这样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分）， 写出了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雪下得时间长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分）。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③两个词语连用，表现了我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无法去参加高考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焦急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心情。（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sz="3200" b="1" kern="0" dirty="0">
                <a:effectLst/>
                <a:latin typeface="宋体" panose="02010600030101010101" pitchFamily="2" charset="-122"/>
                <a:cs typeface="Arial" panose="020B0604020202020204" pitchFamily="34" charset="0"/>
              </a:rPr>
              <a:t>3. </a:t>
            </a:r>
            <a:r>
              <a:rPr lang="zh-CN" altLang="zh-CN" sz="3200" b="1" kern="0" dirty="0">
                <a:effectLst/>
                <a:ea typeface="宋体" panose="02010600030101010101" pitchFamily="2" charset="-122"/>
                <a:cs typeface="Arial" panose="020B0604020202020204" pitchFamily="34" charset="0"/>
              </a:rPr>
              <a:t>请结合上下文，</a:t>
            </a:r>
            <a:r>
              <a:rPr lang="zh-CN" altLang="zh-CN" sz="3200" b="1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赏析加点词语的表达效果。</a:t>
            </a:r>
            <a:endParaRPr lang="zh-CN" altLang="en-US" sz="32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6040"/>
            <a:ext cx="10972800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）哦，毛莫利，我的神啊。你</a:t>
            </a:r>
            <a:r>
              <a:rPr lang="zh-CN" altLang="en-US" b="1" u="dotted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的的确确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是一匹有思想的好马啊。（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①“的的确确”是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真实、毫无疑问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的意思（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分），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②表示我对毛莫利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一匹有思想的马的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确信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分）， 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③表现了我对有情有义、富有智慧、英勇无畏的毛莫利的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赞叹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之情。（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70560" y="274638"/>
            <a:ext cx="10911840" cy="1143000"/>
          </a:xfrm>
        </p:spPr>
        <p:txBody>
          <a:bodyPr/>
          <a:lstStyle/>
          <a:p>
            <a:pPr algn="l"/>
            <a:r>
              <a:rPr lang="en-US" altLang="zh-CN" sz="3200" b="1" dirty="0"/>
              <a:t>4. </a:t>
            </a:r>
            <a:r>
              <a:rPr lang="zh-CN" altLang="en-US" sz="3200" b="1" dirty="0"/>
              <a:t>请结合上下文，分析下列句子的含义。</a:t>
            </a:r>
            <a:endParaRPr lang="zh-CN" altLang="en-US" sz="32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3680" y="1417638"/>
            <a:ext cx="11531600" cy="4525963"/>
          </a:xfrm>
        </p:spPr>
        <p:txBody>
          <a:bodyPr/>
          <a:lstStyle/>
          <a:p>
            <a:pPr indent="0">
              <a:spcAft>
                <a:spcPts val="600"/>
              </a:spcAft>
              <a:buNone/>
            </a:pPr>
            <a:r>
              <a:rPr lang="zh-CN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1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）在场的所有人都惊呆了，说这简直就是一个奇迹。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（2分）</a:t>
            </a:r>
            <a:endParaRPr lang="zh-CN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①这个奇迹指的是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我用笛声驯服了桀骜不驯的毛莫利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（关键词语境义，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分），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②写出了毛莫利是一匹性情刚烈但又懂得音乐的马（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分）， 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③表现了我对有情有义、富有智慧、英勇无畏的毛莫利的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赞叹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之情。（</a:t>
            </a: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分）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70560" y="274638"/>
            <a:ext cx="10911840" cy="1143000"/>
          </a:xfrm>
        </p:spPr>
        <p:txBody>
          <a:bodyPr/>
          <a:lstStyle/>
          <a:p>
            <a:pPr algn="l"/>
            <a:r>
              <a:rPr lang="en-US" altLang="zh-CN" sz="3200" b="1" dirty="0"/>
              <a:t>4. </a:t>
            </a:r>
            <a:r>
              <a:rPr lang="zh-CN" altLang="en-US" sz="3200" b="1" dirty="0"/>
              <a:t>请结合上下文，分析下列句子的含义。</a:t>
            </a:r>
            <a:endParaRPr lang="zh-CN" altLang="en-US" sz="32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3680" y="1417638"/>
            <a:ext cx="10972800" cy="4525963"/>
          </a:xfrm>
        </p:spPr>
        <p:txBody>
          <a:bodyPr/>
          <a:lstStyle/>
          <a:p>
            <a:pPr indent="0">
              <a:spcAft>
                <a:spcPts val="600"/>
              </a:spcAft>
              <a:buNone/>
            </a:pPr>
            <a:r>
              <a:rPr lang="zh-CN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）“当草原在我们的眼里不再神秘，当所有的浪漫都被现实击得粉碎，我们开始讨厌草原，做梦都想离开草原。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 （4分）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①“草原不再神秘”是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我见惯了草原的丘陵起伏，高山险峻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，（关键词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语境义，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分），</a:t>
            </a:r>
            <a:endParaRPr lang="en-US" altLang="zh-CN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②“讨厌草原，做梦都想离开草原”是无法离开时我酗酒闹事和后来想要通过高考离开草原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（关键词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语境义，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分）， </a:t>
            </a:r>
            <a:endParaRPr lang="en-US" altLang="zh-CN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③表现了我梦想被现实所击碎时的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失落、苦闷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之情。（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分）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indent="0">
              <a:spcAft>
                <a:spcPts val="600"/>
              </a:spcAft>
              <a:buNone/>
            </a:pPr>
            <a:endParaRPr lang="zh-CN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sz="3600" b="1" dirty="0"/>
              <a:t>5. </a:t>
            </a:r>
            <a:r>
              <a:rPr lang="zh-CN" altLang="en-US" sz="3600" b="1" dirty="0"/>
              <a:t>请分析第①段划线句在全文中的作用。（</a:t>
            </a:r>
            <a:r>
              <a:rPr lang="en-US" altLang="zh-CN" sz="3600" b="1" dirty="0"/>
              <a:t>3</a:t>
            </a:r>
            <a:r>
              <a:rPr lang="zh-CN" altLang="en-US" sz="3600" b="1" dirty="0"/>
              <a:t>分）</a:t>
            </a:r>
            <a:endParaRPr lang="zh-CN" altLang="en-US" sz="3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①内容上：开篇点题，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写出毛莫利是一匹有思想有灵性富有智慧的马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32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②结构上：总领全文，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引出下文毛莫利为我报信、叼住衣服甩起我等救护我的行文；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（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设置悬念，引起读者对毛莫利如何神助的思考。（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32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sz="3600" b="1" dirty="0"/>
              <a:t>6. </a:t>
            </a:r>
            <a:r>
              <a:rPr lang="zh-CN" altLang="en-US" sz="3600" b="1" dirty="0"/>
              <a:t>请分析第④段划线句在全文中的作用。（</a:t>
            </a:r>
            <a:r>
              <a:rPr lang="en-US" altLang="zh-CN" sz="3600" b="1" dirty="0"/>
              <a:t>3</a:t>
            </a:r>
            <a:r>
              <a:rPr lang="zh-CN" altLang="en-US" sz="3600" b="1" dirty="0"/>
              <a:t>分）</a:t>
            </a:r>
            <a:endParaRPr lang="zh-CN" altLang="en-US" sz="3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①内容上：写出了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我和毛莫利关系亲密，感情深厚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②结构上：承上启下，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承接上文我用笛声驯服了毛莫利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引出下文毛莫利闻笛声救我的情节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sz="3600" b="1" dirty="0"/>
              <a:t>7. </a:t>
            </a:r>
            <a:r>
              <a:rPr lang="zh-CN" altLang="en-US" sz="3600" b="1" dirty="0"/>
              <a:t>请分析第⑥段划线句在全文中的作用。（</a:t>
            </a:r>
            <a:r>
              <a:rPr lang="en-US" altLang="zh-CN" sz="3600" b="1" dirty="0"/>
              <a:t>2</a:t>
            </a:r>
            <a:r>
              <a:rPr lang="zh-CN" altLang="en-US" sz="3600" b="1" dirty="0"/>
              <a:t>分）</a:t>
            </a:r>
            <a:endParaRPr lang="zh-CN" altLang="en-US" sz="3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1348720" cy="4525963"/>
          </a:xfrm>
        </p:spPr>
        <p:txBody>
          <a:bodyPr/>
          <a:lstStyle/>
          <a:p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①内容上：写出了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毛莫利有思想有灵性，富有智慧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32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②结构上：总结上文，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承接上文毛莫利想先带我去报信救人的情节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32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sz="3600" b="1" dirty="0"/>
              <a:t>8. </a:t>
            </a:r>
            <a:r>
              <a:rPr lang="zh-CN" altLang="en-US" sz="3600" b="1" dirty="0"/>
              <a:t>请分析第⑬段划线句在全文中的作用。（</a:t>
            </a:r>
            <a:r>
              <a:rPr lang="en-US" altLang="zh-CN" sz="3600" b="1" dirty="0"/>
              <a:t>4</a:t>
            </a:r>
            <a:r>
              <a:rPr lang="zh-CN" altLang="en-US" sz="3600" b="1" dirty="0"/>
              <a:t>分）</a:t>
            </a:r>
            <a:endParaRPr lang="zh-CN" altLang="en-US" sz="3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4800" y="1600200"/>
            <a:ext cx="11277600" cy="4525963"/>
          </a:xfrm>
        </p:spPr>
        <p:txBody>
          <a:bodyPr/>
          <a:lstStyle/>
          <a:p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①内容上：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篇末点题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，写出了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毛莫利有思想有灵性，富有智慧；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深化主题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，表明我对毛莫利的赞美与怀念之情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32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②结构上：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首尾呼应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，呼应开头“毛莫利，一匹有思想的马”；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呼应标题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一匹有思想的马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32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2560" y="187960"/>
            <a:ext cx="11826240" cy="6548120"/>
          </a:xfrm>
        </p:spPr>
        <p:txBody>
          <a:bodyPr/>
          <a:lstStyle/>
          <a:p>
            <a:r>
              <a:rPr lang="en-US" altLang="zh-CN" dirty="0"/>
              <a:t>9</a:t>
            </a:r>
            <a:r>
              <a:rPr lang="zh-CN" altLang="en-US" dirty="0"/>
              <a:t>．申平曾说：“我写小小说喜欢讲故事，而且愿意把故事讲得有点</a:t>
            </a:r>
            <a:r>
              <a:rPr lang="zh-CN" altLang="en-US" dirty="0">
                <a:solidFill>
                  <a:srgbClr val="0066CC"/>
                </a:solidFill>
              </a:rPr>
              <a:t>传奇色彩</a:t>
            </a:r>
            <a:r>
              <a:rPr lang="zh-CN" altLang="en-US" dirty="0"/>
              <a:t>。”“把故事讲得有点传奇色彩”对小说创作有何意义？请结合本文谈谈你的看法。（</a:t>
            </a:r>
            <a:r>
              <a:rPr lang="en-US" altLang="zh-CN" dirty="0"/>
              <a:t>6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传奇色彩</a:t>
            </a:r>
            <a:r>
              <a:rPr lang="zh-CN" altLang="en-US" dirty="0">
                <a:solidFill>
                  <a:srgbClr val="0066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指离奇、不寻常的情节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。它的意义在于：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使人物形象更加鲜明、丰满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，毛莫利力战狼群，看似不寻常，却突显了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它的英勇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深化文章主旨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，毛莫利趴在高岗为我送行，看似离奇，实则体现了动物对人类最真挚的情感，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是对动物的赞美，更是对这种没有掺杂任何世俗的纯粹情感的赞扬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能吸引读者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，激发读者阅读兴趣，文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中毛莫利闻笛声来救我的情节引人入胜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。（答出一个意义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分，结合文本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分。）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08660" y="2209800"/>
            <a:ext cx="9677400" cy="121920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0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胃的回忆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5600" y="218440"/>
            <a:ext cx="10972800" cy="4525963"/>
          </a:xfrm>
        </p:spPr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．阅读文章，回答下面问题。（</a:t>
            </a:r>
            <a:r>
              <a:rPr lang="en-US" altLang="zh-CN" dirty="0"/>
              <a:t>6</a:t>
            </a:r>
            <a:r>
              <a:rPr lang="zh-CN" altLang="en-US" dirty="0"/>
              <a:t>分）</a:t>
            </a:r>
            <a:endParaRPr lang="zh-CN" altLang="en-US" dirty="0"/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1</a:t>
            </a:r>
            <a:r>
              <a:rPr lang="zh-CN" altLang="en-US" sz="2800" dirty="0"/>
              <a:t>）在县城过暑假的日子里，作者叙述了哪些有关“胃的回忆”？请概括回答。（</a:t>
            </a:r>
            <a:r>
              <a:rPr lang="en-US" altLang="zh-CN" sz="2800" dirty="0"/>
              <a:t>3</a:t>
            </a:r>
            <a:r>
              <a:rPr lang="zh-CN" altLang="en-US" sz="2800" dirty="0"/>
              <a:t>分）</a:t>
            </a:r>
            <a:endParaRPr lang="zh-CN" altLang="en-US" sz="2800" dirty="0"/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2</a:t>
            </a:r>
            <a:r>
              <a:rPr lang="zh-CN" altLang="en-US" sz="2800" dirty="0"/>
              <a:t>）在村庄过春节的日子里，作者也有许多美好、温暖的回忆。阅读相关文段，完成表格内容。（</a:t>
            </a:r>
            <a:r>
              <a:rPr lang="en-US" altLang="zh-CN" sz="2800" dirty="0"/>
              <a:t>3</a:t>
            </a:r>
            <a:r>
              <a:rPr lang="zh-CN" altLang="en-US" sz="2800" dirty="0"/>
              <a:t>分）</a:t>
            </a:r>
            <a:endParaRPr lang="zh-CN" altLang="en-US" sz="2800" dirty="0"/>
          </a:p>
          <a:p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60" y="3038616"/>
            <a:ext cx="11472530" cy="1604371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3360" y="218440"/>
            <a:ext cx="10972800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）在县城过暑假的日子里，作者叙述了哪些有关“胃的回忆”？请概括回答。（</a:t>
            </a:r>
            <a:r>
              <a:rPr lang="en-US" altLang="zh-CN" dirty="0"/>
              <a:t>3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sz="3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①夏日里的早餐，</a:t>
            </a:r>
            <a:r>
              <a:rPr lang="zh-CN" altLang="en-US" sz="3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外婆给我们做脆爽的炒西瓜皮</a:t>
            </a:r>
            <a:r>
              <a:rPr lang="zh-CN" altLang="en-US" sz="3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en-US" altLang="zh-CN" sz="30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②中午外公下班时，</a:t>
            </a:r>
            <a:r>
              <a:rPr lang="zh-CN" altLang="en-US" sz="3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总会带回来一道卤肉菜</a:t>
            </a:r>
            <a:r>
              <a:rPr lang="zh-CN" altLang="en-US" sz="3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en-US" altLang="zh-CN" sz="30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③夏日傍晚，我们在场院</a:t>
            </a:r>
            <a:r>
              <a:rPr lang="zh-CN" altLang="en-US" sz="3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吃西瓜</a:t>
            </a:r>
            <a:r>
              <a:rPr lang="en-US" altLang="zh-CN" sz="3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3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吃“葡萄肉”</a:t>
            </a:r>
            <a:r>
              <a:rPr lang="zh-CN" altLang="en-US" sz="3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0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000" dirty="0"/>
              <a:t>【</a:t>
            </a:r>
            <a:r>
              <a:rPr lang="zh-CN" altLang="en-US" sz="3000" dirty="0"/>
              <a:t>评分说明</a:t>
            </a:r>
            <a:r>
              <a:rPr lang="en-US" altLang="zh-CN" sz="3000" dirty="0"/>
              <a:t>】1. </a:t>
            </a:r>
            <a:r>
              <a:rPr lang="zh-CN" altLang="en-US" sz="3000" dirty="0"/>
              <a:t>答题必须是概括事情，如答案所示。</a:t>
            </a:r>
            <a:endParaRPr lang="zh-CN" altLang="en-US" sz="3000" dirty="0"/>
          </a:p>
          <a:p>
            <a:pPr marL="0" indent="0">
              <a:buNone/>
            </a:pPr>
            <a:r>
              <a:rPr lang="en-US" altLang="zh-CN" sz="3000" dirty="0"/>
              <a:t>2. </a:t>
            </a:r>
            <a:r>
              <a:rPr lang="zh-CN" altLang="en-US" sz="3000" dirty="0"/>
              <a:t>所概括事件必须是</a:t>
            </a:r>
            <a:r>
              <a:rPr lang="zh-CN" altLang="en-US" sz="3000" b="1" dirty="0">
                <a:solidFill>
                  <a:srgbClr val="FF0000"/>
                </a:solidFill>
              </a:rPr>
              <a:t>在县城过暑假时发生且跟吃有关</a:t>
            </a:r>
            <a:r>
              <a:rPr lang="zh-CN" altLang="en-US" sz="3000" dirty="0"/>
              <a:t>的事。</a:t>
            </a:r>
            <a:endParaRPr lang="zh-CN" altLang="en-US" sz="3000" dirty="0"/>
          </a:p>
          <a:p>
            <a:pPr marL="0" indent="0">
              <a:buNone/>
            </a:pPr>
            <a:r>
              <a:rPr lang="en-US" altLang="zh-CN" sz="3000" dirty="0"/>
              <a:t>3. </a:t>
            </a:r>
            <a:r>
              <a:rPr lang="zh-CN" altLang="en-US" sz="3000" dirty="0"/>
              <a:t>有</a:t>
            </a:r>
            <a:r>
              <a:rPr lang="zh-CN" altLang="en-US" sz="3000" b="1" dirty="0">
                <a:solidFill>
                  <a:srgbClr val="FF0000"/>
                </a:solidFill>
              </a:rPr>
              <a:t>人物和食物名称</a:t>
            </a:r>
            <a:r>
              <a:rPr lang="zh-CN" altLang="en-US" sz="3000" dirty="0"/>
              <a:t>，三点齐全可以给满分。如“外婆的炒西瓜皮”“外公的卤菜”。</a:t>
            </a:r>
            <a:endParaRPr lang="zh-CN" altLang="en-US" sz="3000" dirty="0"/>
          </a:p>
          <a:p>
            <a:pPr marL="0" indent="0">
              <a:buNone/>
            </a:pPr>
            <a:r>
              <a:rPr lang="en-US" altLang="zh-CN" sz="3000" dirty="0"/>
              <a:t>4. </a:t>
            </a:r>
            <a:r>
              <a:rPr lang="zh-CN" altLang="en-US" sz="3000" dirty="0"/>
              <a:t>只答“炒西瓜皮”“卤菜”“葡萄肉”没涉及人物，三点全答给</a:t>
            </a:r>
            <a:r>
              <a:rPr lang="en-US" altLang="zh-CN" sz="3000" dirty="0"/>
              <a:t>1</a:t>
            </a:r>
            <a:r>
              <a:rPr lang="zh-CN" altLang="en-US" sz="3000" dirty="0"/>
              <a:t>分。或只笼统答“外婆的早餐”“外公的午饭”给</a:t>
            </a:r>
            <a:r>
              <a:rPr lang="en-US" altLang="zh-CN" sz="3000" dirty="0"/>
              <a:t>1</a:t>
            </a:r>
            <a:r>
              <a:rPr lang="zh-CN" altLang="en-US" sz="3000" dirty="0"/>
              <a:t>分。</a:t>
            </a:r>
            <a:endParaRPr lang="zh-CN" altLang="en-US" sz="3000" dirty="0"/>
          </a:p>
          <a:p>
            <a:pPr marL="0" indent="0">
              <a:buNone/>
            </a:pPr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3360" y="218440"/>
            <a:ext cx="11775440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）在村庄过春节的日子里，作者也有许多美好、温暖的回忆。阅读相关文段，完成表格内容。（</a:t>
            </a:r>
            <a:r>
              <a:rPr lang="en-US" altLang="zh-CN" dirty="0"/>
              <a:t>3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sz="3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②吃饭时，“我”与外公喝酒，笑称将来给他开酒厂</a:t>
            </a:r>
            <a:r>
              <a:rPr lang="en-US" altLang="zh-CN" sz="3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3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外公问我长大后会不会买酒给他吃。</a:t>
            </a:r>
            <a:endParaRPr lang="zh-CN" altLang="en-US" sz="30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③饭后闲聊时，“我”说将来长大了要天天给外婆发压岁钱</a:t>
            </a:r>
            <a:r>
              <a:rPr lang="en-US" altLang="zh-CN" sz="3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3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外婆问我长大后会不会养她</a:t>
            </a:r>
            <a:r>
              <a:rPr lang="en-US" altLang="zh-CN" sz="3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3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刚坐下来，外婆就往我碗里夹一条风鸡腿。</a:t>
            </a:r>
            <a:endParaRPr lang="zh-CN" altLang="en-US" sz="30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⑤第二天早上，“我”赖床不起，外婆一口口喂“我”吃绿苎头。</a:t>
            </a:r>
            <a:endParaRPr lang="zh-CN" altLang="en-US" sz="30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2800" dirty="0"/>
              <a:t>【</a:t>
            </a:r>
            <a:r>
              <a:rPr lang="zh-CN" altLang="en-US" sz="2800" dirty="0"/>
              <a:t>评分说明</a:t>
            </a:r>
            <a:r>
              <a:rPr lang="en-US" altLang="zh-CN" sz="2800" dirty="0"/>
              <a:t>】</a:t>
            </a:r>
            <a:r>
              <a:rPr lang="zh-CN" altLang="en-US" sz="2800" dirty="0"/>
              <a:t>本小题满分</a:t>
            </a:r>
            <a:r>
              <a:rPr lang="en-US" altLang="zh-CN" sz="2800" dirty="0"/>
              <a:t>3</a:t>
            </a:r>
            <a:r>
              <a:rPr lang="zh-CN" altLang="en-US" sz="2800" dirty="0"/>
              <a:t>分，答对一点得</a:t>
            </a:r>
            <a:r>
              <a:rPr lang="en-US" altLang="zh-CN" sz="2800" dirty="0"/>
              <a:t>1</a:t>
            </a:r>
            <a:r>
              <a:rPr lang="zh-CN" altLang="en-US" sz="2800" dirty="0"/>
              <a:t>分。</a:t>
            </a:r>
            <a:endParaRPr lang="zh-CN" altLang="en-US" sz="2800" dirty="0"/>
          </a:p>
          <a:p>
            <a:pPr marL="0" indent="0">
              <a:buNone/>
            </a:pPr>
            <a:r>
              <a:rPr lang="en-US" altLang="zh-CN" sz="2800" dirty="0"/>
              <a:t>1. </a:t>
            </a:r>
            <a:r>
              <a:rPr lang="zh-CN" altLang="en-US" sz="2800" dirty="0"/>
              <a:t>所写事情必须是</a:t>
            </a:r>
            <a:r>
              <a:rPr lang="zh-CN" altLang="en-US" sz="2800" b="1" dirty="0">
                <a:solidFill>
                  <a:srgbClr val="FF0000"/>
                </a:solidFill>
              </a:rPr>
              <a:t>在村庄过春节的日子里的事</a:t>
            </a:r>
            <a:r>
              <a:rPr lang="zh-CN" altLang="en-US" sz="2800" dirty="0"/>
              <a:t>。</a:t>
            </a:r>
            <a:endParaRPr lang="zh-CN" altLang="en-US" sz="2800" dirty="0"/>
          </a:p>
          <a:p>
            <a:pPr marL="0" indent="0">
              <a:buNone/>
            </a:pPr>
            <a:r>
              <a:rPr lang="en-US" altLang="zh-CN" sz="2800" dirty="0"/>
              <a:t>2. </a:t>
            </a:r>
            <a:r>
              <a:rPr lang="zh-CN" altLang="en-US" sz="2800" dirty="0"/>
              <a:t>所写事情必须</a:t>
            </a:r>
            <a:r>
              <a:rPr lang="zh-CN" altLang="en-US" sz="2800" b="1" dirty="0">
                <a:solidFill>
                  <a:srgbClr val="FF0000"/>
                </a:solidFill>
              </a:rPr>
              <a:t>跟外公外婆有关且要对应得上</a:t>
            </a:r>
            <a:r>
              <a:rPr lang="zh-CN" altLang="en-US" sz="2800" dirty="0"/>
              <a:t>。</a:t>
            </a:r>
            <a:endParaRPr lang="zh-CN" altLang="en-US" sz="2800" dirty="0"/>
          </a:p>
          <a:p>
            <a:pPr marL="0" indent="0">
              <a:buNone/>
            </a:pPr>
            <a:r>
              <a:rPr lang="en-US" altLang="zh-CN" sz="2800" dirty="0"/>
              <a:t>3. </a:t>
            </a:r>
            <a:r>
              <a:rPr lang="zh-CN" altLang="en-US" sz="2800" dirty="0"/>
              <a:t>第②空答“外公背我们”的不给分，因为已经包含在第①点“外公哄我们”里面。</a:t>
            </a:r>
            <a:endParaRPr lang="zh-CN" altLang="en-US" sz="2800" dirty="0"/>
          </a:p>
          <a:p>
            <a:pPr marL="0" indent="0">
              <a:buNone/>
            </a:pPr>
            <a:r>
              <a:rPr lang="en-US" altLang="zh-CN" sz="2800" dirty="0"/>
              <a:t>4. </a:t>
            </a:r>
            <a:r>
              <a:rPr lang="zh-CN" altLang="en-US" sz="2800" dirty="0"/>
              <a:t>第②③空若只答聊天、说笑，没分析，答一个不给分，答两个给</a:t>
            </a:r>
            <a:r>
              <a:rPr lang="en-US" altLang="zh-CN" sz="2800" dirty="0"/>
              <a:t>1</a:t>
            </a:r>
            <a:r>
              <a:rPr lang="zh-CN" altLang="en-US" sz="2800" dirty="0"/>
              <a:t>分。</a:t>
            </a:r>
            <a:endParaRPr lang="zh-CN" altLang="en-US" sz="2800" dirty="0"/>
          </a:p>
          <a:p>
            <a:pPr marL="0" indent="0">
              <a:buNone/>
            </a:pPr>
            <a:endParaRPr lang="zh-CN" altLang="en-US" sz="2800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6827" y="143539"/>
            <a:ext cx="11671005" cy="4525963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2．结合上下文，从人物描写的角度分析下面句子的表达效果。（4分）</a:t>
            </a:r>
            <a:endParaRPr lang="zh-CN" altLang="zh-CN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04800">
              <a:spcAft>
                <a:spcPts val="600"/>
              </a:spcAft>
            </a:pP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外公喝酒时肉吃得很少，吃一口肉喝一口酒，一块肉夹起又放下，要七八次才吃完。他总会笑眯眯地对我们说：“小孩子，大口吃肉，香。”</a:t>
            </a:r>
            <a:endParaRPr lang="zh-CN" altLang="zh-CN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①运用了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动作、神态、语言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描写，（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②“吃得很少”“夹起又放下”“七八次”写出外公在吃肉时不舍一口吃完，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细嚼慢品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分）；</a:t>
            </a:r>
            <a:endParaRPr lang="en-US" altLang="zh-CN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③“笑眯眯”写出了外公看孙子们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吃饭时慈爱的神态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；（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分）他鼓励“我”“大口吃肉”，可见他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不舍得吃的肉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，是留给孙子们的，（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④表现了外公对孙子的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疼爱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4419" y="217967"/>
            <a:ext cx="10972800" cy="4525963"/>
          </a:xfrm>
        </p:spPr>
        <p:txBody>
          <a:bodyPr/>
          <a:lstStyle/>
          <a:p>
            <a:r>
              <a:rPr lang="en-US" altLang="zh-CN" dirty="0"/>
              <a:t>【</a:t>
            </a:r>
            <a:r>
              <a:rPr lang="zh-CN" altLang="en-US" dirty="0"/>
              <a:t>评分说明</a:t>
            </a:r>
            <a:r>
              <a:rPr lang="en-US" altLang="zh-CN" dirty="0"/>
              <a:t>】</a:t>
            </a:r>
            <a:endParaRPr lang="en-US" altLang="zh-CN" dirty="0"/>
          </a:p>
          <a:p>
            <a:r>
              <a:rPr lang="en-US" altLang="zh-CN" dirty="0"/>
              <a:t>1.</a:t>
            </a:r>
            <a:r>
              <a:rPr lang="zh-CN" altLang="en-US" dirty="0"/>
              <a:t>本小题满分</a:t>
            </a:r>
            <a:r>
              <a:rPr lang="en-US" altLang="zh-CN" dirty="0"/>
              <a:t>4</a:t>
            </a:r>
            <a:r>
              <a:rPr lang="zh-CN" altLang="en-US" dirty="0"/>
              <a:t>分，其中手法答对两个以上得</a:t>
            </a:r>
            <a:r>
              <a:rPr lang="en-US" altLang="zh-CN" dirty="0"/>
              <a:t>1</a:t>
            </a:r>
            <a:r>
              <a:rPr lang="zh-CN" altLang="en-US" dirty="0"/>
              <a:t>分，结合关键词且对应手法的分析得</a:t>
            </a:r>
            <a:r>
              <a:rPr lang="en-US" altLang="zh-CN" dirty="0"/>
              <a:t>2</a:t>
            </a:r>
            <a:r>
              <a:rPr lang="zh-CN" altLang="en-US" dirty="0"/>
              <a:t>分，答出外公对孙子的疼爱得</a:t>
            </a:r>
            <a:r>
              <a:rPr lang="en-US" altLang="zh-CN" dirty="0"/>
              <a:t>1</a:t>
            </a:r>
            <a:r>
              <a:rPr lang="zh-CN" altLang="en-US" dirty="0"/>
              <a:t>分。</a:t>
            </a:r>
            <a:endParaRPr lang="zh-CN" altLang="en-US" dirty="0"/>
          </a:p>
          <a:p>
            <a:r>
              <a:rPr lang="en-US" altLang="zh-CN" dirty="0"/>
              <a:t>2.</a:t>
            </a:r>
            <a:r>
              <a:rPr lang="zh-CN" altLang="en-US" dirty="0"/>
              <a:t>按照答案示例，五个点，答对四个点即可满分。其中人物描写方法和具体例子两个答对一个即可得</a:t>
            </a:r>
            <a:r>
              <a:rPr lang="en-US" altLang="zh-CN" dirty="0"/>
              <a:t>1</a:t>
            </a:r>
            <a:r>
              <a:rPr lang="zh-CN" altLang="en-US" dirty="0"/>
              <a:t>分，如动作描写和“吃得很少”“夹起又放下”不重复得分。</a:t>
            </a:r>
            <a:endParaRPr lang="zh-CN" altLang="en-US" dirty="0"/>
          </a:p>
          <a:p>
            <a:r>
              <a:rPr lang="en-US" altLang="zh-CN" dirty="0"/>
              <a:t>3. </a:t>
            </a:r>
            <a:r>
              <a:rPr lang="zh-CN" altLang="en-US" dirty="0"/>
              <a:t>动作描写和语言描写的分析，都可以体现外公吃肉时的不舍</a:t>
            </a:r>
            <a:r>
              <a:rPr lang="en-US" altLang="zh-CN" dirty="0"/>
              <a:t>/</a:t>
            </a:r>
            <a:r>
              <a:rPr lang="zh-CN" altLang="en-US" dirty="0"/>
              <a:t>想留给孙子吃，但是动作描写还可以体现外公吃肉时的</a:t>
            </a:r>
            <a:r>
              <a:rPr lang="zh-CN" altLang="en-US" b="1" dirty="0">
                <a:solidFill>
                  <a:srgbClr val="FF0000"/>
                </a:solidFill>
              </a:rPr>
              <a:t>细嚼慢品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勤俭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享受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愉快</a:t>
            </a:r>
            <a:r>
              <a:rPr lang="zh-CN" altLang="en-US" dirty="0"/>
              <a:t>等。</a:t>
            </a:r>
            <a:endParaRPr lang="zh-CN" altLang="en-US" dirty="0"/>
          </a:p>
          <a:p>
            <a:r>
              <a:rPr lang="en-US" altLang="zh-CN" dirty="0"/>
              <a:t>4. </a:t>
            </a:r>
            <a:r>
              <a:rPr lang="zh-CN" altLang="en-US" dirty="0"/>
              <a:t>若学生简单写写出了外公吃肉时的样子</a:t>
            </a:r>
            <a:r>
              <a:rPr lang="en-US" altLang="zh-CN" dirty="0"/>
              <a:t>/</a:t>
            </a:r>
            <a:r>
              <a:rPr lang="zh-CN" altLang="en-US" dirty="0">
                <a:solidFill>
                  <a:srgbClr val="FF0000"/>
                </a:solidFill>
              </a:rPr>
              <a:t>画面等不具体的</a:t>
            </a:r>
            <a:r>
              <a:rPr lang="zh-CN" altLang="en-US" dirty="0"/>
              <a:t>概括则该分析不得分。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" y="208280"/>
            <a:ext cx="11917680" cy="6405880"/>
          </a:xfrm>
        </p:spPr>
        <p:txBody>
          <a:bodyPr/>
          <a:lstStyle/>
          <a:p>
            <a:pPr>
              <a:lnSpc>
                <a:spcPts val="1600"/>
              </a:lnSpc>
            </a:pPr>
            <a:r>
              <a:rPr lang="en-US" altLang="zh-CN" sz="32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Arial" panose="020B0604020202020204" pitchFamily="34" charset="0"/>
              </a:rPr>
              <a:t>3. </a:t>
            </a:r>
            <a:r>
              <a:rPr lang="zh-CN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请结合上下文，</a:t>
            </a:r>
            <a:r>
              <a:rPr lang="zh-CN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赏析加点词语的表达效果。（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4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>
              <a:spcAft>
                <a:spcPts val="600"/>
              </a:spcAft>
              <a:buNone/>
            </a:pPr>
            <a:r>
              <a:rPr lang="zh-CN" altLang="zh-CN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外婆</a:t>
            </a:r>
            <a:r>
              <a:rPr lang="zh-CN" altLang="zh-CN" sz="4000" b="1" u="dotted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只好</a:t>
            </a:r>
            <a:r>
              <a:rPr lang="zh-CN" altLang="zh-CN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将绿苎头的团子焐热，</a:t>
            </a:r>
            <a:r>
              <a:rPr lang="zh-CN" altLang="zh-CN" sz="4000" b="1" u="dotted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一口一口</a:t>
            </a:r>
            <a:r>
              <a:rPr lang="zh-CN" altLang="zh-CN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地喂我。</a:t>
            </a:r>
            <a:endParaRPr lang="en-US" altLang="zh-CN" sz="4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①“只好”意思是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只能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，（</a:t>
            </a:r>
            <a:r>
              <a:rPr lang="en-US" altLang="zh-CN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②“一口一口”写出了外婆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小心细致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喂我吃团子的样子（</a:t>
            </a:r>
            <a:r>
              <a:rPr lang="en-US" altLang="zh-CN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分）；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③表现了外婆对我的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疼爱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zh-CN" altLang="en-US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0">
              <a:spcAft>
                <a:spcPts val="600"/>
              </a:spcAft>
              <a:buNone/>
            </a:pPr>
            <a:endParaRPr lang="zh-CN" altLang="zh-CN" sz="4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" y="208280"/>
            <a:ext cx="11917680" cy="6405880"/>
          </a:xfrm>
        </p:spPr>
        <p:txBody>
          <a:bodyPr/>
          <a:lstStyle/>
          <a:p>
            <a:pPr>
              <a:lnSpc>
                <a:spcPts val="1600"/>
              </a:lnSpc>
            </a:pPr>
            <a:r>
              <a:rPr lang="zh-CN" altLang="en-US" sz="32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Arial" panose="020B0604020202020204" pitchFamily="34" charset="0"/>
              </a:rPr>
              <a:t>变式：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Arial" panose="020B0604020202020204" pitchFamily="34" charset="0"/>
              </a:rPr>
              <a:t>3. </a:t>
            </a:r>
            <a:r>
              <a:rPr lang="zh-CN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请结合上下文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，分析下面句子的</a:t>
            </a:r>
            <a:r>
              <a:rPr lang="zh-CN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表达效果。（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4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>
              <a:spcAft>
                <a:spcPts val="600"/>
              </a:spcAft>
              <a:buNone/>
            </a:pPr>
            <a:endParaRPr lang="en-US" altLang="zh-CN" sz="4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indent="0">
              <a:spcAft>
                <a:spcPts val="600"/>
              </a:spcAft>
              <a:buNone/>
            </a:pPr>
            <a:r>
              <a:rPr lang="zh-CN" altLang="zh-CN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外婆</a:t>
            </a:r>
            <a:r>
              <a:rPr lang="zh-CN" altLang="zh-CN" sz="4000" b="1" u="dotted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只好</a:t>
            </a:r>
            <a:r>
              <a:rPr lang="zh-CN" altLang="zh-CN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将绿苎头的团子焐热，</a:t>
            </a:r>
            <a:r>
              <a:rPr lang="zh-CN" altLang="zh-CN" sz="4000" b="1" u="dotted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一口一口</a:t>
            </a:r>
            <a:r>
              <a:rPr lang="zh-CN" altLang="zh-CN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地喂我。</a:t>
            </a:r>
            <a:endParaRPr lang="en-US" altLang="zh-CN" sz="4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①“只好”意思是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只能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，（</a:t>
            </a:r>
            <a:r>
              <a:rPr lang="en-US" altLang="zh-CN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②“一口一口”写出了外婆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小心细致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喂我吃团子的样子（</a:t>
            </a:r>
            <a:r>
              <a:rPr lang="en-US" altLang="zh-CN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分）；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③表现了外婆对我的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疼爱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zh-CN" altLang="en-US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0">
              <a:spcAft>
                <a:spcPts val="600"/>
              </a:spcAft>
              <a:buNone/>
            </a:pPr>
            <a:endParaRPr lang="zh-CN" altLang="zh-CN" sz="4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" y="208280"/>
            <a:ext cx="11917680" cy="640588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zh-CN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4．结合上下文，分析下面句子的含义。</a:t>
            </a:r>
            <a:endParaRPr lang="zh-CN" altLang="zh-CN" sz="3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>
              <a:spcAft>
                <a:spcPts val="600"/>
              </a:spcAft>
              <a:buNone/>
            </a:pPr>
            <a:r>
              <a:rPr lang="zh-CN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FZKai-Z03S"/>
              </a:rPr>
              <a:t>（1）天地之间，一片苍茫，村庄就像是世界上最后一个村庄，我们像村庄里唯一一户人家。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（3分）</a:t>
            </a:r>
            <a:endParaRPr lang="en-US" altLang="zh-CN" sz="3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①“最后一个村庄”“唯一一户人家”既写出了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村庄的沉寂、旷远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②又写出了寒假里村庄生活景象的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清冷、寂寞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分）；</a:t>
            </a:r>
            <a:endParaRPr lang="en-US" altLang="zh-CN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③表达了我对村庄平凡而又温暖日子的怀念（回忆）（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分）。</a:t>
            </a:r>
            <a:endParaRPr lang="en-US" altLang="zh-CN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与下文家中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欢聚的热闹场景形成对比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×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（此为词句理解题）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0">
              <a:spcAft>
                <a:spcPts val="600"/>
              </a:spcAft>
              <a:buNone/>
            </a:pPr>
            <a:endParaRPr lang="zh-CN" altLang="zh-CN" sz="3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" y="208280"/>
            <a:ext cx="11917680" cy="640588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zh-CN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4．结合上下文，分析下面句子的含义。</a:t>
            </a:r>
            <a:endParaRPr lang="zh-CN" altLang="zh-CN" sz="3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>
              <a:spcAft>
                <a:spcPts val="600"/>
              </a:spcAft>
              <a:buNone/>
            </a:pPr>
            <a:r>
              <a:rPr lang="zh-CN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</a:rPr>
              <a:t>（2）曾经充满欢乐的房子，如今蓄满回忆与忧伤。一把生锈的铁锁绑架了房子，昏暗的光线，像丛生的杂草。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（4分）</a:t>
            </a:r>
            <a:endParaRPr lang="en-US" altLang="zh-CN" sz="3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①写房子里蓄满了“回忆和忧伤”，是对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外公外婆离世以及年少欢乐时光不再的感伤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；（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“生锈的铁锁”“昏暗的光线”“丛生的杂草”则暗示那个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熟悉的房子也被遗弃荒废了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，（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表达了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“我”对外公外婆的怀念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，（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对年少美好时光的留恋。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dirty="0"/>
              <a:t>【</a:t>
            </a:r>
            <a:r>
              <a:rPr lang="zh-CN" altLang="en-US" dirty="0"/>
              <a:t>评分说明</a:t>
            </a:r>
            <a:r>
              <a:rPr lang="en-US" altLang="zh-CN" dirty="0"/>
              <a:t>】</a:t>
            </a:r>
            <a:br>
              <a:rPr lang="en-US" altLang="zh-CN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28320" y="1254760"/>
            <a:ext cx="10972800" cy="4525963"/>
          </a:xfrm>
        </p:spPr>
        <p:txBody>
          <a:bodyPr/>
          <a:lstStyle/>
          <a:p>
            <a:r>
              <a:rPr lang="en-US" altLang="zh-CN" dirty="0"/>
              <a:t>1.</a:t>
            </a:r>
            <a:r>
              <a:rPr lang="zh-CN" altLang="en-US" dirty="0"/>
              <a:t>答对</a:t>
            </a:r>
            <a:r>
              <a:rPr lang="en-US" altLang="zh-CN" dirty="0"/>
              <a:t>1</a:t>
            </a:r>
            <a:r>
              <a:rPr lang="zh-CN" altLang="en-US" dirty="0"/>
              <a:t>点得</a:t>
            </a:r>
            <a:r>
              <a:rPr lang="en-US" altLang="zh-CN" dirty="0"/>
              <a:t>1</a:t>
            </a:r>
            <a:r>
              <a:rPr lang="zh-CN" altLang="en-US" dirty="0"/>
              <a:t>分，满分</a:t>
            </a:r>
            <a:r>
              <a:rPr lang="en-US" altLang="zh-CN" dirty="0"/>
              <a:t>3</a:t>
            </a:r>
            <a:r>
              <a:rPr lang="zh-CN" altLang="en-US" dirty="0"/>
              <a:t>分。</a:t>
            </a:r>
            <a:endParaRPr lang="zh-CN" altLang="en-US" dirty="0"/>
          </a:p>
          <a:p>
            <a:r>
              <a:rPr lang="en-US" altLang="zh-CN" dirty="0"/>
              <a:t>2.</a:t>
            </a:r>
            <a:r>
              <a:rPr lang="zh-CN" altLang="en-US" dirty="0"/>
              <a:t>该题为含义题，要求学生通过对句子关键词的品读，读懂句子的表层含义和深层含义，不必分析手法。</a:t>
            </a:r>
            <a:endParaRPr lang="zh-CN" altLang="en-US" dirty="0"/>
          </a:p>
          <a:p>
            <a:r>
              <a:rPr lang="zh-CN" altLang="en-US" dirty="0"/>
              <a:t>如学生侧重分析手法，则看答案的落脚点，是否扣住相应关键点，如正确则可给分。</a:t>
            </a:r>
            <a:endParaRPr lang="zh-CN" altLang="en-US" dirty="0"/>
          </a:p>
          <a:p>
            <a:r>
              <a:rPr lang="en-US" altLang="zh-CN" dirty="0"/>
              <a:t>3.</a:t>
            </a:r>
            <a:r>
              <a:rPr lang="zh-CN" altLang="en-US" dirty="0"/>
              <a:t>答题时，如学生扣住关键词分析，还原理解题目的思维过程，则更加完整。但给分时按情感点给分。</a:t>
            </a:r>
            <a:endParaRPr lang="zh-CN" altLang="en-US" dirty="0"/>
          </a:p>
          <a:p>
            <a:r>
              <a:rPr lang="en-US" altLang="zh-CN" dirty="0"/>
              <a:t>4.</a:t>
            </a:r>
            <a:r>
              <a:rPr lang="zh-CN" altLang="en-US" dirty="0"/>
              <a:t>如学生结合内容分析时，出现理解错误的情况，则相应点不能给分。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" y="208280"/>
            <a:ext cx="11917680" cy="6405880"/>
          </a:xfrm>
        </p:spPr>
        <p:txBody>
          <a:bodyPr/>
          <a:lstStyle/>
          <a:p>
            <a:r>
              <a:rPr lang="en-US" altLang="zh-CN" dirty="0"/>
              <a:t>5</a:t>
            </a:r>
            <a:r>
              <a:rPr lang="zh-CN" altLang="en-US" dirty="0"/>
              <a:t>．结合全文，从结构和内容的角度，简要分析第⑤段的作用。（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①内容上，</a:t>
            </a:r>
            <a:r>
              <a:rPr lang="zh-CN" altLang="en-US" b="1" dirty="0">
                <a:solidFill>
                  <a:srgbClr val="FF0000"/>
                </a:solidFill>
              </a:rPr>
              <a:t>交代了外公外婆会回村过年的事情以及雪厚冬深，天气寒冷的天气特征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分），“一片苍茫”“最后的村庄”“唯一的房子”</a:t>
            </a:r>
            <a:r>
              <a:rPr lang="zh-CN" altLang="en-US" b="1" dirty="0">
                <a:solidFill>
                  <a:srgbClr val="FF0000"/>
                </a:solidFill>
              </a:rPr>
              <a:t>渲染了一种沉寂、旷远的氛围</a:t>
            </a:r>
            <a:r>
              <a:rPr lang="zh-CN" altLang="en-US" dirty="0"/>
              <a:t>，（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r>
              <a:rPr lang="zh-CN" altLang="en-US" b="1" dirty="0">
                <a:solidFill>
                  <a:srgbClr val="FF0000"/>
                </a:solidFill>
              </a:rPr>
              <a:t>与下文家中欢聚的热闹场景形成对比</a:t>
            </a:r>
            <a:r>
              <a:rPr lang="zh-CN" altLang="en-US" dirty="0"/>
              <a:t>，（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zh-CN" dirty="0">
                <a:solidFill>
                  <a:srgbClr val="000000"/>
                </a:solidFill>
              </a:rPr>
              <a:t>②</a:t>
            </a:r>
            <a:r>
              <a:rPr lang="zh-CN" altLang="en-US" dirty="0"/>
              <a:t>结构上，起过渡作用，</a:t>
            </a:r>
            <a:r>
              <a:rPr lang="zh-CN" altLang="en-US" b="1" dirty="0">
                <a:solidFill>
                  <a:srgbClr val="FF0000"/>
                </a:solidFill>
              </a:rPr>
              <a:t>引出下文对村庄里普通平凡而又美好温暖的日子的回忆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分）；</a:t>
            </a:r>
            <a:endParaRPr lang="en-US" altLang="zh-CN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" y="208280"/>
            <a:ext cx="11917680" cy="6405880"/>
          </a:xfrm>
        </p:spPr>
        <p:txBody>
          <a:bodyPr/>
          <a:lstStyle/>
          <a:p>
            <a:r>
              <a:rPr lang="en-US" altLang="zh-CN" dirty="0"/>
              <a:t>6</a:t>
            </a:r>
            <a:r>
              <a:rPr lang="zh-CN" altLang="en-US" dirty="0"/>
              <a:t>．结合全文，从结构和内容的角度，简要分析第⑬段的作用。（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①结构上，总结全文，</a:t>
            </a:r>
            <a:r>
              <a:rPr lang="zh-CN" altLang="en-US" b="1" dirty="0">
                <a:solidFill>
                  <a:srgbClr val="FF0000"/>
                </a:solidFill>
              </a:rPr>
              <a:t>外公外婆健在时的我撒娇的平凡日子是最好的时光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分）；</a:t>
            </a:r>
            <a:endParaRPr lang="en-US" altLang="zh-CN" dirty="0"/>
          </a:p>
          <a:p>
            <a:r>
              <a:rPr lang="zh-CN" altLang="zh-CN" dirty="0"/>
              <a:t>②</a:t>
            </a:r>
            <a:r>
              <a:rPr lang="zh-CN" altLang="en-US" dirty="0"/>
              <a:t>内容上，升华文章主题，写出</a:t>
            </a:r>
            <a:r>
              <a:rPr lang="zh-CN" altLang="en-US" b="1" dirty="0">
                <a:solidFill>
                  <a:srgbClr val="FF0000"/>
                </a:solidFill>
              </a:rPr>
              <a:t>外公外婆离世之后我的惆怅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分），写出了作者</a:t>
            </a:r>
            <a:r>
              <a:rPr lang="zh-CN" altLang="en-US" b="1" dirty="0">
                <a:solidFill>
                  <a:srgbClr val="FF0000"/>
                </a:solidFill>
              </a:rPr>
              <a:t>对童年生活点滴往事念念不忘</a:t>
            </a:r>
            <a:r>
              <a:rPr lang="zh-CN" altLang="en-US" dirty="0"/>
              <a:t>，（</a:t>
            </a:r>
            <a:r>
              <a:rPr lang="en-US" altLang="zh-CN" dirty="0"/>
              <a:t>1</a:t>
            </a:r>
            <a:r>
              <a:rPr lang="zh-CN" altLang="en-US" dirty="0"/>
              <a:t>分）也表达了</a:t>
            </a:r>
            <a:r>
              <a:rPr lang="zh-CN" altLang="en-US" b="1" dirty="0">
                <a:solidFill>
                  <a:srgbClr val="FF0000"/>
                </a:solidFill>
              </a:rPr>
              <a:t>对外公外婆的怀念之情</a:t>
            </a:r>
            <a:r>
              <a:rPr lang="zh-CN" altLang="en-US" dirty="0"/>
              <a:t>，（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r>
              <a:rPr lang="zh-CN" altLang="en-US" b="1" dirty="0">
                <a:solidFill>
                  <a:srgbClr val="FF0000"/>
                </a:solidFill>
              </a:rPr>
              <a:t>以及时光逝去终成回忆的感伤与无奈</a:t>
            </a:r>
            <a:r>
              <a:rPr lang="zh-CN" altLang="en-US" dirty="0"/>
              <a:t>。（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r>
              <a:rPr lang="en-US" altLang="zh-CN" dirty="0"/>
              <a:t>       (</a:t>
            </a:r>
            <a:r>
              <a:rPr lang="zh-CN" altLang="en-US" dirty="0"/>
              <a:t>任意答出其中三点）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" y="208280"/>
            <a:ext cx="11917680" cy="640588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zh-CN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7．有学者说：盛慧的散文很有味道，他从</a:t>
            </a:r>
            <a:r>
              <a:rPr lang="zh-CN" altLang="zh-CN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日常生活出发</a:t>
            </a:r>
            <a:r>
              <a:rPr lang="zh-CN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，以诗性的文字写出了生命的感悟。你同意他的说法吗？结合全文简要分析。（5分）</a:t>
            </a:r>
            <a:endParaRPr lang="en-US" altLang="zh-CN" sz="3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例一：</a:t>
            </a:r>
            <a:endParaRPr lang="zh-CN" altLang="en-US" sz="3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答：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赞同。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分）这篇文章以回忆的视角，叙述了“我”儿时与外公外婆一起生活时的“食物记忆”，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所写的都是日常琐事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；（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分）其中“（外公外婆）他们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消失于时间的深处，就像风消失于街道的拐角”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，（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分）用类比、想象，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诗意地道出了外公外婆已然离世的事实，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分）表达了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作者的感伤与怀念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之情，（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分）以及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对生命终将走向死亡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分），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亲人无法永远陪伴在身旁的无奈与感伤。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分）</a:t>
            </a:r>
            <a:endParaRPr lang="zh-CN" altLang="en-US" sz="3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zh-CN" altLang="zh-CN" sz="3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" y="208280"/>
            <a:ext cx="11917680" cy="6405880"/>
          </a:xfrm>
        </p:spPr>
        <p:txBody>
          <a:bodyPr/>
          <a:lstStyle/>
          <a:p>
            <a:r>
              <a:rPr lang="zh-CN" altLang="en-US" dirty="0"/>
              <a:t>例二：</a:t>
            </a:r>
            <a:endParaRPr lang="zh-CN" altLang="en-US" dirty="0"/>
          </a:p>
          <a:p>
            <a:r>
              <a:rPr lang="zh-CN" altLang="en-US" dirty="0"/>
              <a:t>答：</a:t>
            </a:r>
            <a:r>
              <a:rPr lang="zh-CN" altLang="en-US" b="1" dirty="0">
                <a:solidFill>
                  <a:srgbClr val="FF0000"/>
                </a:solidFill>
              </a:rPr>
              <a:t>赞同。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分）“</a:t>
            </a:r>
            <a:r>
              <a:rPr lang="zh-CN" altLang="en-US" b="1" u="sng" dirty="0">
                <a:solidFill>
                  <a:srgbClr val="0000FF"/>
                </a:solidFill>
              </a:rPr>
              <a:t>时光如尘，日月堆积</a:t>
            </a:r>
            <a:r>
              <a:rPr lang="zh-CN" altLang="en-US" dirty="0"/>
              <a:t>”一句运用了比喻，化虚为实，写出了随着时间流逝，童年里</a:t>
            </a:r>
            <a:r>
              <a:rPr lang="zh-CN" altLang="en-US" b="1" u="sng" dirty="0">
                <a:solidFill>
                  <a:srgbClr val="0000FF"/>
                </a:solidFill>
              </a:rPr>
              <a:t>关于吃食</a:t>
            </a:r>
            <a:r>
              <a:rPr lang="zh-CN" altLang="en-US" dirty="0"/>
              <a:t>、</a:t>
            </a:r>
            <a:r>
              <a:rPr lang="zh-CN" altLang="en-US" b="1" dirty="0">
                <a:solidFill>
                  <a:srgbClr val="FF0000"/>
                </a:solidFill>
              </a:rPr>
              <a:t>关于外公外婆的一件件日常琐事</a:t>
            </a:r>
            <a:r>
              <a:rPr lang="zh-CN" altLang="en-US" dirty="0"/>
              <a:t>，（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r>
              <a:rPr lang="zh-CN" altLang="en-US" b="1" u="sng" dirty="0">
                <a:solidFill>
                  <a:srgbClr val="0000FF"/>
                </a:solidFill>
              </a:rPr>
              <a:t>随着岁月的流逝，化作片片尘埃，在记忆长河里逐渐沉淀下来</a:t>
            </a:r>
            <a:r>
              <a:rPr lang="zh-CN" altLang="en-US" dirty="0"/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这样的句子既凝练抒情，又充满诗意</a:t>
            </a:r>
            <a:r>
              <a:rPr lang="zh-CN" altLang="en-US" dirty="0"/>
              <a:t>，（</a:t>
            </a:r>
            <a:r>
              <a:rPr lang="en-US" altLang="zh-CN" dirty="0"/>
              <a:t>1</a:t>
            </a:r>
            <a:r>
              <a:rPr lang="zh-CN" altLang="en-US" dirty="0"/>
              <a:t>分）写出了作者</a:t>
            </a:r>
            <a:r>
              <a:rPr lang="zh-CN" altLang="en-US" b="1" dirty="0">
                <a:solidFill>
                  <a:srgbClr val="FF0000"/>
                </a:solidFill>
              </a:rPr>
              <a:t>对童年生活点滴往事念念不忘</a:t>
            </a:r>
            <a:r>
              <a:rPr lang="zh-CN" altLang="en-US" dirty="0"/>
              <a:t>，（</a:t>
            </a:r>
            <a:r>
              <a:rPr lang="en-US" altLang="zh-CN" dirty="0"/>
              <a:t>1</a:t>
            </a:r>
            <a:r>
              <a:rPr lang="zh-CN" altLang="en-US" dirty="0"/>
              <a:t>分）也表达了</a:t>
            </a:r>
            <a:r>
              <a:rPr lang="zh-CN" altLang="en-US" b="1" dirty="0">
                <a:solidFill>
                  <a:srgbClr val="FF0000"/>
                </a:solidFill>
              </a:rPr>
              <a:t>对外公外婆的怀念之情</a:t>
            </a:r>
            <a:r>
              <a:rPr lang="zh-CN" altLang="en-US" dirty="0"/>
              <a:t>，（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r>
              <a:rPr lang="zh-CN" altLang="en-US" b="1" dirty="0">
                <a:solidFill>
                  <a:srgbClr val="FF0000"/>
                </a:solidFill>
              </a:rPr>
              <a:t>以及时光逝去终成回忆的感伤与无奈</a:t>
            </a:r>
            <a:r>
              <a:rPr lang="zh-CN" altLang="en-US" dirty="0"/>
              <a:t>。（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0867" y="156210"/>
            <a:ext cx="10331873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zh-CN" altLang="en-US" sz="280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链接. 【点评探究】小说的结尾出人意料，请联系全文，探究其妙处。(4分)  ）（一个人需要多少土地）</a:t>
            </a:r>
            <a:endParaRPr lang="zh-CN" altLang="en-US" sz="280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99895" y="1218566"/>
            <a:ext cx="8421371" cy="4680585"/>
          </a:xfrm>
        </p:spPr>
        <p:txBody>
          <a:bodyPr/>
          <a:lstStyle/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zh-CN" altLang="en-US" sz="2400" b="1" noProof="1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小说的结尾出人意料，帕霍姆不仅没有获得大片土地，反而疲劳致死，最终仅需六英尺的土地(出人意料分析1分)。</a:t>
            </a:r>
            <a:r>
              <a:rPr lang="zh-CN" altLang="en-US" sz="2400" b="1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妙处既呼应(回应)了标题“一个人需要多少土地”的设问(结构1分)，</a:t>
            </a:r>
            <a:r>
              <a:rPr lang="zh-CN" altLang="en-US" sz="2400" b="1" noProof="1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也讽刺了人性的贪婪，最终得不偿失，深化了主题，耐人寻味(主旨2分)</a:t>
            </a:r>
            <a:endParaRPr lang="zh-CN" altLang="en-US" sz="2400" b="1" noProof="1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14805" y="3415030"/>
            <a:ext cx="8962390" cy="313817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noProof="1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结构上： </a:t>
            </a:r>
            <a:r>
              <a:rPr lang="zh-CN" altLang="en-US" sz="2000" b="1" noProof="1">
                <a:ln w="22225">
                  <a:solidFill>
                    <a:srgbClr val="333399"/>
                  </a:solidFill>
                  <a:prstDash val="solid"/>
                </a:ln>
                <a:solidFill>
                  <a:srgbClr val="333399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</a:t>
            </a:r>
            <a:r>
              <a:rPr lang="en-US" altLang="zh-CN" sz="2000" b="1" noProof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1.</a:t>
            </a:r>
            <a:r>
              <a:rPr lang="zh-CN" altLang="en-US" sz="2000" b="1" noProof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开头：</a:t>
            </a: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开篇点题；设置悬念，埋下伏笔；引起下文，为后文作铺     </a:t>
            </a:r>
            <a:endParaRPr lang="zh-CN" altLang="en-US" sz="2000" b="1" noProof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                                垫。                     </a:t>
            </a:r>
            <a:endParaRPr lang="zh-CN" altLang="en-US" sz="2000" b="1" noProof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                </a:t>
            </a:r>
            <a:r>
              <a:rPr lang="en-US" altLang="zh-CN" sz="2000" b="1" noProof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2.</a:t>
            </a:r>
            <a:r>
              <a:rPr lang="zh-CN" altLang="en-US" sz="2000" b="1" noProof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中间：</a:t>
            </a: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承上启下过渡；伏笔铺垫等。                     </a:t>
            </a:r>
            <a:endParaRPr lang="zh-CN" altLang="en-US" sz="2000" b="1" noProof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               </a:t>
            </a:r>
            <a:r>
              <a:rPr lang="en-US" altLang="zh-CN" sz="2000" b="1" noProof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3.</a:t>
            </a:r>
            <a:r>
              <a:rPr lang="zh-CN" altLang="en-US" sz="2000" b="1" noProof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结尾：</a:t>
            </a:r>
            <a:r>
              <a:rPr lang="zh-CN" altLang="en-US" sz="2000" b="1" noProof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2000" b="1" noProof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2000" b="1" noProof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）作者给出情节结局的结尾：</a:t>
            </a: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深化中心，升华感情；篇</a:t>
            </a:r>
            <a:endParaRPr lang="zh-CN" altLang="en-US" sz="2000" b="1" noProof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                                  末点题、卒章显志、总结全文；呼应开头（标题）。</a:t>
            </a:r>
            <a:endParaRPr lang="zh-CN" altLang="en-US" sz="2000" b="1" noProof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                                </a:t>
            </a:r>
            <a:r>
              <a:rPr lang="zh-CN" altLang="en-US" sz="2000" b="1" noProof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2000" b="1" noProof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2000" b="1" noProof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）开放式结尾：</a:t>
            </a: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戛然而止，给人以想象和思考；出人</a:t>
            </a:r>
            <a:endParaRPr lang="zh-CN" altLang="en-US" sz="2000" b="1" noProof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                                  意料，又在情理之中。</a:t>
            </a:r>
            <a:endParaRPr lang="zh-CN" altLang="en-US" sz="2000" b="1" noProof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noProof="1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内容上：</a:t>
            </a: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突出了人物</a:t>
            </a:r>
            <a:r>
              <a:rPr lang="en-US" altLang="zh-CN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性格；</a:t>
            </a:r>
            <a:endParaRPr lang="zh-CN" altLang="en-US" sz="2000" b="1" noProof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            揭示了文章</a:t>
            </a:r>
            <a:r>
              <a:rPr lang="en-US" altLang="zh-CN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主题或抒发了</a:t>
            </a:r>
            <a:r>
              <a:rPr lang="en-US" altLang="zh-CN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情感。</a:t>
            </a:r>
            <a:endParaRPr lang="zh-CN" altLang="en-US" sz="2000" b="1" noProof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" y="208280"/>
            <a:ext cx="11917680" cy="6405880"/>
          </a:xfrm>
        </p:spPr>
        <p:txBody>
          <a:bodyPr/>
          <a:lstStyle/>
          <a:p>
            <a:r>
              <a:rPr lang="en-US" altLang="zh-CN" dirty="0"/>
              <a:t>【</a:t>
            </a:r>
            <a:r>
              <a:rPr lang="zh-CN" altLang="en-US" dirty="0"/>
              <a:t>评分说明</a:t>
            </a:r>
            <a:r>
              <a:rPr lang="en-US" altLang="zh-CN" dirty="0"/>
              <a:t>】</a:t>
            </a:r>
            <a:endParaRPr lang="en-US" altLang="zh-CN" dirty="0"/>
          </a:p>
          <a:p>
            <a:r>
              <a:rPr lang="en-US" altLang="zh-CN" dirty="0"/>
              <a:t>1.</a:t>
            </a:r>
            <a:r>
              <a:rPr lang="zh-CN" altLang="en-US" dirty="0"/>
              <a:t>本题以赞同为主要判分方向，如回答“不赞同”，则依据学生答案是否能自圆其说，酌情给分。</a:t>
            </a:r>
            <a:endParaRPr lang="zh-CN" altLang="en-US" dirty="0"/>
          </a:p>
          <a:p>
            <a:r>
              <a:rPr lang="en-US" altLang="zh-CN" dirty="0"/>
              <a:t>2.</a:t>
            </a:r>
            <a:r>
              <a:rPr lang="zh-CN" altLang="en-US" dirty="0"/>
              <a:t>抓住题干“日常琐事”“诗性的文字”“生命的感悟”三个要点进行分析。表态</a:t>
            </a:r>
            <a:r>
              <a:rPr lang="en-US" altLang="zh-CN" dirty="0"/>
              <a:t>1</a:t>
            </a:r>
            <a:r>
              <a:rPr lang="zh-CN" altLang="en-US" dirty="0"/>
              <a:t>分，适当结合内容分析“日常琐事”</a:t>
            </a:r>
            <a:r>
              <a:rPr lang="en-US" altLang="zh-CN" dirty="0"/>
              <a:t>1</a:t>
            </a:r>
            <a:r>
              <a:rPr lang="zh-CN" altLang="en-US" dirty="0"/>
              <a:t>分，“诗性的文字”则举例和分析各</a:t>
            </a:r>
            <a:r>
              <a:rPr lang="en-US" altLang="zh-CN" dirty="0"/>
              <a:t>1</a:t>
            </a:r>
            <a:r>
              <a:rPr lang="zh-CN" altLang="en-US" dirty="0"/>
              <a:t>分，“生命的感悟”得</a:t>
            </a:r>
            <a:r>
              <a:rPr lang="en-US" altLang="zh-CN" dirty="0"/>
              <a:t>2</a:t>
            </a:r>
            <a:r>
              <a:rPr lang="zh-CN" altLang="en-US" dirty="0"/>
              <a:t>分，具体可参考答案的得分点，满分</a:t>
            </a:r>
            <a:r>
              <a:rPr lang="en-US" altLang="zh-CN" dirty="0"/>
              <a:t>5</a:t>
            </a:r>
            <a:r>
              <a:rPr lang="zh-CN" altLang="en-US" dirty="0"/>
              <a:t>分。</a:t>
            </a:r>
            <a:endParaRPr lang="zh-CN" altLang="en-US" dirty="0"/>
          </a:p>
          <a:p>
            <a:r>
              <a:rPr lang="en-US" altLang="zh-CN" dirty="0"/>
              <a:t>3. </a:t>
            </a:r>
            <a:r>
              <a:rPr lang="zh-CN" altLang="en-US" dirty="0"/>
              <a:t>题干中强调“以诗性的文字，写出生命的感悟”，则举例时需明确两者之间的关联，不可割裂回答。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0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0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6286</Words>
  <Application>WPS 演示</Application>
  <PresentationFormat>宽屏</PresentationFormat>
  <Paragraphs>285</Paragraphs>
  <Slides>37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37</vt:i4>
      </vt:variant>
    </vt:vector>
  </HeadingPairs>
  <TitlesOfParts>
    <vt:vector size="57" baseType="lpstr">
      <vt:lpstr>Arial</vt:lpstr>
      <vt:lpstr>宋体</vt:lpstr>
      <vt:lpstr>Wingdings</vt:lpstr>
      <vt:lpstr>Arial Black</vt:lpstr>
      <vt:lpstr>Times New Roman</vt:lpstr>
      <vt:lpstr>等线</vt:lpstr>
      <vt:lpstr>黑体</vt:lpstr>
      <vt:lpstr>隶书</vt:lpstr>
      <vt:lpstr>微软雅黑</vt:lpstr>
      <vt:lpstr>华文新魏</vt:lpstr>
      <vt:lpstr>楷体_GB2312</vt:lpstr>
      <vt:lpstr>楷体</vt:lpstr>
      <vt:lpstr>Arial Unicode MS</vt:lpstr>
      <vt:lpstr>Calibri</vt:lpstr>
      <vt:lpstr>FZKai-Z03S</vt:lpstr>
      <vt:lpstr>AMGDT</vt:lpstr>
      <vt:lpstr>新宋体</vt:lpstr>
      <vt:lpstr>默认设计模板</vt:lpstr>
      <vt:lpstr>1_默认设计模板</vt:lpstr>
      <vt:lpstr>Pixel</vt:lpstr>
      <vt:lpstr>理解重要词句在文中的 含义与作用</vt:lpstr>
      <vt:lpstr>考点剖析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1. 阅读全文，补写下面的表格。（4分）</vt:lpstr>
      <vt:lpstr>2. 文中多处提到毛莫利是一匹有思想的马，请结合文本分析毛莫利的形象。（4分） </vt:lpstr>
      <vt:lpstr>2. 文中多处提到毛莫利是一匹有思想的马，请结合文本分析毛莫利的形象。（4分） </vt:lpstr>
      <vt:lpstr>3. 请结合上下文，赏析加点词语的表达效果。</vt:lpstr>
      <vt:lpstr>3. 请结合上下文，赏析加点词语的表达效果。</vt:lpstr>
      <vt:lpstr>4. 请结合上下文，分析下列句子的含义。</vt:lpstr>
      <vt:lpstr>4. 请结合上下文，分析下列句子的含义。</vt:lpstr>
      <vt:lpstr>5. 请分析第①段划线句在全文中的作用。（3分）</vt:lpstr>
      <vt:lpstr>6. 请分析第④段划线句在全文中的作用。（3分）</vt:lpstr>
      <vt:lpstr>7. 请分析第⑥段划线句在全文中的作用。（2分）</vt:lpstr>
      <vt:lpstr>8. 请分析第⑬段划线句在全文中的作用。（4分）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【评分说明】 </vt:lpstr>
      <vt:lpstr>PowerPoint 演示文稿</vt:lpstr>
      <vt:lpstr>PowerPoint 演示文稿</vt:lpstr>
      <vt:lpstr>PowerPoint 演示文稿</vt:lpstr>
      <vt:lpstr>PowerPoint 演示文稿</vt:lpstr>
      <vt:lpstr>链接. 【点评探究】小说的结尾出人意料，请联系全文，探究其妙处。(4分)  ）（一个人需要多少土地）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现代文阅读专项突破二</dc:title>
  <dc:creator>Dell</dc:creator>
  <cp:lastModifiedBy>诺航实业老杨</cp:lastModifiedBy>
  <cp:revision>124</cp:revision>
  <dcterms:created xsi:type="dcterms:W3CDTF">2021-03-08T09:43:00Z</dcterms:created>
  <dcterms:modified xsi:type="dcterms:W3CDTF">2021-06-23T22:36:43Z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2052-11.1.0.9208</vt:lpwstr>
  </property>
</Properties>
</file>