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0" r:id="rId3"/>
    <p:sldId id="292" r:id="rId4"/>
    <p:sldId id="293" r:id="rId5"/>
    <p:sldId id="300" r:id="rId6"/>
    <p:sldId id="295" r:id="rId7"/>
    <p:sldId id="294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1BC188D-D152-4BE5-8864-821F09453B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92FF46C-542F-4606-A5CE-7768D49BD5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F924020-8A29-4997-95C2-0774D8C97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242DF-2DA5-4945-B459-0D2A69A21378}" type="datetimeFigureOut">
              <a:rPr lang="zh-CN" altLang="en-US" smtClean="0"/>
              <a:t>2020/8/17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D8C5522-988C-47FD-9BBF-FB916C27D6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D48F59F-5D61-48AE-A3FA-2425A2240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5C3B4-E7BB-44BE-920E-9951D3BF36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870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40248F-A6C2-445A-AD53-4F7B320E8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08908CD-2923-471F-8971-7A45D2F6C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BF40F79-116F-42BB-B6E4-3A3CBC969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242DF-2DA5-4945-B459-0D2A69A21378}" type="datetimeFigureOut">
              <a:rPr lang="zh-CN" altLang="en-US" smtClean="0"/>
              <a:t>2020/8/17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651198B-CD90-4664-A689-14073424D5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D8DF00D-F217-4035-AEAD-97F2D53A3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5C3B4-E7BB-44BE-920E-9951D3BF36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0971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4DD15AE-B168-4F42-902F-85D61AB86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F736AAF-434A-4138-B424-4151DBFCE6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D462D29-9628-4755-9636-455FB8E73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242DF-2DA5-4945-B459-0D2A69A21378}" type="datetimeFigureOut">
              <a:rPr lang="zh-CN" altLang="en-US" smtClean="0"/>
              <a:t>2020/8/17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93B92D4-64B4-42E1-9B37-AE3A4410E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B111763-523B-49BE-8E86-C6BA99317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5C3B4-E7BB-44BE-920E-9951D3BF36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5051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B183346-6AD8-4BAC-ABC1-CAF2E6EBC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82B36A1-CB88-44BA-AF89-9C1156B7CF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84D2B56-6C09-40A7-BE57-7D646BCC0A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0876B7B-A9F2-4C53-8891-004097E79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242DF-2DA5-4945-B459-0D2A69A21378}" type="datetimeFigureOut">
              <a:rPr lang="zh-CN" altLang="en-US" smtClean="0"/>
              <a:t>2020/8/17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08BE3BA-173F-4CE9-BA94-FBE079BB4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FD8AB82-758A-457E-8EA2-B64053333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5C3B4-E7BB-44BE-920E-9951D3BF36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8786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24ECC12-E2C5-47A3-93BC-6B99018C2F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98CE8B1-4E40-41D9-B0F8-3FB92595F5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C5E8CB0-AB1C-4414-B5DC-BA9D53E737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25E94056-7623-45FE-9FE8-A651BF9292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10FC5749-F351-4EB0-9687-A8840E383E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9F7C1173-BE86-496C-A946-A593E4B3D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242DF-2DA5-4945-B459-0D2A69A21378}" type="datetimeFigureOut">
              <a:rPr lang="zh-CN" altLang="en-US" smtClean="0"/>
              <a:t>2020/8/17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0F3BFDCE-8AD8-40CF-B045-6145B3E05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14A12B01-9188-48BE-BA4E-F735F3E6C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5C3B4-E7BB-44BE-920E-9951D3BF36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4218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6FAE422-652C-4A2A-B208-CE2AC5677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E60C87C-B701-4D77-A186-E412A7053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242DF-2DA5-4945-B459-0D2A69A21378}" type="datetimeFigureOut">
              <a:rPr lang="zh-CN" altLang="en-US" smtClean="0"/>
              <a:t>2020/8/17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0313E2C-C02F-493C-9964-CA2667297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0D15A4EB-071C-4066-AF5D-C0A985722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5C3B4-E7BB-44BE-920E-9951D3BF36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5265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1044C77-1BE0-4354-84B0-521FE0A31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242DF-2DA5-4945-B459-0D2A69A21378}" type="datetimeFigureOut">
              <a:rPr lang="zh-CN" altLang="en-US" smtClean="0"/>
              <a:t>2020/8/17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ADECB89-2A32-4B8A-9BCF-BB81128C6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4FE1F7A-5D81-4FC4-A6A2-A65D62D48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5C3B4-E7BB-44BE-920E-9951D3BF36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933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9D3AAD4-2F33-4C4A-8D3A-6388C7B5ED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B3181D0-44E9-4D3E-8094-0E4079F3D0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5709078-C59E-4D9C-9DCC-56F604C0E0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27308B3-7BA9-49D0-9597-CE7999BB7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242DF-2DA5-4945-B459-0D2A69A21378}" type="datetimeFigureOut">
              <a:rPr lang="zh-CN" altLang="en-US" smtClean="0"/>
              <a:t>2020/8/17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7834AE5-7BD3-4544-82DD-B4696C319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7440663-E9E3-4312-AF42-62E723568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5C3B4-E7BB-44BE-920E-9951D3BF36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0911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91EB9CC-B0D7-45BD-9CC3-C059638DD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1E0705CD-8E33-4971-ABB3-3704F902CA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0DAE703-4921-4D69-918E-01BCEC9DE6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71623B4-8491-4B23-A410-AC0EB676A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242DF-2DA5-4945-B459-0D2A69A21378}" type="datetimeFigureOut">
              <a:rPr lang="zh-CN" altLang="en-US" smtClean="0"/>
              <a:t>2020/8/17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D703787-67F2-475C-91B6-393E7EBCB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78FA8FD-47B1-46FC-BE8E-C34849AFE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5C3B4-E7BB-44BE-920E-9951D3BF36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5006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FF25008-1A48-4163-9A33-679444E95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E4E6930-65F0-4F67-8A0E-A1B7281A02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D0E3188-C111-4590-90CB-21FBE9CFA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242DF-2DA5-4945-B459-0D2A69A21378}" type="datetimeFigureOut">
              <a:rPr lang="zh-CN" altLang="en-US" smtClean="0"/>
              <a:t>2020/8/17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E15D77B-E84E-4955-AE42-58CDF4DD3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7AA3775-6BD0-49AA-A89D-8541AA24F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5C3B4-E7BB-44BE-920E-9951D3BF36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05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7D4C6B3-5CF0-485B-8C21-80A0F973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E086243-0FD9-4EF2-A9FD-F15661FD75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72A73D5-6803-4450-88BF-6AA557480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242DF-2DA5-4945-B459-0D2A69A21378}" type="datetimeFigureOut">
              <a:rPr lang="zh-CN" altLang="en-US" smtClean="0"/>
              <a:t>2020/8/17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9278548-EA7D-40A0-A139-2482242E8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ED7F258-72F9-4259-9292-3DC3DE208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5C3B4-E7BB-44BE-920E-9951D3BF36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58674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2785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D55EC33F-6941-4C1E-8E0F-AE17D51EC9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99404B8-4A47-4D68-9704-03EB14004E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27BD07E-2006-48F5-BCB0-764C8F04D5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242DF-2DA5-4945-B459-0D2A69A21378}" type="datetimeFigureOut">
              <a:rPr lang="zh-CN" altLang="en-US" smtClean="0"/>
              <a:t>2020/8/17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E1C172D-9D7F-468F-86B7-61C9864188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244062B-4CE3-405C-80D5-CA8FB1A186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5C3B4-E7BB-44BE-920E-9951D3BF36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1638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0FA69C5-D6D4-4DA1-9D12-FBB5332AF3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/>
              <a:t>重力  弹力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F8C26A4-5290-4323-9B2F-9EADC72C89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642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20YLWL104.EPS" descr="id:2147503769;FounderCES">
            <a:extLst>
              <a:ext uri="{FF2B5EF4-FFF2-40B4-BE49-F238E27FC236}">
                <a16:creationId xmlns:a16="http://schemas.microsoft.com/office/drawing/2014/main" id="{CA4D6201-255D-4E8F-A1DD-F96E64848E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998842" y="2602588"/>
            <a:ext cx="1794740" cy="2042913"/>
          </a:xfrm>
          <a:prstGeom prst="rect">
            <a:avLst/>
          </a:prstGeom>
        </p:spPr>
      </p:pic>
      <p:pic>
        <p:nvPicPr>
          <p:cNvPr id="3" name="20YLWL117.EPS" descr="id:2147503825;FounderCES">
            <a:extLst>
              <a:ext uri="{FF2B5EF4-FFF2-40B4-BE49-F238E27FC236}">
                <a16:creationId xmlns:a16="http://schemas.microsoft.com/office/drawing/2014/main" id="{3BF4760D-8596-4EF2-8B49-600526B4F7DE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6316863" y="2327907"/>
            <a:ext cx="2867906" cy="2470596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31CD804A-3F8B-4429-AF88-4F575CC71B68}"/>
              </a:ext>
            </a:extLst>
          </p:cNvPr>
          <p:cNvSpPr txBox="1"/>
          <p:nvPr/>
        </p:nvSpPr>
        <p:spPr>
          <a:xfrm>
            <a:off x="1577129" y="377505"/>
            <a:ext cx="67950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重心：</a:t>
            </a:r>
            <a:endParaRPr lang="en-US" altLang="zh-CN" sz="2800" dirty="0"/>
          </a:p>
          <a:p>
            <a:r>
              <a:rPr lang="en-US" altLang="zh-CN" sz="2800" dirty="0"/>
              <a:t>1.</a:t>
            </a:r>
            <a:r>
              <a:rPr lang="zh-CN" altLang="en-US" sz="2800" dirty="0"/>
              <a:t>确定重心的常见方法</a:t>
            </a:r>
            <a:r>
              <a:rPr lang="en-US" altLang="zh-CN" sz="2800" dirty="0"/>
              <a:t>—</a:t>
            </a:r>
            <a:r>
              <a:rPr lang="zh-CN" altLang="en-US" sz="2800" dirty="0"/>
              <a:t>平衡法；</a:t>
            </a:r>
            <a:endParaRPr lang="en-US" altLang="zh-CN" sz="2800" dirty="0"/>
          </a:p>
          <a:p>
            <a:r>
              <a:rPr lang="en-US" altLang="zh-CN" sz="2800" dirty="0"/>
              <a:t>2.</a:t>
            </a:r>
            <a:r>
              <a:rPr lang="zh-CN" altLang="en-US" sz="2800" dirty="0"/>
              <a:t>右图考定义，不关联因素别瞎联系；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845983224"/>
      </p:ext>
    </p:extLst>
  </p:cSld>
  <p:clrMapOvr>
    <a:masterClrMapping/>
  </p:clrMapOvr>
  <p:transition>
    <p:pull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id="{AA812017-7B6A-4360-9AB6-0BD3431CF6D5}"/>
              </a:ext>
            </a:extLst>
          </p:cNvPr>
          <p:cNvSpPr/>
          <p:nvPr/>
        </p:nvSpPr>
        <p:spPr>
          <a:xfrm>
            <a:off x="7241278" y="990666"/>
            <a:ext cx="4322501" cy="49505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924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3379E4B0-9C33-45BF-BB45-DD9894CF2A33}"/>
              </a:ext>
            </a:extLst>
          </p:cNvPr>
          <p:cNvSpPr/>
          <p:nvPr/>
        </p:nvSpPr>
        <p:spPr>
          <a:xfrm>
            <a:off x="184889" y="133339"/>
            <a:ext cx="6465278" cy="4386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en-US" altLang="zh-CN" sz="236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弹力有无的判断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)(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多选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en-US" altLang="zh-CN" sz="236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-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所示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用两根细线把</a:t>
            </a:r>
            <a:r>
              <a:rPr lang="en-US" altLang="zh-CN" sz="236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en-US" altLang="zh-CN" sz="236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B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两小球悬挂在天花板上的同一点</a:t>
            </a:r>
            <a:r>
              <a:rPr lang="en-US" altLang="zh-CN" sz="236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O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并用第三根细线连接</a:t>
            </a:r>
            <a:r>
              <a:rPr lang="en-US" altLang="zh-CN" sz="236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en-US" altLang="zh-CN" sz="236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B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两小球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然后用某个力</a:t>
            </a:r>
            <a:r>
              <a:rPr lang="en-US" altLang="zh-CN" sz="236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F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作用在小球</a:t>
            </a:r>
            <a:r>
              <a:rPr lang="en-US" altLang="zh-CN" sz="236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上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使三根细线均处于拉直状态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且</a:t>
            </a:r>
            <a:r>
              <a:rPr lang="en-US" altLang="zh-CN" sz="236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OB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细线恰好沿竖直方向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两小球均处于静止状态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则该力可能为图中的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lang="zh-CN" altLang="zh-CN" sz="236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　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endParaRPr lang="zh-CN" altLang="zh-CN" sz="2360" dirty="0">
              <a:solidFill>
                <a:srgbClr val="00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</a:t>
            </a:r>
            <a:r>
              <a:rPr lang="en-US" altLang="zh-CN" sz="236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.F</a:t>
            </a:r>
            <a:r>
              <a:rPr lang="en-US" altLang="zh-CN" sz="236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	B</a:t>
            </a:r>
            <a:r>
              <a:rPr lang="en-US" altLang="zh-CN" sz="236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.F</a:t>
            </a:r>
            <a:r>
              <a:rPr lang="en-US" altLang="zh-CN" sz="236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endParaRPr lang="zh-CN" altLang="zh-CN" sz="2360" dirty="0">
              <a:solidFill>
                <a:srgbClr val="00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</a:t>
            </a:r>
            <a:r>
              <a:rPr lang="en-US" altLang="zh-CN" sz="236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.F</a:t>
            </a:r>
            <a:r>
              <a:rPr lang="en-US" altLang="zh-CN" sz="236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	D</a:t>
            </a:r>
            <a:r>
              <a:rPr lang="en-US" altLang="zh-CN" sz="236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.F</a:t>
            </a:r>
            <a:r>
              <a:rPr lang="en-US" altLang="zh-CN" sz="236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endParaRPr lang="zh-CN" altLang="zh-CN" sz="2360" dirty="0">
              <a:solidFill>
                <a:srgbClr val="00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695C2458-2562-4E44-A695-F4739E730305}"/>
              </a:ext>
            </a:extLst>
          </p:cNvPr>
          <p:cNvSpPr/>
          <p:nvPr/>
        </p:nvSpPr>
        <p:spPr>
          <a:xfrm>
            <a:off x="3066555" y="3823254"/>
            <a:ext cx="558619" cy="882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566" dirty="0">
                <a:solidFill>
                  <a:srgbClr val="A50021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BC</a:t>
            </a:r>
            <a:endParaRPr lang="zh-CN" altLang="en-US" sz="2566" dirty="0"/>
          </a:p>
        </p:txBody>
      </p:sp>
      <p:pic>
        <p:nvPicPr>
          <p:cNvPr id="7" name="20YLWL115.EPS" descr="id:2147503811;FounderCES">
            <a:extLst>
              <a:ext uri="{FF2B5EF4-FFF2-40B4-BE49-F238E27FC236}">
                <a16:creationId xmlns:a16="http://schemas.microsoft.com/office/drawing/2014/main" id="{04FCAA5F-FF01-4D98-8D29-14DA84D36D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034424" y="3041690"/>
            <a:ext cx="2615743" cy="1663600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33CFBF00-C540-4CAC-80D1-A9A0B6C7D49C}"/>
              </a:ext>
            </a:extLst>
          </p:cNvPr>
          <p:cNvSpPr/>
          <p:nvPr/>
        </p:nvSpPr>
        <p:spPr>
          <a:xfrm>
            <a:off x="7396559" y="1078346"/>
            <a:ext cx="4056386" cy="1207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566" dirty="0">
                <a:solidFill>
                  <a:srgbClr val="FF0000"/>
                </a:solidFill>
                <a:latin typeface="NEU-BZ-S92" panose="02020503000000020003" pitchFamily="18" charset="-122"/>
                <a:ea typeface="NEU-BZ-S92" panose="02020503000000020003" pitchFamily="18" charset="-122"/>
                <a:cs typeface="Times New Roman" panose="02020603050405020304" pitchFamily="18" charset="0"/>
              </a:rPr>
              <a:t>控制变量</a:t>
            </a:r>
            <a:r>
              <a:rPr lang="en-US" altLang="zh-CN" sz="2566" dirty="0">
                <a:solidFill>
                  <a:srgbClr val="FF0000"/>
                </a:solidFill>
                <a:latin typeface="NEU-BZ-S92" panose="02020503000000020003" pitchFamily="18" charset="-122"/>
                <a:ea typeface="NEU-BZ-S92" panose="02020503000000020003" pitchFamily="18" charset="-122"/>
                <a:cs typeface="Times New Roman" panose="02020603050405020304" pitchFamily="18" charset="0"/>
              </a:rPr>
              <a:t>—</a:t>
            </a:r>
            <a:r>
              <a:rPr lang="zh-CN" altLang="en-US" sz="2566" dirty="0">
                <a:solidFill>
                  <a:srgbClr val="FF0000"/>
                </a:solidFill>
                <a:latin typeface="NEU-BZ-S92" panose="02020503000000020003" pitchFamily="18" charset="-122"/>
                <a:ea typeface="NEU-BZ-S92" panose="02020503000000020003" pitchFamily="18" charset="-122"/>
                <a:cs typeface="Times New Roman" panose="02020603050405020304" pitchFamily="18" charset="0"/>
              </a:rPr>
              <a:t>条件分析</a:t>
            </a:r>
            <a:endParaRPr lang="en-US" altLang="zh-CN" sz="2566" dirty="0">
              <a:solidFill>
                <a:srgbClr val="FF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566" dirty="0">
                <a:solidFill>
                  <a:srgbClr val="FF0000"/>
                </a:solidFill>
                <a:latin typeface="NEU-BZ-S92" panose="02020503000000020003" pitchFamily="18" charset="-122"/>
                <a:ea typeface="NEU-BZ-S92" panose="02020503000000020003" pitchFamily="18" charset="-122"/>
                <a:cs typeface="Times New Roman" panose="02020603050405020304" pitchFamily="18" charset="0"/>
              </a:rPr>
              <a:t>知识是表象，思维是背景</a:t>
            </a:r>
            <a:endParaRPr lang="zh-CN" altLang="zh-CN" sz="2566" dirty="0">
              <a:solidFill>
                <a:srgbClr val="FF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88642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E6416A7B-D66F-4AAB-B494-C1DA4025E9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023" y="1197671"/>
            <a:ext cx="3956647" cy="2231329"/>
          </a:xfrm>
          <a:prstGeom prst="rect">
            <a:avLst/>
          </a:prstGeom>
        </p:spPr>
      </p:pic>
      <p:pic>
        <p:nvPicPr>
          <p:cNvPr id="4" name="20YLWL121.EPS" descr="id:2147489121;FounderCES">
            <a:extLst>
              <a:ext uri="{FF2B5EF4-FFF2-40B4-BE49-F238E27FC236}">
                <a16:creationId xmlns:a16="http://schemas.microsoft.com/office/drawing/2014/main" id="{F845C4A9-EF44-4C32-9B80-F95FBBEAE00B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840681" y="90464"/>
            <a:ext cx="2375400" cy="2231329"/>
          </a:xfrm>
          <a:prstGeom prst="rect">
            <a:avLst/>
          </a:prstGeom>
        </p:spPr>
      </p:pic>
      <p:sp>
        <p:nvSpPr>
          <p:cNvPr id="5" name="思想气泡: 云 4">
            <a:extLst>
              <a:ext uri="{FF2B5EF4-FFF2-40B4-BE49-F238E27FC236}">
                <a16:creationId xmlns:a16="http://schemas.microsoft.com/office/drawing/2014/main" id="{BAFF3ABF-2139-4DE7-93F5-B6624091845E}"/>
              </a:ext>
            </a:extLst>
          </p:cNvPr>
          <p:cNvSpPr/>
          <p:nvPr/>
        </p:nvSpPr>
        <p:spPr>
          <a:xfrm>
            <a:off x="5673756" y="144781"/>
            <a:ext cx="2203506" cy="1719743"/>
          </a:xfrm>
          <a:prstGeom prst="cloudCallout">
            <a:avLst>
              <a:gd name="adj1" fmla="val 97465"/>
              <a:gd name="adj2" fmla="val 171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/>
              <a:t>尴尬的图像</a:t>
            </a:r>
          </a:p>
        </p:txBody>
      </p:sp>
      <p:sp>
        <p:nvSpPr>
          <p:cNvPr id="6" name="流程图: 过程 5">
            <a:extLst>
              <a:ext uri="{FF2B5EF4-FFF2-40B4-BE49-F238E27FC236}">
                <a16:creationId xmlns:a16="http://schemas.microsoft.com/office/drawing/2014/main" id="{BED386A3-B57F-4B0F-AAA4-441ACE6D0EE8}"/>
              </a:ext>
            </a:extLst>
          </p:cNvPr>
          <p:cNvSpPr/>
          <p:nvPr/>
        </p:nvSpPr>
        <p:spPr>
          <a:xfrm>
            <a:off x="6368644" y="2370031"/>
            <a:ext cx="5427677" cy="2315362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/>
              <a:t>完整的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受力</a:t>
            </a:r>
            <a:endParaRPr lang="en-US" altLang="zh-CN" sz="28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dirty="0"/>
              <a:t>1.</a:t>
            </a:r>
            <a:r>
              <a:rPr lang="zh-CN" altLang="en-US" sz="2800" dirty="0"/>
              <a:t>画重力（基本都有）；</a:t>
            </a:r>
            <a:endParaRPr lang="en-US" altLang="zh-CN" sz="2800" dirty="0"/>
          </a:p>
          <a:p>
            <a:r>
              <a:rPr lang="en-US" altLang="zh-CN" sz="2800" dirty="0"/>
              <a:t>2.</a:t>
            </a:r>
            <a:r>
              <a:rPr lang="zh-CN" altLang="en-US" sz="2800" dirty="0"/>
              <a:t>逐个接触面的找弹力，再摩擦；</a:t>
            </a:r>
            <a:endParaRPr lang="en-US" altLang="zh-CN" sz="2800" dirty="0"/>
          </a:p>
          <a:p>
            <a:r>
              <a:rPr lang="en-US" altLang="zh-CN" sz="2800" dirty="0"/>
              <a:t>3.</a:t>
            </a:r>
            <a:r>
              <a:rPr lang="zh-CN" altLang="en-US" sz="2800" dirty="0"/>
              <a:t>再看看是否有电场力</a:t>
            </a:r>
            <a:endParaRPr lang="en-US" altLang="zh-CN" sz="2800" dirty="0"/>
          </a:p>
          <a:p>
            <a:r>
              <a:rPr lang="en-US" altLang="zh-CN" sz="2800" dirty="0"/>
              <a:t>4.</a:t>
            </a:r>
            <a:r>
              <a:rPr lang="zh-CN" altLang="en-US" sz="2800" dirty="0"/>
              <a:t>洛仑兹或者安培力？</a:t>
            </a:r>
          </a:p>
        </p:txBody>
      </p:sp>
      <p:sp>
        <p:nvSpPr>
          <p:cNvPr id="8" name="流程图: 过程 7">
            <a:extLst>
              <a:ext uri="{FF2B5EF4-FFF2-40B4-BE49-F238E27FC236}">
                <a16:creationId xmlns:a16="http://schemas.microsoft.com/office/drawing/2014/main" id="{23F03C48-18E3-4A41-9BBA-C771E03B3E52}"/>
              </a:ext>
            </a:extLst>
          </p:cNvPr>
          <p:cNvSpPr/>
          <p:nvPr/>
        </p:nvSpPr>
        <p:spPr>
          <a:xfrm>
            <a:off x="538292" y="4353257"/>
            <a:ext cx="5285065" cy="2315362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/>
              <a:t>完整的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分析</a:t>
            </a:r>
            <a:r>
              <a:rPr lang="zh-CN" altLang="en-US" sz="28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（正交分解）</a:t>
            </a:r>
            <a:endParaRPr lang="en-US" altLang="zh-CN" sz="28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dirty="0"/>
              <a:t>1.</a:t>
            </a:r>
            <a:r>
              <a:rPr lang="zh-CN" altLang="en-US" sz="2800" dirty="0"/>
              <a:t>确定合力方向（通过运动）；</a:t>
            </a:r>
            <a:endParaRPr lang="en-US" altLang="zh-CN" sz="2800" dirty="0"/>
          </a:p>
          <a:p>
            <a:r>
              <a:rPr lang="en-US" altLang="zh-CN" sz="2800" dirty="0"/>
              <a:t>2.</a:t>
            </a:r>
            <a:r>
              <a:rPr lang="zh-CN" altLang="en-US" sz="2800" dirty="0"/>
              <a:t>建立坐标系；</a:t>
            </a:r>
            <a:endParaRPr lang="en-US" altLang="zh-CN" sz="2800" dirty="0"/>
          </a:p>
          <a:p>
            <a:r>
              <a:rPr lang="en-US" altLang="zh-CN" sz="2800" dirty="0"/>
              <a:t>3.</a:t>
            </a:r>
            <a:r>
              <a:rPr lang="zh-CN" altLang="en-US" sz="2800" dirty="0"/>
              <a:t>正交分解；</a:t>
            </a:r>
          </a:p>
        </p:txBody>
      </p:sp>
      <p:sp>
        <p:nvSpPr>
          <p:cNvPr id="10" name="流程图: 过程 9">
            <a:extLst>
              <a:ext uri="{FF2B5EF4-FFF2-40B4-BE49-F238E27FC236}">
                <a16:creationId xmlns:a16="http://schemas.microsoft.com/office/drawing/2014/main" id="{74AB4496-604A-4C57-B3FC-4F21959C2015}"/>
              </a:ext>
            </a:extLst>
          </p:cNvPr>
          <p:cNvSpPr/>
          <p:nvPr/>
        </p:nvSpPr>
        <p:spPr>
          <a:xfrm>
            <a:off x="6368644" y="4904275"/>
            <a:ext cx="5285065" cy="13623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合成法的使用条件：</a:t>
            </a:r>
            <a:endParaRPr lang="en-US" altLang="zh-CN" sz="28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8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①三力②平衡</a:t>
            </a:r>
            <a:endParaRPr lang="en-US" altLang="zh-CN" sz="28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6762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考点互动探究.EPS" descr="id:2147503017;FounderCES">
            <a:extLst>
              <a:ext uri="{FF2B5EF4-FFF2-40B4-BE49-F238E27FC236}">
                <a16:creationId xmlns:a16="http://schemas.microsoft.com/office/drawing/2014/main" id="{0F0D8FF4-5871-4D2F-A78B-7C39698B72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76000" y="498238"/>
            <a:ext cx="10787779" cy="344651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id="{3379E4B0-9C33-45BF-BB45-DD9894CF2A33}"/>
              </a:ext>
            </a:extLst>
          </p:cNvPr>
          <p:cNvSpPr/>
          <p:nvPr/>
        </p:nvSpPr>
        <p:spPr>
          <a:xfrm>
            <a:off x="776000" y="928948"/>
            <a:ext cx="10787779" cy="4573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由状态分析弹力方向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)(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多选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-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6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所示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小车上固定着一根弯成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θ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角的曲杆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杆的另一端固定一个质量为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m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的小球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下列关于杆对球的作用力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F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的判断正确的是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重力加速度为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g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	(</a:t>
            </a:r>
            <a:r>
              <a:rPr lang="zh-CN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　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小车静止时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F=mg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方向竖直向上</a:t>
            </a:r>
            <a:endParaRPr lang="zh-CN" altLang="zh-CN" sz="2463" dirty="0">
              <a:solidFill>
                <a:srgbClr val="00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B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小车静止时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F=</a:t>
            </a:r>
            <a:r>
              <a:rPr lang="en-US" altLang="zh-CN" sz="2463" i="1" dirty="0" err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mg</a:t>
            </a:r>
            <a:r>
              <a:rPr lang="en-US" altLang="zh-CN" sz="2463" dirty="0" err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cos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θ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方向垂直于杆向上</a:t>
            </a:r>
            <a:endParaRPr lang="zh-CN" altLang="zh-CN" sz="2463" dirty="0">
              <a:solidFill>
                <a:srgbClr val="00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小车向右以加速度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运动时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F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的方向沿杆向上</a:t>
            </a:r>
            <a:endParaRPr lang="zh-CN" altLang="zh-CN" sz="2463" dirty="0">
              <a:solidFill>
                <a:srgbClr val="00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小车向右以加速度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运动时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F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的方向斜向右上方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可能不沿杆</a:t>
            </a:r>
            <a:endParaRPr lang="zh-CN" altLang="zh-CN" sz="2463" dirty="0">
              <a:solidFill>
                <a:srgbClr val="00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4" name="20YLWL118.EPS" descr="id:2147503839;FounderCES">
            <a:extLst>
              <a:ext uri="{FF2B5EF4-FFF2-40B4-BE49-F238E27FC236}">
                <a16:creationId xmlns:a16="http://schemas.microsoft.com/office/drawing/2014/main" id="{4F712330-AEE8-4437-9B4B-5ED7AF465A3C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327129" y="2135944"/>
            <a:ext cx="2608594" cy="2419922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E3FA54C9-5E3F-40FC-9293-29A38051ED46}"/>
              </a:ext>
            </a:extLst>
          </p:cNvPr>
          <p:cNvSpPr/>
          <p:nvPr/>
        </p:nvSpPr>
        <p:spPr>
          <a:xfrm>
            <a:off x="9049586" y="4752953"/>
            <a:ext cx="859531" cy="5520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2258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</a:t>
            </a:r>
            <a:r>
              <a:rPr lang="en-US" altLang="zh-CN" sz="2258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en-US" altLang="zh-CN" sz="2258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-</a:t>
            </a:r>
            <a:r>
              <a:rPr lang="en-US" altLang="zh-CN" sz="2258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6</a:t>
            </a:r>
            <a:endParaRPr lang="zh-CN" altLang="zh-CN" sz="718" dirty="0">
              <a:solidFill>
                <a:srgbClr val="00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F9193C11-062B-4039-8486-FC56527C2774}"/>
              </a:ext>
            </a:extLst>
          </p:cNvPr>
          <p:cNvSpPr/>
          <p:nvPr/>
        </p:nvSpPr>
        <p:spPr>
          <a:xfrm>
            <a:off x="4174889" y="2209834"/>
            <a:ext cx="639919" cy="4713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63" dirty="0">
                <a:solidFill>
                  <a:srgbClr val="A50021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AD</a:t>
            </a:r>
            <a:endParaRPr lang="zh-CN" altLang="en-US" sz="2258" dirty="0"/>
          </a:p>
        </p:txBody>
      </p:sp>
    </p:spTree>
    <p:extLst>
      <p:ext uri="{BB962C8B-B14F-4D97-AF65-F5344CB8AC3E}">
        <p14:creationId xmlns:p14="http://schemas.microsoft.com/office/powerpoint/2010/main" val="2991229140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87E98CB-062A-4674-8A55-39C9157FA74A}"/>
              </a:ext>
            </a:extLst>
          </p:cNvPr>
          <p:cNvSpPr/>
          <p:nvPr/>
        </p:nvSpPr>
        <p:spPr>
          <a:xfrm>
            <a:off x="667532" y="629940"/>
            <a:ext cx="10787779" cy="4760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566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全品大本</a:t>
            </a:r>
            <a:r>
              <a:rPr lang="en-US" altLang="zh-CN" sz="2566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P48</a:t>
            </a:r>
          </a:p>
          <a:p>
            <a:pPr>
              <a:lnSpc>
                <a:spcPct val="150000"/>
              </a:lnSpc>
            </a:pPr>
            <a:r>
              <a:rPr lang="zh-CN" altLang="zh-CN" sz="2566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例</a:t>
            </a:r>
            <a:r>
              <a:rPr lang="en-US" altLang="zh-CN" sz="2566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 </a:t>
            </a:r>
            <a:r>
              <a:rPr lang="zh-CN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</a:t>
            </a: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8</a:t>
            </a:r>
            <a:r>
              <a:rPr lang="en-US" altLang="zh-CN" sz="2566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-</a:t>
            </a: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r>
              <a:rPr lang="zh-CN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所示</a:t>
            </a: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质量</a:t>
            </a:r>
            <a:r>
              <a:rPr lang="en-US" altLang="zh-CN" sz="2566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m=</a:t>
            </a: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 kg</a:t>
            </a:r>
            <a:r>
              <a:rPr lang="zh-CN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的小球用细绳拴在倾角</a:t>
            </a:r>
            <a:r>
              <a:rPr lang="en-US" altLang="zh-CN" sz="2566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θ=</a:t>
            </a: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37°</a:t>
            </a:r>
          </a:p>
          <a:p>
            <a:pPr>
              <a:lnSpc>
                <a:spcPct val="150000"/>
              </a:lnSpc>
            </a:pPr>
            <a:r>
              <a:rPr lang="zh-CN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的光滑斜面体的斜面上</a:t>
            </a: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此时细绳平行于斜面</a:t>
            </a:r>
            <a:r>
              <a:rPr lang="en-US" altLang="zh-CN" sz="2566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.g</a:t>
            </a:r>
            <a:r>
              <a:rPr lang="zh-CN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取</a:t>
            </a: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10 m/s</a:t>
            </a:r>
            <a:r>
              <a:rPr lang="en-US" altLang="zh-CN" sz="2566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en-US" altLang="zh-CN" sz="2566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zh-CN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下列说法正确的是</a:t>
            </a: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	(</a:t>
            </a:r>
            <a:r>
              <a:rPr lang="zh-CN" altLang="zh-CN" sz="2566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　</a:t>
            </a: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</a:t>
            </a:r>
            <a:r>
              <a:rPr lang="en-US" altLang="zh-CN" sz="2566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当斜面体以</a:t>
            </a: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5 m/s</a:t>
            </a:r>
            <a:r>
              <a:rPr lang="en-US" altLang="zh-CN" sz="2566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的加速度向右加速运动时</a:t>
            </a: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绳子拉力为</a:t>
            </a: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20 N</a:t>
            </a:r>
            <a:endParaRPr lang="zh-CN" altLang="zh-CN" sz="2566" dirty="0">
              <a:solidFill>
                <a:srgbClr val="00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B</a:t>
            </a:r>
            <a:r>
              <a:rPr lang="en-US" altLang="zh-CN" sz="2566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当斜面体以</a:t>
            </a: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5 m/s</a:t>
            </a:r>
            <a:r>
              <a:rPr lang="en-US" altLang="zh-CN" sz="2566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的加速度向右加速运动时</a:t>
            </a: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绳子拉力为</a:t>
            </a: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30 N</a:t>
            </a:r>
            <a:endParaRPr lang="zh-CN" altLang="zh-CN" sz="2566" dirty="0">
              <a:solidFill>
                <a:srgbClr val="00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</a:t>
            </a:r>
            <a:r>
              <a:rPr lang="en-US" altLang="zh-CN" sz="2566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当斜面体以</a:t>
            </a: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20 m/s</a:t>
            </a:r>
            <a:r>
              <a:rPr lang="en-US" altLang="zh-CN" sz="2566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的加速度向右加速运动时</a:t>
            </a: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绳子拉力为</a:t>
            </a: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40 N</a:t>
            </a:r>
            <a:endParaRPr lang="zh-CN" altLang="zh-CN" sz="2566" dirty="0">
              <a:solidFill>
                <a:srgbClr val="00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</a:t>
            </a:r>
            <a:r>
              <a:rPr lang="en-US" altLang="zh-CN" sz="2566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当斜面体以</a:t>
            </a: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20 m/s</a:t>
            </a:r>
            <a:r>
              <a:rPr lang="en-US" altLang="zh-CN" sz="2566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的加速度向右加速运动时</a:t>
            </a: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绳子拉力为</a:t>
            </a:r>
            <a:r>
              <a:rPr lang="en-US" altLang="zh-CN" sz="2566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60 N</a:t>
            </a:r>
            <a:endParaRPr lang="zh-CN" altLang="zh-CN" sz="2566" dirty="0">
              <a:solidFill>
                <a:srgbClr val="00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5" name="20YLWL389.EPS" descr="id:2147505162;FounderCES">
            <a:extLst>
              <a:ext uri="{FF2B5EF4-FFF2-40B4-BE49-F238E27FC236}">
                <a16:creationId xmlns:a16="http://schemas.microsoft.com/office/drawing/2014/main" id="{CA614B5A-DAA1-44BB-92D7-F3D6CF49B6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9088500" y="990666"/>
            <a:ext cx="2366811" cy="1457157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E21D1677-22B5-42E9-925F-F945A61B190B}"/>
              </a:ext>
            </a:extLst>
          </p:cNvPr>
          <p:cNvSpPr/>
          <p:nvPr/>
        </p:nvSpPr>
        <p:spPr>
          <a:xfrm>
            <a:off x="9930385" y="2579278"/>
            <a:ext cx="859531" cy="5520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2258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</a:t>
            </a:r>
            <a:r>
              <a:rPr lang="en-US" altLang="zh-CN" sz="2258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8</a:t>
            </a:r>
            <a:r>
              <a:rPr lang="en-US" altLang="zh-CN" sz="2258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-</a:t>
            </a:r>
            <a:r>
              <a:rPr lang="en-US" altLang="zh-CN" sz="2258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endParaRPr lang="zh-CN" altLang="zh-CN" sz="718" dirty="0">
              <a:solidFill>
                <a:srgbClr val="00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16E0E08A-E3F9-4499-884B-F64C2447D4F6}"/>
              </a:ext>
            </a:extLst>
          </p:cNvPr>
          <p:cNvSpPr/>
          <p:nvPr/>
        </p:nvSpPr>
        <p:spPr>
          <a:xfrm>
            <a:off x="3735147" y="2491475"/>
            <a:ext cx="410841" cy="518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771" dirty="0">
                <a:solidFill>
                  <a:srgbClr val="A50021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A</a:t>
            </a:r>
            <a:endParaRPr lang="zh-CN" altLang="en-US" sz="2463" dirty="0"/>
          </a:p>
        </p:txBody>
      </p:sp>
    </p:spTree>
    <p:extLst>
      <p:ext uri="{BB962C8B-B14F-4D97-AF65-F5344CB8AC3E}">
        <p14:creationId xmlns:p14="http://schemas.microsoft.com/office/powerpoint/2010/main" val="55172145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11BE6A2-33DF-4262-9BAF-CC8E8B021970}"/>
              </a:ext>
            </a:extLst>
          </p:cNvPr>
          <p:cNvSpPr txBox="1"/>
          <p:nvPr/>
        </p:nvSpPr>
        <p:spPr>
          <a:xfrm>
            <a:off x="1652631" y="687897"/>
            <a:ext cx="905172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分类讨论是难题，但可以准备</a:t>
            </a:r>
            <a:endParaRPr lang="en-US" altLang="zh-CN" sz="2800" dirty="0"/>
          </a:p>
          <a:p>
            <a:r>
              <a:rPr lang="en-US" altLang="zh-CN" sz="2800" dirty="0"/>
              <a:t>1.</a:t>
            </a:r>
            <a:r>
              <a:rPr lang="zh-CN" altLang="en-US" sz="2800" dirty="0"/>
              <a:t>弹力的大小取决于形变量；</a:t>
            </a:r>
            <a:endParaRPr lang="en-US" altLang="zh-CN" sz="2800" dirty="0"/>
          </a:p>
          <a:p>
            <a:r>
              <a:rPr lang="en-US" altLang="zh-CN" sz="2800" dirty="0"/>
              <a:t>2.</a:t>
            </a:r>
            <a:r>
              <a:rPr lang="zh-CN" altLang="en-US" sz="2800" dirty="0"/>
              <a:t>形变量看不出来，所以需要通过其它条件来判断；</a:t>
            </a:r>
            <a:endParaRPr lang="en-US" altLang="zh-CN" sz="2800" dirty="0"/>
          </a:p>
          <a:p>
            <a:r>
              <a:rPr lang="zh-CN" altLang="en-US" sz="2800" dirty="0"/>
              <a:t>弹力有区间，讨论有条件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40246080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548</Words>
  <Application>Microsoft Office PowerPoint</Application>
  <PresentationFormat>宽屏</PresentationFormat>
  <Paragraphs>44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4" baseType="lpstr">
      <vt:lpstr>NEU-BZ-S92</vt:lpstr>
      <vt:lpstr>等线</vt:lpstr>
      <vt:lpstr>等线 Light</vt:lpstr>
      <vt:lpstr>楷体</vt:lpstr>
      <vt:lpstr>Arial</vt:lpstr>
      <vt:lpstr>Times New Roman</vt:lpstr>
      <vt:lpstr>Office 主题​​</vt:lpstr>
      <vt:lpstr>重力  弹力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3</cp:revision>
  <dcterms:created xsi:type="dcterms:W3CDTF">2020-08-17T11:21:29Z</dcterms:created>
  <dcterms:modified xsi:type="dcterms:W3CDTF">2020-08-17T11:42:05Z</dcterms:modified>
</cp:coreProperties>
</file>