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udio/unknown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56" r:id="rId2"/>
    <p:sldId id="296" r:id="rId3"/>
    <p:sldId id="297" r:id="rId4"/>
    <p:sldId id="298" r:id="rId5"/>
    <p:sldId id="299" r:id="rId6"/>
    <p:sldId id="300" r:id="rId7"/>
    <p:sldId id="301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46" r:id="rId20"/>
    <p:sldId id="316" r:id="rId21"/>
    <p:sldId id="317" r:id="rId22"/>
    <p:sldId id="318" r:id="rId23"/>
    <p:sldId id="321" r:id="rId24"/>
    <p:sldId id="324" r:id="rId25"/>
    <p:sldId id="325" r:id="rId26"/>
    <p:sldId id="326" r:id="rId27"/>
    <p:sldId id="329" r:id="rId28"/>
    <p:sldId id="330" r:id="rId29"/>
    <p:sldId id="331" r:id="rId30"/>
    <p:sldId id="332" r:id="rId31"/>
    <p:sldId id="333" r:id="rId32"/>
    <p:sldId id="334" r:id="rId33"/>
    <p:sldId id="335" r:id="rId34"/>
    <p:sldId id="336" r:id="rId35"/>
    <p:sldId id="337" r:id="rId36"/>
    <p:sldId id="338" r:id="rId37"/>
    <p:sldId id="339" r:id="rId38"/>
    <p:sldId id="340" r:id="rId39"/>
    <p:sldId id="341" r:id="rId40"/>
    <p:sldId id="342" r:id="rId41"/>
    <p:sldId id="343" r:id="rId42"/>
    <p:sldId id="344" r:id="rId43"/>
    <p:sldId id="345" r:id="rId4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85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3D1"/>
    <a:srgbClr val="5A804F"/>
    <a:srgbClr val="FF9900"/>
    <a:srgbClr val="A6A6A6"/>
    <a:srgbClr val="59A1C6"/>
    <a:srgbClr val="136198"/>
    <a:srgbClr val="5DA156"/>
    <a:srgbClr val="EECF33"/>
    <a:srgbClr val="E5AC3C"/>
    <a:srgbClr val="D539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80" autoAdjust="0"/>
    <p:restoredTop sz="94715" autoAdjust="0"/>
  </p:normalViewPr>
  <p:slideViewPr>
    <p:cSldViewPr>
      <p:cViewPr>
        <p:scale>
          <a:sx n="143" d="100"/>
          <a:sy n="143" d="100"/>
        </p:scale>
        <p:origin x="144" y="144"/>
      </p:cViewPr>
      <p:guideLst>
        <p:guide orient="horz" pos="1485"/>
        <p:guide pos="28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6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handoutMaster" Target="handoutMasters/handoutMaster1.xml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F7BC7C30-895B-4974-8A60-19541C82F6B3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68C1CD97-E9EA-4E82-9539-BE60926ECBB9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charset="-122"/>
        <a:cs typeface="微软雅黑" panose="020B0503020204020204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charset="-122"/>
        <a:cs typeface="微软雅黑" panose="020B0503020204020204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charset="-122"/>
        <a:cs typeface="微软雅黑" panose="020B0503020204020204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charset="-122"/>
        <a:cs typeface="微软雅黑" panose="020B0503020204020204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charset="-122"/>
        <a:cs typeface="微软雅黑" panose="020B0503020204020204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8194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>
              <a:latin typeface="Arial" charset="0"/>
              <a:ea typeface="宋体" charset="-122"/>
            </a:endParaRPr>
          </a:p>
        </p:txBody>
      </p:sp>
      <p:sp>
        <p:nvSpPr>
          <p:cNvPr id="8195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fld id="{3AB8D6C0-2EBB-C545-81EE-064071FF2895}" type="slidenum">
              <a:rPr lang="zh-CN"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774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21506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>
              <a:latin typeface="Arial" charset="0"/>
              <a:ea typeface="宋体" charset="-122"/>
            </a:endParaRPr>
          </a:p>
        </p:txBody>
      </p:sp>
      <p:sp>
        <p:nvSpPr>
          <p:cNvPr id="21507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fld id="{E745F175-3894-4648-AEB7-CA82996971FA}" type="slidenum">
              <a:rPr lang="zh-CN"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198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幻灯片图像占位符 1"/>
          <p:cNvSpPr>
            <a:spLocks noChangeArrowheads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10242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>
              <a:latin typeface="Arial" charset="0"/>
              <a:ea typeface="宋体" charset="-122"/>
            </a:endParaRPr>
          </a:p>
        </p:txBody>
      </p:sp>
      <p:sp>
        <p:nvSpPr>
          <p:cNvPr id="10243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fld id="{9545A3B5-EE5F-E249-B4C9-26F7038BBFE6}" type="slidenum">
              <a:rPr lang="zh-CN"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4521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3481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>
              <a:latin typeface="Arial" charset="0"/>
              <a:ea typeface="宋体" charset="-122"/>
            </a:endParaRPr>
          </a:p>
        </p:txBody>
      </p:sp>
      <p:sp>
        <p:nvSpPr>
          <p:cNvPr id="34819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fld id="{71A0F071-6A5A-4948-84C5-1A228CD082F2}" type="slidenum">
              <a:rPr lang="zh-CN" altLang="en-US"/>
              <a:pPr/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327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D95C8B01-B15C-4B92-AA4C-045722D7B210}" type="datetimeFigureOut">
              <a:rPr lang="en-US" smtClean="0"/>
              <a:t>11/21/17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AB88A23F-A93F-400B-92A9-5DE2DC36D17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charset="-122"/>
          <a:cs typeface="微软雅黑" panose="020B0503020204020204" charset="-122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charset="-122"/>
          <a:cs typeface="微软雅黑" panose="020B0503020204020204" charset="-122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charset="-122"/>
          <a:cs typeface="微软雅黑" panose="020B0503020204020204" charset="-122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charset="-122"/>
          <a:cs typeface="微软雅黑" panose="020B0503020204020204" charset="-122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微软雅黑" panose="020B0503020204020204" charset="-122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微软雅黑" panose="020B0503020204020204" charset="-122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audio" Target="../media/audio2.bin"/><Relationship Id="rId5" Type="http://schemas.openxmlformats.org/officeDocument/2006/relationships/audio" Target="../media/audio3.bin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0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11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.png"/><Relationship Id="rId1" Type="http://schemas.microsoft.com/office/2007/relationships/media" Target="file:///D:\xiu\&#26032;&#24314;&#25991;&#20214;&#22841;\1.&#31934;&#21697;&#37197;&#22871;&#35838;&#20214;&#12289;&#23398;&#26696;2016.6.29\1.&#31934;&#21697;&#25945;&#23398;&#35838;&#20214;\&#30005;&#35805;&#35745;&#36153;&#24341;&#20837;.mp4" TargetMode="External"/><Relationship Id="rId2" Type="http://schemas.openxmlformats.org/officeDocument/2006/relationships/video" Target="file:///D:\xiu\&#26032;&#24314;&#25991;&#20214;&#22841;\1.&#31934;&#21697;&#37197;&#22871;&#35838;&#20214;&#12289;&#23398;&#26696;2016.6.29\1.&#31934;&#21697;&#25945;&#23398;&#35838;&#20214;\&#30005;&#35805;&#35745;&#36153;&#24341;&#20837;.mp4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ic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361950"/>
            <a:ext cx="7644012" cy="3602525"/>
          </a:xfrm>
          <a:prstGeom prst="rect">
            <a:avLst/>
          </a:prstGeom>
        </p:spPr>
      </p:pic>
      <p:pic>
        <p:nvPicPr>
          <p:cNvPr id="5" name="Picture 4" descr="clou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3599" y="964653"/>
            <a:ext cx="4774330" cy="27525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45212" y="471454"/>
            <a:ext cx="3751105" cy="383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2800" b="1" dirty="0" smtClean="0">
                <a:solidFill>
                  <a:srgbClr val="070707"/>
                </a:solidFill>
                <a:latin typeface="隶书" charset="0"/>
                <a:ea typeface="隶书" charset="0"/>
              </a:rPr>
              <a:t>第三</a:t>
            </a:r>
            <a:r>
              <a:rPr lang="zh-CN" altLang="en-US" sz="2800" b="1" dirty="0">
                <a:solidFill>
                  <a:srgbClr val="070707"/>
                </a:solidFill>
                <a:latin typeface="隶书" charset="0"/>
                <a:ea typeface="隶书" charset="0"/>
              </a:rPr>
              <a:t>章 一元一次方程</a:t>
            </a:r>
            <a:endParaRPr lang="en-US" altLang="zh-CN" sz="2800" b="1" dirty="0">
              <a:solidFill>
                <a:schemeClr val="bg1"/>
              </a:solidFill>
              <a:latin typeface="Arial Rounded MT Bold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657873" y="2876305"/>
            <a:ext cx="1828800" cy="1588"/>
          </a:xfrm>
          <a:prstGeom prst="line">
            <a:avLst/>
          </a:prstGeom>
          <a:ln w="19050" cmpd="sng">
            <a:solidFill>
              <a:srgbClr val="ECE54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257984" y="2876305"/>
            <a:ext cx="640080" cy="1588"/>
          </a:xfrm>
          <a:prstGeom prst="line">
            <a:avLst/>
          </a:prstGeom>
          <a:ln w="19050" cmpd="sng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2844877" y="1775428"/>
            <a:ext cx="34547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solidFill>
                  <a:srgbClr val="CC0066"/>
                </a:solidFill>
                <a:latin typeface="Times New Roman" charset="0"/>
                <a:ea typeface="黑体" charset="-122"/>
              </a:rPr>
              <a:t>3.4</a:t>
            </a:r>
            <a:r>
              <a:rPr lang="zh-CN" altLang="en-US" sz="2000" dirty="0">
                <a:solidFill>
                  <a:srgbClr val="CC0066"/>
                </a:solidFill>
                <a:latin typeface="黑体" charset="-122"/>
                <a:ea typeface="黑体" charset="-122"/>
              </a:rPr>
              <a:t> 实际问题与一元一次方程</a:t>
            </a:r>
          </a:p>
        </p:txBody>
      </p:sp>
      <p:sp>
        <p:nvSpPr>
          <p:cNvPr id="3" name="矩形 2"/>
          <p:cNvSpPr/>
          <p:nvPr/>
        </p:nvSpPr>
        <p:spPr>
          <a:xfrm>
            <a:off x="3289658" y="2199718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黑体" charset="-122"/>
                <a:ea typeface="黑体" charset="-122"/>
              </a:rPr>
              <a:t>第</a:t>
            </a:r>
            <a:r>
              <a:rPr lang="en-US" altLang="zh-CN" dirty="0">
                <a:latin typeface="Times New Roman" charset="0"/>
                <a:ea typeface="黑体" charset="-122"/>
              </a:rPr>
              <a:t>2</a:t>
            </a:r>
            <a:r>
              <a:rPr lang="zh-CN" altLang="en-US" dirty="0">
                <a:latin typeface="黑体" charset="-122"/>
                <a:ea typeface="黑体" charset="-122"/>
              </a:rPr>
              <a:t>课时  销售中的盈亏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152152" y="3642002"/>
            <a:ext cx="2488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dirty="0" smtClean="0"/>
              <a:t>中大</a:t>
            </a:r>
            <a:r>
              <a:rPr kumimoji="1" lang="zh-CN" altLang="en-US" smtClean="0"/>
              <a:t>附中   梁海丽</a:t>
            </a:r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022998" y="910829"/>
            <a:ext cx="2031206" cy="475059"/>
            <a:chOff x="348" y="0"/>
            <a:chExt cx="4262" cy="998"/>
          </a:xfrm>
        </p:grpSpPr>
        <p:grpSp>
          <p:nvGrpSpPr>
            <p:cNvPr id="4098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4099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00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4101" name="MH_SubTitle_4"/>
            <p:cNvSpPr txBox="1">
              <a:spLocks noChangeArrowheads="1"/>
            </p:cNvSpPr>
            <p:nvPr/>
          </p:nvSpPr>
          <p:spPr bwMode="auto">
            <a:xfrm>
              <a:off x="1574" y="0"/>
              <a:ext cx="3036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7628" tIns="35243" rIns="67628" bIns="35243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2400" b="1">
                  <a:solidFill>
                    <a:schemeClr val="tx2"/>
                  </a:solidFill>
                  <a:latin typeface="微软雅黑" charset="-122"/>
                  <a:ea typeface="微软雅黑" charset="-122"/>
                </a:rPr>
                <a:t>学习目标</a:t>
              </a:r>
            </a:p>
          </p:txBody>
        </p:sp>
      </p:grpSp>
      <p:sp>
        <p:nvSpPr>
          <p:cNvPr id="11268" name="矩形 11"/>
          <p:cNvSpPr/>
          <p:nvPr/>
        </p:nvSpPr>
        <p:spPr>
          <a:xfrm>
            <a:off x="1547813" y="1600200"/>
            <a:ext cx="6042422" cy="195181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 b="1" dirty="0">
                <a:latin typeface="Times New Roman" charset="0"/>
                <a:ea typeface="黑体" charset="-122"/>
              </a:rPr>
              <a:t>1.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理解商品销售中的相关概念及数量关系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.  (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重点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)</a:t>
            </a:r>
          </a:p>
          <a:p>
            <a:pPr>
              <a:lnSpc>
                <a:spcPts val="2850"/>
              </a:lnSpc>
            </a:pPr>
            <a:endParaRPr lang="zh-CN" altLang="en-US" sz="2100" dirty="0">
              <a:latin typeface="Times New Roman" charset="0"/>
              <a:ea typeface="黑体" charset="-122"/>
              <a:sym typeface="Arial" charset="0"/>
            </a:endParaRPr>
          </a:p>
          <a:p>
            <a:pPr>
              <a:lnSpc>
                <a:spcPts val="2850"/>
              </a:lnSpc>
            </a:pPr>
            <a:r>
              <a:rPr lang="en-US" altLang="zh-CN" sz="2100" b="1" dirty="0">
                <a:latin typeface="Times New Roman" charset="0"/>
                <a:ea typeface="黑体" charset="-122"/>
              </a:rPr>
              <a:t>2.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 根据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商品销售中的</a:t>
            </a:r>
            <a:r>
              <a:rPr lang="en-US" altLang="zh-CN" sz="2100" dirty="0" smtClean="0">
                <a:latin typeface="Times New Roman" charset="0"/>
                <a:ea typeface="黑体" charset="-122"/>
              </a:rPr>
              <a:t>数量关系列一元一次方程解决与打折销售有关的实际问题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，并掌握解此类</a:t>
            </a:r>
            <a:r>
              <a:rPr lang="zh-CN" altLang="en-US" sz="2100" dirty="0" smtClean="0">
                <a:latin typeface="Times New Roman" charset="0"/>
                <a:ea typeface="黑体" charset="-122"/>
              </a:rPr>
              <a:t>问题的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一般思路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.  (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难点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9295304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80"/>
          <p:cNvSpPr>
            <a:spLocks noChangeArrowheads="1"/>
          </p:cNvSpPr>
          <p:nvPr/>
        </p:nvSpPr>
        <p:spPr bwMode="auto">
          <a:xfrm>
            <a:off x="323627" y="305872"/>
            <a:ext cx="110799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b="1" dirty="0">
                <a:solidFill>
                  <a:srgbClr val="228B8B"/>
                </a:solidFill>
                <a:ea typeface="方正姚体" charset="0"/>
              </a:rPr>
              <a:t>导入新课</a:t>
            </a:r>
            <a:endParaRPr lang="zh-CN" altLang="en-US" dirty="0">
              <a:solidFill>
                <a:srgbClr val="228B8B"/>
              </a:solidFill>
            </a:endParaRPr>
          </a:p>
        </p:txBody>
      </p:sp>
      <p:sp>
        <p:nvSpPr>
          <p:cNvPr id="5122" name="圆角矩形 31"/>
          <p:cNvSpPr>
            <a:spLocks noChangeArrowheads="1"/>
          </p:cNvSpPr>
          <p:nvPr/>
        </p:nvSpPr>
        <p:spPr bwMode="auto">
          <a:xfrm>
            <a:off x="1458517" y="490538"/>
            <a:ext cx="1153715" cy="383381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情境引入</a:t>
            </a:r>
          </a:p>
        </p:txBody>
      </p:sp>
      <p:sp>
        <p:nvSpPr>
          <p:cNvPr id="5123" name="文本框 1"/>
          <p:cNvSpPr txBox="1">
            <a:spLocks noChangeArrowheads="1"/>
          </p:cNvSpPr>
          <p:nvPr/>
        </p:nvSpPr>
        <p:spPr bwMode="auto">
          <a:xfrm>
            <a:off x="1351360" y="932260"/>
            <a:ext cx="6441281" cy="80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生活中，我们经常可以在各种销售场合看见一些商品优惠信息，你知道它们的意思吗？</a:t>
            </a:r>
          </a:p>
        </p:txBody>
      </p:sp>
      <p:pic>
        <p:nvPicPr>
          <p:cNvPr id="3" name="图片 2" descr="t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00000">
            <a:off x="1557337" y="1845469"/>
            <a:ext cx="1587104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 descr="timg2IYZU1S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8" r="19698" b="5904"/>
          <a:stretch>
            <a:fillRect/>
          </a:stretch>
        </p:blipFill>
        <p:spPr bwMode="auto">
          <a:xfrm rot="240000">
            <a:off x="3232547" y="1740694"/>
            <a:ext cx="24955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timgLBPZHG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0" t="10713" r="12964" b="9193"/>
          <a:stretch>
            <a:fillRect/>
          </a:stretch>
        </p:blipFill>
        <p:spPr bwMode="auto">
          <a:xfrm rot="-420000">
            <a:off x="1997869" y="3064669"/>
            <a:ext cx="2719388" cy="1663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 descr="timgGRSCKE6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5" t="3563" r="4126" b="3317"/>
          <a:stretch>
            <a:fillRect/>
          </a:stretch>
        </p:blipFill>
        <p:spPr bwMode="auto">
          <a:xfrm rot="1200000">
            <a:off x="5604273" y="2077641"/>
            <a:ext cx="1712119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638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572004" y="2296434"/>
            <a:ext cx="5600700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 b="1">
                <a:latin typeface="Times New Roman" charset="0"/>
                <a:ea typeface="黑体" charset="-122"/>
                <a:sym typeface="宋体" charset="-122"/>
              </a:rPr>
              <a:t>3.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某商品原来每件零售价是 </a:t>
            </a:r>
            <a:r>
              <a:rPr lang="en-US" altLang="zh-CN" sz="2100" i="1" dirty="0">
                <a:latin typeface="Times New Roman" charset="0"/>
                <a:ea typeface="黑体" charset="-122"/>
                <a:sym typeface="宋体" charset="-122"/>
              </a:rPr>
              <a:t>a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元，现在每件降</a:t>
            </a:r>
          </a:p>
          <a:p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    价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10%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，降价后每件零售价是</a:t>
            </a:r>
            <a:r>
              <a:rPr lang="zh-CN" altLang="en-US" sz="2100" u="sng" dirty="0">
                <a:latin typeface="Times New Roman" charset="0"/>
                <a:ea typeface="黑体" charset="-122"/>
                <a:sym typeface="宋体" charset="-122"/>
              </a:rPr>
              <a:t>  　　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.</a:t>
            </a:r>
          </a:p>
          <a:p>
            <a:endParaRPr lang="en-US" altLang="zh-CN" sz="2100" dirty="0">
              <a:latin typeface="Times New Roman" charset="0"/>
              <a:ea typeface="黑体" charset="-122"/>
              <a:sym typeface="宋体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1552394" y="3019604"/>
            <a:ext cx="551973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 b="1">
                <a:latin typeface="Times New Roman" charset="0"/>
                <a:ea typeface="黑体" charset="-122"/>
                <a:sym typeface="宋体" charset="-122"/>
              </a:rPr>
              <a:t>4.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某种品牌的彩电降价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20%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以后，每台售价为</a:t>
            </a:r>
          </a:p>
          <a:p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     </a:t>
            </a:r>
            <a:r>
              <a:rPr lang="en-US" altLang="zh-CN" sz="2100" i="1" dirty="0">
                <a:latin typeface="Times New Roman" charset="0"/>
                <a:ea typeface="黑体" charset="-122"/>
                <a:sym typeface="宋体" charset="-122"/>
              </a:rPr>
              <a:t>a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元，则该品牌彩电每台原价应为</a:t>
            </a:r>
            <a:r>
              <a:rPr lang="zh-CN" altLang="en-US" sz="2100" u="sng" dirty="0">
                <a:latin typeface="Times New Roman" charset="0"/>
                <a:ea typeface="黑体" charset="-122"/>
                <a:sym typeface="宋体" charset="-122"/>
              </a:rPr>
              <a:t>　       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.</a:t>
            </a:r>
          </a:p>
          <a:p>
            <a:endParaRPr lang="en-US" altLang="zh-CN" sz="2100" dirty="0">
              <a:latin typeface="Times New Roman" charset="0"/>
              <a:ea typeface="黑体" charset="-122"/>
              <a:sym typeface="宋体" charset="-122"/>
            </a:endParaRP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1623874" y="944967"/>
            <a:ext cx="6355556" cy="872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100" b="1" dirty="0">
                <a:latin typeface="Times New Roman" charset="0"/>
                <a:ea typeface="黑体" charset="-122"/>
              </a:rPr>
              <a:t>1.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商品原价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200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元，九折出售，售价是</a:t>
            </a:r>
            <a:r>
              <a:rPr lang="zh-CN" altLang="en-US" sz="2100" u="sng" dirty="0">
                <a:latin typeface="Times New Roman" charset="0"/>
                <a:ea typeface="黑体" charset="-122"/>
              </a:rPr>
              <a:t>  </a:t>
            </a:r>
            <a:r>
              <a:rPr lang="zh-CN" altLang="en-US" sz="2100" u="sng" dirty="0">
                <a:latin typeface="Times New Roman" charset="0"/>
                <a:ea typeface="黑体" charset="-122"/>
                <a:sym typeface="Arial" charset="0"/>
              </a:rPr>
              <a:t>    </a:t>
            </a:r>
            <a:r>
              <a:rPr lang="zh-CN" altLang="en-US" sz="2100" u="sng" dirty="0">
                <a:latin typeface="Times New Roman" charset="0"/>
                <a:ea typeface="黑体" charset="-122"/>
              </a:rPr>
              <a:t>   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元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endParaRPr lang="zh-CN" altLang="en-US" dirty="0">
              <a:solidFill>
                <a:srgbClr val="00FF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552394" y="3694246"/>
            <a:ext cx="533161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 b="1">
                <a:latin typeface="Times New Roman" charset="0"/>
                <a:ea typeface="黑体" charset="-122"/>
                <a:sym typeface="宋体" charset="-122"/>
              </a:rPr>
              <a:t>5.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某商品按定价的八折出售，售价是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12.8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元，</a:t>
            </a:r>
          </a:p>
          <a:p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    则原定售价是</a:t>
            </a:r>
            <a:r>
              <a:rPr lang="zh-CN" altLang="en-US" sz="2100" u="sng" dirty="0">
                <a:latin typeface="Times New Roman" charset="0"/>
                <a:ea typeface="黑体" charset="-122"/>
                <a:sym typeface="宋体" charset="-122"/>
              </a:rPr>
              <a:t>　 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.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　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606352" y="1523782"/>
            <a:ext cx="6350794" cy="9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 b="1" dirty="0">
                <a:latin typeface="Times New Roman" charset="0"/>
                <a:ea typeface="黑体" charset="-122"/>
                <a:sym typeface="宋体" charset="-122"/>
              </a:rPr>
              <a:t>2.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商品进价是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150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元，售价是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180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元，则利润是</a:t>
            </a:r>
          </a:p>
          <a:p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     </a:t>
            </a:r>
            <a:r>
              <a:rPr lang="zh-CN" altLang="en-US" sz="2100" u="sng" dirty="0">
                <a:latin typeface="Times New Roman" charset="0"/>
                <a:ea typeface="黑体" charset="-122"/>
                <a:sym typeface="宋体" charset="-122"/>
              </a:rPr>
              <a:t>    </a:t>
            </a:r>
            <a:r>
              <a:rPr lang="zh-CN" altLang="en-US" sz="2100" u="sng" dirty="0">
                <a:latin typeface="Times New Roman" charset="0"/>
                <a:ea typeface="黑体" charset="-122"/>
                <a:sym typeface="Arial" charset="0"/>
              </a:rPr>
              <a:t>   </a:t>
            </a:r>
            <a:r>
              <a:rPr lang="zh-CN" altLang="en-US" sz="2100" u="sng" dirty="0"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 元，利润率是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_____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.</a:t>
            </a:r>
            <a:r>
              <a:rPr lang="zh-CN" altLang="en-US" sz="1350" dirty="0">
                <a:latin typeface="Times New Roman" charset="0"/>
                <a:ea typeface="黑体" charset="-122"/>
                <a:sym typeface="Arial" charset="0"/>
              </a:rPr>
              <a:t>　</a:t>
            </a:r>
            <a:endParaRPr lang="en-US" altLang="zh-CN" sz="1350" dirty="0">
              <a:latin typeface="Times New Roman" charset="0"/>
              <a:ea typeface="黑体" charset="-122"/>
            </a:endParaRPr>
          </a:p>
          <a:p>
            <a:endParaRPr lang="zh-CN" altLang="en-US" sz="1350" dirty="0"/>
          </a:p>
        </p:txBody>
      </p:sp>
      <p:grpSp>
        <p:nvGrpSpPr>
          <p:cNvPr id="6151" name="组合 6147"/>
          <p:cNvGrpSpPr>
            <a:grpSpLocks/>
          </p:cNvGrpSpPr>
          <p:nvPr/>
        </p:nvGrpSpPr>
        <p:grpSpPr bwMode="auto">
          <a:xfrm>
            <a:off x="1875949" y="249647"/>
            <a:ext cx="2141220" cy="677493"/>
            <a:chOff x="0" y="0"/>
            <a:chExt cx="4496" cy="1421"/>
          </a:xfrm>
        </p:grpSpPr>
        <p:sp>
          <p:nvSpPr>
            <p:cNvPr id="6152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154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61925" rIns="134779" bIns="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/>
              <a:endParaRPr lang="zh-CN" altLang="en-US" sz="3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6155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3619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sz="2000" b="1" dirty="0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销售中的盈亏</a:t>
              </a:r>
            </a:p>
          </p:txBody>
        </p:sp>
        <p:sp>
          <p:nvSpPr>
            <p:cNvPr id="6156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26" cy="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sz="2400">
                  <a:solidFill>
                    <a:schemeClr val="accent1"/>
                  </a:solidFill>
                  <a:ea typeface="微软雅黑" charset="-122"/>
                </a:rPr>
                <a:t>一</a:t>
              </a:r>
            </a:p>
          </p:txBody>
        </p:sp>
      </p:grpSp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6012237" y="965742"/>
            <a:ext cx="62507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180</a:t>
            </a:r>
          </a:p>
        </p:txBody>
      </p:sp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2131404" y="1781711"/>
            <a:ext cx="51077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30</a:t>
            </a:r>
          </a:p>
        </p:txBody>
      </p:sp>
      <p:sp>
        <p:nvSpPr>
          <p:cNvPr id="5" name="文本框 3"/>
          <p:cNvSpPr txBox="1">
            <a:spLocks noChangeArrowheads="1"/>
          </p:cNvSpPr>
          <p:nvPr/>
        </p:nvSpPr>
        <p:spPr bwMode="auto">
          <a:xfrm>
            <a:off x="4254103" y="1817514"/>
            <a:ext cx="75128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20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</a:rPr>
              <a:t>％</a:t>
            </a:r>
          </a:p>
        </p:txBody>
      </p:sp>
      <p:sp>
        <p:nvSpPr>
          <p:cNvPr id="6" name="文本框 4"/>
          <p:cNvSpPr txBox="1">
            <a:spLocks noChangeArrowheads="1"/>
          </p:cNvSpPr>
          <p:nvPr/>
        </p:nvSpPr>
        <p:spPr bwMode="auto">
          <a:xfrm>
            <a:off x="5389540" y="2597580"/>
            <a:ext cx="93506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en-US" sz="2100">
                <a:solidFill>
                  <a:srgbClr val="FF0000"/>
                </a:solidFill>
                <a:latin typeface="Times New Roman" charset="0"/>
              </a:rPr>
              <a:t>0.9</a:t>
            </a:r>
            <a:r>
              <a:rPr lang="en-US" altLang="en-US" sz="2100" i="1">
                <a:solidFill>
                  <a:srgbClr val="FF0000"/>
                </a:solidFill>
                <a:latin typeface="Times New Roman" charset="0"/>
              </a:rPr>
              <a:t>a</a:t>
            </a:r>
          </a:p>
        </p:txBody>
      </p:sp>
      <p:sp>
        <p:nvSpPr>
          <p:cNvPr id="7" name="文本框 5"/>
          <p:cNvSpPr txBox="1">
            <a:spLocks noChangeArrowheads="1"/>
          </p:cNvSpPr>
          <p:nvPr/>
        </p:nvSpPr>
        <p:spPr bwMode="auto">
          <a:xfrm>
            <a:off x="5857070" y="3278748"/>
            <a:ext cx="97869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en-US" sz="2100">
                <a:solidFill>
                  <a:srgbClr val="FF0000"/>
                </a:solidFill>
                <a:latin typeface="Times New Roman" charset="0"/>
              </a:rPr>
              <a:t>1.25</a:t>
            </a:r>
            <a:r>
              <a:rPr lang="en-US" altLang="en-US" sz="2100" i="1">
                <a:solidFill>
                  <a:srgbClr val="FF0000"/>
                </a:solidFill>
                <a:latin typeface="Times New Roman" charset="0"/>
              </a:rPr>
              <a:t>a</a:t>
            </a:r>
          </a:p>
        </p:txBody>
      </p:sp>
      <p:sp>
        <p:nvSpPr>
          <p:cNvPr id="12" name="文本框 6"/>
          <p:cNvSpPr txBox="1">
            <a:spLocks noChangeArrowheads="1"/>
          </p:cNvSpPr>
          <p:nvPr/>
        </p:nvSpPr>
        <p:spPr bwMode="auto">
          <a:xfrm>
            <a:off x="3505200" y="3957108"/>
            <a:ext cx="51196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16</a:t>
            </a:r>
          </a:p>
        </p:txBody>
      </p:sp>
      <p:sp>
        <p:nvSpPr>
          <p:cNvPr id="6163" name="圆角矩形 31"/>
          <p:cNvSpPr>
            <a:spLocks noChangeArrowheads="1"/>
          </p:cNvSpPr>
          <p:nvPr/>
        </p:nvSpPr>
        <p:spPr bwMode="auto">
          <a:xfrm>
            <a:off x="240032" y="287278"/>
            <a:ext cx="1440656" cy="37028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合作探究</a:t>
            </a:r>
          </a:p>
        </p:txBody>
      </p:sp>
    </p:spTree>
    <p:extLst>
      <p:ext uri="{BB962C8B-B14F-4D97-AF65-F5344CB8AC3E}">
        <p14:creationId xmlns:p14="http://schemas.microsoft.com/office/powerpoint/2010/main" val="104347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25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">
                                            <p:txEl>
                                              <p:charRg st="25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  <p:bldP spid="3" grpId="0"/>
      <p:bldP spid="4" grpId="0"/>
      <p:bldP spid="5" grpId="0"/>
      <p:bldP spid="6" grpId="0"/>
      <p:bldP spid="7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Rot="1" noChangeArrowheads="1"/>
          </p:cNvSpPr>
          <p:nvPr/>
        </p:nvSpPr>
        <p:spPr bwMode="auto">
          <a:xfrm>
            <a:off x="1440656" y="740569"/>
            <a:ext cx="59436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>
                <a:latin typeface="黑体" charset="-122"/>
                <a:ea typeface="黑体" charset="-122"/>
              </a:rPr>
              <a:t>  以</a:t>
            </a:r>
            <a:r>
              <a:rPr lang="zh-CN" altLang="en-US" sz="2100">
                <a:latin typeface="黑体" charset="-122"/>
                <a:ea typeface="黑体" charset="-122"/>
              </a:rPr>
              <a:t>上问题中有哪些量</a:t>
            </a:r>
            <a:r>
              <a:rPr lang="en-US" altLang="zh-CN" sz="2100">
                <a:latin typeface="黑体" charset="-122"/>
                <a:ea typeface="黑体" charset="-122"/>
              </a:rPr>
              <a:t>?</a:t>
            </a:r>
          </a:p>
        </p:txBody>
      </p:sp>
      <p:sp>
        <p:nvSpPr>
          <p:cNvPr id="7173" name="Rectangle 5">
            <a:hlinkClick r:id="" action="ppaction://noaction">
              <a:snd r:embed="rId3" name="hammer.wav"/>
            </a:hlinkClick>
            <a:hlinkHover r:id="" action="ppaction://noaction">
              <a:snd r:embed="rId4" name="suction.wav"/>
            </a:hlinkHover>
          </p:cNvPr>
          <p:cNvSpPr/>
          <p:nvPr/>
        </p:nvSpPr>
        <p:spPr>
          <a:xfrm>
            <a:off x="1782366" y="1480557"/>
            <a:ext cx="1899047" cy="415498"/>
          </a:xfrm>
          <a:prstGeom prst="rect">
            <a:avLst/>
          </a:prstGeom>
          <a:ln w="3175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5">
                    <a:lumMod val="90000"/>
                  </a:schemeClr>
                </a:solidFill>
              </a14:hiddenFill>
            </a:ext>
          </a:ex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成本价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进价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；</a:t>
            </a:r>
          </a:p>
        </p:txBody>
      </p:sp>
      <p:sp>
        <p:nvSpPr>
          <p:cNvPr id="7174" name="Rectangle 6">
            <a:hlinkClick r:id="" action="ppaction://noaction">
              <a:snd r:embed="rId3" name="hammer.wav"/>
            </a:hlinkClick>
            <a:hlinkHover r:id="" action="ppaction://noaction">
              <a:snd r:embed="rId4" name="suction.wav"/>
            </a:hlinkHover>
          </p:cNvPr>
          <p:cNvSpPr/>
          <p:nvPr/>
        </p:nvSpPr>
        <p:spPr>
          <a:xfrm>
            <a:off x="3889772" y="1481153"/>
            <a:ext cx="2041922" cy="415498"/>
          </a:xfrm>
          <a:prstGeom prst="rect">
            <a:avLst/>
          </a:prstGeom>
          <a:ln w="3175">
            <a:solidFill>
              <a:schemeClr val="tx1"/>
            </a:solidFill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标价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原价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；</a:t>
            </a:r>
            <a:r>
              <a:rPr lang="en-US" altLang="zh-CN">
                <a:solidFill>
                  <a:srgbClr val="FF0000"/>
                </a:solidFill>
                <a:latin typeface="黑体" charset="-122"/>
                <a:ea typeface="黑体" charset="-122"/>
              </a:rPr>
              <a:t>     </a:t>
            </a:r>
          </a:p>
        </p:txBody>
      </p:sp>
      <p:sp>
        <p:nvSpPr>
          <p:cNvPr id="7175" name="Rectangle 7">
            <a:hlinkClick r:id="" action="ppaction://noaction">
              <a:snd r:embed="rId3" name="hammer.wav"/>
            </a:hlinkClick>
            <a:hlinkHover r:id="" action="ppaction://noaction">
              <a:snd r:embed="rId5" name="voltage.wav"/>
            </a:hlinkHover>
          </p:cNvPr>
          <p:cNvSpPr/>
          <p:nvPr/>
        </p:nvSpPr>
        <p:spPr>
          <a:xfrm>
            <a:off x="6146006" y="1479962"/>
            <a:ext cx="1702594" cy="415498"/>
          </a:xfrm>
          <a:prstGeom prst="rect">
            <a:avLst/>
          </a:prstGeom>
          <a:ln w="3175">
            <a:solidFill>
              <a:schemeClr val="tx1"/>
            </a:solidFill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销售价；</a:t>
            </a:r>
            <a:r>
              <a:rPr lang="en-US" altLang="zh-CN" dirty="0">
                <a:solidFill>
                  <a:srgbClr val="FF0000"/>
                </a:solidFill>
                <a:latin typeface="黑体" charset="-122"/>
                <a:ea typeface="黑体" charset="-122"/>
              </a:rPr>
              <a:t>    </a:t>
            </a:r>
          </a:p>
        </p:txBody>
      </p:sp>
      <p:sp>
        <p:nvSpPr>
          <p:cNvPr id="7176" name="Rectangle 8">
            <a:hlinkClick r:id="" action="ppaction://noaction">
              <a:snd r:embed="rId3" name="hammer.wav"/>
            </a:hlinkClick>
            <a:hlinkHover r:id="" action="ppaction://noaction">
              <a:snd r:embed="rId5" name="voltage.wav"/>
            </a:hlinkHover>
          </p:cNvPr>
          <p:cNvSpPr/>
          <p:nvPr/>
        </p:nvSpPr>
        <p:spPr>
          <a:xfrm>
            <a:off x="1782366" y="2112333"/>
            <a:ext cx="2752726" cy="415498"/>
          </a:xfrm>
          <a:prstGeom prst="rect">
            <a:avLst/>
          </a:prstGeom>
          <a:ln w="3175">
            <a:solidFill>
              <a:schemeClr val="tx1"/>
            </a:solidFill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  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利润；盈利；亏损；</a:t>
            </a:r>
            <a:endParaRPr lang="en-US" altLang="zh-CN" sz="2100" dirty="0">
              <a:solidFill>
                <a:srgbClr val="FF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7177" name="Rectangle 9">
            <a:hlinkClick r:id="" action="ppaction://noaction">
              <a:snd r:embed="rId5" name="voltage.wav"/>
            </a:hlinkClick>
            <a:hlinkHover r:id="" action="ppaction://noaction">
              <a:snd r:embed="rId4" name="suction.wav"/>
            </a:hlinkHover>
          </p:cNvPr>
          <p:cNvSpPr/>
          <p:nvPr/>
        </p:nvSpPr>
        <p:spPr>
          <a:xfrm>
            <a:off x="5227511" y="2112333"/>
            <a:ext cx="1102519" cy="415498"/>
          </a:xfrm>
          <a:prstGeom prst="rect">
            <a:avLst/>
          </a:prstGeom>
          <a:ln w="3175">
            <a:solidFill>
              <a:schemeClr val="tx1"/>
            </a:solidFill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利润率</a:t>
            </a:r>
            <a:r>
              <a:rPr lang="en-US" altLang="zh-CN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495925" y="2947988"/>
            <a:ext cx="2893219" cy="1060847"/>
            <a:chOff x="7897" y="6190"/>
            <a:chExt cx="6076" cy="2228"/>
          </a:xfrm>
        </p:grpSpPr>
        <p:sp>
          <p:nvSpPr>
            <p:cNvPr id="2" name="云形标注 1"/>
            <p:cNvSpPr/>
            <p:nvPr/>
          </p:nvSpPr>
          <p:spPr>
            <a:xfrm flipV="1">
              <a:off x="7897" y="6190"/>
              <a:ext cx="4543" cy="2228"/>
            </a:xfrm>
            <a:prstGeom prst="cloudCallout">
              <a:avLst/>
            </a:prstGeom>
            <a:solidFill>
              <a:schemeClr val="accent5"/>
            </a:solidFill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sz="1350" noProof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" name="Rectangle 11"/>
            <p:cNvSpPr>
              <a:spLocks noRot="1" noChangeArrowheads="1"/>
            </p:cNvSpPr>
            <p:nvPr/>
          </p:nvSpPr>
          <p:spPr bwMode="auto">
            <a:xfrm>
              <a:off x="8491" y="6597"/>
              <a:ext cx="5482" cy="1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sz="2100">
                  <a:solidFill>
                    <a:srgbClr val="0000FF"/>
                  </a:solidFill>
                  <a:latin typeface="Times New Roman" charset="0"/>
                  <a:ea typeface="黑体" charset="-122"/>
                </a:rPr>
                <a:t>这些量有何</a:t>
              </a:r>
            </a:p>
            <a:p>
              <a:r>
                <a:rPr lang="zh-CN" altLang="en-US" sz="2100">
                  <a:solidFill>
                    <a:srgbClr val="0000FF"/>
                  </a:solidFill>
                  <a:latin typeface="Times New Roman" charset="0"/>
                  <a:ea typeface="黑体" charset="-122"/>
                </a:rPr>
                <a:t>关系</a:t>
              </a:r>
              <a:r>
                <a:rPr lang="en-US" altLang="zh-CN" sz="2100">
                  <a:solidFill>
                    <a:srgbClr val="0000FF"/>
                  </a:solidFill>
                  <a:latin typeface="Times New Roman" charset="0"/>
                  <a:ea typeface="黑体" charset="-122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987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  <p:bldP spid="7173" grpId="0" bldLvl="0" animBg="1"/>
      <p:bldP spid="7174" grpId="0" bldLvl="0" animBg="1"/>
      <p:bldP spid="7175" grpId="0" bldLvl="0" animBg="1"/>
      <p:bldP spid="7176" grpId="0" bldLvl="0" animBg="1"/>
      <p:bldP spid="717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可选过程 2"/>
          <p:cNvSpPr/>
          <p:nvPr/>
        </p:nvSpPr>
        <p:spPr>
          <a:xfrm>
            <a:off x="2952609" y="3546903"/>
            <a:ext cx="4589859" cy="692944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2" name="流程图: 可选过程 1"/>
          <p:cNvSpPr/>
          <p:nvPr/>
        </p:nvSpPr>
        <p:spPr>
          <a:xfrm>
            <a:off x="2943085" y="2364179"/>
            <a:ext cx="4589860" cy="1026319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7170" name="流程图: 可选过程 7169"/>
          <p:cNvSpPr/>
          <p:nvPr/>
        </p:nvSpPr>
        <p:spPr>
          <a:xfrm>
            <a:off x="2907367" y="1201697"/>
            <a:ext cx="4589859" cy="1026319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7179" name="矩形 7178"/>
          <p:cNvSpPr>
            <a:spLocks noChangeArrowheads="1"/>
          </p:cNvSpPr>
          <p:nvPr/>
        </p:nvSpPr>
        <p:spPr bwMode="auto">
          <a:xfrm>
            <a:off x="4386123" y="1508878"/>
            <a:ext cx="153114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r>
              <a:rPr lang="zh-CN" altLang="en-US" sz="2100">
                <a:latin typeface="Times New Roman" charset="0"/>
                <a:ea typeface="黑体" charset="-122"/>
              </a:rPr>
              <a:t>商品利润</a:t>
            </a:r>
          </a:p>
        </p:txBody>
      </p:sp>
      <p:sp>
        <p:nvSpPr>
          <p:cNvPr id="7177" name="文本框 7176"/>
          <p:cNvSpPr txBox="1">
            <a:spLocks noChangeArrowheads="1"/>
          </p:cNvSpPr>
          <p:nvPr/>
        </p:nvSpPr>
        <p:spPr bwMode="auto">
          <a:xfrm>
            <a:off x="3287176" y="1664850"/>
            <a:ext cx="147756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0" hangingPunct="0"/>
            <a:r>
              <a:rPr lang="zh-CN" altLang="en-US" sz="2100">
                <a:latin typeface="Times New Roman" charset="0"/>
                <a:ea typeface="黑体" charset="-122"/>
              </a:rPr>
              <a:t>利润率</a:t>
            </a:r>
            <a:r>
              <a:rPr lang="en-US" altLang="zh-CN" sz="2100">
                <a:latin typeface="Times New Roman" charset="0"/>
                <a:ea typeface="黑体" charset="-122"/>
              </a:rPr>
              <a:t>=</a:t>
            </a:r>
          </a:p>
        </p:txBody>
      </p:sp>
      <p:sp>
        <p:nvSpPr>
          <p:cNvPr id="7171" name="流程图: 可选过程 7170"/>
          <p:cNvSpPr/>
          <p:nvPr/>
        </p:nvSpPr>
        <p:spPr>
          <a:xfrm>
            <a:off x="2949179" y="324901"/>
            <a:ext cx="4589859" cy="692944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9223" name="矩形 7171"/>
          <p:cNvSpPr>
            <a:spLocks noChangeArrowheads="1"/>
          </p:cNvSpPr>
          <p:nvPr/>
        </p:nvSpPr>
        <p:spPr bwMode="auto">
          <a:xfrm>
            <a:off x="3598069" y="1222772"/>
            <a:ext cx="42672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en-US" altLang="zh-CN">
              <a:latin typeface="Times New Roman" charset="0"/>
              <a:ea typeface="黑体" charset="-122"/>
            </a:endParaRPr>
          </a:p>
          <a:p>
            <a:endParaRPr lang="en-US" altLang="zh-CN">
              <a:latin typeface="Times New Roman" charset="0"/>
              <a:ea typeface="黑体" charset="-122"/>
            </a:endParaRPr>
          </a:p>
          <a:p>
            <a:endParaRPr lang="en-US" altLang="zh-CN">
              <a:solidFill>
                <a:srgbClr val="FFCC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7173" name="文本框 7172"/>
          <p:cNvSpPr txBox="1">
            <a:spLocks noChangeArrowheads="1"/>
          </p:cNvSpPr>
          <p:nvPr/>
        </p:nvSpPr>
        <p:spPr bwMode="auto">
          <a:xfrm>
            <a:off x="4471988" y="627320"/>
            <a:ext cx="306109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= </a:t>
            </a:r>
            <a:r>
              <a:rPr lang="zh-CN" altLang="en-US" sz="2100">
                <a:latin typeface="Times New Roman" charset="0"/>
                <a:ea typeface="黑体" charset="-122"/>
              </a:rPr>
              <a:t>商品售价－商品进价</a:t>
            </a:r>
          </a:p>
        </p:txBody>
      </p:sp>
      <p:sp>
        <p:nvSpPr>
          <p:cNvPr id="7174" name="矩形 7173"/>
          <p:cNvSpPr>
            <a:spLocks noChangeArrowheads="1"/>
          </p:cNvSpPr>
          <p:nvPr/>
        </p:nvSpPr>
        <p:spPr bwMode="auto">
          <a:xfrm>
            <a:off x="3193257" y="295181"/>
            <a:ext cx="389453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●</a:t>
            </a:r>
            <a:r>
              <a:rPr lang="zh-CN" altLang="en-US" sz="2100">
                <a:latin typeface="Times New Roman" charset="0"/>
                <a:ea typeface="黑体" charset="-122"/>
              </a:rPr>
              <a:t>售价、进价、利润的关系：</a:t>
            </a:r>
          </a:p>
        </p:txBody>
      </p:sp>
      <p:sp>
        <p:nvSpPr>
          <p:cNvPr id="7175" name="矩形 7174"/>
          <p:cNvSpPr>
            <a:spLocks noChangeArrowheads="1"/>
          </p:cNvSpPr>
          <p:nvPr/>
        </p:nvSpPr>
        <p:spPr bwMode="auto">
          <a:xfrm>
            <a:off x="3293864" y="636905"/>
            <a:ext cx="16740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latin typeface="Times New Roman" charset="0"/>
                <a:ea typeface="黑体" charset="-122"/>
              </a:rPr>
              <a:t>商品利润</a:t>
            </a:r>
          </a:p>
        </p:txBody>
      </p:sp>
      <p:sp>
        <p:nvSpPr>
          <p:cNvPr id="7176" name="矩形 7175"/>
          <p:cNvSpPr>
            <a:spLocks noChangeArrowheads="1"/>
          </p:cNvSpPr>
          <p:nvPr/>
        </p:nvSpPr>
        <p:spPr bwMode="auto">
          <a:xfrm>
            <a:off x="3021667" y="1214794"/>
            <a:ext cx="39957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●</a:t>
            </a:r>
            <a:r>
              <a:rPr lang="zh-CN" altLang="en-US" sz="2100">
                <a:latin typeface="Times New Roman" charset="0"/>
                <a:ea typeface="黑体" charset="-122"/>
              </a:rPr>
              <a:t>进价、利润、利润率的关系：</a:t>
            </a:r>
          </a:p>
        </p:txBody>
      </p:sp>
      <p:sp>
        <p:nvSpPr>
          <p:cNvPr id="7178" name="文本框 7177"/>
          <p:cNvSpPr txBox="1">
            <a:spLocks noChangeArrowheads="1"/>
          </p:cNvSpPr>
          <p:nvPr/>
        </p:nvSpPr>
        <p:spPr bwMode="auto">
          <a:xfrm>
            <a:off x="4392076" y="1836300"/>
            <a:ext cx="130730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latin typeface="Times New Roman" charset="0"/>
                <a:ea typeface="黑体" charset="-122"/>
              </a:rPr>
              <a:t>商品进价</a:t>
            </a:r>
          </a:p>
        </p:txBody>
      </p:sp>
      <p:sp>
        <p:nvSpPr>
          <p:cNvPr id="7180" name="矩形 7179"/>
          <p:cNvSpPr>
            <a:spLocks noChangeArrowheads="1"/>
          </p:cNvSpPr>
          <p:nvPr/>
        </p:nvSpPr>
        <p:spPr bwMode="auto">
          <a:xfrm>
            <a:off x="5539838" y="1664850"/>
            <a:ext cx="108108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×100%</a:t>
            </a:r>
          </a:p>
        </p:txBody>
      </p:sp>
      <p:sp>
        <p:nvSpPr>
          <p:cNvPr id="7181" name="直接连接符 7180"/>
          <p:cNvSpPr>
            <a:spLocks noChangeShapeType="1"/>
          </p:cNvSpPr>
          <p:nvPr/>
        </p:nvSpPr>
        <p:spPr bwMode="auto">
          <a:xfrm>
            <a:off x="4427935" y="1877662"/>
            <a:ext cx="1188244" cy="0"/>
          </a:xfrm>
          <a:prstGeom prst="line">
            <a:avLst/>
          </a:prstGeom>
          <a:noFill/>
          <a:ln w="28575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 sz="1350"/>
          </a:p>
        </p:txBody>
      </p:sp>
      <p:sp>
        <p:nvSpPr>
          <p:cNvPr id="7187" name="文本框 7186"/>
          <p:cNvSpPr txBox="1">
            <a:spLocks noChangeArrowheads="1"/>
          </p:cNvSpPr>
          <p:nvPr/>
        </p:nvSpPr>
        <p:spPr bwMode="auto">
          <a:xfrm>
            <a:off x="5433348" y="2700947"/>
            <a:ext cx="1151474" cy="27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2100">
                <a:latin typeface="Times New Roman" charset="0"/>
                <a:ea typeface="黑体" charset="-122"/>
              </a:rPr>
              <a:t>折扣数</a:t>
            </a:r>
          </a:p>
        </p:txBody>
      </p:sp>
      <p:sp>
        <p:nvSpPr>
          <p:cNvPr id="7184" name="文本框 7183"/>
          <p:cNvSpPr txBox="1">
            <a:spLocks noChangeArrowheads="1"/>
          </p:cNvSpPr>
          <p:nvPr/>
        </p:nvSpPr>
        <p:spPr bwMode="auto">
          <a:xfrm>
            <a:off x="3050241" y="2376084"/>
            <a:ext cx="4304110" cy="38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●</a:t>
            </a:r>
            <a:r>
              <a:rPr lang="zh-CN" altLang="en-US" sz="2100">
                <a:latin typeface="Times New Roman" charset="0"/>
                <a:ea typeface="黑体" charset="-122"/>
              </a:rPr>
              <a:t>标价、折扣数、商品售价的关系： </a:t>
            </a:r>
            <a:endParaRPr lang="en-US" altLang="zh-CN" sz="2100">
              <a:latin typeface="Times New Roman" charset="0"/>
              <a:ea typeface="黑体" charset="-122"/>
            </a:endParaRPr>
          </a:p>
        </p:txBody>
      </p:sp>
      <p:sp>
        <p:nvSpPr>
          <p:cNvPr id="7185" name="矩形 7184"/>
          <p:cNvSpPr>
            <a:spLocks noChangeArrowheads="1"/>
          </p:cNvSpPr>
          <p:nvPr/>
        </p:nvSpPr>
        <p:spPr bwMode="auto">
          <a:xfrm>
            <a:off x="3066909" y="2798704"/>
            <a:ext cx="170140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latin typeface="Times New Roman" charset="0"/>
                <a:ea typeface="黑体" charset="-122"/>
              </a:rPr>
              <a:t>商品售价＝</a:t>
            </a:r>
          </a:p>
        </p:txBody>
      </p:sp>
      <p:sp>
        <p:nvSpPr>
          <p:cNvPr id="7186" name="文本框 7185"/>
          <p:cNvSpPr txBox="1">
            <a:spLocks noChangeArrowheads="1"/>
          </p:cNvSpPr>
          <p:nvPr/>
        </p:nvSpPr>
        <p:spPr bwMode="auto">
          <a:xfrm>
            <a:off x="4451747" y="2826737"/>
            <a:ext cx="1032272" cy="378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2100">
                <a:latin typeface="Times New Roman" charset="0"/>
                <a:ea typeface="黑体" charset="-122"/>
              </a:rPr>
              <a:t>标价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×</a:t>
            </a:r>
          </a:p>
        </p:txBody>
      </p:sp>
      <p:sp>
        <p:nvSpPr>
          <p:cNvPr id="7189" name="文本框 7188"/>
          <p:cNvSpPr txBox="1">
            <a:spLocks noChangeArrowheads="1"/>
          </p:cNvSpPr>
          <p:nvPr/>
        </p:nvSpPr>
        <p:spPr bwMode="auto">
          <a:xfrm>
            <a:off x="5731669" y="3019843"/>
            <a:ext cx="540544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latin typeface="Times New Roman" charset="0"/>
                <a:ea typeface="黑体" charset="-122"/>
              </a:rPr>
              <a:t>10</a:t>
            </a:r>
          </a:p>
        </p:txBody>
      </p:sp>
      <p:sp>
        <p:nvSpPr>
          <p:cNvPr id="7190" name="文本框 7189"/>
          <p:cNvSpPr txBox="1">
            <a:spLocks noChangeArrowheads="1"/>
          </p:cNvSpPr>
          <p:nvPr/>
        </p:nvSpPr>
        <p:spPr bwMode="auto">
          <a:xfrm>
            <a:off x="3066909" y="3526661"/>
            <a:ext cx="43029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100">
                <a:latin typeface="Times New Roman" charset="0"/>
                <a:ea typeface="黑体" charset="-122"/>
              </a:rPr>
              <a:t>●</a:t>
            </a:r>
            <a:r>
              <a:rPr lang="zh-CN" altLang="en-US" sz="2100">
                <a:latin typeface="Times New Roman" charset="0"/>
                <a:ea typeface="黑体" charset="-122"/>
              </a:rPr>
              <a:t>商品售价、进价、利润率的关系：</a:t>
            </a:r>
          </a:p>
        </p:txBody>
      </p:sp>
      <p:sp>
        <p:nvSpPr>
          <p:cNvPr id="7191" name="文本框 7190"/>
          <p:cNvSpPr txBox="1">
            <a:spLocks noChangeArrowheads="1"/>
          </p:cNvSpPr>
          <p:nvPr/>
        </p:nvSpPr>
        <p:spPr bwMode="auto">
          <a:xfrm>
            <a:off x="4643296" y="3864799"/>
            <a:ext cx="13192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latin typeface="Times New Roman" charset="0"/>
                <a:ea typeface="黑体" charset="-122"/>
              </a:rPr>
              <a:t>商品进价</a:t>
            </a:r>
          </a:p>
        </p:txBody>
      </p:sp>
      <p:sp>
        <p:nvSpPr>
          <p:cNvPr id="7192" name="文本框 7191"/>
          <p:cNvSpPr txBox="1">
            <a:spLocks noChangeArrowheads="1"/>
          </p:cNvSpPr>
          <p:nvPr/>
        </p:nvSpPr>
        <p:spPr bwMode="auto">
          <a:xfrm>
            <a:off x="3341943" y="3867180"/>
            <a:ext cx="138826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latin typeface="Times New Roman" charset="0"/>
                <a:ea typeface="黑体" charset="-122"/>
              </a:rPr>
              <a:t>商品售价</a:t>
            </a:r>
            <a:r>
              <a:rPr lang="en-US" altLang="zh-CN" sz="2100">
                <a:latin typeface="Times New Roman" charset="0"/>
                <a:ea typeface="黑体" charset="-122"/>
              </a:rPr>
              <a:t>=</a:t>
            </a:r>
          </a:p>
        </p:txBody>
      </p:sp>
      <p:sp>
        <p:nvSpPr>
          <p:cNvPr id="7193" name="文本框 7192"/>
          <p:cNvSpPr txBox="1">
            <a:spLocks noChangeArrowheads="1"/>
          </p:cNvSpPr>
          <p:nvPr/>
        </p:nvSpPr>
        <p:spPr bwMode="auto">
          <a:xfrm>
            <a:off x="5718431" y="3873133"/>
            <a:ext cx="177403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100">
                <a:latin typeface="Times New Roman" charset="0"/>
                <a:ea typeface="黑体" charset="-122"/>
              </a:rPr>
              <a:t>×(1+</a:t>
            </a:r>
            <a:r>
              <a:rPr lang="zh-CN" altLang="en-US" sz="2100">
                <a:latin typeface="Times New Roman" charset="0"/>
                <a:ea typeface="黑体" charset="-122"/>
              </a:rPr>
              <a:t>利润率</a:t>
            </a:r>
            <a:r>
              <a:rPr lang="en-US" altLang="zh-CN" sz="2100">
                <a:latin typeface="Times New Roman" charset="0"/>
                <a:ea typeface="黑体" charset="-122"/>
              </a:rPr>
              <a:t>)</a:t>
            </a:r>
          </a:p>
        </p:txBody>
      </p:sp>
      <p:sp>
        <p:nvSpPr>
          <p:cNvPr id="9243" name="流程图: 可选过程 7193"/>
          <p:cNvSpPr/>
          <p:nvPr/>
        </p:nvSpPr>
        <p:spPr>
          <a:xfrm>
            <a:off x="1760340" y="671373"/>
            <a:ext cx="809625" cy="3509963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销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售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中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的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盈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亏</a:t>
            </a:r>
          </a:p>
        </p:txBody>
      </p:sp>
      <p:sp>
        <p:nvSpPr>
          <p:cNvPr id="9241" name="圆角矩形 31"/>
          <p:cNvSpPr>
            <a:spLocks noChangeArrowheads="1"/>
          </p:cNvSpPr>
          <p:nvPr/>
        </p:nvSpPr>
        <p:spPr bwMode="auto">
          <a:xfrm>
            <a:off x="304800" y="285750"/>
            <a:ext cx="1203722" cy="385763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要点归纳</a:t>
            </a:r>
          </a:p>
        </p:txBody>
      </p:sp>
      <p:sp>
        <p:nvSpPr>
          <p:cNvPr id="7188" name="直接连接符 7187"/>
          <p:cNvSpPr>
            <a:spLocks noChangeShapeType="1"/>
          </p:cNvSpPr>
          <p:nvPr/>
        </p:nvSpPr>
        <p:spPr bwMode="auto">
          <a:xfrm>
            <a:off x="5526741" y="3022594"/>
            <a:ext cx="1046560" cy="1191"/>
          </a:xfrm>
          <a:prstGeom prst="line">
            <a:avLst/>
          </a:prstGeom>
          <a:noFill/>
          <a:ln w="28575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22130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6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0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5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7170" grpId="0" bldLvl="0" animBg="1"/>
      <p:bldP spid="7179" grpId="0"/>
      <p:bldP spid="7177" grpId="0"/>
      <p:bldP spid="7171" grpId="0" bldLvl="0" animBg="1"/>
      <p:bldP spid="7174" grpId="0"/>
      <p:bldP spid="7175" grpId="0"/>
      <p:bldP spid="7176" grpId="0"/>
      <p:bldP spid="7178" grpId="0"/>
      <p:bldP spid="7180" grpId="0"/>
      <p:bldP spid="7187" grpId="0"/>
      <p:bldP spid="7184" grpId="0"/>
      <p:bldP spid="7185" grpId="0"/>
      <p:bldP spid="7186" grpId="0"/>
      <p:bldP spid="7189" grpId="0"/>
      <p:bldP spid="7190" grpId="0"/>
      <p:bldP spid="7191" grpId="0"/>
      <p:bldP spid="7192" grpId="0"/>
      <p:bldP spid="71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1624012" y="2447926"/>
            <a:ext cx="3176588" cy="1869743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你估计盈亏情况是怎样的？</a:t>
            </a:r>
          </a:p>
          <a:p>
            <a:pPr>
              <a:spcBef>
                <a:spcPct val="50000"/>
              </a:spcBef>
            </a:pPr>
            <a:r>
              <a:rPr lang="en-US" altLang="zh-CN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A. </a:t>
            </a: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盈利</a:t>
            </a:r>
          </a:p>
          <a:p>
            <a:pPr>
              <a:spcBef>
                <a:spcPct val="50000"/>
              </a:spcBef>
            </a:pPr>
            <a:r>
              <a:rPr lang="en-US" altLang="zh-CN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B. </a:t>
            </a: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亏损</a:t>
            </a:r>
          </a:p>
          <a:p>
            <a:pPr>
              <a:spcBef>
                <a:spcPct val="50000"/>
              </a:spcBef>
            </a:pPr>
            <a:r>
              <a:rPr lang="en-US" altLang="zh-CN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C. </a:t>
            </a: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不盈不亏</a:t>
            </a:r>
          </a:p>
        </p:txBody>
      </p:sp>
      <p:sp>
        <p:nvSpPr>
          <p:cNvPr id="10242" name="文本框 1"/>
          <p:cNvSpPr txBox="1">
            <a:spLocks noChangeArrowheads="1"/>
          </p:cNvSpPr>
          <p:nvPr/>
        </p:nvSpPr>
        <p:spPr bwMode="auto">
          <a:xfrm>
            <a:off x="1624012" y="1071563"/>
            <a:ext cx="6015038" cy="1208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zh-CN" altLang="en-US" sz="2100">
                <a:solidFill>
                  <a:srgbClr val="269999"/>
                </a:solidFill>
                <a:latin typeface="Times New Roman" charset="0"/>
                <a:ea typeface="黑体" charset="-122"/>
                <a:sym typeface="宋体" charset="-122"/>
              </a:rPr>
              <a:t>例</a:t>
            </a:r>
            <a:r>
              <a:rPr lang="en-US" altLang="zh-CN" sz="2100" b="1">
                <a:solidFill>
                  <a:srgbClr val="269999"/>
                </a:solidFill>
                <a:latin typeface="Times New Roman" charset="0"/>
                <a:ea typeface="黑体" charset="-122"/>
                <a:sym typeface="宋体" charset="-122"/>
              </a:rPr>
              <a:t>1</a:t>
            </a:r>
            <a:r>
              <a:rPr lang="en-US" altLang="zh-CN" sz="2100">
                <a:solidFill>
                  <a:srgbClr val="269999"/>
                </a:solidFill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一商店在某一时间以每件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60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元的价格卖出两件衣服，其中一件盈利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25% 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，另一件亏损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25% 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，卖这两件衣服总的是盈利还是亏损，或是不盈不亏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?</a:t>
            </a:r>
            <a:endParaRPr lang="zh-CN" altLang="en-US" sz="2100">
              <a:latin typeface="Times New Roman" charset="0"/>
              <a:ea typeface="黑体" charset="-122"/>
            </a:endParaRPr>
          </a:p>
        </p:txBody>
      </p:sp>
      <p:grpSp>
        <p:nvGrpSpPr>
          <p:cNvPr id="10243" name="组合 2"/>
          <p:cNvGrpSpPr>
            <a:grpSpLocks/>
          </p:cNvGrpSpPr>
          <p:nvPr/>
        </p:nvGrpSpPr>
        <p:grpSpPr bwMode="auto">
          <a:xfrm>
            <a:off x="4829175" y="2520554"/>
            <a:ext cx="1243013" cy="1510903"/>
            <a:chOff x="7515" y="4840"/>
            <a:chExt cx="2608" cy="3174"/>
          </a:xfrm>
        </p:grpSpPr>
        <p:sp>
          <p:nvSpPr>
            <p:cNvPr id="10244" name="矩形 8195"/>
            <p:cNvSpPr>
              <a:spLocks noChangeArrowheads="1"/>
            </p:cNvSpPr>
            <p:nvPr/>
          </p:nvSpPr>
          <p:spPr bwMode="auto">
            <a:xfrm>
              <a:off x="7515" y="4840"/>
              <a:ext cx="2608" cy="3175"/>
            </a:xfrm>
            <a:prstGeom prst="rect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 sz="1350"/>
            </a:p>
          </p:txBody>
        </p:sp>
        <p:pic>
          <p:nvPicPr>
            <p:cNvPr id="10245" name="图片 8196" descr="2004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391" r="22183"/>
            <a:stretch>
              <a:fillRect/>
            </a:stretch>
          </p:blipFill>
          <p:spPr bwMode="auto">
            <a:xfrm>
              <a:off x="7695" y="5029"/>
              <a:ext cx="2237" cy="2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6" name="组合 8197"/>
          <p:cNvGrpSpPr>
            <a:grpSpLocks/>
          </p:cNvGrpSpPr>
          <p:nvPr/>
        </p:nvGrpSpPr>
        <p:grpSpPr bwMode="auto">
          <a:xfrm>
            <a:off x="6234113" y="2520554"/>
            <a:ext cx="1241822" cy="1510903"/>
            <a:chOff x="0" y="0"/>
            <a:chExt cx="1406" cy="1406"/>
          </a:xfrm>
        </p:grpSpPr>
        <p:sp>
          <p:nvSpPr>
            <p:cNvPr id="10247" name="矩形 8198"/>
            <p:cNvSpPr>
              <a:spLocks noChangeArrowheads="1"/>
            </p:cNvSpPr>
            <p:nvPr/>
          </p:nvSpPr>
          <p:spPr bwMode="auto">
            <a:xfrm>
              <a:off x="0" y="0"/>
              <a:ext cx="1406" cy="1406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 sz="1350"/>
            </a:p>
          </p:txBody>
        </p:sp>
        <p:pic>
          <p:nvPicPr>
            <p:cNvPr id="10248" name="图片 8199" descr="20041311550298507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" y="101"/>
              <a:ext cx="1204" cy="1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9" name="矩形 8200"/>
          <p:cNvSpPr>
            <a:spLocks noChangeArrowheads="1"/>
          </p:cNvSpPr>
          <p:nvPr/>
        </p:nvSpPr>
        <p:spPr bwMode="auto">
          <a:xfrm>
            <a:off x="5262562" y="4086225"/>
            <a:ext cx="377429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latin typeface="Times New Roman" charset="0"/>
              </a:rPr>
              <a:t>¥60</a:t>
            </a:r>
          </a:p>
        </p:txBody>
      </p:sp>
      <p:sp>
        <p:nvSpPr>
          <p:cNvPr id="10250" name="矩形 8201"/>
          <p:cNvSpPr>
            <a:spLocks noChangeArrowheads="1"/>
          </p:cNvSpPr>
          <p:nvPr/>
        </p:nvSpPr>
        <p:spPr bwMode="auto">
          <a:xfrm>
            <a:off x="6666310" y="4086225"/>
            <a:ext cx="377428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latin typeface="Times New Roman" charset="0"/>
              </a:rPr>
              <a:t>¥60</a:t>
            </a:r>
          </a:p>
        </p:txBody>
      </p:sp>
      <p:sp>
        <p:nvSpPr>
          <p:cNvPr id="10251" name="圆角矩形 31"/>
          <p:cNvSpPr>
            <a:spLocks noChangeArrowheads="1"/>
          </p:cNvSpPr>
          <p:nvPr/>
        </p:nvSpPr>
        <p:spPr bwMode="auto">
          <a:xfrm>
            <a:off x="304800" y="285750"/>
            <a:ext cx="1176338" cy="39171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</a:rPr>
              <a:t>典例精析</a:t>
            </a:r>
          </a:p>
        </p:txBody>
      </p:sp>
    </p:spTree>
    <p:extLst>
      <p:ext uri="{BB962C8B-B14F-4D97-AF65-F5344CB8AC3E}">
        <p14:creationId xmlns:p14="http://schemas.microsoft.com/office/powerpoint/2010/main" val="83349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5"/>
          <p:cNvSpPr txBox="1">
            <a:spLocks noChangeArrowheads="1"/>
          </p:cNvSpPr>
          <p:nvPr/>
        </p:nvSpPr>
        <p:spPr bwMode="auto">
          <a:xfrm>
            <a:off x="3493294" y="3805237"/>
            <a:ext cx="18473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zh-CN" sz="2100">
              <a:latin typeface="宋体" charset="-122"/>
            </a:endParaRPr>
          </a:p>
        </p:txBody>
      </p:sp>
      <p:sp>
        <p:nvSpPr>
          <p:cNvPr id="3" name="矩形 14"/>
          <p:cNvSpPr>
            <a:spLocks noChangeArrowheads="1"/>
          </p:cNvSpPr>
          <p:nvPr/>
        </p:nvSpPr>
        <p:spPr bwMode="auto">
          <a:xfrm>
            <a:off x="2003822" y="1832387"/>
            <a:ext cx="53721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Wingdings" charset="2"/>
              </a:rPr>
              <a:t>(2)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设亏损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25%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的衣服进价是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元，</a:t>
            </a:r>
          </a:p>
        </p:txBody>
      </p:sp>
      <p:sp>
        <p:nvSpPr>
          <p:cNvPr id="4" name="矩形 14"/>
          <p:cNvSpPr>
            <a:spLocks noChangeArrowheads="1"/>
          </p:cNvSpPr>
          <p:nvPr/>
        </p:nvSpPr>
        <p:spPr bwMode="auto">
          <a:xfrm>
            <a:off x="2374106" y="2192385"/>
            <a:ext cx="5029200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依题意得 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0.25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60.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解得          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80.</a:t>
            </a:r>
          </a:p>
        </p:txBody>
      </p:sp>
      <p:sp>
        <p:nvSpPr>
          <p:cNvPr id="5" name="矩形 14"/>
          <p:cNvSpPr>
            <a:spLocks noChangeArrowheads="1"/>
          </p:cNvSpPr>
          <p:nvPr/>
        </p:nvSpPr>
        <p:spPr bwMode="auto">
          <a:xfrm>
            <a:off x="2003822" y="423878"/>
            <a:ext cx="52578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Wingdings" charset="2"/>
              </a:rPr>
              <a:t>(1)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设盈利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25%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的衣服进价是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元，</a:t>
            </a:r>
          </a:p>
        </p:txBody>
      </p:sp>
      <p:sp>
        <p:nvSpPr>
          <p:cNvPr id="6" name="矩形 14"/>
          <p:cNvSpPr>
            <a:spLocks noChangeArrowheads="1"/>
          </p:cNvSpPr>
          <p:nvPr/>
        </p:nvSpPr>
        <p:spPr bwMode="auto">
          <a:xfrm>
            <a:off x="2375297" y="783281"/>
            <a:ext cx="5029200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依题意得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0.25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60.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解得               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48.</a:t>
            </a:r>
          </a:p>
        </p:txBody>
      </p:sp>
      <p:sp>
        <p:nvSpPr>
          <p:cNvPr id="90146" name="Text Box 34"/>
          <p:cNvSpPr txBox="1">
            <a:spLocks noChangeArrowheads="1"/>
          </p:cNvSpPr>
          <p:nvPr/>
        </p:nvSpPr>
        <p:spPr bwMode="auto">
          <a:xfrm>
            <a:off x="1535906" y="436960"/>
            <a:ext cx="467916" cy="415498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</a:t>
            </a:r>
          </a:p>
        </p:txBody>
      </p:sp>
      <p:sp>
        <p:nvSpPr>
          <p:cNvPr id="8" name="矩形 14"/>
          <p:cNvSpPr>
            <a:spLocks noChangeArrowheads="1"/>
          </p:cNvSpPr>
          <p:nvPr/>
        </p:nvSpPr>
        <p:spPr bwMode="auto">
          <a:xfrm>
            <a:off x="1981200" y="3045465"/>
            <a:ext cx="5029200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两件衣服总成本：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+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=48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80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128 (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).</a:t>
            </a:r>
            <a:endParaRPr lang="zh-CN" altLang="en-US" sz="2100">
              <a:solidFill>
                <a:srgbClr val="FF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9" name="矩形 14"/>
          <p:cNvSpPr>
            <a:spLocks noChangeArrowheads="1"/>
          </p:cNvSpPr>
          <p:nvPr/>
        </p:nvSpPr>
        <p:spPr bwMode="auto">
          <a:xfrm>
            <a:off x="1993106" y="3511002"/>
            <a:ext cx="5029200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因为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120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128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8(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所以卖这两件衣服共亏损了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8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6142435" y="3836194"/>
            <a:ext cx="1519238" cy="917972"/>
            <a:chOff x="10272" y="7377"/>
            <a:chExt cx="3190" cy="1928"/>
          </a:xfrm>
        </p:grpSpPr>
        <p:sp>
          <p:nvSpPr>
            <p:cNvPr id="10" name="云形标注 9"/>
            <p:cNvSpPr/>
            <p:nvPr/>
          </p:nvSpPr>
          <p:spPr>
            <a:xfrm flipV="1">
              <a:off x="10272" y="7377"/>
              <a:ext cx="3190" cy="1928"/>
            </a:xfrm>
            <a:prstGeom prst="cloudCallout">
              <a:avLst>
                <a:gd name="adj1" fmla="val -64710"/>
                <a:gd name="adj2" fmla="val 29600"/>
              </a:avLst>
            </a:prstGeom>
            <a:solidFill>
              <a:schemeClr val="accent3"/>
            </a:solidFill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noProof="1">
                <a:solidFill>
                  <a:srgbClr val="0000FF"/>
                </a:solidFill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  <p:sp>
          <p:nvSpPr>
            <p:cNvPr id="13323" name="文本框 1"/>
            <p:cNvSpPr txBox="1">
              <a:spLocks noChangeArrowheads="1"/>
            </p:cNvSpPr>
            <p:nvPr/>
          </p:nvSpPr>
          <p:spPr bwMode="auto">
            <a:xfrm>
              <a:off x="10623" y="7725"/>
              <a:ext cx="2602" cy="1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>
                  <a:solidFill>
                    <a:srgbClr val="0000FF"/>
                  </a:solidFill>
                  <a:latin typeface="黑体" charset="-122"/>
                  <a:ea typeface="黑体" charset="-122"/>
                </a:rPr>
                <a:t>与你猜想的一致吗？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8094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90146" grpId="0" bldLvl="0" animBg="1"/>
      <p:bldP spid="8" grpId="0" bldLvl="0" animBg="1"/>
      <p:bldP spid="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1143001" y="-150041"/>
            <a:ext cx="184731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 sz="1350"/>
          </a:p>
        </p:txBody>
      </p:sp>
      <p:sp>
        <p:nvSpPr>
          <p:cNvPr id="14338" name="矩形 14337"/>
          <p:cNvSpPr/>
          <p:nvPr/>
        </p:nvSpPr>
        <p:spPr>
          <a:xfrm>
            <a:off x="1741885" y="1004888"/>
            <a:ext cx="5978128" cy="1321594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en-US" sz="2100" b="1">
                <a:latin typeface="Times New Roman" charset="0"/>
                <a:ea typeface="黑体" charset="-122"/>
              </a:rPr>
              <a:t>1.</a:t>
            </a:r>
            <a:r>
              <a:rPr lang="en-US" altLang="en-US" sz="2100">
                <a:latin typeface="Times New Roman" charset="0"/>
                <a:ea typeface="黑体" charset="-122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</a:rPr>
              <a:t>某琴行同时卖出两台钢琴，每台售价为</a:t>
            </a:r>
            <a:r>
              <a:rPr lang="en-US" altLang="zh-CN" sz="2100">
                <a:latin typeface="Times New Roman" charset="0"/>
                <a:ea typeface="黑体" charset="-122"/>
              </a:rPr>
              <a:t>960</a:t>
            </a:r>
            <a:r>
              <a:rPr lang="zh-CN" altLang="en-US" sz="2100"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latin typeface="Times New Roman" charset="0"/>
                <a:ea typeface="黑体" charset="-122"/>
              </a:rPr>
              <a:t>.  </a:t>
            </a:r>
          </a:p>
          <a:p>
            <a:pPr>
              <a:lnSpc>
                <a:spcPts val="285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    </a:t>
            </a:r>
            <a:r>
              <a:rPr lang="zh-CN" altLang="en-US" sz="2100">
                <a:latin typeface="Times New Roman" charset="0"/>
                <a:ea typeface="黑体" charset="-122"/>
              </a:rPr>
              <a:t>其中一台盈利</a:t>
            </a:r>
            <a:r>
              <a:rPr lang="en-US" altLang="zh-CN" sz="2100">
                <a:latin typeface="Times New Roman" charset="0"/>
                <a:ea typeface="黑体" charset="-122"/>
              </a:rPr>
              <a:t>20%</a:t>
            </a:r>
            <a:r>
              <a:rPr lang="zh-CN" altLang="en-US" sz="2100">
                <a:latin typeface="Times New Roman" charset="0"/>
                <a:ea typeface="黑体" charset="-122"/>
              </a:rPr>
              <a:t>，另一台亏损</a:t>
            </a:r>
            <a:r>
              <a:rPr lang="en-US" altLang="zh-CN" sz="2100">
                <a:latin typeface="Times New Roman" charset="0"/>
                <a:ea typeface="黑体" charset="-122"/>
              </a:rPr>
              <a:t>20%.</a:t>
            </a:r>
            <a:r>
              <a:rPr lang="zh-CN" altLang="en-US" sz="2100">
                <a:latin typeface="Times New Roman" charset="0"/>
                <a:ea typeface="黑体" charset="-122"/>
              </a:rPr>
              <a:t>这次琴行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是盈利还是亏损，或是不盈不亏？</a:t>
            </a:r>
          </a:p>
        </p:txBody>
      </p:sp>
      <p:sp>
        <p:nvSpPr>
          <p:cNvPr id="14339" name="文本框 3"/>
          <p:cNvSpPr txBox="1">
            <a:spLocks noChangeArrowheads="1"/>
          </p:cNvSpPr>
          <p:nvPr/>
        </p:nvSpPr>
        <p:spPr bwMode="auto">
          <a:xfrm>
            <a:off x="1776412" y="2799160"/>
            <a:ext cx="5967413" cy="1208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 b="1">
                <a:latin typeface="Times New Roman" charset="0"/>
                <a:ea typeface="黑体" charset="-122"/>
                <a:sym typeface="Arial" charset="0"/>
              </a:rPr>
              <a:t>2.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某文具店有两个进价不同的计算器都卖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64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元，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    其中一个盈利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60%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，另一个亏本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20%.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这次交易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    中的盈亏情况？</a:t>
            </a:r>
            <a:endParaRPr lang="zh-CN" altLang="en-US" sz="2100">
              <a:latin typeface="Times New Roman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027635" y="4063603"/>
            <a:ext cx="314701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答案：这次交易盈利</a:t>
            </a:r>
            <a:r>
              <a:rPr lang="en-US" altLang="zh-CN" sz="21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8</a:t>
            </a:r>
            <a:r>
              <a:rPr lang="zh-CN" altLang="en-US" sz="21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.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064544" y="2271712"/>
            <a:ext cx="328166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答案：这次琴行亏本</a:t>
            </a:r>
            <a:r>
              <a:rPr lang="en-US" altLang="zh-CN" sz="21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80</a:t>
            </a:r>
            <a:r>
              <a:rPr lang="zh-CN" altLang="en-US" sz="21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.</a:t>
            </a:r>
          </a:p>
        </p:txBody>
      </p:sp>
      <p:sp>
        <p:nvSpPr>
          <p:cNvPr id="14342" name="圆角矩形 31"/>
          <p:cNvSpPr>
            <a:spLocks noChangeArrowheads="1"/>
          </p:cNvSpPr>
          <p:nvPr/>
        </p:nvSpPr>
        <p:spPr bwMode="auto">
          <a:xfrm>
            <a:off x="1556147" y="457201"/>
            <a:ext cx="952500" cy="35599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练一练</a:t>
            </a:r>
          </a:p>
        </p:txBody>
      </p:sp>
    </p:spTree>
    <p:extLst>
      <p:ext uri="{BB962C8B-B14F-4D97-AF65-F5344CB8AC3E}">
        <p14:creationId xmlns:p14="http://schemas.microsoft.com/office/powerpoint/2010/main" val="10567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/>
          <p:nvPr/>
        </p:nvSpPr>
        <p:spPr>
          <a:xfrm>
            <a:off x="1513285" y="325041"/>
            <a:ext cx="6135290" cy="1169194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zh-CN" altLang="en-US" sz="2100">
                <a:solidFill>
                  <a:srgbClr val="228B8B"/>
                </a:solidFill>
                <a:latin typeface="Times New Roman" charset="0"/>
                <a:ea typeface="黑体" charset="-122"/>
                <a:sym typeface="Calibri" charset="0"/>
              </a:rPr>
              <a:t>例</a:t>
            </a:r>
            <a:r>
              <a:rPr lang="en-US" altLang="zh-CN" sz="2100" b="1">
                <a:solidFill>
                  <a:srgbClr val="228B8B"/>
                </a:solidFill>
                <a:latin typeface="Times New Roman" charset="0"/>
                <a:ea typeface="黑体" charset="-122"/>
                <a:sym typeface="Calibri" charset="0"/>
              </a:rPr>
              <a:t>2</a:t>
            </a:r>
            <a:r>
              <a:rPr lang="en-US" altLang="zh-CN" sz="2100">
                <a:solidFill>
                  <a:srgbClr val="0070C0"/>
                </a:solidFill>
                <a:latin typeface="Times New Roman" charset="0"/>
                <a:ea typeface="黑体" charset="-122"/>
                <a:sym typeface="Calibri" charset="0"/>
              </a:rPr>
              <a:t>  </a:t>
            </a:r>
            <a:r>
              <a:rPr lang="en-US" altLang="zh-CN" sz="2100">
                <a:latin typeface="Times New Roman" charset="0"/>
                <a:ea typeface="黑体" charset="-122"/>
                <a:sym typeface="Calibri" charset="0"/>
              </a:rPr>
              <a:t>某商品的零售价是900元，为适应竞争，商店按零售价打 9 折 (即原价的 90% )，并再让利 40 元销售，仍可获利 10% ，求该商品的进价．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646635" y="1481138"/>
            <a:ext cx="5776913" cy="120802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分析：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由题目条件，易知该商品的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实际售价是( 900×90%－40 ) 元. 设该商品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的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进价为每件 </a:t>
            </a:r>
            <a:r>
              <a:rPr lang="en-US" altLang="zh-CN" sz="2100" i="1" dirty="0" err="1"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100" dirty="0" err="1">
                <a:latin typeface="Times New Roman" charset="0"/>
                <a:ea typeface="黑体" charset="-122"/>
                <a:sym typeface="宋体" charset="-122"/>
              </a:rPr>
              <a:t>元，根据实际售价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 (不同表示法) 相等列方程求解.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583532" y="2694385"/>
            <a:ext cx="5474494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解：设该商品的进价为每件 </a:t>
            </a:r>
            <a:r>
              <a:rPr lang="zh-CN" altLang="en-US" sz="2100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元，</a:t>
            </a:r>
          </a:p>
          <a:p>
            <a:pPr>
              <a:lnSpc>
                <a:spcPct val="15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依题意，得   900×0.9－40＝10% </a:t>
            </a:r>
            <a:r>
              <a:rPr lang="zh-CN" altLang="en-US" sz="2100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zh-CN" altLang="en-US" sz="2100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解得       </a:t>
            </a:r>
            <a:r>
              <a:rPr lang="zh-CN" altLang="en-US" sz="21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                </a:t>
            </a:r>
            <a:r>
              <a:rPr lang="zh-CN" altLang="en-US" sz="2100" i="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＝700.</a:t>
            </a:r>
            <a:endParaRPr lang="zh-CN" altLang="en-US" sz="2100" dirty="0">
              <a:solidFill>
                <a:srgbClr val="FF0000"/>
              </a:solidFill>
              <a:latin typeface="Times New Roman" charset="0"/>
              <a:ea typeface="黑体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答：该商品的进价为700元．</a:t>
            </a:r>
          </a:p>
        </p:txBody>
      </p:sp>
    </p:spTree>
    <p:extLst>
      <p:ext uri="{BB962C8B-B14F-4D97-AF65-F5344CB8AC3E}">
        <p14:creationId xmlns:p14="http://schemas.microsoft.com/office/powerpoint/2010/main" val="166279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0" tmFilter="0, 0; 0.125,0.2665; 0.25,0.4; 0.375,0.465; 0.5,0.5;  0.625,0.535; 0.75,0.6; 0.875,0.7335; 1,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0" tmFilter="0, 0; 0.125,0.2665; 0.25,0.4; 0.375,0.465; 0.5,0.5;  0.625,0.535; 0.75,0.6; 0.875,0.7335; 1,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0" tmFilter="0, 0; 0.125,0.2665; 0.25,0.4; 0.375,0.465; 0.5,0.5;  0.625,0.535; 0.75,0.6; 0.875,0.7335; 1,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"/>
          <p:cNvSpPr txBox="1">
            <a:spLocks noChangeArrowheads="1"/>
          </p:cNvSpPr>
          <p:nvPr/>
        </p:nvSpPr>
        <p:spPr bwMode="auto">
          <a:xfrm>
            <a:off x="1700213" y="990600"/>
            <a:ext cx="5869781" cy="836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 b="1">
                <a:latin typeface="Times New Roman" charset="0"/>
                <a:ea typeface="黑体" charset="-122"/>
                <a:sym typeface="Arial" charset="0"/>
              </a:rPr>
              <a:t>1.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某商场把进价为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1980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元的商品按标价的八折出  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    售，仍获利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10%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，则该商品的标价为</a:t>
            </a:r>
            <a:r>
              <a:rPr lang="zh-CN" altLang="en-US" sz="2100" u="sng">
                <a:latin typeface="Times New Roman" charset="0"/>
                <a:ea typeface="黑体" charset="-122"/>
                <a:sym typeface="Arial" charset="0"/>
              </a:rPr>
              <a:t>         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元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.</a:t>
            </a:r>
            <a:endParaRPr lang="zh-CN" altLang="en-US" sz="2100">
              <a:latin typeface="Times New Roman" charset="0"/>
              <a:ea typeface="黑体" charset="-122"/>
            </a:endParaRPr>
          </a:p>
        </p:txBody>
      </p:sp>
      <p:sp>
        <p:nvSpPr>
          <p:cNvPr id="16386" name="文本框 4"/>
          <p:cNvSpPr txBox="1">
            <a:spLocks noChangeArrowheads="1"/>
          </p:cNvSpPr>
          <p:nvPr/>
        </p:nvSpPr>
        <p:spPr bwMode="auto">
          <a:xfrm>
            <a:off x="1724025" y="2063353"/>
            <a:ext cx="5769769" cy="1546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 b="1" dirty="0">
                <a:latin typeface="Times New Roman" charset="0"/>
                <a:ea typeface="黑体" charset="-122"/>
                <a:sym typeface="Arial" charset="0"/>
              </a:rPr>
              <a:t>2.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我国政府为解决老百姓看病难的问题，决定下  </a:t>
            </a:r>
            <a:r>
              <a:rPr lang="zh-CN" altLang="en-US" sz="2100" dirty="0" smtClean="0">
                <a:latin typeface="Times New Roman" charset="0"/>
                <a:ea typeface="黑体" charset="-122"/>
                <a:sym typeface="Arial" charset="0"/>
              </a:rPr>
              <a:t>调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药品的价格，某种药品在 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2015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年涨价 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30% </a:t>
            </a:r>
            <a:r>
              <a:rPr lang="zh-CN" altLang="en-US" sz="2100" dirty="0" smtClean="0">
                <a:latin typeface="Times New Roman" charset="0"/>
                <a:ea typeface="黑体" charset="-122"/>
                <a:sym typeface="Arial" charset="0"/>
              </a:rPr>
              <a:t>后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，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2017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年又降价 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70%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至 </a:t>
            </a:r>
            <a:r>
              <a:rPr lang="en-US" altLang="zh-CN" sz="2100" i="1" dirty="0">
                <a:latin typeface="Times New Roman" charset="0"/>
                <a:ea typeface="黑体" charset="-122"/>
                <a:sym typeface="Arial" charset="0"/>
              </a:rPr>
              <a:t>a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元，则这种药品</a:t>
            </a:r>
            <a:r>
              <a:rPr lang="zh-CN" altLang="en-US" sz="2100" dirty="0" smtClean="0">
                <a:latin typeface="Times New Roman" charset="0"/>
                <a:ea typeface="黑体" charset="-122"/>
                <a:sym typeface="Arial" charset="0"/>
              </a:rPr>
              <a:t>在</a:t>
            </a:r>
            <a:r>
              <a:rPr lang="en-US" altLang="zh-CN" sz="2100" dirty="0" smtClean="0">
                <a:latin typeface="Times New Roman" charset="0"/>
                <a:ea typeface="黑体" charset="-122"/>
                <a:sym typeface="Arial" charset="0"/>
              </a:rPr>
              <a:t>2015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年涨价前的价格为</a:t>
            </a:r>
            <a:r>
              <a:rPr lang="zh-CN" altLang="en-US" sz="2100" u="sng" dirty="0">
                <a:latin typeface="Times New Roman" charset="0"/>
                <a:ea typeface="黑体" charset="-122"/>
                <a:sym typeface="Arial" charset="0"/>
              </a:rPr>
              <a:t>         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元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.</a:t>
            </a:r>
            <a:endParaRPr lang="zh-CN" altLang="en-US" sz="2100" dirty="0">
              <a:latin typeface="Times New Roman" charset="0"/>
              <a:ea typeface="黑体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096000" y="1275438"/>
            <a:ext cx="92525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 smtClean="0">
                <a:solidFill>
                  <a:srgbClr val="FF0000"/>
                </a:solidFill>
                <a:latin typeface="Times New Roman" charset="0"/>
                <a:sym typeface="Arial" charset="0"/>
              </a:rPr>
              <a:t>2722.5</a:t>
            </a:r>
            <a:endParaRPr lang="en-US" altLang="zh-CN" sz="2100">
              <a:solidFill>
                <a:srgbClr val="FF0000"/>
              </a:solidFill>
              <a:latin typeface="Times New Roman" charset="0"/>
              <a:sym typeface="Arial" charset="0"/>
            </a:endParaRPr>
          </a:p>
        </p:txBody>
      </p:sp>
      <p:graphicFrame>
        <p:nvGraphicFramePr>
          <p:cNvPr id="7" name="对象 6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2259055"/>
              </p:ext>
            </p:extLst>
          </p:nvPr>
        </p:nvGraphicFramePr>
        <p:xfrm>
          <a:off x="5181600" y="3105150"/>
          <a:ext cx="608410" cy="648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5" r:id="rId3" imgW="368280" imgH="393480" progId="Equation.KSEE3">
                  <p:embed/>
                </p:oleObj>
              </mc:Choice>
              <mc:Fallback>
                <p:oleObj r:id="rId3" imgW="3682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3105150"/>
                        <a:ext cx="608410" cy="6488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圆角矩形 31"/>
          <p:cNvSpPr>
            <a:spLocks noChangeArrowheads="1"/>
          </p:cNvSpPr>
          <p:nvPr/>
        </p:nvSpPr>
        <p:spPr bwMode="auto">
          <a:xfrm>
            <a:off x="457200" y="285750"/>
            <a:ext cx="962025" cy="34647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做一做</a:t>
            </a:r>
          </a:p>
        </p:txBody>
      </p:sp>
    </p:spTree>
    <p:extLst>
      <p:ext uri="{BB962C8B-B14F-4D97-AF65-F5344CB8AC3E}">
        <p14:creationId xmlns:p14="http://schemas.microsoft.com/office/powerpoint/2010/main" val="77928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80"/>
          <p:cNvSpPr>
            <a:spLocks noChangeArrowheads="1"/>
          </p:cNvSpPr>
          <p:nvPr/>
        </p:nvSpPr>
        <p:spPr bwMode="auto">
          <a:xfrm>
            <a:off x="381000" y="280750"/>
            <a:ext cx="110799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b="1" dirty="0">
                <a:solidFill>
                  <a:srgbClr val="228B8B"/>
                </a:solidFill>
                <a:ea typeface="方正姚体" charset="0"/>
              </a:rPr>
              <a:t>当堂练习</a:t>
            </a:r>
            <a:endParaRPr lang="zh-CN" altLang="en-US" b="1" dirty="0">
              <a:solidFill>
                <a:srgbClr val="228B8B"/>
              </a:solidFill>
            </a:endParaRPr>
          </a:p>
        </p:txBody>
      </p:sp>
      <p:sp>
        <p:nvSpPr>
          <p:cNvPr id="17410" name="文本框 1"/>
          <p:cNvSpPr txBox="1">
            <a:spLocks noChangeArrowheads="1"/>
          </p:cNvSpPr>
          <p:nvPr/>
        </p:nvSpPr>
        <p:spPr bwMode="auto">
          <a:xfrm>
            <a:off x="1400175" y="650082"/>
            <a:ext cx="6286500" cy="3485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1.</a:t>
            </a:r>
            <a:r>
              <a:rPr lang="zh-CN" altLang="en-US" sz="2100">
                <a:latin typeface="Times New Roman" charset="0"/>
                <a:ea typeface="黑体" charset="-122"/>
              </a:rPr>
              <a:t>某种商品的进货检为每件</a:t>
            </a:r>
            <a:r>
              <a:rPr lang="zh-CN" altLang="en-US" sz="2100" i="1">
                <a:latin typeface="Times New Roman" charset="0"/>
                <a:ea typeface="黑体" charset="-122"/>
              </a:rPr>
              <a:t>a</a:t>
            </a:r>
            <a:r>
              <a:rPr lang="zh-CN" altLang="en-US" sz="2100">
                <a:latin typeface="Times New Roman" charset="0"/>
                <a:ea typeface="黑体" charset="-122"/>
              </a:rPr>
              <a:t>元，零售价为每件90元，若商品按八五折出售，仍可获利10%，则下列方程正确的是（　　）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A．85%</a:t>
            </a:r>
            <a:r>
              <a:rPr lang="zh-CN" altLang="en-US" sz="2100" i="1">
                <a:latin typeface="Times New Roman" charset="0"/>
                <a:ea typeface="黑体" charset="-122"/>
              </a:rPr>
              <a:t>a</a:t>
            </a:r>
            <a:r>
              <a:rPr lang="en-US" altLang="zh-CN" sz="2100" i="1">
                <a:latin typeface="Times New Roman" charset="0"/>
                <a:ea typeface="黑体" charset="-122"/>
              </a:rPr>
              <a:t>=</a:t>
            </a:r>
            <a:r>
              <a:rPr lang="zh-CN" altLang="en-US" sz="2100">
                <a:latin typeface="Times New Roman" charset="0"/>
                <a:ea typeface="黑体" charset="-122"/>
              </a:rPr>
              <a:t>10%×90 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B．90×85%×10%=</a:t>
            </a:r>
            <a:r>
              <a:rPr lang="zh-CN" altLang="en-US" sz="2100" i="1">
                <a:latin typeface="Times New Roman" charset="0"/>
                <a:ea typeface="黑体" charset="-122"/>
              </a:rPr>
              <a:t>a</a:t>
            </a:r>
            <a:r>
              <a:rPr lang="zh-CN" altLang="en-US" sz="2100">
                <a:latin typeface="Times New Roman" charset="0"/>
                <a:ea typeface="黑体" charset="-122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C．85%</a:t>
            </a:r>
            <a:r>
              <a:rPr lang="en-US" altLang="zh-CN" sz="2100">
                <a:latin typeface="Times New Roman" charset="0"/>
                <a:ea typeface="黑体" charset="-122"/>
              </a:rPr>
              <a:t>(</a:t>
            </a:r>
            <a:r>
              <a:rPr lang="zh-CN" altLang="en-US" sz="2100">
                <a:latin typeface="Times New Roman" charset="0"/>
                <a:ea typeface="黑体" charset="-122"/>
              </a:rPr>
              <a:t>90-</a:t>
            </a:r>
            <a:r>
              <a:rPr lang="zh-CN" altLang="en-US" sz="2100" i="1">
                <a:latin typeface="Times New Roman" charset="0"/>
                <a:ea typeface="黑体" charset="-122"/>
              </a:rPr>
              <a:t>a</a:t>
            </a:r>
            <a:r>
              <a:rPr lang="en-US" altLang="zh-CN" sz="2100">
                <a:latin typeface="Times New Roman" charset="0"/>
                <a:ea typeface="黑体" charset="-122"/>
              </a:rPr>
              <a:t>)</a:t>
            </a:r>
            <a:r>
              <a:rPr lang="zh-CN" altLang="en-US" sz="2100">
                <a:latin typeface="Times New Roman" charset="0"/>
                <a:ea typeface="黑体" charset="-122"/>
              </a:rPr>
              <a:t>=10% 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D．</a:t>
            </a:r>
            <a:r>
              <a:rPr lang="en-US" altLang="zh-CN" sz="2100">
                <a:latin typeface="Times New Roman" charset="0"/>
                <a:ea typeface="黑体" charset="-122"/>
              </a:rPr>
              <a:t>(</a:t>
            </a:r>
            <a:r>
              <a:rPr lang="zh-CN" altLang="en-US" sz="2100">
                <a:latin typeface="Times New Roman" charset="0"/>
                <a:ea typeface="黑体" charset="-122"/>
              </a:rPr>
              <a:t>1+10%</a:t>
            </a:r>
            <a:r>
              <a:rPr lang="en-US" altLang="zh-CN" sz="2100">
                <a:latin typeface="Times New Roman" charset="0"/>
                <a:ea typeface="黑体" charset="-122"/>
              </a:rPr>
              <a:t>)</a:t>
            </a:r>
            <a:r>
              <a:rPr lang="zh-CN" altLang="en-US" sz="2100" i="1">
                <a:latin typeface="Times New Roman" charset="0"/>
                <a:ea typeface="黑体" charset="-122"/>
              </a:rPr>
              <a:t>a</a:t>
            </a:r>
            <a:r>
              <a:rPr lang="zh-CN" altLang="en-US" sz="2100">
                <a:latin typeface="Times New Roman" charset="0"/>
                <a:ea typeface="黑体" charset="-122"/>
              </a:rPr>
              <a:t>=90×85% 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612231" y="1725216"/>
            <a:ext cx="37863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02495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框 1"/>
          <p:cNvSpPr txBox="1">
            <a:spLocks noChangeArrowheads="1"/>
          </p:cNvSpPr>
          <p:nvPr/>
        </p:nvSpPr>
        <p:spPr bwMode="auto">
          <a:xfrm>
            <a:off x="1400175" y="531019"/>
            <a:ext cx="558165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2.</a:t>
            </a:r>
            <a:r>
              <a:rPr lang="zh-CN" altLang="en-US" sz="2100">
                <a:latin typeface="Times New Roman" charset="0"/>
                <a:ea typeface="黑体" charset="-122"/>
              </a:rPr>
              <a:t>两件商品都卖120元，其中一件赢利25%，另一件亏本20%，则两件商品卖出后（　　）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A．赢利16元         B．亏本16元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C．赢利6元          D．亏本6元 </a:t>
            </a:r>
          </a:p>
        </p:txBody>
      </p:sp>
      <p:sp>
        <p:nvSpPr>
          <p:cNvPr id="18434" name="文本框 2"/>
          <p:cNvSpPr txBox="1">
            <a:spLocks noChangeArrowheads="1"/>
          </p:cNvSpPr>
          <p:nvPr/>
        </p:nvSpPr>
        <p:spPr bwMode="auto">
          <a:xfrm>
            <a:off x="1400176" y="2638425"/>
            <a:ext cx="6269831" cy="219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3.</a:t>
            </a:r>
            <a:r>
              <a:rPr lang="zh-CN" altLang="en-US" sz="2100">
                <a:latin typeface="Times New Roman" charset="0"/>
                <a:ea typeface="黑体" charset="-122"/>
              </a:rPr>
              <a:t>某种商品因换季准备打折出售，如果按原定价的七五折出售，将赔25元，而按原定价的九折出售，将赚20元，则这种商品的原价是（　　）</a:t>
            </a:r>
          </a:p>
          <a:p>
            <a:pPr>
              <a:lnSpc>
                <a:spcPct val="13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A．500元            B．400元 </a:t>
            </a:r>
          </a:p>
          <a:p>
            <a:pPr>
              <a:lnSpc>
                <a:spcPct val="13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C．300元            D．200元 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747147" y="1117997"/>
            <a:ext cx="37863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D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317331" y="3526631"/>
            <a:ext cx="43152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C </a:t>
            </a:r>
          </a:p>
        </p:txBody>
      </p:sp>
    </p:spTree>
    <p:extLst>
      <p:ext uri="{BB962C8B-B14F-4D97-AF65-F5344CB8AC3E}">
        <p14:creationId xmlns:p14="http://schemas.microsoft.com/office/powerpoint/2010/main" val="15257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21505"/>
          <p:cNvSpPr/>
          <p:nvPr/>
        </p:nvSpPr>
        <p:spPr>
          <a:xfrm>
            <a:off x="1633537" y="500678"/>
            <a:ext cx="5948363" cy="157992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 b="1" dirty="0">
                <a:latin typeface="Times New Roman" charset="0"/>
                <a:ea typeface="黑体" charset="-122"/>
              </a:rPr>
              <a:t>4.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某商品的进价是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1000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元，售价是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1500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元，由于  </a:t>
            </a:r>
          </a:p>
          <a:p>
            <a:pPr>
              <a:lnSpc>
                <a:spcPts val="2850"/>
              </a:lnSpc>
            </a:pPr>
            <a:r>
              <a:rPr lang="zh-CN" altLang="en-US" sz="2100" dirty="0">
                <a:latin typeface="Times New Roman" charset="0"/>
                <a:ea typeface="黑体" charset="-122"/>
              </a:rPr>
              <a:t>    销售情况不好，商店决定降价出售，但又要保 </a:t>
            </a:r>
          </a:p>
          <a:p>
            <a:pPr>
              <a:lnSpc>
                <a:spcPts val="2850"/>
              </a:lnSpc>
            </a:pPr>
            <a:r>
              <a:rPr lang="zh-CN" altLang="en-US" sz="2100" dirty="0">
                <a:latin typeface="Times New Roman" charset="0"/>
                <a:ea typeface="黑体" charset="-122"/>
              </a:rPr>
              <a:t>    证利润率不低于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5%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，那么商店最多可打几折出</a:t>
            </a:r>
          </a:p>
          <a:p>
            <a:pPr>
              <a:lnSpc>
                <a:spcPts val="2850"/>
              </a:lnSpc>
            </a:pPr>
            <a:r>
              <a:rPr lang="zh-CN" altLang="en-US" sz="2100" dirty="0">
                <a:latin typeface="Times New Roman" charset="0"/>
                <a:ea typeface="黑体" charset="-122"/>
              </a:rPr>
              <a:t>    售此商品？</a:t>
            </a:r>
          </a:p>
        </p:txBody>
      </p:sp>
      <p:sp>
        <p:nvSpPr>
          <p:cNvPr id="2" name="文本占位符 22530"/>
          <p:cNvSpPr>
            <a:spLocks noGrp="1" noChangeArrowheads="1"/>
          </p:cNvSpPr>
          <p:nvPr/>
        </p:nvSpPr>
        <p:spPr bwMode="auto">
          <a:xfrm>
            <a:off x="1891904" y="2125266"/>
            <a:ext cx="4812506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解：设商店最多可以打</a:t>
            </a:r>
            <a:r>
              <a:rPr lang="en-US" altLang="x-none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折出售此商品，</a:t>
            </a:r>
            <a:endParaRPr lang="en-US" altLang="x-none" sz="2100">
              <a:solidFill>
                <a:srgbClr val="FF0000"/>
              </a:solidFill>
              <a:latin typeface="Times New Roman" charset="0"/>
              <a:ea typeface="黑体" charset="-122"/>
            </a:endParaRPr>
          </a:p>
          <a:p>
            <a:pPr>
              <a:lnSpc>
                <a:spcPts val="285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根据题意，得</a:t>
            </a:r>
            <a:endParaRPr lang="en-US" altLang="x-none" sz="2100">
              <a:solidFill>
                <a:srgbClr val="FF0066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22533" name="文本框 22532"/>
          <p:cNvSpPr txBox="1">
            <a:spLocks noChangeArrowheads="1"/>
          </p:cNvSpPr>
          <p:nvPr/>
        </p:nvSpPr>
        <p:spPr bwMode="auto">
          <a:xfrm>
            <a:off x="2433638" y="3701653"/>
            <a:ext cx="160172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解得   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 7.</a:t>
            </a:r>
            <a:endParaRPr lang="zh-CN" altLang="en-US" sz="2100">
              <a:solidFill>
                <a:srgbClr val="FF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22534" name="文本框 22533"/>
          <p:cNvSpPr txBox="1">
            <a:spLocks noChangeArrowheads="1"/>
          </p:cNvSpPr>
          <p:nvPr/>
        </p:nvSpPr>
        <p:spPr bwMode="auto">
          <a:xfrm>
            <a:off x="2421731" y="4210050"/>
            <a:ext cx="429696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答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: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商店最多可以打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7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折出售此商品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graphicFrame>
        <p:nvGraphicFramePr>
          <p:cNvPr id="19460" name="对象 19459"/>
          <p:cNvGraphicFramePr>
            <a:graphicFrameLocks noChangeAspect="1"/>
          </p:cNvGraphicFramePr>
          <p:nvPr/>
        </p:nvGraphicFramePr>
        <p:xfrm>
          <a:off x="2828926" y="2942035"/>
          <a:ext cx="2669381" cy="6893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7" r:id="rId3" imgW="1562040" imgH="393480" progId="Equation.DSMT4">
                  <p:embed/>
                </p:oleObj>
              </mc:Choice>
              <mc:Fallback>
                <p:oleObj r:id="rId3" imgW="15620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8926" y="2942035"/>
                        <a:ext cx="2669381" cy="6893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24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1"/>
      <p:bldP spid="2" grpId="0"/>
      <p:bldP spid="22533" grpId="0"/>
      <p:bldP spid="225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1"/>
          <p:cNvSpPr txBox="1">
            <a:spLocks noChangeArrowheads="1"/>
          </p:cNvSpPr>
          <p:nvPr/>
        </p:nvSpPr>
        <p:spPr bwMode="auto">
          <a:xfrm>
            <a:off x="1498997" y="1178719"/>
            <a:ext cx="6113859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3000"/>
              </a:lnSpc>
            </a:pPr>
            <a:r>
              <a:rPr lang="en-US" altLang="zh-CN" sz="2100" b="1">
                <a:latin typeface="Times New Roman" charset="0"/>
                <a:ea typeface="黑体" charset="-122"/>
              </a:rPr>
              <a:t>5.</a:t>
            </a:r>
            <a:r>
              <a:rPr lang="en-US" altLang="zh-CN" sz="2100">
                <a:latin typeface="Times New Roman" charset="0"/>
                <a:ea typeface="黑体" charset="-122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</a:rPr>
              <a:t>据了解个体商店销售中售价只要高出进价的</a:t>
            </a:r>
            <a:r>
              <a:rPr lang="en-US" altLang="zh-CN" sz="2100">
                <a:latin typeface="Times New Roman" charset="0"/>
                <a:ea typeface="黑体" charset="-122"/>
              </a:rPr>
              <a:t>20%  </a:t>
            </a:r>
          </a:p>
          <a:p>
            <a:pPr>
              <a:lnSpc>
                <a:spcPts val="300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    </a:t>
            </a:r>
            <a:r>
              <a:rPr lang="zh-CN" altLang="en-US" sz="2100">
                <a:latin typeface="Times New Roman" charset="0"/>
                <a:ea typeface="黑体" charset="-122"/>
              </a:rPr>
              <a:t>便可盈利，但老板们常以高出进价</a:t>
            </a:r>
            <a:r>
              <a:rPr lang="en-US" altLang="zh-CN" sz="2100">
                <a:latin typeface="Times New Roman" charset="0"/>
                <a:ea typeface="黑体" charset="-122"/>
              </a:rPr>
              <a:t>50%~100%</a:t>
            </a:r>
            <a:r>
              <a:rPr lang="zh-CN" altLang="en-US" sz="2100">
                <a:latin typeface="Times New Roman" charset="0"/>
                <a:ea typeface="黑体" charset="-122"/>
              </a:rPr>
              <a:t>标  </a:t>
            </a:r>
          </a:p>
          <a:p>
            <a:pPr>
              <a:lnSpc>
                <a:spcPts val="3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价，假若你准备买一双标价为</a:t>
            </a:r>
            <a:r>
              <a:rPr lang="en-US" altLang="zh-CN" sz="2100">
                <a:latin typeface="Times New Roman" charset="0"/>
                <a:ea typeface="黑体" charset="-122"/>
              </a:rPr>
              <a:t>600</a:t>
            </a:r>
            <a:r>
              <a:rPr lang="zh-CN" altLang="en-US" sz="2100">
                <a:latin typeface="Times New Roman" charset="0"/>
                <a:ea typeface="黑体" charset="-122"/>
              </a:rPr>
              <a:t>元的运动鞋，</a:t>
            </a:r>
          </a:p>
          <a:p>
            <a:pPr>
              <a:lnSpc>
                <a:spcPts val="3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应在什么范围内还价？</a:t>
            </a:r>
          </a:p>
        </p:txBody>
      </p:sp>
    </p:spTree>
    <p:extLst>
      <p:ext uri="{BB962C8B-B14F-4D97-AF65-F5344CB8AC3E}">
        <p14:creationId xmlns:p14="http://schemas.microsoft.com/office/powerpoint/2010/main" val="98005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358" name="Group 6"/>
          <p:cNvGraphicFramePr>
            <a:graphicFrameLocks noGrp="1"/>
          </p:cNvGraphicFramePr>
          <p:nvPr/>
        </p:nvGraphicFramePr>
        <p:xfrm>
          <a:off x="1500188" y="528637"/>
          <a:ext cx="6001941" cy="3292080"/>
        </p:xfrm>
        <a:graphic>
          <a:graphicData uri="http://schemas.openxmlformats.org/drawingml/2006/table">
            <a:tbl>
              <a:tblPr/>
              <a:tblGrid>
                <a:gridCol w="1288205"/>
                <a:gridCol w="2308769"/>
                <a:gridCol w="2404967"/>
              </a:tblGrid>
              <a:tr h="548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100" b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2" charset="-122"/>
                      </a:endParaRPr>
                    </a:p>
                  </a:txBody>
                  <a:tcPr marL="68577" marR="68577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高于进价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50%</a:t>
                      </a:r>
                      <a:r>
                        <a:rPr kumimoji="0" lang="zh-CN" altLang="en-US" sz="2100" b="0" u="none" strike="noStrike" cap="none" normalizeH="0" baseline="0" dirty="0"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标价</a:t>
                      </a:r>
                      <a:endParaRPr kumimoji="0" lang="en-US" altLang="zh-CN" sz="2100" b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2" charset="-122"/>
                      </a:endParaRP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高于进价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100%</a:t>
                      </a:r>
                      <a:r>
                        <a:rPr kumimoji="0" lang="zh-CN" altLang="en-US" sz="2100" b="0" u="none" strike="noStrike" cap="none" normalizeH="0" baseline="0" dirty="0"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标价</a:t>
                      </a:r>
                      <a:endParaRPr kumimoji="0" lang="en-US" altLang="zh-CN" sz="2100" b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2" charset="-122"/>
                      </a:endParaRP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进价</a:t>
                      </a:r>
                    </a:p>
                  </a:txBody>
                  <a:tcPr marL="68577" marR="68577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x 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元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y </a:t>
                      </a:r>
                      <a:r>
                        <a:rPr kumimoji="0" lang="zh-CN" altLang="en-US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元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标价</a:t>
                      </a:r>
                    </a:p>
                  </a:txBody>
                  <a:tcPr marL="68577" marR="68577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(1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＋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50%)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x</a:t>
                      </a:r>
                      <a:endParaRPr kumimoji="0" lang="en-US" altLang="zh-CN" sz="2100" b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2" charset="-122"/>
                      </a:endParaRP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(1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＋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100%)</a:t>
                      </a:r>
                      <a:r>
                        <a:rPr kumimoji="0" lang="en-US" altLang="zh-CN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y</a:t>
                      </a:r>
                      <a:endParaRPr kumimoji="0" lang="en-US" altLang="zh-CN" sz="2100" b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2" charset="-122"/>
                      </a:endParaRP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方程</a:t>
                      </a:r>
                    </a:p>
                  </a:txBody>
                  <a:tcPr marL="68577" marR="68577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(1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＋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50%)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x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＝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600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(1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＋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100%)</a:t>
                      </a:r>
                      <a:r>
                        <a:rPr kumimoji="0" lang="en-US" altLang="zh-CN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y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＝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600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方程的解</a:t>
                      </a:r>
                    </a:p>
                  </a:txBody>
                  <a:tcPr marL="68577" marR="68577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100" i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x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＝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400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100" i="1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  <a:sym typeface="+mn-ea"/>
                        </a:rPr>
                        <a:t>y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＝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300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盈利价</a:t>
                      </a:r>
                    </a:p>
                  </a:txBody>
                  <a:tcPr marL="68577" marR="68577" marT="34292" marB="342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400(1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＋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20%)</a:t>
                      </a:r>
                      <a:r>
                        <a:rPr kumimoji="0" lang="zh-CN" altLang="en-US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＝</a:t>
                      </a:r>
                      <a:r>
                        <a:rPr kumimoji="0" lang="en-US" altLang="zh-CN" sz="2100" b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480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300(1</a:t>
                      </a:r>
                      <a:r>
                        <a:rPr kumimoji="0" lang="zh-CN" altLang="en-US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＋</a:t>
                      </a:r>
                      <a:r>
                        <a:rPr kumimoji="0" lang="en-US" altLang="zh-CN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20%)</a:t>
                      </a:r>
                      <a:r>
                        <a:rPr kumimoji="0" lang="zh-CN" altLang="en-US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＝</a:t>
                      </a:r>
                      <a:r>
                        <a:rPr kumimoji="0" lang="en-US" altLang="zh-CN" sz="2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2" charset="-122"/>
                        </a:rPr>
                        <a:t>360</a:t>
                      </a:r>
                    </a:p>
                  </a:txBody>
                  <a:tcPr marL="68577" marR="68577" marT="34292" marB="342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799035" y="4168378"/>
            <a:ext cx="50958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答：应在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360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~480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元内还价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445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Line 121"/>
          <p:cNvSpPr>
            <a:spLocks noChangeShapeType="1"/>
          </p:cNvSpPr>
          <p:nvPr/>
        </p:nvSpPr>
        <p:spPr bwMode="auto">
          <a:xfrm>
            <a:off x="1143000" y="5143500"/>
            <a:ext cx="3644504" cy="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 sz="1350"/>
          </a:p>
        </p:txBody>
      </p:sp>
      <p:sp>
        <p:nvSpPr>
          <p:cNvPr id="23554" name="矩形 7171"/>
          <p:cNvSpPr>
            <a:spLocks noChangeArrowheads="1"/>
          </p:cNvSpPr>
          <p:nvPr/>
        </p:nvSpPr>
        <p:spPr bwMode="auto">
          <a:xfrm>
            <a:off x="3382566" y="953691"/>
            <a:ext cx="42672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en-US" altLang="zh-CN">
              <a:latin typeface="Times New Roman" charset="0"/>
              <a:ea typeface="黑体" charset="-122"/>
            </a:endParaRPr>
          </a:p>
          <a:p>
            <a:endParaRPr lang="en-US" altLang="zh-CN">
              <a:latin typeface="Times New Roman" charset="0"/>
              <a:ea typeface="黑体" charset="-122"/>
            </a:endParaRPr>
          </a:p>
          <a:p>
            <a:endParaRPr lang="en-US" altLang="zh-CN">
              <a:solidFill>
                <a:srgbClr val="FFCC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22" name="矩形 80"/>
          <p:cNvSpPr>
            <a:spLocks noChangeArrowheads="1"/>
          </p:cNvSpPr>
          <p:nvPr/>
        </p:nvSpPr>
        <p:spPr bwMode="auto">
          <a:xfrm>
            <a:off x="457200" y="285750"/>
            <a:ext cx="954107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1500" b="1">
                <a:solidFill>
                  <a:srgbClr val="228B8B"/>
                </a:solidFill>
                <a:ea typeface="方正姚体" charset="0"/>
              </a:rPr>
              <a:t>课堂小结</a:t>
            </a:r>
            <a:endParaRPr lang="zh-CN" altLang="en-US" sz="1500">
              <a:solidFill>
                <a:srgbClr val="228B8B"/>
              </a:solidFill>
            </a:endParaRPr>
          </a:p>
        </p:txBody>
      </p:sp>
      <p:sp>
        <p:nvSpPr>
          <p:cNvPr id="3" name="流程图: 可选过程 2"/>
          <p:cNvSpPr/>
          <p:nvPr/>
        </p:nvSpPr>
        <p:spPr>
          <a:xfrm>
            <a:off x="2999185" y="4061223"/>
            <a:ext cx="4589859" cy="692944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2" name="流程图: 可选过程 1"/>
          <p:cNvSpPr/>
          <p:nvPr/>
        </p:nvSpPr>
        <p:spPr>
          <a:xfrm>
            <a:off x="3005138" y="2927748"/>
            <a:ext cx="4589860" cy="1026319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4" name="流程图: 可选过程 3"/>
          <p:cNvSpPr/>
          <p:nvPr/>
        </p:nvSpPr>
        <p:spPr>
          <a:xfrm>
            <a:off x="2999185" y="1809750"/>
            <a:ext cx="4589859" cy="1026319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477941" y="2116931"/>
            <a:ext cx="153114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r>
              <a:rPr lang="zh-CN" altLang="en-US" sz="2100">
                <a:latin typeface="Times New Roman" charset="0"/>
                <a:ea typeface="黑体" charset="-122"/>
              </a:rPr>
              <a:t>商品利润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3378994" y="2272903"/>
            <a:ext cx="147756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0" hangingPunct="0"/>
            <a:r>
              <a:rPr lang="zh-CN" altLang="en-US" sz="2100">
                <a:latin typeface="Times New Roman" charset="0"/>
                <a:ea typeface="黑体" charset="-122"/>
              </a:rPr>
              <a:t>利润率</a:t>
            </a:r>
            <a:r>
              <a:rPr lang="en-US" altLang="zh-CN" sz="2100">
                <a:latin typeface="Times New Roman" charset="0"/>
                <a:ea typeface="黑体" charset="-122"/>
              </a:rPr>
              <a:t>=</a:t>
            </a:r>
          </a:p>
        </p:txBody>
      </p:sp>
      <p:sp>
        <p:nvSpPr>
          <p:cNvPr id="7" name="流程图: 可选过程 6"/>
          <p:cNvSpPr/>
          <p:nvPr/>
        </p:nvSpPr>
        <p:spPr>
          <a:xfrm>
            <a:off x="2999185" y="952500"/>
            <a:ext cx="4589859" cy="692944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r>
              <a:rPr lang="en-US" altLang="zh-CN" noProof="1">
                <a:latin typeface="Times New Roman" panose="02020603050405020304" pitchFamily="18" charset="0"/>
                <a:ea typeface="黑体" panose="02010600030101010101" pitchFamily="2" charset="-122"/>
              </a:rPr>
              <a:t>   </a:t>
            </a:r>
          </a:p>
        </p:txBody>
      </p:sp>
      <p:sp>
        <p:nvSpPr>
          <p:cNvPr id="23562" name="矩形 7171"/>
          <p:cNvSpPr>
            <a:spLocks noChangeArrowheads="1"/>
          </p:cNvSpPr>
          <p:nvPr/>
        </p:nvSpPr>
        <p:spPr bwMode="auto">
          <a:xfrm>
            <a:off x="3598069" y="1222772"/>
            <a:ext cx="42672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en-US" altLang="zh-CN">
              <a:latin typeface="Times New Roman" charset="0"/>
              <a:ea typeface="黑体" charset="-122"/>
            </a:endParaRPr>
          </a:p>
          <a:p>
            <a:endParaRPr lang="en-US" altLang="zh-CN">
              <a:latin typeface="Times New Roman" charset="0"/>
              <a:ea typeface="黑体" charset="-122"/>
            </a:endParaRPr>
          </a:p>
          <a:p>
            <a:endParaRPr lang="en-US" altLang="zh-CN">
              <a:solidFill>
                <a:srgbClr val="FFCC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521994" y="1254919"/>
            <a:ext cx="306109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= </a:t>
            </a:r>
            <a:r>
              <a:rPr lang="zh-CN" altLang="en-US" sz="2100">
                <a:latin typeface="Times New Roman" charset="0"/>
                <a:ea typeface="黑体" charset="-122"/>
              </a:rPr>
              <a:t>商品售价－商品进价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113485" y="942975"/>
            <a:ext cx="389453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●</a:t>
            </a:r>
            <a:r>
              <a:rPr lang="zh-CN" altLang="en-US" sz="2100">
                <a:latin typeface="Times New Roman" charset="0"/>
                <a:ea typeface="黑体" charset="-122"/>
              </a:rPr>
              <a:t>售价、进价、利润的关系：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386138" y="1254919"/>
            <a:ext cx="16740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latin typeface="Times New Roman" charset="0"/>
                <a:ea typeface="黑体" charset="-122"/>
              </a:rPr>
              <a:t>商品利润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3113485" y="1822847"/>
            <a:ext cx="39957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●</a:t>
            </a:r>
            <a:r>
              <a:rPr lang="zh-CN" altLang="en-US" sz="2100">
                <a:latin typeface="Times New Roman" charset="0"/>
                <a:ea typeface="黑体" charset="-122"/>
              </a:rPr>
              <a:t>进价、利润、利润率的关系：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4483894" y="2444353"/>
            <a:ext cx="130730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latin typeface="Times New Roman" charset="0"/>
                <a:ea typeface="黑体" charset="-122"/>
              </a:rPr>
              <a:t>商品进价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631656" y="2272903"/>
            <a:ext cx="108108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×100%</a:t>
            </a:r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4482704" y="2463404"/>
            <a:ext cx="1188244" cy="0"/>
          </a:xfrm>
          <a:prstGeom prst="line">
            <a:avLst/>
          </a:prstGeom>
          <a:noFill/>
          <a:ln w="28575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 sz="1350"/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5589389" y="3291483"/>
            <a:ext cx="1165621" cy="27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2100">
                <a:latin typeface="Times New Roman" charset="0"/>
                <a:ea typeface="黑体" charset="-122"/>
              </a:rPr>
              <a:t>折扣数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3112294" y="2939653"/>
            <a:ext cx="4304110" cy="38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 dirty="0">
                <a:latin typeface="Times New Roman" charset="0"/>
                <a:ea typeface="黑体" charset="-122"/>
              </a:rPr>
              <a:t>●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标价、折扣数、商品售价的关系： </a:t>
            </a:r>
            <a:endParaRPr lang="en-US" altLang="zh-CN" sz="2100" dirty="0">
              <a:latin typeface="Times New Roman" charset="0"/>
              <a:ea typeface="黑体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315926" y="3401438"/>
            <a:ext cx="16716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latin typeface="Times New Roman" charset="0"/>
                <a:ea typeface="黑体" charset="-122"/>
              </a:rPr>
              <a:t>商品售价＝</a:t>
            </a: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674394" y="3415904"/>
            <a:ext cx="1032272" cy="378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2100">
                <a:latin typeface="Times New Roman" charset="0"/>
                <a:ea typeface="黑体" charset="-122"/>
              </a:rPr>
              <a:t>标价</a:t>
            </a:r>
            <a:r>
              <a:rPr lang="en-US" altLang="zh-CN" sz="2100">
                <a:latin typeface="Times New Roman" charset="0"/>
                <a:ea typeface="黑体" charset="-122"/>
              </a:rPr>
              <a:t>×</a:t>
            </a: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5828110" y="3574256"/>
            <a:ext cx="540544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latin typeface="Times New Roman" charset="0"/>
                <a:ea typeface="黑体" charset="-122"/>
              </a:rPr>
              <a:t>10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3113485" y="4040981"/>
            <a:ext cx="43029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100">
                <a:latin typeface="Times New Roman" charset="0"/>
                <a:ea typeface="黑体" charset="-122"/>
              </a:rPr>
              <a:t>●</a:t>
            </a:r>
            <a:r>
              <a:rPr lang="zh-CN" altLang="en-US" sz="2100">
                <a:latin typeface="Times New Roman" charset="0"/>
                <a:ea typeface="黑体" charset="-122"/>
              </a:rPr>
              <a:t>商品售价、进价、利润率的关系：</a:t>
            </a: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4689872" y="4379119"/>
            <a:ext cx="13192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latin typeface="Times New Roman" charset="0"/>
                <a:ea typeface="黑体" charset="-122"/>
              </a:rPr>
              <a:t>商品进价</a:t>
            </a: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3414678" y="4387453"/>
            <a:ext cx="16966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latin typeface="Times New Roman" charset="0"/>
                <a:ea typeface="黑体" charset="-122"/>
              </a:rPr>
              <a:t>商品售价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=</a:t>
            </a: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5765007" y="4387453"/>
            <a:ext cx="177403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100">
                <a:latin typeface="Times New Roman" charset="0"/>
                <a:ea typeface="黑体" charset="-122"/>
              </a:rPr>
              <a:t>×(1+</a:t>
            </a:r>
            <a:r>
              <a:rPr lang="zh-CN" altLang="en-US" sz="2100">
                <a:latin typeface="Times New Roman" charset="0"/>
                <a:ea typeface="黑体" charset="-122"/>
              </a:rPr>
              <a:t>利润率</a:t>
            </a:r>
            <a:r>
              <a:rPr lang="en-US" altLang="zh-CN" sz="2100">
                <a:latin typeface="Times New Roman" charset="0"/>
                <a:ea typeface="黑体" charset="-122"/>
              </a:rPr>
              <a:t>)</a:t>
            </a:r>
          </a:p>
        </p:txBody>
      </p:sp>
      <p:sp>
        <p:nvSpPr>
          <p:cNvPr id="9243" name="流程图: 可选过程 7193"/>
          <p:cNvSpPr/>
          <p:nvPr/>
        </p:nvSpPr>
        <p:spPr>
          <a:xfrm>
            <a:off x="1804988" y="1181100"/>
            <a:ext cx="809625" cy="3509963"/>
          </a:xfrm>
          <a:prstGeom prst="flowChartAlternateProcess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销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售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中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的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盈</a:t>
            </a:r>
          </a:p>
          <a:p>
            <a:pPr algn="ctr"/>
            <a:r>
              <a:rPr lang="zh-CN" altLang="en-US" sz="27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亏</a:t>
            </a:r>
          </a:p>
        </p:txBody>
      </p:sp>
      <p:sp>
        <p:nvSpPr>
          <p:cNvPr id="25" name="直接连接符 24"/>
          <p:cNvSpPr>
            <a:spLocks noChangeShapeType="1"/>
          </p:cNvSpPr>
          <p:nvPr/>
        </p:nvSpPr>
        <p:spPr bwMode="auto">
          <a:xfrm>
            <a:off x="5588794" y="3586163"/>
            <a:ext cx="1046560" cy="1191"/>
          </a:xfrm>
          <a:prstGeom prst="line">
            <a:avLst/>
          </a:prstGeom>
          <a:noFill/>
          <a:ln w="28575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7632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6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0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4" grpId="0" bldLvl="0" animBg="1"/>
      <p:bldP spid="5" grpId="0"/>
      <p:bldP spid="6" grpId="0"/>
      <p:bldP spid="7" grpId="0" bldLvl="0" animBg="1"/>
      <p:bldP spid="9" grpId="0"/>
      <p:bldP spid="10" grpId="0"/>
      <p:bldP spid="11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16"/>
          <p:cNvSpPr txBox="1">
            <a:spLocks noChangeArrowheads="1"/>
          </p:cNvSpPr>
          <p:nvPr/>
        </p:nvSpPr>
        <p:spPr bwMode="auto">
          <a:xfrm>
            <a:off x="3886200" y="1885950"/>
            <a:ext cx="47684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400" smtClean="0">
                <a:latin typeface="黑体" charset="-122"/>
                <a:ea typeface="黑体" charset="-122"/>
              </a:rPr>
              <a:t>Thank u!</a:t>
            </a:r>
            <a:endParaRPr lang="zh-CN" altLang="en-US" sz="2400" dirty="0">
              <a:latin typeface="黑体" charset="-122"/>
              <a:ea typeface="黑体" charset="-122"/>
            </a:endParaRPr>
          </a:p>
        </p:txBody>
      </p:sp>
      <p:sp>
        <p:nvSpPr>
          <p:cNvPr id="24578" name="文本框 4103"/>
          <p:cNvSpPr txBox="1">
            <a:spLocks noChangeArrowheads="1"/>
          </p:cNvSpPr>
          <p:nvPr/>
        </p:nvSpPr>
        <p:spPr bwMode="auto">
          <a:xfrm>
            <a:off x="457200" y="285750"/>
            <a:ext cx="1295400" cy="348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628" tIns="35243" rIns="67628" bIns="35243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b="1" dirty="0">
                <a:solidFill>
                  <a:srgbClr val="269999"/>
                </a:solidFill>
                <a:ea typeface="方正姚体" charset="0"/>
              </a:rPr>
              <a:t>课后作业</a:t>
            </a:r>
          </a:p>
        </p:txBody>
      </p:sp>
    </p:spTree>
    <p:extLst>
      <p:ext uri="{BB962C8B-B14F-4D97-AF65-F5344CB8AC3E}">
        <p14:creationId xmlns:p14="http://schemas.microsoft.com/office/powerpoint/2010/main" val="832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ic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361950"/>
            <a:ext cx="7644012" cy="3602525"/>
          </a:xfrm>
          <a:prstGeom prst="rect">
            <a:avLst/>
          </a:prstGeom>
        </p:spPr>
      </p:pic>
      <p:pic>
        <p:nvPicPr>
          <p:cNvPr id="5" name="Picture 4" descr="clou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3599" y="964653"/>
            <a:ext cx="4774330" cy="27525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45212" y="471454"/>
            <a:ext cx="3751105" cy="383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2800" b="1" dirty="0" smtClean="0">
                <a:solidFill>
                  <a:srgbClr val="070707"/>
                </a:solidFill>
                <a:latin typeface="隶书" charset="0"/>
                <a:ea typeface="隶书" charset="0"/>
              </a:rPr>
              <a:t>第三</a:t>
            </a:r>
            <a:r>
              <a:rPr lang="zh-CN" altLang="en-US" sz="2800" b="1" dirty="0">
                <a:solidFill>
                  <a:srgbClr val="070707"/>
                </a:solidFill>
                <a:latin typeface="隶书" charset="0"/>
                <a:ea typeface="隶书" charset="0"/>
              </a:rPr>
              <a:t>章 一元一次方程</a:t>
            </a:r>
            <a:endParaRPr lang="en-US" altLang="zh-CN" sz="2800" b="1" dirty="0">
              <a:solidFill>
                <a:schemeClr val="bg1"/>
              </a:solidFill>
              <a:latin typeface="Arial Rounded MT Bold" pitchFamily="3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657873" y="2876305"/>
            <a:ext cx="1828800" cy="1588"/>
          </a:xfrm>
          <a:prstGeom prst="line">
            <a:avLst/>
          </a:prstGeom>
          <a:ln w="19050" cmpd="sng">
            <a:solidFill>
              <a:srgbClr val="ECE54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257984" y="2876305"/>
            <a:ext cx="640080" cy="1588"/>
          </a:xfrm>
          <a:prstGeom prst="line">
            <a:avLst/>
          </a:prstGeom>
          <a:ln w="19050" cmpd="sng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2844877" y="1775428"/>
            <a:ext cx="34547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solidFill>
                  <a:srgbClr val="CC0066"/>
                </a:solidFill>
                <a:latin typeface="Times New Roman" charset="0"/>
                <a:ea typeface="黑体" charset="-122"/>
              </a:rPr>
              <a:t>3.4</a:t>
            </a:r>
            <a:r>
              <a:rPr lang="zh-CN" altLang="en-US" sz="2000" dirty="0">
                <a:solidFill>
                  <a:srgbClr val="CC0066"/>
                </a:solidFill>
                <a:latin typeface="黑体" charset="-122"/>
                <a:ea typeface="黑体" charset="-122"/>
              </a:rPr>
              <a:t> 实际问题与一元一次方程</a:t>
            </a:r>
          </a:p>
        </p:txBody>
      </p:sp>
      <p:sp>
        <p:nvSpPr>
          <p:cNvPr id="3" name="矩形 2"/>
          <p:cNvSpPr/>
          <p:nvPr/>
        </p:nvSpPr>
        <p:spPr>
          <a:xfrm>
            <a:off x="3058828" y="2199718"/>
            <a:ext cx="3070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latin typeface="黑体" charset="-122"/>
                <a:ea typeface="黑体" charset="-122"/>
              </a:rPr>
              <a:t>第</a:t>
            </a:r>
            <a:r>
              <a:rPr lang="en-US" altLang="zh-CN" dirty="0">
                <a:latin typeface="Times New Roman" charset="0"/>
                <a:ea typeface="黑体" charset="-122"/>
              </a:rPr>
              <a:t>3</a:t>
            </a:r>
            <a:r>
              <a:rPr lang="zh-CN" altLang="en-US" dirty="0" smtClean="0">
                <a:latin typeface="黑体" charset="-122"/>
                <a:ea typeface="黑体" charset="-122"/>
              </a:rPr>
              <a:t>课时  </a:t>
            </a:r>
            <a:r>
              <a:rPr lang="zh-CN" altLang="en-US" dirty="0" smtClean="0">
                <a:latin typeface="黑体" charset="-122"/>
                <a:ea typeface="黑体" charset="-122"/>
              </a:rPr>
              <a:t>电话中的计费问题</a:t>
            </a:r>
            <a:endParaRPr lang="zh-CN" altLang="en-US" dirty="0">
              <a:latin typeface="黑体" charset="-122"/>
              <a:ea typeface="黑体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52152" y="3642002"/>
            <a:ext cx="2488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dirty="0" smtClean="0"/>
              <a:t>中大</a:t>
            </a:r>
            <a:r>
              <a:rPr kumimoji="1" lang="zh-CN" altLang="en-US" smtClean="0"/>
              <a:t>附中   梁海丽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2451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022998" y="910829"/>
            <a:ext cx="2031206" cy="475059"/>
            <a:chOff x="348" y="0"/>
            <a:chExt cx="4262" cy="998"/>
          </a:xfrm>
        </p:grpSpPr>
        <p:grpSp>
          <p:nvGrpSpPr>
            <p:cNvPr id="4098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4099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100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4101" name="MH_SubTitle_4"/>
            <p:cNvSpPr txBox="1">
              <a:spLocks noChangeArrowheads="1"/>
            </p:cNvSpPr>
            <p:nvPr/>
          </p:nvSpPr>
          <p:spPr bwMode="auto">
            <a:xfrm>
              <a:off x="1574" y="0"/>
              <a:ext cx="3036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7628" tIns="35243" rIns="67628" bIns="35243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2400" b="1">
                  <a:solidFill>
                    <a:schemeClr val="tx2"/>
                  </a:solidFill>
                  <a:latin typeface="微软雅黑" charset="-122"/>
                  <a:ea typeface="微软雅黑" charset="-122"/>
                </a:rPr>
                <a:t>学习目标</a:t>
              </a:r>
            </a:p>
          </p:txBody>
        </p:sp>
      </p:grpSp>
      <p:sp>
        <p:nvSpPr>
          <p:cNvPr id="11268" name="矩形 11"/>
          <p:cNvSpPr/>
          <p:nvPr/>
        </p:nvSpPr>
        <p:spPr>
          <a:xfrm>
            <a:off x="1547812" y="1493044"/>
            <a:ext cx="5940029" cy="240424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 b="1">
                <a:latin typeface="Times New Roman" charset="0"/>
                <a:ea typeface="黑体" charset="-122"/>
              </a:rPr>
              <a:t>1.</a:t>
            </a:r>
            <a:r>
              <a:rPr lang="en-US" altLang="zh-CN" sz="2100">
                <a:latin typeface="Times New Roman" charset="0"/>
                <a:ea typeface="黑体" charset="-122"/>
              </a:rPr>
              <a:t> 体会分类思想和方程思想在解决问题中的作用</a:t>
            </a:r>
            <a:r>
              <a:rPr lang="zh-CN" altLang="en-US" sz="2100"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能够根据已知条件选择分类关键点对</a:t>
            </a:r>
            <a:r>
              <a:rPr lang="en-US" altLang="zh-CN" sz="2100">
                <a:latin typeface="Times New Roman" charset="0"/>
                <a:ea typeface="黑体" charset="-122"/>
              </a:rPr>
              <a:t>“</a:t>
            </a:r>
            <a:r>
              <a:rPr lang="zh-CN" altLang="en-US" sz="2100">
                <a:latin typeface="Times New Roman" charset="0"/>
                <a:ea typeface="黑体" charset="-122"/>
              </a:rPr>
              <a:t>电话计费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问题</a:t>
            </a:r>
            <a:r>
              <a:rPr lang="en-US" altLang="zh-CN" sz="2100">
                <a:latin typeface="Times New Roman" charset="0"/>
                <a:ea typeface="黑体" charset="-122"/>
              </a:rPr>
              <a:t>”</a:t>
            </a:r>
            <a:r>
              <a:rPr lang="zh-CN" altLang="en-US" sz="2100">
                <a:latin typeface="Times New Roman" charset="0"/>
                <a:ea typeface="黑体" charset="-122"/>
              </a:rPr>
              <a:t>进行整体分析，从而得出整体选择方案</a:t>
            </a:r>
            <a:r>
              <a:rPr lang="en-US" altLang="zh-CN" sz="2100">
                <a:latin typeface="Times New Roman" charset="0"/>
                <a:ea typeface="黑体" charset="-122"/>
              </a:rPr>
              <a:t>.  </a:t>
            </a:r>
          </a:p>
          <a:p>
            <a:pPr>
              <a:lnSpc>
                <a:spcPts val="285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     (</a:t>
            </a:r>
            <a:r>
              <a:rPr lang="zh-CN" altLang="en-US" sz="2100">
                <a:latin typeface="Times New Roman" charset="0"/>
                <a:ea typeface="黑体" charset="-122"/>
              </a:rPr>
              <a:t>重点、难点</a:t>
            </a:r>
            <a:r>
              <a:rPr lang="en-US" altLang="zh-CN" sz="2100">
                <a:latin typeface="Times New Roman" charset="0"/>
                <a:ea typeface="黑体" charset="-122"/>
              </a:rPr>
              <a:t>)</a:t>
            </a:r>
          </a:p>
          <a:p>
            <a:pPr>
              <a:lnSpc>
                <a:spcPct val="140000"/>
              </a:lnSpc>
            </a:pPr>
            <a:r>
              <a:rPr lang="en-US" altLang="zh-CN" sz="2100" b="1">
                <a:latin typeface="Times New Roman" charset="0"/>
                <a:ea typeface="黑体" charset="-122"/>
              </a:rPr>
              <a:t>2.</a:t>
            </a:r>
            <a:r>
              <a:rPr lang="en-US" altLang="zh-CN" sz="2100">
                <a:latin typeface="Times New Roman" charset="0"/>
                <a:ea typeface="黑体" charset="-122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</a:rPr>
              <a:t>进一步深化对数学建模方法的体验，增强应用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方程模型解决问题的意识和能力</a:t>
            </a:r>
            <a:r>
              <a:rPr lang="en-US" altLang="zh-CN" sz="2100">
                <a:latin typeface="Times New Roman" charset="0"/>
                <a:ea typeface="黑体" charset="-122"/>
              </a:rPr>
              <a:t>.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(</a:t>
            </a:r>
            <a:r>
              <a:rPr lang="zh-CN" altLang="en-US" sz="2100">
                <a:latin typeface="Times New Roman" charset="0"/>
                <a:ea typeface="黑体" charset="-122"/>
                <a:sym typeface="Arial" charset="0"/>
              </a:rPr>
              <a:t>重点</a:t>
            </a:r>
            <a:r>
              <a:rPr lang="en-US" altLang="zh-CN" sz="2100">
                <a:latin typeface="Times New Roman" charset="0"/>
                <a:ea typeface="黑体" charset="-122"/>
                <a:sym typeface="Arial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4981216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圆角矩形 31"/>
          <p:cNvSpPr>
            <a:spLocks noChangeArrowheads="1"/>
          </p:cNvSpPr>
          <p:nvPr/>
        </p:nvSpPr>
        <p:spPr bwMode="auto">
          <a:xfrm>
            <a:off x="381000" y="265762"/>
            <a:ext cx="1185863" cy="395288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情境引入</a:t>
            </a:r>
          </a:p>
        </p:txBody>
      </p:sp>
      <p:pic>
        <p:nvPicPr>
          <p:cNvPr id="4" name="电话计费引入.mp4">
            <a:hlinkClick r:id="" action="ppaction://media"/>
          </p:cNvPr>
          <p:cNvPicPr>
            <a:picLocks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969" y="954882"/>
            <a:ext cx="6509147" cy="3412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0619715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>
                <p:cTn id="2" fill="hold" display="1">
                  <p:stCondLst>
                    <p:cond delay="indefinite"/>
                  </p:stCondLst>
                  <p:endCondLst>
                    <p:cond evt="onNext" delay="">
                      <p:tgtEl>
                        <p:sldTgt/>
                      </p:tgtEl>
                    </p:cond>
                    <p:cond evt="onPrev" delay="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6147"/>
          <p:cNvGrpSpPr>
            <a:grpSpLocks/>
          </p:cNvGrpSpPr>
          <p:nvPr/>
        </p:nvGrpSpPr>
        <p:grpSpPr bwMode="auto">
          <a:xfrm>
            <a:off x="1790700" y="125609"/>
            <a:ext cx="2218373" cy="631520"/>
            <a:chOff x="0" y="0"/>
            <a:chExt cx="4658" cy="1325"/>
          </a:xfrm>
        </p:grpSpPr>
        <p:sp>
          <p:nvSpPr>
            <p:cNvPr id="6147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148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149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61925" rIns="134779" bIns="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/>
              <a:endParaRPr lang="zh-CN" altLang="en-US" sz="3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6150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3781" cy="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sz="21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电话计费问题</a:t>
              </a:r>
            </a:p>
          </p:txBody>
        </p:sp>
        <p:sp>
          <p:nvSpPr>
            <p:cNvPr id="6151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sz="2100">
                  <a:solidFill>
                    <a:schemeClr val="accent1"/>
                  </a:solidFill>
                  <a:ea typeface="微软雅黑" charset="-122"/>
                </a:rPr>
                <a:t>一</a:t>
              </a:r>
            </a:p>
          </p:txBody>
        </p:sp>
      </p:grpSp>
      <p:sp>
        <p:nvSpPr>
          <p:cNvPr id="6152" name="圆角矩形 31"/>
          <p:cNvSpPr>
            <a:spLocks noChangeArrowheads="1"/>
          </p:cNvSpPr>
          <p:nvPr/>
        </p:nvSpPr>
        <p:spPr bwMode="auto">
          <a:xfrm>
            <a:off x="268591" y="287417"/>
            <a:ext cx="1206103" cy="376238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互动探究</a:t>
            </a:r>
          </a:p>
        </p:txBody>
      </p:sp>
      <p:sp>
        <p:nvSpPr>
          <p:cNvPr id="15431" name="Text Box 71"/>
          <p:cNvSpPr txBox="1"/>
          <p:nvPr/>
        </p:nvSpPr>
        <p:spPr>
          <a:xfrm>
            <a:off x="1474694" y="879563"/>
            <a:ext cx="6103144" cy="4154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rgbClr val="228B8B"/>
                </a:solidFill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下表中有两种移动电话计费方式：</a:t>
            </a:r>
            <a:endParaRPr lang="en-US" altLang="zh-CN" sz="2100" dirty="0">
              <a:latin typeface="Times New Roman" charset="0"/>
              <a:ea typeface="黑体" charset="-122"/>
              <a:sym typeface="宋体" charset="-122"/>
            </a:endParaRPr>
          </a:p>
        </p:txBody>
      </p:sp>
      <p:grpSp>
        <p:nvGrpSpPr>
          <p:cNvPr id="6154" name="Group 100"/>
          <p:cNvGrpSpPr>
            <a:grpSpLocks/>
          </p:cNvGrpSpPr>
          <p:nvPr/>
        </p:nvGrpSpPr>
        <p:grpSpPr bwMode="auto">
          <a:xfrm>
            <a:off x="1763420" y="1505138"/>
            <a:ext cx="5525691" cy="2087165"/>
            <a:chOff x="385" y="1389"/>
            <a:chExt cx="4672" cy="1769"/>
          </a:xfrm>
        </p:grpSpPr>
        <p:sp>
          <p:nvSpPr>
            <p:cNvPr id="6155" name="Rectangle 73"/>
            <p:cNvSpPr>
              <a:spLocks noChangeArrowheads="1"/>
            </p:cNvSpPr>
            <p:nvPr/>
          </p:nvSpPr>
          <p:spPr bwMode="auto">
            <a:xfrm>
              <a:off x="4450" y="2659"/>
              <a:ext cx="607" cy="499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免费</a:t>
              </a:r>
            </a:p>
          </p:txBody>
        </p:sp>
        <p:sp>
          <p:nvSpPr>
            <p:cNvPr id="6156" name="Rectangle 74"/>
            <p:cNvSpPr>
              <a:spLocks noChangeArrowheads="1"/>
            </p:cNvSpPr>
            <p:nvPr/>
          </p:nvSpPr>
          <p:spPr bwMode="auto">
            <a:xfrm>
              <a:off x="3281" y="2659"/>
              <a:ext cx="1169" cy="499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en-US" altLang="zh-CN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0.19</a:t>
              </a:r>
            </a:p>
          </p:txBody>
        </p:sp>
        <p:sp>
          <p:nvSpPr>
            <p:cNvPr id="6157" name="Rectangle 75"/>
            <p:cNvSpPr>
              <a:spLocks noChangeArrowheads="1"/>
            </p:cNvSpPr>
            <p:nvPr/>
          </p:nvSpPr>
          <p:spPr bwMode="auto">
            <a:xfrm>
              <a:off x="2204" y="2659"/>
              <a:ext cx="1077" cy="499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en-US" altLang="zh-CN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350</a:t>
              </a:r>
            </a:p>
          </p:txBody>
        </p:sp>
        <p:sp>
          <p:nvSpPr>
            <p:cNvPr id="6158" name="Rectangle 76"/>
            <p:cNvSpPr>
              <a:spLocks noChangeArrowheads="1"/>
            </p:cNvSpPr>
            <p:nvPr/>
          </p:nvSpPr>
          <p:spPr bwMode="auto">
            <a:xfrm>
              <a:off x="1269" y="2659"/>
              <a:ext cx="935" cy="499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en-US" altLang="zh-CN" sz="2100">
                  <a:latin typeface="Times New Roman" charset="0"/>
                  <a:ea typeface="黑体" charset="-122"/>
                </a:rPr>
                <a:t>88</a:t>
              </a:r>
            </a:p>
          </p:txBody>
        </p:sp>
        <p:sp>
          <p:nvSpPr>
            <p:cNvPr id="6159" name="Rectangle 77"/>
            <p:cNvSpPr>
              <a:spLocks noChangeArrowheads="1"/>
            </p:cNvSpPr>
            <p:nvPr/>
          </p:nvSpPr>
          <p:spPr bwMode="auto">
            <a:xfrm>
              <a:off x="385" y="2659"/>
              <a:ext cx="884" cy="499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方式二</a:t>
              </a:r>
            </a:p>
          </p:txBody>
        </p:sp>
        <p:sp>
          <p:nvSpPr>
            <p:cNvPr id="6160" name="Rectangle 78"/>
            <p:cNvSpPr>
              <a:spLocks noChangeArrowheads="1"/>
            </p:cNvSpPr>
            <p:nvPr/>
          </p:nvSpPr>
          <p:spPr bwMode="auto">
            <a:xfrm>
              <a:off x="4450" y="2133"/>
              <a:ext cx="607" cy="526"/>
            </a:xfrm>
            <a:prstGeom prst="rect">
              <a:avLst/>
            </a:prstGeom>
            <a:solidFill>
              <a:srgbClr val="EBD5F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免费</a:t>
              </a:r>
            </a:p>
          </p:txBody>
        </p:sp>
        <p:sp>
          <p:nvSpPr>
            <p:cNvPr id="6161" name="Rectangle 79"/>
            <p:cNvSpPr>
              <a:spLocks noChangeArrowheads="1"/>
            </p:cNvSpPr>
            <p:nvPr/>
          </p:nvSpPr>
          <p:spPr bwMode="auto">
            <a:xfrm>
              <a:off x="3281" y="2133"/>
              <a:ext cx="1169" cy="526"/>
            </a:xfrm>
            <a:prstGeom prst="rect">
              <a:avLst/>
            </a:prstGeom>
            <a:solidFill>
              <a:srgbClr val="EBD5F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en-US" altLang="zh-CN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0.25</a:t>
              </a:r>
            </a:p>
          </p:txBody>
        </p:sp>
        <p:sp>
          <p:nvSpPr>
            <p:cNvPr id="6162" name="Rectangle 80"/>
            <p:cNvSpPr>
              <a:spLocks noChangeArrowheads="1"/>
            </p:cNvSpPr>
            <p:nvPr/>
          </p:nvSpPr>
          <p:spPr bwMode="auto">
            <a:xfrm>
              <a:off x="2204" y="2133"/>
              <a:ext cx="1077" cy="526"/>
            </a:xfrm>
            <a:prstGeom prst="rect">
              <a:avLst/>
            </a:prstGeom>
            <a:solidFill>
              <a:srgbClr val="EBD5F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en-US" altLang="zh-CN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150</a:t>
              </a:r>
            </a:p>
          </p:txBody>
        </p:sp>
        <p:sp>
          <p:nvSpPr>
            <p:cNvPr id="6163" name="Rectangle 81"/>
            <p:cNvSpPr>
              <a:spLocks noChangeArrowheads="1"/>
            </p:cNvSpPr>
            <p:nvPr/>
          </p:nvSpPr>
          <p:spPr bwMode="auto">
            <a:xfrm>
              <a:off x="1269" y="2133"/>
              <a:ext cx="935" cy="526"/>
            </a:xfrm>
            <a:prstGeom prst="rect">
              <a:avLst/>
            </a:prstGeom>
            <a:solidFill>
              <a:srgbClr val="EBD5F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en-US" altLang="zh-CN" sz="2100">
                  <a:latin typeface="Times New Roman" charset="0"/>
                  <a:ea typeface="黑体" charset="-122"/>
                </a:rPr>
                <a:t>58</a:t>
              </a:r>
            </a:p>
          </p:txBody>
        </p:sp>
        <p:sp>
          <p:nvSpPr>
            <p:cNvPr id="6164" name="Rectangle 82"/>
            <p:cNvSpPr>
              <a:spLocks noChangeArrowheads="1"/>
            </p:cNvSpPr>
            <p:nvPr/>
          </p:nvSpPr>
          <p:spPr bwMode="auto">
            <a:xfrm>
              <a:off x="385" y="2133"/>
              <a:ext cx="884" cy="526"/>
            </a:xfrm>
            <a:prstGeom prst="rect">
              <a:avLst/>
            </a:prstGeom>
            <a:solidFill>
              <a:srgbClr val="EBD5F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solidFill>
                    <a:srgbClr val="001432"/>
                  </a:solidFill>
                  <a:latin typeface="Times New Roman" charset="0"/>
                  <a:ea typeface="黑体" charset="-122"/>
                </a:rPr>
                <a:t>方式一</a:t>
              </a:r>
            </a:p>
          </p:txBody>
        </p:sp>
        <p:sp>
          <p:nvSpPr>
            <p:cNvPr id="6165" name="Rectangle 83"/>
            <p:cNvSpPr>
              <a:spLocks noChangeArrowheads="1"/>
            </p:cNvSpPr>
            <p:nvPr/>
          </p:nvSpPr>
          <p:spPr bwMode="auto">
            <a:xfrm>
              <a:off x="4450" y="1389"/>
              <a:ext cx="607" cy="744"/>
            </a:xfrm>
            <a:prstGeom prst="rect">
              <a:avLst/>
            </a:prstGeom>
            <a:solidFill>
              <a:srgbClr val="E4E4E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latin typeface="Times New Roman" charset="0"/>
                  <a:ea typeface="黑体" charset="-122"/>
                </a:rPr>
                <a:t>被叫</a:t>
              </a:r>
            </a:p>
          </p:txBody>
        </p:sp>
        <p:sp>
          <p:nvSpPr>
            <p:cNvPr id="6166" name="Rectangle 84"/>
            <p:cNvSpPr>
              <a:spLocks noChangeArrowheads="1"/>
            </p:cNvSpPr>
            <p:nvPr/>
          </p:nvSpPr>
          <p:spPr bwMode="auto">
            <a:xfrm>
              <a:off x="3281" y="1389"/>
              <a:ext cx="1169" cy="744"/>
            </a:xfrm>
            <a:prstGeom prst="rect">
              <a:avLst/>
            </a:prstGeom>
            <a:solidFill>
              <a:srgbClr val="E4E4E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latin typeface="Times New Roman" charset="0"/>
                  <a:ea typeface="黑体" charset="-122"/>
                </a:rPr>
                <a:t>主叫超时费</a:t>
              </a:r>
              <a:r>
                <a:rPr lang="en-US" altLang="zh-CN" sz="2100">
                  <a:latin typeface="Times New Roman" charset="0"/>
                  <a:ea typeface="黑体" charset="-122"/>
                </a:rPr>
                <a:t>/(</a:t>
              </a:r>
              <a:r>
                <a:rPr lang="zh-CN" altLang="en-US" sz="2100">
                  <a:latin typeface="Times New Roman" charset="0"/>
                  <a:ea typeface="黑体" charset="-122"/>
                </a:rPr>
                <a:t>元</a:t>
              </a:r>
              <a:r>
                <a:rPr lang="en-US" altLang="zh-CN" sz="2100">
                  <a:latin typeface="Times New Roman" charset="0"/>
                  <a:ea typeface="黑体" charset="-122"/>
                </a:rPr>
                <a:t>/</a:t>
              </a:r>
              <a:r>
                <a:rPr lang="zh-CN" altLang="en-US" sz="2100">
                  <a:latin typeface="Times New Roman" charset="0"/>
                  <a:ea typeface="黑体" charset="-122"/>
                </a:rPr>
                <a:t>分</a:t>
              </a:r>
              <a:r>
                <a:rPr lang="en-US" altLang="zh-CN" sz="2100">
                  <a:latin typeface="Times New Roman" charset="0"/>
                  <a:ea typeface="黑体" charset="-122"/>
                </a:rPr>
                <a:t>)</a:t>
              </a:r>
            </a:p>
          </p:txBody>
        </p:sp>
        <p:sp>
          <p:nvSpPr>
            <p:cNvPr id="6167" name="Rectangle 85"/>
            <p:cNvSpPr>
              <a:spLocks noChangeArrowheads="1"/>
            </p:cNvSpPr>
            <p:nvPr/>
          </p:nvSpPr>
          <p:spPr bwMode="auto">
            <a:xfrm>
              <a:off x="2204" y="1389"/>
              <a:ext cx="1077" cy="744"/>
            </a:xfrm>
            <a:prstGeom prst="rect">
              <a:avLst/>
            </a:prstGeom>
            <a:solidFill>
              <a:srgbClr val="E4E4E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latin typeface="Times New Roman" charset="0"/>
                  <a:ea typeface="黑体" charset="-122"/>
                </a:rPr>
                <a:t>主叫限定时间</a:t>
              </a:r>
              <a:r>
                <a:rPr lang="en-US" altLang="zh-CN" sz="2100">
                  <a:latin typeface="Times New Roman" charset="0"/>
                  <a:ea typeface="黑体" charset="-122"/>
                </a:rPr>
                <a:t>/</a:t>
              </a:r>
              <a:r>
                <a:rPr lang="zh-CN" altLang="en-US" sz="2100">
                  <a:latin typeface="Times New Roman" charset="0"/>
                  <a:ea typeface="黑体" charset="-122"/>
                </a:rPr>
                <a:t>分</a:t>
              </a:r>
              <a:endParaRPr lang="en-US" altLang="zh-CN" sz="2100">
                <a:latin typeface="Times New Roman" charset="0"/>
                <a:ea typeface="黑体" charset="-122"/>
              </a:endParaRPr>
            </a:p>
          </p:txBody>
        </p:sp>
        <p:sp>
          <p:nvSpPr>
            <p:cNvPr id="6168" name="Rectangle 86"/>
            <p:cNvSpPr>
              <a:spLocks noChangeArrowheads="1"/>
            </p:cNvSpPr>
            <p:nvPr/>
          </p:nvSpPr>
          <p:spPr bwMode="auto">
            <a:xfrm>
              <a:off x="1269" y="1389"/>
              <a:ext cx="935" cy="744"/>
            </a:xfrm>
            <a:prstGeom prst="rect">
              <a:avLst/>
            </a:prstGeom>
            <a:solidFill>
              <a:srgbClr val="E4E4E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r>
                <a:rPr lang="zh-CN" altLang="en-US" sz="2100">
                  <a:latin typeface="Times New Roman" charset="0"/>
                  <a:ea typeface="黑体" charset="-122"/>
                </a:rPr>
                <a:t>月使用</a:t>
              </a:r>
            </a:p>
            <a:p>
              <a:pPr algn="ctr">
                <a:spcBef>
                  <a:spcPct val="20000"/>
                </a:spcBef>
              </a:pPr>
              <a:r>
                <a:rPr lang="zh-CN" altLang="en-US" sz="2100">
                  <a:latin typeface="Times New Roman" charset="0"/>
                  <a:ea typeface="黑体" charset="-122"/>
                </a:rPr>
                <a:t>费</a:t>
              </a:r>
              <a:r>
                <a:rPr lang="en-US" altLang="zh-CN" sz="2100">
                  <a:latin typeface="Times New Roman" charset="0"/>
                  <a:ea typeface="黑体" charset="-122"/>
                </a:rPr>
                <a:t>/</a:t>
              </a:r>
              <a:r>
                <a:rPr lang="zh-CN" altLang="en-US" sz="2100">
                  <a:latin typeface="Times New Roman" charset="0"/>
                  <a:ea typeface="黑体" charset="-122"/>
                </a:rPr>
                <a:t>元</a:t>
              </a:r>
              <a:endParaRPr lang="en-US" altLang="zh-CN" sz="2100">
                <a:latin typeface="Times New Roman" charset="0"/>
                <a:ea typeface="黑体" charset="-122"/>
              </a:endParaRPr>
            </a:p>
          </p:txBody>
        </p:sp>
        <p:sp>
          <p:nvSpPr>
            <p:cNvPr id="6169" name="Rectangle 87"/>
            <p:cNvSpPr>
              <a:spLocks noChangeArrowheads="1"/>
            </p:cNvSpPr>
            <p:nvPr/>
          </p:nvSpPr>
          <p:spPr bwMode="auto">
            <a:xfrm>
              <a:off x="385" y="1389"/>
              <a:ext cx="884" cy="744"/>
            </a:xfrm>
            <a:prstGeom prst="rect">
              <a:avLst/>
            </a:prstGeom>
            <a:solidFill>
              <a:srgbClr val="E4E4E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67500" tIns="35100" rIns="67500" bIns="35100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20000"/>
                </a:spcBef>
              </a:pPr>
              <a:endParaRPr lang="zh-CN" altLang="en-US">
                <a:latin typeface="Times New Roman" charset="0"/>
                <a:ea typeface="黑体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69119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3"/>
          <p:cNvSpPr txBox="1">
            <a:spLocks noChangeArrowheads="1"/>
          </p:cNvSpPr>
          <p:nvPr/>
        </p:nvSpPr>
        <p:spPr bwMode="auto">
          <a:xfrm>
            <a:off x="1319213" y="453628"/>
            <a:ext cx="650438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</a:rPr>
              <a:t>        </a:t>
            </a:r>
            <a:r>
              <a:rPr lang="zh-CN" altLang="en-US" sz="2100"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latin typeface="Times New Roman" charset="0"/>
                <a:ea typeface="黑体" charset="-122"/>
              </a:rPr>
              <a:t>t </a:t>
            </a:r>
            <a:r>
              <a:rPr lang="zh-CN" altLang="en-US" sz="2100">
                <a:latin typeface="Times New Roman" charset="0"/>
                <a:ea typeface="黑体" charset="-122"/>
              </a:rPr>
              <a:t>在不同时间范围内取值时，方式一和方式二的计费如下表：</a:t>
            </a:r>
          </a:p>
        </p:txBody>
      </p:sp>
      <p:graphicFrame>
        <p:nvGraphicFramePr>
          <p:cNvPr id="32052" name="Group 308"/>
          <p:cNvGraphicFramePr>
            <a:graphicFrameLocks noGrp="1"/>
          </p:cNvGraphicFramePr>
          <p:nvPr/>
        </p:nvGraphicFramePr>
        <p:xfrm>
          <a:off x="1329929" y="1421607"/>
          <a:ext cx="6504384" cy="2839642"/>
        </p:xfrm>
        <a:graphic>
          <a:graphicData uri="http://schemas.openxmlformats.org/drawingml/2006/table">
            <a:tbl>
              <a:tblPr/>
              <a:tblGrid>
                <a:gridCol w="2532128"/>
                <a:gridCol w="1957316"/>
                <a:gridCol w="2014940"/>
              </a:tblGrid>
              <a:tr h="45057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主叫时间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分</a:t>
                      </a:r>
                    </a:p>
                  </a:txBody>
                  <a:tcPr marL="68578" marR="68578" marT="34293" marB="34293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方式一计费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方式二计费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90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小于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78" marR="68578" marT="34293" marB="34293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8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等于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78" marR="68578" marT="34293" marB="34293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67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t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大于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150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且小于</a:t>
                      </a:r>
                      <a:r>
                        <a:rPr kumimoji="0" lang="zh-CN" altLang="en-US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 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350</a:t>
                      </a:r>
                    </a:p>
                  </a:txBody>
                  <a:tcPr marL="68578" marR="68578" marT="34293" marB="34293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8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等于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350</a:t>
                      </a:r>
                    </a:p>
                  </a:txBody>
                  <a:tcPr marL="68578" marR="68578" marT="34293" marB="34293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86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大于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350</a:t>
                      </a:r>
                    </a:p>
                  </a:txBody>
                  <a:tcPr marL="68578" marR="68578" marT="34293" marB="34293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sym typeface="+mn-ea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8578" marR="68578" marT="34293" marB="34293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648201" y="1914525"/>
            <a:ext cx="45958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58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619876" y="1919287"/>
            <a:ext cx="4607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88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648201" y="2386012"/>
            <a:ext cx="45958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58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6619876" y="2390775"/>
            <a:ext cx="4607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88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3869531" y="2874169"/>
            <a:ext cx="229076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58+0.25(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150)</a:t>
            </a:r>
            <a:endParaRPr lang="en-US" altLang="zh-CN" sz="2100">
              <a:solidFill>
                <a:srgbClr val="FF0000"/>
              </a:solidFill>
              <a:latin typeface="Times New Roman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619876" y="2875360"/>
            <a:ext cx="4607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88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619876" y="3352800"/>
            <a:ext cx="4607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88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572001" y="3356372"/>
            <a:ext cx="8334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</a:rPr>
              <a:t>108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3857625" y="3830241"/>
            <a:ext cx="276225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58+0.25(</a:t>
            </a:r>
            <a:r>
              <a:rPr lang="en-US" altLang="zh-CN" sz="2100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t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150)</a:t>
            </a:r>
            <a:endParaRPr lang="en-US" altLang="zh-CN" sz="2100" dirty="0">
              <a:solidFill>
                <a:srgbClr val="FF0000"/>
              </a:solidFill>
              <a:latin typeface="Times New Roman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680472" y="3840956"/>
            <a:ext cx="229076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88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0.19</a:t>
            </a: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(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t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350</a:t>
            </a: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)</a:t>
            </a:r>
            <a:endParaRPr lang="en-US" altLang="zh-CN" sz="2100">
              <a:solidFill>
                <a:srgbClr val="FF0000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82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  <p:bldP spid="3" grpId="0"/>
      <p:bldP spid="3" grpId="1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052" name="Group 308"/>
          <p:cNvGraphicFramePr>
            <a:graphicFrameLocks noGrp="1"/>
          </p:cNvGraphicFramePr>
          <p:nvPr/>
        </p:nvGraphicFramePr>
        <p:xfrm>
          <a:off x="1319212" y="1056085"/>
          <a:ext cx="6504385" cy="1903808"/>
        </p:xfrm>
        <a:graphic>
          <a:graphicData uri="http://schemas.openxmlformats.org/drawingml/2006/table">
            <a:tbl>
              <a:tblPr/>
              <a:tblGrid>
                <a:gridCol w="2532129"/>
                <a:gridCol w="1957316"/>
                <a:gridCol w="2014940"/>
              </a:tblGrid>
              <a:tr h="45058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主叫时间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分</a:t>
                      </a:r>
                    </a:p>
                  </a:txBody>
                  <a:tcPr marL="68578" marR="68578" marT="34295" marB="34295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方式一计费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方式二计费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69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等于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78" marR="68578" marT="34295" marB="34295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58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88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69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t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大于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150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且小于</a:t>
                      </a:r>
                      <a:r>
                        <a:rPr kumimoji="0" lang="zh-CN" altLang="en-US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 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350</a:t>
                      </a:r>
                    </a:p>
                  </a:txBody>
                  <a:tcPr marL="68578" marR="68578" marT="34295" marB="34295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58+0.25(t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－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150)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88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83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t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等于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350</a:t>
                      </a:r>
                    </a:p>
                  </a:txBody>
                  <a:tcPr marL="68578" marR="68578" marT="34295" marB="34295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108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88</a:t>
                      </a:r>
                    </a:p>
                  </a:txBody>
                  <a:tcPr marL="68578" marR="68578" marT="34295" marB="34295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59" name="文本框 1"/>
          <p:cNvSpPr txBox="1">
            <a:spLocks noChangeArrowheads="1"/>
          </p:cNvSpPr>
          <p:nvPr/>
        </p:nvSpPr>
        <p:spPr bwMode="auto">
          <a:xfrm>
            <a:off x="1319213" y="408385"/>
            <a:ext cx="635674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(2) 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比较下列</a:t>
            </a:r>
            <a:r>
              <a:rPr lang="zh-CN" altLang="zh-CN" sz="2100">
                <a:latin typeface="Times New Roman" charset="0"/>
                <a:ea typeface="黑体" charset="-122"/>
                <a:sym typeface="宋体" charset="-122"/>
              </a:rPr>
              <a:t>表格的第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zh-CN" sz="2100">
                <a:latin typeface="Times New Roman" charset="0"/>
                <a:ea typeface="黑体" charset="-122"/>
                <a:sym typeface="宋体" charset="-122"/>
              </a:rPr>
              <a:t>、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4</a:t>
            </a:r>
            <a:r>
              <a:rPr lang="zh-CN" altLang="zh-CN" sz="2100">
                <a:latin typeface="Times New Roman" charset="0"/>
                <a:ea typeface="黑体" charset="-122"/>
                <a:sym typeface="宋体" charset="-122"/>
              </a:rPr>
              <a:t>行，你能得出什么结论？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686425" y="2446735"/>
            <a:ext cx="42511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3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&gt;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645944" y="1507331"/>
            <a:ext cx="42511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3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&lt;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319213" y="3090863"/>
            <a:ext cx="6677025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当</a:t>
            </a:r>
            <a:r>
              <a:rPr lang="en-US" altLang="zh-CN" sz="2100" i="1">
                <a:solidFill>
                  <a:srgbClr val="0000FF"/>
                </a:solidFill>
                <a:latin typeface="Times New Roman" charset="0"/>
                <a:ea typeface="黑体" charset="-122"/>
              </a:rPr>
              <a:t>t </a:t>
            </a: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大于</a:t>
            </a:r>
            <a:r>
              <a:rPr lang="en-US" altLang="zh-CN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150</a:t>
            </a: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且小于</a:t>
            </a:r>
            <a:r>
              <a:rPr lang="zh-CN" altLang="en-US" sz="2100" i="1">
                <a:solidFill>
                  <a:srgbClr val="0000FF"/>
                </a:solidFill>
                <a:latin typeface="Times New Roman" charset="0"/>
                <a:ea typeface="黑体" charset="-122"/>
              </a:rPr>
              <a:t> </a:t>
            </a:r>
            <a:r>
              <a:rPr lang="en-US" altLang="zh-CN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350</a:t>
            </a: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时，存在某一个值，使得两种方式计费相等</a:t>
            </a:r>
            <a:r>
              <a:rPr lang="en-US" altLang="zh-CN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28710" name="Text Box 38"/>
          <p:cNvSpPr txBox="1">
            <a:spLocks noChangeArrowheads="1"/>
          </p:cNvSpPr>
          <p:nvPr/>
        </p:nvSpPr>
        <p:spPr bwMode="auto">
          <a:xfrm>
            <a:off x="2616994" y="3998119"/>
            <a:ext cx="5379244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依题意 ，得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58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0.25</a:t>
            </a: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150) = 88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解得             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=270.</a:t>
            </a:r>
          </a:p>
        </p:txBody>
      </p:sp>
    </p:spTree>
    <p:extLst>
      <p:ext uri="{BB962C8B-B14F-4D97-AF65-F5344CB8AC3E}">
        <p14:creationId xmlns:p14="http://schemas.microsoft.com/office/powerpoint/2010/main" val="28618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0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710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0">
                                            <p:txEl>
                                              <p:charRg st="47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5"/>
          <p:cNvSpPr txBox="1">
            <a:spLocks noChangeArrowheads="1"/>
          </p:cNvSpPr>
          <p:nvPr/>
        </p:nvSpPr>
        <p:spPr bwMode="auto">
          <a:xfrm>
            <a:off x="3600451" y="4396978"/>
            <a:ext cx="18473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zh-CN" sz="2100">
              <a:latin typeface="宋体" charset="-122"/>
            </a:endParaRPr>
          </a:p>
        </p:txBody>
      </p:sp>
      <p:graphicFrame>
        <p:nvGraphicFramePr>
          <p:cNvPr id="28723" name="Group 51"/>
          <p:cNvGraphicFramePr>
            <a:graphicFrameLocks noGrp="1"/>
          </p:cNvGraphicFramePr>
          <p:nvPr/>
        </p:nvGraphicFramePr>
        <p:xfrm>
          <a:off x="1283494" y="1079898"/>
          <a:ext cx="6498432" cy="845344"/>
        </p:xfrm>
        <a:graphic>
          <a:graphicData uri="http://schemas.openxmlformats.org/drawingml/2006/table">
            <a:tbl>
              <a:tblPr/>
              <a:tblGrid>
                <a:gridCol w="2636237"/>
                <a:gridCol w="1971820"/>
                <a:gridCol w="1890375"/>
              </a:tblGrid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主叫时间</a:t>
                      </a:r>
                      <a:r>
                        <a:rPr lang="en-US" altLang="zh-CN" sz="2100" i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 </a:t>
                      </a:r>
                      <a:r>
                        <a:rPr lang="en-US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/</a:t>
                      </a: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分</a:t>
                      </a:r>
                      <a:endParaRPr kumimoji="0" lang="zh-CN" altLang="en-GB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5" marR="68585" marT="34290" marB="34290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方式一计费</a:t>
                      </a:r>
                      <a:r>
                        <a:rPr lang="en-US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/</a:t>
                      </a: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元</a:t>
                      </a:r>
                      <a:endParaRPr kumimoji="0" lang="zh-CN" altLang="en-GB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5" marR="68585" marT="34290" marB="34290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方式二计费</a:t>
                      </a:r>
                      <a:r>
                        <a:rPr lang="en-US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/</a:t>
                      </a: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元</a:t>
                      </a:r>
                      <a:endParaRPr kumimoji="0" lang="zh-CN" altLang="en-GB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5" marR="68585" marT="34290" marB="34290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2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100" i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 </a:t>
                      </a:r>
                      <a:r>
                        <a:rPr lang="zh-CN" altLang="en-US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大于</a:t>
                      </a:r>
                      <a:r>
                        <a:rPr lang="en-US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350</a:t>
                      </a:r>
                      <a:endParaRPr kumimoji="0" lang="en-US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5" marR="68585" marT="34290" marB="34290" anchor="ctr" horzOverflow="overflow">
                    <a:lnL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58</a:t>
                      </a: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＋</a:t>
                      </a:r>
                      <a:r>
                        <a:rPr lang="en-US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0.25</a:t>
                      </a:r>
                      <a:r>
                        <a:rPr lang="en-GB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(</a:t>
                      </a:r>
                      <a:r>
                        <a:rPr lang="en-US" altLang="zh-CN" sz="2100" i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</a:t>
                      </a:r>
                      <a:r>
                        <a:rPr lang="zh-CN" altLang="en-GB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－</a:t>
                      </a:r>
                      <a:r>
                        <a:rPr lang="en-US" altLang="zh-CN" sz="210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150)</a:t>
                      </a:r>
                      <a:endParaRPr kumimoji="0" lang="zh-CN" altLang="en-GB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5" marR="68585" marT="34290" marB="34290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10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88+0.19</a:t>
                      </a:r>
                      <a:r>
                        <a:rPr lang="en-GB" altLang="zh-CN" sz="210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(</a:t>
                      </a:r>
                      <a:r>
                        <a:rPr lang="en-US" altLang="zh-CN" sz="2100" i="1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</a:t>
                      </a:r>
                      <a:r>
                        <a:rPr lang="zh-CN" altLang="en-GB" sz="210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－</a:t>
                      </a:r>
                      <a:r>
                        <a:rPr lang="en-US" altLang="zh-CN" sz="210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350</a:t>
                      </a:r>
                      <a:r>
                        <a:rPr lang="en-GB" altLang="zh-CN" sz="210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)</a:t>
                      </a:r>
                      <a:endParaRPr kumimoji="0" lang="en-US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0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5" marR="68585" marT="34290" marB="34290" anchor="ctr" horzOverflow="overflow">
                    <a:lnL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591866" y="2099073"/>
            <a:ext cx="6025753" cy="64633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>
                <a:latin typeface="Times New Roman" charset="0"/>
                <a:ea typeface="黑体" charset="-122"/>
              </a:rPr>
              <a:t>解析：当</a:t>
            </a:r>
            <a:r>
              <a:rPr lang="en-US" altLang="zh-CN">
                <a:latin typeface="Times New Roman" charset="0"/>
                <a:ea typeface="黑体" charset="-122"/>
              </a:rPr>
              <a:t>t</a:t>
            </a:r>
            <a:r>
              <a:rPr lang="zh-CN" altLang="en-US">
                <a:latin typeface="Times New Roman" charset="0"/>
                <a:ea typeface="黑体" charset="-122"/>
              </a:rPr>
              <a:t>＞</a:t>
            </a:r>
            <a:r>
              <a:rPr lang="en-US" altLang="zh-CN">
                <a:latin typeface="Times New Roman" charset="0"/>
                <a:ea typeface="黑体" charset="-122"/>
              </a:rPr>
              <a:t>350</a:t>
            </a:r>
            <a:r>
              <a:rPr lang="zh-CN" altLang="en-US">
                <a:latin typeface="Times New Roman" charset="0"/>
                <a:ea typeface="黑体" charset="-122"/>
              </a:rPr>
              <a:t>分时，方式一的计费其实就是在</a:t>
            </a:r>
            <a:r>
              <a:rPr lang="en-US" altLang="zh-CN">
                <a:latin typeface="Times New Roman" charset="0"/>
                <a:ea typeface="黑体" charset="-122"/>
              </a:rPr>
              <a:t>108</a:t>
            </a:r>
            <a:r>
              <a:rPr lang="zh-CN" altLang="en-US">
                <a:latin typeface="Times New Roman" charset="0"/>
                <a:ea typeface="黑体" charset="-122"/>
              </a:rPr>
              <a:t>元的基础上，加上超过</a:t>
            </a:r>
            <a:r>
              <a:rPr lang="en-US" altLang="zh-CN">
                <a:latin typeface="Times New Roman" charset="0"/>
                <a:ea typeface="黑体" charset="-122"/>
              </a:rPr>
              <a:t>350</a:t>
            </a:r>
            <a:r>
              <a:rPr lang="zh-CN" altLang="en-US">
                <a:latin typeface="Times New Roman" charset="0"/>
                <a:ea typeface="黑体" charset="-122"/>
              </a:rPr>
              <a:t>分部分的超时费</a:t>
            </a:r>
            <a:r>
              <a:rPr lang="en-US" altLang="zh-CN">
                <a:latin typeface="Times New Roman" charset="0"/>
                <a:ea typeface="黑体" charset="-122"/>
              </a:rPr>
              <a:t>[0.25(t</a:t>
            </a:r>
            <a:r>
              <a:rPr lang="zh-CN" altLang="en-US">
                <a:latin typeface="Times New Roman" charset="0"/>
                <a:ea typeface="黑体" charset="-122"/>
              </a:rPr>
              <a:t>－</a:t>
            </a:r>
            <a:r>
              <a:rPr lang="en-US" altLang="zh-CN">
                <a:latin typeface="Times New Roman" charset="0"/>
                <a:ea typeface="黑体" charset="-122"/>
              </a:rPr>
              <a:t>350)].</a:t>
            </a:r>
          </a:p>
        </p:txBody>
      </p:sp>
      <p:sp>
        <p:nvSpPr>
          <p:cNvPr id="15377" name="Text Box 33"/>
          <p:cNvSpPr txBox="1">
            <a:spLocks noChangeArrowheads="1"/>
          </p:cNvSpPr>
          <p:nvPr/>
        </p:nvSpPr>
        <p:spPr bwMode="auto">
          <a:xfrm>
            <a:off x="1353741" y="414338"/>
            <a:ext cx="6426994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100">
                <a:latin typeface="Times New Roman" charset="0"/>
                <a:ea typeface="黑体" charset="-122"/>
              </a:rPr>
              <a:t>(3) </a:t>
            </a:r>
            <a:r>
              <a:rPr lang="zh-CN" altLang="en-US" sz="2100">
                <a:latin typeface="Times New Roman" charset="0"/>
                <a:ea typeface="黑体" charset="-122"/>
              </a:rPr>
              <a:t>当</a:t>
            </a:r>
            <a:r>
              <a:rPr lang="en-US" altLang="zh-CN" sz="2100" i="1">
                <a:latin typeface="Times New Roman" charset="0"/>
                <a:ea typeface="黑体" charset="-122"/>
              </a:rPr>
              <a:t>t</a:t>
            </a:r>
            <a:r>
              <a:rPr lang="en-US" altLang="zh-CN" sz="2100">
                <a:latin typeface="Times New Roman" charset="0"/>
                <a:ea typeface="黑体" charset="-122"/>
              </a:rPr>
              <a:t> &gt;350</a:t>
            </a:r>
            <a:r>
              <a:rPr lang="zh-CN" altLang="en-US" sz="2100">
                <a:latin typeface="Times New Roman" charset="0"/>
                <a:ea typeface="黑体" charset="-122"/>
              </a:rPr>
              <a:t>分时，两种计费方式哪种更合算呢？</a:t>
            </a:r>
          </a:p>
        </p:txBody>
      </p:sp>
      <p:sp>
        <p:nvSpPr>
          <p:cNvPr id="5" name="Text Box 64"/>
          <p:cNvSpPr txBox="1">
            <a:spLocks noChangeArrowheads="1"/>
          </p:cNvSpPr>
          <p:nvPr/>
        </p:nvSpPr>
        <p:spPr bwMode="auto">
          <a:xfrm>
            <a:off x="1432323" y="2692003"/>
            <a:ext cx="6116240" cy="2063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6000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&gt;350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</a:t>
            </a:r>
          </a:p>
          <a:p>
            <a:pPr>
              <a:lnSpc>
                <a:spcPct val="13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方式一：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58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0.25</a:t>
            </a: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150)= 108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0.25</a:t>
            </a: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350)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6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方式二：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88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0.19</a:t>
            </a: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</a:t>
            </a:r>
            <a:r>
              <a:rPr lang="zh-CN" altLang="en-GB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350)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6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所以，当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t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＞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350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分时，方式二计费少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717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bldLvl="0" animBg="1"/>
      <p:bldP spid="15377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24" name="文本框 42030"/>
          <p:cNvSpPr txBox="1">
            <a:spLocks noChangeArrowheads="1"/>
          </p:cNvSpPr>
          <p:nvPr/>
        </p:nvSpPr>
        <p:spPr bwMode="auto">
          <a:xfrm>
            <a:off x="2209800" y="307151"/>
            <a:ext cx="561736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 typeface="Times New Roman" charset="0"/>
              <a:buNone/>
            </a:pPr>
            <a:r>
              <a:rPr lang="zh-CN" altLang="en-US" sz="2100">
                <a:solidFill>
                  <a:srgbClr val="0000FF"/>
                </a:solidFill>
                <a:latin typeface="Times New Roman" charset="0"/>
                <a:ea typeface="黑体" charset="-122"/>
              </a:rPr>
              <a:t>综合以上的分析，可以发现：</a:t>
            </a:r>
          </a:p>
        </p:txBody>
      </p:sp>
      <p:sp>
        <p:nvSpPr>
          <p:cNvPr id="16425" name="文本框 42031"/>
          <p:cNvSpPr txBox="1">
            <a:spLocks noChangeArrowheads="1"/>
          </p:cNvSpPr>
          <p:nvPr/>
        </p:nvSpPr>
        <p:spPr bwMode="auto">
          <a:xfrm>
            <a:off x="2914650" y="898923"/>
            <a:ext cx="5435204" cy="119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Font typeface="Times New Roman" charset="0"/>
              <a:buNone/>
            </a:pPr>
            <a:r>
              <a:rPr lang="en-US" altLang="zh-CN" sz="2100" u="sng" dirty="0">
                <a:solidFill>
                  <a:srgbClr val="0000FF"/>
                </a:solidFill>
                <a:latin typeface="Times New Roman" charset="0"/>
                <a:ea typeface="黑体" charset="-122"/>
              </a:rPr>
              <a:t>                        </a:t>
            </a:r>
            <a:r>
              <a:rPr lang="zh-CN" altLang="en-US" sz="2100" dirty="0">
                <a:solidFill>
                  <a:srgbClr val="0000FF"/>
                </a:solidFill>
                <a:latin typeface="Times New Roman" charset="0"/>
                <a:ea typeface="黑体" charset="-122"/>
              </a:rPr>
              <a:t>时，选择方式一省钱；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 typeface="Times New Roman" charset="0"/>
              <a:buNone/>
            </a:pPr>
            <a:r>
              <a:rPr lang="zh-CN" altLang="en-US" sz="2100" u="sng" dirty="0">
                <a:solidFill>
                  <a:srgbClr val="0000FF"/>
                </a:solidFill>
                <a:latin typeface="Times New Roman" charset="0"/>
                <a:ea typeface="黑体" charset="-122"/>
              </a:rPr>
              <a:t>                        </a:t>
            </a:r>
            <a:r>
              <a:rPr lang="zh-CN" altLang="en-US" sz="2100" dirty="0">
                <a:solidFill>
                  <a:srgbClr val="0000FF"/>
                </a:solidFill>
                <a:latin typeface="Times New Roman" charset="0"/>
                <a:ea typeface="黑体" charset="-122"/>
              </a:rPr>
              <a:t>时，选择方式二省钱；</a:t>
            </a:r>
            <a:r>
              <a:rPr lang="zh-CN" altLang="en-US" sz="1350" dirty="0">
                <a:latin typeface="Times New Roman" charset="0"/>
                <a:ea typeface="黑体" charset="-122"/>
              </a:rPr>
              <a:t> 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 typeface="Times New Roman" charset="0"/>
              <a:buNone/>
            </a:pPr>
            <a:r>
              <a:rPr lang="zh-CN" altLang="en-US" sz="2100" u="sng" dirty="0">
                <a:solidFill>
                  <a:srgbClr val="0000FF"/>
                </a:solidFill>
                <a:latin typeface="Times New Roman" charset="0"/>
                <a:ea typeface="黑体" charset="-122"/>
              </a:rPr>
              <a:t>                         </a:t>
            </a:r>
            <a:r>
              <a:rPr lang="zh-CN" altLang="en-US" sz="2100" dirty="0">
                <a:solidFill>
                  <a:srgbClr val="0000FF"/>
                </a:solidFill>
                <a:latin typeface="Times New Roman" charset="0"/>
                <a:ea typeface="黑体" charset="-122"/>
              </a:rPr>
              <a:t>时，方式一、方式二均可．</a:t>
            </a:r>
          </a:p>
        </p:txBody>
      </p:sp>
      <p:sp>
        <p:nvSpPr>
          <p:cNvPr id="42033" name="文本框 42032"/>
          <p:cNvSpPr txBox="1">
            <a:spLocks noChangeArrowheads="1"/>
          </p:cNvSpPr>
          <p:nvPr/>
        </p:nvSpPr>
        <p:spPr bwMode="auto">
          <a:xfrm>
            <a:off x="3130153" y="790575"/>
            <a:ext cx="172878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 typeface="Times New Roman" charset="0"/>
              <a:buNone/>
            </a:pPr>
            <a:r>
              <a:rPr lang="en-US" altLang="x-none" sz="2100" i="1">
                <a:solidFill>
                  <a:srgbClr val="CC0000"/>
                </a:solidFill>
                <a:latin typeface="Times New Roman" charset="0"/>
                <a:ea typeface="黑体" charset="-122"/>
              </a:rPr>
              <a:t>t</a:t>
            </a:r>
            <a:r>
              <a:rPr lang="en-US" altLang="x-none" sz="2100">
                <a:solidFill>
                  <a:srgbClr val="CC0000"/>
                </a:solidFill>
                <a:latin typeface="Times New Roman" charset="0"/>
                <a:ea typeface="黑体" charset="-122"/>
              </a:rPr>
              <a:t> </a:t>
            </a:r>
            <a:r>
              <a:rPr lang="zh-CN" altLang="en-US" sz="2100">
                <a:solidFill>
                  <a:srgbClr val="CC0000"/>
                </a:solidFill>
                <a:latin typeface="Times New Roman" charset="0"/>
                <a:ea typeface="黑体" charset="-122"/>
              </a:rPr>
              <a:t>小于 </a:t>
            </a:r>
            <a:r>
              <a:rPr lang="en-US" altLang="x-none" sz="2100">
                <a:solidFill>
                  <a:srgbClr val="CC0000"/>
                </a:solidFill>
                <a:latin typeface="Times New Roman" charset="0"/>
                <a:ea typeface="黑体" charset="-122"/>
              </a:rPr>
              <a:t>270</a:t>
            </a:r>
            <a:endParaRPr lang="zh-CN" altLang="en-US" sz="2100">
              <a:solidFill>
                <a:srgbClr val="CC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42034" name="文本框 42033"/>
          <p:cNvSpPr txBox="1">
            <a:spLocks noChangeArrowheads="1"/>
          </p:cNvSpPr>
          <p:nvPr/>
        </p:nvSpPr>
        <p:spPr bwMode="auto">
          <a:xfrm>
            <a:off x="3092053" y="1235869"/>
            <a:ext cx="16740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 typeface="Times New Roman" charset="0"/>
              <a:buNone/>
            </a:pPr>
            <a:r>
              <a:rPr lang="en-US" altLang="x-none" sz="2100" i="1">
                <a:solidFill>
                  <a:srgbClr val="CC0000"/>
                </a:solidFill>
                <a:latin typeface="Times New Roman" charset="0"/>
                <a:ea typeface="黑体" charset="-122"/>
              </a:rPr>
              <a:t>t</a:t>
            </a:r>
            <a:r>
              <a:rPr lang="en-US" altLang="x-none" sz="2100">
                <a:solidFill>
                  <a:srgbClr val="CC0000"/>
                </a:solidFill>
                <a:latin typeface="Times New Roman" charset="0"/>
                <a:ea typeface="黑体" charset="-122"/>
              </a:rPr>
              <a:t> </a:t>
            </a:r>
            <a:r>
              <a:rPr lang="zh-CN" altLang="en-US" sz="2100" dirty="0">
                <a:solidFill>
                  <a:srgbClr val="CC0000"/>
                </a:solidFill>
                <a:latin typeface="Times New Roman" charset="0"/>
                <a:ea typeface="黑体" charset="-122"/>
              </a:rPr>
              <a:t>大于 </a:t>
            </a:r>
            <a:r>
              <a:rPr lang="en-US" altLang="x-none" sz="2100" dirty="0">
                <a:solidFill>
                  <a:srgbClr val="CC0000"/>
                </a:solidFill>
                <a:latin typeface="Times New Roman" charset="0"/>
                <a:ea typeface="黑体" charset="-122"/>
              </a:rPr>
              <a:t>270</a:t>
            </a:r>
            <a:endParaRPr lang="zh-CN" altLang="en-US" sz="2100" dirty="0">
              <a:solidFill>
                <a:srgbClr val="CC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42035" name="文本框 42034"/>
          <p:cNvSpPr txBox="1">
            <a:spLocks noChangeArrowheads="1"/>
          </p:cNvSpPr>
          <p:nvPr/>
        </p:nvSpPr>
        <p:spPr bwMode="auto">
          <a:xfrm>
            <a:off x="3092054" y="1670447"/>
            <a:ext cx="16740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 typeface="Times New Roman" charset="0"/>
              <a:buNone/>
            </a:pPr>
            <a:r>
              <a:rPr lang="en-US" altLang="x-none" sz="2100" i="1" dirty="0">
                <a:solidFill>
                  <a:srgbClr val="CC0000"/>
                </a:solidFill>
                <a:latin typeface="Times New Roman" charset="0"/>
                <a:ea typeface="黑体" charset="-122"/>
              </a:rPr>
              <a:t>t</a:t>
            </a:r>
            <a:r>
              <a:rPr lang="en-US" altLang="x-none" sz="2100" dirty="0">
                <a:solidFill>
                  <a:srgbClr val="CC0000"/>
                </a:solidFill>
                <a:latin typeface="Times New Roman" charset="0"/>
                <a:ea typeface="黑体" charset="-122"/>
              </a:rPr>
              <a:t> </a:t>
            </a:r>
            <a:r>
              <a:rPr lang="zh-CN" altLang="en-US" sz="2100" dirty="0">
                <a:solidFill>
                  <a:srgbClr val="CC0000"/>
                </a:solidFill>
                <a:latin typeface="Times New Roman" charset="0"/>
                <a:ea typeface="黑体" charset="-122"/>
              </a:rPr>
              <a:t>等于 </a:t>
            </a:r>
            <a:r>
              <a:rPr lang="en-US" altLang="x-none" sz="2100" dirty="0">
                <a:solidFill>
                  <a:srgbClr val="CC0000"/>
                </a:solidFill>
                <a:latin typeface="Times New Roman" charset="0"/>
                <a:ea typeface="黑体" charset="-122"/>
              </a:rPr>
              <a:t>270</a:t>
            </a:r>
            <a:endParaRPr lang="zh-CN" altLang="en-US" sz="2100" dirty="0">
              <a:solidFill>
                <a:srgbClr val="CC0000"/>
              </a:solidFill>
              <a:latin typeface="Times New Roman" charset="0"/>
              <a:ea typeface="黑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895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33" grpId="0"/>
      <p:bldP spid="42034" grpId="0"/>
      <p:bldP spid="42035" grpId="0"/>
      <p:bldP spid="42035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1"/>
          <p:cNvSpPr txBox="1">
            <a:spLocks noChangeArrowheads="1"/>
          </p:cNvSpPr>
          <p:nvPr/>
        </p:nvSpPr>
        <p:spPr bwMode="auto">
          <a:xfrm>
            <a:off x="1253729" y="313135"/>
            <a:ext cx="6521053" cy="261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100" dirty="0">
                <a:solidFill>
                  <a:srgbClr val="269999"/>
                </a:solidFill>
                <a:latin typeface="Times New Roman" charset="0"/>
                <a:ea typeface="黑体" charset="-122"/>
              </a:rPr>
              <a:t>例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 </a:t>
            </a:r>
            <a:r>
              <a:rPr lang="en-US" altLang="zh-CN" sz="2100" dirty="0">
                <a:latin typeface="Times New Roman" charset="0"/>
                <a:ea typeface="黑体" charset="-122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小明和小强为了买同一种火车模型，决定从春节开始攒钱，小明原有200元，以后每月存50元；小强原有150元，以后每月存60元．设两人攒钱的月数为</a:t>
            </a:r>
            <a:r>
              <a:rPr lang="zh-CN" altLang="en-US" sz="2100" i="1" dirty="0">
                <a:latin typeface="Times New Roman" charset="0"/>
                <a:ea typeface="黑体" charset="-122"/>
              </a:rPr>
              <a:t>x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（个）（</a:t>
            </a:r>
            <a:r>
              <a:rPr lang="zh-CN" altLang="en-US" sz="2100" i="1" dirty="0">
                <a:latin typeface="Times New Roman" charset="0"/>
                <a:ea typeface="黑体" charset="-122"/>
              </a:rPr>
              <a:t>x</a:t>
            </a:r>
            <a:r>
              <a:rPr lang="zh-CN" altLang="en-US" sz="2100" dirty="0">
                <a:latin typeface="Times New Roman" charset="0"/>
                <a:ea typeface="黑体" charset="-122"/>
              </a:rPr>
              <a:t>为整数）．</a:t>
            </a:r>
          </a:p>
          <a:p>
            <a:pPr>
              <a:lnSpc>
                <a:spcPct val="130000"/>
              </a:lnSpc>
            </a:pP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（</a:t>
            </a:r>
            <a:r>
              <a:rPr lang="en-US" altLang="zh-CN" sz="2100" dirty="0">
                <a:latin typeface="Times New Roman" charset="0"/>
                <a:ea typeface="黑体" charset="-122"/>
                <a:sym typeface="宋体" charset="-122"/>
              </a:rPr>
              <a:t>1</a:t>
            </a:r>
            <a:r>
              <a:rPr lang="zh-CN" altLang="en-US" sz="2100" dirty="0">
                <a:latin typeface="Times New Roman" charset="0"/>
                <a:ea typeface="黑体" charset="-122"/>
                <a:sym typeface="宋体" charset="-122"/>
              </a:rPr>
              <a:t>）根据题意，填写下表：</a:t>
            </a:r>
            <a:endParaRPr lang="zh-CN" altLang="en-US" sz="2100" dirty="0">
              <a:latin typeface="Times New Roman" charset="0"/>
              <a:ea typeface="黑体" charset="-122"/>
            </a:endParaRPr>
          </a:p>
          <a:p>
            <a:pPr>
              <a:lnSpc>
                <a:spcPct val="130000"/>
              </a:lnSpc>
            </a:pPr>
            <a:endParaRPr lang="zh-CN" altLang="en-US" sz="2100" dirty="0">
              <a:latin typeface="Times New Roman" charset="0"/>
              <a:ea typeface="黑体" charset="-122"/>
            </a:endParaRPr>
          </a:p>
        </p:txBody>
      </p:sp>
      <p:graphicFrame>
        <p:nvGraphicFramePr>
          <p:cNvPr id="8" name="表格 7"/>
          <p:cNvGraphicFramePr/>
          <p:nvPr/>
        </p:nvGraphicFramePr>
        <p:xfrm>
          <a:off x="1621631" y="2586038"/>
          <a:ext cx="6062664" cy="1666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4019"/>
                <a:gridCol w="1082993"/>
                <a:gridCol w="1099185"/>
                <a:gridCol w="961549"/>
                <a:gridCol w="1244918"/>
              </a:tblGrid>
              <a:tr h="43208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0">
                          <a:solidFill>
                            <a:schemeClr val="tx1"/>
                          </a:solidFill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攒钱的月数</a:t>
                      </a:r>
                      <a:r>
                        <a:rPr lang="en-US" altLang="zh-CN" sz="1800" b="0">
                          <a:solidFill>
                            <a:schemeClr val="tx1"/>
                          </a:solidFill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/</a:t>
                      </a:r>
                      <a:r>
                        <a:rPr lang="zh-CN" altLang="en-US" sz="1800" b="0">
                          <a:solidFill>
                            <a:schemeClr val="tx1"/>
                          </a:solidFill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个</a:t>
                      </a:r>
                    </a:p>
                  </a:txBody>
                  <a:tcPr marL="68580" marR="68580" marT="34300" marB="3430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  3</a:t>
                      </a: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  6</a:t>
                      </a: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0030101010101" pitchFamily="49" charset="-122"/>
                        </a:rPr>
                        <a:t>…</a:t>
                      </a: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     </a:t>
                      </a:r>
                      <a:r>
                        <a:rPr lang="en-US" altLang="zh-CN" sz="2100" b="0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x</a:t>
                      </a: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</a:tr>
              <a:tr h="6173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0">
                          <a:solidFill>
                            <a:schemeClr val="tx1"/>
                          </a:solidFill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小明攒钱的总数/元</a:t>
                      </a:r>
                    </a:p>
                  </a:txBody>
                  <a:tcPr marL="68580" marR="68580" marT="34300" marB="3430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   350</a:t>
                      </a: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1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0030101010101" pitchFamily="49" charset="-122"/>
                          <a:sym typeface="+mn-ea"/>
                        </a:rPr>
                        <a:t>…</a:t>
                      </a:r>
                      <a:endParaRPr lang="zh-CN" altLang="en-US" sz="21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1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</a:tr>
              <a:tr h="6173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1800" b="0">
                          <a:solidFill>
                            <a:schemeClr val="tx1"/>
                          </a:solidFill>
                          <a:latin typeface="黑体" panose="02010600030101010101" pitchFamily="49" charset="-122"/>
                          <a:ea typeface="黑体" panose="02010600030101010101" pitchFamily="49" charset="-122"/>
                        </a:rPr>
                        <a:t>小强攒钱的总数/元</a:t>
                      </a:r>
                    </a:p>
                  </a:txBody>
                  <a:tcPr marL="68580" marR="68580" marT="34300" marB="3430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1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510</a:t>
                      </a: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0030101010101" pitchFamily="49" charset="-122"/>
                          <a:sym typeface="+mn-ea"/>
                        </a:rPr>
                        <a:t>…</a:t>
                      </a:r>
                      <a:endParaRPr lang="zh-CN" altLang="en-US" sz="21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1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80" marR="68580" marT="34300" marB="3430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rgbClr val="E4E2E6"/>
                    </a:solidFill>
                  </a:tcPr>
                </a:tc>
              </a:tr>
            </a:tbl>
          </a:graphicData>
        </a:graphic>
      </p:graphicFrame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578197" y="3790950"/>
            <a:ext cx="58862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330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4583084" y="3102769"/>
            <a:ext cx="58862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500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512452" y="3158728"/>
            <a:ext cx="11304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200+50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471971" y="3790950"/>
            <a:ext cx="11304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150+60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7261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框 3"/>
          <p:cNvSpPr txBox="1">
            <a:spLocks noChangeArrowheads="1"/>
          </p:cNvSpPr>
          <p:nvPr/>
        </p:nvSpPr>
        <p:spPr bwMode="auto">
          <a:xfrm>
            <a:off x="1406129" y="456010"/>
            <a:ext cx="5457825" cy="1352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（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）在几个月后小明与小强攒钱的总数相同？此时他们各有多少钱？</a:t>
            </a:r>
          </a:p>
          <a:p>
            <a:pPr>
              <a:lnSpc>
                <a:spcPct val="130000"/>
              </a:lnSpc>
            </a:pPr>
            <a:endParaRPr lang="zh-CN" altLang="en-US" sz="2100">
              <a:latin typeface="Times New Roman" charset="0"/>
              <a:ea typeface="黑体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554957" y="1429941"/>
            <a:ext cx="5451872" cy="2516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(2) 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根据题意，得200+50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=150+60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解得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=5．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所以150+60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=450．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答：在5个月后小明与小强攒钱的总数相同，此时每人有450元钱．</a:t>
            </a:r>
          </a:p>
        </p:txBody>
      </p:sp>
    </p:spTree>
    <p:extLst>
      <p:ext uri="{BB962C8B-B14F-4D97-AF65-F5344CB8AC3E}">
        <p14:creationId xmlns:p14="http://schemas.microsoft.com/office/powerpoint/2010/main" val="164284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4"/>
          <p:cNvSpPr txBox="1">
            <a:spLocks noChangeArrowheads="1"/>
          </p:cNvSpPr>
          <p:nvPr/>
        </p:nvSpPr>
        <p:spPr bwMode="auto">
          <a:xfrm>
            <a:off x="1415654" y="595313"/>
            <a:ext cx="6016228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（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3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）若这种火车模型的价格为780元，他们谁能够先买到该模型？</a:t>
            </a:r>
            <a:endParaRPr lang="zh-CN" altLang="en-US" sz="2100">
              <a:latin typeface="Times New Roman" charset="0"/>
              <a:ea typeface="黑体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554957" y="1429941"/>
            <a:ext cx="5451872" cy="2516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(3) 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根据题意，由200+50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780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，解得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11.6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，故小明在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12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个月后攒钱的总数超过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780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由150+60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780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，解得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x=10.5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故小强在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11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个月后攒钱的总数超过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780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所以小强能够先买到该模型．</a:t>
            </a:r>
          </a:p>
        </p:txBody>
      </p:sp>
    </p:spTree>
    <p:extLst>
      <p:ext uri="{BB962C8B-B14F-4D97-AF65-F5344CB8AC3E}">
        <p14:creationId xmlns:p14="http://schemas.microsoft.com/office/powerpoint/2010/main" val="105269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1"/>
          <p:cNvSpPr txBox="1">
            <a:spLocks noChangeArrowheads="1"/>
          </p:cNvSpPr>
          <p:nvPr/>
        </p:nvSpPr>
        <p:spPr bwMode="auto">
          <a:xfrm>
            <a:off x="1515666" y="1316832"/>
            <a:ext cx="6111478" cy="1740476"/>
          </a:xfrm>
          <a:prstGeom prst="rect">
            <a:avLst/>
          </a:prstGeom>
          <a:noFill/>
          <a:ln w="25400">
            <a:solidFill>
              <a:srgbClr val="CC00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2100">
                <a:solidFill>
                  <a:srgbClr val="269999"/>
                </a:solidFill>
                <a:latin typeface="Times New Roman" charset="0"/>
                <a:ea typeface="黑体" charset="-122"/>
                <a:sym typeface="宋体" charset="-122"/>
              </a:rPr>
              <a:t>方法总结：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  <a:sym typeface="宋体" charset="-122"/>
              </a:rPr>
              <a:t>解决此类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  <a:sym typeface="Arial" charset="0"/>
              </a:rPr>
              <a:t>问题的</a:t>
            </a:r>
            <a:r>
              <a:rPr lang="zh-CN" altLang="en-US" sz="2100">
                <a:latin typeface="黑体" charset="-122"/>
                <a:ea typeface="黑体" charset="-122"/>
                <a:sym typeface="Arial" charset="0"/>
              </a:rPr>
              <a:t>关键是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能够根据已知条件</a:t>
            </a:r>
            <a:r>
              <a:rPr lang="zh-CN" altLang="en-US" sz="2100">
                <a:latin typeface="黑体" charset="-122"/>
                <a:ea typeface="黑体" charset="-122"/>
                <a:sym typeface="Arial" charset="0"/>
              </a:rPr>
              <a:t>找到合适的分段点，然后建立方程模型分类讨论，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从而得出整体选择方案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.</a:t>
            </a:r>
            <a:endParaRPr lang="zh-CN" altLang="en-US" sz="2100"/>
          </a:p>
        </p:txBody>
      </p:sp>
    </p:spTree>
    <p:extLst>
      <p:ext uri="{BB962C8B-B14F-4D97-AF65-F5344CB8AC3E}">
        <p14:creationId xmlns:p14="http://schemas.microsoft.com/office/powerpoint/2010/main" val="173132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圆角矩形 31"/>
          <p:cNvSpPr>
            <a:spLocks noChangeArrowheads="1"/>
          </p:cNvSpPr>
          <p:nvPr/>
        </p:nvSpPr>
        <p:spPr bwMode="auto">
          <a:xfrm>
            <a:off x="1803797" y="617935"/>
            <a:ext cx="942975" cy="37504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>
            <a:solidFill>
              <a:srgbClr val="0099FF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做一做</a:t>
            </a:r>
          </a:p>
        </p:txBody>
      </p:sp>
      <p:sp>
        <p:nvSpPr>
          <p:cNvPr id="23554" name="文本框 41987"/>
          <p:cNvSpPr txBox="1">
            <a:spLocks noChangeArrowheads="1"/>
          </p:cNvSpPr>
          <p:nvPr/>
        </p:nvSpPr>
        <p:spPr bwMode="auto">
          <a:xfrm>
            <a:off x="1910954" y="1207294"/>
            <a:ext cx="492323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latin typeface="Times New Roman" charset="0"/>
                <a:ea typeface="黑体" charset="-122"/>
              </a:rPr>
              <a:t>移动公司推出两种智能手机上网流量包：</a:t>
            </a:r>
          </a:p>
        </p:txBody>
      </p:sp>
      <p:graphicFrame>
        <p:nvGraphicFramePr>
          <p:cNvPr id="42020" name="表格 42019"/>
          <p:cNvGraphicFramePr/>
          <p:nvPr/>
        </p:nvGraphicFramePr>
        <p:xfrm>
          <a:off x="1741885" y="1851422"/>
          <a:ext cx="5351860" cy="1731258"/>
        </p:xfrm>
        <a:graphic>
          <a:graphicData uri="http://schemas.openxmlformats.org/drawingml/2006/table">
            <a:tbl>
              <a:tblPr/>
              <a:tblGrid>
                <a:gridCol w="823400"/>
                <a:gridCol w="1231528"/>
                <a:gridCol w="1506788"/>
                <a:gridCol w="1790144"/>
              </a:tblGrid>
              <a:tr h="708651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100" b="0" dirty="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7" marR="68577" marT="34286" marB="34286">
                    <a:lnL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月使用费</a:t>
                      </a:r>
                      <a:r>
                        <a:rPr lang="en-US" altLang="zh-CN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(</a:t>
                      </a:r>
                      <a:r>
                        <a:rPr lang="zh-CN" altLang="en-US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元</a:t>
                      </a:r>
                      <a:r>
                        <a:rPr lang="en-US" altLang="zh-CN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)</a:t>
                      </a:r>
                    </a:p>
                  </a:txBody>
                  <a:tcPr marL="68577" marR="68577" marT="34286" marB="34286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含上网流量</a:t>
                      </a:r>
                      <a:r>
                        <a:rPr lang="en-US" altLang="zh-CN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(M)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黑体" panose="02010600030101010101" pitchFamily="49" charset="-122"/>
                      </a:endParaRPr>
                    </a:p>
                  </a:txBody>
                  <a:tcPr marL="68577" marR="68577" marT="34286" marB="34286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流量超出部分</a:t>
                      </a:r>
                      <a:r>
                        <a:rPr lang="en-US" altLang="zh-CN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(</a:t>
                      </a:r>
                      <a:r>
                        <a:rPr lang="zh-CN" altLang="en-US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元</a:t>
                      </a:r>
                      <a:r>
                        <a:rPr lang="en-US" altLang="zh-CN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/M)</a:t>
                      </a:r>
                    </a:p>
                  </a:txBody>
                  <a:tcPr marL="68577" marR="68577" marT="34286" marB="34286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R>
                    <a:lnT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539279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A</a:t>
                      </a:r>
                      <a:r>
                        <a:rPr lang="zh-CN" altLang="en-US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种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30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320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0.2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accent5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483327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B</a:t>
                      </a:r>
                      <a:r>
                        <a:rPr lang="zh-CN" altLang="en-US" sz="2100" b="0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种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50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550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accent5"/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100" b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0.1</a:t>
                      </a:r>
                    </a:p>
                  </a:txBody>
                  <a:tcPr marL="68577" marR="68577" marT="34286" marB="34286" anchor="ctr">
                    <a:lnL w="12700">
                      <a:solidFill>
                        <a:schemeClr val="accent5"/>
                      </a:solidFill>
                      <a:prstDash val="solid"/>
                    </a:lnL>
                    <a:lnR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R>
                    <a:lnT w="12700">
                      <a:solidFill>
                        <a:schemeClr val="accent5"/>
                      </a:solidFill>
                      <a:prstDash val="solid"/>
                    </a:lnT>
                    <a:lnB w="12700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23577" name="文本框 1"/>
          <p:cNvSpPr txBox="1">
            <a:spLocks noChangeArrowheads="1"/>
          </p:cNvSpPr>
          <p:nvPr/>
        </p:nvSpPr>
        <p:spPr bwMode="auto">
          <a:xfrm>
            <a:off x="1953816" y="3839766"/>
            <a:ext cx="515659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latin typeface="黑体" charset="-122"/>
                <a:ea typeface="黑体" charset="-122"/>
              </a:rPr>
              <a:t>如何选择流量包更划算？</a:t>
            </a:r>
          </a:p>
        </p:txBody>
      </p:sp>
    </p:spTree>
    <p:extLst>
      <p:ext uri="{BB962C8B-B14F-4D97-AF65-F5344CB8AC3E}">
        <p14:creationId xmlns:p14="http://schemas.microsoft.com/office/powerpoint/2010/main" val="206360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268016" y="513160"/>
            <a:ext cx="630912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解：设一个月内使用的流量为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M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，根据题意，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当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</a:p>
          <a:p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       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在不同范围内取值时，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两种流量包计费如下表：</a:t>
            </a:r>
          </a:p>
        </p:txBody>
      </p:sp>
      <p:graphicFrame>
        <p:nvGraphicFramePr>
          <p:cNvPr id="4" name="表格 3"/>
          <p:cNvGraphicFramePr/>
          <p:nvPr/>
        </p:nvGraphicFramePr>
        <p:xfrm>
          <a:off x="1457325" y="1362075"/>
          <a:ext cx="6237684" cy="194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3546"/>
                <a:gridCol w="1892069"/>
                <a:gridCol w="1892069"/>
              </a:tblGrid>
              <a:tr h="3886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使用流量 </a:t>
                      </a:r>
                      <a:r>
                        <a:rPr lang="en-US" altLang="zh-CN" sz="2100" b="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x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(M)</a:t>
                      </a:r>
                    </a:p>
                  </a:txBody>
                  <a:tcPr marL="68578" marR="68578" marT="34290" marB="34290">
                    <a:lnL w="28575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A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种计费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(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元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)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B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种计费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(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元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)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x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小于等于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320</a:t>
                      </a:r>
                    </a:p>
                  </a:txBody>
                  <a:tcPr marL="68578" marR="68578" marT="34290" marB="34290">
                    <a:lnL w="28575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30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50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x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大于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320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且小于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550</a:t>
                      </a:r>
                    </a:p>
                  </a:txBody>
                  <a:tcPr marL="68578" marR="68578" marT="34290" marB="34290">
                    <a:lnL w="28575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30+0.2(</a:t>
                      </a:r>
                      <a:r>
                        <a:rPr lang="en-US" altLang="zh-CN" sz="2100" b="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x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－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320)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50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x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等于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550</a:t>
                      </a:r>
                    </a:p>
                  </a:txBody>
                  <a:tcPr marL="68578" marR="68578" marT="34290" marB="34290">
                    <a:lnL w="28575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76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50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x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大于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550</a:t>
                      </a:r>
                    </a:p>
                  </a:txBody>
                  <a:tcPr marL="68578" marR="68578" marT="34290" marB="34290">
                    <a:lnL w="28575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30+0.2(</a:t>
                      </a:r>
                      <a:r>
                        <a:rPr lang="en-US" altLang="zh-CN" sz="210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x</a:t>
                      </a:r>
                      <a:r>
                        <a:rPr lang="zh-CN" altLang="en-US" sz="21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－</a:t>
                      </a:r>
                      <a:r>
                        <a:rPr lang="en-US" altLang="zh-CN" sz="21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320)</a:t>
                      </a:r>
                      <a:endParaRPr lang="en-US" altLang="zh-CN" sz="21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0030101010101" pitchFamily="49" charset="-122"/>
                        <a:sym typeface="+mn-ea"/>
                      </a:endParaRP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50+0.1(</a:t>
                      </a:r>
                      <a:r>
                        <a:rPr lang="en-US" altLang="zh-CN" sz="2100" b="0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x</a:t>
                      </a:r>
                      <a:r>
                        <a:rPr lang="zh-CN" altLang="en-US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－</a:t>
                      </a:r>
                      <a:r>
                        <a:rPr lang="en-US" altLang="zh-CN" sz="21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0030101010101" pitchFamily="49" charset="-122"/>
                          <a:sym typeface="+mn-ea"/>
                        </a:rPr>
                        <a:t>550)</a:t>
                      </a:r>
                    </a:p>
                  </a:txBody>
                  <a:tcPr marL="68578" marR="68578" marT="34290" marB="34290">
                    <a:lnL w="12700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578769" y="3481388"/>
            <a:ext cx="6057900" cy="1208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(1)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≤ 320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时，流量包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A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计费少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(30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；</a:t>
            </a:r>
          </a:p>
          <a:p>
            <a:pPr>
              <a:lnSpc>
                <a:spcPts val="285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(2)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320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＜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＜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420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时，流量包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A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计费少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＜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50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；</a:t>
            </a:r>
          </a:p>
          <a:p>
            <a:pPr>
              <a:lnSpc>
                <a:spcPts val="285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(3)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 420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时，两种流量包计费相等，都是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50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元；</a:t>
            </a:r>
          </a:p>
        </p:txBody>
      </p:sp>
    </p:spTree>
    <p:extLst>
      <p:ext uri="{BB962C8B-B14F-4D97-AF65-F5344CB8AC3E}">
        <p14:creationId xmlns:p14="http://schemas.microsoft.com/office/powerpoint/2010/main" val="122764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509712" y="628650"/>
            <a:ext cx="6196013" cy="297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(4)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420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＜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＜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550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时，流量包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B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计费少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(50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；</a:t>
            </a:r>
          </a:p>
          <a:p>
            <a:pPr>
              <a:lnSpc>
                <a:spcPts val="285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(5)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 550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时，流量包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B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计费少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(50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；</a:t>
            </a:r>
          </a:p>
          <a:p>
            <a:pPr>
              <a:lnSpc>
                <a:spcPts val="285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(6)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＞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550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时，流量包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B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计费少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综上所述，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当月使用流量小于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420 M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时，选择流量包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A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划算；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当月使用流量等于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420 M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时，两种流量包费用一样；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当月使用流量大于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420 M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时，选择流量包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B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划算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131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1"/>
          <p:cNvSpPr txBox="1">
            <a:spLocks noChangeArrowheads="1"/>
          </p:cNvSpPr>
          <p:nvPr/>
        </p:nvSpPr>
        <p:spPr bwMode="auto">
          <a:xfrm>
            <a:off x="1391841" y="554831"/>
            <a:ext cx="6342459" cy="3711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1.</a:t>
            </a:r>
            <a:r>
              <a:rPr lang="zh-CN" altLang="en-US" sz="2100">
                <a:latin typeface="Times New Roman" charset="0"/>
                <a:ea typeface="黑体" charset="-122"/>
              </a:rPr>
              <a:t>小明所在城市的“阶梯水价”收费办法是：每户用水不超过5吨，每吨水费</a:t>
            </a:r>
            <a:r>
              <a:rPr lang="zh-CN" altLang="en-US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Times New Roman" charset="0"/>
                <a:ea typeface="黑体" charset="-122"/>
              </a:rPr>
              <a:t>元；超过5吨，超过部分每吨加收2元，小明家今年5月份用水9吨，共交水费为44元，根据题意列出关于x的方程正确的是（　　）</a:t>
            </a:r>
          </a:p>
          <a:p>
            <a:pPr>
              <a:lnSpc>
                <a:spcPct val="14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A．5</a:t>
            </a:r>
            <a:r>
              <a:rPr lang="zh-CN" altLang="en-US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Times New Roman" charset="0"/>
                <a:ea typeface="黑体" charset="-122"/>
              </a:rPr>
              <a:t>+4（</a:t>
            </a:r>
            <a:r>
              <a:rPr lang="zh-CN" altLang="en-US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Times New Roman" charset="0"/>
                <a:ea typeface="黑体" charset="-122"/>
              </a:rPr>
              <a:t>+2）=44 </a:t>
            </a:r>
          </a:p>
          <a:p>
            <a:pPr>
              <a:lnSpc>
                <a:spcPct val="14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B．5</a:t>
            </a:r>
            <a:r>
              <a:rPr lang="zh-CN" altLang="en-US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Times New Roman" charset="0"/>
                <a:ea typeface="黑体" charset="-122"/>
              </a:rPr>
              <a:t>+4（</a:t>
            </a:r>
            <a:r>
              <a:rPr lang="zh-CN" altLang="en-US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黑体" charset="-122"/>
                <a:ea typeface="黑体" charset="-122"/>
              </a:rPr>
              <a:t>-</a:t>
            </a:r>
            <a:r>
              <a:rPr lang="zh-CN" altLang="en-US" sz="2100">
                <a:latin typeface="Times New Roman" charset="0"/>
                <a:ea typeface="黑体" charset="-122"/>
              </a:rPr>
              <a:t>2）=44 </a:t>
            </a:r>
          </a:p>
          <a:p>
            <a:pPr>
              <a:lnSpc>
                <a:spcPct val="14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C．9（</a:t>
            </a:r>
            <a:r>
              <a:rPr lang="zh-CN" altLang="en-US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Times New Roman" charset="0"/>
                <a:ea typeface="黑体" charset="-122"/>
              </a:rPr>
              <a:t>+2）=44 </a:t>
            </a:r>
          </a:p>
          <a:p>
            <a:pPr>
              <a:lnSpc>
                <a:spcPct val="14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D．9（</a:t>
            </a:r>
            <a:r>
              <a:rPr lang="zh-CN" altLang="en-US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Times New Roman" charset="0"/>
                <a:ea typeface="黑体" charset="-122"/>
              </a:rPr>
              <a:t>+2）</a:t>
            </a:r>
            <a:r>
              <a:rPr lang="zh-CN" altLang="en-US" sz="2100">
                <a:latin typeface="黑体" charset="-122"/>
                <a:ea typeface="黑体" charset="-122"/>
              </a:rPr>
              <a:t>-</a:t>
            </a:r>
            <a:r>
              <a:rPr lang="zh-CN" altLang="en-US" sz="2100">
                <a:latin typeface="Times New Roman" charset="0"/>
                <a:ea typeface="黑体" charset="-122"/>
              </a:rPr>
              <a:t>4×2=44 </a:t>
            </a:r>
          </a:p>
        </p:txBody>
      </p:sp>
      <p:sp>
        <p:nvSpPr>
          <p:cNvPr id="32" name="矩形 80"/>
          <p:cNvSpPr>
            <a:spLocks noChangeArrowheads="1"/>
          </p:cNvSpPr>
          <p:nvPr/>
        </p:nvSpPr>
        <p:spPr bwMode="auto">
          <a:xfrm>
            <a:off x="381000" y="285750"/>
            <a:ext cx="954107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1500" b="1">
                <a:solidFill>
                  <a:srgbClr val="228B8B"/>
                </a:solidFill>
                <a:ea typeface="方正姚体" charset="0"/>
              </a:rPr>
              <a:t>当堂练习</a:t>
            </a:r>
            <a:endParaRPr lang="zh-CN" altLang="en-US" sz="1500">
              <a:solidFill>
                <a:srgbClr val="228B8B"/>
              </a:solidFill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6791325" y="2000250"/>
            <a:ext cx="37863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30952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3"/>
          <p:cNvSpPr txBox="1">
            <a:spLocks noChangeArrowheads="1"/>
          </p:cNvSpPr>
          <p:nvPr/>
        </p:nvSpPr>
        <p:spPr bwMode="auto">
          <a:xfrm>
            <a:off x="1489472" y="629841"/>
            <a:ext cx="6109097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buFont typeface="Times New Roman" charset="0"/>
              <a:buNone/>
            </a:pPr>
            <a:r>
              <a:rPr lang="en-US" altLang="en-US" sz="2100" b="1">
                <a:solidFill>
                  <a:schemeClr val="tx2"/>
                </a:solidFill>
                <a:latin typeface="Times New Roman" charset="0"/>
                <a:ea typeface="黑体" charset="-122"/>
              </a:rPr>
              <a:t>2.</a:t>
            </a:r>
            <a:r>
              <a:rPr lang="en-US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某市为鼓励居民节约用水，对自来水用户按分段</a:t>
            </a:r>
          </a:p>
          <a:p>
            <a:pPr>
              <a:lnSpc>
                <a:spcPct val="150000"/>
              </a:lnSpc>
              <a:buFont typeface="Times New Roman" charset="0"/>
              <a:buNone/>
            </a:pP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    计费方式收取水费：若每户每月用水不超过 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7m</a:t>
            </a:r>
            <a:r>
              <a:rPr lang="en-US" altLang="x-none" sz="2100" baseline="30000">
                <a:solidFill>
                  <a:schemeClr val="tx2"/>
                </a:solidFill>
                <a:latin typeface="Times New Roman" charset="0"/>
                <a:ea typeface="黑体" charset="-122"/>
              </a:rPr>
              <a:t>3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50000"/>
              </a:lnSpc>
              <a:buFont typeface="Times New Roman" charset="0"/>
              <a:buNone/>
            </a:pP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     则按 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2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/m</a:t>
            </a:r>
            <a:r>
              <a:rPr lang="en-US" altLang="x-none" sz="2100" baseline="30000">
                <a:solidFill>
                  <a:schemeClr val="tx2"/>
                </a:solidFill>
                <a:latin typeface="Times New Roman" charset="0"/>
                <a:ea typeface="黑体" charset="-122"/>
              </a:rPr>
              <a:t>3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收费；若每户每月用水超过 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7 m</a:t>
            </a:r>
            <a:r>
              <a:rPr lang="en-US" altLang="x-none" sz="2100" baseline="30000">
                <a:solidFill>
                  <a:schemeClr val="tx2"/>
                </a:solidFill>
                <a:latin typeface="Times New Roman" charset="0"/>
                <a:ea typeface="黑体" charset="-122"/>
              </a:rPr>
              <a:t>3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lnSpc>
                <a:spcPct val="150000"/>
              </a:lnSpc>
              <a:buFont typeface="Times New Roman" charset="0"/>
              <a:buNone/>
            </a:pP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     则超过的部分按 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3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元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/m</a:t>
            </a:r>
            <a:r>
              <a:rPr lang="en-US" altLang="x-none" sz="2100" baseline="30000">
                <a:solidFill>
                  <a:schemeClr val="tx2"/>
                </a:solidFill>
                <a:latin typeface="Times New Roman" charset="0"/>
                <a:ea typeface="黑体" charset="-122"/>
              </a:rPr>
              <a:t>3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收费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.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如果某居民户去年</a:t>
            </a:r>
          </a:p>
          <a:p>
            <a:pPr>
              <a:lnSpc>
                <a:spcPct val="150000"/>
              </a:lnSpc>
              <a:buFont typeface="Times New Roman" charset="0"/>
              <a:buNone/>
            </a:pP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     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12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月缴纳了 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53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元水费，那么这户居民去年</a:t>
            </a:r>
            <a:r>
              <a:rPr lang="en-US" altLang="x-none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12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月 </a:t>
            </a:r>
          </a:p>
          <a:p>
            <a:pPr>
              <a:lnSpc>
                <a:spcPct val="150000"/>
              </a:lnSpc>
              <a:buFont typeface="Times New Roman" charset="0"/>
              <a:buNone/>
            </a:pP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     的用水量为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_______m</a:t>
            </a:r>
            <a:r>
              <a:rPr lang="en-US" altLang="zh-CN" sz="2100" baseline="30000">
                <a:solidFill>
                  <a:schemeClr val="tx2"/>
                </a:solidFill>
                <a:latin typeface="Times New Roman" charset="0"/>
                <a:ea typeface="黑体" charset="-122"/>
              </a:rPr>
              <a:t>3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446860" y="3109912"/>
            <a:ext cx="52129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20 </a:t>
            </a:r>
          </a:p>
        </p:txBody>
      </p:sp>
    </p:spTree>
    <p:extLst>
      <p:ext uri="{BB962C8B-B14F-4D97-AF65-F5344CB8AC3E}">
        <p14:creationId xmlns:p14="http://schemas.microsoft.com/office/powerpoint/2010/main" val="184224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1432322" y="666750"/>
            <a:ext cx="6337697" cy="2709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127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2100" b="1">
                <a:latin typeface="Times New Roman" charset="0"/>
                <a:ea typeface="黑体" charset="-122"/>
              </a:rPr>
              <a:t>3.</a:t>
            </a:r>
            <a:r>
              <a:rPr lang="en-US" altLang="zh-CN" sz="2100">
                <a:latin typeface="Times New Roman" charset="0"/>
                <a:ea typeface="黑体" charset="-122"/>
              </a:rPr>
              <a:t> </a:t>
            </a:r>
            <a:r>
              <a:rPr lang="zh-CN" altLang="en-US" sz="2100">
                <a:latin typeface="Times New Roman" charset="0"/>
                <a:ea typeface="黑体" charset="-122"/>
              </a:rPr>
              <a:t>某市生活拨号上网有两种收费方式，用户可以任选  </a:t>
            </a:r>
          </a:p>
          <a:p>
            <a:pPr>
              <a:lnSpc>
                <a:spcPct val="11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其一</a:t>
            </a:r>
            <a:r>
              <a:rPr lang="en-US" altLang="zh-CN" sz="2100">
                <a:latin typeface="Times New Roman" charset="0"/>
                <a:ea typeface="黑体" charset="-122"/>
              </a:rPr>
              <a:t>.  A</a:t>
            </a:r>
            <a:r>
              <a:rPr lang="zh-CN" altLang="en-US" sz="2100">
                <a:latin typeface="Times New Roman" charset="0"/>
                <a:ea typeface="黑体" charset="-122"/>
              </a:rPr>
              <a:t>计时制：</a:t>
            </a:r>
            <a:r>
              <a:rPr lang="en-US" altLang="zh-CN" sz="2100">
                <a:latin typeface="Times New Roman" charset="0"/>
                <a:ea typeface="黑体" charset="-122"/>
              </a:rPr>
              <a:t>0.05 </a:t>
            </a:r>
            <a:r>
              <a:rPr lang="zh-CN" altLang="en-US" sz="2100"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latin typeface="Times New Roman" charset="0"/>
                <a:ea typeface="黑体" charset="-122"/>
              </a:rPr>
              <a:t>/</a:t>
            </a:r>
            <a:r>
              <a:rPr lang="zh-CN" altLang="en-US" sz="2100">
                <a:latin typeface="Times New Roman" charset="0"/>
                <a:ea typeface="黑体" charset="-122"/>
              </a:rPr>
              <a:t>分钟；</a:t>
            </a:r>
            <a:r>
              <a:rPr lang="en-US" altLang="zh-CN" sz="2100">
                <a:latin typeface="Times New Roman" charset="0"/>
                <a:ea typeface="黑体" charset="-122"/>
              </a:rPr>
              <a:t>B</a:t>
            </a:r>
            <a:r>
              <a:rPr lang="zh-CN" altLang="en-US" sz="2100">
                <a:latin typeface="Times New Roman" charset="0"/>
                <a:ea typeface="黑体" charset="-122"/>
              </a:rPr>
              <a:t>包月制：</a:t>
            </a:r>
            <a:r>
              <a:rPr lang="en-US" altLang="zh-CN" sz="2100">
                <a:latin typeface="Times New Roman" charset="0"/>
                <a:ea typeface="黑体" charset="-122"/>
              </a:rPr>
              <a:t>60 </a:t>
            </a:r>
            <a:r>
              <a:rPr lang="zh-CN" altLang="en-US" sz="2100"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latin typeface="Times New Roman" charset="0"/>
                <a:ea typeface="黑体" charset="-122"/>
              </a:rPr>
              <a:t>/</a:t>
            </a:r>
            <a:r>
              <a:rPr lang="zh-CN" altLang="en-US" sz="2100">
                <a:latin typeface="Times New Roman" charset="0"/>
                <a:ea typeface="黑体" charset="-122"/>
              </a:rPr>
              <a:t>月</a:t>
            </a:r>
          </a:p>
          <a:p>
            <a:pPr>
              <a:lnSpc>
                <a:spcPct val="11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 (限一部个人住宅电话上网</a:t>
            </a:r>
            <a:r>
              <a:rPr lang="en-US" altLang="zh-CN" sz="2100">
                <a:latin typeface="Times New Roman" charset="0"/>
                <a:ea typeface="黑体" charset="-122"/>
              </a:rPr>
              <a:t>).  </a:t>
            </a:r>
            <a:r>
              <a:rPr lang="zh-CN" altLang="en-US" sz="2100">
                <a:latin typeface="Times New Roman" charset="0"/>
                <a:ea typeface="黑体" charset="-122"/>
              </a:rPr>
              <a:t>此外，两种上网</a:t>
            </a:r>
          </a:p>
          <a:p>
            <a:pPr>
              <a:lnSpc>
                <a:spcPct val="13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方式都得加收通信费 </a:t>
            </a:r>
            <a:r>
              <a:rPr lang="en-US" altLang="zh-CN" sz="2100">
                <a:latin typeface="Times New Roman" charset="0"/>
                <a:ea typeface="黑体" charset="-122"/>
              </a:rPr>
              <a:t>0.02 </a:t>
            </a:r>
            <a:r>
              <a:rPr lang="zh-CN" altLang="en-US" sz="2100">
                <a:latin typeface="Times New Roman" charset="0"/>
                <a:ea typeface="黑体" charset="-122"/>
              </a:rPr>
              <a:t>元</a:t>
            </a:r>
            <a:r>
              <a:rPr lang="en-US" altLang="zh-CN" sz="2100">
                <a:latin typeface="Times New Roman" charset="0"/>
                <a:ea typeface="黑体" charset="-122"/>
              </a:rPr>
              <a:t>/</a:t>
            </a:r>
            <a:r>
              <a:rPr lang="zh-CN" altLang="en-US" sz="2100">
                <a:latin typeface="Times New Roman" charset="0"/>
                <a:ea typeface="黑体" charset="-122"/>
              </a:rPr>
              <a:t>分钟．</a:t>
            </a:r>
          </a:p>
          <a:p>
            <a:pPr>
              <a:lnSpc>
                <a:spcPct val="13000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    (</a:t>
            </a:r>
            <a:r>
              <a:rPr lang="en-US" altLang="zh-CN" sz="2100" b="1">
                <a:latin typeface="Times New Roman" charset="0"/>
                <a:ea typeface="黑体" charset="-122"/>
              </a:rPr>
              <a:t>1</a:t>
            </a:r>
            <a:r>
              <a:rPr lang="en-US" altLang="zh-CN" sz="2100">
                <a:latin typeface="Times New Roman" charset="0"/>
                <a:ea typeface="黑体" charset="-122"/>
              </a:rPr>
              <a:t>) </a:t>
            </a:r>
            <a:r>
              <a:rPr lang="zh-CN" altLang="en-US" sz="2100">
                <a:latin typeface="Times New Roman" charset="0"/>
                <a:ea typeface="黑体" charset="-122"/>
              </a:rPr>
              <a:t>某用户某月上网时间为</a:t>
            </a:r>
            <a:r>
              <a:rPr lang="en-US" altLang="zh-CN" sz="2100" i="1"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latin typeface="Times New Roman" charset="0"/>
                <a:ea typeface="黑体" charset="-122"/>
              </a:rPr>
              <a:t>小时，请分别写出两种</a:t>
            </a:r>
          </a:p>
          <a:p>
            <a:pPr>
              <a:lnSpc>
                <a:spcPct val="110000"/>
              </a:lnSpc>
            </a:pPr>
            <a:r>
              <a:rPr lang="zh-CN" altLang="en-US" sz="2100">
                <a:latin typeface="Times New Roman" charset="0"/>
                <a:ea typeface="黑体" charset="-122"/>
              </a:rPr>
              <a:t>          收费方式下该用户应该支付的费用；</a:t>
            </a:r>
          </a:p>
          <a:p>
            <a:pPr>
              <a:lnSpc>
                <a:spcPct val="110000"/>
              </a:lnSpc>
            </a:pPr>
            <a:r>
              <a:rPr lang="en-US" altLang="zh-CN" sz="2100">
                <a:latin typeface="Times New Roman" charset="0"/>
                <a:ea typeface="黑体" charset="-122"/>
              </a:rPr>
              <a:t>    (</a:t>
            </a:r>
            <a:r>
              <a:rPr lang="en-US" altLang="zh-CN" sz="2100" b="1">
                <a:latin typeface="Times New Roman" charset="0"/>
                <a:ea typeface="黑体" charset="-122"/>
              </a:rPr>
              <a:t>2</a:t>
            </a:r>
            <a:r>
              <a:rPr lang="en-US" altLang="zh-CN" sz="2100">
                <a:latin typeface="Times New Roman" charset="0"/>
                <a:ea typeface="黑体" charset="-122"/>
              </a:rPr>
              <a:t>) </a:t>
            </a:r>
            <a:r>
              <a:rPr lang="zh-CN" altLang="en-US" sz="2100">
                <a:latin typeface="Times New Roman" charset="0"/>
                <a:ea typeface="黑体" charset="-122"/>
              </a:rPr>
              <a:t>你认为采用哪种方式比较合算？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406129" y="3457575"/>
            <a:ext cx="609480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解：(1) 采用计时制：(0.05＋0.02)×60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＝4.2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 </a:t>
            </a:r>
          </a:p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采用包月制：60＋0.02×60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＝60＋1.2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；</a:t>
            </a:r>
          </a:p>
        </p:txBody>
      </p:sp>
    </p:spTree>
    <p:extLst>
      <p:ext uri="{BB962C8B-B14F-4D97-AF65-F5344CB8AC3E}">
        <p14:creationId xmlns:p14="http://schemas.microsoft.com/office/powerpoint/2010/main" val="190122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352550" y="598885"/>
            <a:ext cx="6275785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3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(2) 由 4.2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 60＋1.2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，得 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＝20.  又由题意可知，上</a:t>
            </a:r>
          </a:p>
          <a:p>
            <a:pPr>
              <a:lnSpc>
                <a:spcPts val="3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网时间越长，采用包月制越合算．所以，</a:t>
            </a:r>
          </a:p>
          <a:p>
            <a:pPr>
              <a:lnSpc>
                <a:spcPts val="3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当 0 &lt; 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&lt; 20 时，采用计时制合算；</a:t>
            </a:r>
          </a:p>
          <a:p>
            <a:pPr>
              <a:lnSpc>
                <a:spcPts val="3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当 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＝20 时，采用两种方式费用相同；</a:t>
            </a:r>
          </a:p>
          <a:p>
            <a:pPr>
              <a:lnSpc>
                <a:spcPts val="3000"/>
              </a:lnSpc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当 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&gt; 20 时，采用包月制合算．</a:t>
            </a:r>
          </a:p>
        </p:txBody>
      </p:sp>
    </p:spTree>
    <p:extLst>
      <p:ext uri="{BB962C8B-B14F-4D97-AF65-F5344CB8AC3E}">
        <p14:creationId xmlns:p14="http://schemas.microsoft.com/office/powerpoint/2010/main" val="2085161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1"/>
          <p:cNvSpPr txBox="1">
            <a:spLocks noChangeArrowheads="1"/>
          </p:cNvSpPr>
          <p:nvPr/>
        </p:nvSpPr>
        <p:spPr bwMode="auto">
          <a:xfrm>
            <a:off x="1466850" y="629841"/>
            <a:ext cx="6236494" cy="319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60000"/>
              </a:lnSpc>
            </a:pPr>
            <a:r>
              <a:rPr lang="en-US" altLang="zh-CN" sz="2100" b="1">
                <a:latin typeface="Times New Roman" charset="0"/>
                <a:ea typeface="黑体" charset="-122"/>
              </a:rPr>
              <a:t>4.</a:t>
            </a:r>
            <a:r>
              <a:rPr lang="en-US" altLang="zh-CN" sz="2100">
                <a:latin typeface="Times New Roman" charset="0"/>
                <a:ea typeface="黑体" charset="-122"/>
              </a:rPr>
              <a:t> </a:t>
            </a:r>
            <a:r>
              <a:rPr lang="zh-CN" altLang="zh-CN" sz="2100">
                <a:latin typeface="Times New Roman" charset="0"/>
                <a:ea typeface="黑体" charset="-122"/>
              </a:rPr>
              <a:t>用A4纸在某</a:t>
            </a:r>
            <a:r>
              <a:rPr lang="zh-CN" altLang="en-US" sz="2100">
                <a:latin typeface="Times New Roman" charset="0"/>
                <a:ea typeface="黑体" charset="-122"/>
              </a:rPr>
              <a:t>复</a:t>
            </a:r>
            <a:r>
              <a:rPr lang="zh-CN" altLang="zh-CN" sz="2100">
                <a:latin typeface="Times New Roman" charset="0"/>
                <a:ea typeface="黑体" charset="-122"/>
              </a:rPr>
              <a:t>印社复印文件，复印页数不超过20</a:t>
            </a:r>
          </a:p>
          <a:p>
            <a:pPr>
              <a:lnSpc>
                <a:spcPct val="160000"/>
              </a:lnSpc>
            </a:pPr>
            <a:r>
              <a:rPr lang="zh-CN" altLang="zh-CN" sz="2100">
                <a:latin typeface="Times New Roman" charset="0"/>
                <a:ea typeface="黑体" charset="-122"/>
              </a:rPr>
              <a:t>    时每页收费0.12元；复印页数超过20时，超过部</a:t>
            </a:r>
          </a:p>
          <a:p>
            <a:pPr>
              <a:lnSpc>
                <a:spcPct val="160000"/>
              </a:lnSpc>
            </a:pPr>
            <a:r>
              <a:rPr lang="zh-CN" altLang="zh-CN" sz="2100">
                <a:latin typeface="Times New Roman" charset="0"/>
                <a:ea typeface="黑体" charset="-122"/>
              </a:rPr>
              <a:t>    分每页收费0.09元.  在某图书馆复印同样的文件，</a:t>
            </a:r>
          </a:p>
          <a:p>
            <a:pPr>
              <a:lnSpc>
                <a:spcPct val="160000"/>
              </a:lnSpc>
            </a:pPr>
            <a:r>
              <a:rPr lang="zh-CN" altLang="zh-CN" sz="2100">
                <a:latin typeface="Times New Roman" charset="0"/>
                <a:ea typeface="黑体" charset="-122"/>
              </a:rPr>
              <a:t>    不论复印多少页，每页收费0.1元.  </a:t>
            </a:r>
            <a:r>
              <a:rPr lang="zh-CN" altLang="en-US" sz="2100">
                <a:latin typeface="Times New Roman" charset="0"/>
                <a:ea typeface="黑体" charset="-122"/>
              </a:rPr>
              <a:t>问：</a:t>
            </a:r>
            <a:r>
              <a:rPr lang="zh-CN" altLang="zh-CN" sz="2100">
                <a:latin typeface="Times New Roman" charset="0"/>
                <a:ea typeface="黑体" charset="-122"/>
              </a:rPr>
              <a:t>如何根据</a:t>
            </a:r>
          </a:p>
          <a:p>
            <a:pPr>
              <a:lnSpc>
                <a:spcPct val="160000"/>
              </a:lnSpc>
            </a:pPr>
            <a:r>
              <a:rPr lang="zh-CN" altLang="zh-CN" sz="2100">
                <a:latin typeface="Times New Roman" charset="0"/>
                <a:ea typeface="黑体" charset="-122"/>
              </a:rPr>
              <a:t>    复印的页数选择复印的地点使总价格比较便宜？ </a:t>
            </a:r>
          </a:p>
          <a:p>
            <a:pPr>
              <a:lnSpc>
                <a:spcPct val="160000"/>
              </a:lnSpc>
            </a:pPr>
            <a:r>
              <a:rPr lang="zh-CN" altLang="zh-CN" sz="2100">
                <a:latin typeface="Times New Roman" charset="0"/>
                <a:ea typeface="黑体" charset="-122"/>
              </a:rPr>
              <a:t>     </a:t>
            </a:r>
            <a:r>
              <a:rPr lang="en-US" altLang="zh-CN" sz="2100">
                <a:latin typeface="Times New Roman" charset="0"/>
                <a:ea typeface="黑体" charset="-122"/>
              </a:rPr>
              <a:t>(</a:t>
            </a:r>
            <a:r>
              <a:rPr lang="zh-CN" altLang="zh-CN" sz="2100">
                <a:latin typeface="Times New Roman" charset="0"/>
                <a:ea typeface="黑体" charset="-122"/>
              </a:rPr>
              <a:t>复印的页数不为零</a:t>
            </a:r>
            <a:r>
              <a:rPr lang="en-US" altLang="zh-CN" sz="2100">
                <a:latin typeface="Times New Roman" charset="0"/>
                <a:ea typeface="黑体" charset="-122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3008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159" name="Group 79"/>
          <p:cNvGraphicFramePr>
            <a:graphicFrameLocks noGrp="1"/>
          </p:cNvGraphicFramePr>
          <p:nvPr/>
        </p:nvGraphicFramePr>
        <p:xfrm>
          <a:off x="1522810" y="1081088"/>
          <a:ext cx="6197202" cy="1793337"/>
        </p:xfrm>
        <a:graphic>
          <a:graphicData uri="http://schemas.openxmlformats.org/drawingml/2006/table">
            <a:tbl>
              <a:tblPr/>
              <a:tblGrid>
                <a:gridCol w="1337837"/>
                <a:gridCol w="2400392"/>
                <a:gridCol w="2458973"/>
              </a:tblGrid>
              <a:tr h="627531"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复印页数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复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印社复印费用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图书馆复印费用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02"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 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小于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0.12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0.1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02"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等于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0.12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×20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＝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2.4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0.1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×20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＝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2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02"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 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大于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2.4</a:t>
                      </a:r>
                      <a:r>
                        <a:rPr kumimoji="0" lang="zh-CN" altLang="en-GB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＋</a:t>
                      </a:r>
                      <a:r>
                        <a:rPr kumimoji="0" lang="en-GB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0.09(</a:t>
                      </a:r>
                      <a:r>
                        <a:rPr kumimoji="0" lang="en-US" altLang="zh-CN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zh-CN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－</a:t>
                      </a:r>
                      <a:r>
                        <a:rPr kumimoji="0" lang="en-US" altLang="zh-CN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20)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894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altLang="zh-CN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</a:rPr>
                        <a:t>0.1</a:t>
                      </a:r>
                      <a:r>
                        <a:rPr kumimoji="0" lang="en-US" altLang="zh-CN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黑体" panose="0201060003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68583" marR="68583" marT="34281" marB="34281" anchor="ctr" horzOverflow="overflow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145" name="Text Box 65"/>
          <p:cNvSpPr txBox="1">
            <a:spLocks noChangeArrowheads="1"/>
          </p:cNvSpPr>
          <p:nvPr/>
        </p:nvSpPr>
        <p:spPr bwMode="auto">
          <a:xfrm>
            <a:off x="1733550" y="533400"/>
            <a:ext cx="496133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解：设复印页数为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，依题意，列表得：</a:t>
            </a:r>
            <a:endParaRPr lang="en-US" altLang="zh-CN" sz="2100">
              <a:solidFill>
                <a:srgbClr val="FF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46156" name="Text Box 76"/>
          <p:cNvSpPr txBox="1">
            <a:spLocks noChangeArrowheads="1"/>
          </p:cNvSpPr>
          <p:nvPr/>
        </p:nvSpPr>
        <p:spPr bwMode="auto">
          <a:xfrm>
            <a:off x="1522810" y="3018235"/>
            <a:ext cx="644247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(1)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＜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20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0.12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大于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0.1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恒成立，图书馆价</a:t>
            </a:r>
          </a:p>
          <a:p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格便宜；</a:t>
            </a:r>
          </a:p>
          <a:p>
            <a:pPr>
              <a:lnSpc>
                <a:spcPct val="150000"/>
              </a:lnSpc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(2)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= 20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时，图书馆价格便宜；</a:t>
            </a:r>
          </a:p>
        </p:txBody>
      </p:sp>
    </p:spTree>
    <p:extLst>
      <p:ext uri="{BB962C8B-B14F-4D97-AF65-F5344CB8AC3E}">
        <p14:creationId xmlns:p14="http://schemas.microsoft.com/office/powerpoint/2010/main" val="132209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6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6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6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6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6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6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45" grpId="0" animBg="1"/>
      <p:bldP spid="46156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5"/>
          <p:cNvSpPr txBox="1">
            <a:spLocks noChangeArrowheads="1"/>
          </p:cNvSpPr>
          <p:nvPr/>
        </p:nvSpPr>
        <p:spPr bwMode="auto">
          <a:xfrm>
            <a:off x="1529954" y="533401"/>
            <a:ext cx="6162675" cy="2839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(3)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大于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20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时，依题意得    </a:t>
            </a:r>
          </a:p>
          <a:p>
            <a:pPr>
              <a:spcBef>
                <a:spcPct val="50000"/>
              </a:spcBef>
            </a:pP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        2.4+0.09(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20)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 </a:t>
            </a:r>
            <a:r>
              <a:rPr lang="en-GB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0.1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x.</a:t>
            </a:r>
            <a:endParaRPr lang="zh-CN" altLang="en-US" sz="2100" i="1">
              <a:solidFill>
                <a:srgbClr val="FF0000"/>
              </a:solidFill>
              <a:latin typeface="Times New Roman" charset="0"/>
              <a:ea typeface="黑体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解得                                 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＝ 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所以，当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大于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20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且小于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时，图书馆价格便宜；</a:t>
            </a: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   当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等于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时，两者价格相同；</a:t>
            </a: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   当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大于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时，复印社价格便宜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9458" name="Text Box 27"/>
          <p:cNvSpPr txBox="1">
            <a:spLocks noChangeArrowheads="1"/>
          </p:cNvSpPr>
          <p:nvPr/>
        </p:nvSpPr>
        <p:spPr bwMode="auto">
          <a:xfrm>
            <a:off x="1762125" y="3533776"/>
            <a:ext cx="58102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综上所述：当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小于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页时，图书馆价格便宜；</a:t>
            </a: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      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等于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时，两者价格相同；</a:t>
            </a: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      当 </a:t>
            </a:r>
            <a:r>
              <a:rPr lang="en-US" altLang="zh-CN" sz="21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x 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大于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60</a:t>
            </a:r>
            <a:r>
              <a:rPr lang="zh-CN" altLang="en-US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时，复印社价格便宜</a:t>
            </a:r>
            <a:r>
              <a:rPr lang="en-US" altLang="zh-CN" sz="21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691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5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65"/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65"/>
                                        <p:tgtEl>
                                          <p:spTgt spid="194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65"/>
                                        <p:tgtEl>
                                          <p:spTgt spid="194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65"/>
                                        <p:tgtEl>
                                          <p:spTgt spid="194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65"/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65"/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65"/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94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94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94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1"/>
          <p:cNvSpPr txBox="1">
            <a:spLocks noChangeArrowheads="1"/>
          </p:cNvSpPr>
          <p:nvPr/>
        </p:nvSpPr>
        <p:spPr bwMode="auto">
          <a:xfrm>
            <a:off x="1317426" y="285750"/>
            <a:ext cx="6368653" cy="3067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zh-CN" sz="2100" b="1" dirty="0">
                <a:latin typeface="Times New Roman" charset="0"/>
                <a:ea typeface="黑体" charset="-122"/>
                <a:sym typeface="Arial" charset="0"/>
              </a:rPr>
              <a:t>5.</a:t>
            </a:r>
            <a:r>
              <a:rPr lang="en-US" altLang="zh-CN" sz="2100" dirty="0"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小明可以到甲或乙商店购买练习本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.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已知两商店的标</a:t>
            </a:r>
          </a:p>
          <a:p>
            <a:pPr>
              <a:lnSpc>
                <a:spcPts val="2850"/>
              </a:lnSpc>
            </a:pP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    价都是每本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1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元，甲商店的优惠方法是：购买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10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本</a:t>
            </a:r>
          </a:p>
          <a:p>
            <a:pPr>
              <a:lnSpc>
                <a:spcPts val="2850"/>
              </a:lnSpc>
            </a:pP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    以上时，从第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11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本开始按标价的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70%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出售；乙商店</a:t>
            </a:r>
          </a:p>
          <a:p>
            <a:pPr>
              <a:lnSpc>
                <a:spcPts val="2850"/>
              </a:lnSpc>
            </a:pP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    的优惠方法是：从第一本开始就按标价的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80%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出售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. </a:t>
            </a:r>
            <a:endParaRPr lang="en-US" altLang="x-none" sz="2100" dirty="0">
              <a:latin typeface="Times New Roman" charset="0"/>
              <a:ea typeface="黑体" charset="-122"/>
            </a:endParaRPr>
          </a:p>
          <a:p>
            <a:pPr>
              <a:lnSpc>
                <a:spcPts val="2850"/>
              </a:lnSpc>
            </a:pP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    (</a:t>
            </a:r>
            <a:r>
              <a:rPr lang="en-US" altLang="x-none" sz="2100" b="1" dirty="0">
                <a:latin typeface="Times New Roman" charset="0"/>
                <a:ea typeface="黑体" charset="-122"/>
                <a:sym typeface="Arial" charset="0"/>
              </a:rPr>
              <a:t>1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)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小明要买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20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本时，到哪家商店购买省钱； </a:t>
            </a:r>
            <a:endParaRPr lang="zh-CN" altLang="en-US" sz="2100" dirty="0">
              <a:latin typeface="Times New Roman" charset="0"/>
              <a:ea typeface="黑体" charset="-122"/>
            </a:endParaRPr>
          </a:p>
          <a:p>
            <a:pPr>
              <a:lnSpc>
                <a:spcPts val="2850"/>
              </a:lnSpc>
            </a:pP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    (</a:t>
            </a:r>
            <a:r>
              <a:rPr lang="en-US" altLang="x-none" sz="2100" b="1" dirty="0">
                <a:latin typeface="Times New Roman" charset="0"/>
                <a:ea typeface="黑体" charset="-122"/>
                <a:sym typeface="Arial" charset="0"/>
              </a:rPr>
              <a:t>2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)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买多少本时，到两个商店花的钱一样多；</a:t>
            </a:r>
            <a:endParaRPr lang="zh-CN" altLang="en-US" sz="2100" dirty="0">
              <a:latin typeface="Times New Roman" charset="0"/>
              <a:ea typeface="黑体" charset="-122"/>
            </a:endParaRPr>
          </a:p>
          <a:p>
            <a:pPr>
              <a:lnSpc>
                <a:spcPts val="2850"/>
              </a:lnSpc>
            </a:pP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    (</a:t>
            </a:r>
            <a:r>
              <a:rPr lang="en-US" altLang="x-none" sz="2100" b="1" dirty="0">
                <a:latin typeface="Times New Roman" charset="0"/>
                <a:ea typeface="黑体" charset="-122"/>
                <a:sym typeface="Arial" charset="0"/>
              </a:rPr>
              <a:t>3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) 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小明现有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24</a:t>
            </a:r>
            <a:r>
              <a:rPr lang="zh-CN" altLang="en-US" sz="2100" dirty="0">
                <a:latin typeface="Times New Roman" charset="0"/>
                <a:ea typeface="黑体" charset="-122"/>
                <a:sym typeface="Arial" charset="0"/>
              </a:rPr>
              <a:t>元钱，最多可买多少本练习本</a:t>
            </a:r>
            <a:r>
              <a:rPr lang="en-US" altLang="x-none" sz="2100" dirty="0">
                <a:latin typeface="Times New Roman" charset="0"/>
                <a:ea typeface="黑体" charset="-122"/>
                <a:sym typeface="Arial" charset="0"/>
              </a:rPr>
              <a:t>. </a:t>
            </a:r>
            <a:endParaRPr lang="zh-CN" altLang="en-US" sz="2100" dirty="0">
              <a:latin typeface="Times New Roman" charset="0"/>
              <a:ea typeface="黑体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219200" y="3282554"/>
            <a:ext cx="6341269" cy="1208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黑体" charset="-122"/>
                <a:ea typeface="黑体" charset="-122"/>
              </a:rPr>
              <a:t>答案：</a:t>
            </a:r>
            <a:r>
              <a:rPr lang="en-US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(1)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小明要买 </a:t>
            </a:r>
            <a:r>
              <a:rPr lang="en-US" altLang="x-none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20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本时，到乙家商店购买省钱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；</a:t>
            </a:r>
          </a:p>
          <a:p>
            <a:pPr>
              <a:lnSpc>
                <a:spcPts val="285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            </a:t>
            </a:r>
            <a:r>
              <a:rPr lang="en-US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(2)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买 </a:t>
            </a:r>
            <a:r>
              <a:rPr lang="en-US" altLang="zh-CN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30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本时，到两个商店花的钱一样多；</a:t>
            </a:r>
          </a:p>
          <a:p>
            <a:pPr>
              <a:lnSpc>
                <a:spcPts val="2850"/>
              </a:lnSpc>
            </a:pPr>
            <a:r>
              <a:rPr lang="en-US" altLang="x-none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    (3)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小明现有 </a:t>
            </a:r>
            <a:r>
              <a:rPr lang="en-US" altLang="x-none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24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元钱，最多可买 </a:t>
            </a:r>
            <a:r>
              <a:rPr lang="en-US" altLang="zh-CN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30 </a:t>
            </a:r>
            <a:r>
              <a:rPr lang="zh-CN" altLang="en-US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本练习本</a:t>
            </a:r>
            <a:r>
              <a:rPr lang="en-US" altLang="zh-CN" sz="2100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819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80"/>
          <p:cNvSpPr>
            <a:spLocks noChangeArrowheads="1"/>
          </p:cNvSpPr>
          <p:nvPr/>
        </p:nvSpPr>
        <p:spPr bwMode="auto">
          <a:xfrm>
            <a:off x="1143001" y="44054"/>
            <a:ext cx="954107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1500" b="1">
                <a:solidFill>
                  <a:srgbClr val="228B8B"/>
                </a:solidFill>
                <a:ea typeface="方正姚体" charset="0"/>
              </a:rPr>
              <a:t>课堂小结</a:t>
            </a:r>
            <a:endParaRPr lang="zh-CN" altLang="en-US" sz="1500">
              <a:solidFill>
                <a:srgbClr val="228B8B"/>
              </a:solidFill>
            </a:endParaRPr>
          </a:p>
        </p:txBody>
      </p:sp>
      <p:sp>
        <p:nvSpPr>
          <p:cNvPr id="35842" name="文本框 11265"/>
          <p:cNvSpPr txBox="1">
            <a:spLocks noChangeArrowheads="1"/>
          </p:cNvSpPr>
          <p:nvPr/>
        </p:nvSpPr>
        <p:spPr bwMode="auto">
          <a:xfrm>
            <a:off x="1552575" y="1063228"/>
            <a:ext cx="5934075" cy="22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ts val="2850"/>
              </a:lnSpc>
            </a:pPr>
            <a:r>
              <a:rPr lang="en-US" altLang="en-US" sz="2100" b="1">
                <a:solidFill>
                  <a:schemeClr val="tx2"/>
                </a:solidFill>
                <a:latin typeface="Times New Roman" charset="0"/>
                <a:ea typeface="黑体" charset="-122"/>
                <a:sym typeface="宋体" charset="-122"/>
              </a:rPr>
              <a:t>1.</a:t>
            </a:r>
            <a:r>
              <a:rPr lang="en-US" altLang="en-US" sz="2100">
                <a:solidFill>
                  <a:schemeClr val="tx2"/>
                </a:solidFill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  <a:sym typeface="宋体" charset="-122"/>
              </a:rPr>
              <a:t>解决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电话计费问题需要明确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“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哪种计费方式更省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    钱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”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与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“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主叫时间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”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有关</a:t>
            </a:r>
            <a:r>
              <a:rPr lang="en-US" altLang="zh-CN" sz="2100">
                <a:solidFill>
                  <a:schemeClr val="tx2"/>
                </a:solidFill>
                <a:latin typeface="Times New Roman" charset="0"/>
                <a:ea typeface="黑体" charset="-122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en-US" sz="2100" b="1">
                <a:solidFill>
                  <a:schemeClr val="tx2"/>
                </a:solidFill>
                <a:latin typeface="Times New Roman" charset="0"/>
                <a:ea typeface="黑体" charset="-122"/>
                <a:sym typeface="宋体" charset="-122"/>
              </a:rPr>
              <a:t>2.</a:t>
            </a:r>
            <a:r>
              <a:rPr lang="en-US" altLang="en-US" sz="2100">
                <a:solidFill>
                  <a:schemeClr val="tx2"/>
                </a:solidFill>
                <a:latin typeface="Times New Roman" charset="0"/>
                <a:ea typeface="黑体" charset="-122"/>
                <a:sym typeface="宋体" charset="-122"/>
              </a:rPr>
              <a:t> 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  <a:sym typeface="宋体" charset="-122"/>
              </a:rPr>
              <a:t>此类</a:t>
            </a:r>
            <a:r>
              <a:rPr lang="zh-CN" altLang="en-US" sz="2100">
                <a:solidFill>
                  <a:schemeClr val="tx2"/>
                </a:solidFill>
                <a:latin typeface="Times New Roman" charset="0"/>
                <a:ea typeface="黑体" charset="-122"/>
                <a:sym typeface="Arial" charset="0"/>
              </a:rPr>
              <a:t>问题的</a:t>
            </a:r>
            <a:r>
              <a:rPr lang="zh-CN" altLang="en-US" sz="2100">
                <a:latin typeface="黑体" charset="-122"/>
                <a:ea typeface="黑体" charset="-122"/>
                <a:sym typeface="Arial" charset="0"/>
              </a:rPr>
              <a:t>关键是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能够根据已知条件</a:t>
            </a:r>
            <a:r>
              <a:rPr lang="zh-CN" altLang="en-US" sz="2100">
                <a:latin typeface="黑体" charset="-122"/>
                <a:ea typeface="黑体" charset="-122"/>
                <a:sym typeface="Arial" charset="0"/>
              </a:rPr>
              <a:t>找到合适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黑体" charset="-122"/>
                <a:ea typeface="黑体" charset="-122"/>
                <a:sym typeface="Arial" charset="0"/>
              </a:rPr>
              <a:t>  的分段点，然后建立方程模型分类讨论，</a:t>
            </a: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从而</a:t>
            </a:r>
          </a:p>
          <a:p>
            <a:pPr>
              <a:lnSpc>
                <a:spcPts val="2850"/>
              </a:lnSpc>
            </a:pPr>
            <a:r>
              <a:rPr lang="zh-CN" altLang="en-US" sz="2100">
                <a:latin typeface="Times New Roman" charset="0"/>
                <a:ea typeface="黑体" charset="-122"/>
                <a:sym typeface="宋体" charset="-122"/>
              </a:rPr>
              <a:t>    得出整体选择方案</a:t>
            </a:r>
            <a:r>
              <a:rPr lang="en-US" altLang="zh-CN" sz="2100">
                <a:latin typeface="Times New Roman" charset="0"/>
                <a:ea typeface="黑体" charset="-122"/>
                <a:sym typeface="宋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384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16"/>
          <p:cNvSpPr txBox="1">
            <a:spLocks noChangeArrowheads="1"/>
          </p:cNvSpPr>
          <p:nvPr/>
        </p:nvSpPr>
        <p:spPr bwMode="auto">
          <a:xfrm>
            <a:off x="3581400" y="1885950"/>
            <a:ext cx="47684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400" dirty="0" smtClean="0">
                <a:latin typeface="黑体" charset="-122"/>
                <a:ea typeface="黑体" charset="-122"/>
              </a:rPr>
              <a:t>Thank</a:t>
            </a:r>
            <a:r>
              <a:rPr lang="zh-CN" altLang="en-US" sz="2400" dirty="0" smtClean="0">
                <a:latin typeface="黑体" charset="-122"/>
                <a:ea typeface="黑体" charset="-122"/>
              </a:rPr>
              <a:t> </a:t>
            </a:r>
            <a:r>
              <a:rPr lang="en-US" altLang="zh-CN" sz="2400" dirty="0" smtClean="0">
                <a:latin typeface="黑体" charset="-122"/>
                <a:ea typeface="黑体" charset="-122"/>
              </a:rPr>
              <a:t>u</a:t>
            </a:r>
            <a:r>
              <a:rPr lang="zh-CN" altLang="en-US" sz="2400" dirty="0" smtClean="0">
                <a:latin typeface="黑体" charset="-122"/>
                <a:ea typeface="黑体" charset="-122"/>
              </a:rPr>
              <a:t>！</a:t>
            </a:r>
            <a:endParaRPr lang="zh-CN" altLang="en-US" sz="2400" dirty="0">
              <a:latin typeface="黑体" charset="-122"/>
              <a:ea typeface="黑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82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3139</Words>
  <Application>Microsoft Macintosh PowerPoint</Application>
  <PresentationFormat>全屏显示(16:9)</PresentationFormat>
  <Paragraphs>418</Paragraphs>
  <Slides>43</Slides>
  <Notes>4</Notes>
  <HiddenSlides>0</HiddenSlides>
  <MMClips>1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43</vt:i4>
      </vt:variant>
    </vt:vector>
  </HeadingPairs>
  <TitlesOfParts>
    <vt:vector size="56" baseType="lpstr">
      <vt:lpstr>方正姚体</vt:lpstr>
      <vt:lpstr>黑体</vt:lpstr>
      <vt:lpstr>隶书</vt:lpstr>
      <vt:lpstr>宋体</vt:lpstr>
      <vt:lpstr>微软雅黑</vt:lpstr>
      <vt:lpstr>Arial</vt:lpstr>
      <vt:lpstr>Arial Rounded MT Bold</vt:lpstr>
      <vt:lpstr>Calibri</vt:lpstr>
      <vt:lpstr>Times New Roman</vt:lpstr>
      <vt:lpstr>Wingdings</vt:lpstr>
      <vt:lpstr>Office Theme</vt:lpstr>
      <vt:lpstr>Equation.KSEE3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>哎呀小小草</dc:creator>
  <cp:keywords>https://800sucai.taobao.com</cp:keywords>
  <dc:description>https://800sucai.taobao.com</dc:description>
  <cp:lastModifiedBy>Microsoft Office 用户</cp:lastModifiedBy>
  <cp:revision>766</cp:revision>
  <dcterms:created xsi:type="dcterms:W3CDTF">2014-02-10T10:41:00Z</dcterms:created>
  <dcterms:modified xsi:type="dcterms:W3CDTF">2017-11-21T08:02:32Z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