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352" r:id="rId2"/>
    <p:sldId id="1576" r:id="rId3"/>
    <p:sldId id="276" r:id="rId4"/>
    <p:sldId id="2354" r:id="rId5"/>
    <p:sldId id="2341" r:id="rId6"/>
    <p:sldId id="2365" r:id="rId7"/>
    <p:sldId id="2364" r:id="rId8"/>
    <p:sldId id="2355" r:id="rId9"/>
    <p:sldId id="2349" r:id="rId10"/>
    <p:sldId id="2366" r:id="rId11"/>
    <p:sldId id="2367" r:id="rId12"/>
    <p:sldId id="2368" r:id="rId13"/>
    <p:sldId id="2369" r:id="rId14"/>
    <p:sldId id="2370" r:id="rId15"/>
    <p:sldId id="2371" r:id="rId16"/>
    <p:sldId id="2372" r:id="rId17"/>
    <p:sldId id="2373" r:id="rId18"/>
    <p:sldId id="2374" r:id="rId19"/>
    <p:sldId id="2375" r:id="rId20"/>
    <p:sldId id="296" r:id="rId21"/>
    <p:sldId id="295" r:id="rId22"/>
    <p:sldId id="298" r:id="rId23"/>
    <p:sldId id="299" r:id="rId24"/>
    <p:sldId id="301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2">
          <p15:clr>
            <a:srgbClr val="A4A3A4"/>
          </p15:clr>
        </p15:guide>
        <p15:guide id="2" pos="665">
          <p15:clr>
            <a:srgbClr val="A4A3A4"/>
          </p15:clr>
        </p15:guide>
        <p15:guide id="3" pos="7015">
          <p15:clr>
            <a:srgbClr val="A4A3A4"/>
          </p15:clr>
        </p15:guide>
        <p15:guide id="4" orient="horz" pos="5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4AD"/>
    <a:srgbClr val="014E6A"/>
    <a:srgbClr val="AE0203"/>
    <a:srgbClr val="711000"/>
    <a:srgbClr val="01431D"/>
    <a:srgbClr val="01621F"/>
    <a:srgbClr val="AF0000"/>
    <a:srgbClr val="DCE797"/>
    <a:srgbClr val="637067"/>
    <a:srgbClr val="89D7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68725" autoAdjust="0"/>
  </p:normalViewPr>
  <p:slideViewPr>
    <p:cSldViewPr snapToGrid="0">
      <p:cViewPr varScale="1">
        <p:scale>
          <a:sx n="46" d="100"/>
          <a:sy n="46" d="100"/>
        </p:scale>
        <p:origin x="880" y="36"/>
      </p:cViewPr>
      <p:guideLst>
        <p:guide orient="horz" pos="3732"/>
        <p:guide pos="665"/>
        <p:guide pos="7015"/>
        <p:guide orient="horz" pos="550"/>
      </p:guideLst>
    </p:cSldViewPr>
  </p:slideViewPr>
  <p:notesTextViewPr>
    <p:cViewPr>
      <p:scale>
        <a:sx n="125" d="100"/>
        <a:sy n="125" d="100"/>
      </p:scale>
      <p:origin x="0" y="-432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dirty="0"/>
              <a:t>三国两晋南北朝时期，在纷乱当中孕育着统一的因素。当时南北经济逐渐平衡，民族交融不断加强。民族交融带来新的活力，各民族间生产、生活习惯、语言、文化等趋于一致，认同感日趋强烈。这些因素对隋唐开放的新气象产生了非常重要的影响。可以说，隋唐继承了政权分立时代的遗产。</a:t>
            </a:r>
          </a:p>
          <a:p>
            <a:pPr algn="just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今天我们就来看看隋唐两朝的统治者是怎样继承历史遗产，开拓创新，巩固统一。又因为哪些失误导致国家由盛转衰，由统一到再次陷入政权分立局面的？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隋朝时间很短暂，只有三十八年。但它在中国历史上产生的影响是非常重要。</a:t>
            </a:r>
          </a:p>
          <a:p>
            <a:r>
              <a:rPr lang="zh-CN" altLang="en-US" dirty="0"/>
              <a:t>首先实现了统一，隋朝于</a:t>
            </a:r>
            <a:r>
              <a:rPr lang="en-US" altLang="zh-CN" dirty="0"/>
              <a:t>589</a:t>
            </a:r>
            <a:r>
              <a:rPr lang="zh-CN" altLang="en-US" dirty="0"/>
              <a:t>年灭了南方的陈，结束了东晋十六国以来</a:t>
            </a:r>
            <a:r>
              <a:rPr lang="en-US" altLang="zh-CN" dirty="0"/>
              <a:t>270</a:t>
            </a:r>
            <a:r>
              <a:rPr lang="zh-CN" altLang="en-US" dirty="0"/>
              <a:t>多年的政权分立局面。为维护来之不易的统一局面，隋朝采取了很多措施，比如隋文帝杨坚，勤政爱民，轻徭薄赋，努力发展经济，使人口数量和垦田面积大幅增加。隋文帝末年国家储备的物资和粮食，可以供应全国五六十年。还有制度创新，如创设科举制等，深入影响后世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隋炀帝即位后，下令每月征二百万人，营建东都洛阳。第二年正月就建成了宏伟壮丽的</a:t>
            </a:r>
            <a:r>
              <a:rPr lang="zh-CN" altLang="en-US" dirty="0">
                <a:sym typeface="+mn-ea"/>
              </a:rPr>
              <a:t>洛阳城。</a:t>
            </a:r>
            <a:r>
              <a:rPr lang="zh-CN" altLang="en-US" dirty="0"/>
              <a:t>闻名于世。其实隋炀帝的父亲隋文帝即位后的开皇元年，就下令修建了大兴城，也就是后来被唐朝继承的长安城。城市布局工整，各区域有明确界限，对后世以及日本朝鲜都市建设都有深刻影响。大兴城刚使用二十几年，隋炀帝为何一上台就要迁都呢？</a:t>
            </a:r>
          </a:p>
          <a:p>
            <a:endParaRPr lang="zh-CN" altLang="en-US" dirty="0"/>
          </a:p>
          <a:p>
            <a:r>
              <a:rPr lang="zh-CN" altLang="en-US" dirty="0"/>
              <a:t>东晋十六国以来，南北分裂了两百多年，虽然隋朝统一了，但是山东、江南不安定，出现过多次叛乱，所以巩固统一是隋朝的当务之急。大兴城偏西部，不利于加强对于东部、南方的控制，而且大兴城位居关中。随着人口增加，粮食供应紧张。</a:t>
            </a:r>
          </a:p>
          <a:p>
            <a:r>
              <a:rPr lang="zh-CN" altLang="en-US" dirty="0"/>
              <a:t>东晋南朝时对长江流域进行了大规模开发，隋朝时，南方已经成为朝廷钱粮赋税的重要来源。此时关中地区的粮食需求就依赖漕运。</a:t>
            </a:r>
          </a:p>
          <a:p>
            <a:r>
              <a:rPr lang="zh-CN" altLang="en-US" dirty="0"/>
              <a:t>但关中地区漕运不如洛阳便利，于是隋炀帝决定营建东都洛阳，将统治中心东移，以便就近加强对山东、江南等地区的控制。</a:t>
            </a:r>
          </a:p>
          <a:p>
            <a:endParaRPr lang="zh-CN" altLang="en-US" dirty="0"/>
          </a:p>
          <a:p>
            <a:r>
              <a:rPr lang="zh-CN" altLang="en-US" dirty="0"/>
              <a:t>不过，无论是政治上要加强对山东江南的控制，还是经济上的</a:t>
            </a:r>
            <a:r>
              <a:rPr lang="zh-CN" altLang="en-US" dirty="0">
                <a:sym typeface="+mn-ea"/>
              </a:rPr>
              <a:t>漕运</a:t>
            </a:r>
            <a:r>
              <a:rPr lang="zh-CN" altLang="en-US" dirty="0"/>
              <a:t>，都需要解决交通运输问题。修建人工运河是最佳选择，因此营建东都的工程开始没多久。隋炀帝又有了新的决定，开挖大运河。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他征数百万人民，仅用六年时间就开通了全长约两千公里的人工运河。大运河贯通南北。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从北方的涿郡，就是今天的北京，到达南方的余杭，就是今天的浙江杭州，横贯海河、黄河、淮河、长江、钱塘江五大水系，隋炀帝沿运河还建立了许多</a:t>
            </a:r>
            <a:r>
              <a:rPr lang="zh-CN" altLang="en-US" b="1" dirty="0"/>
              <a:t>粮仓</a:t>
            </a:r>
            <a:r>
              <a:rPr lang="zh-CN" altLang="en-US" dirty="0"/>
              <a:t>，作为转运或贮粮之所。洛阳也就成了天下粮仓的中心，并沿用至唐代。粮食储备的富足，很大程度上奠定了隋唐时期国家经济实力的强大。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我们刚分析了有功，那为何说不仁呢？不仁的后果又是什么呢？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同学们看教材三十二页，隋炀帝在短短几年内征发了上千万人民，营造东都洛阳修建大运河，还三次征伐高丽，在征伐高丽过程中，百姓死伤很多。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通过隋炀帝的这些行动，可以看出推行的过于急切了。没有考虑到老百姓的承受力，是为不仁。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ym typeface="+mn-ea"/>
              </a:rPr>
              <a:t>不仁</a:t>
            </a:r>
            <a:r>
              <a:rPr lang="zh-CN" altLang="en-US" dirty="0"/>
              <a:t>的后果就是激化了社会矛盾，各地各阶层人民纷纷起义，最终隋朝二世而亡。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ym typeface="+mn-ea"/>
              </a:rPr>
              <a:t>所以民众是国家的根本，治国必须考虑社会的承受能力。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618</a:t>
            </a:r>
            <a:r>
              <a:rPr lang="zh-CN" altLang="en-US" dirty="0"/>
              <a:t>年，唐朝建立。唐朝是我们华人的骄傲。唐朝前期有三个著名的统治者，唐太宗、武则天，唐玄宗同学们在初中学过详细内容。</a:t>
            </a:r>
          </a:p>
          <a:p>
            <a:r>
              <a:rPr lang="zh-CN" altLang="en-US" dirty="0"/>
              <a:t>根据教材和你以往所学的知识，总结一下这三位统治者的施政理念或措施呢？</a:t>
            </a:r>
          </a:p>
          <a:p>
            <a:r>
              <a:rPr lang="zh-CN" altLang="en-US" dirty="0"/>
              <a:t>武则天建立周朝，统治期间发展科举，创立殿试，拓展边疆，且继续减轻人民的负担，使得社会经济持续发展，有贞观遗风。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唐朝前期制度发展、经济繁荣，在民族关系、科技、文化、文学、艺术、对外交流等多方面都有很大的建树，全方位发展呈现出繁荣富强的盛唐景象，成为当时世界上具有影响力的强大国家。</a:t>
            </a:r>
          </a:p>
          <a:p>
            <a:r>
              <a:rPr lang="zh-CN" altLang="en-US" dirty="0"/>
              <a:t>相对中国历史上的其他盛世，隋唐时期的盛世有什么特点呢？有一个突出的特点就是开放，无论是对于周边民族，还是对于外国，唐朝都展现出了高度的自信，以开放的兼容并包的态度予以接纳。下面我们以唐朝的民族关系为例进行分析。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请同学们在教材上圈画一下，从图中我们可以看到西北有西突厥，北部有东突厥、回纥（读合</a:t>
            </a:r>
            <a:r>
              <a:rPr lang="zh-CN" altLang="en-US">
                <a:sym typeface="+mn-ea"/>
              </a:rPr>
              <a:t>）。</a:t>
            </a:r>
            <a:r>
              <a:rPr lang="zh-CN" altLang="en-US"/>
              <a:t>东北有室韦、靺鞨（读漠河）</a:t>
            </a:r>
          </a:p>
          <a:p>
            <a:r>
              <a:rPr lang="zh-CN" altLang="en-US"/>
              <a:t>西南有吐蕃，望部。</a:t>
            </a:r>
          </a:p>
          <a:p>
            <a:endParaRPr lang="zh-CN" altLang="en-US"/>
          </a:p>
          <a:p>
            <a:r>
              <a:rPr lang="zh-CN" altLang="en-US"/>
              <a:t>唐朝采取的是比较开明的民族政策。唐太宗曾说，自古皆贵中华贱夷敌，朕独爱之如一唐朝以各种形式，促进中原与周边民族的政治、经济、文化交流。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比如有军事讨伐，主要针对突厥。</a:t>
            </a:r>
            <a:endParaRPr lang="zh-CN" altLang="en-US"/>
          </a:p>
          <a:p>
            <a:r>
              <a:rPr lang="zh-CN" altLang="en-US">
                <a:sym typeface="+mn-ea"/>
              </a:rPr>
              <a:t>突厥是兴起阿尔泰山地区的游牧部落，六世纪中叶建立政权，隋文帝曾以重兵打败突厥，促使其分裂为东、西两部。东突厥臣服于隋，隋末唐初，东突厥强大，支持北方各割据势力，阻挠唐的统一。贞观初年，唐击败东突厥。唐高宗时期，联合回纥灭西突厥，由此保障了边疆的稳定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打败突厥后，在西域地区，唐中央政府设置特别行政机构都护府直接管辖，比如有安西都护府、北庭都护府，是唐朝在西域可以有效的行使政治军事权利。唐朝的政治、经济、制度在这一代都得以施行。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这段材料说明唐朝对西域的管理，有利于对边疆地区的开发，促进西域与中原的经济文化交流，促进民族交融。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还有一种很常见的方式是册封，就是唐朝皇帝授予周边民族首领一个封号，承认该首领。对于其管辖范围的独立支配权，同时又给他授予</a:t>
            </a:r>
            <a:r>
              <a:rPr lang="zh-CN" altLang="en-US" b="1" dirty="0"/>
              <a:t>中国王朝的爵位</a:t>
            </a:r>
            <a:r>
              <a:rPr lang="zh-CN" altLang="en-US" dirty="0"/>
              <a:t>。唐朝皇帝和周边民族首领，结成君臣关系。</a:t>
            </a:r>
          </a:p>
          <a:p>
            <a:endParaRPr lang="zh-CN" altLang="en-US" dirty="0"/>
          </a:p>
          <a:p>
            <a:r>
              <a:rPr lang="zh-CN" altLang="en-US" dirty="0"/>
              <a:t>这方面比较典型的是唐玄宗册封</a:t>
            </a:r>
            <a:r>
              <a:rPr lang="en-US" altLang="zh-CN" dirty="0"/>
              <a:t> [</a:t>
            </a:r>
            <a:r>
              <a:rPr lang="en-US" altLang="zh-CN" dirty="0" err="1"/>
              <a:t>sù</a:t>
            </a:r>
            <a:r>
              <a:rPr lang="en-US" altLang="zh-CN" dirty="0"/>
              <a:t>]  [</a:t>
            </a:r>
            <a:r>
              <a:rPr lang="en-US" altLang="zh-CN" dirty="0" err="1"/>
              <a:t>zuò</a:t>
            </a:r>
            <a:r>
              <a:rPr lang="en-US" altLang="zh-CN" dirty="0"/>
              <a:t>]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还有和亲，这是中原王朝和周边民族政权之间很常见的一种关系。唐朝时最典型的是与吐蕃和亲。</a:t>
            </a:r>
          </a:p>
          <a:p>
            <a:r>
              <a:rPr lang="zh-CN" altLang="en-US" dirty="0"/>
              <a:t>七世纪早期，吐蕃松赞干布统一了西藏地区，建立了强大的国家政权。松赞干部多次派人向唐朝求婚。唐太宗把文成公主嫁给了他，文成公主带去了很多蔬菜、种子、手工艺品、多种技术、医药书籍等等，使得中原文化大规模传入吐蕃。文成公主入藏后，积极向吐蕃传授汉族的耕作方法，教会了藏族妇女。纺织和刺绣对吐蕃生产的发展起到了推动作用。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接下来我们对前面的内容进行归纳。</a:t>
            </a:r>
            <a:endParaRPr lang="en-US" altLang="zh-CN" dirty="0">
              <a:sym typeface="+mn-ea"/>
            </a:endParaRPr>
          </a:p>
          <a:p>
            <a:r>
              <a:rPr lang="zh-CN" altLang="en-US" dirty="0">
                <a:sym typeface="+mn-ea"/>
              </a:rPr>
              <a:t>统一的多民族国家得到发展壮大。</a:t>
            </a:r>
            <a:endParaRPr lang="zh-CN" altLang="en-US" dirty="0"/>
          </a:p>
          <a:p>
            <a:r>
              <a:rPr lang="zh-CN" altLang="en-US" dirty="0">
                <a:sym typeface="+mn-ea"/>
              </a:rPr>
              <a:t>然而，唐朝也没有摆脱盛极而衰的命运，在经济文化处于巅峰时期的天宝年间。突然爆发了安史之乱，自此唐朝由盛转衰。为什么会出现这样的现象呢？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sz="1600" dirty="0"/>
              <a:t>唐玄宗晚年怠于政事，任人唯亲，朝政腐败，且边疆形势日益紧张。</a:t>
            </a:r>
          </a:p>
          <a:p>
            <a:r>
              <a:rPr lang="zh-CN" altLang="en-US" sz="1600" dirty="0"/>
              <a:t>唐朝确立了节度使制度，唐玄宗时期周边形势发生变化，节度使所统辖的边防军人数越来越多。权力越来越大，不仅有军权，后来又逐渐掌握了所在地区的行政和财政大权。但中央既没有建立强大足以控制全国的中央常备军，也没有建立起对节度使有效的制约制度。</a:t>
            </a:r>
          </a:p>
          <a:p>
            <a:endParaRPr lang="zh-CN" altLang="en-US" sz="1600" dirty="0"/>
          </a:p>
          <a:p>
            <a:r>
              <a:rPr lang="zh-CN" altLang="en-US" sz="1600" dirty="0"/>
              <a:t>安禄山甚至是平卢、范阳，河东地区三地的节度使，重兵在握，这种尾大不掉的军事布局，终于导致了安史之乱。</a:t>
            </a:r>
            <a:endParaRPr lang="en-US" altLang="zh-CN" sz="1600" dirty="0"/>
          </a:p>
          <a:p>
            <a:endParaRPr lang="zh-CN" altLang="en-US" sz="1600" dirty="0"/>
          </a:p>
          <a:p>
            <a:r>
              <a:rPr lang="zh-CN" altLang="en-US" sz="1600" dirty="0"/>
              <a:t>八年安史之乱使唐朝再也无法恢复全盛。唐朝后期在政治上出现了一系列问题。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为尽快稳定局势，唐王朝对叛军旧部采取妥协安抚政策，安禄山、史思明旧部残余势力，摇身一变成了节度使，依然手握重兵，被称为藩镇。后来藩镇不断增加，唐朝后期有五十多个藩镇，形成藩镇割据的局面。</a:t>
            </a:r>
            <a:endParaRPr lang="en-US" altLang="zh-CN" dirty="0"/>
          </a:p>
          <a:p>
            <a:r>
              <a:rPr lang="zh-CN" altLang="en-US" dirty="0"/>
              <a:t>中央根本无法节制</a:t>
            </a:r>
            <a:r>
              <a:rPr lang="zh-CN" altLang="en-US" dirty="0">
                <a:sym typeface="+mn-ea"/>
              </a:rPr>
              <a:t>部分藩镇，</a:t>
            </a:r>
            <a:r>
              <a:rPr lang="zh-CN" altLang="en-US" dirty="0"/>
              <a:t>由此削弱了中央集权，对中晚唐的政局产生了很大影响。长期的藩镇割据使地方上战乱不断，节度使横征暴敛，民众负担极为沉重。</a:t>
            </a:r>
          </a:p>
          <a:p>
            <a:r>
              <a:rPr lang="zh-CN" altLang="en-US" dirty="0"/>
              <a:t>在平定安史之乱时，皇帝对掌握重兵的大将不放心，常常派宦官去做监军，宦官就逐渐掌握了军权。唐朝后期的宦官专权是很严重的，皇帝反受其挟制。</a:t>
            </a:r>
          </a:p>
          <a:p>
            <a:endParaRPr lang="zh-CN" altLang="en-US" dirty="0"/>
          </a:p>
          <a:p>
            <a:r>
              <a:rPr lang="zh-CN" altLang="en-US" dirty="0"/>
              <a:t>朝廷士大夫阶层勾心斗角，出现了几十年的朋党之争，以牛僧孺为首的寒门官僚和李德裕为首的世族官僚之间争权夺利，造成了政治的黑暗和政局的不稳。</a:t>
            </a:r>
          </a:p>
          <a:p>
            <a:endParaRPr lang="zh-CN" altLang="en-US" dirty="0"/>
          </a:p>
          <a:p>
            <a:r>
              <a:rPr lang="zh-CN" altLang="en-US" dirty="0"/>
              <a:t>这样唐朝后期，皇帝、官员虽然着力去解决一些政治军事问题，但唯独不关心民生，已经丢掉了唐初心存百姓的理念，导致社会矛盾尖锐。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唐朝末年，礼部侍郎刘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允</a:t>
            </a:r>
            <a:r>
              <a:rPr lang="zh-CN" altLang="en-US" dirty="0"/>
              <a:t>章给唐懿宗上书，直言天下苍生有八苦。</a:t>
            </a:r>
            <a:r>
              <a:rPr lang="en-US" altLang="zh-CN" dirty="0"/>
              <a:t>“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所由乞敛</a:t>
            </a:r>
            <a:r>
              <a:rPr lang="en-US" altLang="zh-CN" dirty="0"/>
              <a:t>”</a:t>
            </a:r>
            <a:r>
              <a:rPr lang="zh-CN" altLang="en-US" dirty="0"/>
              <a:t>指贪官污吏假借各种名义向百姓敲诈勒索。</a:t>
            </a:r>
          </a:p>
          <a:p>
            <a:r>
              <a:rPr lang="zh-CN" altLang="en-US" dirty="0">
                <a:sym typeface="+mn-ea"/>
              </a:rPr>
              <a:t>刘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允</a:t>
            </a:r>
            <a:r>
              <a:rPr lang="zh-CN" altLang="en-US" dirty="0">
                <a:sym typeface="+mn-ea"/>
              </a:rPr>
              <a:t>章忠</a:t>
            </a:r>
            <a:r>
              <a:rPr lang="zh-CN" altLang="en-US" dirty="0"/>
              <a:t>心可见，可惜那时的唐王朝已病入膏肓，回天无力。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五代十国时期，国家分裂动荡，政权更迭频繁。同学们看这些政权的建立者有什么共同特点呢？</a:t>
            </a:r>
          </a:p>
          <a:p>
            <a:r>
              <a:rPr lang="zh-CN" altLang="en-US" dirty="0"/>
              <a:t>都是前朝带兵大将。</a:t>
            </a:r>
          </a:p>
          <a:p>
            <a:r>
              <a:rPr lang="zh-CN" altLang="en-US" dirty="0"/>
              <a:t>旧五代史中提到，当时天子是兵强马壮者为之。从中我们可以看出，这是唐朝在解决地方治理方面的遗留问题，那么，如何更好的节制地方军权，成为后世王朝急需解决的问题。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五代十国时后，周世宗柴荣顺应当时形势，努力清除五代弊政，实现局部统一，为北宋结束五代十国的分裂局面奠定基础。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小结：隋唐时期，国家统一在巩固统一、建设国家方面有得有失。</a:t>
            </a:r>
          </a:p>
          <a:p>
            <a:r>
              <a:rPr lang="zh-CN" altLang="en-US" dirty="0"/>
              <a:t>我们可以从中汲取的经验和教训是：富有弹性、创造力、包容性的政策是打造盛世的前提。但是不以百姓为本，定会走向死亡。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787727" y="3619499"/>
            <a:ext cx="7273974" cy="1056835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主讲人：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黑体" panose="02010609060101010101" pitchFamily="49" charset="-122"/>
                <a:ea typeface="黑体" panose="02010609060101010101" pitchFamily="49" charset="-122"/>
              </a:rPr>
              <a:t>高中历史</a:t>
            </a: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610985" y="248920"/>
            <a:ext cx="5139055" cy="5130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490" y="6239510"/>
            <a:ext cx="1190625" cy="5664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6666" y="573617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黑体" panose="02010609060101010101" pitchFamily="49" charset="-122"/>
                <a:ea typeface="黑体" panose="02010609060101010101" pitchFamily="49" charset="-122"/>
              </a:rPr>
              <a:t>高中历史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610985" y="248920"/>
            <a:ext cx="5139055" cy="5130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490" y="6210935"/>
            <a:ext cx="1190625" cy="59499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4381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61387" y="2226570"/>
            <a:ext cx="415447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政权分立时代的整合：</a:t>
            </a:r>
          </a:p>
        </p:txBody>
      </p:sp>
      <p:sp>
        <p:nvSpPr>
          <p:cNvPr id="8" name="流程图: 离页连接符 7"/>
          <p:cNvSpPr/>
          <p:nvPr/>
        </p:nvSpPr>
        <p:spPr>
          <a:xfrm rot="16200000">
            <a:off x="4571079" y="2302252"/>
            <a:ext cx="1745960" cy="4154479"/>
          </a:xfrm>
          <a:prstGeom prst="flowChartOffpageConnector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9" name="文本框 8"/>
          <p:cNvSpPr txBox="1"/>
          <p:nvPr/>
        </p:nvSpPr>
        <p:spPr>
          <a:xfrm>
            <a:off x="7729591" y="3871660"/>
            <a:ext cx="2117191" cy="1200329"/>
          </a:xfrm>
          <a:prstGeom prst="rect">
            <a:avLst/>
          </a:prstGeom>
          <a:solidFill>
            <a:srgbClr val="D8E3ED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为统一奠定基础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931722" y="986594"/>
            <a:ext cx="10080625" cy="1006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4000" b="1" dirty="0"/>
              <a:t>三国两晋南北朝</a:t>
            </a:r>
            <a:r>
              <a:rPr lang="en-US" altLang="zh-CN" sz="4000" b="1" dirty="0"/>
              <a:t> → </a:t>
            </a:r>
            <a:r>
              <a:rPr lang="zh-CN" altLang="en-US" sz="4000" b="1" dirty="0"/>
              <a:t>隋唐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66819" y="3686995"/>
            <a:ext cx="3907671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南北经济逐渐平衡</a:t>
            </a: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民族交融不断加强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文化认同日趋强烈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1055053" y="760902"/>
            <a:ext cx="10080625" cy="1006475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</a:rPr>
              <a:t>从隋唐盛世到五代十国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20140" y="2042795"/>
            <a:ext cx="101117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课程标准：</a:t>
            </a:r>
          </a:p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了解隋唐时期封建社会的高度繁荣</a:t>
            </a:r>
          </a:p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认识隋唐时期民族交融的新成就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203759" y="1736598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86361" y="1484128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028868" y="979063"/>
            <a:ext cx="555673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一、隋朝兴亡</a:t>
            </a:r>
          </a:p>
          <a:p>
            <a:pPr algn="ctr"/>
            <a:endParaRPr lang="zh-CN" altLang="en-US" sz="32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标题 1"/>
          <p:cNvSpPr>
            <a:spLocks noGrp="1"/>
          </p:cNvSpPr>
          <p:nvPr>
            <p:ph type="title"/>
          </p:nvPr>
        </p:nvSpPr>
        <p:spPr>
          <a:xfrm>
            <a:off x="626605" y="1847881"/>
            <a:ext cx="2523073" cy="696669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隋朝的成就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993733" y="2486504"/>
            <a:ext cx="51090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）实现统一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589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年，隋灭陈，结束了南北分裂局面。</a:t>
            </a:r>
          </a:p>
        </p:txBody>
      </p:sp>
      <p:sp>
        <p:nvSpPr>
          <p:cNvPr id="34" name="内容占位符 2"/>
          <p:cNvSpPr txBox="1"/>
          <p:nvPr/>
        </p:nvSpPr>
        <p:spPr>
          <a:xfrm>
            <a:off x="975800" y="3830143"/>
            <a:ext cx="2987487" cy="45919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2</a:t>
            </a:r>
            <a:r>
              <a:rPr lang="zh-CN" altLang="en-US" b="1" dirty="0"/>
              <a:t>）发展经济</a:t>
            </a: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095" y="1847850"/>
            <a:ext cx="5175250" cy="4057650"/>
          </a:xfrm>
          <a:prstGeom prst="rect">
            <a:avLst/>
          </a:prstGeom>
        </p:spPr>
      </p:pic>
      <p:sp>
        <p:nvSpPr>
          <p:cNvPr id="36" name="内容占位符 2"/>
          <p:cNvSpPr txBox="1"/>
          <p:nvPr/>
        </p:nvSpPr>
        <p:spPr>
          <a:xfrm>
            <a:off x="975995" y="4380230"/>
            <a:ext cx="5335270" cy="4591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algn="l">
              <a:buClrTx/>
              <a:buSzTx/>
              <a:buNone/>
            </a:pPr>
            <a:r>
              <a:rPr lang="zh-CN" altLang="en-US" b="1" dirty="0">
                <a:sym typeface="+mn-ea"/>
              </a:rPr>
              <a:t>（3）制度创新（第</a:t>
            </a:r>
            <a:r>
              <a:rPr lang="en-US" altLang="zh-CN" b="1" dirty="0">
                <a:sym typeface="+mn-ea"/>
              </a:rPr>
              <a:t>7</a:t>
            </a:r>
            <a:r>
              <a:rPr lang="zh-CN" altLang="en-US" b="1" dirty="0">
                <a:sym typeface="+mn-ea"/>
              </a:rPr>
              <a:t>课内容）</a:t>
            </a:r>
          </a:p>
        </p:txBody>
      </p:sp>
      <p:sp>
        <p:nvSpPr>
          <p:cNvPr id="37" name="内容占位符 2"/>
          <p:cNvSpPr txBox="1"/>
          <p:nvPr/>
        </p:nvSpPr>
        <p:spPr>
          <a:xfrm>
            <a:off x="970417" y="4863079"/>
            <a:ext cx="4859329" cy="618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4</a:t>
            </a:r>
            <a:r>
              <a:rPr lang="zh-CN" altLang="en-US" b="1" dirty="0"/>
              <a:t>）兴建东都</a:t>
            </a:r>
            <a:endParaRPr lang="en-US" altLang="zh-CN" b="1" dirty="0"/>
          </a:p>
          <a:p>
            <a:endParaRPr lang="en-US" altLang="zh-CN" b="1" dirty="0"/>
          </a:p>
        </p:txBody>
      </p:sp>
      <p:sp>
        <p:nvSpPr>
          <p:cNvPr id="38" name="内容占位符 2"/>
          <p:cNvSpPr txBox="1"/>
          <p:nvPr/>
        </p:nvSpPr>
        <p:spPr>
          <a:xfrm>
            <a:off x="993733" y="5372338"/>
            <a:ext cx="3483429" cy="629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5</a:t>
            </a:r>
            <a:r>
              <a:rPr lang="zh-CN" altLang="en-US" b="1" dirty="0"/>
              <a:t>）修建运河</a:t>
            </a:r>
            <a:endParaRPr lang="en-US" altLang="zh-CN" b="1" dirty="0"/>
          </a:p>
          <a:p>
            <a:endParaRPr lang="en-US" altLang="zh-CN" b="1" dirty="0"/>
          </a:p>
        </p:txBody>
      </p:sp>
      <p:sp>
        <p:nvSpPr>
          <p:cNvPr id="39" name="标题 1"/>
          <p:cNvSpPr txBox="1"/>
          <p:nvPr/>
        </p:nvSpPr>
        <p:spPr>
          <a:xfrm>
            <a:off x="8137305" y="5828839"/>
            <a:ext cx="2162795" cy="607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隋朝全图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 build="p"/>
      <p:bldP spid="36" grpId="0" build="p"/>
      <p:bldP spid="37" grpId="0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/>
          <p:nvPr/>
        </p:nvSpPr>
        <p:spPr>
          <a:xfrm>
            <a:off x="1526881" y="1237254"/>
            <a:ext cx="4859329" cy="61877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/>
              <a:t>兴建东都</a:t>
            </a:r>
            <a:endParaRPr lang="en-US" altLang="zh-CN" b="1" dirty="0"/>
          </a:p>
          <a:p>
            <a:endParaRPr lang="en-US" altLang="zh-CN" b="1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735" y="2280863"/>
            <a:ext cx="3024571" cy="3414479"/>
          </a:xfrm>
          <a:prstGeom prst="rect">
            <a:avLst/>
          </a:prstGeom>
        </p:spPr>
      </p:pic>
      <p:sp>
        <p:nvSpPr>
          <p:cNvPr id="14" name="内容占位符 2"/>
          <p:cNvSpPr txBox="1"/>
          <p:nvPr/>
        </p:nvSpPr>
        <p:spPr>
          <a:xfrm>
            <a:off x="5012794" y="1230259"/>
            <a:ext cx="5652325" cy="8852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/>
              <a:t>加强对山东、江南等地的控制</a:t>
            </a:r>
            <a:endParaRPr lang="en-US" altLang="zh-CN" b="1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6" t="46964"/>
          <a:stretch>
            <a:fillRect/>
          </a:stretch>
        </p:blipFill>
        <p:spPr bwMode="auto">
          <a:xfrm>
            <a:off x="5609859" y="2280863"/>
            <a:ext cx="5211148" cy="333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标题 1"/>
          <p:cNvSpPr txBox="1"/>
          <p:nvPr/>
        </p:nvSpPr>
        <p:spPr>
          <a:xfrm>
            <a:off x="6958226" y="5620746"/>
            <a:ext cx="2162795" cy="607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隋朝局势图</a:t>
            </a:r>
          </a:p>
        </p:txBody>
      </p:sp>
      <p:sp>
        <p:nvSpPr>
          <p:cNvPr id="17" name="标题 1"/>
          <p:cNvSpPr txBox="1"/>
          <p:nvPr/>
        </p:nvSpPr>
        <p:spPr>
          <a:xfrm>
            <a:off x="2323172" y="5620746"/>
            <a:ext cx="2162795" cy="607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隋洛阳城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2"/>
          <p:cNvSpPr>
            <a:spLocks noGrp="1"/>
          </p:cNvSpPr>
          <p:nvPr>
            <p:ph idx="1"/>
          </p:nvPr>
        </p:nvSpPr>
        <p:spPr>
          <a:xfrm>
            <a:off x="1641306" y="1400699"/>
            <a:ext cx="3483429" cy="629929"/>
          </a:xfrm>
        </p:spPr>
        <p:txBody>
          <a:bodyPr>
            <a:normAutofit/>
          </a:bodyPr>
          <a:lstStyle/>
          <a:p>
            <a:r>
              <a:rPr lang="zh-CN" altLang="en-US" b="1" dirty="0"/>
              <a:t>修建运河</a:t>
            </a:r>
            <a:endParaRPr lang="en-US" altLang="zh-CN" b="1" dirty="0"/>
          </a:p>
          <a:p>
            <a:endParaRPr lang="en-US" altLang="zh-CN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6165850" y="377825"/>
            <a:ext cx="5591810" cy="6102985"/>
            <a:chOff x="6114657" y="1187811"/>
            <a:chExt cx="4386558" cy="4872121"/>
          </a:xfrm>
        </p:grpSpPr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4657" y="1187811"/>
              <a:ext cx="4386558" cy="4872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组合 16"/>
            <p:cNvGrpSpPr/>
            <p:nvPr/>
          </p:nvGrpSpPr>
          <p:grpSpPr>
            <a:xfrm>
              <a:off x="8819147" y="5749102"/>
              <a:ext cx="1682068" cy="310830"/>
              <a:chOff x="8819147" y="5749102"/>
              <a:chExt cx="1682068" cy="310830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819147" y="5775158"/>
                <a:ext cx="385010" cy="284774"/>
              </a:xfrm>
              <a:prstGeom prst="rect">
                <a:avLst/>
              </a:prstGeom>
              <a:solidFill>
                <a:srgbClr val="F0FE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9227041" y="5749102"/>
                <a:ext cx="1274174" cy="310830"/>
              </a:xfrm>
              <a:prstGeom prst="rect">
                <a:avLst/>
              </a:prstGeom>
              <a:solidFill>
                <a:srgbClr val="FEFD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</p:grpSp>
      <p:sp>
        <p:nvSpPr>
          <p:cNvPr id="20" name="TextBox 14"/>
          <p:cNvSpPr txBox="1"/>
          <p:nvPr/>
        </p:nvSpPr>
        <p:spPr>
          <a:xfrm>
            <a:off x="995637" y="2472999"/>
            <a:ext cx="4203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贯通南北，巩固统一，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促进南北经济交流，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促进运河沿岸城市发展。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2"/>
          <p:cNvSpPr>
            <a:spLocks noGrp="1"/>
          </p:cNvSpPr>
          <p:nvPr>
            <p:ph idx="1"/>
          </p:nvPr>
        </p:nvSpPr>
        <p:spPr>
          <a:xfrm>
            <a:off x="1641306" y="1400699"/>
            <a:ext cx="3483429" cy="629929"/>
          </a:xfrm>
        </p:spPr>
        <p:txBody>
          <a:bodyPr>
            <a:normAutofit/>
          </a:bodyPr>
          <a:lstStyle/>
          <a:p>
            <a:r>
              <a:rPr lang="zh-CN" altLang="en-US" b="1" dirty="0"/>
              <a:t>修建运河</a:t>
            </a:r>
            <a:endParaRPr lang="en-US" altLang="zh-CN" b="1" dirty="0"/>
          </a:p>
          <a:p>
            <a:endParaRPr lang="en-US" altLang="zh-CN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6686257" y="1209974"/>
            <a:ext cx="3864437" cy="4438052"/>
            <a:chOff x="6114657" y="1187811"/>
            <a:chExt cx="4386558" cy="4872121"/>
          </a:xfrm>
        </p:grpSpPr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4657" y="1187811"/>
              <a:ext cx="4386558" cy="4872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组合 16"/>
            <p:cNvGrpSpPr/>
            <p:nvPr/>
          </p:nvGrpSpPr>
          <p:grpSpPr>
            <a:xfrm>
              <a:off x="8819147" y="5749102"/>
              <a:ext cx="1682068" cy="310830"/>
              <a:chOff x="8819147" y="5749102"/>
              <a:chExt cx="1682068" cy="310830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819147" y="5775158"/>
                <a:ext cx="385010" cy="284774"/>
              </a:xfrm>
              <a:prstGeom prst="rect">
                <a:avLst/>
              </a:prstGeom>
              <a:solidFill>
                <a:srgbClr val="F0FE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9227041" y="5749102"/>
                <a:ext cx="1274174" cy="310830"/>
              </a:xfrm>
              <a:prstGeom prst="rect">
                <a:avLst/>
              </a:prstGeom>
              <a:solidFill>
                <a:srgbClr val="FEFD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</p:grpSp>
      <p:sp>
        <p:nvSpPr>
          <p:cNvPr id="21" name="标题 1"/>
          <p:cNvSpPr txBox="1"/>
          <p:nvPr/>
        </p:nvSpPr>
        <p:spPr>
          <a:xfrm>
            <a:off x="7826642" y="5737734"/>
            <a:ext cx="2162795" cy="607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隋朝运河</a:t>
            </a:r>
          </a:p>
        </p:txBody>
      </p:sp>
      <p:sp>
        <p:nvSpPr>
          <p:cNvPr id="2" name="内容占位符 2"/>
          <p:cNvSpPr txBox="1"/>
          <p:nvPr/>
        </p:nvSpPr>
        <p:spPr>
          <a:xfrm>
            <a:off x="1641305" y="2533456"/>
            <a:ext cx="4184141" cy="2398140"/>
          </a:xfrm>
          <a:prstGeom prst="rect">
            <a:avLst/>
          </a:prstGeom>
          <a:ln w="25400">
            <a:solidFill>
              <a:srgbClr val="0070C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炀帝此举，为其国促数年之祚，而为后世开万世之利，可谓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不仁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而有功者矣。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傅泽洪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行水金鉴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594477" y="1339761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隋朝速亡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865063" y="2776583"/>
            <a:ext cx="4314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失误：过于急切  不恤民力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83950"/>
            <a:ext cx="6036019" cy="1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内容占位符 2"/>
          <p:cNvSpPr txBox="1"/>
          <p:nvPr/>
        </p:nvSpPr>
        <p:spPr>
          <a:xfrm>
            <a:off x="460469" y="1211157"/>
            <a:ext cx="11526048" cy="1060362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二、唐朝的繁荣与民族交融</a:t>
            </a:r>
            <a:endParaRPr lang="en-US" altLang="zh-CN" sz="3600" b="1" i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内容占位符 2"/>
          <p:cNvSpPr txBox="1"/>
          <p:nvPr/>
        </p:nvSpPr>
        <p:spPr>
          <a:xfrm>
            <a:off x="2615068" y="2862269"/>
            <a:ext cx="9023685" cy="967361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618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年李渊在长安称帝，建立唐朝，随后统一全国。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6"/>
          <p:cNvSpPr/>
          <p:nvPr/>
        </p:nvSpPr>
        <p:spPr>
          <a:xfrm>
            <a:off x="1592243" y="5675897"/>
            <a:ext cx="2705247" cy="734771"/>
          </a:xfrm>
          <a:custGeom>
            <a:avLst/>
            <a:gdLst>
              <a:gd name="connsiteX0" fmla="*/ 0 w 2927083"/>
              <a:gd name="connsiteY0" fmla="*/ 0 h 734771"/>
              <a:gd name="connsiteX1" fmla="*/ 2559698 w 2927083"/>
              <a:gd name="connsiteY1" fmla="*/ 0 h 734771"/>
              <a:gd name="connsiteX2" fmla="*/ 2927083 w 2927083"/>
              <a:gd name="connsiteY2" fmla="*/ 367386 h 734771"/>
              <a:gd name="connsiteX3" fmla="*/ 2559698 w 2927083"/>
              <a:gd name="connsiteY3" fmla="*/ 734771 h 734771"/>
              <a:gd name="connsiteX4" fmla="*/ 0 w 2927083"/>
              <a:gd name="connsiteY4" fmla="*/ 734771 h 734771"/>
              <a:gd name="connsiteX5" fmla="*/ 367386 w 2927083"/>
              <a:gd name="connsiteY5" fmla="*/ 367386 h 734771"/>
              <a:gd name="connsiteX6" fmla="*/ 0 w 2927083"/>
              <a:gd name="connsiteY6" fmla="*/ 0 h 73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27083" h="734771">
                <a:moveTo>
                  <a:pt x="0" y="0"/>
                </a:moveTo>
                <a:lnTo>
                  <a:pt x="2559698" y="0"/>
                </a:lnTo>
                <a:lnTo>
                  <a:pt x="2927083" y="367386"/>
                </a:lnTo>
                <a:lnTo>
                  <a:pt x="2559698" y="734771"/>
                </a:lnTo>
                <a:lnTo>
                  <a:pt x="0" y="734771"/>
                </a:lnTo>
                <a:lnTo>
                  <a:pt x="367386" y="3673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3398" tIns="32004" rIns="399389" bIns="32004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b="1" kern="12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“贞观之治”</a:t>
            </a:r>
          </a:p>
        </p:txBody>
      </p:sp>
      <p:sp>
        <p:nvSpPr>
          <p:cNvPr id="8" name="任意多边形 10"/>
          <p:cNvSpPr/>
          <p:nvPr/>
        </p:nvSpPr>
        <p:spPr>
          <a:xfrm>
            <a:off x="4889357" y="5675897"/>
            <a:ext cx="2710404" cy="731775"/>
          </a:xfrm>
          <a:custGeom>
            <a:avLst/>
            <a:gdLst>
              <a:gd name="connsiteX0" fmla="*/ 0 w 2907276"/>
              <a:gd name="connsiteY0" fmla="*/ 0 h 731775"/>
              <a:gd name="connsiteX1" fmla="*/ 2541389 w 2907276"/>
              <a:gd name="connsiteY1" fmla="*/ 0 h 731775"/>
              <a:gd name="connsiteX2" fmla="*/ 2907276 w 2907276"/>
              <a:gd name="connsiteY2" fmla="*/ 365888 h 731775"/>
              <a:gd name="connsiteX3" fmla="*/ 2541389 w 2907276"/>
              <a:gd name="connsiteY3" fmla="*/ 731775 h 731775"/>
              <a:gd name="connsiteX4" fmla="*/ 0 w 2907276"/>
              <a:gd name="connsiteY4" fmla="*/ 731775 h 731775"/>
              <a:gd name="connsiteX5" fmla="*/ 365888 w 2907276"/>
              <a:gd name="connsiteY5" fmla="*/ 365888 h 731775"/>
              <a:gd name="connsiteX6" fmla="*/ 0 w 2907276"/>
              <a:gd name="connsiteY6" fmla="*/ 0 h 73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07276" h="731775">
                <a:moveTo>
                  <a:pt x="0" y="0"/>
                </a:moveTo>
                <a:lnTo>
                  <a:pt x="2541389" y="0"/>
                </a:lnTo>
                <a:lnTo>
                  <a:pt x="2907276" y="365888"/>
                </a:lnTo>
                <a:lnTo>
                  <a:pt x="2541389" y="731775"/>
                </a:lnTo>
                <a:lnTo>
                  <a:pt x="0" y="731775"/>
                </a:lnTo>
                <a:lnTo>
                  <a:pt x="365888" y="36588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1900" tIns="32004" rIns="397891" bIns="32004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b="1" kern="12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“贞观遗风”</a:t>
            </a:r>
          </a:p>
        </p:txBody>
      </p:sp>
      <p:sp>
        <p:nvSpPr>
          <p:cNvPr id="9" name="任意多边形 16"/>
          <p:cNvSpPr/>
          <p:nvPr/>
        </p:nvSpPr>
        <p:spPr>
          <a:xfrm>
            <a:off x="8296199" y="5691089"/>
            <a:ext cx="2710404" cy="726825"/>
          </a:xfrm>
          <a:custGeom>
            <a:avLst/>
            <a:gdLst>
              <a:gd name="connsiteX0" fmla="*/ 0 w 2880008"/>
              <a:gd name="connsiteY0" fmla="*/ 0 h 726825"/>
              <a:gd name="connsiteX1" fmla="*/ 2516596 w 2880008"/>
              <a:gd name="connsiteY1" fmla="*/ 0 h 726825"/>
              <a:gd name="connsiteX2" fmla="*/ 2880008 w 2880008"/>
              <a:gd name="connsiteY2" fmla="*/ 363413 h 726825"/>
              <a:gd name="connsiteX3" fmla="*/ 2516596 w 2880008"/>
              <a:gd name="connsiteY3" fmla="*/ 726825 h 726825"/>
              <a:gd name="connsiteX4" fmla="*/ 0 w 2880008"/>
              <a:gd name="connsiteY4" fmla="*/ 726825 h 726825"/>
              <a:gd name="connsiteX5" fmla="*/ 363413 w 2880008"/>
              <a:gd name="connsiteY5" fmla="*/ 363413 h 726825"/>
              <a:gd name="connsiteX6" fmla="*/ 0 w 2880008"/>
              <a:gd name="connsiteY6" fmla="*/ 0 h 72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0008" h="726825">
                <a:moveTo>
                  <a:pt x="0" y="0"/>
                </a:moveTo>
                <a:lnTo>
                  <a:pt x="2516596" y="0"/>
                </a:lnTo>
                <a:lnTo>
                  <a:pt x="2880008" y="363413"/>
                </a:lnTo>
                <a:lnTo>
                  <a:pt x="2516596" y="726825"/>
                </a:lnTo>
                <a:lnTo>
                  <a:pt x="0" y="726825"/>
                </a:lnTo>
                <a:lnTo>
                  <a:pt x="363413" y="3634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9425" tIns="32004" rIns="395416" bIns="32004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b="1" kern="12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“开元盛世”</a:t>
            </a:r>
          </a:p>
        </p:txBody>
      </p:sp>
      <p:sp>
        <p:nvSpPr>
          <p:cNvPr id="11" name="矩形 10"/>
          <p:cNvSpPr/>
          <p:nvPr/>
        </p:nvSpPr>
        <p:spPr>
          <a:xfrm>
            <a:off x="1425575" y="1582420"/>
            <a:ext cx="2889250" cy="3928745"/>
          </a:xfrm>
          <a:prstGeom prst="rect">
            <a:avLst/>
          </a:prstGeom>
          <a:solidFill>
            <a:srgbClr val="CCFFFF"/>
          </a:solidFill>
          <a:ln>
            <a:solidFill>
              <a:srgbClr val="B2D1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10360" y="4596765"/>
            <a:ext cx="2981960" cy="1903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以民为本 劝课农桑</a:t>
            </a:r>
            <a:endParaRPr kumimoji="1"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知人善任 虚怀纳谏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3" name="Picture 6" descr="https://gss1.bdstatic.com/9vo3dSag_xI4khGkpoWK1HF6hhy/baike/w%3D268%3Bg%3D0/sign=56153736272dd42a5f0906ad3b003c88/dcc451da81cb39db37c20509d2160924ab18306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57"/>
          <a:stretch>
            <a:fillRect/>
          </a:stretch>
        </p:blipFill>
        <p:spPr bwMode="auto">
          <a:xfrm>
            <a:off x="1951990" y="1917700"/>
            <a:ext cx="1915160" cy="215582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3"/>
          <p:cNvSpPr txBox="1"/>
          <p:nvPr/>
        </p:nvSpPr>
        <p:spPr>
          <a:xfrm>
            <a:off x="1996440" y="4189730"/>
            <a:ext cx="2564130" cy="559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唐太宗李世民</a:t>
            </a:r>
          </a:p>
        </p:txBody>
      </p:sp>
      <p:sp>
        <p:nvSpPr>
          <p:cNvPr id="16" name="矩形 15"/>
          <p:cNvSpPr/>
          <p:nvPr/>
        </p:nvSpPr>
        <p:spPr>
          <a:xfrm>
            <a:off x="4773930" y="1581785"/>
            <a:ext cx="2770505" cy="3928745"/>
          </a:xfrm>
          <a:prstGeom prst="rect">
            <a:avLst/>
          </a:prstGeom>
          <a:solidFill>
            <a:srgbClr val="D5E6CC"/>
          </a:solidFill>
          <a:ln>
            <a:solidFill>
              <a:srgbClr val="B2D1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7" name="矩形 16"/>
          <p:cNvSpPr/>
          <p:nvPr/>
        </p:nvSpPr>
        <p:spPr>
          <a:xfrm>
            <a:off x="4786630" y="4626610"/>
            <a:ext cx="3943985" cy="836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发展科举 拓展边疆</a:t>
            </a:r>
            <a:endParaRPr kumimoji="1"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轻徭薄赋 发展经济</a:t>
            </a:r>
          </a:p>
        </p:txBody>
      </p:sp>
      <p:pic>
        <p:nvPicPr>
          <p:cNvPr id="18" name="Picture 4" descr="https://gss1.bdstatic.com/-vo3dSag_xI4khGkpoWK1HF6hhy/baike/w%3D268%3Bg%3D0/sign=147fc806d054564ee565e33f8be5fbbf/10dfa9ec8a1363273ffb36269c8fa0ec08fac79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055" y="1900555"/>
            <a:ext cx="1882775" cy="221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5658485" y="4197350"/>
            <a:ext cx="1112520" cy="461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武则天</a:t>
            </a:r>
          </a:p>
        </p:txBody>
      </p:sp>
      <p:sp>
        <p:nvSpPr>
          <p:cNvPr id="21" name="矩形 20"/>
          <p:cNvSpPr/>
          <p:nvPr/>
        </p:nvSpPr>
        <p:spPr>
          <a:xfrm>
            <a:off x="8284210" y="1598930"/>
            <a:ext cx="2769870" cy="3884295"/>
          </a:xfrm>
          <a:prstGeom prst="rect">
            <a:avLst/>
          </a:prstGeom>
          <a:solidFill>
            <a:srgbClr val="CCECFF"/>
          </a:solidFill>
          <a:ln>
            <a:solidFill>
              <a:srgbClr val="B2D1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/>
          </a:p>
        </p:txBody>
      </p:sp>
      <p:sp>
        <p:nvSpPr>
          <p:cNvPr id="22" name="矩形 21"/>
          <p:cNvSpPr/>
          <p:nvPr/>
        </p:nvSpPr>
        <p:spPr>
          <a:xfrm>
            <a:off x="8282940" y="4613275"/>
            <a:ext cx="2769870" cy="1701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选贤任能 改革吏治</a:t>
            </a:r>
            <a:endParaRPr kumimoji="1"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just">
              <a:lnSpc>
                <a:spcPct val="110000"/>
              </a:lnSpc>
              <a:defRPr/>
            </a:pP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发展生产 大兴文治</a:t>
            </a:r>
            <a:endParaRPr kumimoji="1"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3" name="Picture 2" descr="https://gss3.bdstatic.com/-Po3dSag_xI4khGkpoWK1HF6hhy/baike/w%3D268%3Bg%3D0/sign=976b8a3aaec27d1ea5263cc223eeca53/c8ea15ce36d3d539f554375d3087e950342ab0c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995" y="1884045"/>
            <a:ext cx="1946275" cy="221107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23"/>
          <p:cNvSpPr txBox="1"/>
          <p:nvPr/>
        </p:nvSpPr>
        <p:spPr>
          <a:xfrm>
            <a:off x="8730615" y="4238625"/>
            <a:ext cx="2040890" cy="461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唐玄宗李隆基</a:t>
            </a:r>
          </a:p>
        </p:txBody>
      </p:sp>
      <p:sp>
        <p:nvSpPr>
          <p:cNvPr id="25" name="内容占位符 2"/>
          <p:cNvSpPr txBox="1"/>
          <p:nvPr/>
        </p:nvSpPr>
        <p:spPr>
          <a:xfrm>
            <a:off x="1078800" y="928962"/>
            <a:ext cx="5202080" cy="697841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从“贞观之治”到“开元盛世”</a:t>
            </a:r>
            <a:endParaRPr lang="en-US" altLang="zh-CN" sz="2800" b="1" i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50355" y="997585"/>
            <a:ext cx="47739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ym typeface="+mn-ea"/>
              </a:rPr>
              <a:t>三位统治者的施政理念或措施呢？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2" grpId="0"/>
      <p:bldP spid="17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 txBox="1"/>
          <p:nvPr/>
        </p:nvSpPr>
        <p:spPr>
          <a:xfrm>
            <a:off x="22359" y="748011"/>
            <a:ext cx="10637798" cy="30501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唐朝   </a:t>
            </a:r>
            <a:r>
              <a:rPr lang="en-US" altLang="zh-CN" sz="3200" b="1" dirty="0"/>
              <a:t> </a:t>
            </a:r>
            <a:r>
              <a:rPr lang="zh-CN" altLang="en-US" sz="3200" b="1" dirty="0"/>
              <a:t>成就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制度完善：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经济繁荣：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文化灿烂：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     民族交融：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对外开放：</a:t>
            </a:r>
            <a:endParaRPr lang="zh-CN" altLang="en-US" sz="3200" dirty="0"/>
          </a:p>
        </p:txBody>
      </p:sp>
      <p:sp>
        <p:nvSpPr>
          <p:cNvPr id="3" name="内容占位符 2"/>
          <p:cNvSpPr txBox="1"/>
          <p:nvPr/>
        </p:nvSpPr>
        <p:spPr>
          <a:xfrm>
            <a:off x="2493688" y="1618007"/>
            <a:ext cx="10637798" cy="30501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三省六部制、科举制、均田制、租庸调制、两税法</a:t>
            </a:r>
            <a:endParaRPr lang="en-US" altLang="zh-CN" sz="3200" b="1" spc="-140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spc="-140" dirty="0"/>
              <a:t>（曲辕犁）、手工业（唐三彩）、商业（长安）</a:t>
            </a:r>
            <a:endParaRPr lang="en-US" altLang="zh-CN" sz="3200" b="1" spc="-140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唐诗、书法、绘画、雕版印刷等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民族政策开明 、管辖方式灵活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兼收并蓄、玄奘取经、鉴真东渡等</a:t>
            </a:r>
            <a:endParaRPr lang="en-US" altLang="zh-CN" sz="3200" b="1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    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336759" y="710067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民族交融进一步发展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783469" y="1957946"/>
            <a:ext cx="29895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问题：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）读图，回答唐朝的边疆地区生活着哪些少数民族？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）结合所学知识，说一说唐朝政府对周边民族的管辖方式，并列举相关史事。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08583" y="5922629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唐朝前期疆域和边疆各族分布图（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669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</a:p>
        </p:txBody>
      </p:sp>
      <p:pic>
        <p:nvPicPr>
          <p:cNvPr id="8" name="内容占位符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4"/>
          <a:stretch>
            <a:fillRect/>
          </a:stretch>
        </p:blipFill>
        <p:spPr>
          <a:xfrm>
            <a:off x="1184553" y="1585738"/>
            <a:ext cx="5880965" cy="412956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 rot="20585784">
            <a:off x="1940577" y="2663629"/>
            <a:ext cx="1730649" cy="5251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20585784">
            <a:off x="3774363" y="2181342"/>
            <a:ext cx="868828" cy="8310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20585784">
            <a:off x="3846642" y="3011002"/>
            <a:ext cx="1198878" cy="4243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21355752">
            <a:off x="2821218" y="3911658"/>
            <a:ext cx="1346108" cy="47937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1355752">
            <a:off x="5882238" y="1766405"/>
            <a:ext cx="696018" cy="12036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355752">
            <a:off x="5160519" y="1629774"/>
            <a:ext cx="696018" cy="103168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21355752">
            <a:off x="3823519" y="4951753"/>
            <a:ext cx="798540" cy="38523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4"/>
          <a:stretch>
            <a:fillRect/>
          </a:stretch>
        </p:blipFill>
        <p:spPr>
          <a:xfrm>
            <a:off x="4530593" y="1294121"/>
            <a:ext cx="6824311" cy="4533518"/>
          </a:xfrm>
        </p:spPr>
      </p:pic>
      <p:sp>
        <p:nvSpPr>
          <p:cNvPr id="5" name="矩形 4"/>
          <p:cNvSpPr/>
          <p:nvPr/>
        </p:nvSpPr>
        <p:spPr>
          <a:xfrm>
            <a:off x="5337673" y="5827639"/>
            <a:ext cx="58220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唐朝前期疆域和边疆各族分布图（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669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80566" y="1294121"/>
            <a:ext cx="23133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军事讨伐：</a:t>
            </a:r>
          </a:p>
        </p:txBody>
      </p:sp>
      <p:sp>
        <p:nvSpPr>
          <p:cNvPr id="7" name="椭圆 6"/>
          <p:cNvSpPr/>
          <p:nvPr/>
        </p:nvSpPr>
        <p:spPr>
          <a:xfrm rot="20585784">
            <a:off x="5356242" y="2586071"/>
            <a:ext cx="1985490" cy="4227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20585784">
            <a:off x="7801145" y="2852532"/>
            <a:ext cx="1164564" cy="4685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18"/>
          <p:cNvSpPr txBox="1"/>
          <p:nvPr/>
        </p:nvSpPr>
        <p:spPr>
          <a:xfrm>
            <a:off x="1700705" y="2375957"/>
            <a:ext cx="2829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唐太宗时期 击败东突厥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唐高宗时期联合回纥灭西突厥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916773" y="5181342"/>
            <a:ext cx="2927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保障边疆稳定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4"/>
          <a:stretch>
            <a:fillRect/>
          </a:stretch>
        </p:blipFill>
        <p:spPr>
          <a:xfrm>
            <a:off x="4169394" y="1126178"/>
            <a:ext cx="7056609" cy="4687837"/>
          </a:xfrm>
        </p:spPr>
      </p:pic>
      <p:sp>
        <p:nvSpPr>
          <p:cNvPr id="5" name="矩形 4"/>
          <p:cNvSpPr/>
          <p:nvPr/>
        </p:nvSpPr>
        <p:spPr>
          <a:xfrm>
            <a:off x="4953003" y="5913309"/>
            <a:ext cx="57417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唐朝前期疆域和边疆各族分布图（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669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97199" y="1569353"/>
            <a:ext cx="2350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设置都护府：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923211" y="2364038"/>
            <a:ext cx="221727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安西都护府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北庭都护府</a:t>
            </a:r>
          </a:p>
        </p:txBody>
      </p:sp>
      <p:sp>
        <p:nvSpPr>
          <p:cNvPr id="8" name="椭圆 7"/>
          <p:cNvSpPr/>
          <p:nvPr/>
        </p:nvSpPr>
        <p:spPr>
          <a:xfrm rot="20585784">
            <a:off x="5900167" y="2433002"/>
            <a:ext cx="2018894" cy="112844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23211" y="4044623"/>
            <a:ext cx="22172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加强对西域的管理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1998309" y="1353060"/>
            <a:ext cx="7797267" cy="370625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（唐代）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高昌成为西州都督府的治所之后，人口大量增加，土地大量垦殖，水利灌溉事业也大为发展了。……（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焉耆[qí]的一个唐代屯戍城堡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）窖藏里，发现小米、高梁、面粉和胡麻等，同时发现了石碾、铁犁、镰柄等生产工具……说明中原的先进农业生产技术已传播到焉耆，对焉耆地区农业生产的发展，起很大影响。 </a:t>
            </a:r>
            <a:endParaRPr lang="en-US" altLang="zh-CN" sz="28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US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王仲荦《隋唐五代史》</a:t>
            </a: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69695" y="5169288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利于边疆开发，促进民族交融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220657" y="2202685"/>
            <a:ext cx="719766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2220657" y="2700326"/>
            <a:ext cx="12800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220657" y="3985306"/>
            <a:ext cx="547173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9175605" y="3563177"/>
            <a:ext cx="35254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4"/>
          <a:stretch>
            <a:fillRect/>
          </a:stretch>
        </p:blipFill>
        <p:spPr>
          <a:xfrm>
            <a:off x="4845970" y="1335640"/>
            <a:ext cx="6052115" cy="4020533"/>
          </a:xfrm>
        </p:spPr>
      </p:pic>
      <p:sp>
        <p:nvSpPr>
          <p:cNvPr id="5" name="矩形 4"/>
          <p:cNvSpPr/>
          <p:nvPr/>
        </p:nvSpPr>
        <p:spPr>
          <a:xfrm>
            <a:off x="5016239" y="5654941"/>
            <a:ext cx="56493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唐朝前期疆域和边疆各族分布图（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669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47996" y="1372798"/>
            <a:ext cx="32407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册封少数民族首领：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247996" y="1896018"/>
            <a:ext cx="312461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sym typeface="Yuanti SC Regular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sym typeface="Yuanti SC Regular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Yuanti SC Regular"/>
              </a:rPr>
              <a:t>唐玄宗册封靺鞨族粟末部首领大祚荣为渤海郡王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 rot="21290140">
            <a:off x="9703374" y="1663712"/>
            <a:ext cx="700443" cy="109436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4"/>
          <a:stretch>
            <a:fillRect/>
          </a:stretch>
        </p:blipFill>
        <p:spPr>
          <a:xfrm>
            <a:off x="4127471" y="1090251"/>
            <a:ext cx="6679393" cy="4437245"/>
          </a:xfrm>
        </p:spPr>
      </p:pic>
      <p:sp>
        <p:nvSpPr>
          <p:cNvPr id="5" name="矩形 4"/>
          <p:cNvSpPr/>
          <p:nvPr/>
        </p:nvSpPr>
        <p:spPr>
          <a:xfrm>
            <a:off x="4634490" y="5660795"/>
            <a:ext cx="59164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唐朝前期疆域和边疆各族分布图（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669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15171" y="1399225"/>
            <a:ext cx="12140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和亲：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22678" y="2148463"/>
            <a:ext cx="286648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与吐蕃和亲，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文成公主入藏</a:t>
            </a:r>
          </a:p>
        </p:txBody>
      </p:sp>
      <p:sp>
        <p:nvSpPr>
          <p:cNvPr id="8" name="椭圆 7"/>
          <p:cNvSpPr/>
          <p:nvPr/>
        </p:nvSpPr>
        <p:spPr>
          <a:xfrm rot="21290140">
            <a:off x="6104880" y="3301867"/>
            <a:ext cx="1601657" cy="94111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622678" y="3981449"/>
            <a:ext cx="4307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促进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边疆开发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促进民族交融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/>
          <p:cNvGraphicFramePr>
            <a:graphicFrameLocks noGrp="1"/>
          </p:cNvGraphicFramePr>
          <p:nvPr>
            <p:ph idx="1"/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86444777"/>
              </p:ext>
            </p:extLst>
          </p:nvPr>
        </p:nvGraphicFramePr>
        <p:xfrm>
          <a:off x="1422262" y="1733078"/>
          <a:ext cx="9236468" cy="39108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5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2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1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63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800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管辖方式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相关史事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特点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作用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362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军事讨伐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击败东、西突厥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设置</a:t>
                      </a:r>
                      <a:r>
                        <a:rPr lang="zh-CN" altLang="en-US" sz="2800" b="1" dirty="0">
                          <a:solidFill>
                            <a:srgbClr val="333333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Segoe UI" panose="020B0502040204020203" pitchFamily="34" charset="0"/>
                        </a:rPr>
                        <a:t>都护府</a:t>
                      </a:r>
                      <a:endParaRPr lang="en-US" altLang="zh-CN" sz="2800" b="1" dirty="0">
                        <a:solidFill>
                          <a:srgbClr val="333333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333333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Segoe UI" panose="020B0502040204020203" pitchFamily="34" charset="0"/>
                        </a:rPr>
                        <a:t>设置安西都护府、北庭都护府</a:t>
                      </a:r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  <a:sym typeface="Yuanti SC Regular"/>
                        </a:rPr>
                        <a:t>册封少数民族首领</a:t>
                      </a:r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  <a:sym typeface="Yuanti SC Regular"/>
                        </a:rPr>
                        <a:t>册封靺鞨族粟末部首领大祚荣为渤海郡王</a:t>
                      </a:r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  <a:sym typeface="Yuanti SC Regular"/>
                        </a:rPr>
                        <a:t>和亲与友好交流</a:t>
                      </a:r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华文楷体" panose="02010600040101010101" pitchFamily="2" charset="-122"/>
                          <a:ea typeface="华文楷体" panose="02010600040101010101" pitchFamily="2" charset="-122"/>
                          <a:sym typeface="Yuanti SC Regular"/>
                        </a:rPr>
                        <a:t>文成公主入藏</a:t>
                      </a:r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394648" y="1001405"/>
            <a:ext cx="3331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唐朝的民族政策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63080" y="2364105"/>
            <a:ext cx="124714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政策</a:t>
            </a:r>
          </a:p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开明</a:t>
            </a: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方式</a:t>
            </a:r>
          </a:p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多样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240395" y="2515235"/>
            <a:ext cx="334835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保障边疆稳定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利于边疆开发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密切经济联系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促进民族交融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497195" y="176119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934484" y="1502596"/>
            <a:ext cx="445481" cy="469613"/>
            <a:chOff x="2121873" y="1511588"/>
            <a:chExt cx="445481" cy="469613"/>
          </a:xfrm>
        </p:grpSpPr>
        <p:sp>
          <p:nvSpPr>
            <p:cNvPr id="6" name="矩形 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8" name="内容占位符 2"/>
          <p:cNvSpPr txBox="1"/>
          <p:nvPr/>
        </p:nvSpPr>
        <p:spPr>
          <a:xfrm>
            <a:off x="3317631" y="1145942"/>
            <a:ext cx="5556738" cy="54763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三、唐朝衰亡和五代十国</a:t>
            </a:r>
            <a:endParaRPr lang="en-US" altLang="zh-CN" sz="3600" b="1" i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内容占位符 2"/>
          <p:cNvSpPr txBox="1"/>
          <p:nvPr/>
        </p:nvSpPr>
        <p:spPr>
          <a:xfrm>
            <a:off x="2159748" y="2065970"/>
            <a:ext cx="5548084" cy="690519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安史之乱   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755-763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endParaRPr lang="en-US" altLang="zh-CN" sz="2800" b="1" i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内容占位符 2"/>
          <p:cNvSpPr txBox="1"/>
          <p:nvPr/>
        </p:nvSpPr>
        <p:spPr>
          <a:xfrm>
            <a:off x="6275564" y="2079079"/>
            <a:ext cx="2888721" cy="347664"/>
          </a:xfrm>
          <a:prstGeom prst="rect">
            <a:avLst/>
          </a:prstGeom>
        </p:spPr>
        <p:txBody>
          <a:bodyPr>
            <a:no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（由盛转衰）</a:t>
            </a:r>
            <a:endParaRPr lang="en-US" altLang="zh-CN" sz="2800" b="1" i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双波形 10"/>
          <p:cNvSpPr/>
          <p:nvPr/>
        </p:nvSpPr>
        <p:spPr>
          <a:xfrm>
            <a:off x="1871216" y="2703047"/>
            <a:ext cx="2607896" cy="936625"/>
          </a:xfrm>
          <a:prstGeom prst="doubleWav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）内忧外患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529079" y="3715410"/>
            <a:ext cx="3666238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朝政腐败，边疆紧张</a:t>
            </a:r>
          </a:p>
        </p:txBody>
      </p:sp>
      <p:sp>
        <p:nvSpPr>
          <p:cNvPr id="13" name="双波形 12"/>
          <p:cNvSpPr/>
          <p:nvPr/>
        </p:nvSpPr>
        <p:spPr>
          <a:xfrm>
            <a:off x="1871569" y="4391474"/>
            <a:ext cx="2607896" cy="936625"/>
          </a:xfrm>
          <a:prstGeom prst="doubleWav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）外重内轻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2468151" y="5481225"/>
            <a:ext cx="3768701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中央与地方力量失衡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564" y="2642214"/>
            <a:ext cx="4557371" cy="3185336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6910284" y="5827550"/>
            <a:ext cx="35693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天宝十节度使分布图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1" grpId="1" animBg="1"/>
      <p:bldP spid="11" grpId="2" bldLvl="0" animBg="1"/>
      <p:bldP spid="12" grpId="0"/>
      <p:bldP spid="12" grpId="1"/>
      <p:bldP spid="12" grpId="2"/>
      <p:bldP spid="13" grpId="0" bldLvl="0" animBg="1"/>
      <p:bldP spid="14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84013" y="1891971"/>
            <a:ext cx="2303161" cy="371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唐朝后期：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藩镇割据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宦官专权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朋党之争（牛李党争）</a:t>
            </a:r>
          </a:p>
        </p:txBody>
      </p:sp>
      <p:pic>
        <p:nvPicPr>
          <p:cNvPr id="7" name="Picture 9" descr="藩镇割据图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2"/>
          <a:stretch>
            <a:fillRect/>
          </a:stretch>
        </p:blipFill>
        <p:spPr bwMode="auto">
          <a:xfrm>
            <a:off x="1601110" y="900546"/>
            <a:ext cx="6230875" cy="5472546"/>
          </a:xfrm>
          <a:prstGeom prst="rect">
            <a:avLst/>
          </a:prstGeom>
          <a:noFill/>
          <a:ln w="9525">
            <a:solidFill>
              <a:srgbClr val="CC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151552" y="1648231"/>
            <a:ext cx="769330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      今天下苍生，凡有八苦，陛下知之乎？官吏苛刻，一苦也；私债征夺，二苦也；赋税繁多，三苦也；所由乞敛，四苦也；替逃人差科，五苦也；冤不得理，屈不得伸，六苦也；冻无衣，饥无食，七苦也；病不得医，死不得葬，八苦也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  <a:cs typeface="Helvetica Light" charset="0"/>
              <a:sym typeface="微软雅黑" panose="020B0503020204020204" pitchFamily="34" charset="-122"/>
            </a:endParaRPr>
          </a:p>
          <a:p>
            <a:pPr lvl="0" algn="r"/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（唐）刘允章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《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直谏书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Helvetica Light" charset="0"/>
                <a:sym typeface="微软雅黑" panose="020B0503020204020204" pitchFamily="34" charset="-122"/>
              </a:rPr>
              <a:t>》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  <a:cs typeface="Helvetica Light" charset="0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303726" y="1772976"/>
            <a:ext cx="4953236" cy="747132"/>
          </a:xfrm>
        </p:spPr>
        <p:txBody>
          <a:bodyPr>
            <a:noAutofit/>
          </a:bodyPr>
          <a:lstStyle/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黄巢起义和唐朝灭亡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622224" y="2842685"/>
            <a:ext cx="9658801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875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年，黄巢起义爆发，沉重打击了唐朝的统治。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907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年，朱温废唐称帝，国号梁，史称后梁，唐朝灭亡。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1524702" y="1040659"/>
            <a:ext cx="2931042" cy="57947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五代十国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6" name="表格 5"/>
          <p:cNvGraphicFramePr/>
          <p:nvPr/>
        </p:nvGraphicFramePr>
        <p:xfrm>
          <a:off x="5852949" y="3429000"/>
          <a:ext cx="3873228" cy="2628002"/>
        </p:xfrm>
        <a:graphic>
          <a:graphicData uri="http://schemas.openxmlformats.org/drawingml/2006/table">
            <a:tbl>
              <a:tblPr/>
              <a:tblGrid>
                <a:gridCol w="84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0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0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571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朱温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宣武节度使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71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李存勖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河东节度使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1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石敬瑭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河东节度使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71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刘知远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河东节度使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1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郭威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邺都留守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4952689" y="1984804"/>
            <a:ext cx="5940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天子，兵强马壮者当为之。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《旧五代史</a:t>
            </a:r>
            <a:r>
              <a:rPr lang="en-US" altLang="zh-CN" sz="2800" kern="100" dirty="0"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晋书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</p:txBody>
      </p:sp>
      <p:pic>
        <p:nvPicPr>
          <p:cNvPr id="2" name="内容占位符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" r="3609" b="6968"/>
          <a:stretch>
            <a:fillRect/>
          </a:stretch>
        </p:blipFill>
        <p:spPr>
          <a:xfrm>
            <a:off x="1370541" y="1922928"/>
            <a:ext cx="3817030" cy="389441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370541" y="5843413"/>
            <a:ext cx="3873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五代十国形势图（后周时期）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299688" y="765908"/>
            <a:ext cx="36195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marL="228600" indent="-228600">
              <a:spcBef>
                <a:spcPts val="1000"/>
              </a:spcBef>
              <a:defRPr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4.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后周局部统一</a:t>
            </a:r>
          </a:p>
        </p:txBody>
      </p:sp>
      <p:pic>
        <p:nvPicPr>
          <p:cNvPr id="5" name="内容占位符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1" t="1" r="5005" b="7763"/>
          <a:stretch>
            <a:fillRect/>
          </a:stretch>
        </p:blipFill>
        <p:spPr>
          <a:xfrm>
            <a:off x="6842760" y="917575"/>
            <a:ext cx="4686300" cy="495617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075464" y="5873681"/>
            <a:ext cx="4087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五代十国形势图（后周时期）</a:t>
            </a:r>
          </a:p>
        </p:txBody>
      </p:sp>
      <p:pic>
        <p:nvPicPr>
          <p:cNvPr id="101" name="图片 100"/>
          <p:cNvPicPr/>
          <p:nvPr/>
        </p:nvPicPr>
        <p:blipFill>
          <a:blip r:embed="rId4"/>
          <a:stretch>
            <a:fillRect/>
          </a:stretch>
        </p:blipFill>
        <p:spPr>
          <a:xfrm>
            <a:off x="1891030" y="1823085"/>
            <a:ext cx="3384550" cy="38887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043430" y="5875020"/>
            <a:ext cx="34131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/>
              <a:t>柴荣 （后周第二位皇帝）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>
          <a:xfrm>
            <a:off x="1880172" y="1731996"/>
            <a:ext cx="3935001" cy="4535284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隋朝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成就：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 实现统一、</a:t>
            </a:r>
            <a:r>
              <a:rPr lang="en-US" altLang="zh-CN" b="1" dirty="0">
                <a:solidFill>
                  <a:srgbClr val="002060"/>
                </a:solidFill>
              </a:rPr>
              <a:t> </a:t>
            </a: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发展经济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制度创新 、兴建东都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修建运河</a:t>
            </a:r>
            <a:r>
              <a:rPr lang="en-US" altLang="zh-CN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失误：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b="1" dirty="0">
                <a:solidFill>
                  <a:srgbClr val="002060"/>
                </a:solidFill>
              </a:rPr>
              <a:t>过于急切</a:t>
            </a:r>
            <a:endParaRPr lang="en-US" altLang="zh-CN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  滥用民力</a:t>
            </a:r>
            <a:endParaRPr lang="zh-CN" altLang="en-US" dirty="0"/>
          </a:p>
        </p:txBody>
      </p:sp>
      <p:sp>
        <p:nvSpPr>
          <p:cNvPr id="6" name="内容占位符 2"/>
          <p:cNvSpPr txBox="1"/>
          <p:nvPr/>
        </p:nvSpPr>
        <p:spPr>
          <a:xfrm>
            <a:off x="6802200" y="1731996"/>
            <a:ext cx="4108955" cy="45044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唐朝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成就：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  制度完善、经济繁荣、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     </a:t>
            </a:r>
            <a:r>
              <a:rPr lang="zh-CN" altLang="en-US" b="1" dirty="0">
                <a:solidFill>
                  <a:srgbClr val="002060"/>
                </a:solidFill>
              </a:rPr>
              <a:t>文化灿烂、民族交融、 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     </a:t>
            </a:r>
            <a:r>
              <a:rPr lang="zh-CN" altLang="en-US" b="1" dirty="0">
                <a:solidFill>
                  <a:srgbClr val="002060"/>
                </a:solidFill>
              </a:rPr>
              <a:t>对外开放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失误：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/>
              <a:t>     </a:t>
            </a:r>
            <a:r>
              <a:rPr lang="zh-CN" altLang="en-US" b="1" dirty="0">
                <a:solidFill>
                  <a:srgbClr val="002060"/>
                </a:solidFill>
              </a:rPr>
              <a:t>中央与地方失衡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      </a:t>
            </a:r>
            <a:r>
              <a:rPr lang="zh-CN" altLang="en-US" b="1" dirty="0">
                <a:solidFill>
                  <a:srgbClr val="002060"/>
                </a:solidFill>
              </a:rPr>
              <a:t>后期忽略民生</a:t>
            </a:r>
            <a:endParaRPr lang="zh-CN" altLang="en-US" b="1" dirty="0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09600" y="588996"/>
            <a:ext cx="10972800" cy="1143000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小  结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81cc10a-8982-42a7-8dea-ca35abd7a4dd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3104</Words>
  <Application>Microsoft Office PowerPoint</Application>
  <PresentationFormat>宽屏</PresentationFormat>
  <Paragraphs>242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黑体</vt:lpstr>
      <vt:lpstr>华文楷体</vt:lpstr>
      <vt:lpstr>楷体</vt:lpstr>
      <vt:lpstr>微软雅黑</vt:lpstr>
      <vt:lpstr>Arial</vt:lpstr>
      <vt:lpstr>Calibri</vt:lpstr>
      <vt:lpstr>Office 主题</vt:lpstr>
      <vt:lpstr>PowerPoint 演示文稿</vt:lpstr>
      <vt:lpstr>从隋唐盛世到五代十国</vt:lpstr>
      <vt:lpstr>1.隋朝的成就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2.民族交融进一步发展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2.黄巢起义和唐朝灭亡</vt:lpstr>
      <vt:lpstr>PowerPoint 演示文稿</vt:lpstr>
      <vt:lpstr>PowerPoint 演示文稿</vt:lpstr>
      <vt:lpstr>小  结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黄 嘉泳</cp:lastModifiedBy>
  <cp:revision>144</cp:revision>
  <dcterms:created xsi:type="dcterms:W3CDTF">2020-02-05T11:17:00Z</dcterms:created>
  <dcterms:modified xsi:type="dcterms:W3CDTF">2021-10-18T03:23:01Z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1CEC23D35ACF455DBF37301A7E349CD2</vt:lpwstr>
  </property>
  <property fmtid="{D5CDD505-2E9C-101B-9397-08002B2CF9AE}" pid="3" name="KSOProductBuildVer">
    <vt:lpwstr>2052-11.1.0.10938</vt:lpwstr>
  </property>
</Properties>
</file>