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326" r:id="rId5"/>
    <p:sldId id="287" r:id="rId6"/>
    <p:sldId id="355" r:id="rId7"/>
    <p:sldId id="312" r:id="rId8"/>
    <p:sldId id="314" r:id="rId9"/>
    <p:sldId id="275" r:id="rId10"/>
    <p:sldId id="383" r:id="rId11"/>
    <p:sldId id="290" r:id="rId12"/>
    <p:sldId id="327" r:id="rId13"/>
    <p:sldId id="276" r:id="rId14"/>
    <p:sldId id="291" r:id="rId15"/>
    <p:sldId id="321" r:id="rId16"/>
    <p:sldId id="281" r:id="rId17"/>
    <p:sldId id="318" r:id="rId18"/>
    <p:sldId id="319" r:id="rId19"/>
    <p:sldId id="320" r:id="rId20"/>
    <p:sldId id="277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22" r:id="rId29"/>
    <p:sldId id="323" r:id="rId30"/>
    <p:sldId id="324" r:id="rId31"/>
    <p:sldId id="313" r:id="rId32"/>
    <p:sldId id="306" r:id="rId33"/>
    <p:sldId id="310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660066"/>
    <a:srgbClr val="FF0000"/>
    <a:srgbClr val="00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401"/>
  </p:normalViewPr>
  <p:slideViewPr>
    <p:cSldViewPr showGuides="1">
      <p:cViewPr varScale="1">
        <p:scale>
          <a:sx n="69" d="100"/>
          <a:sy n="69" d="100"/>
        </p:scale>
        <p:origin x="-882" y="-90"/>
      </p:cViewPr>
      <p:guideLst>
        <p:guide orient="horz" pos="2156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51" name="Group 3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54" name="Group 6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99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 fontAlgn="base"/>
            <a:r>
              <a:rPr lang="zh-CN" altLang="en-US" strike="noStrike" noProof="0"/>
              <a:t>单击此处编辑母版标题样式</a:t>
            </a:r>
            <a:endParaRPr lang="zh-CN" altLang="en-US" strike="noStrike" noProof="0"/>
          </a:p>
        </p:txBody>
      </p:sp>
      <p:sp>
        <p:nvSpPr>
          <p:cNvPr id="399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 fontAlgn="base"/>
            <a:r>
              <a:rPr lang="zh-CN" altLang="en-US" strike="noStrike" noProof="0"/>
              <a:t>单击此处编辑母版副标题样式</a:t>
            </a:r>
            <a:endParaRPr lang="zh-CN" altLang="en-US" strike="noStrike" noProof="0"/>
          </a:p>
        </p:txBody>
      </p:sp>
      <p:sp>
        <p:nvSpPr>
          <p:cNvPr id="24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ED34D48-0353-41D0-B145-5CC92572F25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2FBE0F-BB12-4D35-A2CD-7A73573B2E46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2B5B085-C770-4D0C-A44C-842A35D502D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FA5E6B6-2DB8-4B36-A054-4CFAB9C70AD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EEF189D-2C87-4F78-9BEB-370CF6A3425D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B49429E-8303-44F6-9233-AF350F6BA70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4F62B25-6131-40C3-BEAC-D6B662ADCB9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3D50168-732D-4000-80C9-482AC8EB9DB2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1C8C549-DBD8-454F-8228-03927052072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AEE7B97-FE11-4712-BE61-39FB06B4B10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53953C7-219A-4342-953B-5016FE4B7D1D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hasCustomPrompt="1"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4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4680C7-85DA-47FC-9553-11AEE6092B3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3" name="Rectangle 9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4" name="Rectangle 10"/>
          <p:cNvSpPr>
            <a:spLocks noGrp="1"/>
          </p:cNvSpPr>
          <p:nvPr>
            <p:ph type="body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89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 b="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 b="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 b="0">
                <a:latin typeface="Tahoma" panose="020B060403050404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0E86307-13A9-4C5E-9C04-1EBD9D02803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5.png"/><Relationship Id="rId2" Type="http://schemas.openxmlformats.org/officeDocument/2006/relationships/image" Target="../media/image24.wmf"/><Relationship Id="rId1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wmf"/><Relationship Id="rId1" Type="http://schemas.openxmlformats.org/officeDocument/2006/relationships/oleObject" Target="../embeddings/oleObject3.bin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wmf"/><Relationship Id="rId1" Type="http://schemas.openxmlformats.org/officeDocument/2006/relationships/oleObject" Target="../embeddings/oleObject4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4337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7888" y="3141663"/>
            <a:ext cx="7386637" cy="2508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Rectangle 13"/>
          <p:cNvSpPr>
            <a:spLocks noChangeArrowheads="1"/>
          </p:cNvSpPr>
          <p:nvPr/>
        </p:nvSpPr>
        <p:spPr bwMode="auto">
          <a:xfrm>
            <a:off x="1604963" y="974725"/>
            <a:ext cx="5934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课题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酸和碱的中和反应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39" name="Text Box 14"/>
          <p:cNvSpPr txBox="1"/>
          <p:nvPr/>
        </p:nvSpPr>
        <p:spPr>
          <a:xfrm>
            <a:off x="3779838" y="1773238"/>
            <a:ext cx="217011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（共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课时）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82" name="Text Box 10"/>
          <p:cNvSpPr txBox="1"/>
          <p:nvPr/>
        </p:nvSpPr>
        <p:spPr>
          <a:xfrm>
            <a:off x="322898" y="1914208"/>
            <a:ext cx="8175625" cy="9531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实验</a:t>
            </a:r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】</a:t>
            </a:r>
            <a:r>
              <a:rPr lang="zh-CN" altLang="en-US" sz="2800" dirty="0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往刚制得的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Cu(OH)</a:t>
            </a:r>
            <a:r>
              <a:rPr lang="en-US" altLang="zh-CN" sz="2800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的试管中滴加入稀硫酸，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观察现象。</a:t>
            </a:r>
            <a:endParaRPr lang="zh-CN" altLang="en-US" sz="28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091" name="Text Box 19"/>
          <p:cNvSpPr txBox="1"/>
          <p:nvPr/>
        </p:nvSpPr>
        <p:spPr>
          <a:xfrm>
            <a:off x="283210" y="2924810"/>
            <a:ext cx="212883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实验现象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3" name="Text Box 20"/>
          <p:cNvSpPr txBox="1"/>
          <p:nvPr/>
        </p:nvSpPr>
        <p:spPr>
          <a:xfrm>
            <a:off x="323215" y="116840"/>
            <a:ext cx="40646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碱分为哪两类？</a:t>
            </a:r>
            <a:endParaRPr lang="zh-CN" altLang="en-US" sz="2800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93" name="Rectangle 21"/>
          <p:cNvSpPr/>
          <p:nvPr/>
        </p:nvSpPr>
        <p:spPr>
          <a:xfrm>
            <a:off x="383858" y="5445126"/>
            <a:ext cx="8342312" cy="1076325"/>
          </a:xfrm>
          <a:prstGeom prst="rect">
            <a:avLst/>
          </a:prstGeom>
          <a:noFill/>
          <a:ln w="28575"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</a:ln>
        </p:spPr>
        <p:txBody>
          <a:bodyPr anchor="ctr" anchorCtr="0">
            <a:spAutoFit/>
          </a:bodyPr>
          <a:p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小结</a:t>
            </a:r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 sz="32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通过观察现象，可以知道碱能与酸反应。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00" name="Rectangle 28"/>
          <p:cNvSpPr/>
          <p:nvPr/>
        </p:nvSpPr>
        <p:spPr>
          <a:xfrm>
            <a:off x="2359343" y="2909570"/>
            <a:ext cx="63830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Cu(OH)</a:t>
            </a:r>
            <a:r>
              <a:rPr lang="en-US" altLang="zh-CN" sz="2800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消失（溶解），溶液变成蓝色。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Text Box 10"/>
          <p:cNvSpPr txBox="1"/>
          <p:nvPr/>
        </p:nvSpPr>
        <p:spPr>
          <a:xfrm>
            <a:off x="467360" y="3653790"/>
            <a:ext cx="8175625" cy="9531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实验</a:t>
            </a:r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】</a:t>
            </a:r>
            <a:r>
              <a:rPr lang="zh-CN" altLang="en-US" sz="2800" dirty="0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往刚制得的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Fe(OH)</a:t>
            </a:r>
            <a:r>
              <a:rPr lang="en-US" altLang="zh-CN" sz="2800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的试管中滴加入稀盐酸，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观察现象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Text Box 19"/>
          <p:cNvSpPr txBox="1"/>
          <p:nvPr/>
        </p:nvSpPr>
        <p:spPr>
          <a:xfrm>
            <a:off x="282893" y="4797425"/>
            <a:ext cx="212883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实验现象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Rectangle 28"/>
          <p:cNvSpPr/>
          <p:nvPr/>
        </p:nvSpPr>
        <p:spPr>
          <a:xfrm>
            <a:off x="2411413" y="4725035"/>
            <a:ext cx="63830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Fe(OH)</a:t>
            </a:r>
            <a:r>
              <a:rPr lang="en-US" altLang="zh-CN" sz="2800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消失（溶解），溶液变成黄色。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1"/>
          <p:cNvSpPr/>
          <p:nvPr/>
        </p:nvSpPr>
        <p:spPr>
          <a:xfrm>
            <a:off x="400368" y="692786"/>
            <a:ext cx="8342312" cy="1076325"/>
          </a:xfrm>
          <a:prstGeom prst="rect">
            <a:avLst/>
          </a:prstGeom>
          <a:noFill/>
          <a:ln w="28575"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</a:ln>
        </p:spPr>
        <p:txBody>
          <a:bodyPr anchor="ctr" anchorCtr="0">
            <a:spAutoFit/>
          </a:bodyPr>
          <a:p>
            <a:r>
              <a:rPr lang="zh-CN" altLang="zh-CN" sz="3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可溶性碱：</a:t>
            </a:r>
            <a:r>
              <a:rPr lang="en-US" altLang="zh-CN" sz="3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KOH   NaOH   Ba(OH)   Ca(OH)</a:t>
            </a:r>
            <a:r>
              <a:rPr lang="en-US" altLang="zh-CN" sz="3200" baseline="-25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sym typeface="+mn-ea"/>
              </a:rPr>
              <a:t>2</a:t>
            </a:r>
            <a:endParaRPr lang="en-US" altLang="zh-CN" sz="320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zh-CN" sz="32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难溶性碱：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Mg(OH)</a:t>
            </a:r>
            <a:r>
              <a:rPr lang="en-US" altLang="zh-CN" sz="3200" baseline="-25000">
                <a:sym typeface="+mn-ea"/>
              </a:rPr>
              <a:t>2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Cu(OH)</a:t>
            </a:r>
            <a:r>
              <a:rPr lang="en-US" altLang="zh-CN" sz="3200" baseline="-25000">
                <a:sym typeface="+mn-ea"/>
              </a:rPr>
              <a:t>2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Fe(OH)</a:t>
            </a:r>
            <a:r>
              <a:rPr lang="en-US" altLang="zh-CN" sz="3200" baseline="-25000">
                <a:solidFill>
                  <a:srgbClr val="0000FF"/>
                </a:solidFill>
                <a:uFillTx/>
                <a:ea typeface="宋体" panose="02010600030101010101" pitchFamily="2" charset="-122"/>
              </a:rPr>
              <a:t>3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...</a:t>
            </a:r>
            <a:endParaRPr lang="en-US" altLang="zh-CN" sz="32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91" grpId="0"/>
      <p:bldP spid="3093" grpId="0" bldLvl="0" animBg="1"/>
      <p:bldP spid="3100" grpId="0"/>
      <p:bldP spid="2" grpId="0"/>
      <p:bldP spid="3" grpId="0"/>
      <p:bldP spid="4" grpId="0"/>
      <p:bldP spid="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82" name="Text Box 10"/>
          <p:cNvSpPr txBox="1"/>
          <p:nvPr/>
        </p:nvSpPr>
        <p:spPr>
          <a:xfrm>
            <a:off x="395288" y="908685"/>
            <a:ext cx="8175625" cy="13836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实验</a:t>
            </a:r>
            <a:r>
              <a:rPr lang="en-US" altLang="zh-CN" sz="2800">
                <a:latin typeface="Tahoma" panose="020B0604030504040204" pitchFamily="34" charset="0"/>
                <a:ea typeface="宋体" panose="02010600030101010101" pitchFamily="2" charset="-122"/>
              </a:rPr>
              <a:t>10-8】</a:t>
            </a:r>
            <a:r>
              <a:rPr lang="zh-CN" altLang="en-US" sz="2800" dirty="0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取少量的</a:t>
            </a:r>
            <a:r>
              <a:rPr lang="en-US" altLang="zh-CN" sz="2800" err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</a:t>
            </a:r>
            <a:r>
              <a:rPr lang="zh-CN" altLang="en-US" sz="2800" dirty="0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于试管中，滴入少量的稀盐酸，振荡，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观察现象。</a:t>
            </a:r>
            <a:endParaRPr lang="zh-CN" altLang="en-US" sz="28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091" name="Text Box 19"/>
          <p:cNvSpPr txBox="1"/>
          <p:nvPr/>
        </p:nvSpPr>
        <p:spPr>
          <a:xfrm>
            <a:off x="539115" y="2204720"/>
            <a:ext cx="26790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实验现象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87" name="Text Box 20"/>
          <p:cNvSpPr txBox="1"/>
          <p:nvPr/>
        </p:nvSpPr>
        <p:spPr>
          <a:xfrm>
            <a:off x="971550" y="476885"/>
            <a:ext cx="6580505" cy="521970"/>
          </a:xfrm>
          <a:prstGeom prst="rect">
            <a:avLst/>
          </a:prstGeom>
          <a:noFill/>
          <a:ln w="28575">
            <a:gradFill>
              <a:gsLst>
                <a:gs pos="0">
                  <a:srgbClr val="14CD68"/>
                </a:gs>
                <a:gs pos="100000">
                  <a:srgbClr val="0B6E38"/>
                </a:gs>
              </a:gsLst>
            </a:gradFill>
          </a:ln>
        </p:spPr>
        <p:txBody>
          <a:bodyPr wrap="square" anchor="t" anchorCtr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酸和碱之间反应都有现象吗？</a:t>
            </a:r>
            <a:endParaRPr lang="en-US" altLang="zh-CN" sz="2800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93" name="Rectangle 21"/>
          <p:cNvSpPr/>
          <p:nvPr/>
        </p:nvSpPr>
        <p:spPr>
          <a:xfrm>
            <a:off x="467043" y="2996883"/>
            <a:ext cx="8342312" cy="230695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我们怎样才能知道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之间确实发生了化学反应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?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如果它们发生了反应，我们又该如何追踪这个反应的过程呢？ 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00" name="Rectangle 28"/>
          <p:cNvSpPr/>
          <p:nvPr/>
        </p:nvSpPr>
        <p:spPr>
          <a:xfrm>
            <a:off x="3059430" y="2204720"/>
            <a:ext cx="33966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没有明显现象。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91" grpId="0"/>
      <p:bldP spid="3093" grpId="0"/>
      <p:bldP spid="3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04" name="Rectangle 4"/>
          <p:cNvSpPr/>
          <p:nvPr/>
        </p:nvSpPr>
        <p:spPr>
          <a:xfrm>
            <a:off x="274638" y="2428875"/>
            <a:ext cx="8594725" cy="460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实验设计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0" name="Rectangle 32"/>
          <p:cNvSpPr/>
          <p:nvPr/>
        </p:nvSpPr>
        <p:spPr>
          <a:xfrm>
            <a:off x="179388" y="211773"/>
            <a:ext cx="8280400" cy="181483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讨论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请各大家根据实验桌上老师提供的药品讨论，设计一个实验方案，通过实验现象来验证：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和 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之间确实发生了化学反应。 </a:t>
            </a:r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药品：稀</a:t>
            </a:r>
            <a:r>
              <a:rPr lang="en-US" altLang="zh-CN" sz="2800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，稀</a:t>
            </a:r>
            <a:r>
              <a:rPr lang="en-US" altLang="zh-CN" sz="2800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，酚酞指示剂，石蕊指示剂。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98975" y="4557713"/>
            <a:ext cx="1808163" cy="1227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8" y="3551238"/>
            <a:ext cx="1820862" cy="2376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5263" y="3500438"/>
            <a:ext cx="1836737" cy="2282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1425" y="3622675"/>
            <a:ext cx="2290763" cy="2305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74" name="Text Box 30"/>
          <p:cNvSpPr txBox="1"/>
          <p:nvPr/>
        </p:nvSpPr>
        <p:spPr>
          <a:xfrm>
            <a:off x="6858000" y="5286375"/>
            <a:ext cx="1785938" cy="641350"/>
          </a:xfrm>
          <a:prstGeom prst="rect">
            <a:avLst/>
          </a:prstGeom>
          <a:noFill/>
          <a:ln w="95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变红色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76" name="Text Box 32"/>
          <p:cNvSpPr txBox="1"/>
          <p:nvPr/>
        </p:nvSpPr>
        <p:spPr>
          <a:xfrm>
            <a:off x="1071563" y="714375"/>
            <a:ext cx="2214562" cy="769938"/>
          </a:xfrm>
          <a:prstGeom prst="rect">
            <a:avLst/>
          </a:prstGeom>
          <a:noFill/>
          <a:ln w="95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变红色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77" name="Text Box 33"/>
          <p:cNvSpPr txBox="1"/>
          <p:nvPr/>
        </p:nvSpPr>
        <p:spPr>
          <a:xfrm>
            <a:off x="6372225" y="836613"/>
            <a:ext cx="2328863" cy="769937"/>
          </a:xfrm>
          <a:prstGeom prst="rect">
            <a:avLst/>
          </a:prstGeom>
          <a:noFill/>
          <a:ln w="95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变蓝色</a:t>
            </a:r>
            <a:endParaRPr lang="zh-CN" altLang="en-US" sz="4400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79" name="Text Box 35"/>
          <p:cNvSpPr txBox="1"/>
          <p:nvPr/>
        </p:nvSpPr>
        <p:spPr>
          <a:xfrm>
            <a:off x="4286250" y="5143500"/>
            <a:ext cx="1214438" cy="641350"/>
          </a:xfrm>
          <a:prstGeom prst="rect">
            <a:avLst/>
          </a:prstGeom>
          <a:noFill/>
          <a:ln w="95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无色</a:t>
            </a:r>
            <a:endParaRPr lang="zh-CN" altLang="en-US" sz="3600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80" name="Text Box 36"/>
          <p:cNvSpPr txBox="1"/>
          <p:nvPr/>
        </p:nvSpPr>
        <p:spPr>
          <a:xfrm>
            <a:off x="1143000" y="5357813"/>
            <a:ext cx="1981200" cy="641350"/>
          </a:xfrm>
          <a:prstGeom prst="rect">
            <a:avLst/>
          </a:prstGeom>
          <a:noFill/>
          <a:ln w="95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不变色</a:t>
            </a:r>
            <a:endParaRPr lang="zh-CN" altLang="en-US" sz="3600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06" name="椭圆 13"/>
          <p:cNvSpPr/>
          <p:nvPr/>
        </p:nvSpPr>
        <p:spPr>
          <a:xfrm>
            <a:off x="3357563" y="1928813"/>
            <a:ext cx="3000375" cy="1082675"/>
          </a:xfrm>
          <a:prstGeom prst="ellipse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400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石蕊</a:t>
            </a:r>
            <a:endParaRPr lang="zh-CN" altLang="en-US" sz="4400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椭圆 14"/>
          <p:cNvSpPr/>
          <p:nvPr/>
        </p:nvSpPr>
        <p:spPr>
          <a:xfrm>
            <a:off x="3429000" y="4000500"/>
            <a:ext cx="3000375" cy="1082675"/>
          </a:xfrm>
          <a:prstGeom prst="ellipse">
            <a:avLst/>
          </a:prstGeom>
          <a:solidFill>
            <a:srgbClr val="FFFF00"/>
          </a:solidFill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400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酚酞</a:t>
            </a:r>
            <a:endParaRPr lang="zh-CN" altLang="en-US" sz="4400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直角上箭头 16"/>
          <p:cNvSpPr/>
          <p:nvPr/>
        </p:nvSpPr>
        <p:spPr bwMode="auto">
          <a:xfrm>
            <a:off x="6429375" y="1714500"/>
            <a:ext cx="2000250" cy="1000125"/>
          </a:xfrm>
          <a:prstGeom prst="bentUpArrow">
            <a:avLst/>
          </a:prstGeom>
          <a:solidFill>
            <a:srgbClr val="0066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直角上箭头 20"/>
          <p:cNvSpPr/>
          <p:nvPr/>
        </p:nvSpPr>
        <p:spPr bwMode="auto">
          <a:xfrm flipH="1">
            <a:off x="1357313" y="1714500"/>
            <a:ext cx="2000250" cy="1000125"/>
          </a:xfrm>
          <a:prstGeom prst="bentUp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Text Box 35"/>
          <p:cNvSpPr txBox="1"/>
          <p:nvPr/>
        </p:nvSpPr>
        <p:spPr>
          <a:xfrm>
            <a:off x="1857375" y="1714500"/>
            <a:ext cx="1357313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遇酸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" name="Text Box 35"/>
          <p:cNvSpPr txBox="1"/>
          <p:nvPr/>
        </p:nvSpPr>
        <p:spPr>
          <a:xfrm>
            <a:off x="6572250" y="1857375"/>
            <a:ext cx="142875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遇碱</a:t>
            </a:r>
            <a:endParaRPr lang="zh-CN" altLang="en-US" sz="3600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" name="Text Box 35"/>
          <p:cNvSpPr txBox="1"/>
          <p:nvPr/>
        </p:nvSpPr>
        <p:spPr>
          <a:xfrm>
            <a:off x="4357688" y="3143250"/>
            <a:ext cx="1285875" cy="641350"/>
          </a:xfrm>
          <a:prstGeom prst="rect">
            <a:avLst/>
          </a:prstGeom>
          <a:noFill/>
          <a:ln w="9525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99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紫色</a:t>
            </a:r>
            <a:endParaRPr lang="zh-CN" altLang="en-US" sz="3600" dirty="0">
              <a:solidFill>
                <a:srgbClr val="99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" name="直角上箭头 24"/>
          <p:cNvSpPr/>
          <p:nvPr/>
        </p:nvSpPr>
        <p:spPr bwMode="auto">
          <a:xfrm flipH="1" flipV="1">
            <a:off x="1357313" y="4214813"/>
            <a:ext cx="2000250" cy="1000125"/>
          </a:xfrm>
          <a:prstGeom prst="bentUpArrow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 bwMode="auto">
          <a:xfrm flipV="1">
            <a:off x="6572250" y="4214813"/>
            <a:ext cx="2000250" cy="1000125"/>
          </a:xfrm>
          <a:prstGeom prst="bentUpArrow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Text Box 35"/>
          <p:cNvSpPr txBox="1"/>
          <p:nvPr/>
        </p:nvSpPr>
        <p:spPr>
          <a:xfrm>
            <a:off x="1857375" y="4500563"/>
            <a:ext cx="1357313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遇酸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" name="Text Box 35"/>
          <p:cNvSpPr txBox="1"/>
          <p:nvPr/>
        </p:nvSpPr>
        <p:spPr>
          <a:xfrm>
            <a:off x="6715125" y="4500563"/>
            <a:ext cx="142875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66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遇碱</a:t>
            </a:r>
            <a:endParaRPr lang="zh-CN" altLang="en-US" sz="3600" dirty="0">
              <a:solidFill>
                <a:srgbClr val="0066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" grpId="0" bldLvl="0" animBg="1"/>
      <p:bldP spid="6176" grpId="0" bldLvl="0" animBg="1"/>
      <p:bldP spid="6177" grpId="0" bldLvl="0" animBg="1"/>
      <p:bldP spid="6179" grpId="0" bldLvl="0" animBg="1"/>
      <p:bldP spid="6180" grpId="0" bldLvl="0" animBg="1"/>
      <p:bldP spid="17" grpId="0" bldLvl="0" animBg="1"/>
      <p:bldP spid="21" grpId="0" bldLvl="0" animBg="1"/>
      <p:bldP spid="22" grpId="0"/>
      <p:bldP spid="23" grpId="0"/>
      <p:bldP spid="24" grpId="0" bldLvl="0" animBg="1"/>
      <p:bldP spid="25" grpId="0" bldLvl="0" animBg="1"/>
      <p:bldP spid="26" grpId="0" bldLvl="0" animBg="1"/>
      <p:bldP spid="27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/>
          <p:nvPr/>
        </p:nvSpPr>
        <p:spPr>
          <a:xfrm>
            <a:off x="131763" y="764540"/>
            <a:ext cx="8850312" cy="1200150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txBody>
          <a:bodyPr wrap="none" anchor="ctr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方案一：在烧杯中加入少量</a:t>
            </a:r>
            <a:r>
              <a:rPr lang="en-US" altLang="zh-CN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溶液，滴入几滴无色酚酞试液，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无色酚酞变红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；再慢慢滴入稀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，并不断搅拌，至溶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液的颜色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恰好由红色变成无色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为止。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491" name="Rectangle 3"/>
          <p:cNvSpPr/>
          <p:nvPr/>
        </p:nvSpPr>
        <p:spPr>
          <a:xfrm>
            <a:off x="132080" y="4798060"/>
            <a:ext cx="8858250" cy="119888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txBody>
          <a:bodyPr wrap="square" anchor="ctr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方案四：在烧杯中加入少量稀</a:t>
            </a:r>
            <a:r>
              <a:rPr lang="en-US" altLang="zh-CN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溶液，滴入几滴紫色石蕊试液，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紫色石蕊变红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；再慢慢滴入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，并不断搅拌，至溶液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颜色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恰好由红色变成紫色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为止。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492" name="Rectangle 4"/>
          <p:cNvSpPr/>
          <p:nvPr/>
        </p:nvSpPr>
        <p:spPr>
          <a:xfrm>
            <a:off x="86995" y="2133600"/>
            <a:ext cx="8894445" cy="11988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anchor="ctr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方案二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：在烧杯中加入少量</a:t>
            </a:r>
            <a:r>
              <a:rPr lang="en-US" altLang="zh-CN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溶液，滴入几滴紫色石蕊试液，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紫色石蕊变蓝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；再慢慢滴入稀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，并不断搅拌，至溶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液颜色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恰好由蓝色变成紫色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为止。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493" name="Rectangle 5"/>
          <p:cNvSpPr/>
          <p:nvPr/>
        </p:nvSpPr>
        <p:spPr>
          <a:xfrm>
            <a:off x="87630" y="3502978"/>
            <a:ext cx="8895080" cy="119888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txBody>
          <a:bodyPr wrap="square" anchor="ctr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方案三：在烧杯中加入少量稀</a:t>
            </a:r>
            <a:r>
              <a:rPr lang="en-US" altLang="zh-CN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溶液，滴入几滴无色酚酞试液，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没有明显现象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；再慢慢滴入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，并不断搅拌，至溶液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颜色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恰好由无色变成红色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为止。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455285" y="4293235"/>
            <a:ext cx="3294380" cy="3987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（溶液变红时</a:t>
            </a:r>
            <a:r>
              <a:rPr kumimoji="0" lang="en-US" altLang="zh-CN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NaOH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已过量）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48350" y="5597525"/>
            <a:ext cx="1604963" cy="4000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（难观察）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56008" y="2924493"/>
            <a:ext cx="1604963" cy="4000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（难观察）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444615" y="1484313"/>
            <a:ext cx="1346200" cy="4000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（可以） 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42" name="TextBox 2"/>
          <p:cNvSpPr txBox="1"/>
          <p:nvPr/>
        </p:nvSpPr>
        <p:spPr>
          <a:xfrm>
            <a:off x="139700" y="212725"/>
            <a:ext cx="1839913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方案选择： 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ldLvl="0" animBg="1"/>
      <p:bldP spid="63491" grpId="0" bldLvl="0" animBg="1"/>
      <p:bldP spid="63492" grpId="0" bldLvl="0" animBg="1"/>
      <p:bldP spid="63493" grpId="0" bldLvl="0" animBg="1"/>
      <p:bldP spid="2" grpId="0" bldLvl="0" animBg="1"/>
      <p:bldP spid="9" grpId="0" animBg="1"/>
      <p:bldP spid="10" grpId="0" bldLvl="0" animBg="1"/>
      <p:bldP spid="1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文本框 50177"/>
          <p:cNvSpPr txBox="1"/>
          <p:nvPr/>
        </p:nvSpPr>
        <p:spPr>
          <a:xfrm>
            <a:off x="1187768" y="4004945"/>
            <a:ext cx="4608512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chemeClr val="hlink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答：防止稀盐酸滴加过量。</a:t>
            </a:r>
            <a:endParaRPr lang="zh-CN" altLang="en-US" sz="2800" dirty="0">
              <a:solidFill>
                <a:schemeClr val="hlink"/>
              </a:solidFill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0179" name="文本框 50178"/>
          <p:cNvSpPr txBox="1"/>
          <p:nvPr/>
        </p:nvSpPr>
        <p:spPr>
          <a:xfrm>
            <a:off x="244158" y="2060893"/>
            <a:ext cx="8655050" cy="13731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  答：起指示作用。因为</a:t>
            </a:r>
            <a:r>
              <a:rPr lang="en-US" altLang="zh-CN" sz="2800" err="1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NaOH</a:t>
            </a:r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与</a:t>
            </a:r>
            <a:r>
              <a:rPr lang="en-US" altLang="zh-CN" sz="2800" err="1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HCl</a:t>
            </a:r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反应无明显的现象发生，根据酚酞溶液由红色变为无色来判断</a:t>
            </a:r>
            <a:r>
              <a:rPr lang="en-US" altLang="zh-CN" sz="2800" err="1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NaOH</a:t>
            </a:r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和</a:t>
            </a:r>
            <a:r>
              <a:rPr lang="en-US" altLang="zh-CN" sz="2800" err="1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HCl</a:t>
            </a:r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是否反应完全。</a:t>
            </a:r>
            <a:endParaRPr lang="zh-CN" altLang="en-US" sz="2800" dirty="0">
              <a:solidFill>
                <a:srgbClr val="FF0066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9459" name="文本框 50179"/>
          <p:cNvSpPr txBox="1"/>
          <p:nvPr/>
        </p:nvSpPr>
        <p:spPr>
          <a:xfrm>
            <a:off x="611505" y="3422333"/>
            <a:ext cx="6985000" cy="5826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  <a:ea typeface="华文中宋" panose="02010600040101010101" pitchFamily="2" charset="-122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为什么在操作中必须逐滴滴入稀盐酸？</a:t>
            </a:r>
            <a:endParaRPr lang="zh-CN" altLang="en-US" sz="28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9460" name="文本框 50180"/>
          <p:cNvSpPr txBox="1"/>
          <p:nvPr/>
        </p:nvSpPr>
        <p:spPr>
          <a:xfrm>
            <a:off x="1548130" y="1484630"/>
            <a:ext cx="5256213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  <a:ea typeface="华文中宋" panose="02010600040101010101" pitchFamily="2" charset="-122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酚酞在实验中起什么作用？</a:t>
            </a:r>
            <a:endParaRPr lang="zh-CN" altLang="en-US" sz="28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50183" name="文本框 50182"/>
          <p:cNvSpPr txBox="1"/>
          <p:nvPr/>
        </p:nvSpPr>
        <p:spPr>
          <a:xfrm>
            <a:off x="755650" y="4797425"/>
            <a:ext cx="7772400" cy="107632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anchor="t" anchorCtr="0">
            <a:spAutoFit/>
          </a:bodyPr>
          <a:p>
            <a:r>
              <a:rPr lang="zh-CN" altLang="en-US" sz="3200" dirty="0">
                <a:solidFill>
                  <a:srgbClr val="0033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注意</a:t>
            </a:r>
            <a:r>
              <a:rPr lang="en-US" altLang="zh-CN" sz="3200"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:</a:t>
            </a:r>
            <a:r>
              <a:rPr lang="zh-CN" altLang="en-US" sz="3200" dirty="0">
                <a:solidFill>
                  <a:srgbClr val="0033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滴加盐酸至红色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恰好变成无色</a:t>
            </a:r>
            <a:r>
              <a:rPr lang="zh-CN" altLang="en-US" sz="3200" dirty="0">
                <a:solidFill>
                  <a:srgbClr val="0033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时即止。否则盐酸过量。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9463" name="文本框 50183"/>
          <p:cNvSpPr txBox="1"/>
          <p:nvPr/>
        </p:nvSpPr>
        <p:spPr>
          <a:xfrm>
            <a:off x="323850" y="1541780"/>
            <a:ext cx="1439863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【</a:t>
            </a:r>
            <a:r>
              <a:rPr lang="zh-CN" altLang="en-US" sz="2800" dirty="0">
                <a:solidFill>
                  <a:srgbClr val="0033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讨论</a:t>
            </a: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】</a:t>
            </a:r>
            <a:endParaRPr lang="en-US" altLang="zh-CN" sz="2800">
              <a:solidFill>
                <a:srgbClr val="0033CC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7" name="Rectangle 3"/>
          <p:cNvSpPr/>
          <p:nvPr/>
        </p:nvSpPr>
        <p:spPr>
          <a:xfrm>
            <a:off x="389255" y="106680"/>
            <a:ext cx="8075295" cy="138366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anchor="ctr" anchorCtr="0">
            <a:spAutoFit/>
          </a:bodyPr>
          <a:p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说明：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酸碱反应时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，一般不用石蕊作指示剂，原因是石蕊的变色为红色、紫色、蓝色变化时，视觉不够明显。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/>
      <p:bldP spid="5018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1" name="Text Box 25"/>
          <p:cNvSpPr txBox="1"/>
          <p:nvPr/>
        </p:nvSpPr>
        <p:spPr>
          <a:xfrm>
            <a:off x="468313" y="1989138"/>
            <a:ext cx="63119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你能写出上述反应的化学方程式吗？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3" name="Rectangle 37"/>
          <p:cNvSpPr/>
          <p:nvPr/>
        </p:nvSpPr>
        <p:spPr>
          <a:xfrm>
            <a:off x="1042988" y="2420938"/>
            <a:ext cx="48799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=== </a:t>
            </a:r>
            <a:r>
              <a:rPr lang="en-US" altLang="zh-CN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NaCl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830" name="Text Box 38"/>
          <p:cNvSpPr txBox="1"/>
          <p:nvPr/>
        </p:nvSpPr>
        <p:spPr>
          <a:xfrm>
            <a:off x="250825" y="2886075"/>
            <a:ext cx="8208963" cy="11985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请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仿照上述方程式的书写方式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，写出氢氧化钠和稀硫酸、氢氧化钙和稀盐酸、氢氧化钡与硝酸反应的化学方程式。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5" name="Rectangle 72"/>
          <p:cNvSpPr/>
          <p:nvPr/>
        </p:nvSpPr>
        <p:spPr>
          <a:xfrm>
            <a:off x="995363" y="3703638"/>
            <a:ext cx="5257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NaOH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==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6" name="Rectangle 73"/>
          <p:cNvSpPr/>
          <p:nvPr/>
        </p:nvSpPr>
        <p:spPr>
          <a:xfrm>
            <a:off x="971550" y="4186238"/>
            <a:ext cx="49180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Ca(OH)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HCl===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CaCl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867" name="Text Box 75"/>
          <p:cNvSpPr txBox="1"/>
          <p:nvPr/>
        </p:nvSpPr>
        <p:spPr>
          <a:xfrm>
            <a:off x="323850" y="5300663"/>
            <a:ext cx="8459788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Verdana" panose="020B0604030504040204" pitchFamily="34" charset="0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Verdana" panose="020B0604030504040204" pitchFamily="34" charset="0"/>
                <a:ea typeface="宋体" panose="02010600030101010101" pitchFamily="2" charset="-122"/>
              </a:rPr>
              <a:t>上述反应有什么共同特点？反应都生成了什么？</a:t>
            </a:r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0488" name="Text Box 76"/>
          <p:cNvSpPr txBox="1"/>
          <p:nvPr/>
        </p:nvSpPr>
        <p:spPr>
          <a:xfrm>
            <a:off x="1908175" y="5805488"/>
            <a:ext cx="4098925" cy="460375"/>
          </a:xfrm>
          <a:prstGeom prst="rect">
            <a:avLst/>
          </a:prstGeom>
          <a:solidFill>
            <a:srgbClr val="0000CC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酸和碱反应都生成了盐和水</a:t>
            </a: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204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333375"/>
            <a:ext cx="4608512" cy="1581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9" name="矩形标注 20490"/>
          <p:cNvSpPr/>
          <p:nvPr/>
        </p:nvSpPr>
        <p:spPr>
          <a:xfrm>
            <a:off x="5564188" y="44450"/>
            <a:ext cx="3095625" cy="1152525"/>
          </a:xfrm>
          <a:prstGeom prst="wedgeRectCallout">
            <a:avLst>
              <a:gd name="adj1" fmla="val -101694"/>
              <a:gd name="adj2" fmla="val 7754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b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玻璃片上的白色固体还是</a:t>
            </a:r>
            <a:r>
              <a:rPr lang="en-US" altLang="zh-CN" b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NaOH</a:t>
            </a:r>
            <a:r>
              <a:rPr lang="zh-CN" altLang="en-US" b="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吗？</a:t>
            </a:r>
            <a:endParaRPr lang="zh-CN" altLang="en-US" b="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Rectangle 73"/>
          <p:cNvSpPr/>
          <p:nvPr/>
        </p:nvSpPr>
        <p:spPr>
          <a:xfrm>
            <a:off x="971550" y="4668838"/>
            <a:ext cx="49180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fontAlgn="base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Ba(OH)</a:t>
            </a:r>
            <a:r>
              <a:rPr lang="en-US" altLang="zh-CN" strike="noStrike" baseline="-25000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+</a:t>
            </a:r>
            <a:r>
              <a:rPr lang="en-US" altLang="zh-CN" strike="noStrike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HN</a:t>
            </a:r>
            <a:r>
              <a:rPr lang="en-US" altLang="zh-CN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O</a:t>
            </a:r>
            <a:r>
              <a:rPr lang="en-US" altLang="zh-CN" strike="noStrike" baseline="-25000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3</a:t>
            </a:r>
            <a:r>
              <a:rPr lang="en-US" altLang="zh-CN" strike="noStrike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===</a:t>
            </a:r>
            <a:r>
              <a:rPr lang="en-US" altLang="zh-CN" strike="noStrike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Ba(</a:t>
            </a:r>
            <a:r>
              <a:rPr lang="en-US" altLang="zh-CN" strike="noStrike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N</a:t>
            </a:r>
            <a:r>
              <a:rPr lang="en-US" altLang="zh-CN" strike="noStrike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O</a:t>
            </a:r>
            <a:r>
              <a:rPr lang="en-US" altLang="zh-CN" strike="noStrike" baseline="-2500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3</a:t>
            </a:r>
            <a:r>
              <a:rPr lang="en-US" altLang="zh-CN" strike="noStrike" noProof="1">
                <a:solidFill>
                  <a:srgbClr val="FF0000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)</a:t>
            </a:r>
            <a:r>
              <a:rPr lang="en-US" altLang="zh-CN" strike="noStrike" baseline="-2500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2</a:t>
            </a:r>
            <a:r>
              <a:rPr lang="en-US" altLang="zh-CN" strike="noStrike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+2H</a:t>
            </a:r>
            <a:r>
              <a:rPr lang="en-US" altLang="zh-CN" strike="noStrike" baseline="-2500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lang="en-US" altLang="zh-CN" strike="noStrike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O</a:t>
            </a:r>
            <a:endParaRPr lang="en-US" altLang="zh-CN" strike="noStrike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3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3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33830" grpId="0"/>
      <p:bldP spid="20485" grpId="0"/>
      <p:bldP spid="20486" grpId="0"/>
      <p:bldP spid="33867" grpId="0"/>
      <p:bldP spid="20488" grpId="0" bldLvl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Rectangle 4"/>
          <p:cNvSpPr/>
          <p:nvPr/>
        </p:nvSpPr>
        <p:spPr>
          <a:xfrm>
            <a:off x="684213" y="1071563"/>
            <a:ext cx="5040312" cy="2314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① Cu(OH)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——                       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② Mg(OH)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——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③ Zn(OH)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—— 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④ Ba(OH)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—— 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0" name="Rectangle 6"/>
          <p:cNvSpPr/>
          <p:nvPr/>
        </p:nvSpPr>
        <p:spPr>
          <a:xfrm>
            <a:off x="468313" y="404813"/>
            <a:ext cx="5616575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写出下列反应的化学方程式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5"/>
          <p:cNvSpPr/>
          <p:nvPr/>
        </p:nvSpPr>
        <p:spPr>
          <a:xfrm>
            <a:off x="827088" y="866458"/>
            <a:ext cx="7559675" cy="2314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① Cu(OH)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HCl =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CuCl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② Mg(OH)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=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MgSO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③ Zn(OH)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=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ZnSO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④ Ba(OH)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HCl  =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BaCl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683896" y="4364673"/>
            <a:ext cx="7532370" cy="1568450"/>
          </a:xfrm>
          <a:prstGeom prst="rect">
            <a:avLst/>
          </a:prstGeom>
          <a:noFill/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pPr algn="l" eaLnBrk="0" hangingPunct="0"/>
            <a:r>
              <a:rPr lang="zh-CN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【符合条件】</a:t>
            </a:r>
            <a:endParaRPr lang="zh-CN" altLang="en-US" sz="3200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eaLnBrk="0" hangingPunct="0"/>
            <a:r>
              <a:rPr lang="zh-CN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酸：三大强酸（醋酸、氢硫酸也可以）</a:t>
            </a:r>
            <a:endParaRPr lang="zh-CN" altLang="en-US" sz="3200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eaLnBrk="0" hangingPunct="0"/>
            <a:r>
              <a:rPr lang="zh-CN" altLang="en-US" sz="32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碱：可溶性碱或难溶性碱都可以与酸反应</a:t>
            </a:r>
            <a:endParaRPr lang="zh-CN" altLang="en-US" sz="3200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3" name="对象 2"/>
          <p:cNvGraphicFramePr/>
          <p:nvPr/>
        </p:nvGraphicFramePr>
        <p:xfrm>
          <a:off x="755650" y="3386455"/>
          <a:ext cx="5624195" cy="629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" imgW="5619750" imgH="628650" progId="Paint.Picture">
                  <p:embed/>
                </p:oleObj>
              </mc:Choice>
              <mc:Fallback>
                <p:oleObj name="" r:id="rId1" imgW="5619750" imgH="628650" progId="Paint.Picture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650" y="3386455"/>
                        <a:ext cx="5624195" cy="6292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6631" grpId="0" bldLvl="0" animBg="1"/>
      <p:bldP spid="327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496888" y="404813"/>
            <a:ext cx="3068638" cy="5842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一、中和反应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：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07" name="Text Box 10"/>
          <p:cNvSpPr txBox="1"/>
          <p:nvPr/>
        </p:nvSpPr>
        <p:spPr>
          <a:xfrm>
            <a:off x="539750" y="1693863"/>
            <a:ext cx="5067300" cy="822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仔细观察右图，该图说明了酸和碱反应是什么之间的反应？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5307" name="Group 11"/>
          <p:cNvGrpSpPr/>
          <p:nvPr/>
        </p:nvGrpSpPr>
        <p:grpSpPr>
          <a:xfrm>
            <a:off x="6030913" y="1711325"/>
            <a:ext cx="2860675" cy="2493963"/>
            <a:chOff x="3742" y="1434"/>
            <a:chExt cx="1746" cy="1648"/>
          </a:xfrm>
        </p:grpSpPr>
        <p:pic>
          <p:nvPicPr>
            <p:cNvPr id="21508" name="Picture 12" descr="图10-14 氢氧化钠与盐酸反应（图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742" y="1434"/>
              <a:ext cx="1746" cy="144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09" name="Text Box 13"/>
            <p:cNvSpPr txBox="1"/>
            <p:nvPr/>
          </p:nvSpPr>
          <p:spPr>
            <a:xfrm>
              <a:off x="4161" y="2838"/>
              <a:ext cx="612" cy="24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1800" dirty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r>
                <a:rPr lang="en-US" altLang="zh-CN" sz="1800">
                  <a:latin typeface="宋体" panose="02010600030101010101" pitchFamily="2" charset="-122"/>
                  <a:ea typeface="宋体" panose="02010600030101010101" pitchFamily="2" charset="-122"/>
                </a:rPr>
                <a:t>10-14</a:t>
              </a:r>
              <a:endParaRPr lang="en-US" altLang="zh-CN" sz="180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5310" name="Text Box 14"/>
          <p:cNvSpPr txBox="1"/>
          <p:nvPr/>
        </p:nvSpPr>
        <p:spPr>
          <a:xfrm>
            <a:off x="973138" y="2576513"/>
            <a:ext cx="4111625" cy="830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酸溶液中的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和碱溶液中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en-US" altLang="zh-CN" baseline="3000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反应，生成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的过程。</a:t>
            </a:r>
            <a:endParaRPr lang="zh-CN" altLang="en-US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5" name="Text Box 15"/>
          <p:cNvSpPr txBox="1"/>
          <p:nvPr/>
        </p:nvSpPr>
        <p:spPr>
          <a:xfrm>
            <a:off x="900113" y="4797425"/>
            <a:ext cx="21224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不变的离子：</a:t>
            </a:r>
            <a:endParaRPr lang="en-US" altLang="zh-CN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5325" name="Text Box 29"/>
          <p:cNvSpPr txBox="1"/>
          <p:nvPr/>
        </p:nvSpPr>
        <p:spPr>
          <a:xfrm>
            <a:off x="755650" y="1196975"/>
            <a:ext cx="67056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、概念：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酸和碱作用生成盐和水的反应。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5306" name="Text Box 10"/>
          <p:cNvSpPr txBox="1"/>
          <p:nvPr/>
        </p:nvSpPr>
        <p:spPr>
          <a:xfrm>
            <a:off x="971550" y="3500438"/>
            <a:ext cx="4824413" cy="1187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在反应过程中哪种离子减少，哪种离子不变，反应过程中是否有新的粒子产生？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Text Box 15"/>
          <p:cNvSpPr txBox="1"/>
          <p:nvPr/>
        </p:nvSpPr>
        <p:spPr>
          <a:xfrm>
            <a:off x="971550" y="6021388"/>
            <a:ext cx="43656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、实质：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OH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= H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9" name="Text Box 15"/>
          <p:cNvSpPr txBox="1"/>
          <p:nvPr/>
        </p:nvSpPr>
        <p:spPr>
          <a:xfrm>
            <a:off x="4778375" y="4797425"/>
            <a:ext cx="200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减少的离子：</a:t>
            </a:r>
            <a:endParaRPr lang="en-US" altLang="zh-CN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40" name="Text Box 15"/>
          <p:cNvSpPr txBox="1"/>
          <p:nvPr/>
        </p:nvSpPr>
        <p:spPr>
          <a:xfrm>
            <a:off x="2124075" y="5300663"/>
            <a:ext cx="165893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新的粒子： </a:t>
            </a:r>
            <a:endParaRPr lang="zh-CN" altLang="en-US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44800" y="4794250"/>
            <a:ext cx="1557338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 </a:t>
            </a:r>
            <a:r>
              <a:rPr lang="en-US" altLang="zh-CN" err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Cl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77050" y="4794250"/>
            <a:ext cx="140335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 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83025" y="5300663"/>
            <a:ext cx="1201738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 anchorCtr="0">
            <a:spAutoFit/>
          </a:bodyPr>
          <a:p>
            <a:pPr algn="ctr" eaLnBrk="0" hangingPunct="0"/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分子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55310" grpId="0"/>
      <p:bldP spid="55325" grpId="0"/>
      <p:bldP spid="55306" grpId="0"/>
      <p:bldP spid="2" grpId="0"/>
      <p:bldP spid="7" grpId="0" bldLvl="0" animBg="1"/>
      <p:bldP spid="7" grpId="1"/>
      <p:bldP spid="5" grpId="0" animBg="1"/>
      <p:bldP spid="5" grpId="1" animBg="1"/>
      <p:bldP spid="6" grpId="0" animBg="1"/>
      <p:bldP spid="6" grpId="1" animBg="1"/>
      <p:bldP spid="22535" grpId="0"/>
      <p:bldP spid="22535" grpId="1"/>
      <p:bldP spid="22539" grpId="0"/>
      <p:bldP spid="22539" grpId="1"/>
      <p:bldP spid="22540" grpId="0"/>
      <p:bldP spid="2254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Text Box 4"/>
          <p:cNvSpPr txBox="1"/>
          <p:nvPr/>
        </p:nvSpPr>
        <p:spPr>
          <a:xfrm>
            <a:off x="3924300" y="188913"/>
            <a:ext cx="2632075" cy="579437"/>
          </a:xfrm>
          <a:prstGeom prst="rect">
            <a:avLst/>
          </a:prstGeom>
          <a:gradFill rotWithShape="1">
            <a:gsLst>
              <a:gs pos="0">
                <a:srgbClr val="86FFCF">
                  <a:alpha val="100000"/>
                </a:srgbClr>
              </a:gs>
              <a:gs pos="50000">
                <a:srgbClr val="B6FFDF">
                  <a:alpha val="100000"/>
                </a:srgbClr>
              </a:gs>
              <a:gs pos="100000">
                <a:srgbClr val="DCFFEF">
                  <a:alpha val="100000"/>
                </a:srgbClr>
              </a:gs>
            </a:gsLst>
            <a:lin ang="5400000"/>
            <a:tileRect/>
          </a:gra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3200" dirty="0">
                <a:latin typeface="Tahoma" panose="020B0604030504040204" pitchFamily="34" charset="0"/>
                <a:ea typeface="宋体" panose="02010600030101010101" pitchFamily="2" charset="-122"/>
              </a:rPr>
              <a:t>巩固提高</a:t>
            </a:r>
            <a:r>
              <a:rPr lang="en-US" altLang="zh-CN" sz="3200">
                <a:latin typeface="Tahoma" panose="020B0604030504040204" pitchFamily="34" charset="0"/>
                <a:ea typeface="宋体" panose="02010600030101010101" pitchFamily="2" charset="-122"/>
              </a:rPr>
              <a:t>】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499" name="Text Box 15"/>
          <p:cNvSpPr txBox="1"/>
          <p:nvPr/>
        </p:nvSpPr>
        <p:spPr>
          <a:xfrm>
            <a:off x="1476375" y="5157788"/>
            <a:ext cx="6408738" cy="669925"/>
          </a:xfrm>
          <a:prstGeom prst="rect">
            <a:avLst/>
          </a:prstGeom>
          <a:noFill/>
          <a:ln w="2857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en-US" altLang="zh-CN" sz="36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、实质：</a:t>
            </a:r>
            <a:r>
              <a:rPr lang="en-US" altLang="zh-CN" sz="36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3600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</a:t>
            </a:r>
            <a:r>
              <a:rPr lang="en-US" altLang="zh-CN" sz="36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OH</a:t>
            </a:r>
            <a:r>
              <a:rPr lang="en-US" altLang="zh-CN" sz="3600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36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= H</a:t>
            </a:r>
            <a:r>
              <a:rPr lang="en-US" altLang="zh-CN" sz="3600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36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 sz="360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31" name="Rectangle 4"/>
          <p:cNvSpPr/>
          <p:nvPr/>
        </p:nvSpPr>
        <p:spPr>
          <a:xfrm>
            <a:off x="900113" y="1196975"/>
            <a:ext cx="6048375" cy="2759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① KOH   +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—— 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②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+  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——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③ Ca(OH)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+ HNO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——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00025">
              <a:lnSpc>
                <a:spcPts val="3500"/>
              </a:lnSpc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03" name="矩形 63502"/>
          <p:cNvSpPr/>
          <p:nvPr/>
        </p:nvSpPr>
        <p:spPr>
          <a:xfrm>
            <a:off x="1547813" y="1628775"/>
            <a:ext cx="3983037" cy="5365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ts val="3500"/>
              </a:lnSpc>
            </a:pP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KOH   +   </a:t>
            </a:r>
            <a:r>
              <a:rPr lang="en-US" altLang="zh-CN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= </a:t>
            </a:r>
            <a:r>
              <a:rPr lang="en-US" altLang="zh-CN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KCl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04" name="矩形 63503"/>
          <p:cNvSpPr/>
          <p:nvPr/>
        </p:nvSpPr>
        <p:spPr>
          <a:xfrm>
            <a:off x="1403350" y="2492375"/>
            <a:ext cx="5329238" cy="981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ts val="3500"/>
              </a:lnSpc>
            </a:pP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2NaOH  +   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= Na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05" name="矩形 63504"/>
          <p:cNvSpPr/>
          <p:nvPr/>
        </p:nvSpPr>
        <p:spPr>
          <a:xfrm>
            <a:off x="1187450" y="3357563"/>
            <a:ext cx="5268913" cy="9810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ts val="3500"/>
              </a:lnSpc>
            </a:pP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Ca(OH)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  2HNO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 Ca(NO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+ 2H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06" name="Text Box 15"/>
          <p:cNvSpPr txBox="1"/>
          <p:nvPr/>
        </p:nvSpPr>
        <p:spPr>
          <a:xfrm>
            <a:off x="1403350" y="765175"/>
            <a:ext cx="30956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反应物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   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反应物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7088" y="1268413"/>
            <a:ext cx="1441450" cy="2879725"/>
          </a:xfrm>
          <a:prstGeom prst="rect">
            <a:avLst/>
          </a:prstGeom>
          <a:noFill/>
          <a:ln w="60325" cap="sq" cmpd="sng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矩形 1"/>
          <p:cNvSpPr/>
          <p:nvPr/>
        </p:nvSpPr>
        <p:spPr>
          <a:xfrm>
            <a:off x="3059113" y="1268413"/>
            <a:ext cx="936625" cy="2808288"/>
          </a:xfrm>
          <a:prstGeom prst="rect">
            <a:avLst/>
          </a:prstGeom>
          <a:noFill/>
          <a:ln w="60325" cap="sq" cmpd="sng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3510" name="Text Box 15"/>
          <p:cNvSpPr txBox="1"/>
          <p:nvPr/>
        </p:nvSpPr>
        <p:spPr>
          <a:xfrm>
            <a:off x="1042988" y="4508500"/>
            <a:ext cx="7058025" cy="485775"/>
          </a:xfrm>
          <a:prstGeom prst="rect">
            <a:avLst/>
          </a:prstGeom>
          <a:noFill/>
          <a:ln w="2857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反应物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中都含：     反应物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中都含： </a:t>
            </a:r>
            <a:endParaRPr lang="zh-CN" altLang="en-US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11" name="矩形 63510"/>
          <p:cNvSpPr/>
          <p:nvPr/>
        </p:nvSpPr>
        <p:spPr>
          <a:xfrm>
            <a:off x="3444875" y="4508500"/>
            <a:ext cx="5953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 eaLnBrk="0" hangingPunct="0"/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endParaRPr lang="zh-CN" altLang="en-US" baseline="300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513" name="矩形 63512"/>
          <p:cNvSpPr/>
          <p:nvPr/>
        </p:nvSpPr>
        <p:spPr>
          <a:xfrm>
            <a:off x="6659563" y="4508500"/>
            <a:ext cx="4413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 eaLnBrk="0" hangingPunct="0"/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30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zh-CN" altLang="en-US" baseline="300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9" grpId="0" animBg="1"/>
      <p:bldP spid="63503" grpId="0"/>
      <p:bldP spid="63504" grpId="0"/>
      <p:bldP spid="63505" grpId="0"/>
      <p:bldP spid="63506" grpId="0"/>
      <p:bldP spid="2" grpId="0" animBg="1"/>
      <p:bldP spid="3" grpId="0" animBg="1"/>
      <p:bldP spid="63510" grpId="0" animBg="1"/>
      <p:bldP spid="63511" grpId="0"/>
      <p:bldP spid="635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23" name="Rectangle 7"/>
          <p:cNvSpPr/>
          <p:nvPr/>
        </p:nvSpPr>
        <p:spPr>
          <a:xfrm>
            <a:off x="527050" y="1412875"/>
            <a:ext cx="33845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、改变土壤的酸碱性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24" name="Rectangle 8"/>
          <p:cNvSpPr/>
          <p:nvPr/>
        </p:nvSpPr>
        <p:spPr>
          <a:xfrm>
            <a:off x="792163" y="2192338"/>
            <a:ext cx="2470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）酸性土壤：</a:t>
            </a:r>
            <a:endParaRPr lang="zh-CN" altLang="en-US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25" name="Rectangle 9"/>
          <p:cNvSpPr/>
          <p:nvPr/>
        </p:nvSpPr>
        <p:spPr>
          <a:xfrm>
            <a:off x="3313113" y="2192338"/>
            <a:ext cx="22463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熟石灰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26" name="Rectangle 10"/>
          <p:cNvSpPr/>
          <p:nvPr/>
        </p:nvSpPr>
        <p:spPr>
          <a:xfrm>
            <a:off x="792163" y="2768600"/>
            <a:ext cx="24828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）碱性土壤：</a:t>
            </a:r>
            <a:endParaRPr lang="zh-CN" altLang="en-US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27" name="Rectangle 11"/>
          <p:cNvSpPr/>
          <p:nvPr/>
        </p:nvSpPr>
        <p:spPr>
          <a:xfrm>
            <a:off x="3313113" y="2768600"/>
            <a:ext cx="12382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碳酸水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30" name="AutoShape 14"/>
          <p:cNvSpPr/>
          <p:nvPr/>
        </p:nvSpPr>
        <p:spPr>
          <a:xfrm>
            <a:off x="5189538" y="1319213"/>
            <a:ext cx="3600450" cy="863600"/>
          </a:xfrm>
          <a:prstGeom prst="cloudCallout">
            <a:avLst>
              <a:gd name="adj1" fmla="val -76389"/>
              <a:gd name="adj2" fmla="val 5026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能不能用</a:t>
            </a:r>
            <a:r>
              <a:rPr lang="en-US" altLang="zh-CN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3559" name="Picture 16" descr="图10-15 在酸性土壤中加入熟石灰（图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3240088"/>
            <a:ext cx="3095625" cy="2233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0" name="Text Box 19"/>
          <p:cNvSpPr txBox="1"/>
          <p:nvPr/>
        </p:nvSpPr>
        <p:spPr>
          <a:xfrm>
            <a:off x="5835650" y="5473700"/>
            <a:ext cx="332740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图</a:t>
            </a:r>
            <a:r>
              <a:rPr lang="en-US" altLang="zh-CN" sz="1800">
                <a:latin typeface="宋体" panose="02010600030101010101" pitchFamily="2" charset="-122"/>
                <a:ea typeface="宋体" panose="02010600030101010101" pitchFamily="2" charset="-122"/>
              </a:rPr>
              <a:t>10-15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在酸性土壤中加熟石灰</a:t>
            </a:r>
            <a:endParaRPr lang="zh-CN" altLang="en-US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59" name="Rectangle 43"/>
          <p:cNvSpPr/>
          <p:nvPr/>
        </p:nvSpPr>
        <p:spPr>
          <a:xfrm>
            <a:off x="4551363" y="2192338"/>
            <a:ext cx="130968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或氨水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0" name="Rectangle 44"/>
          <p:cNvSpPr/>
          <p:nvPr/>
        </p:nvSpPr>
        <p:spPr>
          <a:xfrm>
            <a:off x="4551363" y="2768600"/>
            <a:ext cx="15986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或农家肥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16" name="Rectangle 46"/>
          <p:cNvSpPr>
            <a:spLocks noChangeArrowheads="1"/>
          </p:cNvSpPr>
          <p:nvPr/>
        </p:nvSpPr>
        <p:spPr bwMode="auto">
          <a:xfrm>
            <a:off x="334963" y="476250"/>
            <a:ext cx="6192838" cy="57943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二、中和反应在实际中的应用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Rectangle 3"/>
          <p:cNvSpPr/>
          <p:nvPr/>
        </p:nvSpPr>
        <p:spPr>
          <a:xfrm>
            <a:off x="792163" y="3644900"/>
            <a:ext cx="376237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Ca(OH)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=CaSO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+2H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4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  <p:bldP spid="34824" grpId="0"/>
      <p:bldP spid="34825" grpId="0"/>
      <p:bldP spid="34826" grpId="0"/>
      <p:bldP spid="34827" grpId="0"/>
      <p:bldP spid="34830" grpId="0" animBg="1"/>
      <p:bldP spid="34859" grpId="0"/>
      <p:bldP spid="34860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4577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0013" y="1308100"/>
            <a:ext cx="4044950" cy="2520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Rectangle 5"/>
          <p:cNvSpPr/>
          <p:nvPr/>
        </p:nvSpPr>
        <p:spPr>
          <a:xfrm>
            <a:off x="539750" y="620713"/>
            <a:ext cx="268605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、处理工厂废水：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30" name="Rectangle 10"/>
          <p:cNvSpPr/>
          <p:nvPr/>
        </p:nvSpPr>
        <p:spPr>
          <a:xfrm>
            <a:off x="1103313" y="5026025"/>
            <a:ext cx="714057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2NaOH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 Na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+ 2H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33" name="Rectangle 13"/>
          <p:cNvSpPr/>
          <p:nvPr/>
        </p:nvSpPr>
        <p:spPr>
          <a:xfrm>
            <a:off x="1103313" y="4408488"/>
            <a:ext cx="7285037" cy="4619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Ca(OH)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 CaSO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4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+ 2H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1" name="AutoShape 14"/>
          <p:cNvSpPr/>
          <p:nvPr/>
        </p:nvSpPr>
        <p:spPr>
          <a:xfrm>
            <a:off x="5189538" y="1319213"/>
            <a:ext cx="3600450" cy="2109787"/>
          </a:xfrm>
          <a:prstGeom prst="cloudCallout">
            <a:avLst>
              <a:gd name="adj1" fmla="val -76389"/>
              <a:gd name="adj2" fmla="val 5026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）怎样处理这些含有硫酸的废水？</a:t>
            </a:r>
            <a:endParaRPr lang="en-US" altLang="zh-CN" sz="20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）如果是呈碱性的废水呢？</a:t>
            </a:r>
            <a:endParaRPr lang="zh-CN" altLang="en-US" sz="20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/>
      <p:bldP spid="563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文本框 57345"/>
          <p:cNvSpPr txBox="1"/>
          <p:nvPr/>
        </p:nvSpPr>
        <p:spPr>
          <a:xfrm>
            <a:off x="179388" y="0"/>
            <a:ext cx="4033837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Times New Roman" panose="02020603050405020304" pitchFamily="18" charset="0"/>
                <a:ea typeface="宋体" panose="02010600030101010101" pitchFamily="2" charset="-122"/>
              </a:rPr>
              <a:t>处理突发事件：</a:t>
            </a:r>
            <a:endParaRPr lang="zh-CN" altLang="en-US" sz="4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5602" name="图片 57346" descr="中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08400" y="692150"/>
            <a:ext cx="5435600" cy="3308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57347"/>
          <p:cNvSpPr/>
          <p:nvPr/>
        </p:nvSpPr>
        <p:spPr>
          <a:xfrm>
            <a:off x="0" y="765175"/>
            <a:ext cx="3563938" cy="52165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2011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日一辆盛有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浓盐酸的罐车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在环湾大道瑞昌路上桥口处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泄露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，两辆消防车迅速赶到现场先用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熟石灰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Ca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OH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aseline="-25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进行处理，又耗水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吨稀释处理。这次事故因处理得当、及时，所以没有对路面和花草造成太大影响。也不会造成环境污染。</a:t>
            </a:r>
            <a:r>
              <a:rPr lang="zh-CN" altLang="en-US" b="0" dirty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04" name="文本框 57348"/>
          <p:cNvSpPr txBox="1"/>
          <p:nvPr/>
        </p:nvSpPr>
        <p:spPr>
          <a:xfrm>
            <a:off x="3563938" y="4724400"/>
            <a:ext cx="5580062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2HCl + Ca(OH)</a:t>
            </a:r>
            <a:r>
              <a:rPr lang="en-US" altLang="zh-CN" sz="2800" baseline="-250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 =  CaCl</a:t>
            </a:r>
            <a:r>
              <a:rPr lang="en-US" altLang="zh-CN" sz="2800" baseline="-250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2 </a:t>
            </a:r>
            <a:r>
              <a:rPr lang="en-US" altLang="zh-CN" sz="28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+ 2H</a:t>
            </a:r>
            <a:r>
              <a:rPr lang="en-US" altLang="zh-CN" sz="2800" baseline="-250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Arial Unicode MS" panose="020B0604020202020204" charset="-122"/>
                <a:ea typeface="Arial Unicode MS" panose="020B0604020202020204" charset="-122"/>
              </a:rPr>
              <a:t>O</a:t>
            </a:r>
            <a:endParaRPr lang="en-US" altLang="zh-CN" sz="2800">
              <a:solidFill>
                <a:srgbClr val="FF0000"/>
              </a:solidFill>
              <a:latin typeface="Arial Unicode MS" panose="020B0604020202020204" charset="-122"/>
              <a:ea typeface="Arial Unicode MS" panose="020B0604020202020204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Rectangle 13"/>
          <p:cNvSpPr/>
          <p:nvPr/>
        </p:nvSpPr>
        <p:spPr>
          <a:xfrm>
            <a:off x="611188" y="549275"/>
            <a:ext cx="188753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、用于医药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2" name="Rectangle 14"/>
          <p:cNvSpPr/>
          <p:nvPr/>
        </p:nvSpPr>
        <p:spPr>
          <a:xfrm>
            <a:off x="900113" y="1196975"/>
            <a:ext cx="467360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用氢氧化铝中和过量的胃酸。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3" name="Rectangle 15"/>
          <p:cNvSpPr/>
          <p:nvPr/>
        </p:nvSpPr>
        <p:spPr>
          <a:xfrm>
            <a:off x="952500" y="3141663"/>
            <a:ext cx="436403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蚊虫叮咬伤后涂碱性药水。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4" name="Rectangle 16"/>
          <p:cNvSpPr/>
          <p:nvPr/>
        </p:nvSpPr>
        <p:spPr>
          <a:xfrm>
            <a:off x="1344613" y="1760538"/>
            <a:ext cx="6756400" cy="4619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斯达舒、胃康等：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Al(OH)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+3HCl=AlCl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+3H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5" name="Text Box 17"/>
          <p:cNvSpPr txBox="1"/>
          <p:nvPr/>
        </p:nvSpPr>
        <p:spPr>
          <a:xfrm>
            <a:off x="1366838" y="3716338"/>
            <a:ext cx="6892925" cy="4619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如，稀氨水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、肥皂水、荷叶汁、芋头叶汁等。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Rectangle 16"/>
          <p:cNvSpPr/>
          <p:nvPr/>
        </p:nvSpPr>
        <p:spPr>
          <a:xfrm>
            <a:off x="1404938" y="2420938"/>
            <a:ext cx="41687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NaHCO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+HCl=NaCl+H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O+CO</a:t>
            </a:r>
            <a:r>
              <a:rPr lang="en-US" altLang="zh-CN" baseline="-2500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↑</a:t>
            </a:r>
            <a:endParaRPr lang="en-US" altLang="zh-CN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31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63" y="4292600"/>
            <a:ext cx="9066212" cy="256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Rectangle 16"/>
          <p:cNvSpPr/>
          <p:nvPr/>
        </p:nvSpPr>
        <p:spPr>
          <a:xfrm>
            <a:off x="5436235" y="3141980"/>
            <a:ext cx="2734310" cy="460375"/>
          </a:xfrm>
          <a:prstGeom prst="rect">
            <a:avLst/>
          </a:prstGeom>
          <a:noFill/>
          <a:ln w="28575">
            <a:gradFill>
              <a:gsLst>
                <a:gs pos="0">
                  <a:srgbClr val="7B32B2"/>
                </a:gs>
                <a:gs pos="100000">
                  <a:srgbClr val="401A5D"/>
                </a:gs>
              </a:gsLst>
            </a:gradFill>
          </a:ln>
        </p:spPr>
        <p:txBody>
          <a:bodyPr wrap="square" anchor="t" anchorCtr="0">
            <a:spAutoFit/>
          </a:bodyPr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涂</a:t>
            </a:r>
            <a:r>
              <a:rPr lang="en-US" altLang="zh-CN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溶液行吗？</a:t>
            </a:r>
            <a:endParaRPr lang="zh-CN" altLang="en-US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2" grpId="0"/>
      <p:bldP spid="43023" grpId="0"/>
      <p:bldP spid="43024" grpId="0"/>
      <p:bldP spid="43025" grpId="0"/>
      <p:bldP spid="14" grpId="0"/>
      <p:bldP spid="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图片 54273" descr="拉面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45050" y="3716338"/>
            <a:ext cx="4298950" cy="28654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0" name="图片 54274" descr="馒头-1"/>
          <p:cNvPicPr>
            <a:picLocks noChangeAspect="1"/>
          </p:cNvPicPr>
          <p:nvPr/>
        </p:nvPicPr>
        <p:blipFill>
          <a:blip r:embed="rId2">
            <a:lum bright="-12000" contrast="17998"/>
          </a:blip>
          <a:stretch>
            <a:fillRect/>
          </a:stretch>
        </p:blipFill>
        <p:spPr>
          <a:xfrm>
            <a:off x="5219700" y="715963"/>
            <a:ext cx="3600450" cy="2208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图片 54275" descr="皮蛋-1"/>
          <p:cNvPicPr>
            <a:picLocks noChangeAspect="1"/>
          </p:cNvPicPr>
          <p:nvPr/>
        </p:nvPicPr>
        <p:blipFill>
          <a:blip r:embed="rId3">
            <a:lum bright="12000" contrast="17998"/>
          </a:blip>
          <a:stretch>
            <a:fillRect/>
          </a:stretch>
        </p:blipFill>
        <p:spPr>
          <a:xfrm>
            <a:off x="0" y="549275"/>
            <a:ext cx="4718050" cy="317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2" name="图片 54276" descr="UNTITLED"/>
          <p:cNvPicPr>
            <a:picLocks noChangeAspect="1"/>
          </p:cNvPicPr>
          <p:nvPr/>
        </p:nvPicPr>
        <p:blipFill>
          <a:blip r:embed="rId4">
            <a:lum bright="-17999" contrast="17998"/>
          </a:blip>
          <a:srcRect l="1485" r="19827"/>
          <a:stretch>
            <a:fillRect/>
          </a:stretch>
        </p:blipFill>
        <p:spPr>
          <a:xfrm>
            <a:off x="539750" y="3789363"/>
            <a:ext cx="3894138" cy="2965450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3" name="文本框 54277"/>
          <p:cNvSpPr txBox="1"/>
          <p:nvPr/>
        </p:nvSpPr>
        <p:spPr>
          <a:xfrm>
            <a:off x="76200" y="0"/>
            <a:ext cx="2403475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r>
              <a:rPr lang="en-US" altLang="zh-CN" sz="2800">
                <a:solidFill>
                  <a:srgbClr val="13130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4.</a:t>
            </a:r>
            <a:r>
              <a:rPr lang="zh-CN" altLang="en-US" sz="2800" dirty="0">
                <a:solidFill>
                  <a:srgbClr val="13130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调配食物</a:t>
            </a:r>
            <a:r>
              <a:rPr lang="en-US" altLang="zh-CN" sz="2800">
                <a:solidFill>
                  <a:srgbClr val="13130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:</a:t>
            </a:r>
            <a:endParaRPr lang="en-US" altLang="zh-CN" sz="2800">
              <a:solidFill>
                <a:srgbClr val="13130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54279" name="文本框 54278"/>
          <p:cNvSpPr txBox="1"/>
          <p:nvPr/>
        </p:nvSpPr>
        <p:spPr>
          <a:xfrm>
            <a:off x="4495800" y="3200400"/>
            <a:ext cx="38100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华文中宋" panose="02010600040101010101" pitchFamily="2" charset="-122"/>
              </a:rPr>
              <a:t>添加食醋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(CH</a:t>
            </a:r>
            <a:r>
              <a:rPr lang="en-US" altLang="zh-CN" sz="2800" baseline="-2500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COOH)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298" name="图片 55297" descr="皮蛋-1"/>
          <p:cNvPicPr>
            <a:picLocks noChangeAspect="1"/>
          </p:cNvPicPr>
          <p:nvPr/>
        </p:nvPicPr>
        <p:blipFill>
          <a:blip r:embed="rId1">
            <a:lum bright="12000" contrast="17998"/>
          </a:blip>
          <a:stretch>
            <a:fillRect/>
          </a:stretch>
        </p:blipFill>
        <p:spPr>
          <a:xfrm>
            <a:off x="4427538" y="3713163"/>
            <a:ext cx="4718050" cy="317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299" name="图片 55298" descr="面条和醋"/>
          <p:cNvPicPr>
            <a:picLocks noChangeAspect="1"/>
          </p:cNvPicPr>
          <p:nvPr/>
        </p:nvPicPr>
        <p:blipFill>
          <a:blip r:embed="rId2">
            <a:lum contrast="12000"/>
          </a:blip>
          <a:stretch>
            <a:fillRect/>
          </a:stretch>
        </p:blipFill>
        <p:spPr>
          <a:xfrm>
            <a:off x="92075" y="66675"/>
            <a:ext cx="4341813" cy="3255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0" name="五边形 55299"/>
          <p:cNvSpPr/>
          <p:nvPr/>
        </p:nvSpPr>
        <p:spPr>
          <a:xfrm flipH="1">
            <a:off x="2771775" y="403225"/>
            <a:ext cx="6323013" cy="1512888"/>
          </a:xfrm>
          <a:prstGeom prst="homePlate">
            <a:avLst>
              <a:gd name="adj" fmla="val 75771"/>
            </a:avLst>
          </a:prstGeom>
          <a:solidFill>
            <a:srgbClr val="009900">
              <a:alpha val="71999"/>
            </a:srgbClr>
          </a:solidFill>
          <a:ln w="31750" cap="flat" cmpd="sng">
            <a:solidFill>
              <a:srgbClr val="33CC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tIns="82800" rIns="126000" bIns="118800" anchor="ctr" anchorCtr="0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         制作面条时，需加入碱性的 </a:t>
            </a:r>
            <a:endParaRPr kumimoji="0" lang="zh-CN" altLang="en-US" sz="2800" b="1" i="0" u="none" strike="noStrike" kern="1200" cap="none" spc="0" normalizeH="0" baseline="0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kern="1200" cap="none" spc="0" normalizeH="0" baseline="-2500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-2500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Na</a:t>
            </a:r>
            <a:r>
              <a:rPr kumimoji="0" lang="en-US" altLang="zh-CN" sz="14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CO</a:t>
            </a:r>
            <a:r>
              <a:rPr kumimoji="0" lang="en-US" altLang="zh-CN" sz="14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3 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，用来防止面粉因发酵</a:t>
            </a:r>
            <a:endParaRPr kumimoji="0" lang="zh-CN" altLang="en-US" sz="2800" b="1" i="0" u="none" strike="noStrike" kern="1200" cap="none" spc="0" normalizeH="0" baseline="0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   而产生酸味。</a:t>
            </a:r>
            <a:endParaRPr kumimoji="0" lang="zh-CN" altLang="en-US" sz="2800" b="1" i="0" u="none" strike="noStrike" kern="1200" cap="none" spc="0" normalizeH="0" baseline="0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5301" name="五边形 55300"/>
          <p:cNvSpPr/>
          <p:nvPr/>
        </p:nvSpPr>
        <p:spPr>
          <a:xfrm rot="5400000">
            <a:off x="5776913" y="998538"/>
            <a:ext cx="2016125" cy="4714875"/>
          </a:xfrm>
          <a:prstGeom prst="homePlate">
            <a:avLst>
              <a:gd name="adj" fmla="val 49370"/>
            </a:avLst>
          </a:prstGeom>
          <a:solidFill>
            <a:srgbClr val="FF0000">
              <a:alpha val="71999"/>
            </a:srgbClr>
          </a:solidFill>
          <a:ln w="317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wrap="none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松花蛋加工的主要原料：</a:t>
            </a:r>
            <a:endParaRPr kumimoji="0" lang="zh-CN" altLang="en-US" sz="2800" b="1" i="0" u="none" strike="noStrike" kern="1200" cap="none" spc="0" normalizeH="0" baseline="0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kern="1200" cap="none" spc="0" normalizeH="0" baseline="0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食盐、生石灰、纯碱、水等。</a:t>
            </a:r>
            <a:endParaRPr kumimoji="0" lang="zh-CN" altLang="en-US" sz="2800" b="1" i="0" u="none" strike="noStrike" kern="1200" cap="none" spc="0" normalizeH="0" baseline="0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5302" name="文本框 55301"/>
          <p:cNvSpPr txBox="1"/>
          <p:nvPr/>
        </p:nvSpPr>
        <p:spPr>
          <a:xfrm>
            <a:off x="468313" y="3429000"/>
            <a:ext cx="3635375" cy="3116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lnSpc>
                <a:spcPct val="110000"/>
              </a:lnSpc>
              <a:spcBef>
                <a:spcPct val="50000"/>
              </a:spcBef>
              <a:buClrTx/>
              <a:buSzTx/>
              <a:buFontTx/>
            </a:pPr>
            <a:r>
              <a:rPr kumimoji="0" lang="zh-CN" altLang="en-US" sz="2800" kern="1200" cap="none" spc="0" normalizeH="0" baseline="-25000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kern="1200" cap="none" spc="0" normalizeH="0" baseline="0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3600" b="0" kern="1200" cap="none" spc="0" normalizeH="0" baseline="0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华文新魏" panose="02010800040101010101" pitchFamily="2" charset="-122"/>
                <a:cs typeface="+mn-cs"/>
              </a:rPr>
              <a:t>上述两种食品食用时，可添加什么佐料，使食品的味道更为可口</a:t>
            </a:r>
            <a:r>
              <a:rPr kumimoji="0" lang="zh-CN" altLang="en-US" sz="3600" b="0" kern="1200" cap="none" spc="0" normalizeH="0" baseline="0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？</a:t>
            </a:r>
            <a:endParaRPr kumimoji="0" lang="zh-CN" altLang="en-US" sz="3600" b="0" kern="1200" cap="none" spc="0" normalizeH="0" baseline="0" noProof="1">
              <a:solidFill>
                <a:srgbClr val="CC0000"/>
              </a:solidFill>
              <a:effectLst>
                <a:outerShdw blurRad="38100" dist="38100" dir="2700000">
                  <a:srgbClr val="C0C0C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animBg="1"/>
      <p:bldP spid="55301" grpId="0" animBg="1"/>
      <p:bldP spid="5530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2" name="图片 56321" descr="UNTITLED"/>
          <p:cNvPicPr>
            <a:picLocks noChangeAspect="1"/>
          </p:cNvPicPr>
          <p:nvPr/>
        </p:nvPicPr>
        <p:blipFill>
          <a:blip r:embed="rId1">
            <a:lum bright="-17999" contrast="17998"/>
          </a:blip>
          <a:srcRect l="1485" r="19827"/>
          <a:stretch>
            <a:fillRect/>
          </a:stretch>
        </p:blipFill>
        <p:spPr>
          <a:xfrm>
            <a:off x="395288" y="1125538"/>
            <a:ext cx="4067175" cy="3097212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56323" name="图片 56322" descr="m1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363" y="1052513"/>
            <a:ext cx="3995737" cy="3186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4" name="文本框 56323"/>
          <p:cNvSpPr txBox="1"/>
          <p:nvPr/>
        </p:nvSpPr>
        <p:spPr>
          <a:xfrm>
            <a:off x="577850" y="5013325"/>
            <a:ext cx="80978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R="0" defTabSz="914400">
              <a:buClrTx/>
              <a:buSzTx/>
              <a:buFontTx/>
            </a:pPr>
            <a:r>
              <a:rPr kumimoji="0" lang="zh-CN" altLang="en-US" sz="3600" kern="1200" cap="none" spc="0" normalizeH="0" baseline="0" noProof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3600" kern="1200" cap="none" spc="0" normalizeH="0" baseline="0" noProof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如何知道食醋和柠檬汁哪种酸性更强？</a:t>
            </a:r>
            <a:endParaRPr kumimoji="0" lang="zh-CN" altLang="en-US" sz="3600" kern="1200" cap="none" spc="0" normalizeH="0" baseline="0" noProof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1" name="Rectangle 5"/>
          <p:cNvSpPr/>
          <p:nvPr/>
        </p:nvSpPr>
        <p:spPr>
          <a:xfrm>
            <a:off x="338138" y="2565400"/>
            <a:ext cx="9043987" cy="22764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、用盐酸可以将铝壶内壁上的水垢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[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主要成分是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Mg(OH)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CaCO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]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除去，其反应原理是（用化学方程式表示）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u="sng" dirty="0">
                <a:latin typeface="宋体" panose="02010600030101010101" pitchFamily="2" charset="-122"/>
                <a:ea typeface="宋体" panose="02010600030101010101" pitchFamily="2" charset="-122"/>
              </a:rPr>
              <a:t>                       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u="sng" dirty="0">
                <a:latin typeface="宋体" panose="02010600030101010101" pitchFamily="2" charset="-122"/>
                <a:ea typeface="宋体" panose="02010600030101010101" pitchFamily="2" charset="-122"/>
              </a:rPr>
              <a:t>                           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但所用盐酸不能过量，否则，铝壶将被腐蚀，其原因是（用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化学方程式表示）</a:t>
            </a:r>
            <a:r>
              <a:rPr lang="zh-CN" altLang="en-US" u="sng" dirty="0">
                <a:latin typeface="宋体" panose="02010600030101010101" pitchFamily="2" charset="-122"/>
                <a:ea typeface="宋体" panose="02010600030101010101" pitchFamily="2" charset="-122"/>
              </a:rPr>
              <a:t>                      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827088" y="3429000"/>
            <a:ext cx="35734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2HCl+Mg(OH)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=MgCl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+2H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4783138" y="3429000"/>
            <a:ext cx="398303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2HCl+CaCO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=CaCl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+CO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↑+H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3490913" y="4357688"/>
            <a:ext cx="3346450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6HCl+2Al=2AlCl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+3H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↑</a:t>
            </a:r>
            <a:endParaRPr lang="en-US" altLang="zh-CN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5" name="Rectangle 13"/>
          <p:cNvSpPr/>
          <p:nvPr/>
        </p:nvSpPr>
        <p:spPr>
          <a:xfrm>
            <a:off x="422275" y="620713"/>
            <a:ext cx="3068638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练习与应用</a:t>
            </a:r>
            <a:r>
              <a:rPr lang="en-US" altLang="zh-CN" sz="32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 sz="320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6" name="TextBox 1"/>
          <p:cNvSpPr txBox="1"/>
          <p:nvPr/>
        </p:nvSpPr>
        <p:spPr>
          <a:xfrm>
            <a:off x="303213" y="1692275"/>
            <a:ext cx="648017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、课本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P65,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题。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  <p:bldP spid="358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5" name="Text Box 4"/>
          <p:cNvSpPr txBox="1"/>
          <p:nvPr/>
        </p:nvSpPr>
        <p:spPr>
          <a:xfrm>
            <a:off x="611188" y="1341438"/>
            <a:ext cx="65055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区分溶液的酸碱性的方法有哪几种？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687513" y="1798638"/>
            <a:ext cx="46275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、紫色石蕊溶液或无色酚酞溶液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1693863" y="2349500"/>
            <a:ext cx="46275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、蓝色石蕊试纸或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红色石蕊试纸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3256" name="Text Box 8"/>
          <p:cNvSpPr txBox="1"/>
          <p:nvPr/>
        </p:nvSpPr>
        <p:spPr>
          <a:xfrm>
            <a:off x="695325" y="3213100"/>
            <a:ext cx="73882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Tahoma" panose="020B0604030504040204" pitchFamily="34" charset="0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用什么方法可以区分溶液的酸碱性的</a:t>
            </a:r>
            <a:r>
              <a:rPr lang="zh-CN" altLang="en-US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强弱</a:t>
            </a:r>
            <a:r>
              <a:rPr lang="zh-CN" altLang="en-US" dirty="0">
                <a:latin typeface="Tahoma" panose="020B0604030504040204" pitchFamily="34" charset="0"/>
                <a:ea typeface="宋体" panose="02010600030101010101" pitchFamily="2" charset="-122"/>
              </a:rPr>
              <a:t>？</a:t>
            </a:r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53257" name="Picture 9" descr="图10-16 pH和溶液的酸碱性（图）"/>
          <p:cNvPicPr>
            <a:picLocks noChangeAspect="1"/>
          </p:cNvPicPr>
          <p:nvPr/>
        </p:nvPicPr>
        <p:blipFill>
          <a:blip r:embed="rId1"/>
          <a:srcRect b="32001"/>
          <a:stretch>
            <a:fillRect/>
          </a:stretch>
        </p:blipFill>
        <p:spPr>
          <a:xfrm>
            <a:off x="755650" y="4213225"/>
            <a:ext cx="7345363" cy="13763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3262" name="Group 14"/>
          <p:cNvGrpSpPr/>
          <p:nvPr/>
        </p:nvGrpSpPr>
        <p:grpSpPr>
          <a:xfrm>
            <a:off x="3990975" y="5157788"/>
            <a:ext cx="796925" cy="935037"/>
            <a:chOff x="2514" y="3249"/>
            <a:chExt cx="502" cy="589"/>
          </a:xfrm>
        </p:grpSpPr>
        <p:sp>
          <p:nvSpPr>
            <p:cNvPr id="31751" name="Text Box 10"/>
            <p:cNvSpPr txBox="1"/>
            <p:nvPr/>
          </p:nvSpPr>
          <p:spPr>
            <a:xfrm>
              <a:off x="2514" y="3550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中性</a:t>
              </a:r>
              <a:endPara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752" name="Line 13"/>
            <p:cNvSpPr/>
            <p:nvPr/>
          </p:nvSpPr>
          <p:spPr>
            <a:xfrm flipV="1">
              <a:off x="2744" y="3249"/>
              <a:ext cx="0" cy="317"/>
            </a:xfrm>
            <a:prstGeom prst="line">
              <a:avLst/>
            </a:prstGeom>
            <a:ln w="34925" cap="flat" cmpd="sng">
              <a:solidFill>
                <a:schemeClr val="hlink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53266" name="Group 18"/>
          <p:cNvGrpSpPr/>
          <p:nvPr/>
        </p:nvGrpSpPr>
        <p:grpSpPr>
          <a:xfrm>
            <a:off x="4787900" y="5876925"/>
            <a:ext cx="3168650" cy="504825"/>
            <a:chOff x="3016" y="3702"/>
            <a:chExt cx="1996" cy="318"/>
          </a:xfrm>
        </p:grpSpPr>
        <p:sp>
          <p:nvSpPr>
            <p:cNvPr id="31754" name="Line 11"/>
            <p:cNvSpPr/>
            <p:nvPr/>
          </p:nvSpPr>
          <p:spPr>
            <a:xfrm>
              <a:off x="3016" y="3702"/>
              <a:ext cx="1996" cy="0"/>
            </a:xfrm>
            <a:prstGeom prst="line">
              <a:avLst/>
            </a:prstGeom>
            <a:ln w="3492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1755" name="Text Box 15"/>
            <p:cNvSpPr txBox="1"/>
            <p:nvPr/>
          </p:nvSpPr>
          <p:spPr>
            <a:xfrm>
              <a:off x="3457" y="3732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碱性</a:t>
              </a:r>
              <a:endPara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3265" name="Group 17"/>
          <p:cNvGrpSpPr/>
          <p:nvPr/>
        </p:nvGrpSpPr>
        <p:grpSpPr>
          <a:xfrm>
            <a:off x="1042988" y="5876925"/>
            <a:ext cx="2879725" cy="504825"/>
            <a:chOff x="657" y="3702"/>
            <a:chExt cx="1814" cy="318"/>
          </a:xfrm>
        </p:grpSpPr>
        <p:sp>
          <p:nvSpPr>
            <p:cNvPr id="31757" name="Line 12"/>
            <p:cNvSpPr/>
            <p:nvPr/>
          </p:nvSpPr>
          <p:spPr>
            <a:xfrm flipH="1">
              <a:off x="657" y="3702"/>
              <a:ext cx="1814" cy="0"/>
            </a:xfrm>
            <a:prstGeom prst="line">
              <a:avLst/>
            </a:prstGeom>
            <a:ln w="3492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1758" name="Text Box 16"/>
            <p:cNvSpPr txBox="1"/>
            <p:nvPr/>
          </p:nvSpPr>
          <p:spPr>
            <a:xfrm>
              <a:off x="1202" y="3732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酸性</a:t>
              </a:r>
              <a:endPara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7" name="Rectangle 46"/>
          <p:cNvSpPr>
            <a:spLocks noChangeArrowheads="1"/>
          </p:cNvSpPr>
          <p:nvPr/>
        </p:nvSpPr>
        <p:spPr bwMode="auto">
          <a:xfrm>
            <a:off x="334963" y="476250"/>
            <a:ext cx="6192838" cy="57943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三、酸碱度的表示法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—pH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  <p:bldP spid="53255" grpId="0"/>
      <p:bldP spid="532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3" name="Rectangle 4"/>
          <p:cNvSpPr/>
          <p:nvPr/>
        </p:nvSpPr>
        <p:spPr>
          <a:xfrm>
            <a:off x="468313" y="992188"/>
            <a:ext cx="4052887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与溶液的酸碱度的关系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34877" name="Group 61"/>
          <p:cNvGraphicFramePr>
            <a:graphicFrameLocks noGrp="1"/>
          </p:cNvGraphicFramePr>
          <p:nvPr>
            <p:ph idx="1"/>
          </p:nvPr>
        </p:nvGraphicFramePr>
        <p:xfrm>
          <a:off x="684213" y="1860550"/>
          <a:ext cx="7804150" cy="2073276"/>
        </p:xfrm>
        <a:graphic>
          <a:graphicData uri="http://schemas.openxmlformats.org/drawingml/2006/table">
            <a:tbl>
              <a:tblPr/>
              <a:tblGrid>
                <a:gridCol w="1872580"/>
                <a:gridCol w="2029495"/>
                <a:gridCol w="1951037"/>
                <a:gridCol w="1951038"/>
              </a:tblGrid>
              <a:tr h="518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溶液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酸性溶液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中性溶液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碱性溶液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越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大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越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小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57" name="Text Box 41"/>
          <p:cNvSpPr txBox="1"/>
          <p:nvPr/>
        </p:nvSpPr>
        <p:spPr>
          <a:xfrm>
            <a:off x="3130550" y="2420938"/>
            <a:ext cx="6461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&lt; 7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58" name="Text Box 42"/>
          <p:cNvSpPr txBox="1"/>
          <p:nvPr/>
        </p:nvSpPr>
        <p:spPr>
          <a:xfrm>
            <a:off x="5218113" y="2435225"/>
            <a:ext cx="6461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 7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59" name="Text Box 43"/>
          <p:cNvSpPr txBox="1"/>
          <p:nvPr/>
        </p:nvSpPr>
        <p:spPr>
          <a:xfrm>
            <a:off x="7091363" y="2363788"/>
            <a:ext cx="6461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&gt; 7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3826" name="Picture 44" descr="图10-16 pH和溶液的酸碱性（图）"/>
          <p:cNvPicPr>
            <a:picLocks noChangeAspect="1"/>
          </p:cNvPicPr>
          <p:nvPr/>
        </p:nvPicPr>
        <p:blipFill>
          <a:blip r:embed="rId1"/>
          <a:srcRect b="-9254"/>
          <a:stretch>
            <a:fillRect/>
          </a:stretch>
        </p:blipFill>
        <p:spPr>
          <a:xfrm>
            <a:off x="849313" y="4365625"/>
            <a:ext cx="7754937" cy="2211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66" name="Text Box 50"/>
          <p:cNvSpPr txBox="1"/>
          <p:nvPr/>
        </p:nvSpPr>
        <p:spPr>
          <a:xfrm>
            <a:off x="2968625" y="2916238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酸性减弱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7" name="Text Box 51"/>
          <p:cNvSpPr txBox="1"/>
          <p:nvPr/>
        </p:nvSpPr>
        <p:spPr>
          <a:xfrm>
            <a:off x="2989263" y="3419475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酸性增强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8" name="Text Box 52"/>
          <p:cNvSpPr txBox="1"/>
          <p:nvPr/>
        </p:nvSpPr>
        <p:spPr>
          <a:xfrm>
            <a:off x="6815138" y="2916238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碱性增强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9" name="Text Box 53"/>
          <p:cNvSpPr txBox="1"/>
          <p:nvPr/>
        </p:nvSpPr>
        <p:spPr>
          <a:xfrm>
            <a:off x="6835775" y="3443288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碱性减弱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3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3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57" grpId="0"/>
      <p:bldP spid="34858" grpId="0"/>
      <p:bldP spid="34859" grpId="0"/>
      <p:bldP spid="34866" grpId="0"/>
      <p:bldP spid="34867" grpId="0"/>
      <p:bldP spid="34868" grpId="0"/>
      <p:bldP spid="348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7" name="Text Box 7"/>
          <p:cNvSpPr txBox="1"/>
          <p:nvPr/>
        </p:nvSpPr>
        <p:spPr>
          <a:xfrm>
            <a:off x="525463" y="836613"/>
            <a:ext cx="2506662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、溶液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的测定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4820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9588" y="4868863"/>
            <a:ext cx="5384800" cy="1728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81" name="Text Box 9"/>
          <p:cNvSpPr txBox="1"/>
          <p:nvPr/>
        </p:nvSpPr>
        <p:spPr>
          <a:xfrm>
            <a:off x="730250" y="1989138"/>
            <a:ext cx="359092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试纸测定方法：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282" name="Text Box 10"/>
          <p:cNvSpPr txBox="1"/>
          <p:nvPr/>
        </p:nvSpPr>
        <p:spPr>
          <a:xfrm>
            <a:off x="747713" y="2636838"/>
            <a:ext cx="7242175" cy="1196975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取一小片</a:t>
            </a:r>
            <a:r>
              <a:rPr lang="en-US" altLang="zh-CN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试纸于</a:t>
            </a:r>
            <a:r>
              <a:rPr lang="zh-CN" altLang="en-US" dirty="0">
                <a:solidFill>
                  <a:srgbClr val="F6FC0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玻璃片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en-US" dirty="0">
                <a:solidFill>
                  <a:srgbClr val="F6FC0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表面皿或白瓷板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）上，用</a:t>
            </a: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玻璃棒蘸取被测溶液涂在</a:t>
            </a:r>
            <a:r>
              <a:rPr lang="en-US" altLang="zh-CN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试纸上，</a:t>
            </a:r>
            <a:r>
              <a:rPr lang="zh-CN" altLang="en-US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把试纸显示的颜</a:t>
            </a:r>
            <a:endParaRPr lang="zh-CN" altLang="en-US" dirty="0">
              <a:solidFill>
                <a:schemeClr val="accent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色与标准比色卡进行对比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，读出数据。</a:t>
            </a: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283" name="Text Box 11"/>
          <p:cNvSpPr txBox="1"/>
          <p:nvPr/>
        </p:nvSpPr>
        <p:spPr>
          <a:xfrm>
            <a:off x="1187450" y="4292600"/>
            <a:ext cx="75374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注意：上述方法中的“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玻璃棒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”可以改为“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胶头滴管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 Box 9"/>
          <p:cNvSpPr txBox="1"/>
          <p:nvPr/>
        </p:nvSpPr>
        <p:spPr>
          <a:xfrm>
            <a:off x="730250" y="1412875"/>
            <a:ext cx="3125788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计测定方法：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1" grpId="0"/>
      <p:bldP spid="54282" grpId="0" animBg="1"/>
      <p:bldP spid="54283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1" name="Text Box 6"/>
          <p:cNvSpPr txBox="1"/>
          <p:nvPr/>
        </p:nvSpPr>
        <p:spPr>
          <a:xfrm>
            <a:off x="628650" y="908050"/>
            <a:ext cx="7539038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在测定溶液的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时，如果先将试纸湿润，测得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结果将怎样变化？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56365" name="Group 45"/>
          <p:cNvGraphicFramePr>
            <a:graphicFrameLocks noGrp="1"/>
          </p:cNvGraphicFramePr>
          <p:nvPr/>
        </p:nvGraphicFramePr>
        <p:xfrm>
          <a:off x="827088" y="2205038"/>
          <a:ext cx="7804150" cy="1554163"/>
        </p:xfrm>
        <a:graphic>
          <a:graphicData uri="http://schemas.openxmlformats.org/drawingml/2006/table">
            <a:tbl>
              <a:tblPr/>
              <a:tblGrid>
                <a:gridCol w="1951037"/>
                <a:gridCol w="1951038"/>
                <a:gridCol w="1951037"/>
                <a:gridCol w="1951038"/>
              </a:tblGrid>
              <a:tr h="5180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酸性溶液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中性溶液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碱性溶液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&lt; 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= 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&gt; 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pH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宋体" panose="02010600030101010101" pitchFamily="2" charset="-122"/>
                        </a:rPr>
                        <a:t>试纸湿润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681" marB="456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59" name="Text Box 39"/>
          <p:cNvSpPr txBox="1"/>
          <p:nvPr/>
        </p:nvSpPr>
        <p:spPr>
          <a:xfrm>
            <a:off x="3111500" y="3260725"/>
            <a:ext cx="11049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增大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61" name="Text Box 41"/>
          <p:cNvSpPr txBox="1"/>
          <p:nvPr/>
        </p:nvSpPr>
        <p:spPr>
          <a:xfrm>
            <a:off x="7067550" y="3260725"/>
            <a:ext cx="11049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减小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6366" name="Picture 46" descr="图10-16 pH和溶液的酸碱性（图）"/>
          <p:cNvPicPr>
            <a:picLocks noChangeAspect="1"/>
          </p:cNvPicPr>
          <p:nvPr/>
        </p:nvPicPr>
        <p:blipFill>
          <a:blip r:embed="rId1"/>
          <a:srcRect b="32001"/>
          <a:stretch>
            <a:fillRect/>
          </a:stretch>
        </p:blipFill>
        <p:spPr>
          <a:xfrm>
            <a:off x="968375" y="4140200"/>
            <a:ext cx="7345363" cy="1376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67" name="Line 47"/>
          <p:cNvSpPr/>
          <p:nvPr/>
        </p:nvSpPr>
        <p:spPr>
          <a:xfrm flipH="1">
            <a:off x="5076825" y="5516563"/>
            <a:ext cx="2879725" cy="0"/>
          </a:xfrm>
          <a:prstGeom prst="line">
            <a:avLst/>
          </a:prstGeom>
          <a:ln w="3492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6368" name="Line 48"/>
          <p:cNvSpPr/>
          <p:nvPr/>
        </p:nvSpPr>
        <p:spPr>
          <a:xfrm>
            <a:off x="1547813" y="5516563"/>
            <a:ext cx="2736850" cy="0"/>
          </a:xfrm>
          <a:prstGeom prst="line">
            <a:avLst/>
          </a:prstGeom>
          <a:ln w="34925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6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6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6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6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6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59" grpId="0"/>
      <p:bldP spid="5636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6865" name="Rectangle 4"/>
          <p:cNvSpPr/>
          <p:nvPr/>
        </p:nvSpPr>
        <p:spPr>
          <a:xfrm>
            <a:off x="468313" y="333375"/>
            <a:ext cx="612457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实验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10-10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测定生活中一些物质的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63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6866" name="Picture 6" descr="图10-18 身边一些物质的pH（图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200" y="908050"/>
            <a:ext cx="8929688" cy="23764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476250" y="3573463"/>
          <a:ext cx="8137525" cy="2595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254"/>
                <a:gridCol w="1356254"/>
                <a:gridCol w="1356254"/>
                <a:gridCol w="1356254"/>
                <a:gridCol w="1356254"/>
                <a:gridCol w="1356254"/>
              </a:tblGrid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物质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pH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酸碱性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物质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pH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酸碱性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橘汁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3-4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汽水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3-4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糖水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7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中性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自来水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6-7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偏酸性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牛奶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6-7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偏酸性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唾液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6-7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偏酸性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番茄汁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4-5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草木灰水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11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碱性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肥皂水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10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碱性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洗洁精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12-13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碱性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  <a:tr h="37079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苹果汁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3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白醋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/>
                        <a:t>2-3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800" dirty="0"/>
                        <a:t>酸性</a:t>
                      </a:r>
                      <a:endParaRPr lang="zh-CN" altLang="en-US" sz="1800" dirty="0"/>
                    </a:p>
                  </a:txBody>
                  <a:tcPr marL="91447" marR="91447" marT="45714" marB="45714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89" name="Rectangle 4"/>
          <p:cNvSpPr/>
          <p:nvPr/>
        </p:nvSpPr>
        <p:spPr>
          <a:xfrm>
            <a:off x="349250" y="608013"/>
            <a:ext cx="389731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、溶液酸碱度的重要意义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2" name="Text Box 6"/>
          <p:cNvSpPr txBox="1"/>
          <p:nvPr/>
        </p:nvSpPr>
        <p:spPr>
          <a:xfrm>
            <a:off x="349250" y="1341438"/>
            <a:ext cx="8326438" cy="18272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）化工生产中许多反应必须在一定的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溶液中进行。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）农作物一般适宜在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或接近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的土壤中生长。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）测定人体内或排出的液体的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，了解人体的身体健康。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）通过测定雨水的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，可以了解空气的污染情况。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5" name="Text Box 9"/>
          <p:cNvSpPr txBox="1"/>
          <p:nvPr/>
        </p:nvSpPr>
        <p:spPr>
          <a:xfrm>
            <a:off x="1443038" y="3644900"/>
            <a:ext cx="292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正常雨水： 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pH≈5.6</a:t>
            </a:r>
            <a:endParaRPr lang="en-US" altLang="zh-CN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6" name="Text Box 10"/>
          <p:cNvSpPr txBox="1"/>
          <p:nvPr/>
        </p:nvSpPr>
        <p:spPr>
          <a:xfrm>
            <a:off x="1536700" y="4292600"/>
            <a:ext cx="2470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酸雨：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 &lt; 5.6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7" name="Text Box 11"/>
          <p:cNvSpPr txBox="1"/>
          <p:nvPr/>
        </p:nvSpPr>
        <p:spPr>
          <a:xfrm>
            <a:off x="4848225" y="3644900"/>
            <a:ext cx="165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（溶解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baseline="-250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8" name="Text Box 12"/>
          <p:cNvSpPr txBox="1"/>
          <p:nvPr/>
        </p:nvSpPr>
        <p:spPr>
          <a:xfrm>
            <a:off x="4776788" y="4289425"/>
            <a:ext cx="165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（溶解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49" name="Text Box 13"/>
          <p:cNvSpPr txBox="1"/>
          <p:nvPr/>
        </p:nvSpPr>
        <p:spPr>
          <a:xfrm>
            <a:off x="1042988" y="5045075"/>
            <a:ext cx="567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请写出酸雨形成的反应方程式。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950" name="Text Box 14"/>
          <p:cNvSpPr txBox="1"/>
          <p:nvPr/>
        </p:nvSpPr>
        <p:spPr>
          <a:xfrm>
            <a:off x="1042988" y="5589588"/>
            <a:ext cx="7181850" cy="4619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 === 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   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===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2H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en-US" altLang="zh-CN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  <p:bldP spid="39945" grpId="0"/>
      <p:bldP spid="39946" grpId="0"/>
      <p:bldP spid="39947" grpId="0"/>
      <p:bldP spid="39948" grpId="0"/>
      <p:bldP spid="39949" grpId="0"/>
      <p:bldP spid="3995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8913" name="Picture 5" descr="图10-19 健康的头发（图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6375" y="1268413"/>
            <a:ext cx="2879725" cy="190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4" name="Picture 6" descr="图10-20 受损伤的头发（图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113" y="1268413"/>
            <a:ext cx="2736850" cy="1901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Text Box 8"/>
          <p:cNvSpPr txBox="1"/>
          <p:nvPr/>
        </p:nvSpPr>
        <p:spPr>
          <a:xfrm>
            <a:off x="515938" y="520700"/>
            <a:ext cx="6211887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</a:t>
            </a:r>
            <a:r>
              <a:rPr lang="en-US" altLang="zh-CN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lang="zh-CN" altLang="en-US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洗发剂和护发剂的性质</a:t>
            </a:r>
            <a:endParaRPr lang="zh-CN" altLang="en-US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69" name="Text Box 9"/>
          <p:cNvSpPr txBox="1"/>
          <p:nvPr/>
        </p:nvSpPr>
        <p:spPr>
          <a:xfrm>
            <a:off x="582613" y="3414713"/>
            <a:ext cx="8180387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）头发的主要成分是蛋白质，容易受到碱性溶液的侵蚀。</a:t>
            </a:r>
            <a:endParaRPr lang="zh-CN" altLang="en-US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70" name="Text Box 10"/>
          <p:cNvSpPr txBox="1"/>
          <p:nvPr/>
        </p:nvSpPr>
        <p:spPr>
          <a:xfrm>
            <a:off x="582613" y="5805488"/>
            <a:ext cx="8137525" cy="4619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）洗发的程序：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清水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洗发水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清水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护发素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清水。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0550" y="4056063"/>
            <a:ext cx="8302625" cy="1570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）洗发剂和护发剂：</a:t>
            </a:r>
            <a:endParaRPr lang="en-US" altLang="zh-CN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一般情况，洗发水溶液呈弱碱性，能够帮助头发的毛鳞片打开，彻底清洁的同时，还能吸收营养。护发水溶液呈弱酸性，能关闭头发的毛鳞片，使头发顺滑。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9" grpId="0"/>
      <p:bldP spid="40970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Text Box 2"/>
          <p:cNvSpPr txBox="1"/>
          <p:nvPr/>
        </p:nvSpPr>
        <p:spPr>
          <a:xfrm>
            <a:off x="827088" y="1196975"/>
            <a:ext cx="958850" cy="588963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PH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38" name="Text Box 3"/>
          <p:cNvSpPr txBox="1"/>
          <p:nvPr/>
        </p:nvSpPr>
        <p:spPr>
          <a:xfrm>
            <a:off x="990600" y="2006600"/>
            <a:ext cx="64928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39" name="Text Box 4"/>
          <p:cNvSpPr txBox="1"/>
          <p:nvPr/>
        </p:nvSpPr>
        <p:spPr>
          <a:xfrm>
            <a:off x="990600" y="26924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0" name="Text Box 5"/>
          <p:cNvSpPr txBox="1"/>
          <p:nvPr/>
        </p:nvSpPr>
        <p:spPr>
          <a:xfrm>
            <a:off x="1160463" y="3225800"/>
            <a:ext cx="2873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1" name="Text Box 6"/>
          <p:cNvSpPr txBox="1"/>
          <p:nvPr/>
        </p:nvSpPr>
        <p:spPr>
          <a:xfrm>
            <a:off x="1168400" y="39116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2" name="Text Box 7"/>
          <p:cNvSpPr txBox="1"/>
          <p:nvPr/>
        </p:nvSpPr>
        <p:spPr>
          <a:xfrm>
            <a:off x="1143000" y="4445000"/>
            <a:ext cx="3587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3" name="Text Box 8"/>
          <p:cNvSpPr txBox="1"/>
          <p:nvPr/>
        </p:nvSpPr>
        <p:spPr>
          <a:xfrm>
            <a:off x="1173163" y="49784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4" name="Text Box 9"/>
          <p:cNvSpPr txBox="1"/>
          <p:nvPr/>
        </p:nvSpPr>
        <p:spPr>
          <a:xfrm>
            <a:off x="2286000" y="5740400"/>
            <a:ext cx="733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5" name="Text Box 10"/>
          <p:cNvSpPr txBox="1"/>
          <p:nvPr/>
        </p:nvSpPr>
        <p:spPr>
          <a:xfrm>
            <a:off x="3695700" y="5740400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6" name="Text Box 11"/>
          <p:cNvSpPr txBox="1"/>
          <p:nvPr/>
        </p:nvSpPr>
        <p:spPr>
          <a:xfrm>
            <a:off x="4906963" y="574040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7" name="Text Box 12"/>
          <p:cNvSpPr txBox="1"/>
          <p:nvPr/>
        </p:nvSpPr>
        <p:spPr>
          <a:xfrm>
            <a:off x="6208713" y="574040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381" name="Freeform 13"/>
          <p:cNvSpPr/>
          <p:nvPr/>
        </p:nvSpPr>
        <p:spPr>
          <a:xfrm flipV="1">
            <a:off x="1524000" y="1957388"/>
            <a:ext cx="2362200" cy="862012"/>
          </a:xfrm>
          <a:custGeom>
            <a:avLst/>
            <a:gdLst/>
            <a:ahLst/>
            <a:cxnLst>
              <a:cxn ang="0">
                <a:pos x="0" y="907"/>
              </a:cxn>
              <a:cxn ang="0">
                <a:pos x="454" y="499"/>
              </a:cxn>
              <a:cxn ang="0">
                <a:pos x="590" y="0"/>
              </a:cxn>
            </a:cxnLst>
            <a:pathLst>
              <a:path w="590" h="907">
                <a:moveTo>
                  <a:pt x="0" y="907"/>
                </a:moveTo>
                <a:cubicBezTo>
                  <a:pt x="178" y="778"/>
                  <a:pt x="356" y="650"/>
                  <a:pt x="454" y="499"/>
                </a:cubicBezTo>
                <a:cubicBezTo>
                  <a:pt x="552" y="348"/>
                  <a:pt x="571" y="174"/>
                  <a:pt x="590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9949" name="Text Box 14"/>
          <p:cNvSpPr txBox="1"/>
          <p:nvPr/>
        </p:nvSpPr>
        <p:spPr>
          <a:xfrm>
            <a:off x="1295400" y="429260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50" name="Line 15"/>
          <p:cNvSpPr/>
          <p:nvPr/>
        </p:nvSpPr>
        <p:spPr>
          <a:xfrm>
            <a:off x="2530475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1" name="Line 16"/>
          <p:cNvSpPr/>
          <p:nvPr/>
        </p:nvSpPr>
        <p:spPr>
          <a:xfrm>
            <a:off x="3970338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2" name="Line 17"/>
          <p:cNvSpPr/>
          <p:nvPr/>
        </p:nvSpPr>
        <p:spPr>
          <a:xfrm>
            <a:off x="3898900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3" name="Line 18"/>
          <p:cNvSpPr/>
          <p:nvPr/>
        </p:nvSpPr>
        <p:spPr>
          <a:xfrm>
            <a:off x="4043363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4" name="Line 19"/>
          <p:cNvSpPr/>
          <p:nvPr/>
        </p:nvSpPr>
        <p:spPr>
          <a:xfrm>
            <a:off x="1522413" y="5740400"/>
            <a:ext cx="5640387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55" name="Line 20"/>
          <p:cNvSpPr/>
          <p:nvPr/>
        </p:nvSpPr>
        <p:spPr>
          <a:xfrm flipV="1">
            <a:off x="1522413" y="1635125"/>
            <a:ext cx="0" cy="4105275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39956" name="Line 21"/>
          <p:cNvSpPr/>
          <p:nvPr/>
        </p:nvSpPr>
        <p:spPr>
          <a:xfrm>
            <a:off x="1522413" y="52070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7" name="Line 22"/>
          <p:cNvSpPr/>
          <p:nvPr/>
        </p:nvSpPr>
        <p:spPr>
          <a:xfrm>
            <a:off x="1522413" y="46736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8" name="Line 23"/>
          <p:cNvSpPr/>
          <p:nvPr/>
        </p:nvSpPr>
        <p:spPr>
          <a:xfrm>
            <a:off x="1522413" y="41402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59" name="Line 24"/>
          <p:cNvSpPr/>
          <p:nvPr/>
        </p:nvSpPr>
        <p:spPr>
          <a:xfrm>
            <a:off x="1522413" y="35306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60" name="Line 25"/>
          <p:cNvSpPr/>
          <p:nvPr/>
        </p:nvSpPr>
        <p:spPr>
          <a:xfrm>
            <a:off x="1522413" y="3835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8394" name="Freeform 26"/>
          <p:cNvSpPr/>
          <p:nvPr/>
        </p:nvSpPr>
        <p:spPr>
          <a:xfrm flipV="1">
            <a:off x="4038600" y="4724400"/>
            <a:ext cx="2133600" cy="838200"/>
          </a:xfrm>
          <a:custGeom>
            <a:avLst/>
            <a:gdLst/>
            <a:ahLst/>
            <a:cxnLst>
              <a:cxn ang="0">
                <a:pos x="0" y="1089"/>
              </a:cxn>
              <a:cxn ang="0">
                <a:pos x="136" y="499"/>
              </a:cxn>
              <a:cxn ang="0">
                <a:pos x="771" y="0"/>
              </a:cxn>
            </a:cxnLst>
            <a:pathLst>
              <a:path w="771" h="1089">
                <a:moveTo>
                  <a:pt x="0" y="1089"/>
                </a:moveTo>
                <a:cubicBezTo>
                  <a:pt x="4" y="884"/>
                  <a:pt x="8" y="680"/>
                  <a:pt x="136" y="499"/>
                </a:cubicBezTo>
                <a:cubicBezTo>
                  <a:pt x="264" y="318"/>
                  <a:pt x="517" y="159"/>
                  <a:pt x="771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395" name="Line 27"/>
          <p:cNvSpPr/>
          <p:nvPr/>
        </p:nvSpPr>
        <p:spPr>
          <a:xfrm>
            <a:off x="3960813" y="4695825"/>
            <a:ext cx="2592387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63" name="Line 28"/>
          <p:cNvSpPr/>
          <p:nvPr/>
        </p:nvSpPr>
        <p:spPr>
          <a:xfrm>
            <a:off x="1522413" y="29210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8397" name="Line 29"/>
          <p:cNvSpPr/>
          <p:nvPr/>
        </p:nvSpPr>
        <p:spPr>
          <a:xfrm flipV="1">
            <a:off x="3886200" y="2743200"/>
            <a:ext cx="2667000" cy="2540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8398" name="Text Box 30"/>
          <p:cNvSpPr txBox="1"/>
          <p:nvPr/>
        </p:nvSpPr>
        <p:spPr>
          <a:xfrm>
            <a:off x="6073775" y="2997200"/>
            <a:ext cx="611188" cy="149542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 anchorCtr="0">
            <a:spAutoFit/>
          </a:bodyPr>
          <a:p>
            <a:r>
              <a:rPr lang="zh-CN" altLang="en-US" sz="2800" b="0" dirty="0">
                <a:latin typeface="Arial" panose="020B0604020202020204" pitchFamily="34" charset="0"/>
                <a:ea typeface="宋体" panose="02010600030101010101" pitchFamily="2" charset="-122"/>
              </a:rPr>
              <a:t>突变范围</a:t>
            </a: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399" name="Line 31"/>
          <p:cNvSpPr/>
          <p:nvPr/>
        </p:nvSpPr>
        <p:spPr>
          <a:xfrm flipV="1">
            <a:off x="6324600" y="2768600"/>
            <a:ext cx="0" cy="2889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8400" name="Line 32"/>
          <p:cNvSpPr/>
          <p:nvPr/>
        </p:nvSpPr>
        <p:spPr>
          <a:xfrm>
            <a:off x="6324600" y="4368800"/>
            <a:ext cx="0" cy="325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8401" name="Text Box 33"/>
          <p:cNvSpPr txBox="1"/>
          <p:nvPr/>
        </p:nvSpPr>
        <p:spPr>
          <a:xfrm>
            <a:off x="3962400" y="353060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反应终点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69" name="Line 34"/>
          <p:cNvSpPr/>
          <p:nvPr/>
        </p:nvSpPr>
        <p:spPr>
          <a:xfrm>
            <a:off x="1522413" y="2311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70" name="Line 35"/>
          <p:cNvSpPr/>
          <p:nvPr/>
        </p:nvSpPr>
        <p:spPr>
          <a:xfrm>
            <a:off x="6491288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71" name="Line 36"/>
          <p:cNvSpPr/>
          <p:nvPr/>
        </p:nvSpPr>
        <p:spPr>
          <a:xfrm flipV="1">
            <a:off x="5194300" y="5630863"/>
            <a:ext cx="0" cy="73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72" name="Text Box 37"/>
          <p:cNvSpPr txBox="1"/>
          <p:nvPr/>
        </p:nvSpPr>
        <p:spPr>
          <a:xfrm>
            <a:off x="1811338" y="735013"/>
            <a:ext cx="33829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73" name="AutoShape 38"/>
          <p:cNvSpPr/>
          <p:nvPr/>
        </p:nvSpPr>
        <p:spPr>
          <a:xfrm>
            <a:off x="2555875" y="260350"/>
            <a:ext cx="5391150" cy="88265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00CC00"/>
              </a:gs>
              <a:gs pos="100000">
                <a:srgbClr val="005E00"/>
              </a:gs>
            </a:gsLst>
            <a:path path="rect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绘制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中和滴定曲线</a:t>
            </a:r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曲线</a:t>
            </a:r>
            <a:endParaRPr lang="zh-CN" altLang="en-US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8407" name="对象 58406"/>
          <p:cNvGraphicFramePr>
            <a:graphicFrameLocks noChangeAspect="1"/>
          </p:cNvGraphicFramePr>
          <p:nvPr/>
        </p:nvGraphicFramePr>
        <p:xfrm>
          <a:off x="6954838" y="5748338"/>
          <a:ext cx="1373187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22300" imgH="241300" progId="Equation.3">
                  <p:embed/>
                </p:oleObj>
              </mc:Choice>
              <mc:Fallback>
                <p:oleObj name="" r:id="rId1" imgW="622300" imgH="2413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954838" y="5748338"/>
                        <a:ext cx="1373187" cy="601662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rgbClr val="FF33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75" name="Text Box 40"/>
          <p:cNvSpPr txBox="1"/>
          <p:nvPr/>
        </p:nvSpPr>
        <p:spPr>
          <a:xfrm>
            <a:off x="1219200" y="5664200"/>
            <a:ext cx="733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09" name="Oval 41"/>
          <p:cNvSpPr/>
          <p:nvPr/>
        </p:nvSpPr>
        <p:spPr>
          <a:xfrm>
            <a:off x="1447800" y="1905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0" name="Oval 42"/>
          <p:cNvSpPr/>
          <p:nvPr/>
        </p:nvSpPr>
        <p:spPr>
          <a:xfrm>
            <a:off x="3810000" y="27432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1" name="Oval 43"/>
          <p:cNvSpPr/>
          <p:nvPr/>
        </p:nvSpPr>
        <p:spPr>
          <a:xfrm>
            <a:off x="5105400" y="5334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2" name="Line 44"/>
          <p:cNvSpPr/>
          <p:nvPr/>
        </p:nvSpPr>
        <p:spPr>
          <a:xfrm flipH="1" flipV="1">
            <a:off x="3870325" y="2819400"/>
            <a:ext cx="168275" cy="1752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8413" name="Oval 45"/>
          <p:cNvSpPr/>
          <p:nvPr/>
        </p:nvSpPr>
        <p:spPr>
          <a:xfrm>
            <a:off x="3962400" y="4572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4" name="Oval 46"/>
          <p:cNvSpPr/>
          <p:nvPr/>
        </p:nvSpPr>
        <p:spPr>
          <a:xfrm>
            <a:off x="3886200" y="3683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5" name="Text Box 47"/>
          <p:cNvSpPr txBox="1"/>
          <p:nvPr/>
        </p:nvSpPr>
        <p:spPr>
          <a:xfrm>
            <a:off x="5562600" y="3392488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pH</a:t>
            </a:r>
            <a:endParaRPr lang="en-US" altLang="zh-CN" sz="2800" b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6" name="Oval 48"/>
          <p:cNvSpPr/>
          <p:nvPr/>
        </p:nvSpPr>
        <p:spPr>
          <a:xfrm>
            <a:off x="3886200" y="3657600"/>
            <a:ext cx="152400" cy="1524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17" name="Line 49"/>
          <p:cNvSpPr/>
          <p:nvPr/>
        </p:nvSpPr>
        <p:spPr>
          <a:xfrm>
            <a:off x="3962400" y="3810000"/>
            <a:ext cx="76200" cy="8382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8418" name="Line 50"/>
          <p:cNvSpPr/>
          <p:nvPr/>
        </p:nvSpPr>
        <p:spPr>
          <a:xfrm flipH="1" flipV="1">
            <a:off x="3886200" y="2819400"/>
            <a:ext cx="76200" cy="10668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8419" name="Line 51"/>
          <p:cNvSpPr/>
          <p:nvPr/>
        </p:nvSpPr>
        <p:spPr>
          <a:xfrm flipH="1" flipV="1">
            <a:off x="3886200" y="2819400"/>
            <a:ext cx="168275" cy="182880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87" name="Text Box 52"/>
          <p:cNvSpPr txBox="1"/>
          <p:nvPr/>
        </p:nvSpPr>
        <p:spPr>
          <a:xfrm>
            <a:off x="2987675" y="1268413"/>
            <a:ext cx="273685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强酸</a:t>
            </a:r>
            <a:r>
              <a:rPr lang="zh-CN" altLang="en-US" sz="3200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滴定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强碱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421" name="Text Box 2"/>
          <p:cNvSpPr txBox="1"/>
          <p:nvPr/>
        </p:nvSpPr>
        <p:spPr>
          <a:xfrm>
            <a:off x="539750" y="188913"/>
            <a:ext cx="1655763" cy="588962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拓展</a:t>
            </a:r>
            <a:endParaRPr lang="zh-CN" altLang="en-US" sz="32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989" name="图片 584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2913" y="836613"/>
            <a:ext cx="2351087" cy="4129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8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8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8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8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8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8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8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8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8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8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8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8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8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8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animBg="1"/>
      <p:bldP spid="58381" grpId="0" animBg="1"/>
      <p:bldP spid="58394" grpId="0" animBg="1"/>
      <p:bldP spid="58398" grpId="0"/>
      <p:bldP spid="58401" grpId="0"/>
      <p:bldP spid="58409" grpId="0" animBg="1"/>
      <p:bldP spid="58410" grpId="0" animBg="1"/>
      <p:bldP spid="58411" grpId="0" animBg="1"/>
      <p:bldP spid="58413" grpId="0" animBg="1"/>
      <p:bldP spid="58414" grpId="0" animBg="1"/>
      <p:bldP spid="58415" grpId="0"/>
      <p:bldP spid="584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Text Box 2"/>
          <p:cNvSpPr txBox="1"/>
          <p:nvPr/>
        </p:nvSpPr>
        <p:spPr>
          <a:xfrm>
            <a:off x="838200" y="1168400"/>
            <a:ext cx="958850" cy="588963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PH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2" name="Text Box 3"/>
          <p:cNvSpPr txBox="1"/>
          <p:nvPr/>
        </p:nvSpPr>
        <p:spPr>
          <a:xfrm>
            <a:off x="990600" y="2006600"/>
            <a:ext cx="64928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3" name="Text Box 4"/>
          <p:cNvSpPr txBox="1"/>
          <p:nvPr/>
        </p:nvSpPr>
        <p:spPr>
          <a:xfrm>
            <a:off x="990600" y="26924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4" name="Text Box 5"/>
          <p:cNvSpPr txBox="1"/>
          <p:nvPr/>
        </p:nvSpPr>
        <p:spPr>
          <a:xfrm>
            <a:off x="1160463" y="3225800"/>
            <a:ext cx="2873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5" name="Text Box 6"/>
          <p:cNvSpPr txBox="1"/>
          <p:nvPr/>
        </p:nvSpPr>
        <p:spPr>
          <a:xfrm>
            <a:off x="1168400" y="39116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6" name="Text Box 7"/>
          <p:cNvSpPr txBox="1"/>
          <p:nvPr/>
        </p:nvSpPr>
        <p:spPr>
          <a:xfrm>
            <a:off x="1143000" y="4445000"/>
            <a:ext cx="3587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7" name="Text Box 8"/>
          <p:cNvSpPr txBox="1"/>
          <p:nvPr/>
        </p:nvSpPr>
        <p:spPr>
          <a:xfrm>
            <a:off x="1173163" y="49784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8" name="Text Box 9"/>
          <p:cNvSpPr txBox="1"/>
          <p:nvPr/>
        </p:nvSpPr>
        <p:spPr>
          <a:xfrm>
            <a:off x="2286000" y="5740400"/>
            <a:ext cx="733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9" name="Text Box 10"/>
          <p:cNvSpPr txBox="1"/>
          <p:nvPr/>
        </p:nvSpPr>
        <p:spPr>
          <a:xfrm>
            <a:off x="3695700" y="5740400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0" name="Text Box 11"/>
          <p:cNvSpPr txBox="1"/>
          <p:nvPr/>
        </p:nvSpPr>
        <p:spPr>
          <a:xfrm>
            <a:off x="4906963" y="574040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Text Box 12"/>
          <p:cNvSpPr txBox="1"/>
          <p:nvPr/>
        </p:nvSpPr>
        <p:spPr>
          <a:xfrm>
            <a:off x="6208713" y="574040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05" name="Freeform 13"/>
          <p:cNvSpPr/>
          <p:nvPr/>
        </p:nvSpPr>
        <p:spPr>
          <a:xfrm>
            <a:off x="1522413" y="4673600"/>
            <a:ext cx="2287587" cy="814388"/>
          </a:xfrm>
          <a:custGeom>
            <a:avLst/>
            <a:gdLst/>
            <a:ahLst/>
            <a:cxnLst>
              <a:cxn ang="0">
                <a:pos x="0" y="907"/>
              </a:cxn>
              <a:cxn ang="0">
                <a:pos x="454" y="499"/>
              </a:cxn>
              <a:cxn ang="0">
                <a:pos x="590" y="0"/>
              </a:cxn>
            </a:cxnLst>
            <a:pathLst>
              <a:path w="590" h="907">
                <a:moveTo>
                  <a:pt x="0" y="907"/>
                </a:moveTo>
                <a:cubicBezTo>
                  <a:pt x="178" y="778"/>
                  <a:pt x="356" y="650"/>
                  <a:pt x="454" y="499"/>
                </a:cubicBezTo>
                <a:cubicBezTo>
                  <a:pt x="552" y="348"/>
                  <a:pt x="571" y="174"/>
                  <a:pt x="590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0973" name="Text Box 14"/>
          <p:cNvSpPr txBox="1"/>
          <p:nvPr/>
        </p:nvSpPr>
        <p:spPr>
          <a:xfrm>
            <a:off x="1295400" y="429260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Line 15"/>
          <p:cNvSpPr/>
          <p:nvPr/>
        </p:nvSpPr>
        <p:spPr>
          <a:xfrm>
            <a:off x="2530475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75" name="Line 16"/>
          <p:cNvSpPr/>
          <p:nvPr/>
        </p:nvSpPr>
        <p:spPr>
          <a:xfrm>
            <a:off x="3970338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76" name="Line 17"/>
          <p:cNvSpPr/>
          <p:nvPr/>
        </p:nvSpPr>
        <p:spPr>
          <a:xfrm>
            <a:off x="3898900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77" name="Line 18"/>
          <p:cNvSpPr/>
          <p:nvPr/>
        </p:nvSpPr>
        <p:spPr>
          <a:xfrm>
            <a:off x="4043363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78" name="Line 19"/>
          <p:cNvSpPr/>
          <p:nvPr/>
        </p:nvSpPr>
        <p:spPr>
          <a:xfrm>
            <a:off x="1522413" y="5740400"/>
            <a:ext cx="5640387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0979" name="Line 20"/>
          <p:cNvSpPr/>
          <p:nvPr/>
        </p:nvSpPr>
        <p:spPr>
          <a:xfrm flipV="1">
            <a:off x="1522413" y="1635125"/>
            <a:ext cx="0" cy="4105275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0980" name="Line 21"/>
          <p:cNvSpPr/>
          <p:nvPr/>
        </p:nvSpPr>
        <p:spPr>
          <a:xfrm>
            <a:off x="1522413" y="52070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81" name="Line 22"/>
          <p:cNvSpPr/>
          <p:nvPr/>
        </p:nvSpPr>
        <p:spPr>
          <a:xfrm>
            <a:off x="1522413" y="46736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82" name="Line 23"/>
          <p:cNvSpPr/>
          <p:nvPr/>
        </p:nvSpPr>
        <p:spPr>
          <a:xfrm>
            <a:off x="1522413" y="41402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83" name="Line 24"/>
          <p:cNvSpPr/>
          <p:nvPr/>
        </p:nvSpPr>
        <p:spPr>
          <a:xfrm>
            <a:off x="1522413" y="35306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84" name="Line 25"/>
          <p:cNvSpPr/>
          <p:nvPr/>
        </p:nvSpPr>
        <p:spPr>
          <a:xfrm>
            <a:off x="1522413" y="3835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9418" name="Freeform 29"/>
          <p:cNvSpPr/>
          <p:nvPr/>
        </p:nvSpPr>
        <p:spPr>
          <a:xfrm>
            <a:off x="4038600" y="1854200"/>
            <a:ext cx="2514600" cy="914400"/>
          </a:xfrm>
          <a:custGeom>
            <a:avLst/>
            <a:gdLst/>
            <a:ahLst/>
            <a:cxnLst>
              <a:cxn ang="0">
                <a:pos x="0" y="1089"/>
              </a:cxn>
              <a:cxn ang="0">
                <a:pos x="136" y="499"/>
              </a:cxn>
              <a:cxn ang="0">
                <a:pos x="771" y="0"/>
              </a:cxn>
            </a:cxnLst>
            <a:pathLst>
              <a:path w="771" h="1089">
                <a:moveTo>
                  <a:pt x="0" y="1089"/>
                </a:moveTo>
                <a:cubicBezTo>
                  <a:pt x="4" y="884"/>
                  <a:pt x="8" y="680"/>
                  <a:pt x="136" y="499"/>
                </a:cubicBezTo>
                <a:cubicBezTo>
                  <a:pt x="264" y="318"/>
                  <a:pt x="517" y="159"/>
                  <a:pt x="771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9419" name="Line 31"/>
          <p:cNvSpPr/>
          <p:nvPr/>
        </p:nvSpPr>
        <p:spPr>
          <a:xfrm>
            <a:off x="3886200" y="4695825"/>
            <a:ext cx="2592388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87" name="Line 32"/>
          <p:cNvSpPr/>
          <p:nvPr/>
        </p:nvSpPr>
        <p:spPr>
          <a:xfrm>
            <a:off x="1522413" y="29210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9421" name="Line 33"/>
          <p:cNvSpPr/>
          <p:nvPr/>
        </p:nvSpPr>
        <p:spPr>
          <a:xfrm>
            <a:off x="4114800" y="2819400"/>
            <a:ext cx="2376488" cy="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9422" name="Text Box 34"/>
          <p:cNvSpPr txBox="1"/>
          <p:nvPr/>
        </p:nvSpPr>
        <p:spPr>
          <a:xfrm>
            <a:off x="6073775" y="2997200"/>
            <a:ext cx="611188" cy="149542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 anchorCtr="0">
            <a:spAutoFit/>
          </a:bodyPr>
          <a:p>
            <a:r>
              <a:rPr lang="zh-CN" altLang="en-US" sz="2800" b="0" dirty="0">
                <a:latin typeface="Arial" panose="020B0604020202020204" pitchFamily="34" charset="0"/>
                <a:ea typeface="宋体" panose="02010600030101010101" pitchFamily="2" charset="-122"/>
              </a:rPr>
              <a:t>突变范围</a:t>
            </a: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23" name="Line 35"/>
          <p:cNvSpPr/>
          <p:nvPr/>
        </p:nvSpPr>
        <p:spPr>
          <a:xfrm flipV="1">
            <a:off x="6324600" y="2768600"/>
            <a:ext cx="0" cy="2889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9424" name="Line 36"/>
          <p:cNvSpPr/>
          <p:nvPr/>
        </p:nvSpPr>
        <p:spPr>
          <a:xfrm>
            <a:off x="6324600" y="4368800"/>
            <a:ext cx="0" cy="325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9425" name="Text Box 37"/>
          <p:cNvSpPr txBox="1"/>
          <p:nvPr/>
        </p:nvSpPr>
        <p:spPr>
          <a:xfrm>
            <a:off x="3962400" y="353060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反应终点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3" name="Line 38"/>
          <p:cNvSpPr/>
          <p:nvPr/>
        </p:nvSpPr>
        <p:spPr>
          <a:xfrm>
            <a:off x="1522413" y="2311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94" name="Line 39"/>
          <p:cNvSpPr/>
          <p:nvPr/>
        </p:nvSpPr>
        <p:spPr>
          <a:xfrm>
            <a:off x="6491288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95" name="Line 40"/>
          <p:cNvSpPr/>
          <p:nvPr/>
        </p:nvSpPr>
        <p:spPr>
          <a:xfrm flipV="1">
            <a:off x="5194300" y="5630863"/>
            <a:ext cx="0" cy="73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0996" name="Text Box 43"/>
          <p:cNvSpPr txBox="1"/>
          <p:nvPr/>
        </p:nvSpPr>
        <p:spPr>
          <a:xfrm>
            <a:off x="1811338" y="735013"/>
            <a:ext cx="33829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7" name="AutoShape 3"/>
          <p:cNvSpPr/>
          <p:nvPr/>
        </p:nvSpPr>
        <p:spPr>
          <a:xfrm>
            <a:off x="1476375" y="0"/>
            <a:ext cx="5391150" cy="88265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00CC00"/>
              </a:gs>
              <a:gs pos="100000">
                <a:srgbClr val="005E00"/>
              </a:gs>
            </a:gsLst>
            <a:path path="rect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sz="1800" b="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绘制</a:t>
            </a:r>
            <a:r>
              <a:rPr lang="zh-CN" altLang="en-US" sz="1800" b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中和滴定曲线</a:t>
            </a:r>
            <a:r>
              <a:rPr lang="zh-CN" altLang="en-US" sz="1800" b="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曲线</a:t>
            </a:r>
            <a:endParaRPr lang="zh-CN" altLang="en-US" sz="1800" b="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9431" name="对象 59430"/>
          <p:cNvGraphicFramePr>
            <a:graphicFrameLocks noChangeAspect="1"/>
          </p:cNvGraphicFramePr>
          <p:nvPr/>
        </p:nvGraphicFramePr>
        <p:xfrm>
          <a:off x="6858000" y="5748338"/>
          <a:ext cx="1568450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711200" imgH="241300" progId="Equation.3">
                  <p:embed/>
                </p:oleObj>
              </mc:Choice>
              <mc:Fallback>
                <p:oleObj name="" r:id="rId1" imgW="711200" imgH="2413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58000" y="5748338"/>
                        <a:ext cx="1568450" cy="601662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rgbClr val="FF33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9" name="Text Box 5"/>
          <p:cNvSpPr txBox="1"/>
          <p:nvPr/>
        </p:nvSpPr>
        <p:spPr>
          <a:xfrm>
            <a:off x="1219200" y="5664200"/>
            <a:ext cx="733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33" name="Oval 6"/>
          <p:cNvSpPr/>
          <p:nvPr/>
        </p:nvSpPr>
        <p:spPr>
          <a:xfrm>
            <a:off x="1447800" y="54356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34" name="Oval 7"/>
          <p:cNvSpPr/>
          <p:nvPr/>
        </p:nvSpPr>
        <p:spPr>
          <a:xfrm>
            <a:off x="3733800" y="45974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35" name="Oval 9"/>
          <p:cNvSpPr/>
          <p:nvPr/>
        </p:nvSpPr>
        <p:spPr>
          <a:xfrm>
            <a:off x="5105400" y="20066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36" name="Line 10"/>
          <p:cNvSpPr/>
          <p:nvPr/>
        </p:nvSpPr>
        <p:spPr>
          <a:xfrm flipV="1">
            <a:off x="3825875" y="2768600"/>
            <a:ext cx="212725" cy="1828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9437" name="Oval 11"/>
          <p:cNvSpPr/>
          <p:nvPr/>
        </p:nvSpPr>
        <p:spPr>
          <a:xfrm>
            <a:off x="3962400" y="28194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38" name="Oval 12"/>
          <p:cNvSpPr/>
          <p:nvPr/>
        </p:nvSpPr>
        <p:spPr>
          <a:xfrm>
            <a:off x="3810000" y="3683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39" name="Text Box 14"/>
          <p:cNvSpPr txBox="1"/>
          <p:nvPr/>
        </p:nvSpPr>
        <p:spPr>
          <a:xfrm>
            <a:off x="5562600" y="3392488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pH</a:t>
            </a:r>
            <a:endParaRPr lang="en-US" altLang="zh-CN" sz="2800" b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40" name="Oval 15"/>
          <p:cNvSpPr/>
          <p:nvPr/>
        </p:nvSpPr>
        <p:spPr>
          <a:xfrm>
            <a:off x="3810000" y="3683000"/>
            <a:ext cx="152400" cy="1524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441" name="Line 16"/>
          <p:cNvSpPr/>
          <p:nvPr/>
        </p:nvSpPr>
        <p:spPr>
          <a:xfrm flipH="1">
            <a:off x="3810000" y="3759200"/>
            <a:ext cx="76200" cy="9144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9442" name="Line 17"/>
          <p:cNvSpPr/>
          <p:nvPr/>
        </p:nvSpPr>
        <p:spPr>
          <a:xfrm flipV="1">
            <a:off x="3886200" y="2768600"/>
            <a:ext cx="152400" cy="9906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9443" name="Line 18"/>
          <p:cNvSpPr/>
          <p:nvPr/>
        </p:nvSpPr>
        <p:spPr>
          <a:xfrm flipV="1">
            <a:off x="3810000" y="2819400"/>
            <a:ext cx="212725" cy="182880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011" name="Text Box 19"/>
          <p:cNvSpPr txBox="1"/>
          <p:nvPr/>
        </p:nvSpPr>
        <p:spPr>
          <a:xfrm>
            <a:off x="5867400" y="1125538"/>
            <a:ext cx="2449513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强碱</a:t>
            </a:r>
            <a:r>
              <a:rPr lang="zh-CN" altLang="en-US" sz="2800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滴定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强酸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9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9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9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9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9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9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9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9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9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9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9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9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9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9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9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9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9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9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9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animBg="1"/>
      <p:bldP spid="59405" grpId="0" animBg="1"/>
      <p:bldP spid="59418" grpId="0" animBg="1"/>
      <p:bldP spid="59422" grpId="0"/>
      <p:bldP spid="59425" grpId="0"/>
      <p:bldP spid="59433" grpId="0" animBg="1"/>
      <p:bldP spid="59434" grpId="0" animBg="1"/>
      <p:bldP spid="59435" grpId="0" animBg="1"/>
      <p:bldP spid="59437" grpId="0" animBg="1"/>
      <p:bldP spid="59438" grpId="0" animBg="1"/>
      <p:bldP spid="59439" grpId="0"/>
      <p:bldP spid="5944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Text Box 2"/>
          <p:cNvSpPr txBox="1"/>
          <p:nvPr/>
        </p:nvSpPr>
        <p:spPr>
          <a:xfrm>
            <a:off x="838200" y="1168400"/>
            <a:ext cx="958850" cy="588963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PH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6" name="Text Box 3"/>
          <p:cNvSpPr txBox="1"/>
          <p:nvPr/>
        </p:nvSpPr>
        <p:spPr>
          <a:xfrm>
            <a:off x="990600" y="2006600"/>
            <a:ext cx="64928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7" name="Text Box 4"/>
          <p:cNvSpPr txBox="1"/>
          <p:nvPr/>
        </p:nvSpPr>
        <p:spPr>
          <a:xfrm>
            <a:off x="990600" y="26924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8" name="Text Box 5"/>
          <p:cNvSpPr txBox="1"/>
          <p:nvPr/>
        </p:nvSpPr>
        <p:spPr>
          <a:xfrm>
            <a:off x="1187450" y="3213100"/>
            <a:ext cx="28733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9" name="Text Box 6"/>
          <p:cNvSpPr txBox="1"/>
          <p:nvPr/>
        </p:nvSpPr>
        <p:spPr>
          <a:xfrm>
            <a:off x="1168400" y="39116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0" name="Text Box 7"/>
          <p:cNvSpPr txBox="1"/>
          <p:nvPr/>
        </p:nvSpPr>
        <p:spPr>
          <a:xfrm>
            <a:off x="1143000" y="4445000"/>
            <a:ext cx="3587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Text Box 8"/>
          <p:cNvSpPr txBox="1"/>
          <p:nvPr/>
        </p:nvSpPr>
        <p:spPr>
          <a:xfrm>
            <a:off x="1173163" y="49784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Text Box 9"/>
          <p:cNvSpPr txBox="1"/>
          <p:nvPr/>
        </p:nvSpPr>
        <p:spPr>
          <a:xfrm>
            <a:off x="2286000" y="5740400"/>
            <a:ext cx="733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3" name="Text Box 10"/>
          <p:cNvSpPr txBox="1"/>
          <p:nvPr/>
        </p:nvSpPr>
        <p:spPr>
          <a:xfrm>
            <a:off x="3695700" y="5740400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4" name="Text Box 11"/>
          <p:cNvSpPr txBox="1"/>
          <p:nvPr/>
        </p:nvSpPr>
        <p:spPr>
          <a:xfrm>
            <a:off x="4906963" y="574040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5" name="Text Box 12"/>
          <p:cNvSpPr txBox="1"/>
          <p:nvPr/>
        </p:nvSpPr>
        <p:spPr>
          <a:xfrm>
            <a:off x="6208713" y="574040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29" name="Freeform 13"/>
          <p:cNvSpPr/>
          <p:nvPr/>
        </p:nvSpPr>
        <p:spPr>
          <a:xfrm flipV="1">
            <a:off x="1524000" y="1957388"/>
            <a:ext cx="2362200" cy="862012"/>
          </a:xfrm>
          <a:custGeom>
            <a:avLst/>
            <a:gdLst/>
            <a:ahLst/>
            <a:cxnLst>
              <a:cxn ang="0">
                <a:pos x="0" y="907"/>
              </a:cxn>
              <a:cxn ang="0">
                <a:pos x="454" y="499"/>
              </a:cxn>
              <a:cxn ang="0">
                <a:pos x="590" y="0"/>
              </a:cxn>
            </a:cxnLst>
            <a:pathLst>
              <a:path w="590" h="907">
                <a:moveTo>
                  <a:pt x="0" y="907"/>
                </a:moveTo>
                <a:cubicBezTo>
                  <a:pt x="178" y="778"/>
                  <a:pt x="356" y="650"/>
                  <a:pt x="454" y="499"/>
                </a:cubicBezTo>
                <a:cubicBezTo>
                  <a:pt x="552" y="348"/>
                  <a:pt x="571" y="174"/>
                  <a:pt x="590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997" name="Text Box 14"/>
          <p:cNvSpPr txBox="1"/>
          <p:nvPr/>
        </p:nvSpPr>
        <p:spPr>
          <a:xfrm>
            <a:off x="1295400" y="429260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Line 15"/>
          <p:cNvSpPr/>
          <p:nvPr/>
        </p:nvSpPr>
        <p:spPr>
          <a:xfrm>
            <a:off x="2530475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99" name="Line 16"/>
          <p:cNvSpPr/>
          <p:nvPr/>
        </p:nvSpPr>
        <p:spPr>
          <a:xfrm>
            <a:off x="3970338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0" name="Line 17"/>
          <p:cNvSpPr/>
          <p:nvPr/>
        </p:nvSpPr>
        <p:spPr>
          <a:xfrm>
            <a:off x="3898900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1" name="Line 18"/>
          <p:cNvSpPr/>
          <p:nvPr/>
        </p:nvSpPr>
        <p:spPr>
          <a:xfrm>
            <a:off x="4043363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2" name="Line 19"/>
          <p:cNvSpPr/>
          <p:nvPr/>
        </p:nvSpPr>
        <p:spPr>
          <a:xfrm>
            <a:off x="1522413" y="5740400"/>
            <a:ext cx="5640387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03" name="Line 20"/>
          <p:cNvSpPr/>
          <p:nvPr/>
        </p:nvSpPr>
        <p:spPr>
          <a:xfrm flipV="1">
            <a:off x="1522413" y="1635125"/>
            <a:ext cx="0" cy="4105275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2004" name="Line 21"/>
          <p:cNvSpPr/>
          <p:nvPr/>
        </p:nvSpPr>
        <p:spPr>
          <a:xfrm>
            <a:off x="1522413" y="52070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5" name="Line 22"/>
          <p:cNvSpPr/>
          <p:nvPr/>
        </p:nvSpPr>
        <p:spPr>
          <a:xfrm>
            <a:off x="1522413" y="46736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6" name="Line 23"/>
          <p:cNvSpPr/>
          <p:nvPr/>
        </p:nvSpPr>
        <p:spPr>
          <a:xfrm>
            <a:off x="1522413" y="41402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7" name="Line 24"/>
          <p:cNvSpPr/>
          <p:nvPr/>
        </p:nvSpPr>
        <p:spPr>
          <a:xfrm>
            <a:off x="1522413" y="35306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08" name="Line 25"/>
          <p:cNvSpPr/>
          <p:nvPr/>
        </p:nvSpPr>
        <p:spPr>
          <a:xfrm>
            <a:off x="1522413" y="3835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0442" name="Freeform 26"/>
          <p:cNvSpPr/>
          <p:nvPr/>
        </p:nvSpPr>
        <p:spPr>
          <a:xfrm flipV="1">
            <a:off x="4038600" y="4724400"/>
            <a:ext cx="2133600" cy="838200"/>
          </a:xfrm>
          <a:custGeom>
            <a:avLst/>
            <a:gdLst/>
            <a:ahLst/>
            <a:cxnLst>
              <a:cxn ang="0">
                <a:pos x="0" y="1089"/>
              </a:cxn>
              <a:cxn ang="0">
                <a:pos x="136" y="499"/>
              </a:cxn>
              <a:cxn ang="0">
                <a:pos x="771" y="0"/>
              </a:cxn>
            </a:cxnLst>
            <a:pathLst>
              <a:path w="771" h="1089">
                <a:moveTo>
                  <a:pt x="0" y="1089"/>
                </a:moveTo>
                <a:cubicBezTo>
                  <a:pt x="4" y="884"/>
                  <a:pt x="8" y="680"/>
                  <a:pt x="136" y="499"/>
                </a:cubicBezTo>
                <a:cubicBezTo>
                  <a:pt x="264" y="318"/>
                  <a:pt x="517" y="159"/>
                  <a:pt x="771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2010" name="Line 28"/>
          <p:cNvSpPr/>
          <p:nvPr/>
        </p:nvSpPr>
        <p:spPr>
          <a:xfrm>
            <a:off x="1522413" y="29210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0444" name="Text Box 33"/>
          <p:cNvSpPr txBox="1"/>
          <p:nvPr/>
        </p:nvSpPr>
        <p:spPr>
          <a:xfrm>
            <a:off x="4140200" y="3500438"/>
            <a:ext cx="2520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点溶质是什么？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12" name="Line 34"/>
          <p:cNvSpPr/>
          <p:nvPr/>
        </p:nvSpPr>
        <p:spPr>
          <a:xfrm>
            <a:off x="1522413" y="2311400"/>
            <a:ext cx="71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13" name="Line 35"/>
          <p:cNvSpPr/>
          <p:nvPr/>
        </p:nvSpPr>
        <p:spPr>
          <a:xfrm>
            <a:off x="6491288" y="56308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14" name="Line 36"/>
          <p:cNvSpPr/>
          <p:nvPr/>
        </p:nvSpPr>
        <p:spPr>
          <a:xfrm flipV="1">
            <a:off x="5194300" y="5630863"/>
            <a:ext cx="0" cy="73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015" name="Text Box 37"/>
          <p:cNvSpPr txBox="1"/>
          <p:nvPr/>
        </p:nvSpPr>
        <p:spPr>
          <a:xfrm>
            <a:off x="1811338" y="735013"/>
            <a:ext cx="33829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16" name="AutoShape 38"/>
          <p:cNvSpPr/>
          <p:nvPr/>
        </p:nvSpPr>
        <p:spPr>
          <a:xfrm>
            <a:off x="1476375" y="260350"/>
            <a:ext cx="5391150" cy="88265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00CC00"/>
              </a:gs>
              <a:gs pos="100000">
                <a:srgbClr val="005E00"/>
              </a:gs>
            </a:gsLst>
            <a:path path="rect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绘制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中和滴定曲线</a:t>
            </a:r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曲线</a:t>
            </a:r>
            <a:endParaRPr lang="zh-CN" altLang="en-US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0450" name="对象 60449"/>
          <p:cNvGraphicFramePr>
            <a:graphicFrameLocks noChangeAspect="1"/>
          </p:cNvGraphicFramePr>
          <p:nvPr/>
        </p:nvGraphicFramePr>
        <p:xfrm>
          <a:off x="6877050" y="5734050"/>
          <a:ext cx="1373188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622300" imgH="241300" progId="Equation.3">
                  <p:embed/>
                </p:oleObj>
              </mc:Choice>
              <mc:Fallback>
                <p:oleObj name="" r:id="rId1" imgW="622300" imgH="2413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77050" y="5734050"/>
                        <a:ext cx="1373188" cy="601663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rgbClr val="FF33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018" name="Text Box 40"/>
          <p:cNvSpPr txBox="1"/>
          <p:nvPr/>
        </p:nvSpPr>
        <p:spPr>
          <a:xfrm>
            <a:off x="1219200" y="5664200"/>
            <a:ext cx="7334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2" name="Oval 41"/>
          <p:cNvSpPr/>
          <p:nvPr/>
        </p:nvSpPr>
        <p:spPr>
          <a:xfrm>
            <a:off x="1447800" y="1905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3" name="Oval 42"/>
          <p:cNvSpPr/>
          <p:nvPr/>
        </p:nvSpPr>
        <p:spPr>
          <a:xfrm>
            <a:off x="3810000" y="27432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4" name="Oval 43"/>
          <p:cNvSpPr/>
          <p:nvPr/>
        </p:nvSpPr>
        <p:spPr>
          <a:xfrm>
            <a:off x="5105400" y="5334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5" name="Line 44"/>
          <p:cNvSpPr/>
          <p:nvPr/>
        </p:nvSpPr>
        <p:spPr>
          <a:xfrm flipH="1" flipV="1">
            <a:off x="3870325" y="2819400"/>
            <a:ext cx="168275" cy="17526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0456" name="Oval 45"/>
          <p:cNvSpPr/>
          <p:nvPr/>
        </p:nvSpPr>
        <p:spPr>
          <a:xfrm>
            <a:off x="3962400" y="4572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7" name="Oval 46"/>
          <p:cNvSpPr/>
          <p:nvPr/>
        </p:nvSpPr>
        <p:spPr>
          <a:xfrm>
            <a:off x="3886200" y="3683000"/>
            <a:ext cx="152400" cy="152400"/>
          </a:xfrm>
          <a:prstGeom prst="ellipse">
            <a:avLst/>
          </a:prstGeom>
          <a:solidFill>
            <a:srgbClr val="FF00FF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8" name="Oval 48"/>
          <p:cNvSpPr/>
          <p:nvPr/>
        </p:nvSpPr>
        <p:spPr>
          <a:xfrm>
            <a:off x="3886200" y="3657600"/>
            <a:ext cx="152400" cy="1524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sz="1800" b="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59" name="Line 49"/>
          <p:cNvSpPr/>
          <p:nvPr/>
        </p:nvSpPr>
        <p:spPr>
          <a:xfrm>
            <a:off x="3962400" y="3810000"/>
            <a:ext cx="76200" cy="8382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60460" name="Line 50"/>
          <p:cNvSpPr/>
          <p:nvPr/>
        </p:nvSpPr>
        <p:spPr>
          <a:xfrm flipH="1" flipV="1">
            <a:off x="3886200" y="2819400"/>
            <a:ext cx="76200" cy="10668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60461" name="Line 51"/>
          <p:cNvSpPr/>
          <p:nvPr/>
        </p:nvSpPr>
        <p:spPr>
          <a:xfrm flipH="1" flipV="1">
            <a:off x="3886200" y="2819400"/>
            <a:ext cx="168275" cy="182880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0462" name="Text Box 33"/>
          <p:cNvSpPr txBox="1"/>
          <p:nvPr/>
        </p:nvSpPr>
        <p:spPr>
          <a:xfrm>
            <a:off x="4067175" y="2565400"/>
            <a:ext cx="2520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点溶质是什么？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63" name="Text Box 33"/>
          <p:cNvSpPr txBox="1"/>
          <p:nvPr/>
        </p:nvSpPr>
        <p:spPr>
          <a:xfrm>
            <a:off x="4284663" y="4437063"/>
            <a:ext cx="25384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b="0" dirty="0">
                <a:latin typeface="Arial" panose="020B0604020202020204" pitchFamily="34" charset="0"/>
                <a:ea typeface="宋体" panose="02010600030101010101" pitchFamily="2" charset="-122"/>
              </a:rPr>
              <a:t>点溶质是什么？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31" name="直接连接符 60463"/>
          <p:cNvSpPr/>
          <p:nvPr/>
        </p:nvSpPr>
        <p:spPr>
          <a:xfrm>
            <a:off x="1547813" y="3789363"/>
            <a:ext cx="2376487" cy="0"/>
          </a:xfrm>
          <a:prstGeom prst="line">
            <a:avLst/>
          </a:prstGeom>
          <a:ln w="63500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60465" name="圆角矩形标注 60464"/>
          <p:cNvSpPr/>
          <p:nvPr/>
        </p:nvSpPr>
        <p:spPr>
          <a:xfrm>
            <a:off x="6011863" y="0"/>
            <a:ext cx="2519362" cy="1584325"/>
          </a:xfrm>
          <a:prstGeom prst="wedgeRoundRectCallout">
            <a:avLst>
              <a:gd name="adj1" fmla="val -133491"/>
              <a:gd name="adj2" fmla="val 130162"/>
              <a:gd name="adj3" fmla="val 16667"/>
            </a:avLst>
          </a:prstGeom>
          <a:solidFill>
            <a:srgbClr val="FF0066"/>
          </a:solidFill>
          <a:ln w="9525" cap="flat" cmpd="sng">
            <a:solidFill>
              <a:srgbClr val="9999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滴入的稀盐酸的量较少，溶液显碱性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800" b="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466" name="AutoShape 909"/>
          <p:cNvSpPr/>
          <p:nvPr/>
        </p:nvSpPr>
        <p:spPr>
          <a:xfrm>
            <a:off x="6629400" y="1844675"/>
            <a:ext cx="2514600" cy="2438400"/>
          </a:xfrm>
          <a:prstGeom prst="wedgeRoundRectCallout">
            <a:avLst>
              <a:gd name="adj1" fmla="val -156185"/>
              <a:gd name="adj2" fmla="val 28190"/>
              <a:gd name="adj3" fmla="val 1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sz="3200" err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溶液与盐酸恰好完全反应，溶液显中性</a:t>
            </a:r>
            <a:r>
              <a:rPr lang="en-US" altLang="zh-CN" sz="3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32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＝</a:t>
            </a:r>
            <a:r>
              <a:rPr lang="en-US" altLang="zh-CN" sz="3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endParaRPr lang="en-US" altLang="zh-CN" b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467" name="圆角矩形标注 60466"/>
          <p:cNvSpPr/>
          <p:nvPr/>
        </p:nvSpPr>
        <p:spPr>
          <a:xfrm>
            <a:off x="1403350" y="4941888"/>
            <a:ext cx="2519363" cy="1584325"/>
          </a:xfrm>
          <a:prstGeom prst="wedgeRoundRectCallout">
            <a:avLst>
              <a:gd name="adj1" fmla="val 54662"/>
              <a:gd name="adj2" fmla="val -66935"/>
              <a:gd name="adj3" fmla="val 16667"/>
            </a:avLst>
          </a:prstGeom>
          <a:solidFill>
            <a:srgbClr val="FF0066"/>
          </a:solidFill>
          <a:ln w="9525" cap="flat" cmpd="sng">
            <a:solidFill>
              <a:srgbClr val="9999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t" anchorCtr="0"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滴入的稀盐酸的量较多，溶液显酸性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800" b="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0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0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0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0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0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0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0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0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0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0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0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0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0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0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60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0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0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60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0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0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6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animBg="1"/>
      <p:bldP spid="60429" grpId="0" animBg="1"/>
      <p:bldP spid="60442" grpId="0" animBg="1"/>
      <p:bldP spid="60444" grpId="0"/>
      <p:bldP spid="60452" grpId="0" animBg="1"/>
      <p:bldP spid="60453" grpId="0" animBg="1"/>
      <p:bldP spid="60454" grpId="0" animBg="1"/>
      <p:bldP spid="60456" grpId="0" animBg="1"/>
      <p:bldP spid="60457" grpId="0" animBg="1"/>
      <p:bldP spid="60462" grpId="0"/>
      <p:bldP spid="60463" grpId="0"/>
      <p:bldP spid="60465" grpId="0" animBg="1"/>
      <p:bldP spid="60466" grpId="0" animBg="1"/>
      <p:bldP spid="6046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46"/>
          <p:cNvSpPr>
            <a:spLocks noChangeArrowheads="1"/>
          </p:cNvSpPr>
          <p:nvPr/>
        </p:nvSpPr>
        <p:spPr bwMode="auto">
          <a:xfrm>
            <a:off x="334963" y="5229225"/>
            <a:ext cx="3589338" cy="52387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练习与应用：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P66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Rectangle 46"/>
          <p:cNvSpPr>
            <a:spLocks noChangeArrowheads="1"/>
          </p:cNvSpPr>
          <p:nvPr/>
        </p:nvSpPr>
        <p:spPr bwMode="auto">
          <a:xfrm>
            <a:off x="334963" y="476250"/>
            <a:ext cx="2581275" cy="52387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课堂小结：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1" name="TextBox 4"/>
          <p:cNvSpPr txBox="1"/>
          <p:nvPr/>
        </p:nvSpPr>
        <p:spPr>
          <a:xfrm>
            <a:off x="611188" y="1341438"/>
            <a:ext cx="7921625" cy="32337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课题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酸和碱的中和反应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ts val="3500"/>
              </a:lnSpc>
            </a:pP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一、中和反应：酸和碱作用生成盐和水的反应。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ts val="3500"/>
              </a:lnSpc>
            </a:pP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=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NaCl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+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实质：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baseline="30000">
                <a:latin typeface="宋体" panose="02010600030101010101" pitchFamily="2" charset="-122"/>
                <a:ea typeface="宋体" panose="02010600030101010101" pitchFamily="2" charset="-122"/>
              </a:rPr>
              <a:t>+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+ OH</a:t>
            </a:r>
            <a:r>
              <a:rPr lang="en-US" altLang="zh-CN" baseline="30000"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 = H</a:t>
            </a:r>
            <a:r>
              <a:rPr lang="en-US" altLang="zh-CN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二、中和反应的应用</a:t>
            </a:r>
            <a:endParaRPr lang="en-US" altLang="zh-CN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ts val="35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三、酸碱度的表示方法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——pH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3" name="Rectangle 6"/>
          <p:cNvSpPr/>
          <p:nvPr/>
        </p:nvSpPr>
        <p:spPr>
          <a:xfrm>
            <a:off x="306388" y="935038"/>
            <a:ext cx="52419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、下表为家庭中一些常见物质的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35879" name="Group 39"/>
          <p:cNvGraphicFramePr>
            <a:graphicFrameLocks noGrp="1"/>
          </p:cNvGraphicFramePr>
          <p:nvPr>
            <p:ph idx="1"/>
          </p:nvPr>
        </p:nvGraphicFramePr>
        <p:xfrm>
          <a:off x="757238" y="1557338"/>
          <a:ext cx="7785100" cy="969963"/>
        </p:xfrm>
        <a:graphic>
          <a:graphicData uri="http://schemas.openxmlformats.org/drawingml/2006/table">
            <a:tbl>
              <a:tblPr/>
              <a:tblGrid>
                <a:gridCol w="1058862"/>
                <a:gridCol w="1058863"/>
                <a:gridCol w="1103312"/>
                <a:gridCol w="1323975"/>
                <a:gridCol w="1454150"/>
                <a:gridCol w="1785938"/>
              </a:tblGrid>
              <a:tr h="479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物质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食醋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食盐水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牙膏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肥皂水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火碱溶液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pH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13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57" name="Rectangle 33"/>
          <p:cNvSpPr/>
          <p:nvPr/>
        </p:nvSpPr>
        <p:spPr>
          <a:xfrm>
            <a:off x="539750" y="2708275"/>
            <a:ext cx="8220075" cy="1447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蚊子、蜂、蚂蚁等昆虫叮咬人时，会向人体注入一种叫蚁酸（具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有酸的性质）的物质，使皮肤红肿、痒痛。要消除这种症状，可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在叮咬处涂抹一些家庭中的常见物。它是下列中的（    ）      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20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、牙膏或肥皂水     </a:t>
            </a:r>
            <a:r>
              <a:rPr lang="en-US" altLang="zh-CN" sz="220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、食盐水   </a:t>
            </a:r>
            <a:r>
              <a:rPr lang="en-US" altLang="zh-CN" sz="220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、火碱溶液    </a:t>
            </a:r>
            <a:r>
              <a:rPr lang="en-US" altLang="zh-CN" sz="220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200" dirty="0">
                <a:latin typeface="宋体" panose="02010600030101010101" pitchFamily="2" charset="-122"/>
                <a:ea typeface="宋体" panose="02010600030101010101" pitchFamily="2" charset="-122"/>
              </a:rPr>
              <a:t>、食醋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58" name="Rectangle 6"/>
          <p:cNvSpPr/>
          <p:nvPr/>
        </p:nvSpPr>
        <p:spPr>
          <a:xfrm>
            <a:off x="436563" y="4292600"/>
            <a:ext cx="8424862" cy="2308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、向滴有酚酞的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NaOH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溶液中，逐渐滴入稀盐酸至过量，下面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叙述正确的是（    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、溶液由红色变为无色，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逐渐增大　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、溶液由无色变为红色，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逐渐减小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、溶液由红色变为无色，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逐渐减小　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、溶液颜色不变，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逐渐增大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Rectangle 46"/>
          <p:cNvSpPr>
            <a:spLocks noChangeArrowheads="1"/>
          </p:cNvSpPr>
          <p:nvPr/>
        </p:nvSpPr>
        <p:spPr bwMode="auto">
          <a:xfrm>
            <a:off x="407988" y="365125"/>
            <a:ext cx="2592388" cy="52387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练习与应用：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5057" name="Rectangle 4"/>
          <p:cNvSpPr/>
          <p:nvPr/>
        </p:nvSpPr>
        <p:spPr>
          <a:xfrm>
            <a:off x="250825" y="404813"/>
            <a:ext cx="7920038" cy="1938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、对酸碱指示剂与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试纸的叙述正确的是（    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都可检验溶液的酸碱性 　　 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都可检验溶液的酸碱度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两者只能检验酸碱溶液  　　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测试的意义相同，但测试方法不同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58" name="Rectangle 8"/>
          <p:cNvSpPr/>
          <p:nvPr/>
        </p:nvSpPr>
        <p:spPr>
          <a:xfrm>
            <a:off x="246063" y="2565400"/>
            <a:ext cx="7140575" cy="1938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下列叙述正确的是（    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A.pH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为零的溶液既不显酸性又不显碱性  　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打开盛浓硫酸的试剂瓶塞，就可以看到白雾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金属氧化物能与酸发生中和反应       　　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能使紫色石蕊试液变红的溶液是酸性溶液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59" name="Rectangle 4"/>
          <p:cNvSpPr/>
          <p:nvPr/>
        </p:nvSpPr>
        <p:spPr>
          <a:xfrm>
            <a:off x="309563" y="4724400"/>
            <a:ext cx="8135937" cy="1570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、现有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50mLpH=8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的溶液，若想使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变为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，应加入下列哪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种溶液（    ）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A.pH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=0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的溶液          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B.pH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=7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的溶液    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C.pH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=14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的溶液            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</a:rPr>
              <a:t>D.pH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</a:rPr>
              <a:t>=5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的溶液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0</TotalTime>
  <Words>4735</Words>
  <Application>WPS 演示</Application>
  <PresentationFormat>在屏幕上显示</PresentationFormat>
  <Paragraphs>651</Paragraphs>
  <Slides>32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32</vt:i4>
      </vt:variant>
    </vt:vector>
  </HeadingPairs>
  <TitlesOfParts>
    <vt:vector size="49" baseType="lpstr">
      <vt:lpstr>Arial</vt:lpstr>
      <vt:lpstr>宋体</vt:lpstr>
      <vt:lpstr>Wingdings</vt:lpstr>
      <vt:lpstr>Tahoma</vt:lpstr>
      <vt:lpstr>Times New Roman</vt:lpstr>
      <vt:lpstr>Verdana</vt:lpstr>
      <vt:lpstr>华文中宋</vt:lpstr>
      <vt:lpstr>微软雅黑</vt:lpstr>
      <vt:lpstr>Arial Unicode MS</vt:lpstr>
      <vt:lpstr>Calibri</vt:lpstr>
      <vt:lpstr>黑体</vt:lpstr>
      <vt:lpstr>华文新魏</vt:lpstr>
      <vt:lpstr>Blends</vt:lpstr>
      <vt:lpstr>Paint.Picture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课题2 酸与碱之间会发生什么反应</dc:title>
  <dc:creator>邓作逵</dc:creator>
  <cp:lastModifiedBy>方若涵</cp:lastModifiedBy>
  <cp:revision>240</cp:revision>
  <dcterms:created xsi:type="dcterms:W3CDTF">2009-01-27T15:00:00Z</dcterms:created>
  <dcterms:modified xsi:type="dcterms:W3CDTF">2022-03-15T03:14:05Z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EFC53E818AA1488793A436C65FF8607C</vt:lpwstr>
  </property>
  <property fmtid="{D5CDD505-2E9C-101B-9397-08002B2CF9AE}" pid="3" name="KSOProductBuildVer">
    <vt:lpwstr>2052-11.1.0.11365</vt:lpwstr>
  </property>
</Properties>
</file>