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85" r:id="rId13"/>
    <p:sldId id="286" r:id="rId14"/>
    <p:sldId id="287" r:id="rId15"/>
    <p:sldId id="270" r:id="rId16"/>
    <p:sldId id="289" r:id="rId17"/>
    <p:sldId id="293" r:id="rId18"/>
    <p:sldId id="291" r:id="rId19"/>
    <p:sldId id="290" r:id="rId20"/>
    <p:sldId id="294" r:id="rId21"/>
    <p:sldId id="295" r:id="rId22"/>
    <p:sldId id="296" r:id="rId23"/>
    <p:sldId id="298" r:id="rId24"/>
    <p:sldId id="297" r:id="rId25"/>
    <p:sldId id="273" r:id="rId26"/>
    <p:sldId id="274" r:id="rId27"/>
    <p:sldId id="275" r:id="rId28"/>
    <p:sldId id="276" r:id="rId29"/>
    <p:sldId id="277" r:id="rId30"/>
    <p:sldId id="278" r:id="rId31"/>
    <p:sldId id="279" r:id="rId32"/>
    <p:sldId id="280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FD1"/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>
        <p:scale>
          <a:sx n="80" d="100"/>
          <a:sy n="80" d="100"/>
        </p:scale>
        <p:origin x="-390" y="28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7.wmf"/><Relationship Id="rId7" Type="http://schemas.openxmlformats.org/officeDocument/2006/relationships/image" Target="../media/image14.wmf"/><Relationship Id="rId12" Type="http://schemas.openxmlformats.org/officeDocument/2006/relationships/image" Target="../media/image19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6" Type="http://schemas.openxmlformats.org/officeDocument/2006/relationships/image" Target="../media/image10.wmf"/><Relationship Id="rId11" Type="http://schemas.openxmlformats.org/officeDocument/2006/relationships/image" Target="../media/image18.wmf"/><Relationship Id="rId5" Type="http://schemas.openxmlformats.org/officeDocument/2006/relationships/image" Target="../media/image9.wmf"/><Relationship Id="rId10" Type="http://schemas.openxmlformats.org/officeDocument/2006/relationships/image" Target="../media/image17.wmf"/><Relationship Id="rId4" Type="http://schemas.openxmlformats.org/officeDocument/2006/relationships/image" Target="../media/image13.wmf"/><Relationship Id="rId9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7" Type="http://schemas.openxmlformats.org/officeDocument/2006/relationships/image" Target="../media/image47.wmf"/><Relationship Id="rId2" Type="http://schemas.openxmlformats.org/officeDocument/2006/relationships/image" Target="../media/image3.wmf"/><Relationship Id="rId1" Type="http://schemas.openxmlformats.org/officeDocument/2006/relationships/image" Target="../media/image43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2019/9/23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  <a:t>‹#›</a:t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04636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165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6.xml"/><Relationship Id="rId4" Type="http://schemas.openxmlformats.org/officeDocument/2006/relationships/tags" Target="../tags/tag15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3.xml"/><Relationship Id="rId4" Type="http://schemas.openxmlformats.org/officeDocument/2006/relationships/tags" Target="../tags/tag5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7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2019/9/23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2019/9/23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wmf"/><Relationship Id="rId3" Type="http://schemas.openxmlformats.org/officeDocument/2006/relationships/audio" Target="../media/audio1.wav"/><Relationship Id="rId7" Type="http://schemas.openxmlformats.org/officeDocument/2006/relationships/image" Target="../media/image2.wmf"/><Relationship Id="rId12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wmf"/><Relationship Id="rId5" Type="http://schemas.openxmlformats.org/officeDocument/2006/relationships/image" Target="../media/image1.wmf"/><Relationship Id="rId15" Type="http://schemas.openxmlformats.org/officeDocument/2006/relationships/image" Target="../media/image6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wmf"/><Relationship Id="rId14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18.bin"/><Relationship Id="rId18" Type="http://schemas.openxmlformats.org/officeDocument/2006/relationships/oleObject" Target="../embeddings/oleObject23.bin"/><Relationship Id="rId3" Type="http://schemas.openxmlformats.org/officeDocument/2006/relationships/oleObject" Target="../embeddings/oleObject12.bin"/><Relationship Id="rId21" Type="http://schemas.openxmlformats.org/officeDocument/2006/relationships/oleObject" Target="../embeddings/oleObject26.bin"/><Relationship Id="rId7" Type="http://schemas.openxmlformats.org/officeDocument/2006/relationships/oleObject" Target="../embeddings/oleObject14.bin"/><Relationship Id="rId12" Type="http://schemas.openxmlformats.org/officeDocument/2006/relationships/oleObject" Target="../embeddings/oleObject17.bin"/><Relationship Id="rId17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21.bin"/><Relationship Id="rId20" Type="http://schemas.openxmlformats.org/officeDocument/2006/relationships/oleObject" Target="../embeddings/oleObject25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6.bin"/><Relationship Id="rId5" Type="http://schemas.openxmlformats.org/officeDocument/2006/relationships/oleObject" Target="../embeddings/oleObject13.bin"/><Relationship Id="rId15" Type="http://schemas.openxmlformats.org/officeDocument/2006/relationships/oleObject" Target="../embeddings/oleObject20.bin"/><Relationship Id="rId10" Type="http://schemas.openxmlformats.org/officeDocument/2006/relationships/image" Target="../media/image10.wmf"/><Relationship Id="rId19" Type="http://schemas.openxmlformats.org/officeDocument/2006/relationships/oleObject" Target="../embeddings/oleObject24.bin"/><Relationship Id="rId4" Type="http://schemas.openxmlformats.org/officeDocument/2006/relationships/image" Target="../media/image7.wmf"/><Relationship Id="rId9" Type="http://schemas.openxmlformats.org/officeDocument/2006/relationships/oleObject" Target="../embeddings/oleObject15.bin"/><Relationship Id="rId14" Type="http://schemas.openxmlformats.org/officeDocument/2006/relationships/oleObject" Target="../embeddings/oleObject19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30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37.bin"/><Relationship Id="rId18" Type="http://schemas.openxmlformats.org/officeDocument/2006/relationships/image" Target="../media/image15.wmf"/><Relationship Id="rId26" Type="http://schemas.openxmlformats.org/officeDocument/2006/relationships/oleObject" Target="../embeddings/oleObject44.bin"/><Relationship Id="rId3" Type="http://schemas.openxmlformats.org/officeDocument/2006/relationships/oleObject" Target="../embeddings/oleObject32.bin"/><Relationship Id="rId21" Type="http://schemas.openxmlformats.org/officeDocument/2006/relationships/oleObject" Target="../embeddings/oleObject41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9.wmf"/><Relationship Id="rId17" Type="http://schemas.openxmlformats.org/officeDocument/2006/relationships/oleObject" Target="../embeddings/oleObject39.bin"/><Relationship Id="rId25" Type="http://schemas.openxmlformats.org/officeDocument/2006/relationships/image" Target="../media/image18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4.wmf"/><Relationship Id="rId20" Type="http://schemas.openxmlformats.org/officeDocument/2006/relationships/image" Target="../media/image16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36.bin"/><Relationship Id="rId24" Type="http://schemas.openxmlformats.org/officeDocument/2006/relationships/oleObject" Target="../embeddings/oleObject43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38.bin"/><Relationship Id="rId23" Type="http://schemas.openxmlformats.org/officeDocument/2006/relationships/oleObject" Target="../embeddings/oleObject42.bin"/><Relationship Id="rId10" Type="http://schemas.openxmlformats.org/officeDocument/2006/relationships/image" Target="../media/image13.wmf"/><Relationship Id="rId19" Type="http://schemas.openxmlformats.org/officeDocument/2006/relationships/oleObject" Target="../embeddings/oleObject40.bin"/><Relationship Id="rId4" Type="http://schemas.openxmlformats.org/officeDocument/2006/relationships/image" Target="../media/image11.w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10.wmf"/><Relationship Id="rId22" Type="http://schemas.openxmlformats.org/officeDocument/2006/relationships/image" Target="../media/image17.wmf"/><Relationship Id="rId27" Type="http://schemas.openxmlformats.org/officeDocument/2006/relationships/image" Target="../media/image1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emf"/><Relationship Id="rId5" Type="http://schemas.openxmlformats.org/officeDocument/2006/relationships/package" Target="../embeddings/Microsoft_Word_Document2.docx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package" Target="../embeddings/Microsoft_Word_Document3.docx"/><Relationship Id="rId7" Type="http://schemas.openxmlformats.org/officeDocument/2006/relationships/package" Target="../embeddings/Microsoft_Word_Document5.docx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emf"/><Relationship Id="rId5" Type="http://schemas.openxmlformats.org/officeDocument/2006/relationships/package" Target="../embeddings/Microsoft_Word_Document4.docx"/><Relationship Id="rId4" Type="http://schemas.openxmlformats.org/officeDocument/2006/relationships/image" Target="../media/image2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25.wmf"/><Relationship Id="rId9" Type="http://schemas.openxmlformats.org/officeDocument/2006/relationships/oleObject" Target="../embeddings/oleObject48.bin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13" Type="http://schemas.openxmlformats.org/officeDocument/2006/relationships/oleObject" Target="../embeddings/oleObject54.bin"/><Relationship Id="rId3" Type="http://schemas.openxmlformats.org/officeDocument/2006/relationships/oleObject" Target="../embeddings/oleObject49.bin"/><Relationship Id="rId7" Type="http://schemas.openxmlformats.org/officeDocument/2006/relationships/oleObject" Target="../embeddings/oleObject51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7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53.bin"/><Relationship Id="rId5" Type="http://schemas.openxmlformats.org/officeDocument/2006/relationships/oleObject" Target="../embeddings/oleObject50.bin"/><Relationship Id="rId15" Type="http://schemas.openxmlformats.org/officeDocument/2006/relationships/oleObject" Target="../embeddings/oleObject55.bin"/><Relationship Id="rId10" Type="http://schemas.openxmlformats.org/officeDocument/2006/relationships/image" Target="../media/image44.wmf"/><Relationship Id="rId4" Type="http://schemas.openxmlformats.org/officeDocument/2006/relationships/image" Target="../media/image43.wmf"/><Relationship Id="rId9" Type="http://schemas.openxmlformats.org/officeDocument/2006/relationships/oleObject" Target="../embeddings/oleObject52.bin"/><Relationship Id="rId14" Type="http://schemas.openxmlformats.org/officeDocument/2006/relationships/image" Target="../media/image46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026160"/>
            <a:ext cx="10926445" cy="1646555"/>
          </a:xfrm>
        </p:spPr>
        <p:txBody>
          <a:bodyPr vert="horz" anchor="t">
            <a:noAutofit/>
          </a:bodyPr>
          <a:lstStyle/>
          <a:p>
            <a:pPr marR="0">
              <a:buClrTx/>
              <a:buSzTx/>
              <a:buFontTx/>
            </a:pPr>
            <a:r>
              <a:rPr kumimoji="0" lang="en-US" altLang="zh-CN" sz="7200" kern="1200" cap="none" spc="-100" baseline="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j-cs"/>
              </a:rPr>
              <a:t>2.3</a:t>
            </a:r>
            <a:r>
              <a:rPr kumimoji="0" lang="zh-CN" altLang="en-US" sz="7200" kern="1200" cap="none" spc="-100" baseline="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j-cs"/>
              </a:rPr>
              <a:t>   匀变速直线运动的</a:t>
            </a:r>
            <a:br>
              <a:rPr kumimoji="0" lang="zh-CN" altLang="en-US" sz="7200" kern="1200" cap="none" spc="-100" baseline="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j-cs"/>
              </a:rPr>
            </a:br>
            <a:r>
              <a:rPr kumimoji="0" lang="zh-CN" altLang="en-US" sz="7200" kern="1200" cap="none" spc="-100" baseline="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j-cs"/>
              </a:rPr>
              <a:t>       位移与时间的关系</a:t>
            </a:r>
          </a:p>
        </p:txBody>
      </p: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83515" y="106680"/>
            <a:ext cx="9461500" cy="64516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隶书" pitchFamily="2" charset="-122"/>
                <a:cs typeface="+mn-cs"/>
              </a:rPr>
              <a:t>一</a:t>
            </a:r>
            <a:r>
              <a:rPr kumimoji="1" lang="en-US" altLang="zh-CN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隶书" pitchFamily="2" charset="-122"/>
                <a:cs typeface="+mn-cs"/>
              </a:rPr>
              <a:t>.</a:t>
            </a:r>
            <a:r>
              <a:rPr kumimoji="1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隶书" pitchFamily="2" charset="-122"/>
                <a:cs typeface="+mn-cs"/>
              </a:rPr>
              <a:t>在</a:t>
            </a:r>
            <a:r>
              <a:rPr lang="en-US" altLang="zh-CN" sz="3600" b="1" i="1" kern="100" dirty="0">
                <a:solidFill>
                  <a:srgbClr val="FF0000"/>
                </a:solidFill>
                <a:latin typeface="Book Antiqua"/>
                <a:ea typeface="微软雅黑" panose="020B0503020204020204" charset="-122"/>
                <a:cs typeface="Times New Roman" panose="02020603050405020304"/>
                <a:sym typeface="+mn-ea"/>
              </a:rPr>
              <a:t>v</a:t>
            </a:r>
            <a:r>
              <a:rPr lang="zh-CN" altLang="zh-CN" sz="3600" b="1" kern="100" dirty="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－</a:t>
            </a:r>
            <a:r>
              <a:rPr lang="en-US" altLang="zh-CN" sz="3600" b="1" i="1" kern="100" dirty="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t</a:t>
            </a:r>
            <a:r>
              <a:rPr lang="zh-CN" altLang="zh-CN" sz="3600" b="1" kern="100" dirty="0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图象中求</a:t>
            </a:r>
            <a:r>
              <a:rPr kumimoji="1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隶书" pitchFamily="2" charset="-122"/>
                <a:cs typeface="+mn-cs"/>
              </a:rPr>
              <a:t>匀速直线运动的位移</a:t>
            </a:r>
          </a:p>
        </p:txBody>
      </p:sp>
      <p:sp>
        <p:nvSpPr>
          <p:cNvPr id="6148" name="Text Box 4"/>
          <p:cNvSpPr txBox="1"/>
          <p:nvPr/>
        </p:nvSpPr>
        <p:spPr>
          <a:xfrm>
            <a:off x="614680" y="975995"/>
            <a:ext cx="1035240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取运动的初始时刻（</a:t>
            </a:r>
            <a:r>
              <a:rPr lang="en-US" altLang="zh-CN" sz="24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t=0</a:t>
            </a:r>
            <a:r>
              <a:rPr lang="en-US" altLang="zh-CN" sz="2400" b="1" dirty="0">
                <a:latin typeface="Times New Roman" panose="02020603050405020304" pitchFamily="18" charset="0"/>
              </a:rPr>
              <a:t>）</a:t>
            </a:r>
            <a:r>
              <a:rPr lang="zh-CN" altLang="en-US" sz="2400" b="1" dirty="0">
                <a:latin typeface="Times New Roman" panose="02020603050405020304" pitchFamily="18" charset="0"/>
              </a:rPr>
              <a:t>物体的位置为坐标原点，做匀速直线运动的物体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</a:rPr>
              <a:t>在时间</a:t>
            </a:r>
            <a:r>
              <a:rPr lang="en-US" altLang="zh-CN" sz="24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t</a:t>
            </a:r>
            <a:r>
              <a:rPr lang="zh-CN" altLang="en-US" sz="2400" b="1" dirty="0">
                <a:latin typeface="Times New Roman" panose="02020603050405020304" pitchFamily="18" charset="0"/>
              </a:rPr>
              <a:t>内的位移为                     。</a:t>
            </a:r>
          </a:p>
        </p:txBody>
      </p:sp>
      <p:graphicFrame>
        <p:nvGraphicFramePr>
          <p:cNvPr id="6149" name="Object 5"/>
          <p:cNvGraphicFramePr/>
          <p:nvPr/>
        </p:nvGraphicFramePr>
        <p:xfrm>
          <a:off x="3408680" y="1471613"/>
          <a:ext cx="1339850" cy="51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r:id="rId4" imgW="393065" imgH="152400" progId="Equation.3">
                  <p:embed/>
                </p:oleObj>
              </mc:Choice>
              <mc:Fallback>
                <p:oleObj r:id="rId4" imgW="393065" imgH="1524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408680" y="1471613"/>
                        <a:ext cx="1339850" cy="5191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Line 6"/>
          <p:cNvSpPr/>
          <p:nvPr/>
        </p:nvSpPr>
        <p:spPr>
          <a:xfrm>
            <a:off x="4953000" y="4876800"/>
            <a:ext cx="3505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35" name="Line 7"/>
          <p:cNvSpPr/>
          <p:nvPr/>
        </p:nvSpPr>
        <p:spPr>
          <a:xfrm flipV="1">
            <a:off x="4953000" y="2971800"/>
            <a:ext cx="0" cy="19050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036" name="Line 8"/>
          <p:cNvSpPr/>
          <p:nvPr/>
        </p:nvSpPr>
        <p:spPr>
          <a:xfrm>
            <a:off x="4953000" y="3581400"/>
            <a:ext cx="3048000" cy="0"/>
          </a:xfrm>
          <a:prstGeom prst="line">
            <a:avLst/>
          </a:prstGeom>
          <a:ln w="38100" cap="flat" cmpd="sng">
            <a:solidFill>
              <a:srgbClr val="80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027" name="Object 9"/>
          <p:cNvGraphicFramePr/>
          <p:nvPr/>
        </p:nvGraphicFramePr>
        <p:xfrm>
          <a:off x="5029200" y="2667000"/>
          <a:ext cx="1524000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r:id="rId6" imgW="647700" imgH="228600" progId="Equation.3">
                  <p:embed/>
                </p:oleObj>
              </mc:Choice>
              <mc:Fallback>
                <p:oleObj r:id="rId6" imgW="647700" imgH="228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029200" y="2667000"/>
                        <a:ext cx="1524000" cy="5381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10"/>
          <p:cNvGraphicFramePr/>
          <p:nvPr/>
        </p:nvGraphicFramePr>
        <p:xfrm>
          <a:off x="8458200" y="4800600"/>
          <a:ext cx="609600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r:id="rId8" imgW="253365" imgH="177800" progId="Equation.3">
                  <p:embed/>
                </p:oleObj>
              </mc:Choice>
              <mc:Fallback>
                <p:oleObj r:id="rId8" imgW="253365" imgH="177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58200" y="4800600"/>
                        <a:ext cx="609600" cy="42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11"/>
          <p:cNvGraphicFramePr/>
          <p:nvPr/>
        </p:nvGraphicFramePr>
        <p:xfrm>
          <a:off x="4648200" y="4800600"/>
          <a:ext cx="328613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r:id="rId10" imgW="127000" imgH="139700" progId="Equation.3">
                  <p:embed/>
                </p:oleObj>
              </mc:Choice>
              <mc:Fallback>
                <p:oleObj r:id="rId10" imgW="127000" imgH="139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48200" y="4800600"/>
                        <a:ext cx="328613" cy="361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0" name="Object 12"/>
          <p:cNvGraphicFramePr/>
          <p:nvPr/>
        </p:nvGraphicFramePr>
        <p:xfrm>
          <a:off x="4651375" y="3441700"/>
          <a:ext cx="30162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r:id="rId12" imgW="114300" imgH="139700" progId="Equation.3">
                  <p:embed/>
                </p:oleObj>
              </mc:Choice>
              <mc:Fallback>
                <p:oleObj r:id="rId12" imgW="114300" imgH="139700" progId="Equation.3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4651375" y="3441700"/>
                        <a:ext cx="301625" cy="368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7" name="Line 13"/>
          <p:cNvSpPr/>
          <p:nvPr/>
        </p:nvSpPr>
        <p:spPr>
          <a:xfrm>
            <a:off x="6794500" y="3581400"/>
            <a:ext cx="0" cy="12954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6158" name="Rectangle 14"/>
          <p:cNvSpPr/>
          <p:nvPr/>
        </p:nvSpPr>
        <p:spPr>
          <a:xfrm>
            <a:off x="4977130" y="3581400"/>
            <a:ext cx="1828800" cy="129540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6159" name="Object 15"/>
          <p:cNvGraphicFramePr/>
          <p:nvPr/>
        </p:nvGraphicFramePr>
        <p:xfrm>
          <a:off x="6692900" y="4876800"/>
          <a:ext cx="22225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r:id="rId14" imgW="88265" imgH="151765" progId="Equation.3">
                  <p:embed/>
                </p:oleObj>
              </mc:Choice>
              <mc:Fallback>
                <p:oleObj r:id="rId14" imgW="88265" imgH="151765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692900" y="4876800"/>
                        <a:ext cx="222250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0" name="Text Box 16"/>
          <p:cNvSpPr txBox="1"/>
          <p:nvPr/>
        </p:nvSpPr>
        <p:spPr>
          <a:xfrm>
            <a:off x="378460" y="5587365"/>
            <a:ext cx="115804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</a:rPr>
              <a:t>对于匀速直线运动，物体的</a:t>
            </a:r>
            <a:r>
              <a:rPr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位移</a:t>
            </a:r>
            <a:r>
              <a:rPr lang="zh-CN" altLang="en-US" sz="3200" b="1" dirty="0">
                <a:latin typeface="Times New Roman" panose="02020603050405020304" pitchFamily="18" charset="0"/>
              </a:rPr>
              <a:t>对应着</a:t>
            </a:r>
            <a:r>
              <a:rPr lang="en-US" altLang="zh-CN" sz="3200" b="1" i="1" u="sng" dirty="0">
                <a:latin typeface="Times New Roman" panose="02020603050405020304" pitchFamily="18" charset="0"/>
              </a:rPr>
              <a:t>v</a:t>
            </a:r>
            <a:r>
              <a:rPr lang="en-US" altLang="zh-CN" sz="3200" b="1" u="sng" dirty="0">
                <a:latin typeface="Times New Roman" panose="02020603050405020304" pitchFamily="18" charset="0"/>
              </a:rPr>
              <a:t>-t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图象下面的</a:t>
            </a:r>
            <a:r>
              <a:rPr lang="zh-CN" altLang="en-US" sz="3200" b="1" u="sng" dirty="0">
                <a:solidFill>
                  <a:srgbClr val="990000"/>
                </a:solidFill>
                <a:latin typeface="Times New Roman" panose="02020603050405020304" pitchFamily="18" charset="0"/>
              </a:rPr>
              <a:t>“面积”</a:t>
            </a:r>
            <a:r>
              <a:rPr lang="zh-CN" altLang="en-US" sz="3200" b="1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uiExpand="1" build="p"/>
      <p:bldP spid="6158" grpId="0" bldLvl="0" animBg="1"/>
      <p:bldP spid="616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5"/>
          <p:cNvSpPr txBox="1"/>
          <p:nvPr/>
        </p:nvSpPr>
        <p:spPr>
          <a:xfrm>
            <a:off x="367030" y="46990"/>
            <a:ext cx="11228705" cy="22453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solidFill>
                  <a:srgbClr val="0B5FD1"/>
                </a:solidFill>
                <a:latin typeface="Times New Roman" panose="02020603050405020304" pitchFamily="18" charset="0"/>
                <a:ea typeface="华文隶书" pitchFamily="2" charset="-122"/>
              </a:rPr>
              <a:t>猜想与假设：</a:t>
            </a:r>
            <a:endParaRPr lang="zh-CN" altLang="en-US" sz="4000" b="1" dirty="0">
              <a:latin typeface="Times New Roman" panose="02020603050405020304" pitchFamily="18" charset="0"/>
              <a:ea typeface="华文隶书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</a:rPr>
              <a:t>      对于匀变速直线运动，物体的位移      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是否也 对应着</a:t>
            </a:r>
            <a:r>
              <a:rPr lang="en-US" altLang="zh-CN" sz="4000" b="1" i="1" dirty="0">
                <a:latin typeface="Times New Roman" panose="02020603050405020304" pitchFamily="18" charset="0"/>
              </a:rPr>
              <a:t>v</a:t>
            </a:r>
            <a:r>
              <a:rPr lang="en-US" altLang="zh-CN" sz="4000" b="1" dirty="0">
                <a:latin typeface="Times New Roman" panose="02020603050405020304" pitchFamily="18" charset="0"/>
              </a:rPr>
              <a:t>-t</a:t>
            </a:r>
            <a:r>
              <a:rPr lang="zh-CN" altLang="en-US" sz="4000" b="1" dirty="0">
                <a:latin typeface="Times New Roman" panose="02020603050405020304" pitchFamily="18" charset="0"/>
              </a:rPr>
              <a:t>图象下面的</a:t>
            </a:r>
            <a:r>
              <a:rPr lang="zh-CN" altLang="en-US" sz="40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“面积”？</a:t>
            </a:r>
          </a:p>
        </p:txBody>
      </p:sp>
      <p:sp>
        <p:nvSpPr>
          <p:cNvPr id="2056" name="Line 7"/>
          <p:cNvSpPr/>
          <p:nvPr/>
        </p:nvSpPr>
        <p:spPr>
          <a:xfrm flipV="1">
            <a:off x="4419600" y="2986088"/>
            <a:ext cx="0" cy="2362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57" name="Line 8"/>
          <p:cNvSpPr/>
          <p:nvPr/>
        </p:nvSpPr>
        <p:spPr>
          <a:xfrm>
            <a:off x="4419600" y="5348288"/>
            <a:ext cx="3124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058" name="Line 9"/>
          <p:cNvSpPr/>
          <p:nvPr/>
        </p:nvSpPr>
        <p:spPr>
          <a:xfrm flipV="1">
            <a:off x="4419600" y="3062288"/>
            <a:ext cx="2514600" cy="1524000"/>
          </a:xfrm>
          <a:prstGeom prst="line">
            <a:avLst/>
          </a:prstGeom>
          <a:ln w="38100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2050" name="Object 10"/>
          <p:cNvGraphicFramePr/>
          <p:nvPr/>
        </p:nvGraphicFramePr>
        <p:xfrm>
          <a:off x="3962400" y="2757488"/>
          <a:ext cx="363538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r:id="rId3" imgW="114300" imgH="139700" progId="Equation.3">
                  <p:embed/>
                </p:oleObj>
              </mc:Choice>
              <mc:Fallback>
                <p:oleObj r:id="rId3" imgW="114300" imgH="139700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62400" y="2757488"/>
                        <a:ext cx="363538" cy="44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11"/>
          <p:cNvGraphicFramePr/>
          <p:nvPr/>
        </p:nvGraphicFramePr>
        <p:xfrm>
          <a:off x="3987800" y="4292600"/>
          <a:ext cx="431800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r:id="rId5" imgW="165100" imgH="228600" progId="Equation.3">
                  <p:embed/>
                </p:oleObj>
              </mc:Choice>
              <mc:Fallback>
                <p:oleObj r:id="rId5" imgW="165100" imgH="2286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987800" y="4292600"/>
                        <a:ext cx="431800" cy="598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12"/>
          <p:cNvGraphicFramePr/>
          <p:nvPr/>
        </p:nvGraphicFramePr>
        <p:xfrm>
          <a:off x="4014788" y="5195888"/>
          <a:ext cx="40481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9" r:id="rId7" imgW="127000" imgH="139700" progId="Equation.3">
                  <p:embed/>
                </p:oleObj>
              </mc:Choice>
              <mc:Fallback>
                <p:oleObj r:id="rId7" imgW="127000" imgH="139700" progId="Equation.3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014788" y="5195888"/>
                        <a:ext cx="404812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13"/>
          <p:cNvGraphicFramePr/>
          <p:nvPr/>
        </p:nvGraphicFramePr>
        <p:xfrm>
          <a:off x="7543800" y="5251450"/>
          <a:ext cx="2825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0" r:id="rId9" imgW="88265" imgH="151765" progId="Equation.3">
                  <p:embed/>
                </p:oleObj>
              </mc:Choice>
              <mc:Fallback>
                <p:oleObj r:id="rId9" imgW="88265" imgH="15176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543800" y="5251450"/>
                        <a:ext cx="282575" cy="48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9" name="Line 14"/>
          <p:cNvSpPr/>
          <p:nvPr/>
        </p:nvSpPr>
        <p:spPr>
          <a:xfrm>
            <a:off x="6553200" y="3290888"/>
            <a:ext cx="0" cy="20574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2054" name="Object 15"/>
          <p:cNvGraphicFramePr/>
          <p:nvPr/>
        </p:nvGraphicFramePr>
        <p:xfrm>
          <a:off x="6410325" y="5351463"/>
          <a:ext cx="2635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1" r:id="rId11" imgW="88265" imgH="151765" progId="Equation.3">
                  <p:embed/>
                </p:oleObj>
              </mc:Choice>
              <mc:Fallback>
                <p:oleObj r:id="rId11" imgW="88265" imgH="151765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410325" y="5351463"/>
                        <a:ext cx="263525" cy="45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5"/>
          <p:cNvSpPr txBox="1"/>
          <p:nvPr/>
        </p:nvSpPr>
        <p:spPr>
          <a:xfrm>
            <a:off x="1774825" y="116205"/>
            <a:ext cx="53682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楷体_GB2312" pitchFamily="49" charset="-122"/>
              </a:rPr>
              <a:t>思考与讨论（阅读课本）</a:t>
            </a:r>
            <a:endParaRPr lang="zh-CN" altLang="en-US" sz="3600" dirty="0">
              <a:solidFill>
                <a:srgbClr val="FF0066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749935" y="761365"/>
            <a:ext cx="10885170" cy="11372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algn="just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        </a:t>
            </a: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下面是某一物体在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0~0.5s</a:t>
            </a: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内做匀加速直线运动的情况（见下表），表中“速度”一行是物体在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0</a:t>
            </a: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1</a:t>
            </a: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、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2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……</a:t>
            </a:r>
            <a:r>
              <a:rPr kumimoji="1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5</a:t>
            </a: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几个位置的瞬时速度</a:t>
            </a:r>
            <a:r>
              <a:rPr kumimoji="1" lang="zh-CN" altLang="en-US" sz="40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。</a:t>
            </a:r>
          </a:p>
        </p:txBody>
      </p:sp>
      <p:graphicFrame>
        <p:nvGraphicFramePr>
          <p:cNvPr id="27652" name="表格 27651"/>
          <p:cNvGraphicFramePr/>
          <p:nvPr/>
        </p:nvGraphicFramePr>
        <p:xfrm>
          <a:off x="2208213" y="2492375"/>
          <a:ext cx="7560945" cy="2222500"/>
        </p:xfrm>
        <a:graphic>
          <a:graphicData uri="http://schemas.openxmlformats.org/drawingml/2006/table">
            <a:tbl>
              <a:tblPr/>
              <a:tblGrid>
                <a:gridCol w="1945005"/>
                <a:gridCol w="934720"/>
                <a:gridCol w="935990"/>
                <a:gridCol w="935355"/>
                <a:gridCol w="936625"/>
                <a:gridCol w="936625"/>
                <a:gridCol w="936625"/>
              </a:tblGrid>
              <a:tr h="93535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位置编号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06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时间</a:t>
                      </a: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t/s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0.1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0.3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0.5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速度</a:t>
                      </a: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(m/s)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0.6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0.8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1.0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1.2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b="1" dirty="0">
                          <a:latin typeface="Times New Roman" panose="02020603050405020304" pitchFamily="18" charset="0"/>
                        </a:rPr>
                        <a:t>1.4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97" name="Text Box 41"/>
          <p:cNvSpPr txBox="1"/>
          <p:nvPr/>
        </p:nvSpPr>
        <p:spPr>
          <a:xfrm>
            <a:off x="1090930" y="5273675"/>
            <a:ext cx="1054417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</a:rPr>
              <a:t>       能不能根据表中的数据，用最简便的方法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估算</a:t>
            </a:r>
            <a:r>
              <a:rPr lang="zh-CN" altLang="en-US" sz="3600" b="1" dirty="0">
                <a:latin typeface="Arial" panose="020B0604020202020204" pitchFamily="34" charset="0"/>
              </a:rPr>
              <a:t>这一物体在</a:t>
            </a:r>
            <a:r>
              <a:rPr lang="en-US" altLang="zh-CN" sz="3600" b="1" dirty="0">
                <a:latin typeface="Arial" panose="020B0604020202020204" pitchFamily="34" charset="0"/>
              </a:rPr>
              <a:t>0</a:t>
            </a:r>
            <a:r>
              <a:rPr lang="zh-CN" altLang="en-US" sz="3600" b="1" dirty="0">
                <a:latin typeface="Arial" panose="020B0604020202020204" pitchFamily="34" charset="0"/>
              </a:rPr>
              <a:t>到</a:t>
            </a:r>
            <a:r>
              <a:rPr lang="en-US" altLang="zh-CN" sz="3600" b="1" dirty="0">
                <a:latin typeface="Arial" panose="020B0604020202020204" pitchFamily="34" charset="0"/>
              </a:rPr>
              <a:t>0.5s</a:t>
            </a:r>
            <a:r>
              <a:rPr lang="zh-CN" altLang="en-US" sz="3600" b="1" dirty="0">
                <a:latin typeface="Arial" panose="020B0604020202020204" pitchFamily="34" charset="0"/>
              </a:rPr>
              <a:t>内的位移？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0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4"/>
          <p:cNvSpPr txBox="1"/>
          <p:nvPr/>
        </p:nvSpPr>
        <p:spPr>
          <a:xfrm>
            <a:off x="1057910" y="419735"/>
            <a:ext cx="9627870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4000" b="1" dirty="0">
                <a:solidFill>
                  <a:srgbClr val="0B5FD1"/>
                </a:solidFill>
                <a:latin typeface="Arial" panose="020B0604020202020204" pitchFamily="34" charset="0"/>
                <a:ea typeface="楷体_GB2312" pitchFamily="49" charset="-122"/>
              </a:rPr>
              <a:t>回顾与提示：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  <a:p>
            <a:pPr eaLnBrk="1" hangingPunct="1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       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瞬时速度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可以用“某一小段时间内的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平均速度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粗略地表示。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  <p:sp>
        <p:nvSpPr>
          <p:cNvPr id="72709" name="Rectangle 5"/>
          <p:cNvSpPr/>
          <p:nvPr/>
        </p:nvSpPr>
        <p:spPr>
          <a:xfrm>
            <a:off x="1203960" y="2781300"/>
            <a:ext cx="98266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B5FD1"/>
                </a:solidFill>
                <a:latin typeface="Arial" panose="020B0604020202020204" pitchFamily="34" charset="0"/>
                <a:ea typeface="楷体_GB2312" pitchFamily="49" charset="-122"/>
              </a:rPr>
              <a:t>反其道：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是否可以用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某一时刻的瞬时速度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来代表这一时刻附近的、一小段时间的</a:t>
            </a:r>
            <a:r>
              <a:rPr lang="zh-CN" altLang="en-US" sz="3600" b="1" dirty="0">
                <a:solidFill>
                  <a:srgbClr val="FF0066"/>
                </a:solidFill>
                <a:latin typeface="Arial" panose="020B0604020202020204" pitchFamily="34" charset="0"/>
                <a:ea typeface="楷体_GB2312" pitchFamily="49" charset="-122"/>
              </a:rPr>
              <a:t>平均速度</a:t>
            </a:r>
            <a:r>
              <a:rPr lang="zh-CN" altLang="en-US" sz="3600" b="1" dirty="0">
                <a:latin typeface="Arial" panose="020B0604020202020204" pitchFamily="34" charset="0"/>
                <a:ea typeface="楷体_GB2312" pitchFamily="49" charset="-122"/>
              </a:rPr>
              <a:t>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表格 29697"/>
          <p:cNvGraphicFramePr/>
          <p:nvPr/>
        </p:nvGraphicFramePr>
        <p:xfrm>
          <a:off x="2208213" y="2205038"/>
          <a:ext cx="7560945" cy="2222500"/>
        </p:xfrm>
        <a:graphic>
          <a:graphicData uri="http://schemas.openxmlformats.org/drawingml/2006/table">
            <a:tbl>
              <a:tblPr/>
              <a:tblGrid>
                <a:gridCol w="1945005"/>
                <a:gridCol w="934720"/>
                <a:gridCol w="935990"/>
                <a:gridCol w="935355"/>
                <a:gridCol w="936625"/>
                <a:gridCol w="936625"/>
                <a:gridCol w="936625"/>
              </a:tblGrid>
              <a:tr h="93535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位置编号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06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时间</a:t>
                      </a: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t/s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0.1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0.3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0.5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8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速度</a:t>
                      </a: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(m/s)</a:t>
                      </a: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0.6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0.8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1.0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1.2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3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None/>
                      </a:pPr>
                      <a:r>
                        <a:rPr lang="en-US" altLang="zh-CN" sz="3600" dirty="0">
                          <a:latin typeface="Times New Roman" panose="02020603050405020304" pitchFamily="18" charset="0"/>
                        </a:rPr>
                        <a:t>1.4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32" name="Text Box 38"/>
          <p:cNvSpPr txBox="1"/>
          <p:nvPr/>
        </p:nvSpPr>
        <p:spPr>
          <a:xfrm>
            <a:off x="298450" y="163830"/>
            <a:ext cx="1130871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览于上述推理：是否可以认为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0~0.1s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内的平均速度近似等于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0.4m/s, 0.1~0.2s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内的平均速度近似等于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0.6m/s, 0.1~0.2s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itchFamily="49" charset="-122"/>
              </a:rPr>
              <a:t>内的平均速度近似等于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itchFamily="49" charset="-122"/>
              </a:rPr>
              <a:t>0.8m/s,……</a:t>
            </a:r>
          </a:p>
        </p:txBody>
      </p:sp>
      <p:sp>
        <p:nvSpPr>
          <p:cNvPr id="73768" name="Rectangle 40"/>
          <p:cNvSpPr/>
          <p:nvPr/>
        </p:nvSpPr>
        <p:spPr>
          <a:xfrm>
            <a:off x="1061085" y="4871403"/>
            <a:ext cx="82804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/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思考：</a:t>
            </a:r>
            <a:r>
              <a:rPr lang="en-US" altLang="zh-CN" sz="2400" b="1" dirty="0">
                <a:latin typeface="Times New Roman" panose="02020603050405020304" pitchFamily="18" charset="0"/>
              </a:rPr>
              <a:t>0~0.5s</a:t>
            </a:r>
            <a:r>
              <a:rPr lang="zh-CN" altLang="en-US" sz="2400" b="1" dirty="0">
                <a:latin typeface="Times New Roman" panose="02020603050405020304" pitchFamily="18" charset="0"/>
              </a:rPr>
              <a:t>内的位移可否</a:t>
            </a:r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近似估算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为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：</a:t>
            </a:r>
          </a:p>
          <a:p>
            <a:pPr eaLnBrk="1" hangingPunct="1"/>
            <a:endParaRPr lang="en-US" altLang="zh-CN" sz="2400" b="1" i="1" dirty="0"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eaLnBrk="1" hangingPunct="1"/>
            <a:r>
              <a:rPr lang="en-US" altLang="zh-CN" sz="2400" b="1" i="1" dirty="0">
                <a:latin typeface="Times New Roman" panose="02020603050405020304" pitchFamily="18" charset="0"/>
                <a:ea typeface="黑体" panose="02010609060101010101" pitchFamily="2" charset="-122"/>
              </a:rPr>
              <a:t>x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0.4×0</a:t>
            </a:r>
            <a:r>
              <a:rPr lang="en-US" altLang="zh-CN" sz="2400" b="1" dirty="0">
                <a:latin typeface="Times New Roman" panose="02020603050405020304" pitchFamily="18" charset="0"/>
              </a:rPr>
              <a:t>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0.6×</a:t>
            </a:r>
            <a:r>
              <a:rPr lang="en-US" altLang="zh-CN" sz="2400" b="1" dirty="0">
                <a:latin typeface="Times New Roman" panose="02020603050405020304" pitchFamily="18" charset="0"/>
              </a:rPr>
              <a:t>0.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0.8×</a:t>
            </a:r>
            <a:r>
              <a:rPr lang="en-US" altLang="zh-CN" sz="2400" b="1" dirty="0">
                <a:latin typeface="Times New Roman" panose="02020603050405020304" pitchFamily="18" charset="0"/>
              </a:rPr>
              <a:t>0.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1.2×</a:t>
            </a:r>
            <a:r>
              <a:rPr lang="en-US" altLang="zh-CN" sz="2400" b="1" dirty="0">
                <a:latin typeface="Times New Roman" panose="02020603050405020304" pitchFamily="18" charset="0"/>
              </a:rPr>
              <a:t>0.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＋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1.4×</a:t>
            </a:r>
            <a:r>
              <a:rPr lang="en-US" altLang="zh-CN" sz="2400" b="1" dirty="0">
                <a:latin typeface="Times New Roman" panose="02020603050405020304" pitchFamily="18" charset="0"/>
              </a:rPr>
              <a:t>0.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＝ </a:t>
            </a:r>
            <a:r>
              <a:rPr lang="en-US" altLang="zh-CN" sz="2400" b="1" dirty="0">
                <a:latin typeface="Times New Roman" panose="02020603050405020304" pitchFamily="18" charset="0"/>
                <a:ea typeface="黑体" panose="02010609060101010101" pitchFamily="2" charset="-122"/>
              </a:rPr>
              <a:t>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3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/>
          <p:nvPr/>
        </p:nvSpPr>
        <p:spPr>
          <a:xfrm>
            <a:off x="359410" y="116205"/>
            <a:ext cx="1086167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上述方法的思想是</a:t>
            </a:r>
          </a:p>
          <a:p>
            <a:r>
              <a:rPr lang="zh-CN" altLang="en-US" sz="24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en-US" sz="2400" b="1" dirty="0">
                <a:latin typeface="Times New Roman" panose="02020603050405020304" pitchFamily="18" charset="0"/>
              </a:rPr>
              <a:t>把物体在</a:t>
            </a:r>
            <a:r>
              <a:rPr lang="en-US" altLang="zh-CN" sz="2400" b="1" dirty="0">
                <a:latin typeface="Times New Roman" panose="02020603050405020304" pitchFamily="18" charset="0"/>
              </a:rPr>
              <a:t>0~0.1s</a:t>
            </a:r>
            <a:r>
              <a:rPr lang="zh-CN" altLang="en-US" sz="2400" b="1" dirty="0">
                <a:latin typeface="Times New Roman" panose="02020603050405020304" pitchFamily="18" charset="0"/>
              </a:rPr>
              <a:t>内看作是速度为</a:t>
            </a:r>
            <a:r>
              <a:rPr lang="en-US" altLang="zh-CN" sz="2400" b="1" dirty="0">
                <a:latin typeface="Times New Roman" panose="02020603050405020304" pitchFamily="18" charset="0"/>
              </a:rPr>
              <a:t>0.4m/s</a:t>
            </a:r>
            <a:r>
              <a:rPr lang="zh-CN" altLang="en-US" sz="2400" b="1" dirty="0">
                <a:latin typeface="Times New Roman" panose="02020603050405020304" pitchFamily="18" charset="0"/>
              </a:rPr>
              <a:t>的一段匀速运动； </a:t>
            </a:r>
            <a:r>
              <a:rPr lang="en-US" altLang="zh-CN" sz="2400" b="1" dirty="0">
                <a:latin typeface="Times New Roman" panose="02020603050405020304" pitchFamily="18" charset="0"/>
              </a:rPr>
              <a:t>0.1~0.2s</a:t>
            </a:r>
            <a:r>
              <a:rPr lang="zh-CN" altLang="en-US" sz="2400" b="1" dirty="0">
                <a:latin typeface="Times New Roman" panose="02020603050405020304" pitchFamily="18" charset="0"/>
              </a:rPr>
              <a:t>内看作是速度为</a:t>
            </a:r>
            <a:r>
              <a:rPr lang="en-US" altLang="zh-CN" sz="2400" b="1" dirty="0">
                <a:latin typeface="Times New Roman" panose="02020603050405020304" pitchFamily="18" charset="0"/>
              </a:rPr>
              <a:t>0.6m/s</a:t>
            </a:r>
            <a:r>
              <a:rPr lang="zh-CN" altLang="en-US" sz="2400" b="1" dirty="0">
                <a:latin typeface="Times New Roman" panose="02020603050405020304" pitchFamily="18" charset="0"/>
              </a:rPr>
              <a:t>的一段匀速运动； </a:t>
            </a:r>
            <a:r>
              <a:rPr lang="en-US" altLang="zh-CN" sz="2400" b="1" dirty="0">
                <a:latin typeface="Times New Roman" panose="02020603050405020304" pitchFamily="18" charset="0"/>
              </a:rPr>
              <a:t>0.1~0.2s</a:t>
            </a:r>
            <a:r>
              <a:rPr lang="zh-CN" altLang="en-US" sz="2400" b="1" dirty="0">
                <a:latin typeface="Times New Roman" panose="02020603050405020304" pitchFamily="18" charset="0"/>
              </a:rPr>
              <a:t>内看作是速度为</a:t>
            </a:r>
            <a:r>
              <a:rPr lang="en-US" altLang="zh-CN" sz="2400" b="1" dirty="0">
                <a:latin typeface="Times New Roman" panose="02020603050405020304" pitchFamily="18" charset="0"/>
              </a:rPr>
              <a:t>0.8m/s</a:t>
            </a:r>
            <a:r>
              <a:rPr lang="zh-CN" altLang="en-US" sz="2400" b="1" dirty="0">
                <a:latin typeface="Times New Roman" panose="02020603050405020304" pitchFamily="18" charset="0"/>
              </a:rPr>
              <a:t>的一段匀速运动</a:t>
            </a:r>
            <a:r>
              <a:rPr lang="en-US" altLang="zh-CN" sz="2400" b="1" dirty="0">
                <a:latin typeface="Times New Roman" panose="02020603050405020304" pitchFamily="18" charset="0"/>
              </a:rPr>
              <a:t>,……</a:t>
            </a:r>
            <a:r>
              <a:rPr lang="zh-CN" altLang="en-US" sz="2400" b="1" dirty="0">
                <a:latin typeface="Times New Roman" panose="02020603050405020304" pitchFamily="18" charset="0"/>
              </a:rPr>
              <a:t>然后多个小段匀速运动的位移之和为</a:t>
            </a:r>
            <a:r>
              <a:rPr lang="en-US" altLang="zh-CN" sz="2400" b="1" dirty="0">
                <a:latin typeface="Times New Roman" panose="02020603050405020304" pitchFamily="18" charset="0"/>
              </a:rPr>
              <a:t>0~0.5s</a:t>
            </a:r>
            <a:r>
              <a:rPr lang="zh-CN" altLang="en-US" sz="2400" b="1" dirty="0">
                <a:latin typeface="Times New Roman" panose="02020603050405020304" pitchFamily="18" charset="0"/>
              </a:rPr>
              <a:t>内位移。</a:t>
            </a:r>
          </a:p>
        </p:txBody>
      </p:sp>
      <p:grpSp>
        <p:nvGrpSpPr>
          <p:cNvPr id="2" name="Group 67"/>
          <p:cNvGrpSpPr/>
          <p:nvPr/>
        </p:nvGrpSpPr>
        <p:grpSpPr>
          <a:xfrm>
            <a:off x="3721100" y="2420938"/>
            <a:ext cx="5543550" cy="4338637"/>
            <a:chOff x="1701" y="1298"/>
            <a:chExt cx="3492" cy="2733"/>
          </a:xfrm>
        </p:grpSpPr>
        <p:sp>
          <p:nvSpPr>
            <p:cNvPr id="30725" name="Text Box 51"/>
            <p:cNvSpPr txBox="1"/>
            <p:nvPr/>
          </p:nvSpPr>
          <p:spPr>
            <a:xfrm>
              <a:off x="2093" y="1298"/>
              <a:ext cx="28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 b="1" i="1" dirty="0">
                  <a:latin typeface="Times New Roman" panose="02020603050405020304" pitchFamily="18" charset="0"/>
                </a:rPr>
                <a:t>v</a:t>
              </a:r>
            </a:p>
          </p:txBody>
        </p:sp>
        <p:sp>
          <p:nvSpPr>
            <p:cNvPr id="30726" name="Text Box 52"/>
            <p:cNvSpPr txBox="1"/>
            <p:nvPr/>
          </p:nvSpPr>
          <p:spPr>
            <a:xfrm>
              <a:off x="4905" y="3612"/>
              <a:ext cx="28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b="1" dirty="0">
                  <a:latin typeface="Times New Roman" panose="02020603050405020304" pitchFamily="18" charset="0"/>
                </a:rPr>
                <a:t>t</a:t>
              </a:r>
            </a:p>
          </p:txBody>
        </p:sp>
        <p:sp>
          <p:nvSpPr>
            <p:cNvPr id="30727" name="Text Box 53"/>
            <p:cNvSpPr txBox="1"/>
            <p:nvPr/>
          </p:nvSpPr>
          <p:spPr>
            <a:xfrm>
              <a:off x="1927" y="3702"/>
              <a:ext cx="336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en-US" altLang="zh-CN" sz="2800" b="1" dirty="0">
                  <a:latin typeface="Times New Roman" panose="02020603050405020304" pitchFamily="18" charset="0"/>
                </a:rPr>
                <a:t>0</a:t>
              </a:r>
            </a:p>
          </p:txBody>
        </p:sp>
        <p:sp>
          <p:nvSpPr>
            <p:cNvPr id="30728" name="Text Box 54"/>
            <p:cNvSpPr txBox="1"/>
            <p:nvPr/>
          </p:nvSpPr>
          <p:spPr>
            <a:xfrm>
              <a:off x="3878" y="3719"/>
              <a:ext cx="679" cy="3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>
              <a:spAutoFit/>
            </a:bodyPr>
            <a:lstStyle/>
            <a:p>
              <a:pPr eaLnBrk="1" hangingPunct="1">
                <a:lnSpc>
                  <a:spcPct val="9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</a:rPr>
                <a:t>0.4</a:t>
              </a:r>
            </a:p>
          </p:txBody>
        </p:sp>
        <p:sp>
          <p:nvSpPr>
            <p:cNvPr id="30729" name="Rectangle 20"/>
            <p:cNvSpPr/>
            <p:nvPr/>
          </p:nvSpPr>
          <p:spPr>
            <a:xfrm>
              <a:off x="3625" y="2185"/>
              <a:ext cx="504" cy="1558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730" name="Rectangle 21"/>
            <p:cNvSpPr/>
            <p:nvPr/>
          </p:nvSpPr>
          <p:spPr>
            <a:xfrm>
              <a:off x="3050" y="2445"/>
              <a:ext cx="575" cy="1298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731" name="Rectangle 22"/>
            <p:cNvSpPr/>
            <p:nvPr/>
          </p:nvSpPr>
          <p:spPr>
            <a:xfrm>
              <a:off x="2546" y="2669"/>
              <a:ext cx="504" cy="1073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732" name="Rectangle 23"/>
            <p:cNvSpPr/>
            <p:nvPr/>
          </p:nvSpPr>
          <p:spPr>
            <a:xfrm>
              <a:off x="2043" y="2914"/>
              <a:ext cx="503" cy="828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grpSp>
          <p:nvGrpSpPr>
            <p:cNvPr id="30733" name="Group 24"/>
            <p:cNvGrpSpPr/>
            <p:nvPr/>
          </p:nvGrpSpPr>
          <p:grpSpPr>
            <a:xfrm>
              <a:off x="1701" y="1913"/>
              <a:ext cx="2860" cy="1045"/>
              <a:chOff x="3054" y="2177"/>
              <a:chExt cx="1908" cy="773"/>
            </a:xfrm>
          </p:grpSpPr>
          <p:sp>
            <p:nvSpPr>
              <p:cNvPr id="30748" name="Line 25"/>
              <p:cNvSpPr/>
              <p:nvPr/>
            </p:nvSpPr>
            <p:spPr>
              <a:xfrm flipV="1">
                <a:off x="3946" y="2569"/>
                <a:ext cx="363" cy="1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grpSp>
            <p:nvGrpSpPr>
              <p:cNvPr id="30749" name="Group 26"/>
              <p:cNvGrpSpPr/>
              <p:nvPr/>
            </p:nvGrpSpPr>
            <p:grpSpPr>
              <a:xfrm>
                <a:off x="3054" y="2177"/>
                <a:ext cx="1908" cy="773"/>
                <a:chOff x="3054" y="2177"/>
                <a:chExt cx="1908" cy="773"/>
              </a:xfrm>
            </p:grpSpPr>
            <p:sp>
              <p:nvSpPr>
                <p:cNvPr id="30750" name="Line 27"/>
                <p:cNvSpPr/>
                <p:nvPr/>
              </p:nvSpPr>
              <p:spPr>
                <a:xfrm flipV="1">
                  <a:off x="4326" y="2380"/>
                  <a:ext cx="330" cy="9"/>
                </a:xfrm>
                <a:prstGeom prst="line">
                  <a:avLst/>
                </a:prstGeom>
                <a:ln w="28575" cap="flat" cmpd="sng">
                  <a:solidFill>
                    <a:srgbClr val="0000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</p:sp>
            <p:grpSp>
              <p:nvGrpSpPr>
                <p:cNvPr id="30751" name="Group 28"/>
                <p:cNvGrpSpPr/>
                <p:nvPr/>
              </p:nvGrpSpPr>
              <p:grpSpPr>
                <a:xfrm>
                  <a:off x="3054" y="2703"/>
                  <a:ext cx="834" cy="247"/>
                  <a:chOff x="3039" y="3096"/>
                  <a:chExt cx="834" cy="247"/>
                </a:xfrm>
              </p:grpSpPr>
              <p:sp>
                <p:nvSpPr>
                  <p:cNvPr id="30762" name="Line 29"/>
                  <p:cNvSpPr/>
                  <p:nvPr/>
                </p:nvSpPr>
                <p:spPr>
                  <a:xfrm flipV="1">
                    <a:off x="3270" y="3312"/>
                    <a:ext cx="330" cy="9"/>
                  </a:xfrm>
                  <a:prstGeom prst="line">
                    <a:avLst/>
                  </a:prstGeom>
                  <a:ln w="28575" cap="flat" cmpd="sng">
                    <a:solidFill>
                      <a:srgbClr val="0000FF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</p:sp>
              <p:sp>
                <p:nvSpPr>
                  <p:cNvPr id="30763" name="Text Box 30"/>
                  <p:cNvSpPr txBox="1"/>
                  <p:nvPr/>
                </p:nvSpPr>
                <p:spPr>
                  <a:xfrm>
                    <a:off x="3039" y="3129"/>
                    <a:ext cx="321" cy="214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0764" name="Text Box 31"/>
                  <p:cNvSpPr txBox="1"/>
                  <p:nvPr/>
                </p:nvSpPr>
                <p:spPr>
                  <a:xfrm>
                    <a:off x="3552" y="3096"/>
                    <a:ext cx="321" cy="21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</p:grpSp>
            <p:grpSp>
              <p:nvGrpSpPr>
                <p:cNvPr id="30752" name="Group 32"/>
                <p:cNvGrpSpPr/>
                <p:nvPr/>
              </p:nvGrpSpPr>
              <p:grpSpPr>
                <a:xfrm>
                  <a:off x="3364" y="2372"/>
                  <a:ext cx="849" cy="384"/>
                  <a:chOff x="3371" y="2743"/>
                  <a:chExt cx="849" cy="384"/>
                </a:xfrm>
              </p:grpSpPr>
              <p:sp>
                <p:nvSpPr>
                  <p:cNvPr id="30757" name="Text Box 33"/>
                  <p:cNvSpPr txBox="1"/>
                  <p:nvPr/>
                </p:nvSpPr>
                <p:spPr>
                  <a:xfrm>
                    <a:off x="3899" y="2902"/>
                    <a:ext cx="321" cy="21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30758" name="Group 34"/>
                  <p:cNvGrpSpPr/>
                  <p:nvPr/>
                </p:nvGrpSpPr>
                <p:grpSpPr>
                  <a:xfrm>
                    <a:off x="3371" y="2743"/>
                    <a:ext cx="694" cy="384"/>
                    <a:chOff x="3371" y="2745"/>
                    <a:chExt cx="694" cy="384"/>
                  </a:xfrm>
                </p:grpSpPr>
                <p:sp>
                  <p:nvSpPr>
                    <p:cNvPr id="30759" name="Line 35"/>
                    <p:cNvSpPr/>
                    <p:nvPr/>
                  </p:nvSpPr>
                  <p:spPr>
                    <a:xfrm flipV="1">
                      <a:off x="3617" y="3120"/>
                      <a:ext cx="330" cy="9"/>
                    </a:xfrm>
                    <a:prstGeom prst="line">
                      <a:avLst/>
                    </a:prstGeom>
                    <a:ln w="28575" cap="flat" cmpd="sng">
                      <a:solidFill>
                        <a:srgbClr val="0000FF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</p:sp>
                <p:sp>
                  <p:nvSpPr>
                    <p:cNvPr id="30760" name="Text Box 36"/>
                    <p:cNvSpPr txBox="1"/>
                    <p:nvPr/>
                  </p:nvSpPr>
                  <p:spPr>
                    <a:xfrm>
                      <a:off x="3371" y="2913"/>
                      <a:ext cx="321" cy="215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lstStyle/>
                    <a:p>
                      <a:pPr eaLnBrk="1" hangingPunct="1">
                        <a:spcBef>
                          <a:spcPct val="50000"/>
                        </a:spcBef>
                      </a:pP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30761" name="Text Box 37"/>
                    <p:cNvSpPr txBox="1"/>
                    <p:nvPr/>
                  </p:nvSpPr>
                  <p:spPr>
                    <a:xfrm>
                      <a:off x="3744" y="2745"/>
                      <a:ext cx="321" cy="215"/>
                    </a:xfrm>
                    <a:prstGeom prst="rect">
                      <a:avLst/>
                    </a:prstGeom>
                    <a:noFill/>
                    <a:ln w="9525">
                      <a:noFill/>
                    </a:ln>
                  </p:spPr>
                  <p:txBody>
                    <a:bodyPr>
                      <a:spAutoFit/>
                    </a:bodyPr>
                    <a:lstStyle/>
                    <a:p>
                      <a:pPr eaLnBrk="1" hangingPunct="1">
                        <a:spcBef>
                          <a:spcPct val="50000"/>
                        </a:spcBef>
                      </a:pP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p:txBody>
                </p:sp>
              </p:grpSp>
            </p:grpSp>
            <p:grpSp>
              <p:nvGrpSpPr>
                <p:cNvPr id="30753" name="Group 38"/>
                <p:cNvGrpSpPr/>
                <p:nvPr/>
              </p:nvGrpSpPr>
              <p:grpSpPr>
                <a:xfrm>
                  <a:off x="4128" y="2177"/>
                  <a:ext cx="834" cy="407"/>
                  <a:chOff x="4095" y="2544"/>
                  <a:chExt cx="834" cy="407"/>
                </a:xfrm>
              </p:grpSpPr>
              <p:sp>
                <p:nvSpPr>
                  <p:cNvPr id="30754" name="Text Box 39"/>
                  <p:cNvSpPr txBox="1"/>
                  <p:nvPr/>
                </p:nvSpPr>
                <p:spPr>
                  <a:xfrm>
                    <a:off x="4224" y="2736"/>
                    <a:ext cx="321" cy="21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0755" name="Text Box 40"/>
                  <p:cNvSpPr txBox="1"/>
                  <p:nvPr/>
                </p:nvSpPr>
                <p:spPr>
                  <a:xfrm>
                    <a:off x="4095" y="2553"/>
                    <a:ext cx="321" cy="21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  <p:sp>
                <p:nvSpPr>
                  <p:cNvPr id="30756" name="Text Box 41"/>
                  <p:cNvSpPr txBox="1"/>
                  <p:nvPr/>
                </p:nvSpPr>
                <p:spPr>
                  <a:xfrm>
                    <a:off x="4608" y="2544"/>
                    <a:ext cx="321" cy="216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50000"/>
                      </a:spcBef>
                    </a:pPr>
                    <a:endParaRPr lang="zh-CN" altLang="en-US" sz="2400" b="1" dirty="0">
                      <a:latin typeface="Times New Roman" panose="02020603050405020304" pitchFamily="18" charset="0"/>
                    </a:endParaRPr>
                  </a:p>
                </p:txBody>
              </p:sp>
            </p:grpSp>
          </p:grpSp>
        </p:grpSp>
        <p:sp>
          <p:nvSpPr>
            <p:cNvPr id="30734" name="Line 43"/>
            <p:cNvSpPr/>
            <p:nvPr/>
          </p:nvSpPr>
          <p:spPr>
            <a:xfrm>
              <a:off x="4129" y="1951"/>
              <a:ext cx="0" cy="181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30735" name="Line 46"/>
            <p:cNvSpPr/>
            <p:nvPr/>
          </p:nvSpPr>
          <p:spPr>
            <a:xfrm flipV="1">
              <a:off x="2027" y="1666"/>
              <a:ext cx="2713" cy="125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grpSp>
          <p:nvGrpSpPr>
            <p:cNvPr id="30736" name="Group 48"/>
            <p:cNvGrpSpPr/>
            <p:nvPr/>
          </p:nvGrpSpPr>
          <p:grpSpPr>
            <a:xfrm>
              <a:off x="2043" y="1480"/>
              <a:ext cx="2878" cy="2272"/>
              <a:chOff x="768" y="2411"/>
              <a:chExt cx="1920" cy="1680"/>
            </a:xfrm>
          </p:grpSpPr>
          <p:sp>
            <p:nvSpPr>
              <p:cNvPr id="30746" name="Line 49"/>
              <p:cNvSpPr/>
              <p:nvPr/>
            </p:nvSpPr>
            <p:spPr>
              <a:xfrm>
                <a:off x="768" y="4080"/>
                <a:ext cx="192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  <p:sp>
            <p:nvSpPr>
              <p:cNvPr id="30747" name="Line 50"/>
              <p:cNvSpPr/>
              <p:nvPr/>
            </p:nvSpPr>
            <p:spPr>
              <a:xfrm flipV="1">
                <a:off x="783" y="2411"/>
                <a:ext cx="0" cy="168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triangle" w="med" len="med"/>
              </a:ln>
            </p:spPr>
          </p:sp>
        </p:grpSp>
        <p:sp>
          <p:nvSpPr>
            <p:cNvPr id="30737" name="Line 56"/>
            <p:cNvSpPr/>
            <p:nvPr/>
          </p:nvSpPr>
          <p:spPr>
            <a:xfrm>
              <a:off x="3620" y="2200"/>
              <a:ext cx="6" cy="1543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30738" name="Line 57"/>
            <p:cNvSpPr/>
            <p:nvPr/>
          </p:nvSpPr>
          <p:spPr>
            <a:xfrm>
              <a:off x="3050" y="2480"/>
              <a:ext cx="0" cy="129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30739" name="Line 58"/>
            <p:cNvSpPr/>
            <p:nvPr/>
          </p:nvSpPr>
          <p:spPr>
            <a:xfrm>
              <a:off x="2546" y="2684"/>
              <a:ext cx="0" cy="1072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30740" name="Text Box 60"/>
            <p:cNvSpPr txBox="1"/>
            <p:nvPr/>
          </p:nvSpPr>
          <p:spPr>
            <a:xfrm>
              <a:off x="2290" y="3713"/>
              <a:ext cx="595" cy="3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>
              <a:spAutoFit/>
            </a:bodyPr>
            <a:lstStyle/>
            <a:p>
              <a:pPr eaLnBrk="1" hangingPunct="1">
                <a:lnSpc>
                  <a:spcPct val="9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</a:rPr>
                <a:t>0.1</a:t>
              </a:r>
              <a:endParaRPr lang="zh-CN" altLang="en-US" sz="2800" b="1" dirty="0">
                <a:latin typeface="宋体" panose="02010600030101010101" pitchFamily="2" charset="-122"/>
              </a:endParaRPr>
            </a:p>
          </p:txBody>
        </p:sp>
        <p:sp>
          <p:nvSpPr>
            <p:cNvPr id="30741" name="Text Box 61"/>
            <p:cNvSpPr txBox="1"/>
            <p:nvPr/>
          </p:nvSpPr>
          <p:spPr>
            <a:xfrm>
              <a:off x="2800" y="3717"/>
              <a:ext cx="534" cy="3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>
              <a:spAutoFit/>
            </a:bodyPr>
            <a:lstStyle/>
            <a:p>
              <a:pPr eaLnBrk="1" hangingPunct="1">
                <a:lnSpc>
                  <a:spcPct val="9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</a:rPr>
                <a:t>0.2</a:t>
              </a:r>
            </a:p>
          </p:txBody>
        </p:sp>
        <p:sp>
          <p:nvSpPr>
            <p:cNvPr id="30742" name="Text Box 62"/>
            <p:cNvSpPr txBox="1"/>
            <p:nvPr/>
          </p:nvSpPr>
          <p:spPr>
            <a:xfrm>
              <a:off x="3359" y="3712"/>
              <a:ext cx="548" cy="3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>
              <a:spAutoFit/>
            </a:bodyPr>
            <a:lstStyle/>
            <a:p>
              <a:pPr eaLnBrk="1" hangingPunct="1">
                <a:lnSpc>
                  <a:spcPct val="9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</a:rPr>
                <a:t>0.3</a:t>
              </a:r>
              <a:endParaRPr lang="en-US" altLang="zh-CN" sz="2800" b="1" baseline="-25000" dirty="0">
                <a:latin typeface="宋体" panose="02010600030101010101" pitchFamily="2" charset="-122"/>
              </a:endParaRPr>
            </a:p>
          </p:txBody>
        </p:sp>
        <p:sp>
          <p:nvSpPr>
            <p:cNvPr id="30743" name="Line 64"/>
            <p:cNvSpPr/>
            <p:nvPr/>
          </p:nvSpPr>
          <p:spPr>
            <a:xfrm>
              <a:off x="4635" y="1752"/>
              <a:ext cx="0" cy="197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dash"/>
              <a:miter/>
              <a:headEnd type="none" w="med" len="med"/>
              <a:tailEnd type="none" w="med" len="med"/>
            </a:ln>
          </p:spPr>
        </p:sp>
        <p:sp>
          <p:nvSpPr>
            <p:cNvPr id="30744" name="Rectangle 65"/>
            <p:cNvSpPr/>
            <p:nvPr/>
          </p:nvSpPr>
          <p:spPr>
            <a:xfrm>
              <a:off x="4129" y="1947"/>
              <a:ext cx="504" cy="1785"/>
            </a:xfrm>
            <a:prstGeom prst="rect">
              <a:avLst/>
            </a:prstGeom>
            <a:solidFill>
              <a:schemeClr val="accent1"/>
            </a:solidFill>
            <a:ln w="9525">
              <a:noFill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0745" name="Text Box 66"/>
            <p:cNvSpPr txBox="1"/>
            <p:nvPr/>
          </p:nvSpPr>
          <p:spPr>
            <a:xfrm>
              <a:off x="4378" y="3709"/>
              <a:ext cx="679" cy="30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b">
              <a:spAutoFit/>
            </a:bodyPr>
            <a:lstStyle/>
            <a:p>
              <a:pPr eaLnBrk="1" hangingPunct="1">
                <a:lnSpc>
                  <a:spcPct val="90000"/>
                </a:lnSpc>
              </a:pPr>
              <a:r>
                <a:rPr lang="en-US" altLang="zh-CN" sz="2800" b="1" dirty="0">
                  <a:latin typeface="宋体" panose="02010600030101010101" pitchFamily="2" charset="-122"/>
                </a:rPr>
                <a:t>0.5</a:t>
              </a:r>
            </a:p>
          </p:txBody>
        </p:sp>
      </p:grpSp>
      <p:sp>
        <p:nvSpPr>
          <p:cNvPr id="76868" name="Text Box 68"/>
          <p:cNvSpPr txBox="1"/>
          <p:nvPr/>
        </p:nvSpPr>
        <p:spPr>
          <a:xfrm>
            <a:off x="666750" y="2979420"/>
            <a:ext cx="3054350" cy="8299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在图象上的几何特征是什么样子呢？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6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4"/>
          <p:cNvSpPr txBox="1"/>
          <p:nvPr/>
        </p:nvSpPr>
        <p:spPr>
          <a:xfrm>
            <a:off x="710565" y="476250"/>
            <a:ext cx="1098105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4000" b="1" dirty="0">
                <a:solidFill>
                  <a:srgbClr val="0B5FD1"/>
                </a:solidFill>
                <a:latin typeface="Arial" panose="020B0604020202020204" pitchFamily="34" charset="0"/>
                <a:ea typeface="楷体_GB2312" pitchFamily="49" charset="-122"/>
              </a:rPr>
              <a:t>思考：</a:t>
            </a:r>
            <a:endParaRPr lang="zh-CN" altLang="en-US" sz="4000" b="1" dirty="0">
              <a:latin typeface="Arial" panose="020B0604020202020204" pitchFamily="34" charset="0"/>
              <a:ea typeface="楷体_GB2312" pitchFamily="49" charset="-122"/>
            </a:endParaRPr>
          </a:p>
          <a:p>
            <a:pPr eaLnBrk="1" hangingPunct="1"/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（</a:t>
            </a:r>
            <a:r>
              <a:rPr lang="en-US" altLang="zh-CN" sz="4000" b="1" dirty="0">
                <a:latin typeface="Arial" panose="020B0604020202020204" pitchFamily="34" charset="0"/>
                <a:ea typeface="楷体_GB2312" pitchFamily="49" charset="-122"/>
              </a:rPr>
              <a:t>1</a:t>
            </a:r>
            <a:r>
              <a:rPr lang="zh-CN" altLang="en-US" sz="4000" b="1" dirty="0">
                <a:latin typeface="Arial" panose="020B0604020202020204" pitchFamily="34" charset="0"/>
                <a:ea typeface="楷体_GB2312" pitchFamily="49" charset="-122"/>
              </a:rPr>
              <a:t>）如果要提高估算的精确程度，有什么更好的方法吗？</a:t>
            </a:r>
          </a:p>
        </p:txBody>
      </p:sp>
      <p:sp>
        <p:nvSpPr>
          <p:cNvPr id="74757" name="Text Box 5"/>
          <p:cNvSpPr txBox="1"/>
          <p:nvPr/>
        </p:nvSpPr>
        <p:spPr>
          <a:xfrm>
            <a:off x="822325" y="2557145"/>
            <a:ext cx="1054798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2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）如果当初实验时的时间间隔不是取</a:t>
            </a:r>
            <a:r>
              <a:rPr lang="en-US" altLang="zh-CN" sz="4000" b="1" dirty="0">
                <a:latin typeface="Arial" panose="020B0604020202020204" pitchFamily="34" charset="0"/>
              </a:rPr>
              <a:t>0.1</a:t>
            </a:r>
            <a:r>
              <a:rPr lang="en-US" altLang="zh-CN" sz="4000" dirty="0">
                <a:latin typeface="Arial" panose="020B0604020202020204" pitchFamily="34" charset="0"/>
              </a:rPr>
              <a:t> 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 s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，而是取得更小些，比如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0.02 s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，同样用这个方法计算，误差是不是会小一些？</a:t>
            </a:r>
            <a:endParaRPr lang="zh-CN" altLang="en-US" sz="4000" b="1" dirty="0">
              <a:latin typeface="Arial" panose="020B0604020202020204" pitchFamily="34" charset="0"/>
            </a:endParaRPr>
          </a:p>
        </p:txBody>
      </p:sp>
      <p:sp>
        <p:nvSpPr>
          <p:cNvPr id="74759" name="Rectangle 7"/>
          <p:cNvSpPr/>
          <p:nvPr/>
        </p:nvSpPr>
        <p:spPr>
          <a:xfrm>
            <a:off x="495935" y="4839970"/>
            <a:ext cx="11313160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（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3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）如果取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0.002 s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、</a:t>
            </a:r>
            <a:r>
              <a:rPr lang="en-US" altLang="zh-CN" sz="4000" b="1" dirty="0">
                <a:latin typeface="Times New Roman" panose="02020603050405020304" pitchFamily="18" charset="0"/>
                <a:ea typeface="楷体_GB2312" pitchFamily="49" charset="-122"/>
              </a:rPr>
              <a:t>0.0002 s …… </a:t>
            </a:r>
            <a:r>
              <a:rPr lang="zh-CN" altLang="en-US" sz="4000" b="1" dirty="0">
                <a:latin typeface="Times New Roman" panose="02020603050405020304" pitchFamily="18" charset="0"/>
                <a:ea typeface="楷体_GB2312" pitchFamily="49" charset="-122"/>
              </a:rPr>
              <a:t>误差又会怎样？误差是不是会小一些？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  <p:bldP spid="7475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1"/>
          <p:cNvGrpSpPr/>
          <p:nvPr/>
        </p:nvGrpSpPr>
        <p:grpSpPr>
          <a:xfrm>
            <a:off x="6624638" y="165100"/>
            <a:ext cx="3287712" cy="2616200"/>
            <a:chOff x="2988" y="41"/>
            <a:chExt cx="2434" cy="1920"/>
          </a:xfrm>
        </p:grpSpPr>
        <p:sp>
          <p:nvSpPr>
            <p:cNvPr id="3112" name="Line 12"/>
            <p:cNvSpPr/>
            <p:nvPr/>
          </p:nvSpPr>
          <p:spPr>
            <a:xfrm flipV="1">
              <a:off x="3276" y="185"/>
              <a:ext cx="0" cy="14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13" name="Line 13"/>
            <p:cNvSpPr/>
            <p:nvPr/>
          </p:nvSpPr>
          <p:spPr>
            <a:xfrm>
              <a:off x="3276" y="1673"/>
              <a:ext cx="196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14" name="Line 14"/>
            <p:cNvSpPr/>
            <p:nvPr/>
          </p:nvSpPr>
          <p:spPr>
            <a:xfrm flipV="1">
              <a:off x="3276" y="233"/>
              <a:ext cx="1584" cy="960"/>
            </a:xfrm>
            <a:prstGeom prst="line">
              <a:avLst/>
            </a:prstGeom>
            <a:ln w="38100" cap="flat" cmpd="sng">
              <a:solidFill>
                <a:srgbClr val="99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3084" name="Object 15"/>
            <p:cNvGraphicFramePr/>
            <p:nvPr/>
          </p:nvGraphicFramePr>
          <p:xfrm>
            <a:off x="2988" y="41"/>
            <a:ext cx="229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1" r:id="rId3" imgW="114300" imgH="139700" progId="Equation.3">
                    <p:embed/>
                  </p:oleObj>
                </mc:Choice>
                <mc:Fallback>
                  <p:oleObj r:id="rId3" imgW="114300" imgH="139700" progId="Equation.3">
                    <p:embed/>
                    <p:pic>
                      <p:nvPicPr>
                        <p:cNvPr id="0" name="图片 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2988" y="41"/>
                          <a:ext cx="229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5" name="Object 16"/>
            <p:cNvGraphicFramePr/>
            <p:nvPr/>
          </p:nvGraphicFramePr>
          <p:xfrm>
            <a:off x="3002" y="1001"/>
            <a:ext cx="272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2" r:id="rId5" imgW="165100" imgH="228600" progId="Equation.3">
                    <p:embed/>
                  </p:oleObj>
                </mc:Choice>
                <mc:Fallback>
                  <p:oleObj r:id="rId5" imgW="165100" imgH="228600" progId="Equation.3">
                    <p:embed/>
                    <p:pic>
                      <p:nvPicPr>
                        <p:cNvPr id="0" name="图片 4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002" y="1001"/>
                          <a:ext cx="272" cy="3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6" name="Object 17"/>
            <p:cNvGraphicFramePr/>
            <p:nvPr/>
          </p:nvGraphicFramePr>
          <p:xfrm>
            <a:off x="3021" y="1577"/>
            <a:ext cx="255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3" r:id="rId7" imgW="127000" imgH="139700" progId="Equation.3">
                    <p:embed/>
                  </p:oleObj>
                </mc:Choice>
                <mc:Fallback>
                  <p:oleObj r:id="rId7" imgW="127000" imgH="139700" progId="Equation.3">
                    <p:embed/>
                    <p:pic>
                      <p:nvPicPr>
                        <p:cNvPr id="0" name="图片 3094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021" y="1577"/>
                          <a:ext cx="255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7" name="Object 18"/>
            <p:cNvGraphicFramePr/>
            <p:nvPr/>
          </p:nvGraphicFramePr>
          <p:xfrm>
            <a:off x="5244" y="1612"/>
            <a:ext cx="178" cy="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4" r:id="rId9" imgW="88265" imgH="151765" progId="Equation.3">
                    <p:embed/>
                  </p:oleObj>
                </mc:Choice>
                <mc:Fallback>
                  <p:oleObj r:id="rId9" imgW="88265" imgH="151765" progId="Equation.3">
                    <p:embed/>
                    <p:pic>
                      <p:nvPicPr>
                        <p:cNvPr id="0" name="图片 3095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5244" y="1612"/>
                          <a:ext cx="178" cy="3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15" name="Line 19"/>
            <p:cNvSpPr/>
            <p:nvPr/>
          </p:nvSpPr>
          <p:spPr>
            <a:xfrm>
              <a:off x="4620" y="377"/>
              <a:ext cx="0" cy="12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graphicFrame>
          <p:nvGraphicFramePr>
            <p:cNvPr id="3088" name="Object 20"/>
            <p:cNvGraphicFramePr/>
            <p:nvPr/>
          </p:nvGraphicFramePr>
          <p:xfrm>
            <a:off x="4530" y="1675"/>
            <a:ext cx="166" cy="2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5" r:id="rId11" imgW="88265" imgH="151765" progId="Equation.3">
                    <p:embed/>
                  </p:oleObj>
                </mc:Choice>
                <mc:Fallback>
                  <p:oleObj r:id="rId11" imgW="88265" imgH="151765" progId="Equation.3">
                    <p:embed/>
                    <p:pic>
                      <p:nvPicPr>
                        <p:cNvPr id="0" name="图片 309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530" y="1675"/>
                          <a:ext cx="166" cy="2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16" name="Rectangle 50"/>
            <p:cNvSpPr/>
            <p:nvPr/>
          </p:nvSpPr>
          <p:spPr>
            <a:xfrm>
              <a:off x="3277" y="1194"/>
              <a:ext cx="82" cy="46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17" name="Rectangle 52"/>
            <p:cNvSpPr/>
            <p:nvPr/>
          </p:nvSpPr>
          <p:spPr>
            <a:xfrm>
              <a:off x="3359" y="1132"/>
              <a:ext cx="96" cy="528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18" name="Rectangle 53"/>
            <p:cNvSpPr/>
            <p:nvPr/>
          </p:nvSpPr>
          <p:spPr>
            <a:xfrm>
              <a:off x="3455" y="1084"/>
              <a:ext cx="144" cy="57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19" name="Rectangle 54"/>
            <p:cNvSpPr/>
            <p:nvPr/>
          </p:nvSpPr>
          <p:spPr>
            <a:xfrm>
              <a:off x="3558" y="1009"/>
              <a:ext cx="89" cy="651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0" name="Rectangle 55"/>
            <p:cNvSpPr/>
            <p:nvPr/>
          </p:nvSpPr>
          <p:spPr>
            <a:xfrm>
              <a:off x="3647" y="961"/>
              <a:ext cx="96" cy="699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1" name="Rectangle 56"/>
            <p:cNvSpPr/>
            <p:nvPr/>
          </p:nvSpPr>
          <p:spPr>
            <a:xfrm>
              <a:off x="3743" y="906"/>
              <a:ext cx="96" cy="754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2" name="Rectangle 57"/>
            <p:cNvSpPr/>
            <p:nvPr/>
          </p:nvSpPr>
          <p:spPr>
            <a:xfrm>
              <a:off x="3839" y="844"/>
              <a:ext cx="96" cy="81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3" name="Rectangle 58"/>
            <p:cNvSpPr/>
            <p:nvPr/>
          </p:nvSpPr>
          <p:spPr>
            <a:xfrm>
              <a:off x="3935" y="796"/>
              <a:ext cx="96" cy="864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4" name="Rectangle 59"/>
            <p:cNvSpPr/>
            <p:nvPr/>
          </p:nvSpPr>
          <p:spPr>
            <a:xfrm>
              <a:off x="4031" y="741"/>
              <a:ext cx="96" cy="919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5" name="Rectangle 60"/>
            <p:cNvSpPr/>
            <p:nvPr/>
          </p:nvSpPr>
          <p:spPr>
            <a:xfrm>
              <a:off x="4134" y="686"/>
              <a:ext cx="89" cy="974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6" name="Rectangle 61"/>
            <p:cNvSpPr/>
            <p:nvPr/>
          </p:nvSpPr>
          <p:spPr>
            <a:xfrm>
              <a:off x="4223" y="618"/>
              <a:ext cx="96" cy="1042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7" name="Rectangle 62"/>
            <p:cNvSpPr/>
            <p:nvPr/>
          </p:nvSpPr>
          <p:spPr>
            <a:xfrm>
              <a:off x="4319" y="556"/>
              <a:ext cx="96" cy="1104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8" name="Rectangle 63"/>
            <p:cNvSpPr/>
            <p:nvPr/>
          </p:nvSpPr>
          <p:spPr>
            <a:xfrm>
              <a:off x="4415" y="502"/>
              <a:ext cx="96" cy="1158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29" name="Rectangle 64"/>
            <p:cNvSpPr/>
            <p:nvPr/>
          </p:nvSpPr>
          <p:spPr>
            <a:xfrm>
              <a:off x="4511" y="453"/>
              <a:ext cx="96" cy="1207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090" name="Group 90"/>
          <p:cNvGrpSpPr/>
          <p:nvPr/>
        </p:nvGrpSpPr>
        <p:grpSpPr>
          <a:xfrm>
            <a:off x="1919288" y="44450"/>
            <a:ext cx="3313112" cy="2663825"/>
            <a:chOff x="431" y="28"/>
            <a:chExt cx="2434" cy="1920"/>
          </a:xfrm>
        </p:grpSpPr>
        <p:sp>
          <p:nvSpPr>
            <p:cNvPr id="3103" name="Line 3"/>
            <p:cNvSpPr/>
            <p:nvPr/>
          </p:nvSpPr>
          <p:spPr>
            <a:xfrm flipV="1">
              <a:off x="719" y="172"/>
              <a:ext cx="0" cy="14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04" name="Line 4"/>
            <p:cNvSpPr/>
            <p:nvPr/>
          </p:nvSpPr>
          <p:spPr>
            <a:xfrm>
              <a:off x="719" y="1660"/>
              <a:ext cx="196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05" name="Line 5"/>
            <p:cNvSpPr/>
            <p:nvPr/>
          </p:nvSpPr>
          <p:spPr>
            <a:xfrm flipV="1">
              <a:off x="719" y="220"/>
              <a:ext cx="1584" cy="960"/>
            </a:xfrm>
            <a:prstGeom prst="line">
              <a:avLst/>
            </a:prstGeom>
            <a:ln w="38100" cap="flat" cmpd="sng">
              <a:solidFill>
                <a:srgbClr val="99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3079" name="Object 6"/>
            <p:cNvGraphicFramePr/>
            <p:nvPr/>
          </p:nvGraphicFramePr>
          <p:xfrm>
            <a:off x="431" y="28"/>
            <a:ext cx="229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6" r:id="rId12" imgW="114300" imgH="139700" progId="Equation.3">
                    <p:embed/>
                  </p:oleObj>
                </mc:Choice>
                <mc:Fallback>
                  <p:oleObj r:id="rId12" imgW="114300" imgH="139700" progId="Equation.3">
                    <p:embed/>
                    <p:pic>
                      <p:nvPicPr>
                        <p:cNvPr id="0" name="图片 3090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31" y="28"/>
                          <a:ext cx="229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0" name="Object 7"/>
            <p:cNvGraphicFramePr/>
            <p:nvPr/>
          </p:nvGraphicFramePr>
          <p:xfrm>
            <a:off x="447" y="995"/>
            <a:ext cx="272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7" r:id="rId13" imgW="165100" imgH="228600" progId="Equation.3">
                    <p:embed/>
                  </p:oleObj>
                </mc:Choice>
                <mc:Fallback>
                  <p:oleObj r:id="rId13" imgW="165100" imgH="228600" progId="Equation.3">
                    <p:embed/>
                    <p:pic>
                      <p:nvPicPr>
                        <p:cNvPr id="0" name="图片 308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47" y="995"/>
                          <a:ext cx="272" cy="3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1" name="Object 8"/>
            <p:cNvGraphicFramePr/>
            <p:nvPr/>
          </p:nvGraphicFramePr>
          <p:xfrm>
            <a:off x="464" y="1564"/>
            <a:ext cx="255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8" r:id="rId14" imgW="127000" imgH="139700" progId="Equation.3">
                    <p:embed/>
                  </p:oleObj>
                </mc:Choice>
                <mc:Fallback>
                  <p:oleObj r:id="rId14" imgW="127000" imgH="139700" progId="Equation.3">
                    <p:embed/>
                    <p:pic>
                      <p:nvPicPr>
                        <p:cNvPr id="0" name="图片 6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464" y="1564"/>
                          <a:ext cx="255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2" name="Object 9"/>
            <p:cNvGraphicFramePr/>
            <p:nvPr/>
          </p:nvGraphicFramePr>
          <p:xfrm>
            <a:off x="2687" y="1599"/>
            <a:ext cx="178" cy="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59" r:id="rId15" imgW="88265" imgH="151765" progId="Equation.3">
                    <p:embed/>
                  </p:oleObj>
                </mc:Choice>
                <mc:Fallback>
                  <p:oleObj r:id="rId15" imgW="88265" imgH="151765" progId="Equation.3">
                    <p:embed/>
                    <p:pic>
                      <p:nvPicPr>
                        <p:cNvPr id="0" name="图片 3091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2687" y="1599"/>
                          <a:ext cx="178" cy="3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83" name="Object 11"/>
            <p:cNvGraphicFramePr/>
            <p:nvPr/>
          </p:nvGraphicFramePr>
          <p:xfrm>
            <a:off x="1973" y="1662"/>
            <a:ext cx="166" cy="2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0" r:id="rId16" imgW="88265" imgH="151765" progId="Equation.3">
                    <p:embed/>
                  </p:oleObj>
                </mc:Choice>
                <mc:Fallback>
                  <p:oleObj r:id="rId16" imgW="88265" imgH="151765" progId="Equation.3">
                    <p:embed/>
                    <p:pic>
                      <p:nvPicPr>
                        <p:cNvPr id="0" name="图片 5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973" y="1662"/>
                          <a:ext cx="166" cy="2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06" name="Rectangle 30"/>
            <p:cNvSpPr/>
            <p:nvPr/>
          </p:nvSpPr>
          <p:spPr>
            <a:xfrm>
              <a:off x="719" y="1180"/>
              <a:ext cx="240" cy="48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07" name="Rectangle 31"/>
            <p:cNvSpPr/>
            <p:nvPr/>
          </p:nvSpPr>
          <p:spPr>
            <a:xfrm>
              <a:off x="959" y="1036"/>
              <a:ext cx="288" cy="624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08" name="Rectangle 32"/>
            <p:cNvSpPr/>
            <p:nvPr/>
          </p:nvSpPr>
          <p:spPr>
            <a:xfrm>
              <a:off x="1247" y="844"/>
              <a:ext cx="288" cy="816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09" name="Rectangle 33"/>
            <p:cNvSpPr/>
            <p:nvPr/>
          </p:nvSpPr>
          <p:spPr>
            <a:xfrm>
              <a:off x="1535" y="700"/>
              <a:ext cx="288" cy="960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10" name="Rectangle 34"/>
            <p:cNvSpPr/>
            <p:nvPr/>
          </p:nvSpPr>
          <p:spPr>
            <a:xfrm>
              <a:off x="1823" y="508"/>
              <a:ext cx="288" cy="1152"/>
            </a:xfrm>
            <a:prstGeom prst="rect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3111" name="Line 10"/>
            <p:cNvSpPr/>
            <p:nvPr/>
          </p:nvSpPr>
          <p:spPr>
            <a:xfrm>
              <a:off x="2111" y="364"/>
              <a:ext cx="0" cy="12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8263" name="AutoShape 71"/>
          <p:cNvSpPr/>
          <p:nvPr/>
        </p:nvSpPr>
        <p:spPr>
          <a:xfrm>
            <a:off x="5375275" y="1176338"/>
            <a:ext cx="914400" cy="381000"/>
          </a:xfrm>
          <a:prstGeom prst="rightArrow">
            <a:avLst>
              <a:gd name="adj1" fmla="val 50000"/>
              <a:gd name="adj2" fmla="val 60000"/>
            </a:avLst>
          </a:prstGeom>
          <a:solidFill>
            <a:srgbClr val="99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268" name="Text Box 76"/>
          <p:cNvSpPr txBox="1"/>
          <p:nvPr/>
        </p:nvSpPr>
        <p:spPr>
          <a:xfrm>
            <a:off x="1847850" y="3848418"/>
            <a:ext cx="3095625" cy="2582545"/>
          </a:xfrm>
          <a:prstGeom prst="rect">
            <a:avLst/>
          </a:prstGeom>
          <a:noFill/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lang="zh-CN" altLang="en-US" sz="3600" b="1" dirty="0">
                <a:latin typeface="宋体" panose="02010600030101010101" pitchFamily="2" charset="-122"/>
              </a:rPr>
              <a:t> 如果把时间轴分割成</a:t>
            </a:r>
            <a:r>
              <a:rPr lang="zh-CN" altLang="en-US" sz="3600" b="1" dirty="0">
                <a:latin typeface="Arial" panose="020B0604020202020204" pitchFamily="34" charset="0"/>
              </a:rPr>
              <a:t>无限小的时间段</a:t>
            </a:r>
            <a:r>
              <a:rPr lang="zh-CN" altLang="en-US" sz="3600" b="1" dirty="0">
                <a:latin typeface="宋体" panose="02010600030101010101" pitchFamily="2" charset="-122"/>
              </a:rPr>
              <a:t>，情况又会怎么样呢？</a:t>
            </a:r>
          </a:p>
        </p:txBody>
      </p:sp>
      <p:sp>
        <p:nvSpPr>
          <p:cNvPr id="3093" name="Text Box 77"/>
          <p:cNvSpPr txBox="1"/>
          <p:nvPr/>
        </p:nvSpPr>
        <p:spPr>
          <a:xfrm>
            <a:off x="2135188" y="2860358"/>
            <a:ext cx="2971800" cy="478155"/>
          </a:xfrm>
          <a:prstGeom prst="rect">
            <a:avLst/>
          </a:prstGeom>
          <a:noFill/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粗略地表示位移</a:t>
            </a:r>
          </a:p>
        </p:txBody>
      </p:sp>
      <p:sp>
        <p:nvSpPr>
          <p:cNvPr id="8270" name="Text Box 78"/>
          <p:cNvSpPr txBox="1"/>
          <p:nvPr/>
        </p:nvSpPr>
        <p:spPr>
          <a:xfrm>
            <a:off x="6816725" y="2931795"/>
            <a:ext cx="3200400" cy="478155"/>
          </a:xfrm>
          <a:prstGeom prst="rect">
            <a:avLst/>
          </a:prstGeom>
          <a:noFill/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较精确地表示位移</a:t>
            </a:r>
          </a:p>
        </p:txBody>
      </p:sp>
      <p:grpSp>
        <p:nvGrpSpPr>
          <p:cNvPr id="4" name="Group 92"/>
          <p:cNvGrpSpPr/>
          <p:nvPr/>
        </p:nvGrpSpPr>
        <p:grpSpPr>
          <a:xfrm>
            <a:off x="6453188" y="3571875"/>
            <a:ext cx="3387725" cy="2665413"/>
            <a:chOff x="3059" y="2372"/>
            <a:chExt cx="2434" cy="1920"/>
          </a:xfrm>
        </p:grpSpPr>
        <p:sp>
          <p:nvSpPr>
            <p:cNvPr id="3098" name="Line 79"/>
            <p:cNvSpPr/>
            <p:nvPr/>
          </p:nvSpPr>
          <p:spPr>
            <a:xfrm flipV="1">
              <a:off x="3347" y="2516"/>
              <a:ext cx="0" cy="14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099" name="Line 80"/>
            <p:cNvSpPr/>
            <p:nvPr/>
          </p:nvSpPr>
          <p:spPr>
            <a:xfrm>
              <a:off x="3347" y="4004"/>
              <a:ext cx="196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3100" name="Line 81"/>
            <p:cNvSpPr/>
            <p:nvPr/>
          </p:nvSpPr>
          <p:spPr>
            <a:xfrm flipV="1">
              <a:off x="3347" y="2564"/>
              <a:ext cx="1584" cy="960"/>
            </a:xfrm>
            <a:prstGeom prst="line">
              <a:avLst/>
            </a:prstGeom>
            <a:ln w="38100" cap="flat" cmpd="sng">
              <a:solidFill>
                <a:srgbClr val="99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3074" name="Object 82"/>
            <p:cNvGraphicFramePr/>
            <p:nvPr/>
          </p:nvGraphicFramePr>
          <p:xfrm>
            <a:off x="3059" y="2372"/>
            <a:ext cx="229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1" r:id="rId17" imgW="114300" imgH="139700" progId="Equation.3">
                    <p:embed/>
                  </p:oleObj>
                </mc:Choice>
                <mc:Fallback>
                  <p:oleObj r:id="rId17" imgW="114300" imgH="139700" progId="Equation.3">
                    <p:embed/>
                    <p:pic>
                      <p:nvPicPr>
                        <p:cNvPr id="0" name="图片 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059" y="2372"/>
                          <a:ext cx="229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83"/>
            <p:cNvGraphicFramePr/>
            <p:nvPr/>
          </p:nvGraphicFramePr>
          <p:xfrm>
            <a:off x="3075" y="3339"/>
            <a:ext cx="272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2" r:id="rId18" imgW="165100" imgH="228600" progId="Equation.3">
                    <p:embed/>
                  </p:oleObj>
                </mc:Choice>
                <mc:Fallback>
                  <p:oleObj r:id="rId18" imgW="165100" imgH="228600" progId="Equation.3">
                    <p:embed/>
                    <p:pic>
                      <p:nvPicPr>
                        <p:cNvPr id="0" name="图片 11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075" y="3339"/>
                          <a:ext cx="272" cy="3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6" name="Object 84"/>
            <p:cNvGraphicFramePr/>
            <p:nvPr/>
          </p:nvGraphicFramePr>
          <p:xfrm>
            <a:off x="3092" y="3908"/>
            <a:ext cx="255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3" r:id="rId19" imgW="127000" imgH="139700" progId="Equation.3">
                    <p:embed/>
                  </p:oleObj>
                </mc:Choice>
                <mc:Fallback>
                  <p:oleObj r:id="rId19" imgW="127000" imgH="139700" progId="Equation.3">
                    <p:embed/>
                    <p:pic>
                      <p:nvPicPr>
                        <p:cNvPr id="0" name="图片 9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3092" y="3908"/>
                          <a:ext cx="255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7" name="Object 85"/>
            <p:cNvGraphicFramePr/>
            <p:nvPr/>
          </p:nvGraphicFramePr>
          <p:xfrm>
            <a:off x="5315" y="3943"/>
            <a:ext cx="178" cy="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4" r:id="rId20" imgW="88265" imgH="151765" progId="Equation.3">
                    <p:embed/>
                  </p:oleObj>
                </mc:Choice>
                <mc:Fallback>
                  <p:oleObj r:id="rId20" imgW="88265" imgH="151765" progId="Equation.3">
                    <p:embed/>
                    <p:pic>
                      <p:nvPicPr>
                        <p:cNvPr id="0" name="图片 10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5315" y="3943"/>
                          <a:ext cx="178" cy="3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01" name="Line 86"/>
            <p:cNvSpPr/>
            <p:nvPr/>
          </p:nvSpPr>
          <p:spPr>
            <a:xfrm>
              <a:off x="4697" y="2708"/>
              <a:ext cx="0" cy="12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graphicFrame>
          <p:nvGraphicFramePr>
            <p:cNvPr id="3078" name="Object 87"/>
            <p:cNvGraphicFramePr/>
            <p:nvPr/>
          </p:nvGraphicFramePr>
          <p:xfrm>
            <a:off x="4601" y="4006"/>
            <a:ext cx="166" cy="2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65" r:id="rId21" imgW="88265" imgH="151765" progId="Equation.3">
                    <p:embed/>
                  </p:oleObj>
                </mc:Choice>
                <mc:Fallback>
                  <p:oleObj r:id="rId21" imgW="88265" imgH="151765" progId="Equation.3">
                    <p:embed/>
                    <p:pic>
                      <p:nvPicPr>
                        <p:cNvPr id="0" name="图片 8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601" y="4006"/>
                          <a:ext cx="166" cy="28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102" name="Freeform 88"/>
            <p:cNvSpPr/>
            <p:nvPr/>
          </p:nvSpPr>
          <p:spPr>
            <a:xfrm>
              <a:off x="3347" y="2704"/>
              <a:ext cx="1344" cy="1276"/>
            </a:xfrm>
            <a:custGeom>
              <a:avLst/>
              <a:gdLst>
                <a:gd name="txL" fmla="*/ 0 w 1344"/>
                <a:gd name="txT" fmla="*/ 0 h 1296"/>
                <a:gd name="txR" fmla="*/ 1344 w 1344"/>
                <a:gd name="txB" fmla="*/ 1296 h 1296"/>
              </a:gdLst>
              <a:ahLst/>
              <a:cxnLst>
                <a:cxn ang="0">
                  <a:pos x="0" y="816"/>
                </a:cxn>
                <a:cxn ang="0">
                  <a:pos x="0" y="1296"/>
                </a:cxn>
                <a:cxn ang="0">
                  <a:pos x="1344" y="1296"/>
                </a:cxn>
                <a:cxn ang="0">
                  <a:pos x="1344" y="0"/>
                </a:cxn>
                <a:cxn ang="0">
                  <a:pos x="0" y="816"/>
                </a:cxn>
              </a:cxnLst>
              <a:rect l="txL" t="txT" r="txR" b="txB"/>
              <a:pathLst>
                <a:path w="1344" h="1296">
                  <a:moveTo>
                    <a:pt x="0" y="816"/>
                  </a:moveTo>
                  <a:lnTo>
                    <a:pt x="0" y="1296"/>
                  </a:lnTo>
                  <a:lnTo>
                    <a:pt x="1344" y="1296"/>
                  </a:lnTo>
                  <a:lnTo>
                    <a:pt x="1344" y="0"/>
                  </a:lnTo>
                  <a:lnTo>
                    <a:pt x="0" y="816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8281" name="AutoShape 89"/>
          <p:cNvSpPr/>
          <p:nvPr/>
        </p:nvSpPr>
        <p:spPr>
          <a:xfrm>
            <a:off x="5159375" y="4941888"/>
            <a:ext cx="914400" cy="381000"/>
          </a:xfrm>
          <a:prstGeom prst="rightArrow">
            <a:avLst>
              <a:gd name="adj1" fmla="val 50000"/>
              <a:gd name="adj2" fmla="val 60000"/>
            </a:avLst>
          </a:prstGeom>
          <a:solidFill>
            <a:srgbClr val="99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285" name="Text Box 93"/>
          <p:cNvSpPr txBox="1"/>
          <p:nvPr/>
        </p:nvSpPr>
        <p:spPr>
          <a:xfrm>
            <a:off x="6672263" y="6244908"/>
            <a:ext cx="2808287" cy="478155"/>
          </a:xfrm>
          <a:prstGeom prst="rect">
            <a:avLst/>
          </a:prstGeom>
          <a:noFill/>
          <a:ln w="9525" cap="flat" cmpd="sng">
            <a:solidFill>
              <a:srgbClr val="FF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b">
            <a:spAutoFit/>
          </a:bodyPr>
          <a:lstStyle/>
          <a:p>
            <a:pPr eaLnBrk="1" hangingPunct="1">
              <a:lnSpc>
                <a:spcPct val="90000"/>
              </a:lnSpc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精确地表示位移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63" grpId="0" bldLvl="0" animBg="1"/>
      <p:bldP spid="8268" grpId="0" bldLvl="0" animBg="1"/>
      <p:bldP spid="8270" grpId="0" bldLvl="0" animBg="1"/>
      <p:bldP spid="8281" grpId="0" bldLvl="0" animBg="1"/>
      <p:bldP spid="828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Line 4"/>
          <p:cNvSpPr/>
          <p:nvPr/>
        </p:nvSpPr>
        <p:spPr>
          <a:xfrm flipV="1">
            <a:off x="3049588" y="2189163"/>
            <a:ext cx="0" cy="2362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4" name="Line 5"/>
          <p:cNvSpPr/>
          <p:nvPr/>
        </p:nvSpPr>
        <p:spPr>
          <a:xfrm>
            <a:off x="3049588" y="4551363"/>
            <a:ext cx="3124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4105" name="Line 6"/>
          <p:cNvSpPr/>
          <p:nvPr/>
        </p:nvSpPr>
        <p:spPr>
          <a:xfrm flipV="1">
            <a:off x="3049588" y="2265363"/>
            <a:ext cx="2514600" cy="1524000"/>
          </a:xfrm>
          <a:prstGeom prst="line">
            <a:avLst/>
          </a:prstGeom>
          <a:ln w="38100" cap="flat" cmpd="sng">
            <a:solidFill>
              <a:srgbClr val="99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4098" name="Object 7"/>
          <p:cNvGraphicFramePr/>
          <p:nvPr/>
        </p:nvGraphicFramePr>
        <p:xfrm>
          <a:off x="2592388" y="1960563"/>
          <a:ext cx="363537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r:id="rId3" imgW="114300" imgH="139700" progId="Equation.3">
                  <p:embed/>
                </p:oleObj>
              </mc:Choice>
              <mc:Fallback>
                <p:oleObj r:id="rId3" imgW="114300" imgH="139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2388" y="1960563"/>
                        <a:ext cx="363537" cy="444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8"/>
          <p:cNvGraphicFramePr/>
          <p:nvPr/>
        </p:nvGraphicFramePr>
        <p:xfrm>
          <a:off x="2617788" y="3495675"/>
          <a:ext cx="431800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6" r:id="rId5" imgW="165100" imgH="228600" progId="Equation.3">
                  <p:embed/>
                </p:oleObj>
              </mc:Choice>
              <mc:Fallback>
                <p:oleObj r:id="rId5" imgW="165100" imgH="2286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17788" y="3495675"/>
                        <a:ext cx="431800" cy="598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9"/>
          <p:cNvGraphicFramePr/>
          <p:nvPr/>
        </p:nvGraphicFramePr>
        <p:xfrm>
          <a:off x="2644775" y="4398963"/>
          <a:ext cx="4048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r:id="rId7" imgW="127000" imgH="139700" progId="Equation.3">
                  <p:embed/>
                </p:oleObj>
              </mc:Choice>
              <mc:Fallback>
                <p:oleObj r:id="rId7" imgW="127000" imgH="1397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644775" y="4398963"/>
                        <a:ext cx="404813" cy="381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10"/>
          <p:cNvGraphicFramePr/>
          <p:nvPr/>
        </p:nvGraphicFramePr>
        <p:xfrm>
          <a:off x="6173788" y="4454525"/>
          <a:ext cx="28257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8" r:id="rId9" imgW="88265" imgH="151765" progId="Equation.3">
                  <p:embed/>
                </p:oleObj>
              </mc:Choice>
              <mc:Fallback>
                <p:oleObj r:id="rId9" imgW="88265" imgH="151765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173788" y="4454525"/>
                        <a:ext cx="282575" cy="4857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Line 11"/>
          <p:cNvSpPr/>
          <p:nvPr/>
        </p:nvSpPr>
        <p:spPr>
          <a:xfrm>
            <a:off x="5192713" y="2493963"/>
            <a:ext cx="0" cy="2057400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graphicFrame>
        <p:nvGraphicFramePr>
          <p:cNvPr id="4102" name="Object 12"/>
          <p:cNvGraphicFramePr/>
          <p:nvPr/>
        </p:nvGraphicFramePr>
        <p:xfrm>
          <a:off x="5040313" y="4554538"/>
          <a:ext cx="263525" cy="45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r:id="rId11" imgW="88265" imgH="151765" progId="Equation.3">
                  <p:embed/>
                </p:oleObj>
              </mc:Choice>
              <mc:Fallback>
                <p:oleObj r:id="rId11" imgW="88265" imgH="151765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040313" y="4554538"/>
                        <a:ext cx="263525" cy="454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Freeform 13"/>
          <p:cNvSpPr/>
          <p:nvPr/>
        </p:nvSpPr>
        <p:spPr>
          <a:xfrm>
            <a:off x="3049588" y="2514600"/>
            <a:ext cx="2133600" cy="2025650"/>
          </a:xfrm>
          <a:custGeom>
            <a:avLst/>
            <a:gdLst>
              <a:gd name="txL" fmla="*/ 0 w 1344"/>
              <a:gd name="txT" fmla="*/ 0 h 1296"/>
              <a:gd name="txR" fmla="*/ 1344 w 1344"/>
              <a:gd name="txB" fmla="*/ 1296 h 1296"/>
            </a:gdLst>
            <a:ahLst/>
            <a:cxnLst>
              <a:cxn ang="0">
                <a:pos x="0" y="816"/>
              </a:cxn>
              <a:cxn ang="0">
                <a:pos x="0" y="1296"/>
              </a:cxn>
              <a:cxn ang="0">
                <a:pos x="1344" y="1296"/>
              </a:cxn>
              <a:cxn ang="0">
                <a:pos x="1344" y="0"/>
              </a:cxn>
              <a:cxn ang="0">
                <a:pos x="0" y="816"/>
              </a:cxn>
            </a:cxnLst>
            <a:rect l="txL" t="txT" r="txR" b="txB"/>
            <a:pathLst>
              <a:path w="1344" h="1296">
                <a:moveTo>
                  <a:pt x="0" y="816"/>
                </a:moveTo>
                <a:lnTo>
                  <a:pt x="0" y="1296"/>
                </a:lnTo>
                <a:lnTo>
                  <a:pt x="1344" y="1296"/>
                </a:lnTo>
                <a:lnTo>
                  <a:pt x="1344" y="0"/>
                </a:lnTo>
                <a:lnTo>
                  <a:pt x="0" y="816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7838" name="Rectangle 14"/>
          <p:cNvSpPr>
            <a:spLocks noChangeArrowheads="1"/>
          </p:cNvSpPr>
          <p:nvPr/>
        </p:nvSpPr>
        <p:spPr bwMode="auto">
          <a:xfrm>
            <a:off x="6456363" y="2205038"/>
            <a:ext cx="3960813" cy="23069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对于匀变速直线运动，物体的</a:t>
            </a:r>
            <a:r>
              <a:rPr kumimoji="1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位移也对应着</a:t>
            </a:r>
            <a:r>
              <a:rPr kumimoji="1" lang="en-US" altLang="zh-CN" sz="3600" b="1" i="1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v</a:t>
            </a:r>
            <a:r>
              <a:rPr kumimoji="1" lang="en-US" altLang="zh-CN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-t</a:t>
            </a:r>
            <a:r>
              <a:rPr kumimoji="1" lang="zh-CN" altLang="en-US" sz="36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图象下面的“面积”。</a:t>
            </a:r>
          </a:p>
        </p:txBody>
      </p:sp>
      <p:sp>
        <p:nvSpPr>
          <p:cNvPr id="4109" name="AutoShape 15"/>
          <p:cNvSpPr/>
          <p:nvPr/>
        </p:nvSpPr>
        <p:spPr>
          <a:xfrm>
            <a:off x="1731963" y="3332163"/>
            <a:ext cx="914400" cy="381000"/>
          </a:xfrm>
          <a:prstGeom prst="rightArrow">
            <a:avLst>
              <a:gd name="adj1" fmla="val 50000"/>
              <a:gd name="adj2" fmla="val 60000"/>
            </a:avLst>
          </a:prstGeom>
          <a:solidFill>
            <a:srgbClr val="99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3" name="Text Box 17"/>
          <p:cNvSpPr txBox="1"/>
          <p:nvPr/>
        </p:nvSpPr>
        <p:spPr>
          <a:xfrm>
            <a:off x="4352290" y="38735"/>
            <a:ext cx="70104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右图，</a:t>
            </a:r>
            <a:r>
              <a:rPr lang="en-US" altLang="zh-CN" sz="2800" b="1" dirty="0">
                <a:latin typeface="Times New Roman" panose="02020603050405020304" pitchFamily="18" charset="0"/>
              </a:rPr>
              <a:t>CB</a:t>
            </a:r>
            <a:r>
              <a:rPr lang="zh-CN" altLang="en-US" sz="2800" b="1" dirty="0">
                <a:latin typeface="Times New Roman" panose="02020603050405020304" pitchFamily="18" charset="0"/>
              </a:rPr>
              <a:t>斜线下梯形</a:t>
            </a:r>
            <a:r>
              <a:rPr lang="en-US" altLang="zh-CN" sz="2800" b="1" dirty="0">
                <a:latin typeface="Times New Roman" panose="02020603050405020304" pitchFamily="18" charset="0"/>
              </a:rPr>
              <a:t>OABC</a:t>
            </a:r>
            <a:r>
              <a:rPr lang="zh-CN" altLang="en-US" sz="2800" b="1" dirty="0">
                <a:latin typeface="Times New Roman" panose="02020603050405020304" pitchFamily="18" charset="0"/>
              </a:rPr>
              <a:t>的面积是</a:t>
            </a:r>
          </a:p>
        </p:txBody>
      </p:sp>
      <p:graphicFrame>
        <p:nvGraphicFramePr>
          <p:cNvPr id="9234" name="Object 18"/>
          <p:cNvGraphicFramePr/>
          <p:nvPr/>
        </p:nvGraphicFramePr>
        <p:xfrm>
          <a:off x="5718810" y="520065"/>
          <a:ext cx="3778885" cy="9798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5" r:id="rId3" imgW="1383665" imgH="393700" progId="Equation.3">
                  <p:embed/>
                </p:oleObj>
              </mc:Choice>
              <mc:Fallback>
                <p:oleObj r:id="rId3" imgW="1383665" imgH="3937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18810" y="520065"/>
                        <a:ext cx="3778885" cy="9798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5" name="Text Box 19"/>
          <p:cNvSpPr txBox="1"/>
          <p:nvPr/>
        </p:nvSpPr>
        <p:spPr>
          <a:xfrm>
            <a:off x="4101465" y="1678305"/>
            <a:ext cx="67706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用运动学量表示上式可以变成</a:t>
            </a:r>
          </a:p>
        </p:txBody>
      </p:sp>
      <p:graphicFrame>
        <p:nvGraphicFramePr>
          <p:cNvPr id="9236" name="Object 20"/>
          <p:cNvGraphicFramePr/>
          <p:nvPr/>
        </p:nvGraphicFramePr>
        <p:xfrm>
          <a:off x="9039860" y="1427480"/>
          <a:ext cx="2930525" cy="10172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6" r:id="rId5" imgW="1040765" imgH="393700" progId="Equation.3">
                  <p:embed/>
                </p:oleObj>
              </mc:Choice>
              <mc:Fallback>
                <p:oleObj r:id="rId5" imgW="1040765" imgH="393700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039860" y="1427480"/>
                        <a:ext cx="2930525" cy="10172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135" name="Group 22"/>
          <p:cNvGrpSpPr/>
          <p:nvPr/>
        </p:nvGrpSpPr>
        <p:grpSpPr>
          <a:xfrm>
            <a:off x="203200" y="6350"/>
            <a:ext cx="3810000" cy="3048000"/>
            <a:chOff x="1632" y="96"/>
            <a:chExt cx="2400" cy="1920"/>
          </a:xfrm>
        </p:grpSpPr>
        <p:sp>
          <p:nvSpPr>
            <p:cNvPr id="5136" name="Line 3"/>
            <p:cNvSpPr/>
            <p:nvPr/>
          </p:nvSpPr>
          <p:spPr>
            <a:xfrm flipV="1">
              <a:off x="1920" y="240"/>
              <a:ext cx="0" cy="1488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137" name="Line 4"/>
            <p:cNvSpPr/>
            <p:nvPr/>
          </p:nvSpPr>
          <p:spPr>
            <a:xfrm>
              <a:off x="1920" y="1728"/>
              <a:ext cx="196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5138" name="Line 5"/>
            <p:cNvSpPr/>
            <p:nvPr/>
          </p:nvSpPr>
          <p:spPr>
            <a:xfrm flipV="1">
              <a:off x="1920" y="288"/>
              <a:ext cx="1584" cy="960"/>
            </a:xfrm>
            <a:prstGeom prst="line">
              <a:avLst/>
            </a:prstGeom>
            <a:ln w="38100" cap="flat" cmpd="sng">
              <a:solidFill>
                <a:srgbClr val="990000"/>
              </a:solidFill>
              <a:prstDash val="solid"/>
              <a:headEnd type="none" w="med" len="med"/>
              <a:tailEnd type="none" w="med" len="med"/>
            </a:ln>
          </p:spPr>
        </p:sp>
        <p:graphicFrame>
          <p:nvGraphicFramePr>
            <p:cNvPr id="5124" name="Object 6"/>
            <p:cNvGraphicFramePr/>
            <p:nvPr/>
          </p:nvGraphicFramePr>
          <p:xfrm>
            <a:off x="1632" y="96"/>
            <a:ext cx="229" cy="2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97" r:id="rId7" imgW="114300" imgH="139700" progId="Equation.3">
                    <p:embed/>
                  </p:oleObj>
                </mc:Choice>
                <mc:Fallback>
                  <p:oleObj r:id="rId7" imgW="114300" imgH="139700" progId="Equation.3">
                    <p:embed/>
                    <p:pic>
                      <p:nvPicPr>
                        <p:cNvPr id="0" name="图片 3111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632" y="96"/>
                          <a:ext cx="229" cy="28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5" name="Object 7"/>
            <p:cNvGraphicFramePr/>
            <p:nvPr/>
          </p:nvGraphicFramePr>
          <p:xfrm>
            <a:off x="1646" y="1056"/>
            <a:ext cx="272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98" r:id="rId9" imgW="165100" imgH="228600" progId="Equation.3">
                    <p:embed/>
                  </p:oleObj>
                </mc:Choice>
                <mc:Fallback>
                  <p:oleObj r:id="rId9" imgW="165100" imgH="228600" progId="Equation.3">
                    <p:embed/>
                    <p:pic>
                      <p:nvPicPr>
                        <p:cNvPr id="0" name="图片 3123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646" y="1056"/>
                          <a:ext cx="272" cy="3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6" name="Object 8"/>
            <p:cNvGraphicFramePr/>
            <p:nvPr/>
          </p:nvGraphicFramePr>
          <p:xfrm>
            <a:off x="1665" y="1632"/>
            <a:ext cx="255" cy="2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199" r:id="rId11" imgW="127000" imgH="139700" progId="Equation.3">
                    <p:embed/>
                  </p:oleObj>
                </mc:Choice>
                <mc:Fallback>
                  <p:oleObj r:id="rId11" imgW="127000" imgH="139700" progId="Equation.3">
                    <p:embed/>
                    <p:pic>
                      <p:nvPicPr>
                        <p:cNvPr id="0" name="图片 3125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1665" y="1632"/>
                          <a:ext cx="255" cy="2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7" name="Object 9"/>
            <p:cNvGraphicFramePr/>
            <p:nvPr/>
          </p:nvGraphicFramePr>
          <p:xfrm>
            <a:off x="3854" y="1632"/>
            <a:ext cx="178" cy="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0" r:id="rId13" imgW="88265" imgH="151765" progId="Equation.3">
                    <p:embed/>
                  </p:oleObj>
                </mc:Choice>
                <mc:Fallback>
                  <p:oleObj r:id="rId13" imgW="88265" imgH="151765" progId="Equation.3">
                    <p:embed/>
                    <p:pic>
                      <p:nvPicPr>
                        <p:cNvPr id="0" name="图片 3114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854" y="1632"/>
                          <a:ext cx="178" cy="3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28" name="Object 10"/>
            <p:cNvGraphicFramePr/>
            <p:nvPr/>
          </p:nvGraphicFramePr>
          <p:xfrm>
            <a:off x="3274" y="1478"/>
            <a:ext cx="230" cy="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1" r:id="rId15" imgW="152400" imgH="165100" progId="Equation.3">
                    <p:embed/>
                  </p:oleObj>
                </mc:Choice>
                <mc:Fallback>
                  <p:oleObj r:id="rId15" imgW="152400" imgH="165100" progId="Equation.3">
                    <p:embed/>
                    <p:pic>
                      <p:nvPicPr>
                        <p:cNvPr id="0" name="图片 3112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3274" y="1478"/>
                          <a:ext cx="230" cy="2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39" name="Freeform 11"/>
            <p:cNvSpPr/>
            <p:nvPr/>
          </p:nvSpPr>
          <p:spPr>
            <a:xfrm>
              <a:off x="1920" y="445"/>
              <a:ext cx="1344" cy="1276"/>
            </a:xfrm>
            <a:custGeom>
              <a:avLst/>
              <a:gdLst>
                <a:gd name="txL" fmla="*/ 0 w 1344"/>
                <a:gd name="txT" fmla="*/ 0 h 1296"/>
                <a:gd name="txR" fmla="*/ 1344 w 1344"/>
                <a:gd name="txB" fmla="*/ 1296 h 1296"/>
              </a:gdLst>
              <a:ahLst/>
              <a:cxnLst>
                <a:cxn ang="0">
                  <a:pos x="0" y="816"/>
                </a:cxn>
                <a:cxn ang="0">
                  <a:pos x="0" y="1296"/>
                </a:cxn>
                <a:cxn ang="0">
                  <a:pos x="1344" y="1296"/>
                </a:cxn>
                <a:cxn ang="0">
                  <a:pos x="1344" y="0"/>
                </a:cxn>
                <a:cxn ang="0">
                  <a:pos x="0" y="816"/>
                </a:cxn>
              </a:cxnLst>
              <a:rect l="txL" t="txT" r="txR" b="txB"/>
              <a:pathLst>
                <a:path w="1344" h="1296">
                  <a:moveTo>
                    <a:pt x="0" y="816"/>
                  </a:moveTo>
                  <a:lnTo>
                    <a:pt x="0" y="1296"/>
                  </a:lnTo>
                  <a:lnTo>
                    <a:pt x="1344" y="1296"/>
                  </a:lnTo>
                  <a:lnTo>
                    <a:pt x="1344" y="0"/>
                  </a:lnTo>
                  <a:lnTo>
                    <a:pt x="0" y="816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5140" name="Line 12"/>
            <p:cNvSpPr/>
            <p:nvPr/>
          </p:nvSpPr>
          <p:spPr>
            <a:xfrm>
              <a:off x="3271" y="432"/>
              <a:ext cx="0" cy="12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graphicFrame>
          <p:nvGraphicFramePr>
            <p:cNvPr id="5129" name="Object 13"/>
            <p:cNvGraphicFramePr/>
            <p:nvPr/>
          </p:nvGraphicFramePr>
          <p:xfrm>
            <a:off x="3264" y="336"/>
            <a:ext cx="230" cy="25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2" r:id="rId17" imgW="152400" imgH="165100" progId="Equation.3">
                    <p:embed/>
                  </p:oleObj>
                </mc:Choice>
                <mc:Fallback>
                  <p:oleObj r:id="rId17" imgW="152400" imgH="165100" progId="Equation.3">
                    <p:embed/>
                    <p:pic>
                      <p:nvPicPr>
                        <p:cNvPr id="0" name="图片 3113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3264" y="336"/>
                          <a:ext cx="230" cy="25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141" name="Line 14"/>
            <p:cNvSpPr/>
            <p:nvPr/>
          </p:nvSpPr>
          <p:spPr>
            <a:xfrm flipH="1">
              <a:off x="1920" y="432"/>
              <a:ext cx="134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graphicFrame>
          <p:nvGraphicFramePr>
            <p:cNvPr id="5130" name="Object 15"/>
            <p:cNvGraphicFramePr/>
            <p:nvPr/>
          </p:nvGraphicFramePr>
          <p:xfrm>
            <a:off x="1920" y="960"/>
            <a:ext cx="211" cy="24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3" r:id="rId19" imgW="152400" imgH="177800" progId="Equation.3">
                    <p:embed/>
                  </p:oleObj>
                </mc:Choice>
                <mc:Fallback>
                  <p:oleObj r:id="rId19" imgW="152400" imgH="177800" progId="Equation.3">
                    <p:embed/>
                    <p:pic>
                      <p:nvPicPr>
                        <p:cNvPr id="0" name="图片 3121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1920" y="960"/>
                          <a:ext cx="211" cy="24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1" name="Object 16"/>
            <p:cNvGraphicFramePr/>
            <p:nvPr/>
          </p:nvGraphicFramePr>
          <p:xfrm>
            <a:off x="1690" y="240"/>
            <a:ext cx="230" cy="3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4" r:id="rId21" imgW="139700" imgH="228600" progId="Equation.3">
                    <p:embed/>
                  </p:oleObj>
                </mc:Choice>
                <mc:Fallback>
                  <p:oleObj r:id="rId21" imgW="139700" imgH="228600" progId="Equation.3">
                    <p:embed/>
                    <p:pic>
                      <p:nvPicPr>
                        <p:cNvPr id="0" name="图片 3124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1690" y="240"/>
                          <a:ext cx="230" cy="3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5132" name="Object 21"/>
            <p:cNvGraphicFramePr/>
            <p:nvPr/>
          </p:nvGraphicFramePr>
          <p:xfrm>
            <a:off x="3168" y="1710"/>
            <a:ext cx="178" cy="3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205" r:id="rId23" imgW="88265" imgH="151765" progId="Equation.3">
                    <p:embed/>
                  </p:oleObj>
                </mc:Choice>
                <mc:Fallback>
                  <p:oleObj r:id="rId23" imgW="88265" imgH="151765" progId="Equation.3">
                    <p:embed/>
                    <p:pic>
                      <p:nvPicPr>
                        <p:cNvPr id="0" name="图片 3120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3168" y="1710"/>
                          <a:ext cx="178" cy="30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101465" y="2733675"/>
            <a:ext cx="6629400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cs typeface="+mn-cs"/>
              </a:rPr>
              <a:t>根据上节我们得到的运动学公式</a:t>
            </a:r>
          </a:p>
        </p:txBody>
      </p:sp>
      <p:graphicFrame>
        <p:nvGraphicFramePr>
          <p:cNvPr id="6146" name="Object 4"/>
          <p:cNvGraphicFramePr/>
          <p:nvPr/>
        </p:nvGraphicFramePr>
        <p:xfrm>
          <a:off x="9497695" y="2586038"/>
          <a:ext cx="2430463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6" r:id="rId24" imgW="698500" imgH="228600" progId="Equation.3">
                  <p:embed/>
                </p:oleObj>
              </mc:Choice>
              <mc:Fallback>
                <p:oleObj r:id="rId24" imgW="698500" imgH="228600" progId="Equation.3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9497695" y="2586038"/>
                        <a:ext cx="2430463" cy="795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55905" y="3515995"/>
            <a:ext cx="1167511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40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得到</a:t>
            </a:r>
            <a:r>
              <a:rPr kumimoji="1" lang="en-US" altLang="zh-CN" sz="40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:</a:t>
            </a:r>
            <a:r>
              <a:rPr kumimoji="1" lang="zh-CN" altLang="en-US" sz="4800" b="1" kern="1200" cap="none" spc="0" normalizeH="0" baseline="0" noProof="0" smtClean="0">
                <a:solidFill>
                  <a:srgbClr val="0B5FD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匀变速直线运动的位移与时间的关系</a:t>
            </a:r>
            <a:r>
              <a:rPr kumimoji="1" lang="en-US" altLang="zh-CN" sz="4800" b="1" kern="1200" cap="none" spc="0" normalizeH="0" baseline="0" noProof="0" smtClean="0">
                <a:solidFill>
                  <a:srgbClr val="0B5FD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:</a:t>
            </a:r>
          </a:p>
        </p:txBody>
      </p:sp>
      <p:graphicFrame>
        <p:nvGraphicFramePr>
          <p:cNvPr id="10246" name="Object 6"/>
          <p:cNvGraphicFramePr/>
          <p:nvPr/>
        </p:nvGraphicFramePr>
        <p:xfrm>
          <a:off x="2444750" y="4639945"/>
          <a:ext cx="5115560" cy="1448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7" r:id="rId26" imgW="1548765" imgH="393700" progId="Equation.3">
                  <p:embed/>
                </p:oleObj>
              </mc:Choice>
              <mc:Fallback>
                <p:oleObj r:id="rId26" imgW="1548765" imgH="393700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444750" y="4639945"/>
                        <a:ext cx="5115560" cy="14484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3" grpId="0"/>
      <p:bldP spid="9235" grpId="0"/>
      <p:bldP spid="10243" grpId="0" animBg="1"/>
      <p:bldP spid="1024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2"/>
          <p:cNvSpPr/>
          <p:nvPr/>
        </p:nvSpPr>
        <p:spPr>
          <a:xfrm>
            <a:off x="218017" y="1007533"/>
            <a:ext cx="11137900" cy="19596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zh-CN" altLang="zh-CN" sz="3465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匀变速直线运动的位移与时间的关系：</a:t>
            </a:r>
            <a:endParaRPr lang="en-US" altLang="zh-CN" sz="3465">
              <a:solidFill>
                <a:srgbClr val="404040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 algn="just" defTabSz="0">
              <a:lnSpc>
                <a:spcPct val="200000"/>
              </a:lnSpc>
              <a:tabLst>
                <a:tab pos="1828800" algn="l"/>
              </a:tabLst>
            </a:pPr>
            <a:r>
              <a:rPr lang="en-US" altLang="zh-CN" sz="3465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                   </a:t>
            </a:r>
            <a:endParaRPr lang="zh-CN" altLang="zh-CN" sz="3465" dirty="0">
              <a:latin typeface="宋体" panose="02010600030101010101" pitchFamily="2" charset="-122"/>
            </a:endParaRPr>
          </a:p>
        </p:txBody>
      </p:sp>
      <p:sp>
        <p:nvSpPr>
          <p:cNvPr id="20484" name="矩形 4"/>
          <p:cNvSpPr/>
          <p:nvPr/>
        </p:nvSpPr>
        <p:spPr>
          <a:xfrm>
            <a:off x="218017" y="2872317"/>
            <a:ext cx="11137900" cy="32937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just" defTabSz="0">
              <a:lnSpc>
                <a:spcPct val="200000"/>
              </a:lnSpc>
              <a:tabLst>
                <a:tab pos="1828800" algn="l"/>
              </a:tabLst>
            </a:pPr>
            <a:r>
              <a:rPr lang="en-US" altLang="zh-CN" sz="3465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1</a:t>
            </a:r>
            <a:r>
              <a:rPr lang="pl-PL" altLang="zh-CN" sz="3465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.</a:t>
            </a:r>
            <a:r>
              <a:rPr lang="zh-CN" altLang="zh-CN" sz="3465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两种特殊形式</a:t>
            </a:r>
            <a:endParaRPr lang="en-US" altLang="zh-CN" sz="3465" dirty="0">
              <a:solidFill>
                <a:srgbClr val="0B5FD1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  <a:p>
            <a:pPr algn="just" defTabSz="0">
              <a:lnSpc>
                <a:spcPct val="200000"/>
              </a:lnSpc>
              <a:tabLst>
                <a:tab pos="1828800" algn="l"/>
              </a:tabLst>
            </a:pP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(1)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当</a:t>
            </a:r>
            <a:r>
              <a:rPr lang="en-US" altLang="zh-CN" sz="3465" i="1" dirty="0">
                <a:solidFill>
                  <a:srgbClr val="404040"/>
                </a:solidFill>
                <a:latin typeface="Book Antiqua" pitchFamily="18" charset="0"/>
                <a:ea typeface="微软雅黑" panose="020B0503020204020204" charset="-122"/>
              </a:rPr>
              <a:t>v</a:t>
            </a:r>
            <a:r>
              <a:rPr lang="en-US" altLang="zh-CN" sz="3465" baseline="-250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0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＝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0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时，</a:t>
            </a:r>
            <a:r>
              <a:rPr lang="en-US" altLang="zh-CN" sz="3465" i="1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x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＝</a:t>
            </a:r>
            <a:r>
              <a:rPr lang="en-US" altLang="zh-CN" sz="3465" i="1" u="sng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           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(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由静止开始的匀加速直线运动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)</a:t>
            </a:r>
            <a:r>
              <a:rPr lang="en-US" altLang="zh-CN" sz="3465" dirty="0">
                <a:latin typeface="Times New Roman" panose="02020603050405020304" pitchFamily="18" charset="0"/>
                <a:ea typeface="微软雅黑" panose="020B0503020204020204" charset="-122"/>
              </a:rPr>
              <a:t>.</a:t>
            </a:r>
            <a:endParaRPr lang="zh-CN" altLang="zh-CN" sz="3465" dirty="0">
              <a:latin typeface="宋体" panose="02010600030101010101" pitchFamily="2" charset="-122"/>
            </a:endParaRPr>
          </a:p>
          <a:p>
            <a:pPr algn="just" defTabSz="0">
              <a:lnSpc>
                <a:spcPct val="200000"/>
              </a:lnSpc>
              <a:tabLst>
                <a:tab pos="1828800" algn="l"/>
              </a:tabLst>
            </a:pP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(2)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当</a:t>
            </a:r>
            <a:r>
              <a:rPr lang="en-US" altLang="zh-CN" sz="3465" i="1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＝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0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时，</a:t>
            </a:r>
            <a:r>
              <a:rPr lang="en-US" altLang="zh-CN" sz="3465" i="1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x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＝</a:t>
            </a:r>
            <a:r>
              <a:rPr lang="en-US" altLang="zh-CN" sz="3465" i="1" u="sng" dirty="0">
                <a:solidFill>
                  <a:srgbClr val="404040"/>
                </a:solidFill>
                <a:latin typeface="Book Antiqua" pitchFamily="18" charset="0"/>
                <a:ea typeface="微软雅黑" panose="020B0503020204020204" charset="-122"/>
              </a:rPr>
              <a:t>       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(</a:t>
            </a:r>
            <a:r>
              <a:rPr lang="zh-CN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匀速直线运动</a:t>
            </a:r>
            <a:r>
              <a:rPr lang="en-US" altLang="zh-CN" sz="3465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)</a:t>
            </a:r>
            <a:r>
              <a:rPr lang="en-US" altLang="zh-CN" sz="3465" dirty="0">
                <a:latin typeface="Times New Roman" panose="02020603050405020304" pitchFamily="18" charset="0"/>
                <a:ea typeface="微软雅黑" panose="020B0503020204020204" charset="-122"/>
              </a:rPr>
              <a:t>.</a:t>
            </a:r>
            <a:endParaRPr lang="zh-CN" altLang="zh-CN" sz="3465" dirty="0">
              <a:latin typeface="宋体" panose="02010600030101010101" pitchFamily="2" charset="-122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/>
        </p:nvGraphicFramePr>
        <p:xfrm>
          <a:off x="4061884" y="3793067"/>
          <a:ext cx="2239433" cy="1483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7" r:id="rId3" imgW="1677670" imgH="1115695" progId="Word.Document.12">
                  <p:embed/>
                </p:oleObj>
              </mc:Choice>
              <mc:Fallback>
                <p:oleObj r:id="rId3" imgW="1677670" imgH="1115695" progId="Word.Document.12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061884" y="3793067"/>
                        <a:ext cx="2239433" cy="1483784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矩形 8"/>
          <p:cNvSpPr/>
          <p:nvPr/>
        </p:nvSpPr>
        <p:spPr>
          <a:xfrm>
            <a:off x="3695700" y="5272617"/>
            <a:ext cx="669290" cy="6248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465" i="1">
                <a:solidFill>
                  <a:srgbClr val="0070C0"/>
                </a:solidFill>
                <a:latin typeface="Book Antiqua" pitchFamily="18" charset="0"/>
                <a:ea typeface="微软雅黑" panose="020B0503020204020204" charset="-122"/>
              </a:rPr>
              <a:t>v</a:t>
            </a:r>
            <a:r>
              <a:rPr lang="en-US" altLang="zh-CN" sz="3465" baseline="-25000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0</a:t>
            </a:r>
            <a:r>
              <a:rPr lang="en-US" altLang="zh-CN" sz="3465" i="1">
                <a:solidFill>
                  <a:srgbClr val="0070C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t</a:t>
            </a:r>
            <a:endParaRPr lang="zh-CN" altLang="en-US" sz="24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58445" y="79375"/>
            <a:ext cx="1167511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4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二</a:t>
            </a:r>
            <a:r>
              <a:rPr kumimoji="1" lang="en-US" altLang="zh-CN" sz="4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r>
              <a:rPr kumimoji="1" lang="zh-CN" altLang="en-US" sz="4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匀变速直线运动的位移与时间的关系</a:t>
            </a:r>
          </a:p>
        </p:txBody>
      </p:sp>
      <p:graphicFrame>
        <p:nvGraphicFramePr>
          <p:cNvPr id="19462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5178866"/>
              </p:ext>
            </p:extLst>
          </p:nvPr>
        </p:nvGraphicFramePr>
        <p:xfrm>
          <a:off x="3876675" y="1920240"/>
          <a:ext cx="3677920" cy="1675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文档" r:id="rId5" imgW="2363696" imgH="1084206" progId="Word.Document.12">
                  <p:embed/>
                </p:oleObj>
              </mc:Choice>
              <mc:Fallback>
                <p:oleObj name="文档" r:id="rId5" imgW="2363696" imgH="1084206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76675" y="1920240"/>
                        <a:ext cx="3677920" cy="16757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334433" y="565151"/>
            <a:ext cx="11137900" cy="5858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0" fontAlgn="auto">
              <a:lnSpc>
                <a:spcPct val="18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en-US" altLang="zh-CN" sz="3465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2.</a:t>
            </a:r>
            <a:r>
              <a:rPr lang="zh-CN" altLang="zh-CN" sz="3465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公式的矢量性</a:t>
            </a:r>
            <a:endParaRPr lang="zh-CN" altLang="zh-CN" sz="1400" strike="noStrike" kern="100" noProof="1">
              <a:solidFill>
                <a:srgbClr val="0B5FD1"/>
              </a:solidFill>
              <a:latin typeface="宋体" panose="02010600030101010101" pitchFamily="2" charset="-122"/>
              <a:cs typeface="Courier New" panose="02070309020205020404"/>
            </a:endParaRPr>
          </a:p>
          <a:p>
            <a:pPr algn="just" defTabSz="0" fontAlgn="auto">
              <a:lnSpc>
                <a:spcPct val="18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公式中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x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、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Book Antiqua"/>
                <a:ea typeface="微软雅黑" panose="020B0503020204020204" charset="-122"/>
                <a:cs typeface="Times New Roman" panose="02020603050405020304"/>
              </a:rPr>
              <a:t>v</a:t>
            </a:r>
            <a:r>
              <a:rPr lang="en-US" altLang="zh-CN" sz="3465" strike="noStrike" kern="100" baseline="-250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0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、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a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都是矢量，应用时必须选取统一的正方向</a:t>
            </a:r>
            <a:r>
              <a:rPr lang="en-US" altLang="zh-CN" sz="3465" strike="noStrike" kern="100" noProof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若选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Book Antiqua"/>
                <a:ea typeface="微软雅黑" panose="020B0503020204020204" charset="-122"/>
                <a:cs typeface="Times New Roman" panose="02020603050405020304"/>
              </a:rPr>
              <a:t>v</a:t>
            </a:r>
            <a:r>
              <a:rPr lang="en-US" altLang="zh-CN" sz="3465" strike="noStrike" kern="100" baseline="-250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0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的方向为正方向，则：</a:t>
            </a:r>
            <a:endParaRPr lang="zh-CN" altLang="zh-CN" sz="1400" strike="noStrike" kern="100" noProof="1">
              <a:latin typeface="宋体" panose="02010600030101010101" pitchFamily="2" charset="-122"/>
              <a:cs typeface="Courier New" panose="02070309020205020404"/>
            </a:endParaRPr>
          </a:p>
          <a:p>
            <a:pPr algn="just" defTabSz="0" fontAlgn="auto">
              <a:lnSpc>
                <a:spcPct val="18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en-US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(1)</a:t>
            </a:r>
            <a:r>
              <a:rPr lang="zh-CN" altLang="zh-CN" sz="3465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物体加速，</a:t>
            </a:r>
            <a:r>
              <a:rPr lang="en-US" altLang="zh-CN" sz="3465" i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a</a:t>
            </a:r>
            <a:r>
              <a:rPr lang="zh-CN" altLang="zh-CN" sz="3465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取正值；物体减速，</a:t>
            </a:r>
            <a:r>
              <a:rPr lang="en-US" altLang="zh-CN" sz="3465" i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a</a:t>
            </a:r>
            <a:r>
              <a:rPr lang="zh-CN" altLang="zh-CN" sz="3465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取负值</a:t>
            </a:r>
            <a:r>
              <a:rPr lang="en-US" altLang="zh-CN" sz="3465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endParaRPr lang="zh-CN" altLang="zh-CN" sz="1400" strike="noStrike" kern="100" noProof="1">
              <a:solidFill>
                <a:srgbClr val="FF0000"/>
              </a:solidFill>
              <a:latin typeface="宋体" panose="02010600030101010101" pitchFamily="2" charset="-122"/>
              <a:cs typeface="Courier New" panose="02070309020205020404"/>
            </a:endParaRPr>
          </a:p>
          <a:p>
            <a:pPr algn="just" defTabSz="0" fontAlgn="auto">
              <a:lnSpc>
                <a:spcPct val="18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en-US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(2)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若位移为正值，位移的方向与正方向相同；若位移为负值，位移的方向与正方向相反</a:t>
            </a:r>
            <a:r>
              <a:rPr lang="en-US" altLang="zh-CN" sz="3465" strike="noStrike" kern="100" noProof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endParaRPr lang="zh-CN" altLang="zh-CN" sz="1400" strike="noStrike" kern="100" noProof="1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8" name="对象 1"/>
          <p:cNvGraphicFramePr>
            <a:graphicFrameLocks noChangeAspect="1"/>
          </p:cNvGraphicFramePr>
          <p:nvPr/>
        </p:nvGraphicFramePr>
        <p:xfrm>
          <a:off x="218017" y="154517"/>
          <a:ext cx="11596370" cy="1440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3" r:id="rId3" imgW="8696325" imgH="1085850" progId="Word.Document.12">
                  <p:embed/>
                </p:oleObj>
              </mc:Choice>
              <mc:Fallback>
                <p:oleObj r:id="rId3" imgW="8696325" imgH="1085850" progId="Word.Document.12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8017" y="154517"/>
                        <a:ext cx="11596370" cy="14401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217805" y="766445"/>
            <a:ext cx="11838940" cy="36925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zh-CN" altLang="zh-CN" sz="3200" b="1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例</a:t>
            </a:r>
            <a:r>
              <a:rPr lang="en-US" altLang="zh-CN" sz="3200" b="1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1</a:t>
            </a:r>
            <a:r>
              <a:rPr lang="zh-CN" altLang="zh-CN" sz="32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　一物体做初速度为零的匀加速直线运动，加速度为</a:t>
            </a:r>
            <a:r>
              <a:rPr lang="en-US" altLang="zh-CN" sz="3200" i="1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a</a:t>
            </a:r>
            <a:r>
              <a:rPr lang="zh-CN" altLang="zh-CN" sz="32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＝</a:t>
            </a:r>
            <a:r>
              <a:rPr lang="en-US" altLang="zh-CN" sz="320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2 m/s</a:t>
            </a:r>
            <a:r>
              <a:rPr lang="en-US" altLang="zh-CN" sz="3200" baseline="3000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2</a:t>
            </a:r>
            <a:r>
              <a:rPr lang="zh-CN" altLang="zh-CN" sz="32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，求：</a:t>
            </a:r>
            <a:r>
              <a:rPr lang="en-US" altLang="zh-CN" sz="320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(1)</a:t>
            </a:r>
            <a:r>
              <a:rPr lang="zh-CN" altLang="zh-CN" sz="32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第</a:t>
            </a:r>
            <a:r>
              <a:rPr lang="en-US" altLang="zh-CN" sz="320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5 s</a:t>
            </a:r>
            <a:r>
              <a:rPr lang="zh-CN" altLang="zh-CN" sz="3200" dirty="0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</a:rPr>
              <a:t>末物体的速度多大？</a:t>
            </a:r>
          </a:p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en-US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        (2)</a:t>
            </a:r>
            <a:r>
              <a:rPr lang="zh-CN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前</a:t>
            </a:r>
            <a:r>
              <a:rPr lang="en-US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4 s</a:t>
            </a:r>
            <a:r>
              <a:rPr lang="zh-CN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的位移多大？</a:t>
            </a:r>
          </a:p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en-US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        (3)</a:t>
            </a:r>
            <a:r>
              <a:rPr lang="zh-CN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第</a:t>
            </a:r>
            <a:r>
              <a:rPr lang="en-US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  <a:sym typeface="+mn-ea"/>
              </a:rPr>
              <a:t>4 s</a:t>
            </a:r>
            <a:r>
              <a:rPr lang="zh-CN" altLang="zh-CN" sz="3200" kern="100" dirty="0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  <a:sym typeface="+mn-ea"/>
              </a:rPr>
              <a:t>内的位移多大？</a:t>
            </a:r>
            <a:endParaRPr lang="zh-CN" altLang="zh-CN" sz="3200" strike="noStrike" kern="100" noProof="1">
              <a:effectLst/>
              <a:latin typeface="宋体" panose="02010600030101010101" pitchFamily="2" charset="-122"/>
              <a:cs typeface="Courier New" panose="02070309020205020404"/>
            </a:endParaRPr>
          </a:p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endParaRPr lang="en-US" altLang="zh-CN" sz="2800" err="1">
              <a:solidFill>
                <a:srgbClr val="E36C0A"/>
              </a:solidFill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60465" y="1724025"/>
            <a:ext cx="564705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zh-CN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解</a:t>
            </a:r>
            <a:r>
              <a:rPr lang="en-US" altLang="zh-CN" sz="24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(1)</a:t>
            </a:r>
            <a:r>
              <a:rPr lang="zh-CN" altLang="zh-CN" sz="2400" b="1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　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第</a:t>
            </a:r>
            <a:r>
              <a:rPr lang="en-US" altLang="zh-CN" sz="24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5 s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末物体的速度由</a:t>
            </a:r>
            <a:r>
              <a:rPr lang="en-US" altLang="zh-CN" sz="2400" i="1">
                <a:solidFill>
                  <a:srgbClr val="0B5FD1"/>
                </a:solidFill>
                <a:latin typeface="Book Antiqua" pitchFamily="18" charset="0"/>
                <a:ea typeface="微软雅黑" panose="020B0503020204020204" charset="-122"/>
                <a:sym typeface="+mn-ea"/>
              </a:rPr>
              <a:t>v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＝</a:t>
            </a:r>
            <a:r>
              <a:rPr lang="en-US" altLang="zh-CN" sz="2400" i="1">
                <a:solidFill>
                  <a:srgbClr val="0B5FD1"/>
                </a:solidFill>
                <a:latin typeface="Book Antiqua" pitchFamily="18" charset="0"/>
                <a:ea typeface="微软雅黑" panose="020B0503020204020204" charset="-122"/>
                <a:sym typeface="+mn-ea"/>
              </a:rPr>
              <a:t>v</a:t>
            </a:r>
            <a:r>
              <a:rPr lang="en-US" altLang="zh-CN" sz="2400" baseline="-250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0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＋</a:t>
            </a:r>
            <a:r>
              <a:rPr lang="en-US" altLang="zh-CN" sz="2400" i="1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at</a:t>
            </a:r>
            <a:r>
              <a:rPr lang="en-US" altLang="zh-CN" sz="2400" baseline="-250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1</a:t>
            </a:r>
            <a:endParaRPr lang="zh-CN" altLang="zh-CN" sz="2400" dirty="0">
              <a:solidFill>
                <a:srgbClr val="0B5FD1"/>
              </a:solidFill>
              <a:latin typeface="宋体" panose="02010600030101010101" pitchFamily="2" charset="-122"/>
            </a:endParaRPr>
          </a:p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得</a:t>
            </a:r>
            <a:r>
              <a:rPr lang="en-US" altLang="zh-CN" sz="2400" i="1">
                <a:solidFill>
                  <a:srgbClr val="0B5FD1"/>
                </a:solidFill>
                <a:latin typeface="Book Antiqua" pitchFamily="18" charset="0"/>
                <a:ea typeface="微软雅黑" panose="020B0503020204020204" charset="-122"/>
                <a:sym typeface="+mn-ea"/>
              </a:rPr>
              <a:t>v</a:t>
            </a:r>
            <a:r>
              <a:rPr lang="en-US" altLang="zh-CN" sz="2400" baseline="-250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1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＝</a:t>
            </a:r>
            <a:r>
              <a:rPr lang="en-US" altLang="zh-CN" sz="24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0</a:t>
            </a:r>
            <a:r>
              <a:rPr lang="zh-CN" altLang="zh-CN" sz="2400" dirty="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＋</a:t>
            </a:r>
            <a:r>
              <a:rPr lang="en-US" altLang="zh-CN" sz="24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2</a:t>
            </a:r>
            <a:r>
              <a:rPr lang="en-US" altLang="zh-CN" sz="2400">
                <a:solidFill>
                  <a:srgbClr val="0B5FD1"/>
                </a:solidFill>
                <a:latin typeface="宋体" panose="02010600030101010101" pitchFamily="2" charset="-122"/>
                <a:ea typeface="微软雅黑" panose="020B0503020204020204" charset="-122"/>
                <a:sym typeface="+mn-ea"/>
              </a:rPr>
              <a:t>×</a:t>
            </a:r>
            <a:r>
              <a:rPr lang="en-US" altLang="zh-CN" sz="2400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5 </a:t>
            </a:r>
            <a:r>
              <a:rPr lang="en-US" altLang="zh-CN" sz="2400" err="1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m</a:t>
            </a:r>
            <a:r>
              <a:rPr lang="en-US" altLang="zh-CN" sz="2400" err="1">
                <a:solidFill>
                  <a:srgbClr val="0B5FD1"/>
                </a:solidFill>
                <a:latin typeface="IPAPANNEW"/>
                <a:ea typeface="微软雅黑" panose="020B0503020204020204" charset="-122"/>
                <a:sym typeface="+mn-ea"/>
              </a:rPr>
              <a:t>/s</a:t>
            </a:r>
            <a:r>
              <a:rPr lang="zh-CN" altLang="zh-CN" sz="2400" dirty="0">
                <a:solidFill>
                  <a:srgbClr val="0B5FD1"/>
                </a:solidFill>
                <a:latin typeface="IPAPANNEW"/>
                <a:ea typeface="微软雅黑" panose="020B0503020204020204" charset="-122"/>
                <a:sym typeface="+mn-ea"/>
              </a:rPr>
              <a:t>＝</a:t>
            </a:r>
            <a:r>
              <a:rPr lang="en-US" altLang="zh-CN" sz="2400">
                <a:solidFill>
                  <a:srgbClr val="0B5FD1"/>
                </a:solidFill>
                <a:latin typeface="IPAPANNEW"/>
                <a:ea typeface="微软雅黑" panose="020B0503020204020204" charset="-122"/>
                <a:sym typeface="+mn-ea"/>
              </a:rPr>
              <a:t>10 </a:t>
            </a:r>
            <a:r>
              <a:rPr lang="en-US" altLang="zh-CN" sz="2400" err="1">
                <a:solidFill>
                  <a:srgbClr val="0B5FD1"/>
                </a:solidFill>
                <a:latin typeface="IPAPANNEW"/>
                <a:ea typeface="微软雅黑" panose="020B0503020204020204" charset="-122"/>
                <a:sym typeface="+mn-ea"/>
              </a:rPr>
              <a:t>m/</a:t>
            </a:r>
            <a:r>
              <a:rPr lang="en-US" altLang="zh-CN" sz="2400" err="1">
                <a:solidFill>
                  <a:srgbClr val="0B5FD1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s</a:t>
            </a:r>
          </a:p>
          <a:p>
            <a:pPr algn="just" defTabSz="0">
              <a:lnSpc>
                <a:spcPct val="150000"/>
              </a:lnSpc>
              <a:tabLst>
                <a:tab pos="1828800" algn="l"/>
              </a:tabLst>
            </a:pPr>
            <a:r>
              <a:rPr lang="en-US" altLang="zh-CN" sz="2400" err="1">
                <a:solidFill>
                  <a:srgbClr val="404040"/>
                </a:solidFill>
                <a:latin typeface="Times New Roman" panose="02020603050405020304" pitchFamily="18" charset="0"/>
                <a:ea typeface="微软雅黑" panose="020B0503020204020204" charset="-122"/>
                <a:sym typeface="+mn-ea"/>
              </a:rPr>
              <a:t>　</a:t>
            </a: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/>
        </p:nvGraphicFramePr>
        <p:xfrm>
          <a:off x="6393180" y="3026410"/>
          <a:ext cx="6394450" cy="1988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r:id="rId5" imgW="6905625" imgH="2152650" progId="Word.Document.12">
                  <p:embed/>
                </p:oleObj>
              </mc:Choice>
              <mc:Fallback>
                <p:oleObj r:id="rId5" imgW="6905625" imgH="2152650" progId="Word.Document.12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393180" y="3026410"/>
                        <a:ext cx="6394450" cy="19881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55742"/>
              </p:ext>
            </p:extLst>
          </p:nvPr>
        </p:nvGraphicFramePr>
        <p:xfrm>
          <a:off x="307868" y="3654157"/>
          <a:ext cx="7392670" cy="30581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5" r:id="rId7" imgW="7391400" imgH="3067050" progId="Word.Document.12">
                  <p:embed/>
                </p:oleObj>
              </mc:Choice>
              <mc:Fallback>
                <p:oleObj r:id="rId7" imgW="7391400" imgH="3067050" progId="Word.Document.12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07868" y="3654157"/>
                        <a:ext cx="7392670" cy="30581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7447915" y="5287645"/>
            <a:ext cx="327152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题后反思：各物理量必须与相应的时间段对应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02565" y="103505"/>
            <a:ext cx="10784205" cy="175323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3600" b="1" kern="1200" cap="none" spc="0" normalizeH="0" baseline="0" noProof="0" smtClean="0">
                <a:solidFill>
                  <a:srgbClr val="0B5FD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例</a:t>
            </a:r>
            <a:r>
              <a:rPr kumimoji="1" lang="en-US" altLang="zh-CN" sz="3600" b="1" kern="1200" cap="none" spc="0" normalizeH="0" baseline="0" noProof="0" smtClean="0">
                <a:solidFill>
                  <a:srgbClr val="0B5FD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zh-CN" altLang="en-US" sz="3600" b="1" kern="1200" cap="none" spc="0" normalizeH="0" baseline="0" noProof="0" smtClean="0">
                <a:solidFill>
                  <a:srgbClr val="0B5FD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1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以 </a:t>
            </a:r>
            <a:r>
              <a:rPr kumimoji="1" lang="en-US" altLang="zh-CN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18m/s </a:t>
            </a:r>
            <a:r>
              <a:rPr kumimoji="1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的速度行驶的汽车，紧急刹车后做匀减速直线运动，加速度大小为</a:t>
            </a:r>
            <a:r>
              <a:rPr kumimoji="1" lang="en-US" altLang="zh-CN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6m/s</a:t>
            </a:r>
            <a:r>
              <a:rPr kumimoji="1" lang="en-US" altLang="zh-CN" sz="3600" b="1" kern="1200" cap="none" spc="0" normalizeH="0" baseline="3000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1" lang="en-US" altLang="zh-CN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1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，求刹车后</a:t>
            </a:r>
            <a:r>
              <a:rPr kumimoji="1" lang="en-US" altLang="zh-CN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5s</a:t>
            </a:r>
            <a:r>
              <a:rPr kumimoji="1" lang="zh-CN" altLang="en-US" sz="36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内汽车行驶的距离。</a:t>
            </a:r>
            <a:endParaRPr kumimoji="1" lang="en-US" altLang="zh-CN" sz="3600" b="1" kern="1200" cap="none" spc="0" normalizeH="0" baseline="0" noProof="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" name="Group 18"/>
          <p:cNvGrpSpPr/>
          <p:nvPr/>
        </p:nvGrpSpPr>
        <p:grpSpPr>
          <a:xfrm>
            <a:off x="245110" y="2314575"/>
            <a:ext cx="8751888" cy="4124324"/>
            <a:chOff x="382" y="1287"/>
            <a:chExt cx="5513" cy="2598"/>
          </a:xfrm>
        </p:grpSpPr>
        <p:sp>
          <p:nvSpPr>
            <p:cNvPr id="17415" name="Text Box 7"/>
            <p:cNvSpPr txBox="1">
              <a:spLocks noChangeArrowheads="1"/>
            </p:cNvSpPr>
            <p:nvPr/>
          </p:nvSpPr>
          <p:spPr bwMode="auto">
            <a:xfrm>
              <a:off x="469" y="1287"/>
              <a:ext cx="3792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 eaLnBrk="1" hangingPunct="1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2800" b="1" kern="1200" cap="none" spc="0" normalizeH="0" baseline="0" noProof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解：</a:t>
              </a:r>
              <a:r>
                <a:rPr kumimoji="1" lang="zh-CN" altLang="en-US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由</a:t>
              </a:r>
              <a:r>
                <a:rPr kumimoji="1" lang="en-US" altLang="zh-CN" sz="2800" b="1" i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v</a:t>
              </a:r>
              <a:r>
                <a:rPr kumimoji="1" lang="en-US" altLang="zh-CN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=</a:t>
              </a:r>
              <a:r>
                <a:rPr kumimoji="1" lang="en-US" altLang="zh-CN" sz="2800" b="1" i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v</a:t>
              </a:r>
              <a:r>
                <a:rPr kumimoji="1" lang="en-US" altLang="zh-CN" sz="2800" b="1" kern="1200" cap="none" spc="0" normalizeH="0" baseline="-2500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0</a:t>
              </a:r>
              <a:r>
                <a:rPr kumimoji="1" lang="en-US" altLang="zh-CN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 +</a:t>
              </a:r>
              <a:r>
                <a:rPr kumimoji="1" lang="en-US" altLang="zh-CN" sz="2800" b="1" i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a</a:t>
              </a:r>
              <a:r>
                <a:rPr kumimoji="1" lang="en-US" altLang="zh-CN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t </a:t>
              </a:r>
              <a:r>
                <a:rPr kumimoji="1" lang="zh-CN" altLang="en-US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可知：</a:t>
              </a:r>
            </a:p>
          </p:txBody>
        </p:sp>
        <p:sp>
          <p:nvSpPr>
            <p:cNvPr id="17417" name="Text Box 9"/>
            <p:cNvSpPr txBox="1">
              <a:spLocks noChangeArrowheads="1"/>
            </p:cNvSpPr>
            <p:nvPr/>
          </p:nvSpPr>
          <p:spPr bwMode="auto">
            <a:xfrm>
              <a:off x="382" y="1616"/>
              <a:ext cx="3360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 eaLnBrk="1" hangingPunct="1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汽车做匀减速直线运动的时间为</a:t>
              </a:r>
            </a:p>
          </p:txBody>
        </p:sp>
        <p:graphicFrame>
          <p:nvGraphicFramePr>
            <p:cNvPr id="8194" name="Object 10"/>
            <p:cNvGraphicFramePr/>
            <p:nvPr/>
          </p:nvGraphicFramePr>
          <p:xfrm>
            <a:off x="3651" y="1557"/>
            <a:ext cx="1964" cy="5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49" r:id="rId3" imgW="1510665" imgH="393700" progId="Equation.3">
                    <p:embed/>
                  </p:oleObj>
                </mc:Choice>
                <mc:Fallback>
                  <p:oleObj r:id="rId3" imgW="1510665" imgH="393700" progId="Equation.3">
                    <p:embed/>
                    <p:pic>
                      <p:nvPicPr>
                        <p:cNvPr id="0" name="图片 312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3651" y="1557"/>
                          <a:ext cx="1964" cy="5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7419" name="Text Box 11"/>
            <p:cNvSpPr txBox="1">
              <a:spLocks noChangeArrowheads="1"/>
            </p:cNvSpPr>
            <p:nvPr/>
          </p:nvSpPr>
          <p:spPr bwMode="auto">
            <a:xfrm>
              <a:off x="393" y="1979"/>
              <a:ext cx="4800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 eaLnBrk="1" hangingPunct="1">
                <a:spcBef>
                  <a:spcPct val="50000"/>
                </a:spcBef>
                <a:buClrTx/>
                <a:buSzTx/>
                <a:buFontTx/>
                <a:defRPr/>
              </a:pPr>
              <a:r>
                <a:rPr kumimoji="1" lang="zh-CN" altLang="en-US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可见，3</a:t>
              </a:r>
              <a:r>
                <a:rPr kumimoji="1" lang="en-US" altLang="zh-CN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s~5s</a:t>
              </a:r>
              <a:r>
                <a:rPr kumimoji="1" lang="zh-CN" altLang="en-US" sz="2800" b="1" kern="1200" cap="none" spc="0" normalizeH="0" baseline="0" noProof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宋体" panose="02010600030101010101" pitchFamily="2" charset="-122"/>
                  <a:cs typeface="+mn-cs"/>
                </a:rPr>
                <a:t>内汽车处于静止状态。</a:t>
              </a:r>
            </a:p>
          </p:txBody>
        </p:sp>
        <p:graphicFrame>
          <p:nvGraphicFramePr>
            <p:cNvPr id="8195" name="Object 12"/>
            <p:cNvGraphicFramePr/>
            <p:nvPr/>
          </p:nvGraphicFramePr>
          <p:xfrm>
            <a:off x="2247" y="3166"/>
            <a:ext cx="3648" cy="7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250" r:id="rId5" imgW="1993900" imgH="393700" progId="Equation.3">
                    <p:embed/>
                  </p:oleObj>
                </mc:Choice>
                <mc:Fallback>
                  <p:oleObj r:id="rId5" imgW="1993900" imgH="393700" progId="Equation.3">
                    <p:embed/>
                    <p:pic>
                      <p:nvPicPr>
                        <p:cNvPr id="0" name="图片 312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2247" y="3166"/>
                          <a:ext cx="3648" cy="7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8202" name="Group 16"/>
            <p:cNvGrpSpPr/>
            <p:nvPr/>
          </p:nvGrpSpPr>
          <p:grpSpPr>
            <a:xfrm>
              <a:off x="385" y="2205"/>
              <a:ext cx="2994" cy="592"/>
              <a:chOff x="340" y="1888"/>
              <a:chExt cx="2994" cy="592"/>
            </a:xfrm>
          </p:grpSpPr>
          <p:graphicFrame>
            <p:nvGraphicFramePr>
              <p:cNvPr id="8196" name="Object 13"/>
              <p:cNvGraphicFramePr/>
              <p:nvPr/>
            </p:nvGraphicFramePr>
            <p:xfrm>
              <a:off x="657" y="1888"/>
              <a:ext cx="1319" cy="59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251" r:id="rId7" imgW="875665" imgH="393700" progId="Equation.3">
                      <p:embed/>
                    </p:oleObj>
                  </mc:Choice>
                  <mc:Fallback>
                    <p:oleObj r:id="rId7" imgW="875665" imgH="393700" progId="Equation.3">
                      <p:embed/>
                      <p:pic>
                        <p:nvPicPr>
                          <p:cNvPr id="0" name="图片 3133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657" y="1888"/>
                            <a:ext cx="1319" cy="59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7422" name="Text Box 14"/>
              <p:cNvSpPr txBox="1">
                <a:spLocks noChangeArrowheads="1"/>
              </p:cNvSpPr>
              <p:nvPr/>
            </p:nvSpPr>
            <p:spPr bwMode="auto">
              <a:xfrm>
                <a:off x="340" y="1995"/>
                <a:ext cx="453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Tx/>
                  <a:defRPr/>
                </a:pPr>
                <a:r>
                  <a:rPr kumimoji="0" lang="zh-CN" altLang="en-US" sz="2800" b="1" kern="1200" cap="none" spc="0" normalizeH="0" baseline="0" noProof="0" smtClean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由</a:t>
                </a:r>
              </a:p>
            </p:txBody>
          </p:sp>
          <p:sp>
            <p:nvSpPr>
              <p:cNvPr id="17423" name="Text Box 15"/>
              <p:cNvSpPr txBox="1">
                <a:spLocks noChangeArrowheads="1"/>
              </p:cNvSpPr>
              <p:nvPr/>
            </p:nvSpPr>
            <p:spPr bwMode="auto">
              <a:xfrm>
                <a:off x="2012" y="2024"/>
                <a:ext cx="1322" cy="32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  <a:effectLst/>
            </p:spPr>
            <p:txBody>
              <a:bodyPr>
                <a:spAutoFit/>
              </a:bodyPr>
              <a:lstStyle/>
              <a:p>
                <a:pPr marR="0" defTabSz="914400">
                  <a:spcBef>
                    <a:spcPct val="50000"/>
                  </a:spcBef>
                  <a:buClrTx/>
                  <a:buSzTx/>
                  <a:buFontTx/>
                  <a:defRPr/>
                </a:pPr>
                <a:r>
                  <a:rPr kumimoji="0" lang="zh-CN" altLang="en-US" sz="2800" b="1" kern="1200" cap="none" spc="0" normalizeH="0" baseline="0" noProof="0" smtClean="0"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rPr>
                  <a:t>可知：</a:t>
                </a:r>
              </a:p>
            </p:txBody>
          </p:sp>
        </p:grpSp>
        <p:sp>
          <p:nvSpPr>
            <p:cNvPr id="17425" name="Rectangle 17"/>
            <p:cNvSpPr>
              <a:spLocks noChangeArrowheads="1"/>
            </p:cNvSpPr>
            <p:nvPr/>
          </p:nvSpPr>
          <p:spPr bwMode="auto">
            <a:xfrm>
              <a:off x="385" y="2781"/>
              <a:ext cx="4264" cy="329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所以，刹车后5</a:t>
              </a:r>
              <a:r>
                <a:rPr kumimoji="1" lang="en-US" altLang="zh-CN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s</a:t>
              </a:r>
              <a:r>
                <a:rPr kumimoji="1" lang="zh-CN" altLang="en-US" sz="2800" b="1" i="0" u="none" strike="noStrike" kern="1200" cap="none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内汽车行驶的距离为</a:t>
              </a:r>
            </a:p>
          </p:txBody>
        </p:sp>
      </p:grpSp>
      <p:graphicFrame>
        <p:nvGraphicFramePr>
          <p:cNvPr id="3" name="Object 13"/>
          <p:cNvGraphicFramePr/>
          <p:nvPr/>
        </p:nvGraphicFramePr>
        <p:xfrm>
          <a:off x="969645" y="5398770"/>
          <a:ext cx="2093913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2" r:id="rId9" imgW="875665" imgH="393700" progId="Equation.3">
                  <p:embed/>
                </p:oleObj>
              </mc:Choice>
              <mc:Fallback>
                <p:oleObj r:id="rId9" imgW="875665" imgH="393700" progId="Equation.3">
                  <p:embed/>
                  <p:pic>
                    <p:nvPicPr>
                      <p:cNvPr id="0" name="图片 313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969645" y="5398770"/>
                        <a:ext cx="2093913" cy="93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4068128" y="1327468"/>
            <a:ext cx="7777163" cy="11684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lang="zh-CN" altLang="en-US" sz="2800" b="1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变式</a:t>
            </a:r>
            <a:r>
              <a:rPr lang="en-US" altLang="zh-CN" sz="2800" b="1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2800" b="1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 ：求汽车在刹车后的第</a:t>
            </a:r>
            <a:r>
              <a:rPr lang="en-US" altLang="zh-CN" sz="2800" b="1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2s</a:t>
            </a:r>
            <a:r>
              <a:rPr lang="zh-CN" altLang="en-US" sz="2800" b="1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内的位移？</a:t>
            </a:r>
            <a:endParaRPr kumimoji="0" lang="zh-CN" altLang="en-US" sz="2800" b="1" kern="1200" cap="none" spc="0" normalizeH="0" baseline="0" noProof="0" smtClean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变式</a:t>
            </a:r>
            <a:r>
              <a:rPr kumimoji="0" lang="en-US" altLang="zh-CN" sz="2800" b="1" kern="1200" cap="none" spc="0" normalizeH="0" baseline="0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：求汽车在刹车过程中的最后</a:t>
            </a:r>
            <a:r>
              <a:rPr kumimoji="0" lang="en-US" altLang="zh-CN" sz="2800" b="1" kern="1200" cap="none" spc="0" normalizeH="0" baseline="0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1s</a:t>
            </a:r>
            <a:r>
              <a:rPr kumimoji="0" lang="zh-CN" altLang="en-US" sz="2800" b="1" kern="1200" cap="none" spc="0" normalizeH="0" baseline="0" noProof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的位移？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793355" y="4011930"/>
            <a:ext cx="37509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题后反思：注意刹车陷阱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1" grpId="0" bldLvl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idx="1"/>
          </p:nvPr>
        </p:nvSpPr>
        <p:spPr>
          <a:xfrm>
            <a:off x="1155700" y="584200"/>
            <a:ext cx="10154920" cy="2052955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1.</a:t>
            </a:r>
            <a:r>
              <a:rPr lang="zh-CN" altLang="en-US" sz="3200" b="1" dirty="0">
                <a:solidFill>
                  <a:srgbClr val="000000"/>
                </a:solidFill>
              </a:rPr>
              <a:t>从静止开始做匀加速直线运动的物体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前</a:t>
            </a:r>
            <a:r>
              <a:rPr lang="en-US" altLang="zh-CN" sz="3200" b="1" dirty="0">
                <a:solidFill>
                  <a:srgbClr val="000000"/>
                </a:solidFill>
              </a:rPr>
              <a:t>10 s</a:t>
            </a:r>
            <a:r>
              <a:rPr lang="zh-CN" altLang="en-US" sz="3200" b="1" dirty="0">
                <a:solidFill>
                  <a:srgbClr val="000000"/>
                </a:solidFill>
              </a:rPr>
              <a:t>内的位移是</a:t>
            </a:r>
            <a:r>
              <a:rPr lang="en-US" altLang="zh-CN" sz="3200" b="1" dirty="0">
                <a:solidFill>
                  <a:srgbClr val="000000"/>
                </a:solidFill>
              </a:rPr>
              <a:t>10 m,</a:t>
            </a:r>
            <a:r>
              <a:rPr lang="zh-CN" altLang="en-US" sz="3200" b="1" dirty="0">
                <a:solidFill>
                  <a:srgbClr val="000000"/>
                </a:solidFill>
              </a:rPr>
              <a:t>则该物体运动</a:t>
            </a:r>
            <a:r>
              <a:rPr lang="en-US" altLang="zh-CN" sz="3200" b="1" dirty="0">
                <a:solidFill>
                  <a:srgbClr val="000000"/>
                </a:solidFill>
              </a:rPr>
              <a:t>1 min</a:t>
            </a:r>
            <a:r>
              <a:rPr lang="zh-CN" altLang="en-US" sz="3200" b="1" dirty="0">
                <a:solidFill>
                  <a:srgbClr val="000000"/>
                </a:solidFill>
              </a:rPr>
              <a:t>时的位移为</a:t>
            </a:r>
            <a:r>
              <a:rPr lang="en-US" altLang="zh-CN" sz="3200" b="1" dirty="0">
                <a:solidFill>
                  <a:srgbClr val="000000"/>
                </a:solidFill>
              </a:rPr>
              <a:t>(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A.36 m      B.60 m      C.120 m      D.360 m</a:t>
            </a:r>
          </a:p>
        </p:txBody>
      </p:sp>
      <p:sp>
        <p:nvSpPr>
          <p:cNvPr id="11267" name="Rectangle 3"/>
          <p:cNvSpPr/>
          <p:nvPr/>
        </p:nvSpPr>
        <p:spPr>
          <a:xfrm>
            <a:off x="9509443" y="1434465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D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3515" y="97790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415530" y="3456940"/>
            <a:ext cx="327152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题后反思：当</a:t>
            </a:r>
            <a:r>
              <a:rPr lang="en-US" altLang="zh-CN" sz="2400" b="1">
                <a:solidFill>
                  <a:srgbClr val="FF0000"/>
                </a:solidFill>
              </a:rPr>
              <a:t>V</a:t>
            </a:r>
            <a:r>
              <a:rPr lang="en-US" altLang="zh-CN" sz="2400" b="1" baseline="-25000">
                <a:solidFill>
                  <a:srgbClr val="FF0000"/>
                </a:solidFill>
              </a:rPr>
              <a:t>0</a:t>
            </a:r>
            <a:r>
              <a:rPr lang="en-US" altLang="zh-CN" sz="2400" b="1">
                <a:solidFill>
                  <a:srgbClr val="FF0000"/>
                </a:solidFill>
              </a:rPr>
              <a:t>=0</a:t>
            </a:r>
            <a:r>
              <a:rPr lang="zh-CN" altLang="en-US" sz="2400" b="1">
                <a:solidFill>
                  <a:srgbClr val="FF0000"/>
                </a:solidFill>
              </a:rPr>
              <a:t>时，位移和时间的平方成正比。所以可用比例法求</a:t>
            </a:r>
            <a:endParaRPr lang="zh-CN" altLang="en-US" sz="2400" b="1" baseline="-2500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idx="1"/>
          </p:nvPr>
        </p:nvSpPr>
        <p:spPr>
          <a:xfrm>
            <a:off x="746760" y="584200"/>
            <a:ext cx="10563860" cy="241300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</a:rPr>
              <a:t>一个做匀加速直线运动的物体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初速度</a:t>
            </a:r>
            <a:r>
              <a:rPr lang="en-US" altLang="zh-CN" sz="2800" b="1" dirty="0">
                <a:solidFill>
                  <a:srgbClr val="000000"/>
                </a:solidFill>
              </a:rPr>
              <a:t>v</a:t>
            </a:r>
            <a:r>
              <a:rPr lang="en-US" altLang="zh-CN" sz="2800" b="1" baseline="-30000" dirty="0">
                <a:solidFill>
                  <a:srgbClr val="000000"/>
                </a:solidFill>
              </a:rPr>
              <a:t>0</a:t>
            </a:r>
            <a:r>
              <a:rPr lang="en-US" altLang="zh-CN" sz="2800" b="1" dirty="0">
                <a:solidFill>
                  <a:srgbClr val="000000"/>
                </a:solidFill>
              </a:rPr>
              <a:t>=2.0 m/s,</a:t>
            </a:r>
            <a:r>
              <a:rPr lang="zh-CN" altLang="en-US" sz="2800" b="1" dirty="0">
                <a:solidFill>
                  <a:srgbClr val="000000"/>
                </a:solidFill>
              </a:rPr>
              <a:t>它在第</a:t>
            </a:r>
            <a:r>
              <a:rPr lang="en-US" altLang="zh-CN" sz="2800" b="1" dirty="0">
                <a:solidFill>
                  <a:srgbClr val="000000"/>
                </a:solidFill>
              </a:rPr>
              <a:t>3 s</a:t>
            </a:r>
            <a:r>
              <a:rPr lang="zh-CN" altLang="en-US" sz="2800" b="1" dirty="0">
                <a:solidFill>
                  <a:srgbClr val="000000"/>
                </a:solidFill>
              </a:rPr>
              <a:t>内通过的位移是</a:t>
            </a:r>
            <a:r>
              <a:rPr lang="en-US" altLang="zh-CN" sz="2800" b="1" dirty="0">
                <a:solidFill>
                  <a:srgbClr val="000000"/>
                </a:solidFill>
              </a:rPr>
              <a:t>4.5 m,</a:t>
            </a:r>
            <a:r>
              <a:rPr lang="zh-CN" altLang="en-US" sz="2800" b="1" dirty="0">
                <a:solidFill>
                  <a:srgbClr val="000000"/>
                </a:solidFill>
              </a:rPr>
              <a:t>则它的加速度为</a:t>
            </a:r>
            <a:r>
              <a:rPr lang="en-US" altLang="zh-CN" sz="2800" b="1" dirty="0">
                <a:solidFill>
                  <a:srgbClr val="000000"/>
                </a:solidFill>
              </a:rPr>
              <a:t>(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A.0.5 m/s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</a:rPr>
              <a:t>    B.1.0 m/s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  <a:endParaRPr lang="en-US" altLang="zh-CN" sz="2800" b="1" dirty="0">
              <a:solidFill>
                <a:srgbClr val="000000"/>
              </a:solidFill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C.1.5 m/s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  <a:r>
              <a:rPr lang="en-US" altLang="zh-CN" sz="2800" b="1" dirty="0">
                <a:solidFill>
                  <a:srgbClr val="000000"/>
                </a:solidFill>
              </a:rPr>
              <a:t>    D.2.0 m/s</a:t>
            </a:r>
            <a:r>
              <a:rPr lang="en-US" altLang="zh-CN" sz="2800" b="1" baseline="30000" dirty="0">
                <a:solidFill>
                  <a:srgbClr val="000000"/>
                </a:solidFill>
              </a:rPr>
              <a:t>2</a:t>
            </a:r>
          </a:p>
        </p:txBody>
      </p:sp>
      <p:pic>
        <p:nvPicPr>
          <p:cNvPr id="2662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8620" y="3429635"/>
            <a:ext cx="7724775" cy="3133725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</p:pic>
      <p:sp>
        <p:nvSpPr>
          <p:cNvPr id="26628" name="Rectangle 4"/>
          <p:cNvSpPr/>
          <p:nvPr/>
        </p:nvSpPr>
        <p:spPr>
          <a:xfrm>
            <a:off x="7565390" y="1249680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3990" y="97790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 decel="100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decel="100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" decel="100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idx="1"/>
          </p:nvPr>
        </p:nvSpPr>
        <p:spPr>
          <a:xfrm>
            <a:off x="1029335" y="837565"/>
            <a:ext cx="10868025" cy="2268855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3.</a:t>
            </a:r>
            <a:r>
              <a:rPr lang="zh-CN" altLang="en-US" sz="3200" b="1" dirty="0">
                <a:solidFill>
                  <a:srgbClr val="000000"/>
                </a:solidFill>
              </a:rPr>
              <a:t>一辆汽车以</a:t>
            </a:r>
            <a:r>
              <a:rPr lang="en-US" altLang="zh-CN" sz="3200" b="1" dirty="0">
                <a:solidFill>
                  <a:srgbClr val="000000"/>
                </a:solidFill>
              </a:rPr>
              <a:t>20 m/s</a:t>
            </a:r>
            <a:r>
              <a:rPr lang="zh-CN" altLang="en-US" sz="3200" b="1" dirty="0">
                <a:solidFill>
                  <a:srgbClr val="000000"/>
                </a:solidFill>
              </a:rPr>
              <a:t>的速度沿平直路面行驶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当汽车以</a:t>
            </a:r>
            <a:r>
              <a:rPr lang="en-US" altLang="zh-CN" sz="3200" b="1" dirty="0">
                <a:solidFill>
                  <a:srgbClr val="000000"/>
                </a:solidFill>
              </a:rPr>
              <a:t>5 m/s</a:t>
            </a:r>
            <a:r>
              <a:rPr lang="en-US" altLang="zh-CN" sz="3200" b="1" baseline="30000" dirty="0">
                <a:solidFill>
                  <a:srgbClr val="000000"/>
                </a:solidFill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</a:rPr>
              <a:t>的加速度刹车时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其刹车距离为</a:t>
            </a:r>
            <a:r>
              <a:rPr lang="en-US" altLang="zh-CN" sz="3200" b="1" dirty="0">
                <a:solidFill>
                  <a:srgbClr val="000000"/>
                </a:solidFill>
              </a:rPr>
              <a:t>(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A.40 m    B.20 m    C.100 m    D.4 m</a:t>
            </a:r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588" y="3446780"/>
            <a:ext cx="7920037" cy="2335213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</p:pic>
      <p:sp>
        <p:nvSpPr>
          <p:cNvPr id="18436" name="Rectangle 4"/>
          <p:cNvSpPr/>
          <p:nvPr/>
        </p:nvSpPr>
        <p:spPr>
          <a:xfrm>
            <a:off x="8153400" y="1774825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A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3515" y="97790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908415" y="3378835"/>
            <a:ext cx="31546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题后反思：</a:t>
            </a:r>
          </a:p>
          <a:p>
            <a:r>
              <a:rPr lang="zh-CN" altLang="en-US" sz="2400" b="1">
                <a:solidFill>
                  <a:srgbClr val="FF0000"/>
                </a:solidFill>
              </a:rPr>
              <a:t>  注意挖出隐含条件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20" y="977265"/>
            <a:ext cx="10118725" cy="33299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015" y="4771390"/>
            <a:ext cx="7467600" cy="1200150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</p:pic>
      <p:sp>
        <p:nvSpPr>
          <p:cNvPr id="12292" name="Rectangle 4"/>
          <p:cNvSpPr/>
          <p:nvPr/>
        </p:nvSpPr>
        <p:spPr>
          <a:xfrm>
            <a:off x="7557135" y="1532255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3990" y="97790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idx="1"/>
          </p:nvPr>
        </p:nvSpPr>
        <p:spPr>
          <a:xfrm>
            <a:off x="1223645" y="584200"/>
            <a:ext cx="10654030" cy="255778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5.</a:t>
            </a:r>
            <a:r>
              <a:rPr lang="zh-CN" altLang="en-US" sz="3200" b="1" dirty="0">
                <a:solidFill>
                  <a:srgbClr val="000000"/>
                </a:solidFill>
              </a:rPr>
              <a:t>一物体做匀变速直线运动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初速度为</a:t>
            </a:r>
            <a:r>
              <a:rPr lang="en-US" altLang="zh-CN" sz="3200" b="1" dirty="0">
                <a:solidFill>
                  <a:srgbClr val="000000"/>
                </a:solidFill>
              </a:rPr>
              <a:t>v</a:t>
            </a:r>
            <a:r>
              <a:rPr lang="en-US" altLang="zh-CN" sz="3200" b="1" baseline="-30000" dirty="0">
                <a:solidFill>
                  <a:srgbClr val="000000"/>
                </a:solidFill>
              </a:rPr>
              <a:t>0</a:t>
            </a:r>
            <a:r>
              <a:rPr lang="en-US" altLang="zh-CN" sz="3200" b="1" dirty="0">
                <a:solidFill>
                  <a:srgbClr val="000000"/>
                </a:solidFill>
              </a:rPr>
              <a:t>=2 m/s,</a:t>
            </a:r>
            <a:r>
              <a:rPr lang="zh-CN" altLang="en-US" sz="3200" b="1" dirty="0">
                <a:solidFill>
                  <a:srgbClr val="000000"/>
                </a:solidFill>
              </a:rPr>
              <a:t>加速度为</a:t>
            </a:r>
            <a:r>
              <a:rPr lang="en-US" altLang="zh-CN" sz="3200" b="1" dirty="0">
                <a:solidFill>
                  <a:srgbClr val="000000"/>
                </a:solidFill>
              </a:rPr>
              <a:t>a=-2 m/s</a:t>
            </a:r>
            <a:r>
              <a:rPr lang="en-US" altLang="zh-CN" sz="3200" b="1" baseline="30000" dirty="0">
                <a:solidFill>
                  <a:srgbClr val="000000"/>
                </a:solidFill>
              </a:rPr>
              <a:t>2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则经过</a:t>
            </a:r>
            <a:r>
              <a:rPr lang="en-US" altLang="zh-CN" sz="3200" b="1" dirty="0">
                <a:solidFill>
                  <a:srgbClr val="000000"/>
                </a:solidFill>
              </a:rPr>
              <a:t>2 s</a:t>
            </a:r>
            <a:r>
              <a:rPr lang="zh-CN" altLang="en-US" sz="3200" b="1" dirty="0">
                <a:solidFill>
                  <a:srgbClr val="000000"/>
                </a:solidFill>
              </a:rPr>
              <a:t>后</a:t>
            </a:r>
            <a:r>
              <a:rPr lang="en-US" altLang="zh-CN" sz="3200" b="1" dirty="0">
                <a:solidFill>
                  <a:srgbClr val="000000"/>
                </a:solidFill>
              </a:rPr>
              <a:t>,</a:t>
            </a:r>
            <a:r>
              <a:rPr lang="zh-CN" altLang="en-US" sz="3200" b="1" dirty="0">
                <a:solidFill>
                  <a:srgbClr val="000000"/>
                </a:solidFill>
              </a:rPr>
              <a:t>物体的速度和位移为</a:t>
            </a:r>
            <a:r>
              <a:rPr lang="en-US" altLang="zh-CN" sz="3200" b="1" dirty="0">
                <a:solidFill>
                  <a:srgbClr val="000000"/>
                </a:solidFill>
              </a:rPr>
              <a:t>(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A.-2 m/s,1 m          B.2 m/s,-1 m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C.2 m/s,0                D.-2 m/s,0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65" y="4568190"/>
            <a:ext cx="9197340" cy="1898015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</p:pic>
      <p:sp>
        <p:nvSpPr>
          <p:cNvPr id="10244" name="Rectangle 4"/>
          <p:cNvSpPr/>
          <p:nvPr/>
        </p:nvSpPr>
        <p:spPr>
          <a:xfrm>
            <a:off x="10597198" y="1477328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D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54305" y="635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826375" y="3141980"/>
            <a:ext cx="395224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题后反思：</a:t>
            </a:r>
          </a:p>
          <a:p>
            <a:r>
              <a:rPr lang="zh-CN" altLang="en-US" sz="2400" b="1">
                <a:solidFill>
                  <a:srgbClr val="FF0000"/>
                </a:solidFill>
              </a:rPr>
              <a:t>注意把握各物理量的正负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6392" y="201084"/>
            <a:ext cx="6279515" cy="8921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defTabSz="0" fontAlgn="auto">
              <a:lnSpc>
                <a:spcPct val="15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zh-CN" altLang="zh-CN" sz="3465" b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四、利用</a:t>
            </a:r>
            <a:r>
              <a:rPr lang="en-US" altLang="zh-CN" sz="3465" b="1" i="1" strike="noStrike" kern="100" noProof="1">
                <a:solidFill>
                  <a:srgbClr val="FF0000"/>
                </a:solidFill>
                <a:latin typeface="Book Antiqua"/>
                <a:ea typeface="微软雅黑" panose="020B0503020204020204" charset="-122"/>
                <a:cs typeface="Times New Roman" panose="02020603050405020304"/>
              </a:rPr>
              <a:t>v</a:t>
            </a:r>
            <a:r>
              <a:rPr lang="zh-CN" altLang="zh-CN" sz="3465" b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3465" b="1" i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t</a:t>
            </a:r>
            <a:r>
              <a:rPr lang="zh-CN" altLang="zh-CN" sz="3465" b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图象求物体的位移</a:t>
            </a:r>
            <a:endParaRPr lang="zh-CN" altLang="zh-CN" sz="3465" b="1" strike="noStrike" kern="100" noProof="1">
              <a:solidFill>
                <a:srgbClr val="FF0000"/>
              </a:solidFill>
              <a:effectLst/>
              <a:latin typeface="Times New Roman" panose="02020603050405020304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4645" y="1134745"/>
            <a:ext cx="7624445" cy="2493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0" fontAlgn="auto">
              <a:lnSpc>
                <a:spcPct val="15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zh-CN" altLang="zh-CN" sz="3465" b="1" strike="noStrike" kern="100" noProof="1">
                <a:solidFill>
                  <a:srgbClr val="00B05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例</a:t>
            </a:r>
            <a:r>
              <a:rPr lang="en-US" altLang="zh-CN" sz="3465" b="1" strike="noStrike" kern="100" noProof="1">
                <a:solidFill>
                  <a:srgbClr val="00B05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　图是直升机由地面竖直向上起飞的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Book Antiqua"/>
                <a:ea typeface="微软雅黑" panose="020B0503020204020204" charset="-122"/>
                <a:cs typeface="Times New Roman" panose="02020603050405020304"/>
              </a:rPr>
              <a:t>v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3465" i="1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t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图象，试计算直升机能到达的最大高度及</a:t>
            </a:r>
            <a:r>
              <a:rPr lang="en-US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25 s</a:t>
            </a:r>
            <a:r>
              <a:rPr lang="zh-CN" altLang="zh-CN" sz="3465" strike="noStrike" kern="100" noProof="1">
                <a:solidFill>
                  <a:srgbClr val="40404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时直升机所在的高度</a:t>
            </a:r>
            <a:r>
              <a:rPr lang="en-US" altLang="zh-CN" sz="3465" strike="noStrike" kern="100" noProof="1"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endParaRPr lang="zh-CN" altLang="zh-CN" sz="1400" strike="noStrike" kern="100" noProof="1">
              <a:effectLst/>
              <a:latin typeface="宋体" panose="02010600030101010101" pitchFamily="2" charset="-122"/>
              <a:cs typeface="Courier New" panose="02070309020205020404"/>
            </a:endParaRPr>
          </a:p>
        </p:txBody>
      </p:sp>
      <p:pic>
        <p:nvPicPr>
          <p:cNvPr id="29699" name="Picture 2" descr="WL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1397" y="545042"/>
            <a:ext cx="3744383" cy="28553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269240" y="3770630"/>
            <a:ext cx="11652885" cy="2861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0" fontAlgn="auto">
              <a:lnSpc>
                <a:spcPct val="150000"/>
              </a:lnSpc>
              <a:spcAft>
                <a:spcPts val="0"/>
              </a:spcAft>
              <a:tabLst>
                <a:tab pos="1828800" algn="l"/>
              </a:tabLst>
            </a:pPr>
            <a:r>
              <a:rPr lang="zh-CN" altLang="zh-CN" sz="2400" b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解析　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首先分析直升机的运动过程：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0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～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5 s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直升机做匀加速运动；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5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～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15 s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直升机做匀速运动；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15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～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20 s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直升机做匀减速运动；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20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～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25 s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直升机做反向的匀加速运动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.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分析可知直升机所能到达的最大高度为题图中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t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轴上方梯形的面积，即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600 m.25 s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时直升机所在高度为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与图线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CE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和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t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轴所围成的面积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△</a:t>
            </a:r>
            <a:r>
              <a:rPr lang="en-US" altLang="zh-CN" sz="2400" i="1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CED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的差，即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2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i="1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S</a:t>
            </a:r>
            <a:r>
              <a:rPr lang="en-US" altLang="zh-CN" sz="2400" strike="noStrike" kern="100" baseline="-25000" noProof="1">
                <a:solidFill>
                  <a:srgbClr val="0B5FD1"/>
                </a:solidFill>
                <a:latin typeface="宋体" panose="02010600030101010101" pitchFamily="2" charset="-122"/>
                <a:ea typeface="微软雅黑" panose="020B0503020204020204" charset="-122"/>
                <a:cs typeface="Times New Roman" panose="02020603050405020304"/>
              </a:rPr>
              <a:t>△</a:t>
            </a:r>
            <a:r>
              <a:rPr lang="en-US" altLang="zh-CN" sz="2400" i="1" strike="noStrike" kern="100" baseline="-250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CED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(600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－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100) m</a:t>
            </a:r>
            <a:r>
              <a:rPr lang="zh-CN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＝</a:t>
            </a:r>
            <a:r>
              <a:rPr lang="en-US" altLang="zh-CN" sz="2400" strike="noStrike" kern="100" noProof="1">
                <a:solidFill>
                  <a:srgbClr val="0B5FD1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500 m.</a:t>
            </a:r>
            <a:r>
              <a:rPr lang="zh-CN" altLang="zh-CN" sz="2400" b="1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答案　</a:t>
            </a:r>
            <a:r>
              <a:rPr lang="en-US" altLang="zh-CN" sz="2400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600 m</a:t>
            </a:r>
            <a:r>
              <a:rPr lang="zh-CN" altLang="zh-CN" sz="2400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Times New Roman" panose="02020603050405020304"/>
              </a:rPr>
              <a:t>　</a:t>
            </a:r>
            <a:r>
              <a:rPr lang="en-US" altLang="zh-CN" sz="2400" strike="noStrike" kern="100" noProof="1">
                <a:solidFill>
                  <a:srgbClr val="FF0000"/>
                </a:solidFill>
                <a:latin typeface="Times New Roman" panose="02020603050405020304"/>
                <a:ea typeface="微软雅黑" panose="020B0503020204020204" charset="-122"/>
                <a:cs typeface="Courier New" panose="02070309020205020404"/>
              </a:rPr>
              <a:t>500 m</a:t>
            </a:r>
            <a:endParaRPr lang="en-US" altLang="zh-CN" sz="2400" strike="noStrike" kern="100" noProof="1">
              <a:solidFill>
                <a:srgbClr val="FF0000"/>
              </a:solidFill>
              <a:effectLst/>
              <a:latin typeface="Times New Roman" panose="02020603050405020304"/>
              <a:ea typeface="微软雅黑" panose="020B0503020204020204" charset="-122"/>
              <a:cs typeface="Courier New" panose="020703090202050204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idx="1"/>
          </p:nvPr>
        </p:nvSpPr>
        <p:spPr>
          <a:xfrm>
            <a:off x="562610" y="584200"/>
            <a:ext cx="11169650" cy="452628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</a:rPr>
              <a:t>某质点的运动图象如图所示</a:t>
            </a:r>
            <a:r>
              <a:rPr lang="en-US" altLang="zh-CN" sz="2800" b="1" dirty="0">
                <a:solidFill>
                  <a:srgbClr val="000000"/>
                </a:solidFill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</a:rPr>
              <a:t>则质点</a:t>
            </a:r>
            <a:r>
              <a:rPr lang="en-US" altLang="zh-CN" sz="2800" b="1" dirty="0">
                <a:solidFill>
                  <a:srgbClr val="000000"/>
                </a:solidFill>
              </a:rPr>
              <a:t>(   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A.</a:t>
            </a:r>
            <a:r>
              <a:rPr lang="zh-CN" altLang="en-US" sz="2800" b="1" dirty="0">
                <a:solidFill>
                  <a:srgbClr val="000000"/>
                </a:solidFill>
              </a:rPr>
              <a:t>在第</a:t>
            </a:r>
            <a:r>
              <a:rPr lang="en-US" altLang="zh-CN" sz="2800" b="1" dirty="0">
                <a:solidFill>
                  <a:srgbClr val="000000"/>
                </a:solidFill>
              </a:rPr>
              <a:t>1 s</a:t>
            </a:r>
            <a:r>
              <a:rPr lang="zh-CN" altLang="en-US" sz="2800" b="1" dirty="0">
                <a:solidFill>
                  <a:srgbClr val="000000"/>
                </a:solidFill>
              </a:rPr>
              <a:t>末运动方向发生变化</a:t>
            </a:r>
            <a:endParaRPr lang="zh-CN" altLang="en-US" sz="2800" dirty="0">
              <a:solidFill>
                <a:srgbClr val="000000"/>
              </a:solidFill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B.</a:t>
            </a:r>
            <a:r>
              <a:rPr lang="zh-CN" altLang="en-US" sz="2800" b="1" dirty="0">
                <a:solidFill>
                  <a:srgbClr val="000000"/>
                </a:solidFill>
              </a:rPr>
              <a:t>在第</a:t>
            </a:r>
            <a:r>
              <a:rPr lang="en-US" altLang="zh-CN" sz="2800" b="1" dirty="0">
                <a:solidFill>
                  <a:srgbClr val="000000"/>
                </a:solidFill>
              </a:rPr>
              <a:t>2 s</a:t>
            </a:r>
            <a:r>
              <a:rPr lang="zh-CN" altLang="en-US" sz="2800" b="1" dirty="0">
                <a:solidFill>
                  <a:srgbClr val="000000"/>
                </a:solidFill>
              </a:rPr>
              <a:t>末运动方向发生变化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C.</a:t>
            </a:r>
            <a:r>
              <a:rPr lang="zh-CN" altLang="en-US" sz="2800" b="1" dirty="0">
                <a:solidFill>
                  <a:srgbClr val="000000"/>
                </a:solidFill>
              </a:rPr>
              <a:t>在第</a:t>
            </a:r>
            <a:r>
              <a:rPr lang="en-US" altLang="zh-CN" sz="2800" b="1" dirty="0">
                <a:solidFill>
                  <a:srgbClr val="000000"/>
                </a:solidFill>
              </a:rPr>
              <a:t>2 s</a:t>
            </a:r>
            <a:r>
              <a:rPr lang="zh-CN" altLang="en-US" sz="2800" b="1" dirty="0">
                <a:solidFill>
                  <a:srgbClr val="000000"/>
                </a:solidFill>
              </a:rPr>
              <a:t>内速度越来越大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00"/>
                </a:solidFill>
              </a:rPr>
              <a:t>D.</a:t>
            </a:r>
            <a:r>
              <a:rPr lang="zh-CN" altLang="en-US" sz="2800" b="1" dirty="0">
                <a:solidFill>
                  <a:srgbClr val="000000"/>
                </a:solidFill>
              </a:rPr>
              <a:t>在第</a:t>
            </a:r>
            <a:r>
              <a:rPr lang="en-US" altLang="zh-CN" sz="2800" b="1" dirty="0">
                <a:solidFill>
                  <a:srgbClr val="000000"/>
                </a:solidFill>
              </a:rPr>
              <a:t>3 s</a:t>
            </a:r>
            <a:r>
              <a:rPr lang="zh-CN" altLang="en-US" sz="2800" b="1" dirty="0">
                <a:solidFill>
                  <a:srgbClr val="000000"/>
                </a:solidFill>
              </a:rPr>
              <a:t>内速度越来越大</a:t>
            </a:r>
          </a:p>
        </p:txBody>
      </p:sp>
      <p:pic>
        <p:nvPicPr>
          <p:cNvPr id="13315" name="Picture 3" descr="PPT207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43103" y="2047558"/>
            <a:ext cx="3667125" cy="337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7" name="Rectangle 5"/>
          <p:cNvSpPr/>
          <p:nvPr/>
        </p:nvSpPr>
        <p:spPr>
          <a:xfrm>
            <a:off x="6972618" y="716281"/>
            <a:ext cx="623570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BD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5410" y="635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945120" y="4805045"/>
            <a:ext cx="2220595" cy="3683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533400" y="584200"/>
            <a:ext cx="9728200" cy="5149850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</a:rPr>
              <a:t>2.</a:t>
            </a:r>
            <a:r>
              <a:rPr lang="zh-CN" altLang="en-US" sz="2400" b="1" dirty="0">
                <a:solidFill>
                  <a:srgbClr val="000000"/>
                </a:solidFill>
              </a:rPr>
              <a:t>如图所示为某物体做直线运动的图象</a:t>
            </a:r>
            <a:r>
              <a:rPr lang="en-US" altLang="zh-CN" sz="2400" b="1" dirty="0">
                <a:solidFill>
                  <a:srgbClr val="000000"/>
                </a:solidFill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</a:rPr>
              <a:t>关于这个物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zh-CN" altLang="en-US" sz="2400" b="1" dirty="0">
                <a:solidFill>
                  <a:srgbClr val="000000"/>
                </a:solidFill>
              </a:rPr>
              <a:t>体在</a:t>
            </a:r>
            <a:r>
              <a:rPr lang="en-US" altLang="zh-CN" sz="2400" b="1" dirty="0">
                <a:solidFill>
                  <a:srgbClr val="000000"/>
                </a:solidFill>
              </a:rPr>
              <a:t>4 s</a:t>
            </a:r>
            <a:r>
              <a:rPr lang="zh-CN" altLang="en-US" sz="2400" b="1" dirty="0">
                <a:solidFill>
                  <a:srgbClr val="000000"/>
                </a:solidFill>
              </a:rPr>
              <a:t>内运动的情况</a:t>
            </a:r>
            <a:r>
              <a:rPr lang="en-US" altLang="zh-CN" sz="2400" b="1" dirty="0">
                <a:solidFill>
                  <a:srgbClr val="000000"/>
                </a:solidFill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</a:rPr>
              <a:t>下列说法中正确的是</a:t>
            </a:r>
            <a:r>
              <a:rPr lang="en-US" altLang="zh-CN" sz="2400" b="1" dirty="0">
                <a:solidFill>
                  <a:srgbClr val="000000"/>
                </a:solidFill>
              </a:rPr>
              <a:t>(    )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endParaRPr lang="en-US" altLang="zh-CN" sz="2400" b="1" dirty="0">
              <a:solidFill>
                <a:srgbClr val="000000"/>
              </a:solidFill>
            </a:endParaRP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</a:rPr>
              <a:t>A.</a:t>
            </a:r>
            <a:r>
              <a:rPr lang="zh-CN" altLang="en-US" sz="2400" b="1" dirty="0">
                <a:solidFill>
                  <a:srgbClr val="000000"/>
                </a:solidFill>
              </a:rPr>
              <a:t>物体始终向同一方向运动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</a:rPr>
              <a:t>B.</a:t>
            </a:r>
            <a:r>
              <a:rPr lang="zh-CN" altLang="en-US" sz="2400" b="1" dirty="0">
                <a:solidFill>
                  <a:srgbClr val="000000"/>
                </a:solidFill>
              </a:rPr>
              <a:t>加速度大小不变</a:t>
            </a:r>
            <a:r>
              <a:rPr lang="en-US" altLang="zh-CN" sz="2400" b="1" dirty="0">
                <a:solidFill>
                  <a:srgbClr val="000000"/>
                </a:solidFill>
              </a:rPr>
              <a:t>,</a:t>
            </a:r>
            <a:r>
              <a:rPr lang="zh-CN" altLang="en-US" sz="2400" b="1" dirty="0">
                <a:solidFill>
                  <a:srgbClr val="000000"/>
                </a:solidFill>
              </a:rPr>
              <a:t>方向与初速度方向相同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</a:rPr>
              <a:t>C.4 s</a:t>
            </a:r>
            <a:r>
              <a:rPr lang="zh-CN" altLang="en-US" sz="2400" b="1" dirty="0">
                <a:solidFill>
                  <a:srgbClr val="000000"/>
                </a:solidFill>
              </a:rPr>
              <a:t>末物体离出发点最远</a:t>
            </a:r>
          </a:p>
          <a:p>
            <a:pPr eaLnBrk="1" hangingPunct="1">
              <a:lnSpc>
                <a:spcPct val="140000"/>
              </a:lnSpc>
              <a:spcBef>
                <a:spcPct val="0"/>
              </a:spcBef>
              <a:buNone/>
            </a:pPr>
            <a:r>
              <a:rPr lang="en-US" altLang="zh-CN" sz="2400" b="1" dirty="0">
                <a:solidFill>
                  <a:srgbClr val="000000"/>
                </a:solidFill>
              </a:rPr>
              <a:t>D.4 s</a:t>
            </a:r>
            <a:r>
              <a:rPr lang="zh-CN" altLang="en-US" sz="2400" b="1" dirty="0">
                <a:solidFill>
                  <a:srgbClr val="000000"/>
                </a:solidFill>
              </a:rPr>
              <a:t>内通过的路程是</a:t>
            </a:r>
            <a:r>
              <a:rPr lang="en-US" altLang="zh-CN" sz="2400" b="1" dirty="0">
                <a:solidFill>
                  <a:srgbClr val="000000"/>
                </a:solidFill>
              </a:rPr>
              <a:t>4 m,</a:t>
            </a:r>
            <a:r>
              <a:rPr lang="zh-CN" altLang="en-US" sz="2400" b="1" dirty="0">
                <a:solidFill>
                  <a:srgbClr val="000000"/>
                </a:solidFill>
              </a:rPr>
              <a:t>位移为零</a:t>
            </a:r>
          </a:p>
        </p:txBody>
      </p:sp>
      <p:pic>
        <p:nvPicPr>
          <p:cNvPr id="27651" name="Picture 3" descr="PPT6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75930" y="584200"/>
            <a:ext cx="3705225" cy="3800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05410" y="635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9026525" y="3928745"/>
            <a:ext cx="2220595" cy="3683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027420" y="2162810"/>
            <a:ext cx="7397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620" y="977265"/>
            <a:ext cx="10118725" cy="33299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Rectangle 4"/>
          <p:cNvSpPr/>
          <p:nvPr/>
        </p:nvSpPr>
        <p:spPr>
          <a:xfrm>
            <a:off x="7557135" y="1532255"/>
            <a:ext cx="403225" cy="60769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</a:rPr>
              <a:t>B</a:t>
            </a:r>
            <a:r>
              <a:rPr lang="en-US" altLang="zh-CN" sz="2400" b="1" dirty="0"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73990" y="97790"/>
            <a:ext cx="1808480" cy="583565"/>
          </a:xfrm>
          <a:prstGeom prst="rect">
            <a:avLst/>
          </a:prstGeom>
          <a:gradFill>
            <a:gsLst>
              <a:gs pos="0">
                <a:srgbClr val="FBFB11"/>
              </a:gs>
              <a:gs pos="100000">
                <a:srgbClr val="838309"/>
              </a:gs>
            </a:gsLst>
            <a:lin scaled="0"/>
          </a:gradFill>
        </p:spPr>
        <p:txBody>
          <a:bodyPr wrap="none" rtlCol="0">
            <a:spAutoFit/>
          </a:bodyPr>
          <a:lstStyle/>
          <a:p>
            <a:r>
              <a:rPr lang="zh-CN" altLang="en-US" sz="3200" b="1" i="1">
                <a:solidFill>
                  <a:srgbClr val="FF0000"/>
                </a:solidFill>
              </a:rPr>
              <a:t>试试身手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794" name="Group 23"/>
          <p:cNvGrpSpPr/>
          <p:nvPr/>
        </p:nvGrpSpPr>
        <p:grpSpPr>
          <a:xfrm>
            <a:off x="8114665" y="182880"/>
            <a:ext cx="3908425" cy="3316288"/>
            <a:chOff x="1156" y="709"/>
            <a:chExt cx="2462" cy="2089"/>
          </a:xfrm>
        </p:grpSpPr>
        <p:grpSp>
          <p:nvGrpSpPr>
            <p:cNvPr id="33797" name="Group 6"/>
            <p:cNvGrpSpPr/>
            <p:nvPr/>
          </p:nvGrpSpPr>
          <p:grpSpPr>
            <a:xfrm>
              <a:off x="1156" y="1002"/>
              <a:ext cx="2462" cy="1796"/>
              <a:chOff x="554" y="1138"/>
              <a:chExt cx="2462" cy="1796"/>
            </a:xfrm>
          </p:grpSpPr>
          <p:sp>
            <p:nvSpPr>
              <p:cNvPr id="33803" name="Line 7"/>
              <p:cNvSpPr/>
              <p:nvPr/>
            </p:nvSpPr>
            <p:spPr>
              <a:xfrm>
                <a:off x="904" y="2474"/>
                <a:ext cx="1636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stealth" w="med" len="med"/>
              </a:ln>
            </p:spPr>
          </p:sp>
          <p:sp>
            <p:nvSpPr>
              <p:cNvPr id="33804" name="Line 8"/>
              <p:cNvSpPr/>
              <p:nvPr/>
            </p:nvSpPr>
            <p:spPr>
              <a:xfrm flipV="1">
                <a:off x="909" y="1138"/>
                <a:ext cx="0" cy="1339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stealth" w="med" len="med"/>
              </a:ln>
            </p:spPr>
          </p:sp>
          <p:sp>
            <p:nvSpPr>
              <p:cNvPr id="33805" name="Text Box 9"/>
              <p:cNvSpPr txBox="1"/>
              <p:nvPr/>
            </p:nvSpPr>
            <p:spPr>
              <a:xfrm>
                <a:off x="2415" y="2432"/>
                <a:ext cx="60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2800" i="1" dirty="0">
                    <a:latin typeface="Times New Roman" panose="02020603050405020304" pitchFamily="18" charset="0"/>
                  </a:rPr>
                  <a:t>t/s</a:t>
                </a:r>
                <a:endParaRPr lang="en-US" altLang="zh-CN" sz="2800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3806" name="Text Box 10"/>
              <p:cNvSpPr txBox="1"/>
              <p:nvPr/>
            </p:nvSpPr>
            <p:spPr>
              <a:xfrm>
                <a:off x="657" y="2310"/>
                <a:ext cx="60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dirty="0">
                    <a:latin typeface="Times New Roman" panose="02020603050405020304" pitchFamily="18" charset="0"/>
                  </a:rPr>
                  <a:t>o</a:t>
                </a:r>
                <a:endParaRPr lang="en-US" altLang="zh-CN" sz="36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3807" name="Line 11"/>
              <p:cNvSpPr/>
              <p:nvPr/>
            </p:nvSpPr>
            <p:spPr>
              <a:xfrm flipV="1">
                <a:off x="907" y="1552"/>
                <a:ext cx="1227" cy="50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3808" name="Text Box 12"/>
              <p:cNvSpPr txBox="1"/>
              <p:nvPr/>
            </p:nvSpPr>
            <p:spPr>
              <a:xfrm>
                <a:off x="554" y="1794"/>
                <a:ext cx="602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x</a:t>
                </a:r>
                <a:r>
                  <a:rPr lang="en-US" altLang="zh-CN" sz="3600" i="1" baseline="-25000" dirty="0">
                    <a:latin typeface="Times New Roman" panose="02020603050405020304" pitchFamily="18" charset="0"/>
                  </a:rPr>
                  <a:t>0</a:t>
                </a:r>
                <a:endParaRPr lang="en-US" altLang="zh-CN" sz="3600" i="1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33798" name="Text Box 14"/>
            <p:cNvSpPr txBox="1"/>
            <p:nvPr/>
          </p:nvSpPr>
          <p:spPr>
            <a:xfrm>
              <a:off x="1577" y="709"/>
              <a:ext cx="602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3600" i="1" dirty="0">
                  <a:latin typeface="Times New Roman" panose="02020603050405020304" pitchFamily="18" charset="0"/>
                </a:rPr>
                <a:t>x/m</a:t>
              </a:r>
            </a:p>
          </p:txBody>
        </p:sp>
        <p:sp>
          <p:nvSpPr>
            <p:cNvPr id="33799" name="Line 15"/>
            <p:cNvSpPr/>
            <p:nvPr/>
          </p:nvSpPr>
          <p:spPr>
            <a:xfrm>
              <a:off x="1486" y="1434"/>
              <a:ext cx="118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3800" name="Line 16"/>
            <p:cNvSpPr/>
            <p:nvPr/>
          </p:nvSpPr>
          <p:spPr>
            <a:xfrm>
              <a:off x="2666" y="1434"/>
              <a:ext cx="0" cy="90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33801" name="Text Box 17"/>
            <p:cNvSpPr txBox="1"/>
            <p:nvPr/>
          </p:nvSpPr>
          <p:spPr>
            <a:xfrm>
              <a:off x="2539" y="2267"/>
              <a:ext cx="601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2800" i="1" dirty="0">
                  <a:latin typeface="Times New Roman" panose="02020603050405020304" pitchFamily="18" charset="0"/>
                </a:rPr>
                <a:t>t</a:t>
              </a:r>
              <a:r>
                <a:rPr lang="en-US" altLang="zh-CN" sz="2800" i="1" baseline="-25000" dirty="0">
                  <a:latin typeface="Times New Roman" panose="02020603050405020304" pitchFamily="18" charset="0"/>
                </a:rPr>
                <a:t>1</a:t>
              </a:r>
              <a:endParaRPr lang="en-US" altLang="zh-CN" sz="2800" i="1" dirty="0">
                <a:latin typeface="Arial" panose="020B0604020202020204" pitchFamily="34" charset="0"/>
              </a:endParaRPr>
            </a:p>
          </p:txBody>
        </p:sp>
        <p:sp>
          <p:nvSpPr>
            <p:cNvPr id="33802" name="Text Box 18"/>
            <p:cNvSpPr txBox="1"/>
            <p:nvPr/>
          </p:nvSpPr>
          <p:spPr>
            <a:xfrm>
              <a:off x="1193" y="1213"/>
              <a:ext cx="602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3600" i="1" dirty="0">
                  <a:latin typeface="Times New Roman" panose="02020603050405020304" pitchFamily="18" charset="0"/>
                </a:rPr>
                <a:t>x</a:t>
              </a:r>
              <a:r>
                <a:rPr lang="en-US" altLang="zh-CN" sz="3600" i="1" baseline="-25000" dirty="0">
                  <a:latin typeface="Times New Roman" panose="02020603050405020304" pitchFamily="18" charset="0"/>
                </a:rPr>
                <a:t>1</a:t>
              </a:r>
              <a:endParaRPr lang="en-US" altLang="zh-CN" sz="3600" i="1" dirty="0">
                <a:latin typeface="Times New Roman" panose="02020603050405020304" pitchFamily="18" charset="0"/>
              </a:endParaRPr>
            </a:p>
          </p:txBody>
        </p:sp>
      </p:grpSp>
      <p:sp>
        <p:nvSpPr>
          <p:cNvPr id="33796" name="Text Box 24"/>
          <p:cNvSpPr txBox="1"/>
          <p:nvPr/>
        </p:nvSpPr>
        <p:spPr>
          <a:xfrm>
            <a:off x="191135" y="1960245"/>
            <a:ext cx="7569200" cy="24612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思考：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考察上图中的图象中一个点有何意义？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一段线有何含义？</a:t>
            </a: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整段图线反映什么物理现象？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0"/>
          <p:cNvGrpSpPr/>
          <p:nvPr/>
        </p:nvGrpSpPr>
        <p:grpSpPr>
          <a:xfrm>
            <a:off x="6600825" y="582613"/>
            <a:ext cx="3833813" cy="3278187"/>
            <a:chOff x="3198" y="869"/>
            <a:chExt cx="2415" cy="2065"/>
          </a:xfrm>
        </p:grpSpPr>
        <p:sp>
          <p:nvSpPr>
            <p:cNvPr id="34838" name="Line 8"/>
            <p:cNvSpPr/>
            <p:nvPr/>
          </p:nvSpPr>
          <p:spPr>
            <a:xfrm>
              <a:off x="3544" y="2497"/>
              <a:ext cx="1636" cy="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stealth" w="med" len="med"/>
            </a:ln>
          </p:spPr>
        </p:sp>
        <p:sp>
          <p:nvSpPr>
            <p:cNvPr id="34839" name="Line 9"/>
            <p:cNvSpPr/>
            <p:nvPr/>
          </p:nvSpPr>
          <p:spPr>
            <a:xfrm flipV="1">
              <a:off x="3549" y="1183"/>
              <a:ext cx="0" cy="1317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stealth" w="med" len="med"/>
            </a:ln>
          </p:spPr>
        </p:sp>
        <p:sp>
          <p:nvSpPr>
            <p:cNvPr id="34840" name="Text Box 12"/>
            <p:cNvSpPr txBox="1"/>
            <p:nvPr/>
          </p:nvSpPr>
          <p:spPr>
            <a:xfrm>
              <a:off x="3297" y="2336"/>
              <a:ext cx="601" cy="494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2400" dirty="0">
                  <a:latin typeface="Times New Roman" panose="02020603050405020304" pitchFamily="18" charset="0"/>
                </a:rPr>
                <a:t>O</a:t>
              </a:r>
              <a:endParaRPr lang="en-US" altLang="zh-CN" sz="2400" dirty="0">
                <a:latin typeface="Arial" panose="020B0604020202020204" pitchFamily="34" charset="0"/>
              </a:endParaRPr>
            </a:p>
          </p:txBody>
        </p:sp>
        <p:sp>
          <p:nvSpPr>
            <p:cNvPr id="34841" name="Line 13"/>
            <p:cNvSpPr/>
            <p:nvPr/>
          </p:nvSpPr>
          <p:spPr>
            <a:xfrm>
              <a:off x="3544" y="1793"/>
              <a:ext cx="1097" cy="70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42" name="Text Box 24"/>
            <p:cNvSpPr txBox="1"/>
            <p:nvPr/>
          </p:nvSpPr>
          <p:spPr>
            <a:xfrm>
              <a:off x="3560" y="869"/>
              <a:ext cx="602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3600" i="1" dirty="0">
                  <a:latin typeface="Times New Roman" panose="02020603050405020304" pitchFamily="18" charset="0"/>
                </a:rPr>
                <a:t>x/m</a:t>
              </a:r>
            </a:p>
          </p:txBody>
        </p:sp>
        <p:sp>
          <p:nvSpPr>
            <p:cNvPr id="34843" name="Text Box 26"/>
            <p:cNvSpPr txBox="1"/>
            <p:nvPr/>
          </p:nvSpPr>
          <p:spPr>
            <a:xfrm>
              <a:off x="5012" y="2432"/>
              <a:ext cx="601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2800" i="1" dirty="0">
                  <a:latin typeface="Times New Roman" panose="02020603050405020304" pitchFamily="18" charset="0"/>
                </a:rPr>
                <a:t>t/s</a:t>
              </a:r>
              <a:endParaRPr lang="en-US" altLang="zh-CN" sz="2800" i="1" dirty="0">
                <a:latin typeface="Arial" panose="020B0604020202020204" pitchFamily="34" charset="0"/>
              </a:endParaRPr>
            </a:p>
          </p:txBody>
        </p:sp>
        <p:sp>
          <p:nvSpPr>
            <p:cNvPr id="34844" name="Text Box 28"/>
            <p:cNvSpPr txBox="1"/>
            <p:nvPr/>
          </p:nvSpPr>
          <p:spPr>
            <a:xfrm>
              <a:off x="3198" y="1570"/>
              <a:ext cx="602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3600" i="1" dirty="0">
                  <a:latin typeface="Times New Roman" panose="02020603050405020304" pitchFamily="18" charset="0"/>
                </a:rPr>
                <a:t>x</a:t>
              </a:r>
              <a:r>
                <a:rPr lang="en-US" altLang="zh-CN" sz="3600" i="1" baseline="-25000" dirty="0">
                  <a:latin typeface="Times New Roman" panose="02020603050405020304" pitchFamily="18" charset="0"/>
                </a:rPr>
                <a:t>0</a:t>
              </a:r>
              <a:endParaRPr lang="en-US" altLang="zh-CN" sz="3600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4845" name="Text Box 29"/>
            <p:cNvSpPr txBox="1"/>
            <p:nvPr/>
          </p:nvSpPr>
          <p:spPr>
            <a:xfrm>
              <a:off x="4534" y="2400"/>
              <a:ext cx="601" cy="502"/>
            </a:xfrm>
            <a:prstGeom prst="rect">
              <a:avLst/>
            </a:prstGeom>
            <a:noFill/>
            <a:ln w="28575">
              <a:noFill/>
            </a:ln>
          </p:spPr>
          <p:txBody>
            <a:bodyPr/>
            <a:lstStyle/>
            <a:p>
              <a:pPr algn="just" eaLnBrk="1" hangingPunct="1"/>
              <a:r>
                <a:rPr lang="en-US" altLang="zh-CN" sz="2800" i="1" dirty="0">
                  <a:latin typeface="Times New Roman" panose="02020603050405020304" pitchFamily="18" charset="0"/>
                </a:rPr>
                <a:t>t</a:t>
              </a:r>
              <a:r>
                <a:rPr lang="en-US" altLang="zh-CN" sz="2800" i="1" baseline="-25000" dirty="0">
                  <a:latin typeface="Times New Roman" panose="02020603050405020304" pitchFamily="18" charset="0"/>
                </a:rPr>
                <a:t>1</a:t>
              </a:r>
              <a:endParaRPr lang="en-US" altLang="zh-CN" sz="2800" i="1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34819" name="Group 41"/>
          <p:cNvGrpSpPr/>
          <p:nvPr/>
        </p:nvGrpSpPr>
        <p:grpSpPr>
          <a:xfrm>
            <a:off x="1992313" y="620713"/>
            <a:ext cx="3908425" cy="3316287"/>
            <a:chOff x="554" y="845"/>
            <a:chExt cx="2462" cy="2089"/>
          </a:xfrm>
        </p:grpSpPr>
        <p:grpSp>
          <p:nvGrpSpPr>
            <p:cNvPr id="34822" name="Group 30"/>
            <p:cNvGrpSpPr/>
            <p:nvPr/>
          </p:nvGrpSpPr>
          <p:grpSpPr>
            <a:xfrm>
              <a:off x="554" y="1138"/>
              <a:ext cx="2462" cy="1796"/>
              <a:chOff x="554" y="1138"/>
              <a:chExt cx="2462" cy="1796"/>
            </a:xfrm>
          </p:grpSpPr>
          <p:sp>
            <p:nvSpPr>
              <p:cNvPr id="34832" name="Line 17"/>
              <p:cNvSpPr/>
              <p:nvPr/>
            </p:nvSpPr>
            <p:spPr>
              <a:xfrm>
                <a:off x="904" y="2474"/>
                <a:ext cx="1636" cy="0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stealth" w="med" len="med"/>
              </a:ln>
            </p:spPr>
          </p:sp>
          <p:sp>
            <p:nvSpPr>
              <p:cNvPr id="34833" name="Line 18"/>
              <p:cNvSpPr/>
              <p:nvPr/>
            </p:nvSpPr>
            <p:spPr>
              <a:xfrm flipV="1">
                <a:off x="909" y="1138"/>
                <a:ext cx="0" cy="1339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stealth" w="med" len="med"/>
              </a:ln>
            </p:spPr>
          </p:sp>
          <p:sp>
            <p:nvSpPr>
              <p:cNvPr id="34834" name="Text Box 20"/>
              <p:cNvSpPr txBox="1"/>
              <p:nvPr/>
            </p:nvSpPr>
            <p:spPr>
              <a:xfrm>
                <a:off x="2415" y="2432"/>
                <a:ext cx="60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2800" i="1" dirty="0">
                    <a:latin typeface="Times New Roman" panose="02020603050405020304" pitchFamily="18" charset="0"/>
                  </a:rPr>
                  <a:t>t/s</a:t>
                </a:r>
                <a:endParaRPr lang="en-US" altLang="zh-CN" sz="2800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835" name="Text Box 21"/>
              <p:cNvSpPr txBox="1"/>
              <p:nvPr/>
            </p:nvSpPr>
            <p:spPr>
              <a:xfrm>
                <a:off x="657" y="2310"/>
                <a:ext cx="60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dirty="0">
                    <a:latin typeface="Times New Roman" panose="02020603050405020304" pitchFamily="18" charset="0"/>
                  </a:rPr>
                  <a:t>o</a:t>
                </a:r>
                <a:endParaRPr lang="en-US" altLang="zh-CN" sz="3600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836" name="Line 22"/>
              <p:cNvSpPr/>
              <p:nvPr/>
            </p:nvSpPr>
            <p:spPr>
              <a:xfrm flipV="1">
                <a:off x="907" y="1552"/>
                <a:ext cx="1227" cy="502"/>
              </a:xfrm>
              <a:prstGeom prst="line">
                <a:avLst/>
              </a:prstGeom>
              <a:ln w="285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4837" name="Text Box 27"/>
              <p:cNvSpPr txBox="1"/>
              <p:nvPr/>
            </p:nvSpPr>
            <p:spPr>
              <a:xfrm>
                <a:off x="554" y="1794"/>
                <a:ext cx="602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x</a:t>
                </a:r>
                <a:r>
                  <a:rPr lang="en-US" altLang="zh-CN" sz="3600" i="1" baseline="-25000" dirty="0">
                    <a:latin typeface="Times New Roman" panose="02020603050405020304" pitchFamily="18" charset="0"/>
                  </a:rPr>
                  <a:t>0</a:t>
                </a:r>
                <a:endParaRPr lang="en-US" altLang="zh-CN" sz="3600" i="1" dirty="0">
                  <a:latin typeface="Times New Roman" panose="02020603050405020304" pitchFamily="18" charset="0"/>
                </a:endParaRPr>
              </a:p>
            </p:txBody>
          </p:sp>
        </p:grpSp>
        <p:grpSp>
          <p:nvGrpSpPr>
            <p:cNvPr id="34823" name="Group 39"/>
            <p:cNvGrpSpPr/>
            <p:nvPr/>
          </p:nvGrpSpPr>
          <p:grpSpPr>
            <a:xfrm>
              <a:off x="591" y="845"/>
              <a:ext cx="2198" cy="2060"/>
              <a:chOff x="591" y="845"/>
              <a:chExt cx="2198" cy="2060"/>
            </a:xfrm>
          </p:grpSpPr>
          <p:sp>
            <p:nvSpPr>
              <p:cNvPr id="34824" name="Text Box 19"/>
              <p:cNvSpPr txBox="1"/>
              <p:nvPr/>
            </p:nvSpPr>
            <p:spPr>
              <a:xfrm>
                <a:off x="975" y="845"/>
                <a:ext cx="602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x/m</a:t>
                </a:r>
              </a:p>
            </p:txBody>
          </p:sp>
          <p:sp>
            <p:nvSpPr>
              <p:cNvPr id="34825" name="Line 31"/>
              <p:cNvSpPr/>
              <p:nvPr/>
            </p:nvSpPr>
            <p:spPr>
              <a:xfrm>
                <a:off x="884" y="1570"/>
                <a:ext cx="118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34826" name="Line 32"/>
              <p:cNvSpPr/>
              <p:nvPr/>
            </p:nvSpPr>
            <p:spPr>
              <a:xfrm>
                <a:off x="2064" y="1570"/>
                <a:ext cx="0" cy="908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34827" name="Text Box 33"/>
              <p:cNvSpPr txBox="1"/>
              <p:nvPr/>
            </p:nvSpPr>
            <p:spPr>
              <a:xfrm>
                <a:off x="1937" y="2403"/>
                <a:ext cx="60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2800" i="1" dirty="0">
                    <a:latin typeface="Times New Roman" panose="02020603050405020304" pitchFamily="18" charset="0"/>
                  </a:rPr>
                  <a:t>t</a:t>
                </a:r>
                <a:r>
                  <a:rPr lang="en-US" altLang="zh-CN" sz="2800" i="1" baseline="-25000" dirty="0">
                    <a:latin typeface="Times New Roman" panose="02020603050405020304" pitchFamily="18" charset="0"/>
                  </a:rPr>
                  <a:t>1</a:t>
                </a:r>
                <a:endParaRPr lang="en-US" altLang="zh-CN" sz="2800" i="1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34828" name="Text Box 35"/>
              <p:cNvSpPr txBox="1"/>
              <p:nvPr/>
            </p:nvSpPr>
            <p:spPr>
              <a:xfrm>
                <a:off x="591" y="1349"/>
                <a:ext cx="602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x</a:t>
                </a:r>
                <a:r>
                  <a:rPr lang="en-US" altLang="zh-CN" sz="3600" i="1" baseline="-25000" dirty="0">
                    <a:latin typeface="Times New Roman" panose="02020603050405020304" pitchFamily="18" charset="0"/>
                  </a:rPr>
                  <a:t>1</a:t>
                </a:r>
                <a:endParaRPr lang="en-US" altLang="zh-CN" sz="3600" i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34829" name="Line 36"/>
              <p:cNvSpPr/>
              <p:nvPr/>
            </p:nvSpPr>
            <p:spPr>
              <a:xfrm>
                <a:off x="892" y="2061"/>
                <a:ext cx="1180" cy="0"/>
              </a:xfrm>
              <a:prstGeom prst="line">
                <a:avLst/>
              </a:prstGeom>
              <a:ln w="28575" cap="flat" cmpd="sng">
                <a:solidFill>
                  <a:schemeClr val="tx1"/>
                </a:solidFill>
                <a:prstDash val="dash"/>
                <a:headEnd type="none" w="med" len="med"/>
                <a:tailEnd type="none" w="med" len="med"/>
              </a:ln>
            </p:spPr>
          </p:sp>
          <p:sp>
            <p:nvSpPr>
              <p:cNvPr id="34830" name="Text Box 37"/>
              <p:cNvSpPr txBox="1"/>
              <p:nvPr/>
            </p:nvSpPr>
            <p:spPr>
              <a:xfrm>
                <a:off x="2018" y="1616"/>
                <a:ext cx="77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Δx</a:t>
                </a:r>
              </a:p>
            </p:txBody>
          </p:sp>
          <p:sp>
            <p:nvSpPr>
              <p:cNvPr id="34831" name="Text Box 38"/>
              <p:cNvSpPr txBox="1"/>
              <p:nvPr/>
            </p:nvSpPr>
            <p:spPr>
              <a:xfrm>
                <a:off x="1202" y="1981"/>
                <a:ext cx="771" cy="502"/>
              </a:xfrm>
              <a:prstGeom prst="rect">
                <a:avLst/>
              </a:prstGeom>
              <a:noFill/>
              <a:ln w="28575">
                <a:noFill/>
              </a:ln>
            </p:spPr>
            <p:txBody>
              <a:bodyPr/>
              <a:lstStyle/>
              <a:p>
                <a:pPr algn="just" eaLnBrk="1" hangingPunct="1"/>
                <a:r>
                  <a:rPr lang="en-US" altLang="zh-CN" sz="3600" i="1" dirty="0">
                    <a:latin typeface="Times New Roman" panose="02020603050405020304" pitchFamily="18" charset="0"/>
                  </a:rPr>
                  <a:t>Δt</a:t>
                </a:r>
              </a:p>
            </p:txBody>
          </p:sp>
        </p:grpSp>
      </p:grpSp>
      <p:sp>
        <p:nvSpPr>
          <p:cNvPr id="84010" name="Text Box 42"/>
          <p:cNvSpPr txBox="1"/>
          <p:nvPr/>
        </p:nvSpPr>
        <p:spPr>
          <a:xfrm>
            <a:off x="1649095" y="4237038"/>
            <a:ext cx="8893175" cy="24612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</a:rPr>
              <a:t>、图象的物理意义：物体的位置（或位移）随时间的变化规律。形状反映物体的运动状态。</a:t>
            </a: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latin typeface="Arial" panose="020B0604020202020204" pitchFamily="34" charset="0"/>
              </a:rPr>
              <a:t>、图象反映的信息：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</a:rPr>
              <a:t>某时刻的位置坐标（可求某段时间内的位移），斜率反映物体的速度大小（利用两个点的坐标可求物体的速度）</a:t>
            </a:r>
            <a:r>
              <a:rPr lang="zh-CN" altLang="en-US" sz="2800" b="1" dirty="0">
                <a:latin typeface="Arial" panose="020B0604020202020204" pitchFamily="34" charset="0"/>
              </a:rPr>
              <a:t>。</a:t>
            </a:r>
          </a:p>
        </p:txBody>
      </p:sp>
      <p:sp>
        <p:nvSpPr>
          <p:cNvPr id="84011" name="Rectangle 43"/>
          <p:cNvSpPr>
            <a:spLocks noChangeArrowheads="1"/>
          </p:cNvSpPr>
          <p:nvPr/>
        </p:nvSpPr>
        <p:spPr bwMode="auto">
          <a:xfrm>
            <a:off x="602933" y="3509328"/>
            <a:ext cx="3455988" cy="5835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【</a:t>
            </a:r>
            <a:r>
              <a:rPr kumimoji="1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要点归纳</a:t>
            </a:r>
            <a:r>
              <a:rPr kumimoji="1" lang="en-US" altLang="zh-CN" sz="320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】</a:t>
            </a:r>
          </a:p>
        </p:txBody>
      </p:sp>
      <p:sp>
        <p:nvSpPr>
          <p:cNvPr id="89110" name="Text Box 22"/>
          <p:cNvSpPr txBox="1">
            <a:spLocks noChangeArrowheads="1"/>
          </p:cNvSpPr>
          <p:nvPr/>
        </p:nvSpPr>
        <p:spPr bwMode="auto">
          <a:xfrm>
            <a:off x="438150" y="80010"/>
            <a:ext cx="7848600" cy="70675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1" lang="zh-CN" altLang="en-US" sz="40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n-cs"/>
              </a:rPr>
              <a:t>五、用图象表示位移（</a:t>
            </a:r>
            <a:r>
              <a:rPr kumimoji="1" lang="en-US" altLang="zh-CN" sz="40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n-cs"/>
              </a:rPr>
              <a:t>x-t</a:t>
            </a:r>
            <a:r>
              <a:rPr kumimoji="1" lang="zh-CN" altLang="en-US" sz="40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隶书" pitchFamily="2" charset="-122"/>
                <a:ea typeface="华文隶书" pitchFamily="2" charset="-122"/>
                <a:cs typeface="+mn-cs"/>
              </a:rPr>
              <a:t>图象）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4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0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703388" y="260350"/>
            <a:ext cx="8497888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思考：下列图象表示物体做什么运动？</a:t>
            </a:r>
          </a:p>
        </p:txBody>
      </p:sp>
      <p:grpSp>
        <p:nvGrpSpPr>
          <p:cNvPr id="35843" name="Group 13"/>
          <p:cNvGrpSpPr/>
          <p:nvPr/>
        </p:nvGrpSpPr>
        <p:grpSpPr>
          <a:xfrm>
            <a:off x="2360613" y="870268"/>
            <a:ext cx="6915150" cy="2646362"/>
            <a:chOff x="521" y="663"/>
            <a:chExt cx="4356" cy="1667"/>
          </a:xfrm>
        </p:grpSpPr>
        <p:pic>
          <p:nvPicPr>
            <p:cNvPr id="35847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21" y="890"/>
              <a:ext cx="1878" cy="144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8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107" y="890"/>
              <a:ext cx="1770" cy="141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5849" name="Text Box 9"/>
            <p:cNvSpPr txBox="1"/>
            <p:nvPr/>
          </p:nvSpPr>
          <p:spPr>
            <a:xfrm>
              <a:off x="793" y="685"/>
              <a:ext cx="45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35850" name="Text Box 10"/>
            <p:cNvSpPr txBox="1"/>
            <p:nvPr/>
          </p:nvSpPr>
          <p:spPr>
            <a:xfrm>
              <a:off x="3286" y="663"/>
              <a:ext cx="454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35851" name="Text Box 11"/>
            <p:cNvSpPr txBox="1"/>
            <p:nvPr/>
          </p:nvSpPr>
          <p:spPr>
            <a:xfrm>
              <a:off x="2899" y="1768"/>
              <a:ext cx="590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-x</a:t>
              </a:r>
              <a:r>
                <a:rPr lang="en-US" altLang="zh-CN" i="1" baseline="-25000" dirty="0">
                  <a:latin typeface="Times New Roman" panose="02020603050405020304" pitchFamily="18" charset="0"/>
                </a:rPr>
                <a:t>0</a:t>
              </a:r>
              <a:endParaRPr lang="en-US" altLang="zh-CN" i="1" dirty="0">
                <a:latin typeface="Times New Roman" panose="02020603050405020304" pitchFamily="18" charset="0"/>
              </a:endParaRPr>
            </a:p>
          </p:txBody>
        </p:sp>
        <p:sp>
          <p:nvSpPr>
            <p:cNvPr id="35852" name="Text Box 12"/>
            <p:cNvSpPr txBox="1"/>
            <p:nvPr/>
          </p:nvSpPr>
          <p:spPr>
            <a:xfrm>
              <a:off x="521" y="1141"/>
              <a:ext cx="59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i="1" dirty="0">
                  <a:latin typeface="Times New Roman" panose="02020603050405020304" pitchFamily="18" charset="0"/>
                </a:rPr>
                <a:t>x</a:t>
              </a:r>
              <a:r>
                <a:rPr lang="en-US" altLang="zh-CN" sz="2000" i="1" baseline="-25000" dirty="0">
                  <a:latin typeface="Times New Roman" panose="02020603050405020304" pitchFamily="18" charset="0"/>
                </a:rPr>
                <a:t>0</a:t>
              </a: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2351088" y="3933825"/>
            <a:ext cx="7489825" cy="2590800"/>
            <a:chOff x="521" y="2478"/>
            <a:chExt cx="4718" cy="1632"/>
          </a:xfrm>
        </p:grpSpPr>
        <p:pic>
          <p:nvPicPr>
            <p:cNvPr id="35845" name="Picture 14" descr="6"/>
            <p:cNvPicPr>
              <a:picLocks noChangeAspect="1"/>
            </p:cNvPicPr>
            <p:nvPr/>
          </p:nvPicPr>
          <p:blipFill>
            <a:blip r:embed="rId4">
              <a:grayscl/>
              <a:lum bright="-12000" contrast="54000"/>
            </a:blip>
            <a:srcRect r="60155" b="18413"/>
            <a:stretch>
              <a:fillRect/>
            </a:stretch>
          </p:blipFill>
          <p:spPr>
            <a:xfrm>
              <a:off x="521" y="2521"/>
              <a:ext cx="2041" cy="158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6" name="Picture 15" descr="6"/>
            <p:cNvPicPr>
              <a:picLocks noChangeAspect="1"/>
            </p:cNvPicPr>
            <p:nvPr/>
          </p:nvPicPr>
          <p:blipFill>
            <a:blip r:embed="rId4">
              <a:grayscl/>
              <a:lum bright="-12000" contrast="54000"/>
            </a:blip>
            <a:srcRect l="56909" b="18413"/>
            <a:stretch>
              <a:fillRect/>
            </a:stretch>
          </p:blipFill>
          <p:spPr>
            <a:xfrm>
              <a:off x="3107" y="2478"/>
              <a:ext cx="2132" cy="1535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Group 7"/>
          <p:cNvGrpSpPr/>
          <p:nvPr/>
        </p:nvGrpSpPr>
        <p:grpSpPr>
          <a:xfrm>
            <a:off x="3935413" y="1052513"/>
            <a:ext cx="4679950" cy="2824162"/>
            <a:chOff x="1837" y="946"/>
            <a:chExt cx="2948" cy="1779"/>
          </a:xfrm>
        </p:grpSpPr>
        <p:pic>
          <p:nvPicPr>
            <p:cNvPr id="36869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37" y="1162"/>
              <a:ext cx="2948" cy="156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6870" name="Text Box 6"/>
            <p:cNvSpPr txBox="1"/>
            <p:nvPr/>
          </p:nvSpPr>
          <p:spPr>
            <a:xfrm>
              <a:off x="2194" y="946"/>
              <a:ext cx="545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i="1" dirty="0">
                  <a:latin typeface="Times New Roman" panose="02020603050405020304" pitchFamily="18" charset="0"/>
                </a:rPr>
                <a:t>x/m</a:t>
              </a:r>
            </a:p>
          </p:txBody>
        </p:sp>
      </p:grp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1847850" y="333375"/>
            <a:ext cx="8497888" cy="64516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eaLnBrk="1" hangingPunct="1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思考：下列图象表示物体做什么运动？</a:t>
            </a:r>
          </a:p>
        </p:txBody>
      </p:sp>
      <p:pic>
        <p:nvPicPr>
          <p:cNvPr id="88073" name="Picture 9"/>
          <p:cNvPicPr>
            <a:picLocks noChangeAspect="1"/>
          </p:cNvPicPr>
          <p:nvPr/>
        </p:nvPicPr>
        <p:blipFill>
          <a:blip r:embed="rId3"/>
          <a:srcRect t="1947" r="2156"/>
          <a:stretch>
            <a:fillRect/>
          </a:stretch>
        </p:blipFill>
        <p:spPr>
          <a:xfrm>
            <a:off x="4079875" y="4076700"/>
            <a:ext cx="4679950" cy="25987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Group 6"/>
          <p:cNvGrpSpPr/>
          <p:nvPr/>
        </p:nvGrpSpPr>
        <p:grpSpPr>
          <a:xfrm>
            <a:off x="4800600" y="1989138"/>
            <a:ext cx="5256213" cy="3978275"/>
            <a:chOff x="2472" y="951"/>
            <a:chExt cx="2948" cy="2231"/>
          </a:xfrm>
        </p:grpSpPr>
        <p:pic>
          <p:nvPicPr>
            <p:cNvPr id="37892" name="Picture 4"/>
            <p:cNvPicPr>
              <a:picLocks noChangeAspect="1"/>
            </p:cNvPicPr>
            <p:nvPr/>
          </p:nvPicPr>
          <p:blipFill>
            <a:blip r:embed="rId2">
              <a:lum bright="-12000" contrast="30000"/>
            </a:blip>
            <a:stretch>
              <a:fillRect/>
            </a:stretch>
          </p:blipFill>
          <p:spPr>
            <a:xfrm>
              <a:off x="2472" y="1071"/>
              <a:ext cx="2948" cy="211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7893" name="Text Box 5"/>
            <p:cNvSpPr txBox="1"/>
            <p:nvPr/>
          </p:nvSpPr>
          <p:spPr>
            <a:xfrm>
              <a:off x="2562" y="951"/>
              <a:ext cx="499" cy="29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i="1" dirty="0">
                  <a:latin typeface="Times New Roman" panose="02020603050405020304" pitchFamily="18" charset="0"/>
                </a:rPr>
                <a:t>x</a:t>
              </a:r>
            </a:p>
          </p:txBody>
        </p:sp>
      </p:grpSp>
      <p:sp>
        <p:nvSpPr>
          <p:cNvPr id="37891" name="Text Box 7"/>
          <p:cNvSpPr txBox="1"/>
          <p:nvPr/>
        </p:nvSpPr>
        <p:spPr>
          <a:xfrm>
            <a:off x="739775" y="393700"/>
            <a:ext cx="1027303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思考：</a:t>
            </a:r>
            <a:r>
              <a:rPr lang="zh-CN" altLang="en-US" sz="3600" b="1" dirty="0">
                <a:latin typeface="Times New Roman" panose="02020603050405020304" pitchFamily="18" charset="0"/>
              </a:rPr>
              <a:t>如图是一辆汽车做直线运动的</a:t>
            </a:r>
            <a:r>
              <a:rPr lang="en-US" altLang="zh-CN" sz="3600" b="1" i="1" dirty="0">
                <a:latin typeface="Times New Roman" panose="02020603050405020304" pitchFamily="18" charset="0"/>
              </a:rPr>
              <a:t>x</a:t>
            </a:r>
            <a:r>
              <a:rPr lang="en-US" altLang="zh-CN" sz="3600" b="1" dirty="0">
                <a:latin typeface="Times New Roman" panose="02020603050405020304" pitchFamily="18" charset="0"/>
              </a:rPr>
              <a:t>-t</a:t>
            </a:r>
            <a:r>
              <a:rPr lang="zh-CN" altLang="en-US" sz="3600" b="1" dirty="0">
                <a:latin typeface="Times New Roman" panose="02020603050405020304" pitchFamily="18" charset="0"/>
              </a:rPr>
              <a:t>图象</a:t>
            </a:r>
            <a:r>
              <a:rPr lang="en-US" altLang="zh-CN" sz="3600" b="1" dirty="0">
                <a:latin typeface="Times New Roman" panose="02020603050405020304" pitchFamily="18" charset="0"/>
              </a:rPr>
              <a:t>,</a:t>
            </a:r>
            <a:r>
              <a:rPr lang="zh-CN" altLang="en-US" sz="3600" b="1" dirty="0">
                <a:latin typeface="Times New Roman" panose="02020603050405020304" pitchFamily="18" charset="0"/>
              </a:rPr>
              <a:t>分析线段</a:t>
            </a:r>
            <a:r>
              <a:rPr lang="en-US" altLang="zh-CN" sz="3600" b="1" dirty="0">
                <a:latin typeface="Times New Roman" panose="02020603050405020304" pitchFamily="18" charset="0"/>
              </a:rPr>
              <a:t>OA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 dirty="0"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 dirty="0">
                <a:latin typeface="Times New Roman" panose="02020603050405020304" pitchFamily="18" charset="0"/>
              </a:rPr>
              <a:t>BC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 dirty="0">
                <a:latin typeface="Times New Roman" panose="02020603050405020304" pitchFamily="18" charset="0"/>
              </a:rPr>
              <a:t>CD</a:t>
            </a:r>
            <a:r>
              <a:rPr lang="zh-CN" altLang="en-US" sz="3600" b="1" dirty="0">
                <a:latin typeface="Times New Roman" panose="02020603050405020304" pitchFamily="18" charset="0"/>
              </a:rPr>
              <a:t>所表示的运动。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Rot="1"/>
          </p:cNvSpPr>
          <p:nvPr/>
        </p:nvSpPr>
        <p:spPr>
          <a:xfrm>
            <a:off x="1143000" y="74930"/>
            <a:ext cx="9738995" cy="165735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思考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、如图所示，两条直线表示两个物体的运动特点，试分析两物体各做什么运动，两条直线的交点有什么含义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</a:rPr>
              <a:t>. </a:t>
            </a:r>
          </a:p>
        </p:txBody>
      </p:sp>
      <p:grpSp>
        <p:nvGrpSpPr>
          <p:cNvPr id="2" name="Group 19"/>
          <p:cNvGrpSpPr/>
          <p:nvPr/>
        </p:nvGrpSpPr>
        <p:grpSpPr>
          <a:xfrm>
            <a:off x="6635750" y="1916113"/>
            <a:ext cx="4032250" cy="3497263"/>
            <a:chOff x="3198" y="1539"/>
            <a:chExt cx="2540" cy="2203"/>
          </a:xfrm>
        </p:grpSpPr>
        <p:pic>
          <p:nvPicPr>
            <p:cNvPr id="38920" name="Picture 1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198" y="1752"/>
              <a:ext cx="2086" cy="19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8921" name="Text Box 7"/>
            <p:cNvSpPr txBox="1"/>
            <p:nvPr/>
          </p:nvSpPr>
          <p:spPr>
            <a:xfrm>
              <a:off x="3515" y="1539"/>
              <a:ext cx="81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v/ms</a:t>
              </a:r>
              <a:r>
                <a:rPr lang="en-US" altLang="zh-CN" sz="2000" b="1" i="1" baseline="30000" dirty="0">
                  <a:latin typeface="Times New Roman" panose="02020603050405020304" pitchFamily="18" charset="0"/>
                </a:rPr>
                <a:t>-</a:t>
              </a:r>
              <a:r>
                <a:rPr lang="en-US" altLang="zh-CN" sz="2000" b="1" baseline="30000" dirty="0">
                  <a:latin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38922" name="Text Box 16"/>
            <p:cNvSpPr txBox="1"/>
            <p:nvPr/>
          </p:nvSpPr>
          <p:spPr>
            <a:xfrm>
              <a:off x="4922" y="3430"/>
              <a:ext cx="816" cy="2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 i="1" dirty="0">
                  <a:latin typeface="Times New Roman" panose="02020603050405020304" pitchFamily="18" charset="0"/>
                </a:rPr>
                <a:t>t/s</a:t>
              </a:r>
            </a:p>
          </p:txBody>
        </p:sp>
      </p:grpSp>
      <p:grpSp>
        <p:nvGrpSpPr>
          <p:cNvPr id="38916" name="Group 20"/>
          <p:cNvGrpSpPr/>
          <p:nvPr/>
        </p:nvGrpSpPr>
        <p:grpSpPr>
          <a:xfrm>
            <a:off x="2135188" y="1916113"/>
            <a:ext cx="3906837" cy="3375025"/>
            <a:chOff x="476" y="1298"/>
            <a:chExt cx="2461" cy="2126"/>
          </a:xfrm>
        </p:grpSpPr>
        <p:pic>
          <p:nvPicPr>
            <p:cNvPr id="38917" name="Picture 1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76" y="1434"/>
              <a:ext cx="2086" cy="19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8918" name="Text Box 17"/>
            <p:cNvSpPr txBox="1"/>
            <p:nvPr/>
          </p:nvSpPr>
          <p:spPr>
            <a:xfrm>
              <a:off x="2121" y="3138"/>
              <a:ext cx="81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t/s</a:t>
              </a:r>
            </a:p>
          </p:txBody>
        </p:sp>
        <p:sp>
          <p:nvSpPr>
            <p:cNvPr id="38919" name="Text Box 18"/>
            <p:cNvSpPr txBox="1"/>
            <p:nvPr/>
          </p:nvSpPr>
          <p:spPr>
            <a:xfrm>
              <a:off x="839" y="1298"/>
              <a:ext cx="81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x/m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Text Box 10"/>
          <p:cNvSpPr txBox="1"/>
          <p:nvPr/>
        </p:nvSpPr>
        <p:spPr>
          <a:xfrm>
            <a:off x="1847850" y="219075"/>
            <a:ext cx="8739188" cy="768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400" b="1" dirty="0">
                <a:solidFill>
                  <a:srgbClr val="990000"/>
                </a:solidFill>
                <a:latin typeface="Times New Roman" panose="02020603050405020304" pitchFamily="18" charset="0"/>
                <a:ea typeface="华文隶书" pitchFamily="2" charset="-122"/>
              </a:rPr>
              <a:t>思考：</a:t>
            </a:r>
            <a:r>
              <a:rPr lang="zh-CN" altLang="en-US" sz="4000" b="1" dirty="0">
                <a:latin typeface="Times New Roman" panose="02020603050405020304" pitchFamily="18" charset="0"/>
                <a:ea typeface="华文隶书" pitchFamily="2" charset="-122"/>
              </a:rPr>
              <a:t>物体是在做匀速直线运动吗？</a:t>
            </a:r>
          </a:p>
        </p:txBody>
      </p:sp>
      <p:grpSp>
        <p:nvGrpSpPr>
          <p:cNvPr id="10250" name="Group 25"/>
          <p:cNvGrpSpPr/>
          <p:nvPr/>
        </p:nvGrpSpPr>
        <p:grpSpPr>
          <a:xfrm>
            <a:off x="3359150" y="1268413"/>
            <a:ext cx="4419600" cy="3703637"/>
            <a:chOff x="1440" y="912"/>
            <a:chExt cx="2784" cy="2333"/>
          </a:xfrm>
        </p:grpSpPr>
        <p:sp>
          <p:nvSpPr>
            <p:cNvPr id="10252" name="Line 4"/>
            <p:cNvSpPr/>
            <p:nvPr/>
          </p:nvSpPr>
          <p:spPr>
            <a:xfrm>
              <a:off x="1632" y="3024"/>
              <a:ext cx="220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sp>
          <p:nvSpPr>
            <p:cNvPr id="10253" name="Line 5"/>
            <p:cNvSpPr/>
            <p:nvPr/>
          </p:nvSpPr>
          <p:spPr>
            <a:xfrm flipV="1">
              <a:off x="1632" y="1152"/>
              <a:ext cx="0" cy="1872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triangle" w="med" len="med"/>
            </a:ln>
          </p:spPr>
        </p:sp>
        <p:graphicFrame>
          <p:nvGraphicFramePr>
            <p:cNvPr id="10242" name="Object 6"/>
            <p:cNvGraphicFramePr/>
            <p:nvPr/>
          </p:nvGraphicFramePr>
          <p:xfrm>
            <a:off x="1632" y="912"/>
            <a:ext cx="490" cy="2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9" r:id="rId3" imgW="329565" imgH="177800" progId="Equation.3">
                    <p:embed/>
                  </p:oleObj>
                </mc:Choice>
                <mc:Fallback>
                  <p:oleObj r:id="rId3" imgW="329565" imgH="177800" progId="Equation.3">
                    <p:embed/>
                    <p:pic>
                      <p:nvPicPr>
                        <p:cNvPr id="0" name="图片 3137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632" y="912"/>
                          <a:ext cx="490" cy="2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3" name="Object 7"/>
            <p:cNvGraphicFramePr/>
            <p:nvPr/>
          </p:nvGraphicFramePr>
          <p:xfrm>
            <a:off x="3840" y="2976"/>
            <a:ext cx="384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0" r:id="rId5" imgW="253365" imgH="177800" progId="Equation.3">
                    <p:embed/>
                  </p:oleObj>
                </mc:Choice>
                <mc:Fallback>
                  <p:oleObj r:id="rId5" imgW="253365" imgH="177800" progId="Equation.3">
                    <p:embed/>
                    <p:pic>
                      <p:nvPicPr>
                        <p:cNvPr id="0" name="图片 313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840" y="2976"/>
                          <a:ext cx="384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4" name="Object 8"/>
            <p:cNvGraphicFramePr/>
            <p:nvPr/>
          </p:nvGraphicFramePr>
          <p:xfrm>
            <a:off x="1440" y="2976"/>
            <a:ext cx="207" cy="2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1" r:id="rId7" imgW="127000" imgH="139700" progId="Equation.3">
                    <p:embed/>
                  </p:oleObj>
                </mc:Choice>
                <mc:Fallback>
                  <p:oleObj r:id="rId7" imgW="127000" imgH="139700" progId="Equation.3">
                    <p:embed/>
                    <p:pic>
                      <p:nvPicPr>
                        <p:cNvPr id="0" name="图片 3136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440" y="2976"/>
                          <a:ext cx="207" cy="2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54" name="Arc 9"/>
            <p:cNvSpPr/>
            <p:nvPr/>
          </p:nvSpPr>
          <p:spPr>
            <a:xfrm flipH="1">
              <a:off x="1632" y="1488"/>
              <a:ext cx="1824" cy="1536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1824" y="1536"/>
                </a:cxn>
                <a:cxn ang="0">
                  <a:pos x="0" y="1536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 cap="flat" cmpd="sng">
              <a:solidFill>
                <a:srgbClr val="99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  <p:sp>
          <p:nvSpPr>
            <p:cNvPr id="10255" name="Line 11"/>
            <p:cNvSpPr/>
            <p:nvPr/>
          </p:nvSpPr>
          <p:spPr>
            <a:xfrm>
              <a:off x="1831" y="2352"/>
              <a:ext cx="0" cy="67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6" name="Line 12"/>
            <p:cNvSpPr/>
            <p:nvPr/>
          </p:nvSpPr>
          <p:spPr>
            <a:xfrm>
              <a:off x="2112" y="1995"/>
              <a:ext cx="0" cy="102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7" name="Line 13"/>
            <p:cNvSpPr/>
            <p:nvPr/>
          </p:nvSpPr>
          <p:spPr>
            <a:xfrm>
              <a:off x="2784" y="1597"/>
              <a:ext cx="0" cy="1427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8" name="Line 14"/>
            <p:cNvSpPr/>
            <p:nvPr/>
          </p:nvSpPr>
          <p:spPr>
            <a:xfrm>
              <a:off x="3072" y="1536"/>
              <a:ext cx="0" cy="148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59" name="Line 15"/>
            <p:cNvSpPr/>
            <p:nvPr/>
          </p:nvSpPr>
          <p:spPr>
            <a:xfrm flipH="1">
              <a:off x="1632" y="2352"/>
              <a:ext cx="48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60" name="Line 16"/>
            <p:cNvSpPr/>
            <p:nvPr/>
          </p:nvSpPr>
          <p:spPr>
            <a:xfrm flipH="1">
              <a:off x="1632" y="2016"/>
              <a:ext cx="48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61" name="Line 17"/>
            <p:cNvSpPr/>
            <p:nvPr/>
          </p:nvSpPr>
          <p:spPr>
            <a:xfrm flipH="1">
              <a:off x="1632" y="1584"/>
              <a:ext cx="144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0262" name="Line 18"/>
            <p:cNvSpPr/>
            <p:nvPr/>
          </p:nvSpPr>
          <p:spPr>
            <a:xfrm flipH="1">
              <a:off x="1632" y="1536"/>
              <a:ext cx="144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dash"/>
              <a:headEnd type="none" w="med" len="med"/>
              <a:tailEnd type="none" w="med" len="med"/>
            </a:ln>
          </p:spPr>
        </p:sp>
        <p:graphicFrame>
          <p:nvGraphicFramePr>
            <p:cNvPr id="10245" name="Object 19"/>
            <p:cNvGraphicFramePr/>
            <p:nvPr/>
          </p:nvGraphicFramePr>
          <p:xfrm>
            <a:off x="1824" y="2352"/>
            <a:ext cx="288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2" r:id="rId9" imgW="189865" imgH="177800" progId="Equation.3">
                    <p:embed/>
                  </p:oleObj>
                </mc:Choice>
                <mc:Fallback>
                  <p:oleObj r:id="rId9" imgW="189865" imgH="177800" progId="Equation.3">
                    <p:embed/>
                    <p:pic>
                      <p:nvPicPr>
                        <p:cNvPr id="0" name="图片 3141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1824" y="2352"/>
                          <a:ext cx="288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6" name="Object 20"/>
            <p:cNvGraphicFramePr/>
            <p:nvPr/>
          </p:nvGraphicFramePr>
          <p:xfrm>
            <a:off x="2784" y="1632"/>
            <a:ext cx="288" cy="2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3" r:id="rId11" imgW="189865" imgH="177800" progId="Equation.3">
                    <p:embed/>
                  </p:oleObj>
                </mc:Choice>
                <mc:Fallback>
                  <p:oleObj r:id="rId11" imgW="189865" imgH="177800" progId="Equation.3">
                    <p:embed/>
                    <p:pic>
                      <p:nvPicPr>
                        <p:cNvPr id="0" name="图片 3142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784" y="1632"/>
                          <a:ext cx="288" cy="26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7" name="Object 21"/>
            <p:cNvGraphicFramePr/>
            <p:nvPr/>
          </p:nvGraphicFramePr>
          <p:xfrm>
            <a:off x="2112" y="2041"/>
            <a:ext cx="336" cy="2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4" r:id="rId13" imgW="215265" imgH="177800" progId="Equation.3">
                    <p:embed/>
                  </p:oleObj>
                </mc:Choice>
                <mc:Fallback>
                  <p:oleObj r:id="rId13" imgW="215265" imgH="177800" progId="Equation.3">
                    <p:embed/>
                    <p:pic>
                      <p:nvPicPr>
                        <p:cNvPr id="0" name="图片 3140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2112" y="2041"/>
                          <a:ext cx="336" cy="2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248" name="Object 22"/>
            <p:cNvGraphicFramePr/>
            <p:nvPr/>
          </p:nvGraphicFramePr>
          <p:xfrm>
            <a:off x="3293" y="1680"/>
            <a:ext cx="375" cy="2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5" r:id="rId15" imgW="240665" imgH="177800" progId="Equation.3">
                    <p:embed/>
                  </p:oleObj>
                </mc:Choice>
                <mc:Fallback>
                  <p:oleObj r:id="rId15" imgW="240665" imgH="177800" progId="Equation.3">
                    <p:embed/>
                    <p:pic>
                      <p:nvPicPr>
                        <p:cNvPr id="0" name="图片 3139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3293" y="1680"/>
                          <a:ext cx="375" cy="2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263" name="Line 23"/>
            <p:cNvSpPr/>
            <p:nvPr/>
          </p:nvSpPr>
          <p:spPr>
            <a:xfrm flipH="1" flipV="1">
              <a:off x="3072" y="1549"/>
              <a:ext cx="288" cy="192"/>
            </a:xfrm>
            <a:prstGeom prst="line">
              <a:avLst/>
            </a:prstGeom>
            <a:ln w="28575" cap="flat" cmpd="sng">
              <a:solidFill>
                <a:srgbClr val="00008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90136" name="Text Box 24"/>
          <p:cNvSpPr txBox="1"/>
          <p:nvPr/>
        </p:nvSpPr>
        <p:spPr>
          <a:xfrm>
            <a:off x="1057275" y="5257800"/>
            <a:ext cx="774573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</a:rPr>
              <a:t>物体</a:t>
            </a:r>
            <a:r>
              <a:rPr lang="zh-CN" altLang="en-US" sz="36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不是</a:t>
            </a:r>
            <a:r>
              <a:rPr lang="zh-CN" altLang="en-US" sz="3600" b="1" dirty="0">
                <a:latin typeface="Times New Roman" panose="02020603050405020304" pitchFamily="18" charset="0"/>
              </a:rPr>
              <a:t>在做匀速直线运动，而是在做</a:t>
            </a:r>
            <a:r>
              <a:rPr lang="zh-CN" altLang="en-US" sz="36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速度不断变小</a:t>
            </a:r>
            <a:r>
              <a:rPr lang="zh-CN" altLang="en-US" sz="3600" b="1" dirty="0">
                <a:latin typeface="Times New Roman" panose="02020603050405020304" pitchFamily="18" charset="0"/>
              </a:rPr>
              <a:t>的直线运动。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3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7"/>
          <p:cNvGrpSpPr/>
          <p:nvPr/>
        </p:nvGrpSpPr>
        <p:grpSpPr>
          <a:xfrm>
            <a:off x="7585393" y="1993265"/>
            <a:ext cx="3529012" cy="2913063"/>
            <a:chOff x="2562" y="757"/>
            <a:chExt cx="2223" cy="1835"/>
          </a:xfrm>
        </p:grpSpPr>
        <p:pic>
          <p:nvPicPr>
            <p:cNvPr id="39940" name="Picture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562" y="1026"/>
              <a:ext cx="2223" cy="156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9941" name="Text Box 6"/>
            <p:cNvSpPr txBox="1"/>
            <p:nvPr/>
          </p:nvSpPr>
          <p:spPr>
            <a:xfrm>
              <a:off x="2707" y="757"/>
              <a:ext cx="1406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000" b="1" i="1" dirty="0">
                  <a:latin typeface="Times New Roman" panose="02020603050405020304" pitchFamily="18" charset="0"/>
                </a:rPr>
                <a:t>x</a:t>
              </a:r>
              <a:r>
                <a:rPr lang="en-US" altLang="zh-CN" sz="2000" b="1" dirty="0">
                  <a:latin typeface="Times New Roman" panose="02020603050405020304" pitchFamily="18" charset="0"/>
                </a:rPr>
                <a:t>/m</a:t>
              </a:r>
            </a:p>
          </p:txBody>
        </p:sp>
      </p:grpSp>
      <p:sp>
        <p:nvSpPr>
          <p:cNvPr id="82952" name="Text Box 8"/>
          <p:cNvSpPr txBox="1">
            <a:spLocks noChangeArrowheads="1"/>
          </p:cNvSpPr>
          <p:nvPr/>
        </p:nvSpPr>
        <p:spPr bwMode="auto">
          <a:xfrm>
            <a:off x="780415" y="491490"/>
            <a:ext cx="9436735" cy="289179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试试</a:t>
            </a: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：甲、乙、丙三个物体同时同地出发做直线运动，它们的位移一时间图像如图所示 ，试定性分析：</a:t>
            </a: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（</a:t>
            </a:r>
            <a:r>
              <a:rPr kumimoji="0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1</a:t>
            </a: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Wingdings" panose="05000000000000000000" pitchFamily="2" charset="2"/>
              </a:rPr>
              <a:t>）</a:t>
            </a: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甲、乙、丙分别做何种运动？</a:t>
            </a: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）比较甲、乙、丙的平均速度大小；</a:t>
            </a:r>
          </a:p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2800" b="1" kern="1200" cap="none" spc="0" normalizeH="0" baseline="0" noProof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）比较甲、乙、丙的平均速率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1508</Words>
  <Application>Microsoft Office PowerPoint</Application>
  <PresentationFormat>自定义</PresentationFormat>
  <Paragraphs>205</Paragraphs>
  <Slides>32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32</vt:i4>
      </vt:variant>
    </vt:vector>
  </HeadingPairs>
  <TitlesOfParts>
    <vt:vector size="36" baseType="lpstr">
      <vt:lpstr>Office 主题​​</vt:lpstr>
      <vt:lpstr>Equation.3</vt:lpstr>
      <vt:lpstr>Microsoft Word 文档</vt:lpstr>
      <vt:lpstr>Microsoft Word Document</vt:lpstr>
      <vt:lpstr>2.3   匀变速直线运动的        位移与时间的关系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2.3   匀变速直线运动的        位移与时间的关系</dc:title>
  <dc:creator/>
  <cp:lastModifiedBy>辰昊</cp:lastModifiedBy>
  <cp:revision>41</cp:revision>
  <dcterms:created xsi:type="dcterms:W3CDTF">2019-06-19T02:08:00Z</dcterms:created>
  <dcterms:modified xsi:type="dcterms:W3CDTF">2019-09-23T01:24:40Z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2052-11.1.0.9069</vt:lpwstr>
  </property>
</Properties>
</file>